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8923" y="870458"/>
            <a:ext cx="2654935" cy="2435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44525" marR="636905">
              <a:lnSpc>
                <a:spcPct val="110000"/>
              </a:lnSpc>
            </a:pPr>
            <a:r>
              <a:rPr dirty="0" sz="1800" b="1">
                <a:latin typeface="Times New Roman"/>
                <a:cs typeface="Times New Roman"/>
              </a:rPr>
              <a:t>Lecture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Notes  </a:t>
            </a:r>
            <a:r>
              <a:rPr dirty="0" sz="1800" b="1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  <a:p>
            <a:pPr algn="ctr" marL="12700" marR="5080">
              <a:lnSpc>
                <a:spcPct val="110000"/>
              </a:lnSpc>
              <a:spcBef>
                <a:spcPts val="10"/>
              </a:spcBef>
            </a:pPr>
            <a:r>
              <a:rPr dirty="0" sz="1800" spc="-5" b="1">
                <a:latin typeface="Times New Roman"/>
                <a:cs typeface="Times New Roman"/>
              </a:rPr>
              <a:t>Advanced Computer</a:t>
            </a:r>
            <a:r>
              <a:rPr dirty="0" sz="1800" spc="-2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Skills  (MATLAB)</a:t>
            </a:r>
            <a:endParaRPr sz="1800">
              <a:latin typeface="Times New Roman"/>
              <a:cs typeface="Times New Roman"/>
            </a:endParaRPr>
          </a:p>
          <a:p>
            <a:pPr marL="733425" marR="725805" indent="447675">
              <a:lnSpc>
                <a:spcPts val="2390"/>
              </a:lnSpc>
              <a:spcBef>
                <a:spcPts val="105"/>
              </a:spcBef>
            </a:pPr>
            <a:r>
              <a:rPr dirty="0" sz="1800" b="1">
                <a:latin typeface="Times New Roman"/>
                <a:cs typeface="Times New Roman"/>
              </a:rPr>
              <a:t>for  MSc</a:t>
            </a:r>
            <a:r>
              <a:rPr dirty="0" sz="1800" spc="-8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Degree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800" b="1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29"/>
              </a:spcBef>
            </a:pPr>
            <a:r>
              <a:rPr dirty="0" sz="1800" spc="-5" b="1">
                <a:latin typeface="Times New Roman"/>
                <a:cs typeface="Times New Roman"/>
              </a:rPr>
              <a:t>Mathematics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9482" y="7246335"/>
            <a:ext cx="1315085" cy="1199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43900"/>
              </a:lnSpc>
            </a:pPr>
            <a:r>
              <a:rPr dirty="0" sz="1800" spc="-5" b="1">
                <a:latin typeface="Times New Roman"/>
                <a:cs typeface="Times New Roman"/>
              </a:rPr>
              <a:t>Imad A.</a:t>
            </a:r>
            <a:r>
              <a:rPr dirty="0" sz="1800" spc="-7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Aziz  </a:t>
            </a:r>
            <a:r>
              <a:rPr dirty="0" sz="1800" b="1">
                <a:latin typeface="Times New Roman"/>
                <a:cs typeface="Times New Roman"/>
              </a:rPr>
              <a:t>Erbil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dirty="0" sz="1800" b="1">
                <a:latin typeface="Times New Roman"/>
                <a:cs typeface="Times New Roman"/>
              </a:rPr>
              <a:t>2022-2023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4346447"/>
            <a:ext cx="5943600" cy="242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9921"/>
            <a:ext cx="387032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1.5.2 Arithmetic operations </a:t>
            </a:r>
            <a:r>
              <a:rPr dirty="0" sz="1400" b="1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dirty="0" sz="1400" spc="-10" b="1">
                <a:solidFill>
                  <a:srgbClr val="221F1F"/>
                </a:solidFill>
                <a:latin typeface="Times New Roman"/>
                <a:cs typeface="Times New Roman"/>
              </a:rPr>
              <a:t>complex</a:t>
            </a:r>
            <a:r>
              <a:rPr dirty="0" sz="1400" spc="1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numbers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882515"/>
            <a:ext cx="250063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1.5.3 Complex number</a:t>
            </a:r>
            <a:r>
              <a:rPr dirty="0" sz="1400" spc="-1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functions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211" y="1356360"/>
            <a:ext cx="5675779" cy="327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211" y="5218212"/>
            <a:ext cx="6461357" cy="1978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142868"/>
            <a:ext cx="5963920" cy="730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3860" marR="1664970" indent="737235">
              <a:lnSpc>
                <a:spcPct val="103699"/>
              </a:lnSpc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CHAPTER 2  VECTORS AND</a:t>
            </a:r>
            <a:r>
              <a:rPr dirty="0" sz="1600" spc="-6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MATRICES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lvl="1"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Arrays</a:t>
            </a:r>
            <a:endParaRPr sz="1600">
              <a:latin typeface="Times New Roman"/>
              <a:cs typeface="Times New Roman"/>
            </a:endParaRPr>
          </a:p>
          <a:p>
            <a:pPr marL="12700" marR="85090">
              <a:lnSpc>
                <a:spcPct val="96000"/>
              </a:lnSpc>
              <a:spcBef>
                <a:spcPts val="915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array is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list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numbers arranged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rows and/or columns.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one-dimensional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array is a row or a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column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numbers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two-dimensional array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has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set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numbers arranged in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rows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columns. An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array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operation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performed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element-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by-element.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lvl="2" marL="469265" indent="-45656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Row</a:t>
            </a:r>
            <a:r>
              <a:rPr dirty="0" sz="1600" spc="-5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Vector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  <a:spcBef>
                <a:spcPts val="860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vector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row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column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elements.</a:t>
            </a:r>
            <a:endParaRPr sz="1400">
              <a:latin typeface="Times New Roman"/>
              <a:cs typeface="Times New Roman"/>
            </a:endParaRPr>
          </a:p>
          <a:p>
            <a:pPr marL="12700" marR="388620">
              <a:lnSpc>
                <a:spcPts val="1610"/>
              </a:lnSpc>
              <a:spcBef>
                <a:spcPts val="75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a row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vector the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entered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space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 between the  elements inside the square brackets. For</a:t>
            </a:r>
            <a:r>
              <a:rPr dirty="0" sz="1400" spc="3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example,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x = [7 – 1 2 – 5</a:t>
            </a:r>
            <a:r>
              <a:rPr dirty="0" sz="1400" spc="-10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8]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lvl="2" marL="469265" indent="-456565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Column</a:t>
            </a:r>
            <a:r>
              <a:rPr dirty="0" sz="1600" spc="-5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Vector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960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column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vector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elements are entered with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semicolon between the elements  inside the square brackets. For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example,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x = [7 ; – 1 ; 2 ; – 5 ;</a:t>
            </a:r>
            <a:r>
              <a:rPr dirty="0" sz="1400" spc="-114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8]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lvl="1" marL="317500" indent="-304800">
              <a:lnSpc>
                <a:spcPct val="100000"/>
              </a:lnSpc>
              <a:buAutoNum type="arabicPeriod" startAt="2"/>
              <a:tabLst>
                <a:tab pos="317500" algn="l"/>
              </a:tabLst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Matrix</a:t>
            </a:r>
            <a:endParaRPr sz="1600">
              <a:latin typeface="Times New Roman"/>
              <a:cs typeface="Times New Roman"/>
            </a:endParaRPr>
          </a:p>
          <a:p>
            <a:pPr marL="12700" marR="217170">
              <a:lnSpc>
                <a:spcPts val="1610"/>
              </a:lnSpc>
              <a:spcBef>
                <a:spcPts val="960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 is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two-dimensional array which has numbers in rows and columns.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entered row-wise with consecutive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row separated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space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dirty="0" sz="1400" spc="6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comma,</a:t>
            </a:r>
            <a:r>
              <a:rPr dirty="0" sz="140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12700" marR="57150">
              <a:lnSpc>
                <a:spcPts val="1620"/>
              </a:lnSpc>
              <a:spcBef>
                <a:spcPts val="70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rows separated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semicolons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carriage returns. The entire matrix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enclosed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within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square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brackets. The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matrix may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be real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numbers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 complex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numbers.</a:t>
            </a:r>
            <a:r>
              <a:rPr dirty="0" sz="1400" spc="-6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example to enter the</a:t>
            </a:r>
            <a:r>
              <a:rPr dirty="0" sz="1400" spc="-1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4211" y="8435340"/>
            <a:ext cx="1684828" cy="62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8397"/>
            <a:ext cx="3891279" cy="1047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input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command</a:t>
            </a:r>
            <a:r>
              <a:rPr dirty="0" sz="1400" spc="-5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= [1 3 – 4 ; 0 – 2</a:t>
            </a:r>
            <a:r>
              <a:rPr dirty="0" sz="1400" spc="-10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8]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Similarly,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complex number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</a:t>
            </a:r>
            <a:r>
              <a:rPr dirty="0" sz="1400" spc="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530602"/>
            <a:ext cx="5958840" cy="415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input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command</a:t>
            </a:r>
            <a:r>
              <a:rPr dirty="0" sz="1400" spc="-5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 = [– 5 * x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log(2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*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x)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+ 7 *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sin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(3 * </a:t>
            </a:r>
            <a:r>
              <a:rPr dirty="0" sz="1400" spc="-15">
                <a:solidFill>
                  <a:srgbClr val="221F1F"/>
                </a:solidFill>
                <a:latin typeface="Times New Roman"/>
                <a:cs typeface="Times New Roman"/>
              </a:rPr>
              <a:t>y)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; 3i 5 –</a:t>
            </a:r>
            <a:r>
              <a:rPr dirty="0" sz="1400" spc="-5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13i]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lvl="1" marL="317500" indent="-304800">
              <a:lnSpc>
                <a:spcPct val="100000"/>
              </a:lnSpc>
              <a:buAutoNum type="arabicPeriod" startAt="3"/>
              <a:tabLst>
                <a:tab pos="317500" algn="l"/>
              </a:tabLst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Addressing</a:t>
            </a:r>
            <a:r>
              <a:rPr dirty="0" sz="1600" spc="-7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Arrays</a:t>
            </a:r>
            <a:endParaRPr sz="1600">
              <a:latin typeface="Times New Roman"/>
              <a:cs typeface="Times New Roman"/>
            </a:endParaRPr>
          </a:p>
          <a:p>
            <a:pPr marL="12700" marR="215265">
              <a:lnSpc>
                <a:spcPts val="1610"/>
              </a:lnSpc>
              <a:spcBef>
                <a:spcPts val="969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colon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can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used in 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address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range of elements in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vector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a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lvl="2" marL="469265" indent="-45656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Colon for a</a:t>
            </a:r>
            <a:r>
              <a:rPr dirty="0" sz="1600" spc="-6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vector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960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Va(:) –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refers to all the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vector Va (either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row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column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vector).  Va(m : n) –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refers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m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through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n 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vector</a:t>
            </a:r>
            <a:r>
              <a:rPr dirty="0" sz="1400" spc="-2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Va.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dirty="0" sz="140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instance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dirty="0" sz="1000" spc="-5">
                <a:solidFill>
                  <a:srgbClr val="221F1F"/>
                </a:solidFill>
                <a:latin typeface="Times New Roman"/>
                <a:cs typeface="Times New Roman"/>
              </a:rPr>
              <a:t>&gt;&gt;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V = [2 5 – 1 11 8 4 7 – 3</a:t>
            </a:r>
            <a:r>
              <a:rPr dirty="0" sz="1400" spc="-12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11]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&gt;&gt; u =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V(2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:</a:t>
            </a:r>
            <a:r>
              <a:rPr dirty="0" sz="140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8)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u = 5 – 1 11 8 4 7 – 3</a:t>
            </a:r>
            <a:r>
              <a:rPr dirty="0" sz="1400" spc="-13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lvl="2" marL="469265" indent="-456565">
              <a:lnSpc>
                <a:spcPct val="100000"/>
              </a:lnSpc>
              <a:buAutoNum type="arabicPeriod" startAt="2"/>
              <a:tabLst>
                <a:tab pos="469900" algn="l"/>
              </a:tabLst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Colon for a</a:t>
            </a:r>
            <a:r>
              <a:rPr dirty="0" sz="1600" spc="-7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matrix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Table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below gives the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use of a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colon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in addressing arrays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a</a:t>
            </a:r>
            <a:r>
              <a:rPr dirty="0" sz="1400" spc="2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211" y="1937024"/>
            <a:ext cx="2408851" cy="60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211" y="6879335"/>
            <a:ext cx="6461229" cy="2066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00430"/>
            <a:ext cx="5704205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2.3.3 </a:t>
            </a: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Deleting</a:t>
            </a:r>
            <a:r>
              <a:rPr dirty="0" sz="1600" spc="-5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221F1F"/>
                </a:solidFill>
                <a:latin typeface="Times New Roman"/>
                <a:cs typeface="Times New Roman"/>
              </a:rPr>
              <a:t>Elements</a:t>
            </a:r>
            <a:endParaRPr sz="1600">
              <a:latin typeface="Times New Roman"/>
              <a:cs typeface="Times New Roman"/>
            </a:endParaRPr>
          </a:p>
          <a:p>
            <a:pPr marL="12700" marR="232410">
              <a:lnSpc>
                <a:spcPts val="1610"/>
              </a:lnSpc>
              <a:spcBef>
                <a:spcPts val="960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An element,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a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range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elements,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an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existing variable can be deleted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reassigning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blanks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these elements. This is done simply </a:t>
            </a:r>
            <a:r>
              <a:rPr dirty="0" sz="1400" spc="5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use of square brackets</a:t>
            </a:r>
            <a:r>
              <a:rPr dirty="0" sz="1400" spc="2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with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nothing typed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between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them</a:t>
            </a:r>
            <a:r>
              <a:rPr dirty="0" sz="1000" spc="-5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082666"/>
            <a:ext cx="5863590" cy="1399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2.3.4 </a:t>
            </a: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Adding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Elements </a:t>
            </a: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a Vector or a</a:t>
            </a:r>
            <a:r>
              <a:rPr dirty="0" sz="1600" spc="7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Matrix</a:t>
            </a:r>
            <a:endParaRPr sz="1600">
              <a:latin typeface="Times New Roman"/>
              <a:cs typeface="Times New Roman"/>
            </a:endParaRPr>
          </a:p>
          <a:p>
            <a:pPr marL="12700" marR="51435">
              <a:lnSpc>
                <a:spcPts val="1610"/>
              </a:lnSpc>
              <a:spcBef>
                <a:spcPts val="975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variable that exists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as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vector, or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can be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changed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adding elements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dirty="0" sz="1400" spc="-11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Addition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done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assigning values of the additional elements,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dirty="0" sz="1400" spc="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  <a:p>
            <a:pPr marL="12700" marR="197485">
              <a:lnSpc>
                <a:spcPts val="1610"/>
              </a:lnSpc>
              <a:spcBef>
                <a:spcPts val="75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appending existing variables. Rows and/or columns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can be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added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existing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assigning values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new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rows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columns</a:t>
            </a:r>
            <a:r>
              <a:rPr dirty="0" sz="1000" spc="-5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073390"/>
            <a:ext cx="5863590" cy="786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2.4 Element-by-element</a:t>
            </a:r>
            <a:r>
              <a:rPr dirty="0" sz="1600" spc="-3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operations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969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Element-by-element operations can only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be done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arrays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same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size.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Elementby- element multiplication, division,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exponentiation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two vectors</a:t>
            </a:r>
            <a:r>
              <a:rPr dirty="0" sz="1400" spc="3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4211" y="2290572"/>
            <a:ext cx="2465355" cy="1107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4211" y="3602747"/>
            <a:ext cx="1597585" cy="1225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4211" y="6676660"/>
            <a:ext cx="3061490" cy="1205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12621"/>
            <a:ext cx="5474335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61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matrices is entered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 </a:t>
            </a:r>
            <a:r>
              <a:rPr dirty="0" sz="1400" spc="5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typing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period in front of the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arithmetic  operator.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Table below lists these</a:t>
            </a:r>
            <a:r>
              <a:rPr dirty="0" sz="1400" spc="-3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operations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206366"/>
            <a:ext cx="5786755" cy="4217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lvl="1" marL="317500" indent="-304800">
              <a:lnSpc>
                <a:spcPct val="100000"/>
              </a:lnSpc>
              <a:buAutoNum type="arabicPeriod" startAt="5"/>
              <a:tabLst>
                <a:tab pos="317500" algn="l"/>
              </a:tabLst>
            </a:pPr>
            <a:r>
              <a:rPr dirty="0" sz="1600" spc="-10" b="1">
                <a:solidFill>
                  <a:srgbClr val="221F1F"/>
                </a:solidFill>
                <a:latin typeface="Times New Roman"/>
                <a:cs typeface="Times New Roman"/>
              </a:rPr>
              <a:t>Identity,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Ones and Zeros</a:t>
            </a:r>
            <a:r>
              <a:rPr dirty="0" sz="1600" spc="3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Matrix</a:t>
            </a:r>
            <a:endParaRPr sz="1600">
              <a:latin typeface="Times New Roman"/>
              <a:cs typeface="Times New Roman"/>
            </a:endParaRPr>
          </a:p>
          <a:p>
            <a:pPr marL="12700" marR="38100">
              <a:lnSpc>
                <a:spcPts val="1610"/>
              </a:lnSpc>
              <a:spcBef>
                <a:spcPts val="969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function </a:t>
            </a:r>
            <a:r>
              <a:rPr dirty="0" sz="1400" spc="-5" i="1">
                <a:latin typeface="Times New Roman"/>
                <a:cs typeface="Times New Roman"/>
              </a:rPr>
              <a:t>eye(m,n)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, ones(m,n)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,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zeros(m,n) returns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m-by-n rectangular  identity ,all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ones,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all elements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zero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 and eye(n) returns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n-by-n  square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identity matrix and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same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dirty="0" sz="1400" spc="1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others.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lvl="1" marL="317500" indent="-30480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317500" algn="l"/>
              </a:tabLst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Built-in Functions for</a:t>
            </a:r>
            <a:r>
              <a:rPr dirty="0" sz="1600" spc="-3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Arrays</a:t>
            </a:r>
            <a:endParaRPr sz="1600">
              <a:latin typeface="Times New Roman"/>
              <a:cs typeface="Times New Roman"/>
            </a:endParaRPr>
          </a:p>
          <a:p>
            <a:pPr marL="12700" marR="46990">
              <a:lnSpc>
                <a:spcPts val="1610"/>
              </a:lnSpc>
              <a:spcBef>
                <a:spcPts val="969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Table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below lists some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many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built-in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functions available in 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 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analyzing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arrays.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Transpose</a:t>
            </a:r>
            <a:endParaRPr sz="16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175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transpose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matrix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denoted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221F1F"/>
                </a:solidFill>
                <a:latin typeface="Times New Roman"/>
                <a:cs typeface="Times New Roman"/>
              </a:rPr>
              <a:t>A'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lphaLcPeriod" startAt="2"/>
              <a:tabLst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Diagonal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matrix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diag (A) :-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matrix, creates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vector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from 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diagonal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dirty="0" sz="1400" spc="7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A.</a:t>
            </a:r>
            <a:endParaRPr sz="1400">
              <a:latin typeface="Times New Roman"/>
              <a:cs typeface="Times New Roman"/>
            </a:endParaRPr>
          </a:p>
          <a:p>
            <a:pPr marL="12700" marR="45720">
              <a:lnSpc>
                <a:spcPts val="1610"/>
              </a:lnSpc>
              <a:spcBef>
                <a:spcPts val="840"/>
              </a:spcBef>
            </a:pP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diag (</a:t>
            </a:r>
            <a:r>
              <a:rPr dirty="0" sz="1400" spc="-5" b="1" i="1">
                <a:solidFill>
                  <a:srgbClr val="221F1F"/>
                </a:solidFill>
                <a:latin typeface="Times New Roman"/>
                <a:cs typeface="Times New Roman"/>
              </a:rPr>
              <a:t>v</a:t>
            </a: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)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dirty="0" sz="1400" i="1">
                <a:solidFill>
                  <a:srgbClr val="221F1F"/>
                </a:solidFill>
                <a:latin typeface="Times New Roman"/>
                <a:cs typeface="Times New Roman"/>
              </a:rPr>
              <a:t>v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vector, creates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square matrix with the elements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i="1">
                <a:solidFill>
                  <a:srgbClr val="221F1F"/>
                </a:solidFill>
                <a:latin typeface="Times New Roman"/>
                <a:cs typeface="Times New Roman"/>
              </a:rPr>
              <a:t>v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in the  diagonal.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211" y="1527047"/>
            <a:ext cx="5132673" cy="231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5259" y="919015"/>
            <a:ext cx="2172265" cy="2247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3238118"/>
            <a:ext cx="5522595" cy="63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Also we have tril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triu functions to find lower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upper triangular of</a:t>
            </a:r>
            <a:r>
              <a:rPr dirty="0" sz="1400" spc="10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matrix.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221F1F"/>
                </a:solidFill>
                <a:latin typeface="Times New Roman"/>
                <a:cs typeface="Times New Roman"/>
              </a:rPr>
              <a:t>c.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914400"/>
            <a:ext cx="1743456" cy="1316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4211" y="4072160"/>
            <a:ext cx="6461229" cy="4803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211" y="914449"/>
            <a:ext cx="6471435" cy="6568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00430"/>
            <a:ext cx="5969635" cy="157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lvl="1" marL="317500" indent="-304800">
              <a:lnSpc>
                <a:spcPct val="100000"/>
              </a:lnSpc>
              <a:buAutoNum type="arabicPeriod" startAt="7"/>
              <a:tabLst>
                <a:tab pos="317500" algn="l"/>
              </a:tabLst>
            </a:pPr>
            <a:r>
              <a:rPr dirty="0" sz="1600" spc="-5" b="1">
                <a:latin typeface="Times New Roman"/>
                <a:cs typeface="Times New Roman"/>
              </a:rPr>
              <a:t>Matrix dimension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functions</a:t>
            </a:r>
            <a:endParaRPr sz="16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9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length(A)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10">
                <a:latin typeface="Times New Roman"/>
                <a:cs typeface="Times New Roman"/>
              </a:rPr>
              <a:t>Length </a:t>
            </a:r>
            <a:r>
              <a:rPr dirty="0" sz="1400" spc="-5">
                <a:latin typeface="Times New Roman"/>
                <a:cs typeface="Times New Roman"/>
              </a:rPr>
              <a:t>of </a:t>
            </a:r>
            <a:r>
              <a:rPr dirty="0" sz="1400">
                <a:latin typeface="Times New Roman"/>
                <a:cs typeface="Times New Roman"/>
              </a:rPr>
              <a:t>vector or </a:t>
            </a:r>
            <a:r>
              <a:rPr dirty="0" sz="1400" spc="-5">
                <a:latin typeface="Times New Roman"/>
                <a:cs typeface="Times New Roman"/>
              </a:rPr>
              <a:t>largest array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dimension.</a:t>
            </a:r>
            <a:endParaRPr sz="14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size(A)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returns the sizes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each dimension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array.</a:t>
            </a:r>
            <a:endParaRPr sz="14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ndims(A)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Number </a:t>
            </a:r>
            <a:r>
              <a:rPr dirty="0" sz="1400">
                <a:latin typeface="Times New Roman"/>
                <a:cs typeface="Times New Roman"/>
              </a:rPr>
              <a:t>of array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dimensions.</a:t>
            </a:r>
            <a:endParaRPr sz="1400">
              <a:latin typeface="Times New Roman"/>
              <a:cs typeface="Times New Roman"/>
            </a:endParaRPr>
          </a:p>
          <a:p>
            <a:pPr lvl="2" marL="469265" marR="5080" indent="-227965">
              <a:lnSpc>
                <a:spcPct val="110700"/>
              </a:lnSpc>
              <a:spcBef>
                <a:spcPts val="9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reshape (A, </a:t>
            </a:r>
            <a:r>
              <a:rPr dirty="0" sz="1400" spc="10" b="1" i="1">
                <a:latin typeface="Times New Roman"/>
                <a:cs typeface="Times New Roman"/>
              </a:rPr>
              <a:t>m</a:t>
            </a:r>
            <a:r>
              <a:rPr dirty="0" sz="1400" spc="10" b="1">
                <a:latin typeface="Times New Roman"/>
                <a:cs typeface="Times New Roman"/>
              </a:rPr>
              <a:t>, </a:t>
            </a:r>
            <a:r>
              <a:rPr dirty="0" sz="1400" spc="-5" b="1" i="1">
                <a:latin typeface="Times New Roman"/>
                <a:cs typeface="Times New Roman"/>
              </a:rPr>
              <a:t>n</a:t>
            </a:r>
            <a:r>
              <a:rPr dirty="0" sz="1400" spc="-5" b="1">
                <a:latin typeface="Times New Roman"/>
                <a:cs typeface="Times New Roman"/>
              </a:rPr>
              <a:t>)</a:t>
            </a:r>
            <a:r>
              <a:rPr dirty="0" sz="1400" spc="-5">
                <a:latin typeface="Times New Roman"/>
                <a:cs typeface="Times New Roman"/>
              </a:rPr>
              <a:t>: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Rearrange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matrix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that has </a:t>
            </a:r>
            <a:r>
              <a:rPr dirty="0" sz="1400" i="1">
                <a:latin typeface="Times New Roman"/>
                <a:cs typeface="Times New Roman"/>
              </a:rPr>
              <a:t>r </a:t>
            </a:r>
            <a:r>
              <a:rPr dirty="0" sz="1400" spc="-5">
                <a:latin typeface="Times New Roman"/>
                <a:cs typeface="Times New Roman"/>
              </a:rPr>
              <a:t>rows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i="1">
                <a:latin typeface="Times New Roman"/>
                <a:cs typeface="Times New Roman"/>
              </a:rPr>
              <a:t>s </a:t>
            </a:r>
            <a:r>
              <a:rPr dirty="0" sz="1400" spc="-5">
                <a:latin typeface="Times New Roman"/>
                <a:cs typeface="Times New Roman"/>
              </a:rPr>
              <a:t>columns </a:t>
            </a:r>
            <a:r>
              <a:rPr dirty="0" sz="1400">
                <a:latin typeface="Times New Roman"/>
                <a:cs typeface="Times New Roman"/>
              </a:rPr>
              <a:t>to  </a:t>
            </a:r>
            <a:r>
              <a:rPr dirty="0" sz="1400" spc="-5">
                <a:latin typeface="Times New Roman"/>
                <a:cs typeface="Times New Roman"/>
              </a:rPr>
              <a:t>have </a:t>
            </a:r>
            <a:r>
              <a:rPr dirty="0" sz="1400" i="1">
                <a:latin typeface="Times New Roman"/>
                <a:cs typeface="Times New Roman"/>
              </a:rPr>
              <a:t>m </a:t>
            </a:r>
            <a:r>
              <a:rPr dirty="0" sz="1400">
                <a:latin typeface="Times New Roman"/>
                <a:cs typeface="Times New Roman"/>
              </a:rPr>
              <a:t>rows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i="1">
                <a:latin typeface="Times New Roman"/>
                <a:cs typeface="Times New Roman"/>
              </a:rPr>
              <a:t>n </a:t>
            </a:r>
            <a:r>
              <a:rPr dirty="0" sz="1400" spc="-5">
                <a:latin typeface="Times New Roman"/>
                <a:cs typeface="Times New Roman"/>
              </a:rPr>
              <a:t>columns. </a:t>
            </a:r>
            <a:r>
              <a:rPr dirty="0" sz="1400" i="1">
                <a:latin typeface="Times New Roman"/>
                <a:cs typeface="Times New Roman"/>
              </a:rPr>
              <a:t>r </a:t>
            </a:r>
            <a:r>
              <a:rPr dirty="0" sz="1400" spc="-10">
                <a:latin typeface="Times New Roman"/>
                <a:cs typeface="Times New Roman"/>
              </a:rPr>
              <a:t>times </a:t>
            </a:r>
            <a:r>
              <a:rPr dirty="0" sz="1400" i="1">
                <a:latin typeface="Times New Roman"/>
                <a:cs typeface="Times New Roman"/>
              </a:rPr>
              <a:t>s </a:t>
            </a:r>
            <a:r>
              <a:rPr dirty="0" sz="1400" spc="-5">
                <a:latin typeface="Times New Roman"/>
                <a:cs typeface="Times New Roman"/>
              </a:rPr>
              <a:t>must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equal to </a:t>
            </a:r>
            <a:r>
              <a:rPr dirty="0" sz="1400" i="1">
                <a:latin typeface="Times New Roman"/>
                <a:cs typeface="Times New Roman"/>
              </a:rPr>
              <a:t>m </a:t>
            </a:r>
            <a:r>
              <a:rPr dirty="0" sz="1400" spc="-10">
                <a:latin typeface="Times New Roman"/>
                <a:cs typeface="Times New Roman"/>
              </a:rPr>
              <a:t>times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n</a:t>
            </a:r>
            <a:r>
              <a:rPr dirty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1570" y="2922269"/>
            <a:ext cx="120523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60"/>
              </a:lnSpc>
              <a:tabLst>
                <a:tab pos="335280" algn="l"/>
                <a:tab pos="746760" algn="l"/>
                <a:tab pos="1080770" algn="l"/>
              </a:tabLst>
            </a:pPr>
            <a:r>
              <a:rPr dirty="0" sz="1400">
                <a:latin typeface="Cambria Math"/>
                <a:cs typeface="Cambria Math"/>
              </a:rPr>
              <a:t>2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5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0</a:t>
            </a:r>
            <a:r>
              <a:rPr dirty="0" sz="1400">
                <a:latin typeface="Cambria Math"/>
                <a:cs typeface="Cambria Math"/>
              </a:rPr>
              <a:t>	</a:t>
            </a:r>
            <a:r>
              <a:rPr dirty="0" sz="140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  <a:p>
            <a:pPr algn="ctr">
              <a:lnSpc>
                <a:spcPts val="1660"/>
              </a:lnSpc>
              <a:tabLst>
                <a:tab pos="292735" algn="l"/>
              </a:tabLst>
            </a:pPr>
            <a:r>
              <a:rPr dirty="0" sz="1400">
                <a:latin typeface="Cambria Math"/>
                <a:cs typeface="Cambria Math"/>
              </a:rPr>
              <a:t>4	−</a:t>
            </a:r>
            <a:r>
              <a:rPr dirty="0" sz="1400" spc="-10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0275" y="3017139"/>
            <a:ext cx="22288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5714" sz="2100" spc="127">
                <a:latin typeface="Cambria Math"/>
                <a:cs typeface="Cambria Math"/>
              </a:rPr>
              <a:t>4</a:t>
            </a:r>
            <a:r>
              <a:rPr dirty="0" sz="1400" spc="10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711957"/>
            <a:ext cx="1636395" cy="193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 i="1">
                <a:latin typeface="Times New Roman"/>
                <a:cs typeface="Times New Roman"/>
              </a:rPr>
              <a:t>Example: </a:t>
            </a:r>
            <a:r>
              <a:rPr dirty="0" sz="1400" b="1" i="1">
                <a:latin typeface="Times New Roman"/>
                <a:cs typeface="Times New Roman"/>
              </a:rPr>
              <a:t>-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Let</a:t>
            </a:r>
            <a:endParaRPr sz="14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  <a:spcBef>
                <a:spcPts val="720"/>
              </a:spcBef>
            </a:pPr>
            <a:r>
              <a:rPr dirty="0" sz="1400">
                <a:latin typeface="Cambria Math"/>
                <a:cs typeface="Cambria Math"/>
              </a:rPr>
              <a:t>𝐴 =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 spc="95">
                <a:latin typeface="Cambria Math"/>
                <a:cs typeface="Cambria Math"/>
              </a:rPr>
              <a:t>(</a:t>
            </a:r>
            <a:r>
              <a:rPr dirty="0" baseline="-35714" sz="2100" spc="142">
                <a:latin typeface="Cambria Math"/>
                <a:cs typeface="Cambria Math"/>
              </a:rPr>
              <a:t>3</a:t>
            </a:r>
            <a:endParaRPr baseline="-3571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400" spc="-5">
                <a:latin typeface="Times New Roman"/>
                <a:cs typeface="Times New Roman"/>
              </a:rPr>
              <a:t>Then</a:t>
            </a:r>
            <a:endParaRPr sz="1400">
              <a:latin typeface="Times New Roman"/>
              <a:cs typeface="Times New Roman"/>
            </a:endParaRPr>
          </a:p>
          <a:p>
            <a:pPr marL="12700" marR="678180">
              <a:lnSpc>
                <a:spcPct val="103600"/>
              </a:lnSpc>
            </a:pPr>
            <a:r>
              <a:rPr dirty="0" sz="1400">
                <a:latin typeface="Times New Roman"/>
                <a:cs typeface="Times New Roman"/>
              </a:rPr>
              <a:t>&gt;&gt;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length(A)  </a:t>
            </a:r>
            <a:r>
              <a:rPr dirty="0" sz="1400">
                <a:latin typeface="Times New Roman"/>
                <a:cs typeface="Times New Roman"/>
              </a:rPr>
              <a:t>ans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60"/>
              </a:spcBef>
            </a:pPr>
            <a:r>
              <a:rPr dirty="0" sz="140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12700" marR="845819">
              <a:lnSpc>
                <a:spcPts val="1739"/>
              </a:lnSpc>
              <a:spcBef>
                <a:spcPts val="55"/>
              </a:spcBef>
            </a:pPr>
            <a:r>
              <a:rPr dirty="0" sz="1400">
                <a:latin typeface="Times New Roman"/>
                <a:cs typeface="Times New Roman"/>
              </a:rPr>
              <a:t>&gt;&gt;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size(A)  </a:t>
            </a:r>
            <a:r>
              <a:rPr dirty="0" sz="1400">
                <a:latin typeface="Times New Roman"/>
                <a:cs typeface="Times New Roman"/>
              </a:rPr>
              <a:t>ans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4634103"/>
            <a:ext cx="1327785" cy="1332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3679">
              <a:lnSpc>
                <a:spcPct val="100000"/>
              </a:lnSpc>
              <a:tabLst>
                <a:tab pos="544195" algn="l"/>
              </a:tabLst>
            </a:pPr>
            <a:r>
              <a:rPr dirty="0" sz="1400">
                <a:latin typeface="Times New Roman"/>
                <a:cs typeface="Times New Roman"/>
              </a:rPr>
              <a:t>2	4</a:t>
            </a:r>
            <a:endParaRPr sz="1400">
              <a:latin typeface="Times New Roman"/>
              <a:cs typeface="Times New Roman"/>
            </a:endParaRPr>
          </a:p>
          <a:p>
            <a:pPr marL="12700" marR="381000">
              <a:lnSpc>
                <a:spcPct val="102899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&gt;&gt;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ndims(A)  </a:t>
            </a:r>
            <a:r>
              <a:rPr dirty="0" sz="1400">
                <a:latin typeface="Times New Roman"/>
                <a:cs typeface="Times New Roman"/>
              </a:rPr>
              <a:t>ans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60"/>
              </a:spcBef>
            </a:pPr>
            <a:r>
              <a:rPr dirty="0" sz="140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</a:pPr>
            <a:r>
              <a:rPr dirty="0" sz="1400">
                <a:latin typeface="Times New Roman"/>
                <a:cs typeface="Times New Roman"/>
              </a:rPr>
              <a:t>&gt;&gt;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reshape(A,4,2)  </a:t>
            </a:r>
            <a:r>
              <a:rPr dirty="0" sz="1400">
                <a:latin typeface="Times New Roman"/>
                <a:cs typeface="Times New Roman"/>
              </a:rPr>
              <a:t>ans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03934" y="5976096"/>
          <a:ext cx="478790" cy="86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651"/>
                <a:gridCol w="269087"/>
              </a:tblGrid>
              <a:tr h="209221">
                <a:tc>
                  <a:txBody>
                    <a:bodyPr/>
                    <a:lstStyle/>
                    <a:p>
                      <a:pPr marL="3175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0979">
                <a:tc>
                  <a:txBody>
                    <a:bodyPr/>
                    <a:lstStyle/>
                    <a:p>
                      <a:pPr marL="31750">
                        <a:lnSpc>
                          <a:spcPts val="162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2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-1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0979">
                <a:tc>
                  <a:txBody>
                    <a:bodyPr/>
                    <a:lstStyle/>
                    <a:p>
                      <a:pPr marL="31750">
                        <a:lnSpc>
                          <a:spcPts val="162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ts val="162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221">
                <a:tc>
                  <a:txBody>
                    <a:bodyPr/>
                    <a:lstStyle/>
                    <a:p>
                      <a:pPr marL="31750">
                        <a:lnSpc>
                          <a:spcPts val="162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ts val="162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2004" y="7251954"/>
            <a:ext cx="5864225" cy="972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2.8 Relational and Logical</a:t>
            </a:r>
            <a:r>
              <a:rPr dirty="0" sz="1600" spc="-3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221F1F"/>
                </a:solidFill>
                <a:latin typeface="Times New Roman"/>
                <a:cs typeface="Times New Roman"/>
              </a:rPr>
              <a:t>Operators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825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relational operator compares two numbers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finding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whether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comparison  statement is true (1) or false (0).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logical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operator examines true/false statements  and produces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result which is true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false according to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specific</a:t>
            </a:r>
            <a:r>
              <a:rPr dirty="0" sz="1400" spc="7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operator.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0882" y="902207"/>
            <a:ext cx="177038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221F1F"/>
                </a:solidFill>
                <a:latin typeface="Times New Roman"/>
                <a:cs typeface="Times New Roman"/>
              </a:rPr>
              <a:t>Relational operators</a:t>
            </a:r>
            <a:r>
              <a:rPr dirty="0" sz="1200" spc="-2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21F1F"/>
                </a:solidFill>
                <a:latin typeface="Times New Roman"/>
                <a:cs typeface="Times New Roman"/>
              </a:rPr>
              <a:t>Table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5370" y="3373246"/>
            <a:ext cx="1583055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221F1F"/>
                </a:solidFill>
                <a:latin typeface="Times New Roman"/>
                <a:cs typeface="Times New Roman"/>
              </a:rPr>
              <a:t>Logical </a:t>
            </a:r>
            <a:r>
              <a:rPr dirty="0" sz="1200" spc="-5" b="1">
                <a:solidFill>
                  <a:srgbClr val="221F1F"/>
                </a:solidFill>
                <a:latin typeface="Times New Roman"/>
                <a:cs typeface="Times New Roman"/>
              </a:rPr>
              <a:t>operators</a:t>
            </a:r>
            <a:r>
              <a:rPr dirty="0" sz="1200" spc="-8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221F1F"/>
                </a:solidFill>
                <a:latin typeface="Times New Roman"/>
                <a:cs typeface="Times New Roman"/>
              </a:rPr>
              <a:t>Table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583553"/>
            <a:ext cx="79819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 i="1">
                <a:solidFill>
                  <a:srgbClr val="221F1F"/>
                </a:solidFill>
                <a:latin typeface="Times New Roman"/>
                <a:cs typeface="Times New Roman"/>
              </a:rPr>
              <a:t>Example:-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704" y="7003668"/>
          <a:ext cx="5948045" cy="205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133"/>
                <a:gridCol w="1486280"/>
                <a:gridCol w="1321561"/>
                <a:gridCol w="1658492"/>
              </a:tblGrid>
              <a:tr h="2051634">
                <a:tc>
                  <a:txBody>
                    <a:bodyPr/>
                    <a:lstStyle/>
                    <a:p>
                      <a:pPr marL="65405">
                        <a:lnSpc>
                          <a:spcPts val="151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3&gt;2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795655">
                        <a:lnSpc>
                          <a:spcPts val="1614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4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3&lt;2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79565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k=3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400" spc="-9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79565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4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k&lt;9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1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spc="-1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10"/>
                        </a:lnSpc>
                        <a:tabLst>
                          <a:tab pos="597535" algn="l"/>
                          <a:tab pos="908050" algn="l"/>
                          <a:tab pos="117475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	0	2	-3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4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400" spc="-9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14"/>
                        </a:lnSpc>
                        <a:tabLst>
                          <a:tab pos="597535" algn="l"/>
                          <a:tab pos="864235" algn="l"/>
                          <a:tab pos="123444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	0	-1	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 marR="89154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b&gt;a  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530"/>
                        </a:lnSpc>
                        <a:tabLst>
                          <a:tab pos="597535" algn="l"/>
                          <a:tab pos="908050" algn="l"/>
                          <a:tab pos="121920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	0	0	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 marR="786765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b~=1 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565"/>
                        </a:lnSpc>
                        <a:tabLst>
                          <a:tab pos="597535" algn="l"/>
                          <a:tab pos="908050" algn="l"/>
                          <a:tab pos="121920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	1	1	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1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 =</a:t>
                      </a:r>
                      <a:r>
                        <a:rPr dirty="0" sz="1400" spc="254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-3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 marR="31623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k&gt;0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|</a:t>
                      </a:r>
                      <a:r>
                        <a:rPr dirty="0" sz="1400" spc="-7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k&lt;0 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45795">
                        <a:lnSpc>
                          <a:spcPts val="154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 marR="21209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k&gt;0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z="1400" spc="-6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k&lt;0 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45795">
                        <a:lnSpc>
                          <a:spcPts val="153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k&lt;0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645795">
                        <a:lnSpc>
                          <a:spcPts val="164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1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spc="-1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10"/>
                        </a:lnSpc>
                        <a:tabLst>
                          <a:tab pos="597535" algn="l"/>
                          <a:tab pos="908050" algn="l"/>
                          <a:tab pos="117475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	0	2	-3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4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400" spc="-9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14"/>
                        </a:lnSpc>
                        <a:tabLst>
                          <a:tab pos="597535" algn="l"/>
                          <a:tab pos="864235" algn="l"/>
                          <a:tab pos="123444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2	0	-1	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 marR="113030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a|b 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530"/>
                        </a:lnSpc>
                        <a:tabLst>
                          <a:tab pos="597535" algn="l"/>
                          <a:tab pos="908050" algn="l"/>
                          <a:tab pos="121920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	0	1	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 marR="102616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8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a&amp;b  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565"/>
                        </a:lnSpc>
                        <a:tabLst>
                          <a:tab pos="597535" algn="l"/>
                          <a:tab pos="908050" algn="l"/>
                          <a:tab pos="121920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	0	1	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609344" y="1242055"/>
            <a:ext cx="4553350" cy="199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4211" y="3712466"/>
            <a:ext cx="6461229" cy="2319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14704" y="914400"/>
          <a:ext cx="5948045" cy="62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133"/>
                <a:gridCol w="1486280"/>
                <a:gridCol w="1321561"/>
                <a:gridCol w="1658492"/>
              </a:tblGrid>
              <a:tr h="620522">
                <a:tc>
                  <a:txBody>
                    <a:bodyPr/>
                    <a:lstStyle/>
                    <a:p>
                      <a:pPr marL="6540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4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9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a&gt;0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45"/>
                        </a:lnSpc>
                        <a:tabLst>
                          <a:tab pos="597535" algn="l"/>
                          <a:tab pos="908050" algn="l"/>
                          <a:tab pos="121920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1	0	1	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7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~(k&lt;0)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45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&gt;&gt;</a:t>
                      </a:r>
                      <a:r>
                        <a:rPr dirty="0" sz="1400" spc="-9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~a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610"/>
                        </a:lnSpc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ans</a:t>
                      </a:r>
                      <a:r>
                        <a:rPr dirty="0" sz="1400" spc="-105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ts val="1645"/>
                        </a:lnSpc>
                        <a:tabLst>
                          <a:tab pos="597535" algn="l"/>
                          <a:tab pos="908050" algn="l"/>
                          <a:tab pos="1219200" algn="l"/>
                        </a:tabLst>
                      </a:pPr>
                      <a:r>
                        <a:rPr dirty="0" sz="1400">
                          <a:solidFill>
                            <a:srgbClr val="221F1F"/>
                          </a:solidFill>
                          <a:latin typeface="Times New Roman"/>
                          <a:cs typeface="Times New Roman"/>
                        </a:rPr>
                        <a:t>0	1	0	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510154" y="1704085"/>
            <a:ext cx="2753995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221F1F"/>
                </a:solidFill>
                <a:latin typeface="Times New Roman"/>
                <a:cs typeface="Times New Roman"/>
              </a:rPr>
              <a:t>Additional logical built-in functions</a:t>
            </a:r>
            <a:r>
              <a:rPr dirty="0" sz="1200" spc="6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221F1F"/>
                </a:solidFill>
                <a:latin typeface="Times New Roman"/>
                <a:cs typeface="Times New Roman"/>
              </a:rPr>
              <a:t>Table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211" y="1891297"/>
            <a:ext cx="6452521" cy="7037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119886"/>
            <a:ext cx="5970905" cy="701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64030" marR="1757045" indent="718820">
              <a:lnSpc>
                <a:spcPts val="1610"/>
              </a:lnSpc>
            </a:pPr>
            <a:r>
              <a:rPr dirty="0" sz="1400" spc="-5" b="1">
                <a:latin typeface="Times New Roman"/>
                <a:cs typeface="Times New Roman"/>
              </a:rPr>
              <a:t>CHAPTER </a:t>
            </a:r>
            <a:r>
              <a:rPr dirty="0" sz="1400" b="1">
                <a:latin typeface="Times New Roman"/>
                <a:cs typeface="Times New Roman"/>
              </a:rPr>
              <a:t>1  </a:t>
            </a:r>
            <a:r>
              <a:rPr dirty="0" sz="1400" spc="-5" b="1">
                <a:latin typeface="Times New Roman"/>
                <a:cs typeface="Times New Roman"/>
              </a:rPr>
              <a:t>INTRODUCTION </a:t>
            </a:r>
            <a:r>
              <a:rPr dirty="0" sz="1400" b="1">
                <a:latin typeface="Times New Roman"/>
                <a:cs typeface="Times New Roman"/>
              </a:rPr>
              <a:t>to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MATLAB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1.1</a:t>
            </a:r>
            <a:r>
              <a:rPr dirty="0" sz="1400" spc="-16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INTRODUCTION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39370">
              <a:lnSpc>
                <a:spcPct val="110200"/>
              </a:lnSpc>
              <a:spcBef>
                <a:spcPts val="545"/>
              </a:spcBef>
            </a:pPr>
            <a:r>
              <a:rPr dirty="0" sz="1400" spc="-5">
                <a:latin typeface="Times New Roman"/>
                <a:cs typeface="Times New Roman"/>
              </a:rPr>
              <a:t>MATLAB, which stands for </a:t>
            </a:r>
            <a:r>
              <a:rPr dirty="0" sz="1400" spc="-5" b="1">
                <a:latin typeface="Times New Roman"/>
                <a:cs typeface="Times New Roman"/>
              </a:rPr>
              <a:t>MAT</a:t>
            </a:r>
            <a:r>
              <a:rPr dirty="0" sz="1400" spc="-5">
                <a:latin typeface="Times New Roman"/>
                <a:cs typeface="Times New Roman"/>
              </a:rPr>
              <a:t>rix </a:t>
            </a:r>
            <a:r>
              <a:rPr dirty="0" sz="1400" spc="-5" b="1">
                <a:latin typeface="Times New Roman"/>
                <a:cs typeface="Times New Roman"/>
              </a:rPr>
              <a:t>LAB</a:t>
            </a:r>
            <a:r>
              <a:rPr dirty="0" sz="1400" spc="-5">
                <a:latin typeface="Times New Roman"/>
                <a:cs typeface="Times New Roman"/>
              </a:rPr>
              <a:t>oratory, </a:t>
            </a:r>
            <a:r>
              <a:rPr dirty="0" sz="1400">
                <a:latin typeface="Times New Roman"/>
                <a:cs typeface="Times New Roman"/>
              </a:rPr>
              <a:t>is a </a:t>
            </a:r>
            <a:r>
              <a:rPr dirty="0" sz="1400" spc="-5">
                <a:latin typeface="Times New Roman"/>
                <a:cs typeface="Times New Roman"/>
              </a:rPr>
              <a:t>state-of-the-art  mathematical software package, which is used extensively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both academia </a:t>
            </a:r>
            <a:r>
              <a:rPr dirty="0" sz="1400">
                <a:latin typeface="Times New Roman"/>
                <a:cs typeface="Times New Roman"/>
              </a:rPr>
              <a:t>and  </a:t>
            </a:r>
            <a:r>
              <a:rPr dirty="0" sz="1400" spc="-5">
                <a:latin typeface="Times New Roman"/>
                <a:cs typeface="Times New Roman"/>
              </a:rPr>
              <a:t>industry. </a:t>
            </a:r>
            <a:r>
              <a:rPr dirty="0" sz="1400">
                <a:latin typeface="Times New Roman"/>
                <a:cs typeface="Times New Roman"/>
              </a:rPr>
              <a:t>It is an </a:t>
            </a:r>
            <a:r>
              <a:rPr dirty="0" sz="1400" spc="-5">
                <a:latin typeface="Times New Roman"/>
                <a:cs typeface="Times New Roman"/>
              </a:rPr>
              <a:t>interactive program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numerical computation and data  visualization, which </a:t>
            </a:r>
            <a:r>
              <a:rPr dirty="0" sz="1400" spc="-10">
                <a:latin typeface="Times New Roman"/>
                <a:cs typeface="Times New Roman"/>
              </a:rPr>
              <a:t>along </a:t>
            </a:r>
            <a:r>
              <a:rPr dirty="0" sz="1400" spc="-5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its </a:t>
            </a:r>
            <a:r>
              <a:rPr dirty="0" sz="1400" spc="-5">
                <a:latin typeface="Times New Roman"/>
                <a:cs typeface="Times New Roman"/>
              </a:rPr>
              <a:t>programming capabilities provides </a:t>
            </a:r>
            <a:r>
              <a:rPr dirty="0" sz="1400">
                <a:latin typeface="Times New Roman"/>
                <a:cs typeface="Times New Roman"/>
              </a:rPr>
              <a:t>a very </a:t>
            </a:r>
            <a:r>
              <a:rPr dirty="0" sz="1400" spc="-5">
                <a:latin typeface="Times New Roman"/>
                <a:cs typeface="Times New Roman"/>
              </a:rPr>
              <a:t>useful  tool for almost all areas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science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engineering. Unlike other mathematical  packages, such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MAPLE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MATHEMATICA, MATLAB </a:t>
            </a:r>
            <a:r>
              <a:rPr dirty="0" sz="1400">
                <a:latin typeface="Times New Roman"/>
                <a:cs typeface="Times New Roman"/>
              </a:rPr>
              <a:t>cannot perform  </a:t>
            </a:r>
            <a:r>
              <a:rPr dirty="0" sz="1400" spc="-5">
                <a:latin typeface="Times New Roman"/>
                <a:cs typeface="Times New Roman"/>
              </a:rPr>
              <a:t>symbolic manipulations without the use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additional Toolboxes. </a:t>
            </a:r>
            <a:r>
              <a:rPr dirty="0" sz="1400" spc="-10">
                <a:latin typeface="Times New Roman"/>
                <a:cs typeface="Times New Roman"/>
              </a:rPr>
              <a:t>It </a:t>
            </a:r>
            <a:r>
              <a:rPr dirty="0" sz="1400" spc="-5">
                <a:latin typeface="Times New Roman"/>
                <a:cs typeface="Times New Roman"/>
              </a:rPr>
              <a:t>remains  however, one </a:t>
            </a:r>
            <a:r>
              <a:rPr dirty="0" sz="1400">
                <a:latin typeface="Times New Roman"/>
                <a:cs typeface="Times New Roman"/>
              </a:rPr>
              <a:t>of the </a:t>
            </a:r>
            <a:r>
              <a:rPr dirty="0" sz="1400" spc="-5">
                <a:latin typeface="Times New Roman"/>
                <a:cs typeface="Times New Roman"/>
              </a:rPr>
              <a:t>leading software packages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numerical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computation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1.1.1 Starting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MATLAB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200"/>
              </a:lnSpc>
              <a:spcBef>
                <a:spcPts val="545"/>
              </a:spcBef>
            </a:pPr>
            <a:r>
              <a:rPr dirty="0" sz="1400">
                <a:latin typeface="Times New Roman"/>
                <a:cs typeface="Times New Roman"/>
              </a:rPr>
              <a:t>However </a:t>
            </a:r>
            <a:r>
              <a:rPr dirty="0" sz="1400" spc="-5">
                <a:latin typeface="Times New Roman"/>
                <a:cs typeface="Times New Roman"/>
              </a:rPr>
              <a:t>you start MATLAB, you will briefly </a:t>
            </a:r>
            <a:r>
              <a:rPr dirty="0" sz="1400">
                <a:latin typeface="Times New Roman"/>
                <a:cs typeface="Times New Roman"/>
              </a:rPr>
              <a:t>see a </a:t>
            </a:r>
            <a:r>
              <a:rPr dirty="0" sz="1400" spc="-5">
                <a:latin typeface="Times New Roman"/>
                <a:cs typeface="Times New Roman"/>
              </a:rPr>
              <a:t>window </a:t>
            </a:r>
            <a:r>
              <a:rPr dirty="0" sz="1400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displays </a:t>
            </a:r>
            <a:r>
              <a:rPr dirty="0" sz="1400">
                <a:latin typeface="Times New Roman"/>
                <a:cs typeface="Times New Roman"/>
              </a:rPr>
              <a:t>the  </a:t>
            </a:r>
            <a:r>
              <a:rPr dirty="0" sz="1400" spc="-5">
                <a:latin typeface="Times New Roman"/>
                <a:cs typeface="Times New Roman"/>
              </a:rPr>
              <a:t>MATLAB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logo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well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some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product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information,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MATLAB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Desktop  window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launch.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window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contain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title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bar,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menu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bar,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tool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bar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and  </a:t>
            </a:r>
            <a:r>
              <a:rPr dirty="0" sz="1400">
                <a:latin typeface="Times New Roman"/>
                <a:cs typeface="Times New Roman"/>
              </a:rPr>
              <a:t>four </a:t>
            </a:r>
            <a:r>
              <a:rPr dirty="0" sz="1400" spc="-5">
                <a:latin typeface="Times New Roman"/>
                <a:cs typeface="Times New Roman"/>
              </a:rPr>
              <a:t>embedded windows. The largest and most important window is the Command  Window on the middle,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Command History Window and the Workspace in right, 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Current Directory </a:t>
            </a:r>
            <a:r>
              <a:rPr dirty="0" sz="1400">
                <a:latin typeface="Times New Roman"/>
                <a:cs typeface="Times New Roman"/>
              </a:rPr>
              <a:t>Browser </a:t>
            </a:r>
            <a:r>
              <a:rPr dirty="0" sz="1400" spc="-5">
                <a:latin typeface="Times New Roman"/>
                <a:cs typeface="Times New Roman"/>
              </a:rPr>
              <a:t>in left. </a:t>
            </a:r>
            <a:r>
              <a:rPr dirty="0" sz="1400" spc="-1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now we concentrate on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Command  Window in order </a:t>
            </a:r>
            <a:r>
              <a:rPr dirty="0" sz="1400">
                <a:latin typeface="Times New Roman"/>
                <a:cs typeface="Times New Roman"/>
              </a:rPr>
              <a:t>to get </a:t>
            </a:r>
            <a:r>
              <a:rPr dirty="0" sz="1400" spc="-5">
                <a:latin typeface="Times New Roman"/>
                <a:cs typeface="Times New Roman"/>
              </a:rPr>
              <a:t>you started issuing MATLAB commands </a:t>
            </a:r>
            <a:r>
              <a:rPr dirty="0" sz="1400" spc="-1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quickly </a:t>
            </a:r>
            <a:r>
              <a:rPr dirty="0" sz="1400">
                <a:latin typeface="Times New Roman"/>
                <a:cs typeface="Times New Roman"/>
              </a:rPr>
              <a:t>as  </a:t>
            </a:r>
            <a:r>
              <a:rPr dirty="0" sz="1400" spc="-5">
                <a:latin typeface="Times New Roman"/>
                <a:cs typeface="Times New Roman"/>
              </a:rPr>
              <a:t>possible. At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top </a:t>
            </a:r>
            <a:r>
              <a:rPr dirty="0" sz="1400">
                <a:latin typeface="Times New Roman"/>
                <a:cs typeface="Times New Roman"/>
              </a:rPr>
              <a:t>of the </a:t>
            </a:r>
            <a:r>
              <a:rPr dirty="0" sz="1400" spc="-5">
                <a:latin typeface="Times New Roman"/>
                <a:cs typeface="Times New Roman"/>
              </a:rPr>
              <a:t>Command Window, you may </a:t>
            </a:r>
            <a:r>
              <a:rPr dirty="0" sz="1400">
                <a:latin typeface="Times New Roman"/>
                <a:cs typeface="Times New Roman"/>
              </a:rPr>
              <a:t>see </a:t>
            </a:r>
            <a:r>
              <a:rPr dirty="0" sz="1400" spc="-10">
                <a:latin typeface="Times New Roman"/>
                <a:cs typeface="Times New Roman"/>
              </a:rPr>
              <a:t>some </a:t>
            </a:r>
            <a:r>
              <a:rPr dirty="0" sz="1400">
                <a:latin typeface="Times New Roman"/>
                <a:cs typeface="Times New Roman"/>
              </a:rPr>
              <a:t>general  </a:t>
            </a:r>
            <a:r>
              <a:rPr dirty="0" sz="1400" spc="-5">
                <a:latin typeface="Times New Roman"/>
                <a:cs typeface="Times New Roman"/>
              </a:rPr>
              <a:t>information about </a:t>
            </a:r>
            <a:r>
              <a:rPr dirty="0" sz="1400" spc="-10">
                <a:latin typeface="Times New Roman"/>
                <a:cs typeface="Times New Roman"/>
              </a:rPr>
              <a:t>MATLAB, </a:t>
            </a:r>
            <a:r>
              <a:rPr dirty="0" sz="1400" spc="-5">
                <a:latin typeface="Times New Roman"/>
                <a:cs typeface="Times New Roman"/>
              </a:rPr>
              <a:t>perhaps some </a:t>
            </a:r>
            <a:r>
              <a:rPr dirty="0" sz="1400">
                <a:latin typeface="Times New Roman"/>
                <a:cs typeface="Times New Roman"/>
              </a:rPr>
              <a:t>special </a:t>
            </a:r>
            <a:r>
              <a:rPr dirty="0" sz="1400" spc="-5">
                <a:latin typeface="Times New Roman"/>
                <a:cs typeface="Times New Roman"/>
              </a:rPr>
              <a:t>instructions for getting started 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accessing help, but most important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all, </a:t>
            </a:r>
            <a:r>
              <a:rPr dirty="0" sz="1400" spc="-5">
                <a:latin typeface="Times New Roman"/>
                <a:cs typeface="Times New Roman"/>
              </a:rPr>
              <a:t>you will </a:t>
            </a:r>
            <a:r>
              <a:rPr dirty="0" sz="1400">
                <a:latin typeface="Times New Roman"/>
                <a:cs typeface="Times New Roman"/>
              </a:rPr>
              <a:t>see a </a:t>
            </a:r>
            <a:r>
              <a:rPr dirty="0" sz="1400" spc="-5">
                <a:latin typeface="Times New Roman"/>
                <a:cs typeface="Times New Roman"/>
              </a:rPr>
              <a:t>command prompt </a:t>
            </a:r>
            <a:r>
              <a:rPr dirty="0" sz="1400">
                <a:latin typeface="Times New Roman"/>
                <a:cs typeface="Times New Roman"/>
              </a:rPr>
              <a:t>(&gt;&gt; ).  If the </a:t>
            </a:r>
            <a:r>
              <a:rPr dirty="0" sz="1400" spc="-5">
                <a:latin typeface="Times New Roman"/>
                <a:cs typeface="Times New Roman"/>
              </a:rPr>
              <a:t>Command Window is “active,” its title bar will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dark,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the prompt will 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followed </a:t>
            </a:r>
            <a:r>
              <a:rPr dirty="0" sz="1400">
                <a:latin typeface="Times New Roman"/>
                <a:cs typeface="Times New Roman"/>
              </a:rPr>
              <a:t>by a </a:t>
            </a:r>
            <a:r>
              <a:rPr dirty="0" sz="1400" spc="-5">
                <a:latin typeface="Times New Roman"/>
                <a:cs typeface="Times New Roman"/>
              </a:rPr>
              <a:t>cursor </a:t>
            </a:r>
            <a:r>
              <a:rPr dirty="0" sz="1400">
                <a:latin typeface="Times New Roman"/>
                <a:cs typeface="Times New Roman"/>
              </a:rPr>
              <a:t>(a </a:t>
            </a:r>
            <a:r>
              <a:rPr dirty="0" sz="1400" spc="-5">
                <a:latin typeface="Times New Roman"/>
                <a:cs typeface="Times New Roman"/>
              </a:rPr>
              <a:t>blinking vertical line). </a:t>
            </a:r>
            <a:r>
              <a:rPr dirty="0" sz="1400" spc="-10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is the place where you will  </a:t>
            </a:r>
            <a:r>
              <a:rPr dirty="0" sz="1400">
                <a:latin typeface="Times New Roman"/>
                <a:cs typeface="Times New Roman"/>
              </a:rPr>
              <a:t>enter </a:t>
            </a:r>
            <a:r>
              <a:rPr dirty="0" sz="1400" spc="-5">
                <a:latin typeface="Times New Roman"/>
                <a:cs typeface="Times New Roman"/>
              </a:rPr>
              <a:t>your MATLAB commands. </a:t>
            </a:r>
            <a:r>
              <a:rPr dirty="0" sz="1400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the Command Window is not active, just click 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it anywhere. Figure </a:t>
            </a:r>
            <a:r>
              <a:rPr dirty="0" sz="1400">
                <a:latin typeface="Times New Roman"/>
                <a:cs typeface="Times New Roman"/>
              </a:rPr>
              <a:t>1.1 </a:t>
            </a:r>
            <a:r>
              <a:rPr dirty="0" sz="1400" spc="-5">
                <a:latin typeface="Times New Roman"/>
                <a:cs typeface="Times New Roman"/>
              </a:rPr>
              <a:t>contains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example </a:t>
            </a:r>
            <a:r>
              <a:rPr dirty="0" sz="1400">
                <a:latin typeface="Times New Roman"/>
                <a:cs typeface="Times New Roman"/>
              </a:rPr>
              <a:t>of a newly </a:t>
            </a:r>
            <a:r>
              <a:rPr dirty="0" sz="1400" spc="-5">
                <a:latin typeface="Times New Roman"/>
                <a:cs typeface="Times New Roman"/>
              </a:rPr>
              <a:t>launched MATLAB  Desktop.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00430"/>
            <a:ext cx="5969635" cy="817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5" b="1">
                <a:latin typeface="Times New Roman"/>
                <a:cs typeface="Times New Roman"/>
              </a:rPr>
              <a:t>CHAPTER</a:t>
            </a:r>
            <a:r>
              <a:rPr dirty="0" sz="1600" spc="-9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dirty="0" sz="1400" spc="-5" b="1">
                <a:latin typeface="Times New Roman"/>
                <a:cs typeface="Times New Roman"/>
              </a:rPr>
              <a:t>PROGRAMMING IN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MATLAB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lvl="1" marL="280670" indent="-2679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130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M-files: Scripts </a:t>
            </a:r>
            <a:r>
              <a:rPr dirty="0" sz="1400" b="1">
                <a:latin typeface="Times New Roman"/>
                <a:cs typeface="Times New Roman"/>
              </a:rPr>
              <a:t>and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functions</a:t>
            </a:r>
            <a:endParaRPr sz="14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10000"/>
              </a:lnSpc>
              <a:spcBef>
                <a:spcPts val="790"/>
              </a:spcBef>
            </a:pPr>
            <a:r>
              <a:rPr dirty="0" sz="1400" spc="-5">
                <a:latin typeface="Times New Roman"/>
                <a:cs typeface="Times New Roman"/>
              </a:rPr>
              <a:t>To take advantage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MATLAB’s </a:t>
            </a:r>
            <a:r>
              <a:rPr dirty="0" sz="1400">
                <a:latin typeface="Times New Roman"/>
                <a:cs typeface="Times New Roman"/>
              </a:rPr>
              <a:t>full </a:t>
            </a:r>
            <a:r>
              <a:rPr dirty="0" sz="1400" spc="-5">
                <a:latin typeface="Times New Roman"/>
                <a:cs typeface="Times New Roman"/>
              </a:rPr>
              <a:t>capabilities, we need to know how to  construct long (and sometimes complex) sequences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statements. This </a:t>
            </a:r>
            <a:r>
              <a:rPr dirty="0" sz="1400">
                <a:latin typeface="Times New Roman"/>
                <a:cs typeface="Times New Roman"/>
              </a:rPr>
              <a:t>can be </a:t>
            </a:r>
            <a:r>
              <a:rPr dirty="0" sz="1400" spc="-5">
                <a:latin typeface="Times New Roman"/>
                <a:cs typeface="Times New Roman"/>
              </a:rPr>
              <a:t>done  </a:t>
            </a:r>
            <a:r>
              <a:rPr dirty="0" sz="1400">
                <a:latin typeface="Times New Roman"/>
                <a:cs typeface="Times New Roman"/>
              </a:rPr>
              <a:t>by </a:t>
            </a:r>
            <a:r>
              <a:rPr dirty="0" sz="1400" spc="-5">
                <a:latin typeface="Times New Roman"/>
                <a:cs typeface="Times New Roman"/>
              </a:rPr>
              <a:t>writing the commands in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file and calling it </a:t>
            </a:r>
            <a:r>
              <a:rPr dirty="0" sz="1400">
                <a:latin typeface="Times New Roman"/>
                <a:cs typeface="Times New Roman"/>
              </a:rPr>
              <a:t>from </a:t>
            </a:r>
            <a:r>
              <a:rPr dirty="0" sz="1400" spc="-5">
                <a:latin typeface="Times New Roman"/>
                <a:cs typeface="Times New Roman"/>
              </a:rPr>
              <a:t>within MATLAB. </a:t>
            </a:r>
            <a:r>
              <a:rPr dirty="0" sz="1400">
                <a:latin typeface="Times New Roman"/>
                <a:cs typeface="Times New Roman"/>
              </a:rPr>
              <a:t>Such </a:t>
            </a:r>
            <a:r>
              <a:rPr dirty="0" sz="1400" spc="-5">
                <a:latin typeface="Times New Roman"/>
                <a:cs typeface="Times New Roman"/>
              </a:rPr>
              <a:t>files 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called “m-files” because </a:t>
            </a:r>
            <a:r>
              <a:rPr dirty="0" sz="1400">
                <a:latin typeface="Times New Roman"/>
                <a:cs typeface="Times New Roman"/>
              </a:rPr>
              <a:t>they </a:t>
            </a:r>
            <a:r>
              <a:rPr dirty="0" sz="1400" spc="-5">
                <a:latin typeface="Times New Roman"/>
                <a:cs typeface="Times New Roman"/>
              </a:rPr>
              <a:t>must </a:t>
            </a:r>
            <a:r>
              <a:rPr dirty="0" sz="1400">
                <a:latin typeface="Times New Roman"/>
                <a:cs typeface="Times New Roman"/>
              </a:rPr>
              <a:t>have </a:t>
            </a:r>
            <a:r>
              <a:rPr dirty="0" sz="1400" spc="-5">
                <a:latin typeface="Times New Roman"/>
                <a:cs typeface="Times New Roman"/>
              </a:rPr>
              <a:t>the filename extension </a:t>
            </a:r>
            <a:r>
              <a:rPr dirty="0" sz="1400" spc="-10">
                <a:latin typeface="Times New Roman"/>
                <a:cs typeface="Times New Roman"/>
              </a:rPr>
              <a:t>“.m”. </a:t>
            </a:r>
            <a:r>
              <a:rPr dirty="0" sz="1400" spc="-5">
                <a:latin typeface="Times New Roman"/>
                <a:cs typeface="Times New Roman"/>
              </a:rPr>
              <a:t>This  extension is required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order for these files to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interpreted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MATLAB.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9"/>
              </a:spcBef>
            </a:pPr>
            <a:r>
              <a:rPr dirty="0" sz="1400" spc="-5">
                <a:latin typeface="Times New Roman"/>
                <a:cs typeface="Times New Roman"/>
              </a:rPr>
              <a:t>There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two types of m-files: </a:t>
            </a:r>
            <a:r>
              <a:rPr dirty="0" sz="1400" spc="-5" i="1">
                <a:latin typeface="Times New Roman"/>
                <a:cs typeface="Times New Roman"/>
              </a:rPr>
              <a:t>script files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5" i="1">
                <a:latin typeface="Times New Roman"/>
                <a:cs typeface="Times New Roman"/>
              </a:rPr>
              <a:t>function</a:t>
            </a:r>
            <a:r>
              <a:rPr dirty="0" sz="1400" spc="7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files</a:t>
            </a:r>
            <a:r>
              <a:rPr dirty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200"/>
              </a:lnSpc>
            </a:pPr>
            <a:r>
              <a:rPr dirty="0" sz="1400" spc="-5" b="1">
                <a:latin typeface="Times New Roman"/>
                <a:cs typeface="Times New Roman"/>
              </a:rPr>
              <a:t>Script files </a:t>
            </a:r>
            <a:r>
              <a:rPr dirty="0" sz="1400" spc="-5">
                <a:latin typeface="Times New Roman"/>
                <a:cs typeface="Times New Roman"/>
              </a:rPr>
              <a:t>contain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sequence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usual </a:t>
            </a:r>
            <a:r>
              <a:rPr dirty="0" sz="1400" spc="-10">
                <a:latin typeface="Times New Roman"/>
                <a:cs typeface="Times New Roman"/>
              </a:rPr>
              <a:t>MATLAB </a:t>
            </a:r>
            <a:r>
              <a:rPr dirty="0" sz="1400">
                <a:latin typeface="Times New Roman"/>
                <a:cs typeface="Times New Roman"/>
              </a:rPr>
              <a:t>commands, </a:t>
            </a:r>
            <a:r>
              <a:rPr dirty="0" sz="1400" spc="-5">
                <a:latin typeface="Times New Roman"/>
                <a:cs typeface="Times New Roman"/>
              </a:rPr>
              <a:t>that are executed </a:t>
            </a:r>
            <a:r>
              <a:rPr dirty="0" sz="1400" spc="-10">
                <a:latin typeface="Times New Roman"/>
                <a:cs typeface="Times New Roman"/>
              </a:rPr>
              <a:t>(in  </a:t>
            </a:r>
            <a:r>
              <a:rPr dirty="0" sz="1400">
                <a:latin typeface="Times New Roman"/>
                <a:cs typeface="Times New Roman"/>
              </a:rPr>
              <a:t>order) </a:t>
            </a:r>
            <a:r>
              <a:rPr dirty="0" sz="1400" spc="-5">
                <a:latin typeface="Times New Roman"/>
                <a:cs typeface="Times New Roman"/>
              </a:rPr>
              <a:t>once the script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called within </a:t>
            </a:r>
            <a:r>
              <a:rPr dirty="0" sz="1400" spc="-10">
                <a:latin typeface="Times New Roman"/>
                <a:cs typeface="Times New Roman"/>
              </a:rPr>
              <a:t>MATLAB. </a:t>
            </a:r>
            <a:r>
              <a:rPr dirty="0" sz="1400">
                <a:latin typeface="Times New Roman"/>
                <a:cs typeface="Times New Roman"/>
              </a:rPr>
              <a:t>For example, if </a:t>
            </a:r>
            <a:r>
              <a:rPr dirty="0" sz="1400" spc="-5">
                <a:latin typeface="Times New Roman"/>
                <a:cs typeface="Times New Roman"/>
              </a:rPr>
              <a:t>such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file has the  name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compute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.m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typing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command compute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MATLAB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prompt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will  </a:t>
            </a:r>
            <a:r>
              <a:rPr dirty="0" sz="1400">
                <a:latin typeface="Times New Roman"/>
                <a:cs typeface="Times New Roman"/>
              </a:rPr>
              <a:t>cause </a:t>
            </a:r>
            <a:r>
              <a:rPr dirty="0" sz="1400" spc="-5">
                <a:latin typeface="Times New Roman"/>
                <a:cs typeface="Times New Roman"/>
              </a:rPr>
              <a:t>the statements in </a:t>
            </a:r>
            <a:r>
              <a:rPr dirty="0" sz="1400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file to </a:t>
            </a:r>
            <a:r>
              <a:rPr dirty="0" sz="1400">
                <a:latin typeface="Times New Roman"/>
                <a:cs typeface="Times New Roman"/>
              </a:rPr>
              <a:t>be executed. </a:t>
            </a:r>
            <a:r>
              <a:rPr dirty="0" sz="1400" spc="-5">
                <a:latin typeface="Times New Roman"/>
                <a:cs typeface="Times New Roman"/>
              </a:rPr>
              <a:t>Script files </a:t>
            </a:r>
            <a:r>
              <a:rPr dirty="0" sz="1400">
                <a:latin typeface="Times New Roman"/>
                <a:cs typeface="Times New Roman"/>
              </a:rPr>
              <a:t>can </a:t>
            </a:r>
            <a:r>
              <a:rPr dirty="0" sz="1400" spc="-5">
                <a:latin typeface="Times New Roman"/>
                <a:cs typeface="Times New Roman"/>
              </a:rPr>
              <a:t>be </a:t>
            </a:r>
            <a:r>
              <a:rPr dirty="0" sz="1400">
                <a:latin typeface="Times New Roman"/>
                <a:cs typeface="Times New Roman"/>
              </a:rPr>
              <a:t>very useful </a:t>
            </a:r>
            <a:r>
              <a:rPr dirty="0" sz="1400" spc="-5">
                <a:latin typeface="Times New Roman"/>
                <a:cs typeface="Times New Roman"/>
              </a:rPr>
              <a:t>when  entering data into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matrix.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13664">
              <a:lnSpc>
                <a:spcPts val="1610"/>
              </a:lnSpc>
            </a:pPr>
            <a:r>
              <a:rPr dirty="0" sz="1400" spc="-5" b="1">
                <a:latin typeface="Times New Roman"/>
                <a:cs typeface="Times New Roman"/>
              </a:rPr>
              <a:t>Example:- </a:t>
            </a:r>
            <a:r>
              <a:rPr dirty="0" sz="1400" spc="-5">
                <a:latin typeface="Times New Roman"/>
                <a:cs typeface="Times New Roman"/>
              </a:rPr>
              <a:t>Create the script file then write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program </a:t>
            </a:r>
            <a:r>
              <a:rPr dirty="0" sz="1400">
                <a:latin typeface="Times New Roman"/>
                <a:cs typeface="Times New Roman"/>
              </a:rPr>
              <a:t>to find </a:t>
            </a:r>
            <a:r>
              <a:rPr dirty="0" sz="1400" spc="-5">
                <a:latin typeface="Times New Roman"/>
                <a:cs typeface="Times New Roman"/>
              </a:rPr>
              <a:t>the roots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equation 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i="1">
                <a:latin typeface="Times New Roman"/>
                <a:cs typeface="Times New Roman"/>
              </a:rPr>
              <a:t>x</a:t>
            </a:r>
            <a:r>
              <a:rPr dirty="0" baseline="30864" sz="1350">
                <a:latin typeface="Times New Roman"/>
                <a:cs typeface="Times New Roman"/>
              </a:rPr>
              <a:t>2</a:t>
            </a:r>
            <a:r>
              <a:rPr dirty="0" baseline="30864" sz="1350" spc="67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-3</a:t>
            </a:r>
            <a:r>
              <a:rPr dirty="0" sz="1400" spc="-5" i="1">
                <a:latin typeface="Times New Roman"/>
                <a:cs typeface="Times New Roman"/>
              </a:rPr>
              <a:t>x</a:t>
            </a:r>
            <a:r>
              <a:rPr dirty="0" sz="1400" spc="-5">
                <a:latin typeface="Times New Roman"/>
                <a:cs typeface="Times New Roman"/>
              </a:rPr>
              <a:t>+1=0.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ts val="1610"/>
              </a:lnSpc>
            </a:pPr>
            <a:r>
              <a:rPr dirty="0" sz="1400" spc="-5" b="1">
                <a:latin typeface="Times New Roman"/>
                <a:cs typeface="Times New Roman"/>
              </a:rPr>
              <a:t>Sol:</a:t>
            </a:r>
            <a:endParaRPr sz="1400">
              <a:latin typeface="Times New Roman"/>
              <a:cs typeface="Times New Roman"/>
            </a:endParaRPr>
          </a:p>
          <a:p>
            <a:pPr marL="12700" marR="644525">
              <a:lnSpc>
                <a:spcPts val="1360"/>
              </a:lnSpc>
              <a:spcBef>
                <a:spcPts val="45"/>
              </a:spcBef>
            </a:pPr>
            <a:r>
              <a:rPr dirty="0" sz="1200">
                <a:solidFill>
                  <a:srgbClr val="218A21"/>
                </a:solidFill>
                <a:latin typeface="Courier New"/>
                <a:cs typeface="Courier New"/>
              </a:rPr>
              <a:t>% </a:t>
            </a:r>
            <a:r>
              <a:rPr dirty="0" sz="1200" spc="-5">
                <a:solidFill>
                  <a:srgbClr val="218A21"/>
                </a:solidFill>
                <a:latin typeface="Courier New"/>
                <a:cs typeface="Courier New"/>
              </a:rPr>
              <a:t>This Program written to Find the Roots of Equation 2x^2-  3x+1=0%</a:t>
            </a:r>
            <a:endParaRPr sz="1200">
              <a:latin typeface="Courier New"/>
              <a:cs typeface="Courier New"/>
            </a:endParaRPr>
          </a:p>
          <a:p>
            <a:pPr marL="119380">
              <a:lnSpc>
                <a:spcPts val="1490"/>
              </a:lnSpc>
            </a:pPr>
            <a:r>
              <a:rPr dirty="0" sz="1400" spc="-5">
                <a:latin typeface="Courier New"/>
                <a:cs typeface="Courier New"/>
              </a:rPr>
              <a:t>a=2; b=-3;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c=1;</a:t>
            </a:r>
            <a:endParaRPr sz="1400">
              <a:latin typeface="Courier New"/>
              <a:cs typeface="Courier New"/>
            </a:endParaRPr>
          </a:p>
          <a:p>
            <a:pPr marL="119380" marR="3175000">
              <a:lnSpc>
                <a:spcPts val="1580"/>
              </a:lnSpc>
              <a:spcBef>
                <a:spcPts val="95"/>
              </a:spcBef>
            </a:pPr>
            <a:r>
              <a:rPr dirty="0" sz="1400" spc="-5">
                <a:latin typeface="Courier New"/>
                <a:cs typeface="Courier New"/>
              </a:rPr>
              <a:t>x1=(-b+sqrt(b^2-4*a*c))/2  x2=(-b-sqrt(b^2-4*a*c))/2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lvl="1" marL="279400" indent="-266700">
              <a:lnSpc>
                <a:spcPct val="100000"/>
              </a:lnSpc>
              <a:buAutoNum type="arabicPeriod" startAt="2"/>
              <a:tabLst>
                <a:tab pos="2794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Input </a:t>
            </a:r>
            <a:r>
              <a:rPr dirty="0" sz="1400" b="1">
                <a:latin typeface="Times New Roman"/>
                <a:cs typeface="Times New Roman"/>
              </a:rPr>
              <a:t>and </a:t>
            </a:r>
            <a:r>
              <a:rPr dirty="0" sz="1400" spc="-5" b="1">
                <a:latin typeface="Times New Roman"/>
                <a:cs typeface="Times New Roman"/>
              </a:rPr>
              <a:t>output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command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AutoNum type="arabicPeriod" startAt="2"/>
            </a:pPr>
            <a:endParaRPr sz="1300">
              <a:latin typeface="Times New Roman"/>
              <a:cs typeface="Times New Roman"/>
            </a:endParaRPr>
          </a:p>
          <a:p>
            <a:pPr lvl="2" marL="512445" indent="-228600">
              <a:lnSpc>
                <a:spcPct val="100000"/>
              </a:lnSpc>
              <a:buAutoNum type="alphaLcPeriod"/>
              <a:tabLst>
                <a:tab pos="513080" algn="l"/>
              </a:tabLst>
            </a:pPr>
            <a:r>
              <a:rPr dirty="0" sz="1400" spc="-5" b="1" i="1">
                <a:latin typeface="Times New Roman"/>
                <a:cs typeface="Times New Roman"/>
              </a:rPr>
              <a:t>Disp(X)</a:t>
            </a:r>
            <a:endParaRPr sz="1400">
              <a:latin typeface="Times New Roman"/>
              <a:cs typeface="Times New Roman"/>
            </a:endParaRPr>
          </a:p>
          <a:p>
            <a:pPr algn="just" marL="469265" marR="5715">
              <a:lnSpc>
                <a:spcPct val="110200"/>
              </a:lnSpc>
              <a:spcBef>
                <a:spcPts val="965"/>
              </a:spcBef>
            </a:pPr>
            <a:r>
              <a:rPr dirty="0" sz="1400" spc="-5">
                <a:latin typeface="Times New Roman"/>
                <a:cs typeface="Times New Roman"/>
              </a:rPr>
              <a:t>disp(X)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displays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array,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without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printing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array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name.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X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contains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text  string, the string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displayed. Another </a:t>
            </a:r>
            <a:r>
              <a:rPr dirty="0" sz="1400" spc="-10">
                <a:latin typeface="Times New Roman"/>
                <a:cs typeface="Times New Roman"/>
              </a:rPr>
              <a:t>way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display </a:t>
            </a:r>
            <a:r>
              <a:rPr dirty="0" sz="1400">
                <a:latin typeface="Times New Roman"/>
                <a:cs typeface="Times New Roman"/>
              </a:rPr>
              <a:t>an array on </a:t>
            </a:r>
            <a:r>
              <a:rPr dirty="0" sz="1400" spc="-5">
                <a:latin typeface="Times New Roman"/>
                <a:cs typeface="Times New Roman"/>
              </a:rPr>
              <a:t>the screen 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to type its name, </a:t>
            </a:r>
            <a:r>
              <a:rPr dirty="0" sz="1400">
                <a:latin typeface="Times New Roman"/>
                <a:cs typeface="Times New Roman"/>
              </a:rPr>
              <a:t>but </a:t>
            </a:r>
            <a:r>
              <a:rPr dirty="0" sz="1400" spc="-5">
                <a:latin typeface="Times New Roman"/>
                <a:cs typeface="Times New Roman"/>
              </a:rPr>
              <a:t>this prints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leading "X=," which is not always  desirable. Note that </a:t>
            </a:r>
            <a:r>
              <a:rPr dirty="0" sz="1400" spc="-5" i="1">
                <a:latin typeface="Times New Roman"/>
                <a:cs typeface="Times New Roman"/>
              </a:rPr>
              <a:t>disp </a:t>
            </a:r>
            <a:r>
              <a:rPr dirty="0" sz="1400" spc="-5">
                <a:latin typeface="Times New Roman"/>
                <a:cs typeface="Times New Roman"/>
              </a:rPr>
              <a:t>does not display </a:t>
            </a:r>
            <a:r>
              <a:rPr dirty="0" sz="1400">
                <a:latin typeface="Times New Roman"/>
                <a:cs typeface="Times New Roman"/>
              </a:rPr>
              <a:t>empty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arrays.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353" y="976183"/>
            <a:ext cx="3119755" cy="1239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&gt;&gt; disp('string expression');  string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expression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&gt;&gt;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A=[3,2;2,3];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latin typeface="Courier New"/>
                <a:cs typeface="Courier New"/>
              </a:rPr>
              <a:t>disp(A);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2073" y="2273045"/>
            <a:ext cx="13271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ourier New"/>
                <a:cs typeface="Courier New"/>
              </a:rPr>
              <a:t>3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>
                <a:latin typeface="Courier New"/>
                <a:cs typeface="Courier New"/>
              </a:rPr>
              <a:t>2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2154" y="2273045"/>
            <a:ext cx="13271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ourier New"/>
                <a:cs typeface="Courier New"/>
              </a:rPr>
              <a:t>2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>
                <a:latin typeface="Courier New"/>
                <a:cs typeface="Courier New"/>
              </a:rPr>
              <a:t>3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276" y="2888742"/>
            <a:ext cx="5699760" cy="438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buAutoNum type="alphaLcPeriod" startAt="2"/>
              <a:tabLst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Input</a:t>
            </a:r>
            <a:endParaRPr sz="1400">
              <a:latin typeface="Times New Roman"/>
              <a:cs typeface="Times New Roman"/>
            </a:endParaRPr>
          </a:p>
          <a:p>
            <a:pPr algn="just" marL="198120">
              <a:lnSpc>
                <a:spcPct val="100000"/>
              </a:lnSpc>
              <a:spcBef>
                <a:spcPts val="1155"/>
              </a:spcBef>
            </a:pPr>
            <a:r>
              <a:rPr dirty="0" sz="1400" spc="-5">
                <a:latin typeface="Times New Roman"/>
                <a:cs typeface="Times New Roman"/>
              </a:rPr>
              <a:t>The input function can </a:t>
            </a:r>
            <a:r>
              <a:rPr dirty="0" sz="1400">
                <a:latin typeface="Times New Roman"/>
                <a:cs typeface="Times New Roman"/>
              </a:rPr>
              <a:t>be </a:t>
            </a:r>
            <a:r>
              <a:rPr dirty="0" sz="1400" spc="-5">
                <a:latin typeface="Times New Roman"/>
                <a:cs typeface="Times New Roman"/>
              </a:rPr>
              <a:t>used for requesting user input.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example,</a:t>
            </a:r>
            <a:endParaRPr sz="14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  <a:spcBef>
                <a:spcPts val="1100"/>
              </a:spcBef>
            </a:pPr>
            <a:r>
              <a:rPr dirty="0" sz="1400" spc="-5">
                <a:latin typeface="Courier New"/>
                <a:cs typeface="Courier New"/>
              </a:rPr>
              <a:t>r=input('value for r:</a:t>
            </a:r>
            <a:r>
              <a:rPr dirty="0" sz="1400" spc="-4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');</a:t>
            </a:r>
            <a:endParaRPr sz="1400">
              <a:latin typeface="Courier New"/>
              <a:cs typeface="Courier New"/>
            </a:endParaRPr>
          </a:p>
          <a:p>
            <a:pPr algn="just" marL="228600">
              <a:lnSpc>
                <a:spcPct val="100000"/>
              </a:lnSpc>
              <a:spcBef>
                <a:spcPts val="1285"/>
              </a:spcBef>
            </a:pPr>
            <a:r>
              <a:rPr dirty="0" sz="1400" spc="-5">
                <a:latin typeface="Times New Roman"/>
                <a:cs typeface="Times New Roman"/>
              </a:rPr>
              <a:t>displays  </a:t>
            </a:r>
            <a:r>
              <a:rPr dirty="0" sz="1400" spc="-5">
                <a:latin typeface="Courier New"/>
                <a:cs typeface="Courier New"/>
              </a:rPr>
              <a:t>value for</a:t>
            </a:r>
            <a:r>
              <a:rPr dirty="0" sz="1400" spc="10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r:</a:t>
            </a:r>
            <a:endParaRPr sz="1400">
              <a:latin typeface="Courier New"/>
              <a:cs typeface="Courier New"/>
            </a:endParaRPr>
          </a:p>
          <a:p>
            <a:pPr marL="198120" marR="5080" indent="309245">
              <a:lnSpc>
                <a:spcPct val="110700"/>
              </a:lnSpc>
              <a:spcBef>
                <a:spcPts val="1030"/>
              </a:spcBef>
            </a:pPr>
            <a:r>
              <a:rPr dirty="0" sz="1400">
                <a:latin typeface="Times New Roman"/>
                <a:cs typeface="Times New Roman"/>
              </a:rPr>
              <a:t>to the screen </a:t>
            </a:r>
            <a:r>
              <a:rPr dirty="0" sz="1400" spc="-5">
                <a:latin typeface="Times New Roman"/>
                <a:cs typeface="Times New Roman"/>
              </a:rPr>
              <a:t>and waits for the user </a:t>
            </a:r>
            <a:r>
              <a:rPr dirty="0" sz="1400">
                <a:latin typeface="Times New Roman"/>
                <a:cs typeface="Times New Roman"/>
              </a:rPr>
              <a:t>to enter an </a:t>
            </a:r>
            <a:r>
              <a:rPr dirty="0" sz="1400" spc="-5">
                <a:latin typeface="Times New Roman"/>
                <a:cs typeface="Times New Roman"/>
              </a:rPr>
              <a:t>expression which is then  assigned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70"/>
              </a:spcBef>
              <a:buAutoNum type="alphaLcPeriod" startAt="3"/>
              <a:tabLst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fprintf</a:t>
            </a:r>
            <a:endParaRPr sz="1400">
              <a:latin typeface="Times New Roman"/>
              <a:cs typeface="Times New Roman"/>
            </a:endParaRPr>
          </a:p>
          <a:p>
            <a:pPr algn="just" marL="198120" marR="11430">
              <a:lnSpc>
                <a:spcPct val="110000"/>
              </a:lnSpc>
              <a:spcBef>
                <a:spcPts val="985"/>
              </a:spcBef>
            </a:pP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5" i="1">
                <a:latin typeface="Times New Roman"/>
                <a:cs typeface="Times New Roman"/>
              </a:rPr>
              <a:t>fprintf </a:t>
            </a:r>
            <a:r>
              <a:rPr dirty="0" sz="1400" spc="-5">
                <a:latin typeface="Times New Roman"/>
                <a:cs typeface="Times New Roman"/>
              </a:rPr>
              <a:t>command displays output (text and data) </a:t>
            </a:r>
            <a:r>
              <a:rPr dirty="0" sz="1400">
                <a:latin typeface="Times New Roman"/>
                <a:cs typeface="Times New Roman"/>
              </a:rPr>
              <a:t>on </a:t>
            </a:r>
            <a:r>
              <a:rPr dirty="0" sz="1400" spc="-5">
                <a:latin typeface="Times New Roman"/>
                <a:cs typeface="Times New Roman"/>
              </a:rPr>
              <a:t>the screen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saves it  </a:t>
            </a:r>
            <a:r>
              <a:rPr dirty="0" sz="1400">
                <a:latin typeface="Times New Roman"/>
                <a:cs typeface="Times New Roman"/>
              </a:rPr>
              <a:t>to a </a:t>
            </a:r>
            <a:r>
              <a:rPr dirty="0" sz="1400" spc="-5">
                <a:latin typeface="Times New Roman"/>
                <a:cs typeface="Times New Roman"/>
              </a:rPr>
              <a:t>file. The output can be formatted using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command.</a:t>
            </a:r>
            <a:endParaRPr sz="1400">
              <a:latin typeface="Times New Roman"/>
              <a:cs typeface="Times New Roman"/>
            </a:endParaRPr>
          </a:p>
          <a:p>
            <a:pPr algn="just" marL="198120" marR="5080">
              <a:lnSpc>
                <a:spcPct val="110200"/>
              </a:lnSpc>
              <a:spcBef>
                <a:spcPts val="1005"/>
              </a:spcBef>
            </a:pPr>
            <a:r>
              <a:rPr dirty="0" sz="1400" spc="-5">
                <a:latin typeface="Times New Roman"/>
                <a:cs typeface="Times New Roman"/>
              </a:rPr>
              <a:t>fprintf (format,A,...) writes to standard output—the screen. The format string  specifies notation, alignment, significant digits, field width,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other aspects 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output format. </a:t>
            </a:r>
            <a:r>
              <a:rPr dirty="0" sz="1400">
                <a:latin typeface="Times New Roman"/>
                <a:cs typeface="Times New Roman"/>
              </a:rPr>
              <a:t>It can </a:t>
            </a:r>
            <a:r>
              <a:rPr dirty="0" sz="1400" spc="-5">
                <a:latin typeface="Times New Roman"/>
                <a:cs typeface="Times New Roman"/>
              </a:rPr>
              <a:t>contain ordinary alphanumeric characters; along </a:t>
            </a:r>
            <a:r>
              <a:rPr dirty="0" sz="1400" spc="-10">
                <a:latin typeface="Times New Roman"/>
                <a:cs typeface="Times New Roman"/>
              </a:rPr>
              <a:t>with  </a:t>
            </a:r>
            <a:r>
              <a:rPr dirty="0" sz="1400">
                <a:latin typeface="Times New Roman"/>
                <a:cs typeface="Times New Roman"/>
              </a:rPr>
              <a:t>escape </a:t>
            </a:r>
            <a:r>
              <a:rPr dirty="0" sz="1400" spc="-5">
                <a:latin typeface="Times New Roman"/>
                <a:cs typeface="Times New Roman"/>
              </a:rPr>
              <a:t>characters, conversion specifiers,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other characters, organized </a:t>
            </a:r>
            <a:r>
              <a:rPr dirty="0" sz="1400" spc="-10">
                <a:latin typeface="Times New Roman"/>
                <a:cs typeface="Times New Roman"/>
              </a:rPr>
              <a:t>as  </a:t>
            </a:r>
            <a:r>
              <a:rPr dirty="0" sz="1400" spc="-5">
                <a:latin typeface="Times New Roman"/>
                <a:cs typeface="Times New Roman"/>
              </a:rPr>
              <a:t>shown</a:t>
            </a:r>
            <a:r>
              <a:rPr dirty="0" sz="1400" spc="-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below: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1411" y="7630700"/>
            <a:ext cx="4142101" cy="1123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153" y="898397"/>
            <a:ext cx="385127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10">
                <a:latin typeface="Times New Roman"/>
                <a:cs typeface="Times New Roman"/>
              </a:rPr>
              <a:t>more </a:t>
            </a:r>
            <a:r>
              <a:rPr dirty="0" sz="1400" spc="-5">
                <a:latin typeface="Times New Roman"/>
                <a:cs typeface="Times New Roman"/>
              </a:rPr>
              <a:t>information, </a:t>
            </a:r>
            <a:r>
              <a:rPr dirty="0" sz="1400">
                <a:latin typeface="Times New Roman"/>
                <a:cs typeface="Times New Roman"/>
              </a:rPr>
              <a:t>see </a:t>
            </a:r>
            <a:r>
              <a:rPr dirty="0" sz="1400" spc="-5">
                <a:latin typeface="Times New Roman"/>
                <a:cs typeface="Times New Roman"/>
              </a:rPr>
              <a:t>“Tables” and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“References”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504563"/>
            <a:ext cx="5466715" cy="225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Example:-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&gt;&gt; </a:t>
            </a:r>
            <a:r>
              <a:rPr dirty="0" sz="1400">
                <a:latin typeface="Courier New"/>
                <a:cs typeface="Courier New"/>
              </a:rPr>
              <a:t>x = </a:t>
            </a:r>
            <a:r>
              <a:rPr dirty="0" sz="1400" spc="-5">
                <a:latin typeface="Courier New"/>
                <a:cs typeface="Courier New"/>
              </a:rPr>
              <a:t>2; </a:t>
            </a:r>
            <a:r>
              <a:rPr dirty="0" sz="1400">
                <a:latin typeface="Courier New"/>
                <a:cs typeface="Courier New"/>
              </a:rPr>
              <a:t>y =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sqrt(x);</a:t>
            </a:r>
            <a:endParaRPr sz="1400">
              <a:latin typeface="Courier New"/>
              <a:cs typeface="Courier New"/>
            </a:endParaRPr>
          </a:p>
          <a:p>
            <a:pPr marL="865505" marR="111760" indent="-746760">
              <a:lnSpc>
                <a:spcPct val="141400"/>
              </a:lnSpc>
              <a:spcBef>
                <a:spcPts val="15"/>
              </a:spcBef>
              <a:tabLst>
                <a:tab pos="3639185" algn="l"/>
              </a:tabLst>
            </a:pPr>
            <a:r>
              <a:rPr dirty="0" sz="1400" spc="-5">
                <a:latin typeface="Courier New"/>
                <a:cs typeface="Courier New"/>
              </a:rPr>
              <a:t>&gt;&gt; fprintf('The squrt root of %g is %9.4f\n',x,y)  The squrt root of</a:t>
            </a:r>
            <a:r>
              <a:rPr dirty="0" sz="1400" spc="3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2</a:t>
            </a:r>
            <a:r>
              <a:rPr dirty="0" sz="1400" spc="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is	1.4142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ourier New"/>
                <a:cs typeface="Courier New"/>
              </a:rPr>
              <a:t>&gt;&gt; </a:t>
            </a:r>
            <a:r>
              <a:rPr dirty="0" sz="1400">
                <a:latin typeface="Courier New"/>
                <a:cs typeface="Courier New"/>
              </a:rPr>
              <a:t>x = </a:t>
            </a:r>
            <a:r>
              <a:rPr dirty="0" sz="1400" spc="-5">
                <a:latin typeface="Courier New"/>
                <a:cs typeface="Courier New"/>
              </a:rPr>
              <a:t>1:4; </a:t>
            </a:r>
            <a:r>
              <a:rPr dirty="0" sz="1400">
                <a:latin typeface="Courier New"/>
                <a:cs typeface="Courier New"/>
              </a:rPr>
              <a:t>y =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sqrt(x);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&gt;&gt; fprintf('The squrt root of %d is</a:t>
            </a:r>
            <a:r>
              <a:rPr dirty="0" sz="1400" spc="4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%4.2f\n',[x;y])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2954" y="6850652"/>
          <a:ext cx="2943860" cy="1109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03"/>
                <a:gridCol w="640062"/>
                <a:gridCol w="533408"/>
                <a:gridCol w="320057"/>
                <a:gridCol w="213538"/>
                <a:gridCol w="319861"/>
                <a:gridCol w="511827"/>
              </a:tblGrid>
              <a:tr h="251870">
                <a:tc>
                  <a:txBody>
                    <a:bodyPr/>
                    <a:lstStyle/>
                    <a:p>
                      <a:pPr algn="ctr" marR="13970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The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squrt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root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of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is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1.00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301942"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The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squrt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root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of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is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1.41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</a:tr>
              <a:tr h="302704"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The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squrt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root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of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is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1.73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320"/>
                </a:tc>
              </a:tr>
              <a:tr h="252632"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The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squrt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root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of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4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is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2.00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20955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99160" y="1170354"/>
            <a:ext cx="6469561" cy="3142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01445"/>
            <a:ext cx="5969000" cy="817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3.3 </a:t>
            </a:r>
            <a:r>
              <a:rPr dirty="0" sz="1400" spc="-5" b="1">
                <a:latin typeface="Times New Roman"/>
                <a:cs typeface="Times New Roman"/>
              </a:rPr>
              <a:t>Conditional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Execution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3.3.1 Conditional Execution </a:t>
            </a:r>
            <a:r>
              <a:rPr dirty="0" sz="1400" b="1">
                <a:latin typeface="Times New Roman"/>
                <a:cs typeface="Times New Roman"/>
              </a:rPr>
              <a:t>or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Branching: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000"/>
              </a:lnSpc>
              <a:spcBef>
                <a:spcPts val="685"/>
              </a:spcBef>
            </a:pPr>
            <a:r>
              <a:rPr dirty="0" sz="1400" spc="-5">
                <a:latin typeface="Times New Roman"/>
                <a:cs typeface="Times New Roman"/>
              </a:rPr>
              <a:t>As the result </a:t>
            </a:r>
            <a:r>
              <a:rPr dirty="0" sz="1400">
                <a:latin typeface="Times New Roman"/>
                <a:cs typeface="Times New Roman"/>
              </a:rPr>
              <a:t>of a </a:t>
            </a:r>
            <a:r>
              <a:rPr dirty="0" sz="1400" spc="-5">
                <a:latin typeface="Times New Roman"/>
                <a:cs typeface="Times New Roman"/>
              </a:rPr>
              <a:t>comparison, or another logical (true/false) test, selected blocks of  </a:t>
            </a:r>
            <a:r>
              <a:rPr dirty="0" sz="1400">
                <a:latin typeface="Times New Roman"/>
                <a:cs typeface="Times New Roman"/>
              </a:rPr>
              <a:t>program code are </a:t>
            </a:r>
            <a:r>
              <a:rPr dirty="0" sz="1400" spc="-5">
                <a:latin typeface="Times New Roman"/>
                <a:cs typeface="Times New Roman"/>
              </a:rPr>
              <a:t>executed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skipped. Conditional execution is implemented </a:t>
            </a:r>
            <a:r>
              <a:rPr dirty="0" sz="1400" spc="-10">
                <a:latin typeface="Times New Roman"/>
                <a:cs typeface="Times New Roman"/>
              </a:rPr>
              <a:t>with  </a:t>
            </a:r>
            <a:r>
              <a:rPr dirty="0" sz="1400">
                <a:latin typeface="Times New Roman"/>
                <a:cs typeface="Times New Roman"/>
              </a:rPr>
              <a:t>if, </a:t>
            </a:r>
            <a:r>
              <a:rPr dirty="0" sz="1400" spc="-5">
                <a:latin typeface="Times New Roman"/>
                <a:cs typeface="Times New Roman"/>
              </a:rPr>
              <a:t>if...else, and if...elseif constructs,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switch</a:t>
            </a:r>
            <a:r>
              <a:rPr dirty="0" sz="1400" spc="9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construct.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175"/>
              </a:spcBef>
            </a:pPr>
            <a:r>
              <a:rPr dirty="0" sz="1400" spc="-5">
                <a:latin typeface="Times New Roman"/>
                <a:cs typeface="Times New Roman"/>
              </a:rPr>
              <a:t>There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three </a:t>
            </a:r>
            <a:r>
              <a:rPr dirty="0" sz="1400" spc="-10">
                <a:latin typeface="Times New Roman"/>
                <a:cs typeface="Times New Roman"/>
              </a:rPr>
              <a:t>types </a:t>
            </a:r>
            <a:r>
              <a:rPr dirty="0" sz="1400">
                <a:latin typeface="Times New Roman"/>
                <a:cs typeface="Times New Roman"/>
              </a:rPr>
              <a:t>of if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constructs</a:t>
            </a:r>
            <a:endParaRPr sz="1400">
              <a:latin typeface="Times New Roman"/>
              <a:cs typeface="Times New Roman"/>
            </a:endParaRPr>
          </a:p>
          <a:p>
            <a:pPr algn="just" marL="190500" indent="-177800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191135" algn="l"/>
              </a:tabLst>
            </a:pPr>
            <a:r>
              <a:rPr dirty="0" sz="1400" spc="-5">
                <a:latin typeface="Times New Roman"/>
                <a:cs typeface="Times New Roman"/>
              </a:rPr>
              <a:t>Plain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if</a:t>
            </a:r>
            <a:endParaRPr sz="1400">
              <a:latin typeface="Times New Roman"/>
              <a:cs typeface="Times New Roman"/>
            </a:endParaRPr>
          </a:p>
          <a:p>
            <a:pPr algn="just" marL="190500" indent="-177800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191135" algn="l"/>
              </a:tabLst>
            </a:pPr>
            <a:r>
              <a:rPr dirty="0" sz="1400" spc="-5">
                <a:latin typeface="Times New Roman"/>
                <a:cs typeface="Times New Roman"/>
              </a:rPr>
              <a:t>if...else</a:t>
            </a:r>
            <a:endParaRPr sz="1400">
              <a:latin typeface="Times New Roman"/>
              <a:cs typeface="Times New Roman"/>
            </a:endParaRPr>
          </a:p>
          <a:p>
            <a:pPr algn="just" marL="190500" indent="-177800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191135" algn="l"/>
              </a:tabLst>
            </a:pPr>
            <a:r>
              <a:rPr dirty="0" sz="1400" spc="-5">
                <a:latin typeface="Times New Roman"/>
                <a:cs typeface="Times New Roman"/>
              </a:rPr>
              <a:t>if...elseif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4964430">
              <a:lnSpc>
                <a:spcPts val="1610"/>
              </a:lnSpc>
              <a:spcBef>
                <a:spcPts val="1195"/>
              </a:spcBef>
            </a:pPr>
            <a:r>
              <a:rPr dirty="0" sz="1400" b="1">
                <a:latin typeface="Times New Roman"/>
                <a:cs typeface="Times New Roman"/>
              </a:rPr>
              <a:t>if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Constructs  Syntax:</a:t>
            </a:r>
            <a:endParaRPr sz="1400">
              <a:latin typeface="Times New Roman"/>
              <a:cs typeface="Times New Roman"/>
            </a:endParaRPr>
          </a:p>
          <a:p>
            <a:pPr marL="144780">
              <a:lnSpc>
                <a:spcPts val="1470"/>
              </a:lnSpc>
            </a:pPr>
            <a:r>
              <a:rPr dirty="0" sz="1400" spc="-5">
                <a:latin typeface="Courier New"/>
                <a:cs typeface="Courier New"/>
              </a:rPr>
              <a:t>if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expression</a:t>
            </a:r>
            <a:endParaRPr sz="1400">
              <a:latin typeface="Courier New"/>
              <a:cs typeface="Courier New"/>
            </a:endParaRPr>
          </a:p>
          <a:p>
            <a:pPr algn="ctr" marR="2201545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block of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statements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5" i="1">
                <a:latin typeface="Times New Roman"/>
                <a:cs typeface="Times New Roman"/>
              </a:rPr>
              <a:t>block of statements </a:t>
            </a:r>
            <a:r>
              <a:rPr dirty="0" sz="1400" spc="-5">
                <a:latin typeface="Times New Roman"/>
                <a:cs typeface="Times New Roman"/>
              </a:rPr>
              <a:t>is executed only </a:t>
            </a:r>
            <a:r>
              <a:rPr dirty="0" sz="1400">
                <a:latin typeface="Times New Roman"/>
                <a:cs typeface="Times New Roman"/>
              </a:rPr>
              <a:t>if the </a:t>
            </a:r>
            <a:r>
              <a:rPr dirty="0" sz="1400" spc="-5" i="1">
                <a:latin typeface="Times New Roman"/>
                <a:cs typeface="Times New Roman"/>
              </a:rPr>
              <a:t>expression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true.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if </a:t>
            </a:r>
            <a:r>
              <a:rPr dirty="0" sz="1400">
                <a:latin typeface="Courier New"/>
                <a:cs typeface="Courier New"/>
              </a:rPr>
              <a:t>a &lt;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0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disp(’a is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negative’);</a:t>
            </a:r>
            <a:endParaRPr sz="1400">
              <a:latin typeface="Courier New"/>
              <a:cs typeface="Courier New"/>
            </a:endParaRPr>
          </a:p>
          <a:p>
            <a:pPr algn="ctr" marR="5188585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algn="just" marL="12700">
              <a:lnSpc>
                <a:spcPct val="100000"/>
              </a:lnSpc>
              <a:spcBef>
                <a:spcPts val="780"/>
              </a:spcBef>
            </a:pPr>
            <a:r>
              <a:rPr dirty="0" sz="1400" spc="-5" i="1">
                <a:latin typeface="Times New Roman"/>
                <a:cs typeface="Times New Roman"/>
              </a:rPr>
              <a:t>One-line </a:t>
            </a:r>
            <a:r>
              <a:rPr dirty="0" sz="1400" spc="-5">
                <a:latin typeface="Times New Roman"/>
                <a:cs typeface="Times New Roman"/>
              </a:rPr>
              <a:t>format uses comma </a:t>
            </a:r>
            <a:r>
              <a:rPr dirty="0" sz="1400">
                <a:latin typeface="Times New Roman"/>
                <a:cs typeface="Times New Roman"/>
              </a:rPr>
              <a:t>after if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expression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if </a:t>
            </a:r>
            <a:r>
              <a:rPr dirty="0" sz="1400">
                <a:latin typeface="Courier New"/>
                <a:cs typeface="Courier New"/>
              </a:rPr>
              <a:t>a &lt; </a:t>
            </a:r>
            <a:r>
              <a:rPr dirty="0" sz="1400" spc="-5">
                <a:latin typeface="Courier New"/>
                <a:cs typeface="Courier New"/>
              </a:rPr>
              <a:t>0, disp(’a is negative’);</a:t>
            </a:r>
            <a:r>
              <a:rPr dirty="0" sz="1400" spc="-2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algn="just" marL="12700">
              <a:lnSpc>
                <a:spcPct val="100000"/>
              </a:lnSpc>
              <a:spcBef>
                <a:spcPts val="790"/>
              </a:spcBef>
            </a:pPr>
            <a:r>
              <a:rPr dirty="0" sz="1400" b="1">
                <a:latin typeface="Times New Roman"/>
                <a:cs typeface="Times New Roman"/>
              </a:rPr>
              <a:t>if. . .</a:t>
            </a:r>
            <a:r>
              <a:rPr dirty="0" sz="1400" spc="-1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else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Multiple choices are allowed with </a:t>
            </a:r>
            <a:r>
              <a:rPr dirty="0" sz="1400" spc="-5" b="1">
                <a:latin typeface="Times New Roman"/>
                <a:cs typeface="Times New Roman"/>
              </a:rPr>
              <a:t>if. </a:t>
            </a:r>
            <a:r>
              <a:rPr dirty="0" sz="1400" b="1">
                <a:latin typeface="Times New Roman"/>
                <a:cs typeface="Times New Roman"/>
              </a:rPr>
              <a:t>. . </a:t>
            </a:r>
            <a:r>
              <a:rPr dirty="0" sz="1400" spc="-5" b="1">
                <a:latin typeface="Times New Roman"/>
                <a:cs typeface="Times New Roman"/>
              </a:rPr>
              <a:t>else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b="1">
                <a:latin typeface="Times New Roman"/>
                <a:cs typeface="Times New Roman"/>
              </a:rPr>
              <a:t>if. . . </a:t>
            </a:r>
            <a:r>
              <a:rPr dirty="0" sz="1400" spc="-5" b="1">
                <a:latin typeface="Times New Roman"/>
                <a:cs typeface="Times New Roman"/>
              </a:rPr>
              <a:t>elseif</a:t>
            </a:r>
            <a:r>
              <a:rPr dirty="0" sz="1400" spc="90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constructs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if </a:t>
            </a:r>
            <a:r>
              <a:rPr dirty="0" sz="1400">
                <a:latin typeface="Courier New"/>
                <a:cs typeface="Courier New"/>
              </a:rPr>
              <a:t>x &lt;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0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254"/>
            <a:ext cx="5967730" cy="8187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5425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error(’x is negative; sqrt(x) is</a:t>
            </a:r>
            <a:r>
              <a:rPr dirty="0" sz="1400" spc="1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imaginary’);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else</a:t>
            </a:r>
            <a:endParaRPr sz="1400">
              <a:latin typeface="Courier New"/>
              <a:cs typeface="Courier New"/>
            </a:endParaRPr>
          </a:p>
          <a:p>
            <a:pPr marL="12700" marR="4453255" indent="213360">
              <a:lnSpc>
                <a:spcPts val="2390"/>
              </a:lnSpc>
              <a:spcBef>
                <a:spcPts val="180"/>
              </a:spcBef>
            </a:pPr>
            <a:r>
              <a:rPr dirty="0" sz="1400">
                <a:latin typeface="Courier New"/>
                <a:cs typeface="Courier New"/>
              </a:rPr>
              <a:t>r =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sqrt(x);  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if. . .</a:t>
            </a:r>
            <a:r>
              <a:rPr dirty="0" sz="1400" spc="-9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elseif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400" spc="-5">
                <a:latin typeface="Times New Roman"/>
                <a:cs typeface="Times New Roman"/>
              </a:rPr>
              <a:t>It’s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good idea to include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default </a:t>
            </a:r>
            <a:r>
              <a:rPr dirty="0" sz="1400" spc="-5" b="1">
                <a:latin typeface="Times New Roman"/>
                <a:cs typeface="Times New Roman"/>
              </a:rPr>
              <a:t>else </a:t>
            </a:r>
            <a:r>
              <a:rPr dirty="0" sz="1400" spc="-5">
                <a:latin typeface="Times New Roman"/>
                <a:cs typeface="Times New Roman"/>
              </a:rPr>
              <a:t>to catch cases that don’t match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preceding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b="1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5" b="1">
                <a:latin typeface="Times New Roman"/>
                <a:cs typeface="Times New Roman"/>
              </a:rPr>
              <a:t>elseif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blocks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if </a:t>
            </a:r>
            <a:r>
              <a:rPr dirty="0" sz="1400">
                <a:latin typeface="Courier New"/>
                <a:cs typeface="Courier New"/>
              </a:rPr>
              <a:t>x &gt;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0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disp(’x is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positive’);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latin typeface="Courier New"/>
                <a:cs typeface="Courier New"/>
              </a:rPr>
              <a:t>elseif </a:t>
            </a:r>
            <a:r>
              <a:rPr dirty="0" sz="1400">
                <a:latin typeface="Courier New"/>
                <a:cs typeface="Courier New"/>
              </a:rPr>
              <a:t>x &lt;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0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disp(’x is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negative’);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else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disp(’x is exactly</a:t>
            </a:r>
            <a:r>
              <a:rPr dirty="0" sz="1400" spc="-4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zero’);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3.3.2  </a:t>
            </a:r>
            <a:r>
              <a:rPr dirty="0" sz="1400" b="1">
                <a:latin typeface="Times New Roman"/>
                <a:cs typeface="Times New Roman"/>
              </a:rPr>
              <a:t>The </a:t>
            </a:r>
            <a:r>
              <a:rPr dirty="0" sz="1400" spc="-5" b="1">
                <a:latin typeface="Times New Roman"/>
                <a:cs typeface="Times New Roman"/>
              </a:rPr>
              <a:t>switch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Construct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9300"/>
              </a:lnSpc>
              <a:spcBef>
                <a:spcPts val="800"/>
              </a:spcBef>
            </a:pP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switch construct is useful </a:t>
            </a:r>
            <a:r>
              <a:rPr dirty="0" sz="1400" spc="-10">
                <a:latin typeface="Times New Roman"/>
                <a:cs typeface="Times New Roman"/>
              </a:rPr>
              <a:t>when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test value can take on discrete values that are  either integers or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strings.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400" spc="-5" b="1">
                <a:latin typeface="Times New Roman"/>
                <a:cs typeface="Times New Roman"/>
              </a:rPr>
              <a:t>Syntax:</a:t>
            </a:r>
            <a:endParaRPr sz="1400">
              <a:latin typeface="Times New Roman"/>
              <a:cs typeface="Times New Roman"/>
            </a:endParaRPr>
          </a:p>
          <a:p>
            <a:pPr marL="225425" marR="4133215" indent="-213360">
              <a:lnSpc>
                <a:spcPct val="141600"/>
              </a:lnSpc>
              <a:spcBef>
                <a:spcPts val="835"/>
              </a:spcBef>
            </a:pPr>
            <a:r>
              <a:rPr dirty="0" sz="1400" spc="-5">
                <a:latin typeface="Courier New"/>
                <a:cs typeface="Courier New"/>
              </a:rPr>
              <a:t>switch</a:t>
            </a:r>
            <a:r>
              <a:rPr dirty="0" sz="1400" spc="-6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expression  case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value1,</a:t>
            </a:r>
            <a:endParaRPr sz="1400">
              <a:latin typeface="Courier New"/>
              <a:cs typeface="Courier New"/>
            </a:endParaRPr>
          </a:p>
          <a:p>
            <a:pPr marL="225425" marR="3493135" indent="212725">
              <a:lnSpc>
                <a:spcPct val="141400"/>
              </a:lnSpc>
              <a:spcBef>
                <a:spcPts val="10"/>
              </a:spcBef>
            </a:pPr>
            <a:r>
              <a:rPr dirty="0" sz="1400" spc="-5">
                <a:latin typeface="Courier New"/>
                <a:cs typeface="Courier New"/>
              </a:rPr>
              <a:t>block of statements  case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value2,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block of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statements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...</a:t>
            </a:r>
            <a:endParaRPr sz="1400">
              <a:latin typeface="Courier New"/>
              <a:cs typeface="Courier New"/>
            </a:endParaRPr>
          </a:p>
          <a:p>
            <a:pPr algn="ctr" marR="4653915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latin typeface="Courier New"/>
                <a:cs typeface="Courier New"/>
              </a:rPr>
              <a:t>otherwise,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00923"/>
            <a:ext cx="4612640" cy="457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44725" indent="320040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block of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statements  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color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’...’; </a:t>
            </a:r>
            <a:r>
              <a:rPr dirty="0" sz="1400">
                <a:latin typeface="Courier New"/>
                <a:cs typeface="Courier New"/>
              </a:rPr>
              <a:t>% </a:t>
            </a:r>
            <a:r>
              <a:rPr dirty="0" sz="1400" spc="-5">
                <a:latin typeface="Courier New"/>
                <a:cs typeface="Courier New"/>
              </a:rPr>
              <a:t>color is </a:t>
            </a:r>
            <a:r>
              <a:rPr dirty="0" sz="1400">
                <a:latin typeface="Courier New"/>
                <a:cs typeface="Courier New"/>
              </a:rPr>
              <a:t>a</a:t>
            </a:r>
            <a:r>
              <a:rPr dirty="0" sz="1400" spc="-3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string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switch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color</a:t>
            </a:r>
            <a:endParaRPr sz="1400">
              <a:latin typeface="Courier New"/>
              <a:cs typeface="Courier New"/>
            </a:endParaRPr>
          </a:p>
          <a:p>
            <a:pPr algn="ctr" marR="3298825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case</a:t>
            </a:r>
            <a:r>
              <a:rPr dirty="0" sz="1400" spc="-8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’red’</a:t>
            </a:r>
            <a:endParaRPr sz="1400">
              <a:latin typeface="Courier New"/>
              <a:cs typeface="Courier New"/>
            </a:endParaRPr>
          </a:p>
          <a:p>
            <a:pPr marL="119380" marR="2031364" indent="213360">
              <a:lnSpc>
                <a:spcPct val="141400"/>
              </a:lnSpc>
              <a:spcBef>
                <a:spcPts val="15"/>
              </a:spcBef>
            </a:pPr>
            <a:r>
              <a:rPr dirty="0" sz="1400" spc="-5">
                <a:latin typeface="Courier New"/>
                <a:cs typeface="Courier New"/>
              </a:rPr>
              <a:t>disp(’Color is red’);  case</a:t>
            </a:r>
            <a:r>
              <a:rPr dirty="0" sz="1400" spc="-8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’blue’</a:t>
            </a:r>
            <a:endParaRPr sz="1400">
              <a:latin typeface="Courier New"/>
              <a:cs typeface="Courier New"/>
            </a:endParaRPr>
          </a:p>
          <a:p>
            <a:pPr marL="119380" marR="1924685" indent="213360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disp(’Color is blue’);  case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’green’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latin typeface="Courier New"/>
                <a:cs typeface="Courier New"/>
              </a:rPr>
              <a:t>disp(’Color is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green’);</a:t>
            </a:r>
            <a:endParaRPr sz="1400">
              <a:latin typeface="Courier New"/>
              <a:cs typeface="Courier New"/>
            </a:endParaRPr>
          </a:p>
          <a:p>
            <a:pPr algn="ctr" marR="3405504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otherwise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disp(’Color is not red, blue, or</a:t>
            </a:r>
            <a:r>
              <a:rPr dirty="0" sz="140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green’);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347333"/>
            <a:ext cx="5970270" cy="2750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3.4 </a:t>
            </a:r>
            <a:r>
              <a:rPr dirty="0" sz="1400" spc="-5" b="1">
                <a:latin typeface="Times New Roman"/>
                <a:cs typeface="Times New Roman"/>
              </a:rPr>
              <a:t>Repetition </a:t>
            </a:r>
            <a:r>
              <a:rPr dirty="0" sz="1400" b="1">
                <a:latin typeface="Times New Roman"/>
                <a:cs typeface="Times New Roman"/>
              </a:rPr>
              <a:t>or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Looping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sequence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calculations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repeated until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either</a:t>
            </a:r>
            <a:endParaRPr sz="1400">
              <a:latin typeface="Times New Roman"/>
              <a:cs typeface="Times New Roman"/>
            </a:endParaRPr>
          </a:p>
          <a:p>
            <a:pPr marL="12700" marR="1869439">
              <a:lnSpc>
                <a:spcPct val="110000"/>
              </a:lnSpc>
              <a:buAutoNum type="arabicPeriod"/>
              <a:tabLst>
                <a:tab pos="191135" algn="l"/>
              </a:tabLst>
            </a:pPr>
            <a:r>
              <a:rPr dirty="0" sz="1400" spc="-5">
                <a:latin typeface="Times New Roman"/>
                <a:cs typeface="Times New Roman"/>
              </a:rPr>
              <a:t>All elements </a:t>
            </a:r>
            <a:r>
              <a:rPr dirty="0" sz="1400">
                <a:latin typeface="Times New Roman"/>
                <a:cs typeface="Times New Roman"/>
              </a:rPr>
              <a:t>in a </a:t>
            </a:r>
            <a:r>
              <a:rPr dirty="0" sz="1400" spc="-5">
                <a:latin typeface="Times New Roman"/>
                <a:cs typeface="Times New Roman"/>
              </a:rPr>
              <a:t>vector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matrix have been processed  </a:t>
            </a:r>
            <a:r>
              <a:rPr dirty="0" sz="1400" spc="5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5"/>
              </a:spcBef>
              <a:buAutoNum type="arabicPeriod"/>
              <a:tabLst>
                <a:tab pos="201930" algn="l"/>
              </a:tabLst>
            </a:pPr>
            <a:r>
              <a:rPr dirty="0" sz="1400" spc="-5">
                <a:latin typeface="Times New Roman"/>
                <a:cs typeface="Times New Roman"/>
              </a:rPr>
              <a:t>The calculations </a:t>
            </a:r>
            <a:r>
              <a:rPr dirty="0" sz="1400">
                <a:latin typeface="Times New Roman"/>
                <a:cs typeface="Times New Roman"/>
              </a:rPr>
              <a:t>have </a:t>
            </a:r>
            <a:r>
              <a:rPr dirty="0" sz="1400" spc="-5">
                <a:latin typeface="Times New Roman"/>
                <a:cs typeface="Times New Roman"/>
              </a:rPr>
              <a:t>produced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result that meets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predetermined termination  criterion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400" spc="-5">
                <a:latin typeface="Times New Roman"/>
                <a:cs typeface="Times New Roman"/>
              </a:rPr>
              <a:t>Looping is achieved with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loops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while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loops.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3.4.1 for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loops</a:t>
            </a:r>
            <a:endParaRPr sz="1400">
              <a:latin typeface="Times New Roman"/>
              <a:cs typeface="Times New Roman"/>
            </a:endParaRPr>
          </a:p>
          <a:p>
            <a:pPr marL="12700" marR="418465">
              <a:lnSpc>
                <a:spcPct val="110000"/>
              </a:lnSpc>
              <a:spcBef>
                <a:spcPts val="780"/>
              </a:spcBef>
            </a:pP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loops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most often used when each element in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vector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matrix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be  </a:t>
            </a:r>
            <a:r>
              <a:rPr dirty="0" sz="1400" spc="-5">
                <a:latin typeface="Times New Roman"/>
                <a:cs typeface="Times New Roman"/>
              </a:rPr>
              <a:t>processed.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105661"/>
            <a:ext cx="5927725" cy="789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5"/>
              </a:lnSpc>
            </a:pPr>
            <a:r>
              <a:rPr dirty="0" sz="1400" spc="-5" b="1">
                <a:latin typeface="Times New Roman"/>
                <a:cs typeface="Times New Roman"/>
              </a:rPr>
              <a:t>Syntax:</a:t>
            </a:r>
            <a:endParaRPr sz="1400">
              <a:latin typeface="Times New Roman"/>
              <a:cs typeface="Times New Roman"/>
            </a:endParaRPr>
          </a:p>
          <a:p>
            <a:pPr marL="332740" indent="-213360">
              <a:lnSpc>
                <a:spcPts val="1595"/>
              </a:lnSpc>
            </a:pPr>
            <a:r>
              <a:rPr dirty="0" sz="1400" spc="-5">
                <a:latin typeface="Courier New"/>
                <a:cs typeface="Courier New"/>
              </a:rPr>
              <a:t>for index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expression</a:t>
            </a:r>
            <a:endParaRPr sz="1400">
              <a:latin typeface="Courier New"/>
              <a:cs typeface="Courier New"/>
            </a:endParaRPr>
          </a:p>
          <a:p>
            <a:pPr marL="119380" marR="3559810" indent="213360">
              <a:lnSpc>
                <a:spcPct val="141400"/>
              </a:lnSpc>
              <a:spcBef>
                <a:spcPts val="10"/>
              </a:spcBef>
            </a:pPr>
            <a:r>
              <a:rPr dirty="0" sz="1400" spc="-5">
                <a:latin typeface="Courier New"/>
                <a:cs typeface="Courier New"/>
              </a:rPr>
              <a:t>block of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statements  end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 </a:t>
            </a:r>
            <a:r>
              <a:rPr dirty="0" sz="1400" spc="-5">
                <a:latin typeface="Times New Roman"/>
                <a:cs typeface="Times New Roman"/>
              </a:rPr>
              <a:t>Sum </a:t>
            </a:r>
            <a:r>
              <a:rPr dirty="0" sz="1400">
                <a:latin typeface="Times New Roman"/>
                <a:cs typeface="Times New Roman"/>
              </a:rPr>
              <a:t>of elements in a</a:t>
            </a:r>
            <a:r>
              <a:rPr dirty="0" sz="1400" spc="-5">
                <a:latin typeface="Times New Roman"/>
                <a:cs typeface="Times New Roman"/>
              </a:rPr>
              <a:t> vector</a:t>
            </a:r>
            <a:endParaRPr sz="1400">
              <a:latin typeface="Times New Roman"/>
              <a:cs typeface="Times New Roman"/>
            </a:endParaRPr>
          </a:p>
          <a:p>
            <a:pPr algn="just" marL="225425" marR="2493010">
              <a:lnSpc>
                <a:spcPct val="141900"/>
              </a:lnSpc>
              <a:spcBef>
                <a:spcPts val="505"/>
              </a:spcBef>
            </a:pPr>
            <a:r>
              <a:rPr dirty="0" sz="1400">
                <a:latin typeface="Courier New"/>
                <a:cs typeface="Courier New"/>
              </a:rPr>
              <a:t>x = </a:t>
            </a:r>
            <a:r>
              <a:rPr dirty="0" sz="1400" spc="-5">
                <a:latin typeface="Courier New"/>
                <a:cs typeface="Courier New"/>
              </a:rPr>
              <a:t>1:5; </a:t>
            </a:r>
            <a:r>
              <a:rPr dirty="0" sz="1400">
                <a:latin typeface="Courier New"/>
                <a:cs typeface="Courier New"/>
              </a:rPr>
              <a:t>% </a:t>
            </a:r>
            <a:r>
              <a:rPr dirty="0" sz="1400" spc="-5">
                <a:latin typeface="Courier New"/>
                <a:cs typeface="Courier New"/>
              </a:rPr>
              <a:t>create </a:t>
            </a:r>
            <a:r>
              <a:rPr dirty="0" sz="1400">
                <a:latin typeface="Courier New"/>
                <a:cs typeface="Courier New"/>
              </a:rPr>
              <a:t>a </a:t>
            </a:r>
            <a:r>
              <a:rPr dirty="0" sz="1400" spc="-5">
                <a:latin typeface="Courier New"/>
                <a:cs typeface="Courier New"/>
              </a:rPr>
              <a:t>row vector  sumx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0; </a:t>
            </a:r>
            <a:r>
              <a:rPr dirty="0" sz="1400">
                <a:latin typeface="Courier New"/>
                <a:cs typeface="Courier New"/>
              </a:rPr>
              <a:t>% </a:t>
            </a:r>
            <a:r>
              <a:rPr dirty="0" sz="1400" spc="-5">
                <a:latin typeface="Courier New"/>
                <a:cs typeface="Courier New"/>
              </a:rPr>
              <a:t>initialize the sum  for </a:t>
            </a:r>
            <a:r>
              <a:rPr dirty="0" sz="1400">
                <a:latin typeface="Courier New"/>
                <a:cs typeface="Courier New"/>
              </a:rPr>
              <a:t>k =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1:length(x)</a:t>
            </a:r>
            <a:endParaRPr sz="1400">
              <a:latin typeface="Courier New"/>
              <a:cs typeface="Courier New"/>
            </a:endParaRPr>
          </a:p>
          <a:p>
            <a:pPr marL="225425" marR="3453129" indent="212725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sumx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sumx </a:t>
            </a:r>
            <a:r>
              <a:rPr dirty="0" sz="1400">
                <a:latin typeface="Courier New"/>
                <a:cs typeface="Courier New"/>
              </a:rPr>
              <a:t>+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x(k);  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3.4.2 for loop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variations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Example: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loop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index incremented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two</a:t>
            </a:r>
            <a:endParaRPr sz="140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spcBef>
                <a:spcPts val="1225"/>
              </a:spcBef>
            </a:pPr>
            <a:r>
              <a:rPr dirty="0" sz="1400" spc="-5">
                <a:latin typeface="Courier New"/>
                <a:cs typeface="Courier New"/>
              </a:rPr>
              <a:t>for </a:t>
            </a:r>
            <a:r>
              <a:rPr dirty="0" sz="1400">
                <a:latin typeface="Courier New"/>
                <a:cs typeface="Courier New"/>
              </a:rPr>
              <a:t>k =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1:2:n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...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loop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index that counts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down</a:t>
            </a:r>
            <a:endParaRPr sz="140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spcBef>
                <a:spcPts val="1225"/>
              </a:spcBef>
            </a:pPr>
            <a:r>
              <a:rPr dirty="0" sz="1400" spc="-5">
                <a:latin typeface="Courier New"/>
                <a:cs typeface="Courier New"/>
              </a:rPr>
              <a:t>for </a:t>
            </a:r>
            <a:r>
              <a:rPr dirty="0" sz="1400">
                <a:latin typeface="Courier New"/>
                <a:cs typeface="Courier New"/>
              </a:rPr>
              <a:t>k =</a:t>
            </a:r>
            <a:r>
              <a:rPr dirty="0" sz="1400" spc="-8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n:-1:1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...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loop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non-integer</a:t>
            </a:r>
            <a:r>
              <a:rPr dirty="0" sz="1400" spc="114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increments</a:t>
            </a:r>
            <a:endParaRPr sz="1400">
              <a:latin typeface="Times New Roman"/>
              <a:cs typeface="Times New Roman"/>
            </a:endParaRPr>
          </a:p>
          <a:p>
            <a:pPr algn="just" marL="225425">
              <a:lnSpc>
                <a:spcPct val="100000"/>
              </a:lnSpc>
              <a:spcBef>
                <a:spcPts val="1220"/>
              </a:spcBef>
            </a:pPr>
            <a:r>
              <a:rPr dirty="0" sz="1400" spc="-5">
                <a:latin typeface="Courier New"/>
                <a:cs typeface="Courier New"/>
              </a:rPr>
              <a:t>for </a:t>
            </a:r>
            <a:r>
              <a:rPr dirty="0" sz="1400">
                <a:latin typeface="Courier New"/>
                <a:cs typeface="Courier New"/>
              </a:rPr>
              <a:t>x =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0:pi/15:pi</a:t>
            </a:r>
            <a:endParaRPr sz="1400">
              <a:latin typeface="Courier New"/>
              <a:cs typeface="Courier New"/>
            </a:endParaRPr>
          </a:p>
          <a:p>
            <a:pPr marL="225425" marR="1958975" indent="106680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fprintf(’%8.2f %8.5f\n’,x,sin(x));  end</a:t>
            </a:r>
            <a:endParaRPr sz="1400">
              <a:latin typeface="Courier New"/>
              <a:cs typeface="Courier New"/>
            </a:endParaRPr>
          </a:p>
          <a:p>
            <a:pPr marL="12700" marR="5080">
              <a:lnSpc>
                <a:spcPts val="1610"/>
              </a:lnSpc>
              <a:spcBef>
                <a:spcPts val="890"/>
              </a:spcBef>
            </a:pPr>
            <a:r>
              <a:rPr dirty="0" sz="1400" spc="-5" b="1">
                <a:latin typeface="Times New Roman"/>
                <a:cs typeface="Times New Roman"/>
              </a:rPr>
              <a:t>Note: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the last example, </a:t>
            </a:r>
            <a:r>
              <a:rPr dirty="0" sz="1400">
                <a:latin typeface="Times New Roman"/>
                <a:cs typeface="Times New Roman"/>
              </a:rPr>
              <a:t>x is a </a:t>
            </a:r>
            <a:r>
              <a:rPr dirty="0" sz="1400" spc="-5">
                <a:latin typeface="Times New Roman"/>
                <a:cs typeface="Times New Roman"/>
              </a:rPr>
              <a:t>scalar inside the loop. Each </a:t>
            </a:r>
            <a:r>
              <a:rPr dirty="0" sz="1400" spc="-10">
                <a:latin typeface="Times New Roman"/>
                <a:cs typeface="Times New Roman"/>
              </a:rPr>
              <a:t>time </a:t>
            </a:r>
            <a:r>
              <a:rPr dirty="0" sz="1400" spc="-5">
                <a:latin typeface="Times New Roman"/>
                <a:cs typeface="Times New Roman"/>
              </a:rPr>
              <a:t>through the loop,  </a:t>
            </a:r>
            <a:r>
              <a:rPr dirty="0" sz="1400">
                <a:latin typeface="Times New Roman"/>
                <a:cs typeface="Times New Roman"/>
              </a:rPr>
              <a:t>x </a:t>
            </a:r>
            <a:r>
              <a:rPr dirty="0" sz="1400" spc="-5">
                <a:latin typeface="Times New Roman"/>
                <a:cs typeface="Times New Roman"/>
              </a:rPr>
              <a:t>is set equal to one of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columns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0:pi/15:pi.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01445"/>
            <a:ext cx="5958840" cy="800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3.4.3 while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loops</a:t>
            </a:r>
            <a:endParaRPr sz="1400">
              <a:latin typeface="Times New Roman"/>
              <a:cs typeface="Times New Roman"/>
            </a:endParaRPr>
          </a:p>
          <a:p>
            <a:pPr marL="12700" marR="803275">
              <a:lnSpc>
                <a:spcPts val="1610"/>
              </a:lnSpc>
              <a:spcBef>
                <a:spcPts val="940"/>
              </a:spcBef>
            </a:pPr>
            <a:r>
              <a:rPr dirty="0" sz="1400" spc="-5">
                <a:latin typeface="Times New Roman"/>
                <a:cs typeface="Times New Roman"/>
              </a:rPr>
              <a:t>while loops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most often used when </a:t>
            </a:r>
            <a:r>
              <a:rPr dirty="0" sz="1400" spc="-1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iteration is repeated until </a:t>
            </a:r>
            <a:r>
              <a:rPr dirty="0" sz="1400" spc="-10">
                <a:latin typeface="Times New Roman"/>
                <a:cs typeface="Times New Roman"/>
              </a:rPr>
              <a:t>some  </a:t>
            </a:r>
            <a:r>
              <a:rPr dirty="0" sz="1400" spc="-5">
                <a:latin typeface="Times New Roman"/>
                <a:cs typeface="Times New Roman"/>
              </a:rPr>
              <a:t>termination criterion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met.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400" spc="-5" b="1">
                <a:latin typeface="Times New Roman"/>
                <a:cs typeface="Times New Roman"/>
              </a:rPr>
              <a:t>Syntax:</a:t>
            </a:r>
            <a:endParaRPr sz="1400">
              <a:latin typeface="Times New Roman"/>
              <a:cs typeface="Times New Roman"/>
            </a:endParaRPr>
          </a:p>
          <a:p>
            <a:pPr marL="332740" marR="3590925" indent="-213360">
              <a:lnSpc>
                <a:spcPct val="141400"/>
              </a:lnSpc>
              <a:spcBef>
                <a:spcPts val="490"/>
              </a:spcBef>
            </a:pPr>
            <a:r>
              <a:rPr dirty="0" sz="1400" spc="-5">
                <a:latin typeface="Courier New"/>
                <a:cs typeface="Courier New"/>
              </a:rPr>
              <a:t>while expression  block of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statements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400" spc="-5">
                <a:latin typeface="Times New Roman"/>
                <a:cs typeface="Times New Roman"/>
              </a:rPr>
              <a:t>The block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statements is executed </a:t>
            </a:r>
            <a:r>
              <a:rPr dirty="0" sz="1400" spc="-1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long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expression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true.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25699"/>
              </a:lnSpc>
              <a:spcBef>
                <a:spcPts val="420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 </a:t>
            </a:r>
            <a:r>
              <a:rPr dirty="0" sz="1400" spc="-5">
                <a:latin typeface="Times New Roman"/>
                <a:cs typeface="Times New Roman"/>
              </a:rPr>
              <a:t>Here </a:t>
            </a:r>
            <a:r>
              <a:rPr dirty="0" sz="1400">
                <a:latin typeface="Times New Roman"/>
                <a:cs typeface="Times New Roman"/>
              </a:rPr>
              <a:t>is a </a:t>
            </a:r>
            <a:r>
              <a:rPr dirty="0" sz="1400" spc="-5">
                <a:latin typeface="Times New Roman"/>
                <a:cs typeface="Times New Roman"/>
              </a:rPr>
              <a:t>simple example of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script M-file that uses while to  numerically </a:t>
            </a:r>
            <a:r>
              <a:rPr dirty="0" sz="1400">
                <a:latin typeface="Times New Roman"/>
                <a:cs typeface="Times New Roman"/>
              </a:rPr>
              <a:t>sum the </a:t>
            </a:r>
            <a:r>
              <a:rPr dirty="0" sz="1400" spc="-5">
                <a:latin typeface="Times New Roman"/>
                <a:cs typeface="Times New Roman"/>
              </a:rPr>
              <a:t>infinite series 1/14 </a:t>
            </a:r>
            <a:r>
              <a:rPr dirty="0" sz="1400">
                <a:latin typeface="Times New Roman"/>
                <a:cs typeface="Times New Roman"/>
              </a:rPr>
              <a:t>+ </a:t>
            </a:r>
            <a:r>
              <a:rPr dirty="0" sz="1400" spc="-5">
                <a:latin typeface="Times New Roman"/>
                <a:cs typeface="Times New Roman"/>
              </a:rPr>
              <a:t>1/24 </a:t>
            </a:r>
            <a:r>
              <a:rPr dirty="0" sz="1400">
                <a:latin typeface="Times New Roman"/>
                <a:cs typeface="Times New Roman"/>
              </a:rPr>
              <a:t>+ </a:t>
            </a:r>
            <a:r>
              <a:rPr dirty="0" sz="1400" spc="-5">
                <a:latin typeface="Times New Roman"/>
                <a:cs typeface="Times New Roman"/>
              </a:rPr>
              <a:t>1/34 </a:t>
            </a:r>
            <a:r>
              <a:rPr dirty="0" sz="1400" spc="10">
                <a:latin typeface="Times New Roman"/>
                <a:cs typeface="Times New Roman"/>
              </a:rPr>
              <a:t>+</a:t>
            </a:r>
            <a:r>
              <a:rPr dirty="0" sz="1400" spc="10">
                <a:latin typeface="Yu Gothic UI"/>
                <a:cs typeface="Yu Gothic UI"/>
              </a:rPr>
              <a:t>· </a:t>
            </a:r>
            <a:r>
              <a:rPr dirty="0" sz="1400">
                <a:latin typeface="Yu Gothic UI"/>
                <a:cs typeface="Yu Gothic UI"/>
              </a:rPr>
              <a:t>· </a:t>
            </a:r>
            <a:r>
              <a:rPr dirty="0" sz="1400" spc="-5">
                <a:latin typeface="Yu Gothic UI"/>
                <a:cs typeface="Yu Gothic UI"/>
              </a:rPr>
              <a:t>·</a:t>
            </a:r>
            <a:r>
              <a:rPr dirty="0" sz="1400" spc="-5">
                <a:latin typeface="Times New Roman"/>
                <a:cs typeface="Times New Roman"/>
              </a:rPr>
              <a:t>, stopping only when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12700" marR="335915">
              <a:lnSpc>
                <a:spcPts val="1610"/>
              </a:lnSpc>
              <a:spcBef>
                <a:spcPts val="350"/>
              </a:spcBef>
            </a:pPr>
            <a:r>
              <a:rPr dirty="0" sz="1400" spc="-5">
                <a:latin typeface="Times New Roman"/>
                <a:cs typeface="Times New Roman"/>
              </a:rPr>
              <a:t>terms become so small (compared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the machine precision) that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numerical  </a:t>
            </a:r>
            <a:r>
              <a:rPr dirty="0" sz="1400" spc="5">
                <a:latin typeface="Times New Roman"/>
                <a:cs typeface="Times New Roman"/>
              </a:rPr>
              <a:t>sum </a:t>
            </a:r>
            <a:r>
              <a:rPr dirty="0" sz="1400" spc="-5">
                <a:latin typeface="Times New Roman"/>
                <a:cs typeface="Times New Roman"/>
              </a:rPr>
              <a:t>stops</a:t>
            </a:r>
            <a:r>
              <a:rPr dirty="0" sz="1400" spc="-10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changing:</a:t>
            </a:r>
            <a:endParaRPr sz="1400">
              <a:latin typeface="Times New Roman"/>
              <a:cs typeface="Times New Roman"/>
            </a:endParaRPr>
          </a:p>
          <a:p>
            <a:pPr marL="119380" marR="2523490">
              <a:lnSpc>
                <a:spcPct val="142100"/>
              </a:lnSpc>
              <a:spcBef>
                <a:spcPts val="459"/>
              </a:spcBef>
            </a:pPr>
            <a:r>
              <a:rPr dirty="0" sz="1400">
                <a:latin typeface="Courier New"/>
                <a:cs typeface="Courier New"/>
              </a:rPr>
              <a:t>n = </a:t>
            </a:r>
            <a:r>
              <a:rPr dirty="0" sz="1400" spc="-5">
                <a:latin typeface="Courier New"/>
                <a:cs typeface="Courier New"/>
              </a:rPr>
              <a:t>1; oldsum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-1; newsum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0;  while newsum </a:t>
            </a:r>
            <a:r>
              <a:rPr dirty="0" sz="1400">
                <a:latin typeface="Courier New"/>
                <a:cs typeface="Courier New"/>
              </a:rPr>
              <a:t>&gt;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oldsum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oldsum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newsum;</a:t>
            </a:r>
            <a:endParaRPr sz="1400">
              <a:latin typeface="Courier New"/>
              <a:cs typeface="Courier New"/>
            </a:endParaRPr>
          </a:p>
          <a:p>
            <a:pPr marL="332740" marR="2950210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newsum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newsum </a:t>
            </a:r>
            <a:r>
              <a:rPr dirty="0" sz="1400">
                <a:latin typeface="Courier New"/>
                <a:cs typeface="Courier New"/>
              </a:rPr>
              <a:t>+ </a:t>
            </a:r>
            <a:r>
              <a:rPr dirty="0" sz="1400" spc="-5">
                <a:latin typeface="Courier New"/>
                <a:cs typeface="Courier New"/>
              </a:rPr>
              <a:t>nˆ(-4);  </a:t>
            </a:r>
            <a:r>
              <a:rPr dirty="0" sz="1400">
                <a:latin typeface="Courier New"/>
                <a:cs typeface="Courier New"/>
              </a:rPr>
              <a:t>n = n +</a:t>
            </a:r>
            <a:r>
              <a:rPr dirty="0" sz="1400" spc="-11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1;</a:t>
            </a:r>
            <a:endParaRPr sz="1400">
              <a:latin typeface="Courier New"/>
              <a:cs typeface="Courier New"/>
            </a:endParaRPr>
          </a:p>
          <a:p>
            <a:pPr marL="119380" marR="5191125">
              <a:lnSpc>
                <a:spcPts val="2390"/>
              </a:lnSpc>
              <a:spcBef>
                <a:spcPts val="180"/>
              </a:spcBef>
            </a:pPr>
            <a:r>
              <a:rPr dirty="0" sz="1400" spc="-5">
                <a:latin typeface="Courier New"/>
                <a:cs typeface="Courier New"/>
              </a:rPr>
              <a:t>end  </a:t>
            </a:r>
            <a:r>
              <a:rPr dirty="0" sz="1400" spc="-5">
                <a:latin typeface="Courier New"/>
                <a:cs typeface="Courier New"/>
              </a:rPr>
              <a:t>newsum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40640">
              <a:lnSpc>
                <a:spcPts val="1610"/>
              </a:lnSpc>
            </a:pPr>
            <a:r>
              <a:rPr dirty="0" sz="1400" spc="-5" b="1">
                <a:latin typeface="Times New Roman"/>
                <a:cs typeface="Times New Roman"/>
              </a:rPr>
              <a:t>Note:-</a:t>
            </a:r>
            <a:r>
              <a:rPr dirty="0" sz="1400" spc="-5">
                <a:latin typeface="Times New Roman"/>
                <a:cs typeface="Times New Roman"/>
              </a:rPr>
              <a:t>It is (almost) always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good idea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put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limit on the number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iterations </a:t>
            </a:r>
            <a:r>
              <a:rPr dirty="0" sz="1400">
                <a:latin typeface="Times New Roman"/>
                <a:cs typeface="Times New Roman"/>
              </a:rPr>
              <a:t>to  be </a:t>
            </a:r>
            <a:r>
              <a:rPr dirty="0" sz="1400" spc="-5">
                <a:latin typeface="Times New Roman"/>
                <a:cs typeface="Times New Roman"/>
              </a:rPr>
              <a:t>performed </a:t>
            </a:r>
            <a:r>
              <a:rPr dirty="0" sz="1400">
                <a:latin typeface="Times New Roman"/>
                <a:cs typeface="Times New Roman"/>
              </a:rPr>
              <a:t>by a </a:t>
            </a:r>
            <a:r>
              <a:rPr dirty="0" sz="1400" spc="-5">
                <a:latin typeface="Times New Roman"/>
                <a:cs typeface="Times New Roman"/>
              </a:rPr>
              <a:t>while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loop.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z="1400" spc="-5">
                <a:latin typeface="Times New Roman"/>
                <a:cs typeface="Times New Roman"/>
              </a:rPr>
              <a:t>An improvement </a:t>
            </a:r>
            <a:r>
              <a:rPr dirty="0" sz="1400">
                <a:latin typeface="Times New Roman"/>
                <a:cs typeface="Times New Roman"/>
              </a:rPr>
              <a:t>on </a:t>
            </a:r>
            <a:r>
              <a:rPr dirty="0" sz="1400" spc="-5">
                <a:latin typeface="Times New Roman"/>
                <a:cs typeface="Times New Roman"/>
              </a:rPr>
              <a:t>the preceding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loop,</a:t>
            </a:r>
            <a:endParaRPr sz="140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  <a:spcBef>
                <a:spcPts val="1215"/>
              </a:spcBef>
            </a:pPr>
            <a:r>
              <a:rPr dirty="0" sz="1400">
                <a:latin typeface="Courier New"/>
                <a:cs typeface="Courier New"/>
              </a:rPr>
              <a:t>n = </a:t>
            </a:r>
            <a:r>
              <a:rPr dirty="0" sz="1400" spc="-5">
                <a:latin typeface="Courier New"/>
                <a:cs typeface="Courier New"/>
              </a:rPr>
              <a:t>1; oldsum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-1; newsum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4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0;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ct val="100000"/>
              </a:lnSpc>
              <a:spcBef>
                <a:spcPts val="705"/>
              </a:spcBef>
            </a:pPr>
            <a:r>
              <a:rPr dirty="0" sz="1400" spc="-5">
                <a:latin typeface="Courier New"/>
                <a:cs typeface="Courier New"/>
              </a:rPr>
              <a:t>maxit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25; it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0;</a:t>
            </a:r>
            <a:endParaRPr sz="1400">
              <a:latin typeface="Courier New"/>
              <a:cs typeface="Courier New"/>
            </a:endParaRPr>
          </a:p>
          <a:p>
            <a:pPr marL="545465" marR="2203450" indent="-213360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while newsum </a:t>
            </a:r>
            <a:r>
              <a:rPr dirty="0" sz="1400">
                <a:latin typeface="Courier New"/>
                <a:cs typeface="Courier New"/>
              </a:rPr>
              <a:t>&gt; </a:t>
            </a:r>
            <a:r>
              <a:rPr dirty="0" sz="1400" spc="-5">
                <a:latin typeface="Courier New"/>
                <a:cs typeface="Courier New"/>
              </a:rPr>
              <a:t>oldsum </a:t>
            </a:r>
            <a:r>
              <a:rPr dirty="0" sz="1400">
                <a:latin typeface="Courier New"/>
                <a:cs typeface="Courier New"/>
              </a:rPr>
              <a:t>&amp; </a:t>
            </a:r>
            <a:r>
              <a:rPr dirty="0" sz="1400" spc="-5">
                <a:latin typeface="Courier New"/>
                <a:cs typeface="Courier New"/>
              </a:rPr>
              <a:t>it&lt;maxit  oldsum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newsum;</a:t>
            </a:r>
            <a:endParaRPr sz="1400">
              <a:latin typeface="Courier New"/>
              <a:cs typeface="Courier New"/>
            </a:endParaRPr>
          </a:p>
          <a:p>
            <a:pPr algn="ctr" marR="219075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newsum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newsum </a:t>
            </a:r>
            <a:r>
              <a:rPr dirty="0" sz="1400">
                <a:latin typeface="Courier New"/>
                <a:cs typeface="Courier New"/>
              </a:rPr>
              <a:t>+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nˆ(-4);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8684" y="800923"/>
            <a:ext cx="1732280" cy="1239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84" marR="5080">
              <a:lnSpc>
                <a:spcPct val="141400"/>
              </a:lnSpc>
            </a:pPr>
            <a:r>
              <a:rPr dirty="0" sz="1400">
                <a:latin typeface="Courier New"/>
                <a:cs typeface="Courier New"/>
              </a:rPr>
              <a:t>n = n + </a:t>
            </a:r>
            <a:r>
              <a:rPr dirty="0" sz="1400" spc="-5">
                <a:latin typeface="Courier New"/>
                <a:cs typeface="Courier New"/>
              </a:rPr>
              <a:t>1;  it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it </a:t>
            </a:r>
            <a:r>
              <a:rPr dirty="0" sz="1400">
                <a:latin typeface="Courier New"/>
                <a:cs typeface="Courier New"/>
              </a:rPr>
              <a:t>+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1;</a:t>
            </a:r>
            <a:endParaRPr sz="1400">
              <a:latin typeface="Courier New"/>
              <a:cs typeface="Courier New"/>
            </a:endParaRPr>
          </a:p>
          <a:p>
            <a:pPr marL="12700" marR="1071245" indent="106680">
              <a:lnSpc>
                <a:spcPts val="2390"/>
              </a:lnSpc>
              <a:spcBef>
                <a:spcPts val="180"/>
              </a:spcBef>
            </a:pPr>
            <a:r>
              <a:rPr dirty="0" sz="1400" spc="-5">
                <a:latin typeface="Courier New"/>
                <a:cs typeface="Courier New"/>
              </a:rPr>
              <a:t>end  </a:t>
            </a:r>
            <a:r>
              <a:rPr dirty="0" sz="1400" spc="-5">
                <a:latin typeface="Courier New"/>
                <a:cs typeface="Courier New"/>
              </a:rPr>
              <a:t>newsum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15669"/>
            <a:ext cx="5970905" cy="763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459990" marR="2454910" indent="635">
              <a:lnSpc>
                <a:spcPts val="1610"/>
              </a:lnSpc>
            </a:pPr>
            <a:r>
              <a:rPr dirty="0" sz="1400" spc="-5" b="1">
                <a:latin typeface="Times New Roman"/>
                <a:cs typeface="Times New Roman"/>
              </a:rPr>
              <a:t>CHAPTER </a:t>
            </a:r>
            <a:r>
              <a:rPr dirty="0" sz="1400" b="1">
                <a:latin typeface="Times New Roman"/>
                <a:cs typeface="Times New Roman"/>
              </a:rPr>
              <a:t>4  </a:t>
            </a:r>
            <a:r>
              <a:rPr dirty="0" sz="1400" spc="-10" b="1">
                <a:latin typeface="Times New Roman"/>
                <a:cs typeface="Times New Roman"/>
              </a:rPr>
              <a:t>FUNC</a:t>
            </a:r>
            <a:r>
              <a:rPr dirty="0" sz="1400" b="1">
                <a:latin typeface="Times New Roman"/>
                <a:cs typeface="Times New Roman"/>
              </a:rPr>
              <a:t>TIO</a:t>
            </a:r>
            <a:r>
              <a:rPr dirty="0" sz="1400" spc="-10" b="1">
                <a:latin typeface="Times New Roman"/>
                <a:cs typeface="Times New Roman"/>
              </a:rPr>
              <a:t>N</a:t>
            </a:r>
            <a:r>
              <a:rPr dirty="0" sz="1400" b="1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lvl="1" marL="280670" indent="-2679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130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Function</a:t>
            </a:r>
            <a:r>
              <a:rPr dirty="0" sz="1400" spc="-9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files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200"/>
              </a:lnSpc>
              <a:spcBef>
                <a:spcPts val="785"/>
              </a:spcBef>
            </a:pPr>
            <a:r>
              <a:rPr dirty="0" sz="1400">
                <a:latin typeface="Times New Roman"/>
                <a:cs typeface="Times New Roman"/>
              </a:rPr>
              <a:t>on </a:t>
            </a:r>
            <a:r>
              <a:rPr dirty="0" sz="1400" spc="-5">
                <a:latin typeface="Times New Roman"/>
                <a:cs typeface="Times New Roman"/>
              </a:rPr>
              <a:t>the other hand, play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role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user defined commands that often have input and  output. You can create your own commands for specific </a:t>
            </a:r>
            <a:r>
              <a:rPr dirty="0" sz="1400" spc="-10">
                <a:latin typeface="Times New Roman"/>
                <a:cs typeface="Times New Roman"/>
              </a:rPr>
              <a:t>problems </a:t>
            </a:r>
            <a:r>
              <a:rPr dirty="0" sz="1400" spc="-5">
                <a:latin typeface="Times New Roman"/>
                <a:cs typeface="Times New Roman"/>
              </a:rPr>
              <a:t>this </a:t>
            </a:r>
            <a:r>
              <a:rPr dirty="0" sz="1400" spc="-10">
                <a:latin typeface="Times New Roman"/>
                <a:cs typeface="Times New Roman"/>
              </a:rPr>
              <a:t>way, </a:t>
            </a:r>
            <a:r>
              <a:rPr dirty="0" sz="1400" spc="-5">
                <a:latin typeface="Times New Roman"/>
                <a:cs typeface="Times New Roman"/>
              </a:rPr>
              <a:t>which  will have the same status </a:t>
            </a:r>
            <a:r>
              <a:rPr dirty="0" sz="1400" spc="-1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other </a:t>
            </a:r>
            <a:r>
              <a:rPr dirty="0" sz="1400" spc="-10">
                <a:latin typeface="Times New Roman"/>
                <a:cs typeface="Times New Roman"/>
              </a:rPr>
              <a:t>MATLAB </a:t>
            </a:r>
            <a:r>
              <a:rPr dirty="0" sz="1400" spc="-5">
                <a:latin typeface="Times New Roman"/>
                <a:cs typeface="Times New Roman"/>
              </a:rPr>
              <a:t>commands. </a:t>
            </a:r>
            <a:r>
              <a:rPr dirty="0" sz="1400" spc="-10">
                <a:latin typeface="Times New Roman"/>
                <a:cs typeface="Times New Roman"/>
              </a:rPr>
              <a:t>Let </a:t>
            </a:r>
            <a:r>
              <a:rPr dirty="0" sz="1400" spc="-5">
                <a:latin typeface="Times New Roman"/>
                <a:cs typeface="Times New Roman"/>
              </a:rPr>
              <a:t>us give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simple  example. The text below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saved </a:t>
            </a:r>
            <a:r>
              <a:rPr dirty="0" sz="1400">
                <a:latin typeface="Times New Roman"/>
                <a:cs typeface="Times New Roman"/>
              </a:rPr>
              <a:t>in a </a:t>
            </a:r>
            <a:r>
              <a:rPr dirty="0" sz="1400" spc="-5">
                <a:latin typeface="Times New Roman"/>
                <a:cs typeface="Times New Roman"/>
              </a:rPr>
              <a:t>file called log3.m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it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used to calculate 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base </a:t>
            </a:r>
            <a:r>
              <a:rPr dirty="0" sz="1400">
                <a:latin typeface="Times New Roman"/>
                <a:cs typeface="Times New Roman"/>
              </a:rPr>
              <a:t>3 </a:t>
            </a:r>
            <a:r>
              <a:rPr dirty="0" sz="1400" spc="-5">
                <a:latin typeface="Times New Roman"/>
                <a:cs typeface="Times New Roman"/>
              </a:rPr>
              <a:t>logarithm </a:t>
            </a:r>
            <a:r>
              <a:rPr dirty="0" sz="1400">
                <a:latin typeface="Times New Roman"/>
                <a:cs typeface="Times New Roman"/>
              </a:rPr>
              <a:t>of a </a:t>
            </a:r>
            <a:r>
              <a:rPr dirty="0" sz="1400" spc="-5">
                <a:latin typeface="Times New Roman"/>
                <a:cs typeface="Times New Roman"/>
              </a:rPr>
              <a:t>positive number. The text file </a:t>
            </a:r>
            <a:r>
              <a:rPr dirty="0" sz="1400">
                <a:latin typeface="Times New Roman"/>
                <a:cs typeface="Times New Roman"/>
              </a:rPr>
              <a:t>can be created in a </a:t>
            </a:r>
            <a:r>
              <a:rPr dirty="0" sz="1400" spc="-5">
                <a:latin typeface="Times New Roman"/>
                <a:cs typeface="Times New Roman"/>
              </a:rPr>
              <a:t>variety 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ways,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example using the </a:t>
            </a:r>
            <a:r>
              <a:rPr dirty="0" sz="1400">
                <a:latin typeface="Times New Roman"/>
                <a:cs typeface="Times New Roman"/>
              </a:rPr>
              <a:t>built-in </a:t>
            </a:r>
            <a:r>
              <a:rPr dirty="0" sz="1400" spc="-5">
                <a:latin typeface="Times New Roman"/>
                <a:cs typeface="Times New Roman"/>
              </a:rPr>
              <a:t>MATLAB </a:t>
            </a:r>
            <a:r>
              <a:rPr dirty="0" sz="1400">
                <a:latin typeface="Times New Roman"/>
                <a:cs typeface="Times New Roman"/>
              </a:rPr>
              <a:t>editor </a:t>
            </a:r>
            <a:r>
              <a:rPr dirty="0" sz="1400" spc="-5">
                <a:latin typeface="Times New Roman"/>
                <a:cs typeface="Times New Roman"/>
              </a:rPr>
              <a:t>through the command </a:t>
            </a:r>
            <a:r>
              <a:rPr dirty="0" sz="1400" spc="-10">
                <a:latin typeface="Times New Roman"/>
                <a:cs typeface="Times New Roman"/>
              </a:rPr>
              <a:t>edit  </a:t>
            </a:r>
            <a:r>
              <a:rPr dirty="0" sz="1400" spc="-5">
                <a:latin typeface="Times New Roman"/>
                <a:cs typeface="Times New Roman"/>
              </a:rPr>
              <a:t>(that is available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MATLAB 5.0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above),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your favorite (external) text  editor </a:t>
            </a:r>
            <a:r>
              <a:rPr dirty="0" sz="1400">
                <a:latin typeface="Times New Roman"/>
                <a:cs typeface="Times New Roman"/>
              </a:rPr>
              <a:t>(e.g. </a:t>
            </a:r>
            <a:r>
              <a:rPr dirty="0" sz="1400" spc="-5" i="1">
                <a:latin typeface="Times New Roman"/>
                <a:cs typeface="Times New Roman"/>
              </a:rPr>
              <a:t>Notepad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 i="1">
                <a:latin typeface="Times New Roman"/>
                <a:cs typeface="Times New Roman"/>
              </a:rPr>
              <a:t>Wordpad </a:t>
            </a:r>
            <a:r>
              <a:rPr dirty="0" sz="1400" spc="-5">
                <a:latin typeface="Times New Roman"/>
                <a:cs typeface="Times New Roman"/>
              </a:rPr>
              <a:t>in Microsoft Windows). You must make </a:t>
            </a:r>
            <a:r>
              <a:rPr dirty="0" sz="1400">
                <a:latin typeface="Times New Roman"/>
                <a:cs typeface="Times New Roman"/>
              </a:rPr>
              <a:t>sure </a:t>
            </a:r>
            <a:r>
              <a:rPr dirty="0" sz="1400" spc="-5">
                <a:latin typeface="Times New Roman"/>
                <a:cs typeface="Times New Roman"/>
              </a:rPr>
              <a:t>that 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filename </a:t>
            </a:r>
            <a:r>
              <a:rPr dirty="0" sz="1400">
                <a:latin typeface="Times New Roman"/>
                <a:cs typeface="Times New Roman"/>
              </a:rPr>
              <a:t>has </a:t>
            </a:r>
            <a:r>
              <a:rPr dirty="0" sz="1400" spc="-5">
                <a:latin typeface="Times New Roman"/>
                <a:cs typeface="Times New Roman"/>
              </a:rPr>
              <a:t>the extension </a:t>
            </a:r>
            <a:r>
              <a:rPr dirty="0" sz="1400" spc="-10">
                <a:latin typeface="Times New Roman"/>
                <a:cs typeface="Times New Roman"/>
              </a:rPr>
              <a:t>“.m”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!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3389629">
              <a:lnSpc>
                <a:spcPct val="102099"/>
              </a:lnSpc>
              <a:spcBef>
                <a:spcPts val="880"/>
              </a:spcBef>
            </a:pPr>
            <a:r>
              <a:rPr dirty="0" sz="1400" spc="-5">
                <a:latin typeface="Courier New"/>
                <a:cs typeface="Courier New"/>
              </a:rPr>
              <a:t>function [a]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log3(x)  </a:t>
            </a:r>
            <a:r>
              <a:rPr dirty="0" sz="1400">
                <a:latin typeface="Courier New"/>
                <a:cs typeface="Courier New"/>
              </a:rPr>
              <a:t>a = </a:t>
            </a:r>
            <a:r>
              <a:rPr dirty="0" sz="1400" spc="-5">
                <a:latin typeface="Courier New"/>
                <a:cs typeface="Courier New"/>
              </a:rPr>
              <a:t>log(abs(x))./log(3);  end</a:t>
            </a:r>
            <a:endParaRPr sz="1400">
              <a:latin typeface="Courier New"/>
              <a:cs typeface="Courier New"/>
            </a:endParaRPr>
          </a:p>
          <a:p>
            <a:pPr marL="12700" marR="4989830">
              <a:lnSpc>
                <a:spcPts val="1720"/>
              </a:lnSpc>
              <a:spcBef>
                <a:spcPts val="45"/>
              </a:spcBef>
            </a:pPr>
            <a:r>
              <a:rPr dirty="0" sz="1400">
                <a:latin typeface="Courier New"/>
                <a:cs typeface="Courier New"/>
              </a:rPr>
              <a:t>»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log3(5)  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652145">
              <a:lnSpc>
                <a:spcPts val="1639"/>
              </a:lnSpc>
            </a:pPr>
            <a:r>
              <a:rPr dirty="0" sz="1400" spc="-5">
                <a:latin typeface="Courier New"/>
                <a:cs typeface="Courier New"/>
              </a:rPr>
              <a:t>1.4650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Syntax: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-5">
                <a:latin typeface="Times New Roman"/>
                <a:cs typeface="Times New Roman"/>
              </a:rPr>
              <a:t>The first line </a:t>
            </a:r>
            <a:r>
              <a:rPr dirty="0" sz="1400">
                <a:latin typeface="Times New Roman"/>
                <a:cs typeface="Times New Roman"/>
              </a:rPr>
              <a:t>of a </a:t>
            </a:r>
            <a:r>
              <a:rPr dirty="0" sz="1400" spc="-5">
                <a:latin typeface="Times New Roman"/>
                <a:cs typeface="Times New Roman"/>
              </a:rPr>
              <a:t>function m-file has the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form: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438784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function [outArgs]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2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funName(inArgs)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latin typeface="Times New Roman"/>
                <a:cs typeface="Times New Roman"/>
              </a:rPr>
              <a:t>outArgs </a:t>
            </a:r>
            <a:r>
              <a:rPr dirty="0" sz="1600" spc="-5" b="1">
                <a:latin typeface="Times New Roman"/>
                <a:cs typeface="Times New Roman"/>
              </a:rPr>
              <a:t>are enclosed in [</a:t>
            </a:r>
            <a:r>
              <a:rPr dirty="0" sz="1600" spc="-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]</a:t>
            </a:r>
            <a:endParaRPr sz="16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5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400" spc="-5">
                <a:latin typeface="Times New Roman"/>
                <a:cs typeface="Times New Roman"/>
              </a:rPr>
              <a:t>outArgs is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comma-separated list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variable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names</a:t>
            </a:r>
            <a:endParaRPr sz="14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16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400">
                <a:latin typeface="Times New Roman"/>
                <a:cs typeface="Times New Roman"/>
              </a:rPr>
              <a:t>[ ] is </a:t>
            </a:r>
            <a:r>
              <a:rPr dirty="0" sz="1400" spc="-5">
                <a:latin typeface="Times New Roman"/>
                <a:cs typeface="Times New Roman"/>
              </a:rPr>
              <a:t>optional </a:t>
            </a:r>
            <a:r>
              <a:rPr dirty="0" sz="1400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there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only </a:t>
            </a:r>
            <a:r>
              <a:rPr dirty="0" sz="1400">
                <a:latin typeface="Times New Roman"/>
                <a:cs typeface="Times New Roman"/>
              </a:rPr>
              <a:t>one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parameter</a:t>
            </a:r>
            <a:endParaRPr sz="14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17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400" spc="-5">
                <a:latin typeface="Times New Roman"/>
                <a:cs typeface="Times New Roman"/>
              </a:rPr>
              <a:t>functions with </a:t>
            </a:r>
            <a:r>
              <a:rPr dirty="0" sz="1400">
                <a:latin typeface="Times New Roman"/>
                <a:cs typeface="Times New Roman"/>
              </a:rPr>
              <a:t>no </a:t>
            </a:r>
            <a:r>
              <a:rPr dirty="0" sz="1400" spc="-5">
                <a:latin typeface="Times New Roman"/>
                <a:cs typeface="Times New Roman"/>
              </a:rPr>
              <a:t>outArgs are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legal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600" spc="-5" b="1">
                <a:latin typeface="Times New Roman"/>
                <a:cs typeface="Times New Roman"/>
              </a:rPr>
              <a:t>inArgs are enclosed in (</a:t>
            </a:r>
            <a:r>
              <a:rPr dirty="0" sz="1600" spc="-4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5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400" spc="-5">
                <a:latin typeface="Times New Roman"/>
                <a:cs typeface="Times New Roman"/>
              </a:rPr>
              <a:t>inArgs </a:t>
            </a:r>
            <a:r>
              <a:rPr dirty="0" sz="1400">
                <a:latin typeface="Times New Roman"/>
                <a:cs typeface="Times New Roman"/>
              </a:rPr>
              <a:t>is a </a:t>
            </a:r>
            <a:r>
              <a:rPr dirty="0" sz="1400" spc="-5">
                <a:latin typeface="Times New Roman"/>
                <a:cs typeface="Times New Roman"/>
              </a:rPr>
              <a:t>comma-separated list of variable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names</a:t>
            </a:r>
            <a:endParaRPr sz="1400">
              <a:latin typeface="Times New Roman"/>
              <a:cs typeface="Times New Roman"/>
            </a:endParaRPr>
          </a:p>
          <a:p>
            <a:pPr lvl="2" marL="469265" indent="-227965">
              <a:lnSpc>
                <a:spcPct val="100000"/>
              </a:lnSpc>
              <a:spcBef>
                <a:spcPts val="16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1400" spc="-5">
                <a:latin typeface="Times New Roman"/>
                <a:cs typeface="Times New Roman"/>
              </a:rPr>
              <a:t>functions with </a:t>
            </a:r>
            <a:r>
              <a:rPr dirty="0" sz="1400">
                <a:latin typeface="Times New Roman"/>
                <a:cs typeface="Times New Roman"/>
              </a:rPr>
              <a:t>no </a:t>
            </a:r>
            <a:r>
              <a:rPr dirty="0" sz="1400" spc="-5">
                <a:latin typeface="Times New Roman"/>
                <a:cs typeface="Times New Roman"/>
              </a:rPr>
              <a:t>inArgs are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legal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465851"/>
            <a:ext cx="5681345" cy="355282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240665" marR="5080" indent="-227965">
              <a:lnSpc>
                <a:spcPts val="1610"/>
              </a:lnSpc>
              <a:spcBef>
                <a:spcPts val="45"/>
              </a:spcBef>
              <a:buFont typeface="Times New Roman"/>
              <a:buAutoNum type="alphaLcPeriod"/>
              <a:tabLst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Command </a:t>
            </a:r>
            <a:r>
              <a:rPr dirty="0" sz="1400" b="1">
                <a:latin typeface="Times New Roman"/>
                <a:cs typeface="Times New Roman"/>
              </a:rPr>
              <a:t>Window: - </a:t>
            </a:r>
            <a:r>
              <a:rPr dirty="0" sz="1400" spc="-5">
                <a:latin typeface="Times New Roman"/>
                <a:cs typeface="Times New Roman"/>
              </a:rPr>
              <a:t>Use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Command Window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enter variables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to  </a:t>
            </a:r>
            <a:r>
              <a:rPr dirty="0" sz="1400">
                <a:latin typeface="Times New Roman"/>
                <a:cs typeface="Times New Roman"/>
              </a:rPr>
              <a:t>run </a:t>
            </a:r>
            <a:r>
              <a:rPr dirty="0" sz="1400" spc="-5">
                <a:latin typeface="Times New Roman"/>
                <a:cs typeface="Times New Roman"/>
              </a:rPr>
              <a:t>MATLAB functions and scripts. </a:t>
            </a:r>
            <a:r>
              <a:rPr dirty="0" sz="1400" spc="-10">
                <a:latin typeface="Times New Roman"/>
                <a:cs typeface="Times New Roman"/>
              </a:rPr>
              <a:t>MATLAB </a:t>
            </a:r>
            <a:r>
              <a:rPr dirty="0" sz="1400" spc="-5">
                <a:latin typeface="Times New Roman"/>
                <a:cs typeface="Times New Roman"/>
              </a:rPr>
              <a:t>displays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results.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Press</a:t>
            </a:r>
            <a:endParaRPr sz="1400">
              <a:latin typeface="Times New Roman"/>
              <a:cs typeface="Times New Roman"/>
            </a:endParaRPr>
          </a:p>
          <a:p>
            <a:pPr marL="240665" marR="436880">
              <a:lnSpc>
                <a:spcPts val="1610"/>
              </a:lnSpc>
              <a:spcBef>
                <a:spcPts val="10"/>
              </a:spcBef>
            </a:pP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up arrow </a:t>
            </a:r>
            <a:r>
              <a:rPr dirty="0" sz="1400">
                <a:latin typeface="Times New Roman"/>
                <a:cs typeface="Times New Roman"/>
              </a:rPr>
              <a:t>key ↑ to recall a </a:t>
            </a:r>
            <a:r>
              <a:rPr dirty="0" sz="1400" spc="-5">
                <a:latin typeface="Times New Roman"/>
                <a:cs typeface="Times New Roman"/>
              </a:rPr>
              <a:t>statement </a:t>
            </a:r>
            <a:r>
              <a:rPr dirty="0" sz="1400" spc="-10">
                <a:latin typeface="Times New Roman"/>
                <a:cs typeface="Times New Roman"/>
              </a:rPr>
              <a:t>you </a:t>
            </a:r>
            <a:r>
              <a:rPr dirty="0" sz="1400" spc="-5">
                <a:latin typeface="Times New Roman"/>
                <a:cs typeface="Times New Roman"/>
              </a:rPr>
              <a:t>previously typed. Edit the  statement </a:t>
            </a:r>
            <a:r>
              <a:rPr dirty="0" sz="1400" spc="-1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needed, and then press Enter to run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240665" marR="160020" indent="-227965">
              <a:lnSpc>
                <a:spcPts val="1610"/>
              </a:lnSpc>
              <a:buAutoNum type="alphaLcPeriod" startAt="2"/>
              <a:tabLst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Command History:-</a:t>
            </a:r>
            <a:r>
              <a:rPr dirty="0" sz="1400" spc="-5">
                <a:latin typeface="Times New Roman"/>
                <a:cs typeface="Times New Roman"/>
              </a:rPr>
              <a:t>Statements </a:t>
            </a:r>
            <a:r>
              <a:rPr dirty="0" sz="1400" spc="-10">
                <a:latin typeface="Times New Roman"/>
                <a:cs typeface="Times New Roman"/>
              </a:rPr>
              <a:t>you </a:t>
            </a:r>
            <a:r>
              <a:rPr dirty="0" sz="1400" spc="-5">
                <a:latin typeface="Times New Roman"/>
                <a:cs typeface="Times New Roman"/>
              </a:rPr>
              <a:t>enter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the Command Window </a:t>
            </a:r>
            <a:r>
              <a:rPr dirty="0" sz="1400">
                <a:latin typeface="Times New Roman"/>
                <a:cs typeface="Times New Roman"/>
              </a:rPr>
              <a:t>are  </a:t>
            </a:r>
            <a:r>
              <a:rPr dirty="0" sz="1400" spc="-5">
                <a:latin typeface="Times New Roman"/>
                <a:cs typeface="Times New Roman"/>
              </a:rPr>
              <a:t>logged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10">
                <a:latin typeface="Times New Roman"/>
                <a:cs typeface="Times New Roman"/>
              </a:rPr>
              <a:t>timestamp </a:t>
            </a:r>
            <a:r>
              <a:rPr dirty="0" sz="1400">
                <a:latin typeface="Times New Roman"/>
                <a:cs typeface="Times New Roman"/>
              </a:rPr>
              <a:t>in the </a:t>
            </a:r>
            <a:r>
              <a:rPr dirty="0" sz="1400" spc="-10">
                <a:latin typeface="Times New Roman"/>
                <a:cs typeface="Times New Roman"/>
              </a:rPr>
              <a:t>Command </a:t>
            </a:r>
            <a:r>
              <a:rPr dirty="0" sz="1400" spc="-5">
                <a:latin typeface="Times New Roman"/>
                <a:cs typeface="Times New Roman"/>
              </a:rPr>
              <a:t>History. </a:t>
            </a:r>
            <a:r>
              <a:rPr dirty="0" sz="1400" spc="5">
                <a:latin typeface="Times New Roman"/>
                <a:cs typeface="Times New Roman"/>
              </a:rPr>
              <a:t>From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Command  History, you can view </a:t>
            </a:r>
            <a:r>
              <a:rPr dirty="0" sz="1400">
                <a:latin typeface="Times New Roman"/>
                <a:cs typeface="Times New Roman"/>
              </a:rPr>
              <a:t>and search </a:t>
            </a:r>
            <a:r>
              <a:rPr dirty="0" sz="1400" spc="-5">
                <a:latin typeface="Times New Roman"/>
                <a:cs typeface="Times New Roman"/>
              </a:rPr>
              <a:t>for previously </a:t>
            </a:r>
            <a:r>
              <a:rPr dirty="0" sz="1400">
                <a:latin typeface="Times New Roman"/>
                <a:cs typeface="Times New Roman"/>
              </a:rPr>
              <a:t>run </a:t>
            </a:r>
            <a:r>
              <a:rPr dirty="0" sz="1400" spc="-5">
                <a:latin typeface="Times New Roman"/>
                <a:cs typeface="Times New Roman"/>
              </a:rPr>
              <a:t>statements,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well </a:t>
            </a:r>
            <a:r>
              <a:rPr dirty="0" sz="1400">
                <a:latin typeface="Times New Roman"/>
                <a:cs typeface="Times New Roman"/>
              </a:rPr>
              <a:t>as  </a:t>
            </a:r>
            <a:r>
              <a:rPr dirty="0" sz="1400" spc="-5">
                <a:latin typeface="Times New Roman"/>
                <a:cs typeface="Times New Roman"/>
              </a:rPr>
              <a:t>copy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execute selected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statements.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lphaLcPeriod" startAt="2"/>
            </a:pPr>
            <a:endParaRPr sz="1600">
              <a:latin typeface="Times New Roman"/>
              <a:cs typeface="Times New Roman"/>
            </a:endParaRPr>
          </a:p>
          <a:p>
            <a:pPr marL="240665" marR="6350" indent="-227965">
              <a:lnSpc>
                <a:spcPts val="1610"/>
              </a:lnSpc>
              <a:buAutoNum type="alphaLcPeriod" startAt="2"/>
              <a:tabLst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Workspace: </a:t>
            </a:r>
            <a:r>
              <a:rPr dirty="0" sz="1400" b="1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The workspace </a:t>
            </a:r>
            <a:r>
              <a:rPr dirty="0" sz="1400" spc="-10">
                <a:latin typeface="Times New Roman"/>
                <a:cs typeface="Times New Roman"/>
              </a:rPr>
              <a:t>consists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set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variables built up during 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session of using the MATLAB </a:t>
            </a:r>
            <a:r>
              <a:rPr dirty="0" sz="1400">
                <a:latin typeface="Times New Roman"/>
                <a:cs typeface="Times New Roman"/>
              </a:rPr>
              <a:t>software </a:t>
            </a:r>
            <a:r>
              <a:rPr dirty="0" sz="1400" spc="-5">
                <a:latin typeface="Times New Roman"/>
                <a:cs typeface="Times New Roman"/>
              </a:rPr>
              <a:t>and stored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memory. You add  variables to the workspace </a:t>
            </a:r>
            <a:r>
              <a:rPr dirty="0" sz="1400">
                <a:latin typeface="Times New Roman"/>
                <a:cs typeface="Times New Roman"/>
              </a:rPr>
              <a:t>by using </a:t>
            </a:r>
            <a:r>
              <a:rPr dirty="0" sz="1400" spc="-5">
                <a:latin typeface="Times New Roman"/>
                <a:cs typeface="Times New Roman"/>
              </a:rPr>
              <a:t>functions, running </a:t>
            </a:r>
            <a:r>
              <a:rPr dirty="0" sz="1400">
                <a:latin typeface="Times New Roman"/>
                <a:cs typeface="Times New Roman"/>
              </a:rPr>
              <a:t>M-files, </a:t>
            </a:r>
            <a:r>
              <a:rPr dirty="0" sz="1400" spc="-5">
                <a:latin typeface="Times New Roman"/>
                <a:cs typeface="Times New Roman"/>
              </a:rPr>
              <a:t>and loading  saved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workspaces</a:t>
            </a:r>
            <a:r>
              <a:rPr dirty="0" sz="1400" spc="-5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lphaLcPeriod" startAt="2"/>
            </a:pPr>
            <a:endParaRPr sz="1600">
              <a:latin typeface="Times New Roman"/>
              <a:cs typeface="Times New Roman"/>
            </a:endParaRPr>
          </a:p>
          <a:p>
            <a:pPr marL="240665" marR="278130" indent="-227965">
              <a:lnSpc>
                <a:spcPts val="1600"/>
              </a:lnSpc>
              <a:buFont typeface="Times New Roman"/>
              <a:buAutoNum type="alphaLcPeriod" startAt="2"/>
              <a:tabLst>
                <a:tab pos="24130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Current Directory Browser:-</a:t>
            </a:r>
            <a:r>
              <a:rPr dirty="0" sz="1400" spc="-5">
                <a:latin typeface="Times New Roman"/>
                <a:cs typeface="Times New Roman"/>
              </a:rPr>
              <a:t>the files and subdirectories it contains are  listed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the Current </a:t>
            </a:r>
            <a:r>
              <a:rPr dirty="0" sz="1400">
                <a:latin typeface="Times New Roman"/>
                <a:cs typeface="Times New Roman"/>
              </a:rPr>
              <a:t>Directory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Browser.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9479" y="4841875"/>
            <a:ext cx="819150" cy="2762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200" spc="-5">
                <a:latin typeface="Times New Roman"/>
                <a:cs typeface="Times New Roman"/>
              </a:rPr>
              <a:t>Figure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1.1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0872" y="952500"/>
            <a:ext cx="6480048" cy="3642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6873"/>
            <a:ext cx="5936615" cy="809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Example:- </a:t>
            </a:r>
            <a:r>
              <a:rPr dirty="0" sz="1400" spc="-5">
                <a:latin typeface="Times New Roman"/>
                <a:cs typeface="Times New Roman"/>
              </a:rPr>
              <a:t>Write the function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find Fibonnaci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sequence.</a:t>
            </a:r>
            <a:endParaRPr sz="1400">
              <a:latin typeface="Times New Roman"/>
              <a:cs typeface="Times New Roman"/>
            </a:endParaRPr>
          </a:p>
          <a:p>
            <a:pPr marL="12700" marR="3782060">
              <a:lnSpc>
                <a:spcPct val="102099"/>
              </a:lnSpc>
              <a:spcBef>
                <a:spcPts val="1320"/>
              </a:spcBef>
            </a:pPr>
            <a:r>
              <a:rPr dirty="0" sz="1400" spc="-5">
                <a:latin typeface="Courier New"/>
                <a:cs typeface="Courier New"/>
              </a:rPr>
              <a:t>function </a:t>
            </a:r>
            <a:r>
              <a:rPr dirty="0" sz="1400">
                <a:latin typeface="Courier New"/>
                <a:cs typeface="Courier New"/>
              </a:rPr>
              <a:t>f =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Fib1(n)  F=zeros(1,n+1);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 spc="-5">
                <a:latin typeface="Courier New"/>
                <a:cs typeface="Courier New"/>
              </a:rPr>
              <a:t>F(2)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for </a:t>
            </a:r>
            <a:r>
              <a:rPr dirty="0" sz="1400">
                <a:latin typeface="Courier New"/>
                <a:cs typeface="Courier New"/>
              </a:rPr>
              <a:t>i =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3:n+1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F(i)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F(i-1) </a:t>
            </a:r>
            <a:r>
              <a:rPr dirty="0" sz="1400">
                <a:latin typeface="Courier New"/>
                <a:cs typeface="Courier New"/>
              </a:rPr>
              <a:t>+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F(i-2);</a:t>
            </a:r>
            <a:endParaRPr sz="1400">
              <a:latin typeface="Courier New"/>
              <a:cs typeface="Courier New"/>
            </a:endParaRPr>
          </a:p>
          <a:p>
            <a:pPr marL="12700" marR="5595620">
              <a:lnSpc>
                <a:spcPts val="1720"/>
              </a:lnSpc>
              <a:spcBef>
                <a:spcPts val="45"/>
              </a:spcBef>
            </a:pPr>
            <a:r>
              <a:rPr dirty="0" sz="1400" spc="-5">
                <a:latin typeface="Courier New"/>
                <a:cs typeface="Courier New"/>
              </a:rPr>
              <a:t>End  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Example:- </a:t>
            </a:r>
            <a:r>
              <a:rPr dirty="0" sz="1400" spc="-5">
                <a:latin typeface="Times New Roman"/>
                <a:cs typeface="Times New Roman"/>
              </a:rPr>
              <a:t>Write the function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find area and perimeter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triangle.</a:t>
            </a:r>
            <a:endParaRPr sz="1400">
              <a:latin typeface="Times New Roman"/>
              <a:cs typeface="Times New Roman"/>
            </a:endParaRPr>
          </a:p>
          <a:p>
            <a:pPr marL="12700" marR="2928620">
              <a:lnSpc>
                <a:spcPct val="141400"/>
              </a:lnSpc>
              <a:spcBef>
                <a:spcPts val="1080"/>
              </a:spcBef>
            </a:pPr>
            <a:r>
              <a:rPr dirty="0" sz="1400" spc="-5">
                <a:latin typeface="Courier New"/>
                <a:cs typeface="Courier New"/>
              </a:rPr>
              <a:t>function [A s]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area(a,b,c)  </a:t>
            </a:r>
            <a:r>
              <a:rPr dirty="0" sz="1400">
                <a:latin typeface="Courier New"/>
                <a:cs typeface="Courier New"/>
              </a:rPr>
              <a:t>s =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(a+b+c)/2;</a:t>
            </a:r>
            <a:endParaRPr sz="1400">
              <a:latin typeface="Courier New"/>
              <a:cs typeface="Courier New"/>
            </a:endParaRPr>
          </a:p>
          <a:p>
            <a:pPr marL="12700" marR="2715260">
              <a:lnSpc>
                <a:spcPts val="2390"/>
              </a:lnSpc>
              <a:spcBef>
                <a:spcPts val="185"/>
              </a:spcBef>
            </a:pPr>
            <a:r>
              <a:rPr dirty="0" sz="1400">
                <a:latin typeface="Courier New"/>
                <a:cs typeface="Courier New"/>
              </a:rPr>
              <a:t>A = </a:t>
            </a:r>
            <a:r>
              <a:rPr dirty="0" sz="1400" spc="-5">
                <a:latin typeface="Courier New"/>
                <a:cs typeface="Courier New"/>
              </a:rPr>
              <a:t>sqrt(s*(s-a)*(s-b)*(s-c));  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lvl="1" marL="280670" indent="-267970">
              <a:lnSpc>
                <a:spcPct val="100000"/>
              </a:lnSpc>
              <a:spcBef>
                <a:spcPts val="1130"/>
              </a:spcBef>
              <a:buAutoNum type="arabicPeriod" startAt="2"/>
              <a:tabLst>
                <a:tab pos="28130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Loop </a:t>
            </a:r>
            <a:r>
              <a:rPr dirty="0" sz="1400" b="1">
                <a:latin typeface="Times New Roman"/>
                <a:cs typeface="Times New Roman"/>
              </a:rPr>
              <a:t>and </a:t>
            </a:r>
            <a:r>
              <a:rPr dirty="0" sz="1400" spc="-5" b="1">
                <a:latin typeface="Times New Roman"/>
                <a:cs typeface="Times New Roman"/>
              </a:rPr>
              <a:t>Function</a:t>
            </a:r>
            <a:r>
              <a:rPr dirty="0" sz="1400" spc="-7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Cotroal</a:t>
            </a:r>
            <a:endParaRPr sz="1400">
              <a:latin typeface="Times New Roman"/>
              <a:cs typeface="Times New Roman"/>
            </a:endParaRPr>
          </a:p>
          <a:p>
            <a:pPr lvl="2" marL="512445" indent="-228600">
              <a:lnSpc>
                <a:spcPct val="100000"/>
              </a:lnSpc>
              <a:spcBef>
                <a:spcPts val="730"/>
              </a:spcBef>
              <a:buAutoNum type="alphaLcPeriod"/>
              <a:tabLst>
                <a:tab pos="513080" algn="l"/>
              </a:tabLst>
            </a:pPr>
            <a:r>
              <a:rPr dirty="0" sz="1400" b="1">
                <a:latin typeface="Times New Roman"/>
                <a:cs typeface="Times New Roman"/>
              </a:rPr>
              <a:t>return</a:t>
            </a:r>
            <a:endParaRPr sz="1400">
              <a:latin typeface="Times New Roman"/>
              <a:cs typeface="Times New Roman"/>
            </a:endParaRPr>
          </a:p>
          <a:p>
            <a:pPr marL="12700" marR="45085">
              <a:lnSpc>
                <a:spcPct val="103200"/>
              </a:lnSpc>
              <a:spcBef>
                <a:spcPts val="90"/>
              </a:spcBef>
            </a:pPr>
            <a:r>
              <a:rPr dirty="0" sz="1400">
                <a:latin typeface="Times New Roman"/>
                <a:cs typeface="Times New Roman"/>
              </a:rPr>
              <a:t>return is </a:t>
            </a:r>
            <a:r>
              <a:rPr dirty="0" sz="1400" spc="-5">
                <a:latin typeface="Times New Roman"/>
                <a:cs typeface="Times New Roman"/>
              </a:rPr>
              <a:t>used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force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exit </a:t>
            </a:r>
            <a:r>
              <a:rPr dirty="0" sz="1400">
                <a:latin typeface="Times New Roman"/>
                <a:cs typeface="Times New Roman"/>
              </a:rPr>
              <a:t>from a </a:t>
            </a:r>
            <a:r>
              <a:rPr dirty="0" sz="1400" spc="-5">
                <a:latin typeface="Times New Roman"/>
                <a:cs typeface="Times New Roman"/>
              </a:rPr>
              <a:t>function. </a:t>
            </a:r>
            <a:r>
              <a:rPr dirty="0" sz="1400" spc="-10">
                <a:latin typeface="Times New Roman"/>
                <a:cs typeface="Times New Roman"/>
              </a:rPr>
              <a:t>This </a:t>
            </a:r>
            <a:r>
              <a:rPr dirty="0" sz="1400">
                <a:latin typeface="Times New Roman"/>
                <a:cs typeface="Times New Roman"/>
              </a:rPr>
              <a:t>can </a:t>
            </a:r>
            <a:r>
              <a:rPr dirty="0" sz="1400" spc="-5">
                <a:latin typeface="Times New Roman"/>
                <a:cs typeface="Times New Roman"/>
              </a:rPr>
              <a:t>have the </a:t>
            </a:r>
            <a:r>
              <a:rPr dirty="0" sz="1400">
                <a:latin typeface="Times New Roman"/>
                <a:cs typeface="Times New Roman"/>
              </a:rPr>
              <a:t>effect of </a:t>
            </a:r>
            <a:r>
              <a:rPr dirty="0" sz="1400" spc="-5">
                <a:latin typeface="Times New Roman"/>
                <a:cs typeface="Times New Roman"/>
              </a:rPr>
              <a:t>escaping  </a:t>
            </a:r>
            <a:r>
              <a:rPr dirty="0" sz="1400">
                <a:latin typeface="Times New Roman"/>
                <a:cs typeface="Times New Roman"/>
              </a:rPr>
              <a:t>from a </a:t>
            </a:r>
            <a:r>
              <a:rPr dirty="0" sz="1400" spc="-5">
                <a:latin typeface="Times New Roman"/>
                <a:cs typeface="Times New Roman"/>
              </a:rPr>
              <a:t>loop. Any statements following the loop that are in the function body </a:t>
            </a:r>
            <a:r>
              <a:rPr dirty="0" sz="1400">
                <a:latin typeface="Times New Roman"/>
                <a:cs typeface="Times New Roman"/>
              </a:rPr>
              <a:t>are  </a:t>
            </a:r>
            <a:r>
              <a:rPr dirty="0" sz="1400" spc="-5">
                <a:latin typeface="Times New Roman"/>
                <a:cs typeface="Times New Roman"/>
              </a:rPr>
              <a:t>skipped.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lvl="2" marL="512445" indent="-228600">
              <a:lnSpc>
                <a:spcPct val="100000"/>
              </a:lnSpc>
              <a:buAutoNum type="alphaLcPeriod" startAt="2"/>
              <a:tabLst>
                <a:tab pos="513080" algn="l"/>
              </a:tabLst>
            </a:pPr>
            <a:r>
              <a:rPr dirty="0" sz="1400" b="1">
                <a:latin typeface="Times New Roman"/>
                <a:cs typeface="Times New Roman"/>
              </a:rPr>
              <a:t>break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  <a:spcBef>
                <a:spcPts val="70"/>
              </a:spcBef>
            </a:pPr>
            <a:r>
              <a:rPr dirty="0" sz="1400">
                <a:latin typeface="Times New Roman"/>
                <a:cs typeface="Times New Roman"/>
              </a:rPr>
              <a:t>break </a:t>
            </a:r>
            <a:r>
              <a:rPr dirty="0" sz="1400" spc="-5">
                <a:latin typeface="Times New Roman"/>
                <a:cs typeface="Times New Roman"/>
              </a:rPr>
              <a:t>is used to escape </a:t>
            </a:r>
            <a:r>
              <a:rPr dirty="0" sz="1400">
                <a:latin typeface="Times New Roman"/>
                <a:cs typeface="Times New Roman"/>
              </a:rPr>
              <a:t>from an </a:t>
            </a:r>
            <a:r>
              <a:rPr dirty="0" sz="1400" spc="-5">
                <a:latin typeface="Times New Roman"/>
                <a:cs typeface="Times New Roman"/>
              </a:rPr>
              <a:t>enclosing while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for loop. Execution continues </a:t>
            </a:r>
            <a:r>
              <a:rPr dirty="0" sz="1400" spc="-10">
                <a:latin typeface="Times New Roman"/>
                <a:cs typeface="Times New Roman"/>
              </a:rPr>
              <a:t>at 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end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enclosing loop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construct.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 </a:t>
            </a:r>
            <a:r>
              <a:rPr dirty="0" sz="1400" b="1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write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function to check that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input number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10">
                <a:latin typeface="Times New Roman"/>
                <a:cs typeface="Times New Roman"/>
              </a:rPr>
              <a:t>prime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not.</a:t>
            </a:r>
            <a:endParaRPr sz="1400">
              <a:latin typeface="Times New Roman"/>
              <a:cs typeface="Times New Roman"/>
            </a:endParaRPr>
          </a:p>
          <a:p>
            <a:pPr marL="12700" marR="3568065">
              <a:lnSpc>
                <a:spcPct val="102099"/>
              </a:lnSpc>
              <a:spcBef>
                <a:spcPts val="935"/>
              </a:spcBef>
            </a:pPr>
            <a:r>
              <a:rPr dirty="0" sz="1400" spc="-5">
                <a:latin typeface="Courier New"/>
                <a:cs typeface="Courier New"/>
              </a:rPr>
              <a:t>function [p]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prim(x)  p=0;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for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i=2:x-1</a:t>
            </a:r>
            <a:endParaRPr sz="1400">
              <a:latin typeface="Courier New"/>
              <a:cs typeface="Courier New"/>
            </a:endParaRPr>
          </a:p>
          <a:p>
            <a:pPr marL="865505" marR="3995420" indent="-426720">
              <a:lnSpc>
                <a:spcPts val="1720"/>
              </a:lnSpc>
              <a:spcBef>
                <a:spcPts val="45"/>
              </a:spcBef>
            </a:pPr>
            <a:r>
              <a:rPr dirty="0" sz="1400" spc="-5">
                <a:latin typeface="Courier New"/>
                <a:cs typeface="Courier New"/>
              </a:rPr>
              <a:t>if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rem(x,i)==0  p=1;</a:t>
            </a:r>
            <a:endParaRPr sz="1400">
              <a:latin typeface="Courier New"/>
              <a:cs typeface="Courier New"/>
            </a:endParaRPr>
          </a:p>
          <a:p>
            <a:pPr algn="ctr" marR="3556000">
              <a:lnSpc>
                <a:spcPts val="1650"/>
              </a:lnSpc>
            </a:pPr>
            <a:r>
              <a:rPr dirty="0" sz="1400" spc="-5">
                <a:latin typeface="Courier New"/>
                <a:cs typeface="Courier New"/>
              </a:rPr>
              <a:t>return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254"/>
            <a:ext cx="5942965" cy="5788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84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2700" marR="5601970">
              <a:lnSpc>
                <a:spcPct val="101400"/>
              </a:lnSpc>
              <a:spcBef>
                <a:spcPts val="10"/>
              </a:spcBef>
            </a:pPr>
            <a:r>
              <a:rPr dirty="0" sz="1400" spc="-5">
                <a:latin typeface="Courier New"/>
                <a:cs typeface="Courier New"/>
              </a:rPr>
              <a:t>end  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5560">
              <a:lnSpc>
                <a:spcPct val="1036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above example we have only </a:t>
            </a:r>
            <a:r>
              <a:rPr dirty="0" sz="1400">
                <a:latin typeface="Times New Roman"/>
                <a:cs typeface="Times New Roman"/>
              </a:rPr>
              <a:t>one </a:t>
            </a:r>
            <a:r>
              <a:rPr dirty="0" sz="1400" spc="-5">
                <a:latin typeface="Times New Roman"/>
                <a:cs typeface="Times New Roman"/>
              </a:rPr>
              <a:t>element input but </a:t>
            </a:r>
            <a:r>
              <a:rPr dirty="0" sz="1400">
                <a:latin typeface="Times New Roman"/>
                <a:cs typeface="Times New Roman"/>
              </a:rPr>
              <a:t>if </a:t>
            </a:r>
            <a:r>
              <a:rPr dirty="0" sz="1400" spc="-5">
                <a:latin typeface="Times New Roman"/>
                <a:cs typeface="Times New Roman"/>
              </a:rPr>
              <a:t>we write </a:t>
            </a:r>
            <a:r>
              <a:rPr dirty="0" sz="1400">
                <a:latin typeface="Times New Roman"/>
                <a:cs typeface="Times New Roman"/>
              </a:rPr>
              <a:t>program to </a:t>
            </a:r>
            <a:r>
              <a:rPr dirty="0" sz="1400" spc="-5">
                <a:latin typeface="Times New Roman"/>
                <a:cs typeface="Times New Roman"/>
              </a:rPr>
              <a:t>work  with </a:t>
            </a:r>
            <a:r>
              <a:rPr dirty="0" sz="1400">
                <a:latin typeface="Times New Roman"/>
                <a:cs typeface="Times New Roman"/>
              </a:rPr>
              <a:t>array of </a:t>
            </a:r>
            <a:r>
              <a:rPr dirty="0" sz="1400" spc="-5">
                <a:latin typeface="Times New Roman"/>
                <a:cs typeface="Times New Roman"/>
              </a:rPr>
              <a:t>element </a:t>
            </a:r>
            <a:r>
              <a:rPr dirty="0" sz="1400">
                <a:latin typeface="Times New Roman"/>
                <a:cs typeface="Times New Roman"/>
              </a:rPr>
              <a:t>as an </a:t>
            </a:r>
            <a:r>
              <a:rPr dirty="0" sz="1400" spc="-5">
                <a:latin typeface="Times New Roman"/>
                <a:cs typeface="Times New Roman"/>
              </a:rPr>
              <a:t>input we </a:t>
            </a:r>
            <a:r>
              <a:rPr dirty="0" sz="1400" spc="-10">
                <a:latin typeface="Times New Roman"/>
                <a:cs typeface="Times New Roman"/>
              </a:rPr>
              <a:t>must </a:t>
            </a:r>
            <a:r>
              <a:rPr dirty="0" sz="1400" spc="-5">
                <a:latin typeface="Times New Roman"/>
                <a:cs typeface="Times New Roman"/>
              </a:rPr>
              <a:t>write the program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follow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3787775">
              <a:lnSpc>
                <a:spcPct val="102099"/>
              </a:lnSpc>
            </a:pPr>
            <a:r>
              <a:rPr dirty="0" sz="1400" spc="-5">
                <a:latin typeface="Courier New"/>
                <a:cs typeface="Courier New"/>
              </a:rPr>
              <a:t>function </a:t>
            </a:r>
            <a:r>
              <a:rPr dirty="0" sz="1400">
                <a:latin typeface="Courier New"/>
                <a:cs typeface="Courier New"/>
              </a:rPr>
              <a:t>p =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prim(a)  p=zero(size(a));  for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i=1:length(a)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Courier New"/>
                <a:cs typeface="Courier New"/>
              </a:rPr>
              <a:t>for</a:t>
            </a:r>
            <a:r>
              <a:rPr dirty="0" sz="1400" spc="-6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j=2:a(i)-1</a:t>
            </a:r>
            <a:endParaRPr sz="1400">
              <a:latin typeface="Courier New"/>
              <a:cs typeface="Courier New"/>
            </a:endParaRPr>
          </a:p>
          <a:p>
            <a:pPr marL="865505" marR="3681095" indent="-426720">
              <a:lnSpc>
                <a:spcPct val="101400"/>
              </a:lnSpc>
              <a:spcBef>
                <a:spcPts val="10"/>
              </a:spcBef>
            </a:pPr>
            <a:r>
              <a:rPr dirty="0" sz="1400" spc="-5">
                <a:latin typeface="Courier New"/>
                <a:cs typeface="Courier New"/>
              </a:rPr>
              <a:t>if</a:t>
            </a:r>
            <a:r>
              <a:rPr dirty="0" sz="1400" spc="-5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rem(a(i),j)==0  p(i)=1;</a:t>
            </a:r>
            <a:endParaRPr sz="1400">
              <a:latin typeface="Courier New"/>
              <a:cs typeface="Courier New"/>
            </a:endParaRPr>
          </a:p>
          <a:p>
            <a:pPr marL="865505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Break</a:t>
            </a:r>
            <a:endParaRPr sz="1400">
              <a:latin typeface="Courier New"/>
              <a:cs typeface="Courier New"/>
            </a:endParaRPr>
          </a:p>
          <a:p>
            <a:pPr marL="225425" marR="5175250" indent="212725">
              <a:lnSpc>
                <a:spcPct val="101400"/>
              </a:lnSpc>
              <a:spcBef>
                <a:spcPts val="10"/>
              </a:spcBef>
            </a:pPr>
            <a:r>
              <a:rPr dirty="0" sz="1400" spc="-5">
                <a:latin typeface="Courier New"/>
                <a:cs typeface="Courier New"/>
              </a:rPr>
              <a:t>end  </a:t>
            </a: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2700" marR="5601970">
              <a:lnSpc>
                <a:spcPct val="102099"/>
              </a:lnSpc>
            </a:pPr>
            <a:r>
              <a:rPr dirty="0" sz="1400" spc="-5">
                <a:latin typeface="Courier New"/>
                <a:cs typeface="Courier New"/>
              </a:rPr>
              <a:t>end  end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c. </a:t>
            </a:r>
            <a:r>
              <a:rPr dirty="0" sz="1400" spc="4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continue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3299"/>
              </a:lnSpc>
              <a:spcBef>
                <a:spcPts val="85"/>
              </a:spcBef>
            </a:pPr>
            <a:r>
              <a:rPr dirty="0" sz="1400" spc="-5">
                <a:latin typeface="Times New Roman"/>
                <a:cs typeface="Times New Roman"/>
              </a:rPr>
              <a:t>The continue statement passes control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the next iteration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loop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while  loop in which </a:t>
            </a:r>
            <a:r>
              <a:rPr dirty="0" sz="1400">
                <a:latin typeface="Times New Roman"/>
                <a:cs typeface="Times New Roman"/>
              </a:rPr>
              <a:t>it </a:t>
            </a:r>
            <a:r>
              <a:rPr dirty="0" sz="1400" spc="-5">
                <a:latin typeface="Times New Roman"/>
                <a:cs typeface="Times New Roman"/>
              </a:rPr>
              <a:t>appears, skipping </a:t>
            </a:r>
            <a:r>
              <a:rPr dirty="0" sz="1400">
                <a:latin typeface="Times New Roman"/>
                <a:cs typeface="Times New Roman"/>
              </a:rPr>
              <a:t>any </a:t>
            </a:r>
            <a:r>
              <a:rPr dirty="0" sz="1400" spc="-5">
                <a:latin typeface="Times New Roman"/>
                <a:cs typeface="Times New Roman"/>
              </a:rPr>
              <a:t>remaining </a:t>
            </a:r>
            <a:r>
              <a:rPr dirty="0" sz="1400">
                <a:latin typeface="Times New Roman"/>
                <a:cs typeface="Times New Roman"/>
              </a:rPr>
              <a:t>statements </a:t>
            </a:r>
            <a:r>
              <a:rPr dirty="0" sz="1400" spc="-5">
                <a:latin typeface="Times New Roman"/>
                <a:cs typeface="Times New Roman"/>
              </a:rPr>
              <a:t>in the body </a:t>
            </a:r>
            <a:r>
              <a:rPr dirty="0" sz="1400">
                <a:latin typeface="Times New Roman"/>
                <a:cs typeface="Times New Roman"/>
              </a:rPr>
              <a:t>of the  </a:t>
            </a:r>
            <a:r>
              <a:rPr dirty="0" sz="1400" spc="-5">
                <a:latin typeface="Times New Roman"/>
                <a:cs typeface="Times New Roman"/>
              </a:rPr>
              <a:t>loop.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nested loops, continue passes control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the next iteration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loop </a:t>
            </a:r>
            <a:r>
              <a:rPr dirty="0" sz="1400">
                <a:latin typeface="Times New Roman"/>
                <a:cs typeface="Times New Roman"/>
              </a:rPr>
              <a:t>or  </a:t>
            </a:r>
            <a:r>
              <a:rPr dirty="0" sz="1400" spc="-5">
                <a:latin typeface="Times New Roman"/>
                <a:cs typeface="Times New Roman"/>
              </a:rPr>
              <a:t>while loop enclosing</a:t>
            </a:r>
            <a:r>
              <a:rPr dirty="0" sz="1400" spc="-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Example:</a:t>
            </a:r>
            <a:r>
              <a:rPr dirty="0" sz="1400" spc="-5">
                <a:latin typeface="Times New Roman"/>
                <a:cs typeface="Times New Roman"/>
              </a:rPr>
              <a:t>- find the </a:t>
            </a:r>
            <a:r>
              <a:rPr dirty="0" sz="1400">
                <a:latin typeface="Times New Roman"/>
                <a:cs typeface="Times New Roman"/>
              </a:rPr>
              <a:t>s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where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5180" y="6946265"/>
            <a:ext cx="124460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7122" y="7200772"/>
            <a:ext cx="98107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7698" sz="2100">
                <a:latin typeface="Cambria Math"/>
                <a:cs typeface="Cambria Math"/>
              </a:rPr>
              <a:t>𝑠 = </a:t>
            </a:r>
            <a:r>
              <a:rPr dirty="0" baseline="35714" sz="2100" spc="1297">
                <a:latin typeface="Cambria Math"/>
                <a:cs typeface="Cambria Math"/>
              </a:rPr>
              <a:t>∑</a:t>
            </a:r>
            <a:r>
              <a:rPr dirty="0" baseline="35714" sz="2100" spc="7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𝑖 − 3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1990" y="7209409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 h="0">
                <a:moveTo>
                  <a:pt x="0" y="0"/>
                </a:moveTo>
                <a:lnTo>
                  <a:pt x="37216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88790" y="6867525"/>
            <a:ext cx="10795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25">
                <a:latin typeface="Cambria Math"/>
                <a:cs typeface="Cambria Math"/>
              </a:rPr>
              <a:t>𝑛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4783" y="7351014"/>
            <a:ext cx="240665" cy="29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130">
                <a:latin typeface="Cambria Math"/>
                <a:cs typeface="Cambria Math"/>
              </a:rPr>
              <a:t>𝑖</a:t>
            </a:r>
            <a:r>
              <a:rPr dirty="0" sz="1000" spc="-20">
                <a:latin typeface="Cambria Math"/>
                <a:cs typeface="Cambria Math"/>
              </a:rPr>
              <a:t>=</a:t>
            </a:r>
            <a:r>
              <a:rPr dirty="0" sz="1000" spc="20">
                <a:latin typeface="Cambria Math"/>
                <a:cs typeface="Cambria Math"/>
              </a:rPr>
              <a:t>0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ts val="1110"/>
              </a:lnSpc>
            </a:pPr>
            <a:r>
              <a:rPr dirty="0" sz="1000" spc="130">
                <a:latin typeface="Cambria Math"/>
                <a:cs typeface="Cambria Math"/>
              </a:rPr>
              <a:t>𝑖</a:t>
            </a:r>
            <a:r>
              <a:rPr dirty="0" sz="1000" spc="-20">
                <a:latin typeface="Cambria Math"/>
                <a:cs typeface="Cambria Math"/>
              </a:rPr>
              <a:t>≠</a:t>
            </a:r>
            <a:r>
              <a:rPr dirty="0" sz="1000" spc="20">
                <a:latin typeface="Cambria Math"/>
                <a:cs typeface="Cambria Math"/>
              </a:rPr>
              <a:t>3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7595961"/>
            <a:ext cx="2799080" cy="155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91285">
              <a:lnSpc>
                <a:spcPct val="102099"/>
              </a:lnSpc>
            </a:pPr>
            <a:r>
              <a:rPr dirty="0" sz="1400" spc="-5">
                <a:latin typeface="Courier New"/>
                <a:cs typeface="Courier New"/>
              </a:rPr>
              <a:t>n=input('n=')  </a:t>
            </a:r>
            <a:r>
              <a:rPr dirty="0" sz="1400" spc="-5">
                <a:latin typeface="Courier New"/>
                <a:cs typeface="Courier New"/>
              </a:rPr>
              <a:t>s=0;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for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i=0:n</a:t>
            </a:r>
            <a:endParaRPr sz="1400">
              <a:latin typeface="Courier New"/>
              <a:cs typeface="Courier New"/>
            </a:endParaRPr>
          </a:p>
          <a:p>
            <a:pPr marL="438784" marR="5080">
              <a:lnSpc>
                <a:spcPts val="1720"/>
              </a:lnSpc>
              <a:spcBef>
                <a:spcPts val="45"/>
              </a:spcBef>
            </a:pPr>
            <a:r>
              <a:rPr dirty="0" sz="1400" spc="-5">
                <a:latin typeface="Courier New"/>
                <a:cs typeface="Courier New"/>
              </a:rPr>
              <a:t>if i==3, continue, end  s=s+1/(i-3);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639"/>
              </a:lnSpc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>
                <a:latin typeface="Courier New"/>
                <a:cs typeface="Courier New"/>
              </a:rPr>
              <a:t>s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047750"/>
            <a:ext cx="5658485" cy="3527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d.  </a:t>
            </a:r>
            <a:r>
              <a:rPr dirty="0" sz="1400" b="1">
                <a:latin typeface="Times New Roman"/>
                <a:cs typeface="Times New Roman"/>
              </a:rPr>
              <a:t>error</a:t>
            </a:r>
            <a:r>
              <a:rPr dirty="0" sz="1400" spc="-9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(‘</a:t>
            </a:r>
            <a:r>
              <a:rPr dirty="0" sz="1400" spc="-5" b="1" i="1">
                <a:latin typeface="Times New Roman"/>
                <a:cs typeface="Times New Roman"/>
              </a:rPr>
              <a:t>text</a:t>
            </a:r>
            <a:r>
              <a:rPr dirty="0" sz="1400" spc="-5" b="1">
                <a:latin typeface="Times New Roman"/>
                <a:cs typeface="Times New Roman"/>
              </a:rPr>
              <a:t>’)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400" spc="-5">
                <a:latin typeface="Times New Roman"/>
                <a:cs typeface="Times New Roman"/>
              </a:rPr>
              <a:t>Terminates execution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displays the message contained in text </a:t>
            </a:r>
            <a:r>
              <a:rPr dirty="0" sz="1400">
                <a:latin typeface="Times New Roman"/>
                <a:cs typeface="Times New Roman"/>
              </a:rPr>
              <a:t>on the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screen.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0160">
              <a:lnSpc>
                <a:spcPct val="102899"/>
              </a:lnSpc>
            </a:pPr>
            <a:r>
              <a:rPr dirty="0" sz="1400" spc="-5" b="1">
                <a:latin typeface="Times New Roman"/>
                <a:cs typeface="Times New Roman"/>
              </a:rPr>
              <a:t>Example: </a:t>
            </a:r>
            <a:r>
              <a:rPr dirty="0" sz="1400" b="1">
                <a:latin typeface="Times New Roman"/>
                <a:cs typeface="Times New Roman"/>
              </a:rPr>
              <a:t>- </a:t>
            </a:r>
            <a:r>
              <a:rPr dirty="0" sz="1400" spc="-5">
                <a:latin typeface="Times New Roman"/>
                <a:cs typeface="Times New Roman"/>
              </a:rPr>
              <a:t>Write the function to replace the last </a:t>
            </a:r>
            <a:r>
              <a:rPr dirty="0" sz="1400">
                <a:latin typeface="Times New Roman"/>
                <a:cs typeface="Times New Roman"/>
              </a:rPr>
              <a:t>row </a:t>
            </a:r>
            <a:r>
              <a:rPr dirty="0" sz="1400" spc="-5">
                <a:latin typeface="Times New Roman"/>
                <a:cs typeface="Times New Roman"/>
              </a:rPr>
              <a:t>with last </a:t>
            </a:r>
            <a:r>
              <a:rPr dirty="0" sz="1400" spc="-10">
                <a:latin typeface="Times New Roman"/>
                <a:cs typeface="Times New Roman"/>
              </a:rPr>
              <a:t>column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input  matrix.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225425" marR="3262629" indent="-81280">
              <a:lnSpc>
                <a:spcPct val="102099"/>
              </a:lnSpc>
            </a:pPr>
            <a:r>
              <a:rPr dirty="0" sz="1400" spc="-5">
                <a:latin typeface="Courier New"/>
                <a:cs typeface="Courier New"/>
              </a:rPr>
              <a:t>function </a:t>
            </a:r>
            <a:r>
              <a:rPr dirty="0" sz="1400">
                <a:latin typeface="Courier New"/>
                <a:cs typeface="Courier New"/>
              </a:rPr>
              <a:t>b = </a:t>
            </a:r>
            <a:r>
              <a:rPr dirty="0" sz="1400" spc="-5">
                <a:latin typeface="Courier New"/>
                <a:cs typeface="Courier New"/>
              </a:rPr>
              <a:t>lr2lc(a)  [n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m]=size(a);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ct val="100000"/>
              </a:lnSpc>
              <a:spcBef>
                <a:spcPts val="20"/>
              </a:spcBef>
            </a:pPr>
            <a:r>
              <a:rPr dirty="0" sz="1400" spc="-5">
                <a:latin typeface="Courier New"/>
                <a:cs typeface="Courier New"/>
              </a:rPr>
              <a:t>if</a:t>
            </a:r>
            <a:r>
              <a:rPr dirty="0" sz="1400" spc="-9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n~=m</a:t>
            </a:r>
            <a:endParaRPr sz="1400">
              <a:latin typeface="Courier New"/>
              <a:cs typeface="Courier New"/>
            </a:endParaRPr>
          </a:p>
          <a:p>
            <a:pPr marL="225425" marR="1370330" indent="426084">
              <a:lnSpc>
                <a:spcPct val="101400"/>
              </a:lnSpc>
              <a:spcBef>
                <a:spcPts val="15"/>
              </a:spcBef>
            </a:pPr>
            <a:r>
              <a:rPr dirty="0" sz="1400" spc="-5">
                <a:latin typeface="Courier New"/>
                <a:cs typeface="Courier New"/>
              </a:rPr>
              <a:t>error('The matrix must be square')  else</a:t>
            </a:r>
            <a:endParaRPr sz="1400">
              <a:latin typeface="Courier New"/>
              <a:cs typeface="Courier New"/>
            </a:endParaRPr>
          </a:p>
          <a:p>
            <a:pPr marL="652145" marR="3503929">
              <a:lnSpc>
                <a:spcPct val="102099"/>
              </a:lnSpc>
            </a:pPr>
            <a:r>
              <a:rPr dirty="0" sz="1400" spc="-5">
                <a:latin typeface="Courier New"/>
                <a:cs typeface="Courier New"/>
              </a:rPr>
              <a:t>b=a;  </a:t>
            </a:r>
            <a:r>
              <a:rPr dirty="0" sz="1400" spc="-5">
                <a:latin typeface="Courier New"/>
                <a:cs typeface="Courier New"/>
              </a:rPr>
              <a:t>b(n,:)=a(:,m);</a:t>
            </a:r>
            <a:endParaRPr sz="1400">
              <a:latin typeface="Courier New"/>
              <a:cs typeface="Courier New"/>
            </a:endParaRPr>
          </a:p>
          <a:p>
            <a:pPr marL="652145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Courier New"/>
                <a:cs typeface="Courier New"/>
              </a:rPr>
              <a:t>b(:,m)=a(n,:);</a:t>
            </a:r>
            <a:endParaRPr sz="1400">
              <a:latin typeface="Courier New"/>
              <a:cs typeface="Courier New"/>
            </a:endParaRPr>
          </a:p>
          <a:p>
            <a:pPr marL="225425" marR="5104130">
              <a:lnSpc>
                <a:spcPct val="102099"/>
              </a:lnSpc>
            </a:pPr>
            <a:r>
              <a:rPr dirty="0" sz="1400" spc="-5">
                <a:latin typeface="Courier New"/>
                <a:cs typeface="Courier New"/>
              </a:rPr>
              <a:t>end  end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917194"/>
            <a:ext cx="5969000" cy="4566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339975" marR="2331085">
              <a:lnSpc>
                <a:spcPts val="2060"/>
              </a:lnSpc>
            </a:pPr>
            <a:r>
              <a:rPr dirty="0" sz="1800" spc="-5" b="1">
                <a:latin typeface="Times New Roman"/>
                <a:cs typeface="Times New Roman"/>
              </a:rPr>
              <a:t>CHAPTER</a:t>
            </a:r>
            <a:r>
              <a:rPr dirty="0" sz="1800" spc="-9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5  </a:t>
            </a:r>
            <a:r>
              <a:rPr dirty="0" sz="1800" spc="-10" b="1">
                <a:latin typeface="Times New Roman"/>
                <a:cs typeface="Times New Roman"/>
              </a:rPr>
              <a:t>STRINGS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490"/>
              </a:spcBef>
            </a:pPr>
            <a:r>
              <a:rPr dirty="0" sz="1400" b="1">
                <a:latin typeface="Times New Roman"/>
                <a:cs typeface="Times New Roman"/>
              </a:rPr>
              <a:t>5.1 </a:t>
            </a:r>
            <a:r>
              <a:rPr dirty="0" sz="1400" spc="-5" b="1">
                <a:latin typeface="Times New Roman"/>
                <a:cs typeface="Times New Roman"/>
              </a:rPr>
              <a:t>Character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Strings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9600"/>
              </a:lnSpc>
              <a:spcBef>
                <a:spcPts val="795"/>
              </a:spcBef>
            </a:pPr>
            <a:r>
              <a:rPr dirty="0" sz="1400" spc="-5">
                <a:latin typeface="Times New Roman"/>
                <a:cs typeface="Times New Roman"/>
              </a:rPr>
              <a:t>While Matlab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primarily intended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10">
                <a:latin typeface="Times New Roman"/>
                <a:cs typeface="Times New Roman"/>
              </a:rPr>
              <a:t>number </a:t>
            </a:r>
            <a:r>
              <a:rPr dirty="0" sz="1400">
                <a:latin typeface="Times New Roman"/>
                <a:cs typeface="Times New Roman"/>
              </a:rPr>
              <a:t>crunching, </a:t>
            </a:r>
            <a:r>
              <a:rPr dirty="0" sz="1400" spc="-5">
                <a:latin typeface="Times New Roman"/>
                <a:cs typeface="Times New Roman"/>
              </a:rPr>
              <a:t>there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times when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229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  desirable to manipulate text, </a:t>
            </a:r>
            <a:r>
              <a:rPr dirty="0" sz="1400" spc="-1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is needed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placing labels and titles on plots. </a:t>
            </a:r>
            <a:r>
              <a:rPr dirty="0" sz="1400" spc="-10">
                <a:latin typeface="Times New Roman"/>
                <a:cs typeface="Times New Roman"/>
              </a:rPr>
              <a:t>In  </a:t>
            </a:r>
            <a:r>
              <a:rPr dirty="0" sz="1400" spc="-5">
                <a:latin typeface="Times New Roman"/>
                <a:cs typeface="Times New Roman"/>
              </a:rPr>
              <a:t>Matlab, text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referred to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character strings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simply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strings.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80"/>
              </a:spcBef>
            </a:pPr>
            <a:r>
              <a:rPr dirty="0" sz="1400" spc="-5" b="1">
                <a:latin typeface="Times New Roman"/>
                <a:cs typeface="Times New Roman"/>
              </a:rPr>
              <a:t>5.1.1 String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Construction</a:t>
            </a:r>
            <a:endParaRPr sz="1400">
              <a:latin typeface="Times New Roman"/>
              <a:cs typeface="Times New Roman"/>
            </a:endParaRPr>
          </a:p>
          <a:p>
            <a:pPr marL="12700" marR="5715">
              <a:lnSpc>
                <a:spcPct val="110000"/>
              </a:lnSpc>
              <a:spcBef>
                <a:spcPts val="790"/>
              </a:spcBef>
            </a:pPr>
            <a:r>
              <a:rPr dirty="0" sz="1400" spc="-5">
                <a:latin typeface="Times New Roman"/>
                <a:cs typeface="Times New Roman"/>
              </a:rPr>
              <a:t>Character strings in Matlab </a:t>
            </a:r>
            <a:r>
              <a:rPr dirty="0" sz="1400">
                <a:latin typeface="Times New Roman"/>
                <a:cs typeface="Times New Roman"/>
              </a:rPr>
              <a:t>are special </a:t>
            </a:r>
            <a:r>
              <a:rPr dirty="0" sz="1400" spc="-5">
                <a:latin typeface="Times New Roman"/>
                <a:cs typeface="Times New Roman"/>
              </a:rPr>
              <a:t>numerical arrays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ASCII values that </a:t>
            </a:r>
            <a:r>
              <a:rPr dirty="0" sz="1400">
                <a:latin typeface="Times New Roman"/>
                <a:cs typeface="Times New Roman"/>
              </a:rPr>
              <a:t>are  </a:t>
            </a:r>
            <a:r>
              <a:rPr dirty="0" sz="1400" spc="-5">
                <a:latin typeface="Times New Roman"/>
                <a:cs typeface="Times New Roman"/>
              </a:rPr>
              <a:t>displayed </a:t>
            </a:r>
            <a:r>
              <a:rPr dirty="0" sz="1400">
                <a:latin typeface="Times New Roman"/>
                <a:cs typeface="Times New Roman"/>
              </a:rPr>
              <a:t>as </a:t>
            </a:r>
            <a:r>
              <a:rPr dirty="0" sz="1400" spc="-5">
                <a:latin typeface="Times New Roman"/>
                <a:cs typeface="Times New Roman"/>
              </a:rPr>
              <a:t>their character string representation.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example: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&gt;&gt; text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’This is </a:t>
            </a:r>
            <a:r>
              <a:rPr dirty="0" sz="1400">
                <a:latin typeface="Courier New"/>
                <a:cs typeface="Courier New"/>
              </a:rPr>
              <a:t>a </a:t>
            </a:r>
            <a:r>
              <a:rPr dirty="0" sz="1400" spc="-5">
                <a:latin typeface="Courier New"/>
                <a:cs typeface="Courier New"/>
              </a:rPr>
              <a:t>character</a:t>
            </a:r>
            <a:r>
              <a:rPr dirty="0" sz="1400" spc="-2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string’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Courier New"/>
                <a:cs typeface="Courier New"/>
              </a:rPr>
              <a:t>text</a:t>
            </a:r>
            <a:r>
              <a:rPr dirty="0" sz="1400" spc="-90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1078865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This is </a:t>
            </a:r>
            <a:r>
              <a:rPr dirty="0" sz="1400">
                <a:latin typeface="Courier New"/>
                <a:cs typeface="Courier New"/>
              </a:rPr>
              <a:t>a </a:t>
            </a:r>
            <a:r>
              <a:rPr dirty="0" sz="1400" spc="-5">
                <a:latin typeface="Courier New"/>
                <a:cs typeface="Courier New"/>
              </a:rPr>
              <a:t>character</a:t>
            </a:r>
            <a:r>
              <a:rPr dirty="0" sz="1400" spc="-4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string</a:t>
            </a:r>
            <a:endParaRPr sz="1400">
              <a:latin typeface="Courier New"/>
              <a:cs typeface="Courier New"/>
            </a:endParaRPr>
          </a:p>
          <a:p>
            <a:pPr marL="332740" marR="4561205" indent="-320040">
              <a:lnSpc>
                <a:spcPct val="101499"/>
              </a:lnSpc>
              <a:spcBef>
                <a:spcPts val="10"/>
              </a:spcBef>
            </a:pPr>
            <a:r>
              <a:rPr dirty="0" sz="1400" spc="-5">
                <a:latin typeface="Courier New"/>
                <a:cs typeface="Courier New"/>
              </a:rPr>
              <a:t>&gt;&gt;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size(text)  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2954" y="5486672"/>
          <a:ext cx="4331335" cy="1071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164"/>
                <a:gridCol w="266835"/>
                <a:gridCol w="693414"/>
                <a:gridCol w="960301"/>
                <a:gridCol w="1525313"/>
              </a:tblGrid>
              <a:tr h="426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r" marR="9842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&gt;&gt;</a:t>
                      </a:r>
                      <a:r>
                        <a:rPr dirty="0" sz="1400" spc="-9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 spc="-5">
                          <a:latin typeface="Courier New"/>
                          <a:cs typeface="Courier New"/>
                        </a:rPr>
                        <a:t>whos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450"/>
                        </a:lnSpc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1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26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7931">
                <a:tc>
                  <a:txBody>
                    <a:bodyPr/>
                    <a:lstStyle/>
                    <a:p>
                      <a:pPr algn="r" marR="99060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Name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Size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Bytes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Class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217170">
                <a:tc>
                  <a:txBody>
                    <a:bodyPr/>
                    <a:lstStyle/>
                    <a:p>
                      <a:pPr marL="351790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ans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1x2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16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double</a:t>
                      </a:r>
                      <a:r>
                        <a:rPr dirty="0" sz="1400" spc="-7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 spc="-5">
                          <a:latin typeface="Courier New"/>
                          <a:cs typeface="Courier New"/>
                        </a:rPr>
                        <a:t>array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209198">
                <a:tc>
                  <a:txBody>
                    <a:bodyPr/>
                    <a:lstStyle/>
                    <a:p>
                      <a:pPr algn="r" marR="99060">
                        <a:lnSpc>
                          <a:spcPts val="1505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text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505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1x26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1505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52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505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char</a:t>
                      </a:r>
                      <a:r>
                        <a:rPr dirty="0" sz="1400" spc="-8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 spc="-5">
                          <a:latin typeface="Courier New"/>
                          <a:cs typeface="Courier New"/>
                        </a:rPr>
                        <a:t>array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6713092"/>
            <a:ext cx="5965190" cy="2419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Grand </a:t>
            </a:r>
            <a:r>
              <a:rPr dirty="0" sz="1400" spc="-5">
                <a:latin typeface="Times New Roman"/>
                <a:cs typeface="Times New Roman"/>
              </a:rPr>
              <a:t>total is 28 elements using </a:t>
            </a:r>
            <a:r>
              <a:rPr dirty="0" sz="1400">
                <a:latin typeface="Times New Roman"/>
                <a:cs typeface="Times New Roman"/>
              </a:rPr>
              <a:t>68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bytes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5.1.2 ASCII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Codes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000"/>
              </a:lnSpc>
              <a:spcBef>
                <a:spcPts val="795"/>
              </a:spcBef>
            </a:pPr>
            <a:r>
              <a:rPr dirty="0" sz="1400" spc="-5">
                <a:latin typeface="Times New Roman"/>
                <a:cs typeface="Times New Roman"/>
              </a:rPr>
              <a:t>Each character </a:t>
            </a:r>
            <a:r>
              <a:rPr dirty="0" sz="1400">
                <a:latin typeface="Times New Roman"/>
                <a:cs typeface="Times New Roman"/>
              </a:rPr>
              <a:t>in a </a:t>
            </a:r>
            <a:r>
              <a:rPr dirty="0" sz="1400" spc="-5">
                <a:latin typeface="Times New Roman"/>
                <a:cs typeface="Times New Roman"/>
              </a:rPr>
              <a:t>string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one element </a:t>
            </a:r>
            <a:r>
              <a:rPr dirty="0" sz="1400">
                <a:latin typeface="Times New Roman"/>
                <a:cs typeface="Times New Roman"/>
              </a:rPr>
              <a:t>in an </a:t>
            </a:r>
            <a:r>
              <a:rPr dirty="0" sz="1400" spc="-5">
                <a:latin typeface="Times New Roman"/>
                <a:cs typeface="Times New Roman"/>
              </a:rPr>
              <a:t>array </a:t>
            </a:r>
            <a:r>
              <a:rPr dirty="0" sz="1400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requires two bytes </a:t>
            </a:r>
            <a:r>
              <a:rPr dirty="0" sz="1400">
                <a:latin typeface="Times New Roman"/>
                <a:cs typeface="Times New Roman"/>
              </a:rPr>
              <a:t>per  </a:t>
            </a:r>
            <a:r>
              <a:rPr dirty="0" sz="1400" spc="-5">
                <a:latin typeface="Times New Roman"/>
                <a:cs typeface="Times New Roman"/>
              </a:rPr>
              <a:t>character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storage, using the ASCII code. This differs from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eight bytes per  element required </a:t>
            </a:r>
            <a:r>
              <a:rPr dirty="0" sz="1400">
                <a:latin typeface="Times New Roman"/>
                <a:cs typeface="Times New Roman"/>
              </a:rPr>
              <a:t>for </a:t>
            </a:r>
            <a:r>
              <a:rPr dirty="0" sz="1400" spc="-5">
                <a:latin typeface="Times New Roman"/>
                <a:cs typeface="Times New Roman"/>
              </a:rPr>
              <a:t>numerical </a:t>
            </a:r>
            <a:r>
              <a:rPr dirty="0" sz="1400">
                <a:latin typeface="Times New Roman"/>
                <a:cs typeface="Times New Roman"/>
              </a:rPr>
              <a:t>or </a:t>
            </a:r>
            <a:r>
              <a:rPr dirty="0" sz="1400" spc="-5">
                <a:latin typeface="Times New Roman"/>
                <a:cs typeface="Times New Roman"/>
              </a:rPr>
              <a:t>double arrays. The ASCII </a:t>
            </a:r>
            <a:r>
              <a:rPr dirty="0" sz="1400">
                <a:latin typeface="Times New Roman"/>
                <a:cs typeface="Times New Roman"/>
              </a:rPr>
              <a:t>codes for the </a:t>
            </a:r>
            <a:r>
              <a:rPr dirty="0" sz="1400" spc="-5">
                <a:latin typeface="Times New Roman"/>
                <a:cs typeface="Times New Roman"/>
              </a:rPr>
              <a:t>letters 'A' 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'Z'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the consecutive integers from </a:t>
            </a:r>
            <a:r>
              <a:rPr dirty="0" sz="1400">
                <a:latin typeface="Times New Roman"/>
                <a:cs typeface="Times New Roman"/>
              </a:rPr>
              <a:t>65 to </a:t>
            </a:r>
            <a:r>
              <a:rPr dirty="0" sz="1400" spc="-5">
                <a:latin typeface="Times New Roman"/>
                <a:cs typeface="Times New Roman"/>
              </a:rPr>
              <a:t>90, while the </a:t>
            </a:r>
            <a:r>
              <a:rPr dirty="0" sz="1400" spc="-10">
                <a:latin typeface="Times New Roman"/>
                <a:cs typeface="Times New Roman"/>
              </a:rPr>
              <a:t>codes </a:t>
            </a:r>
            <a:r>
              <a:rPr dirty="0" sz="1400" spc="-5">
                <a:latin typeface="Times New Roman"/>
                <a:cs typeface="Times New Roman"/>
              </a:rPr>
              <a:t>for 'a' to 'z'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97 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122. The function </a:t>
            </a:r>
            <a:r>
              <a:rPr dirty="0" sz="1400">
                <a:latin typeface="Times New Roman"/>
                <a:cs typeface="Times New Roman"/>
              </a:rPr>
              <a:t>abs </a:t>
            </a:r>
            <a:r>
              <a:rPr dirty="0" sz="1400" spc="-5">
                <a:latin typeface="Times New Roman"/>
                <a:cs typeface="Times New Roman"/>
              </a:rPr>
              <a:t>returns the ASCII </a:t>
            </a:r>
            <a:r>
              <a:rPr dirty="0" sz="1400">
                <a:latin typeface="Times New Roman"/>
                <a:cs typeface="Times New Roman"/>
              </a:rPr>
              <a:t>codes </a:t>
            </a:r>
            <a:r>
              <a:rPr dirty="0" sz="1400" spc="-5">
                <a:latin typeface="Times New Roman"/>
                <a:cs typeface="Times New Roman"/>
              </a:rPr>
              <a:t>for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string.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ourier New"/>
                <a:cs typeface="Courier New"/>
              </a:rPr>
              <a:t>&gt;&gt; text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’This is </a:t>
            </a:r>
            <a:r>
              <a:rPr dirty="0" sz="1400">
                <a:latin typeface="Courier New"/>
                <a:cs typeface="Courier New"/>
              </a:rPr>
              <a:t>a </a:t>
            </a:r>
            <a:r>
              <a:rPr dirty="0" sz="1400" spc="-5">
                <a:latin typeface="Courier New"/>
                <a:cs typeface="Courier New"/>
              </a:rPr>
              <a:t>character</a:t>
            </a:r>
            <a:r>
              <a:rPr dirty="0" sz="1400" spc="-2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string’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3189" y="2061209"/>
            <a:ext cx="66611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9420" algn="l"/>
              </a:tabLst>
            </a:pPr>
            <a:r>
              <a:rPr dirty="0" sz="1400" spc="-5">
                <a:latin typeface="Courier New"/>
                <a:cs typeface="Courier New"/>
              </a:rPr>
              <a:t>3</a:t>
            </a:r>
            <a:r>
              <a:rPr dirty="0" sz="1400">
                <a:latin typeface="Courier New"/>
                <a:cs typeface="Courier New"/>
              </a:rPr>
              <a:t>2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99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89254"/>
            <a:ext cx="4613275" cy="2019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text</a:t>
            </a:r>
            <a:r>
              <a:rPr dirty="0" sz="1400" spc="-90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545465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This is </a:t>
            </a:r>
            <a:r>
              <a:rPr dirty="0" sz="1400">
                <a:latin typeface="Courier New"/>
                <a:cs typeface="Courier New"/>
              </a:rPr>
              <a:t>a </a:t>
            </a:r>
            <a:r>
              <a:rPr dirty="0" sz="1400" spc="-5">
                <a:latin typeface="Courier New"/>
                <a:cs typeface="Courier New"/>
              </a:rPr>
              <a:t>character</a:t>
            </a:r>
            <a:r>
              <a:rPr dirty="0" sz="1400" spc="-4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string</a:t>
            </a:r>
            <a:endParaRPr sz="1400">
              <a:latin typeface="Courier New"/>
              <a:cs typeface="Courier New"/>
            </a:endParaRPr>
          </a:p>
          <a:p>
            <a:pPr marL="119380" marR="2885440" indent="-106680">
              <a:lnSpc>
                <a:spcPts val="1720"/>
              </a:lnSpc>
              <a:spcBef>
                <a:spcPts val="45"/>
              </a:spcBef>
            </a:pPr>
            <a:r>
              <a:rPr dirty="0" sz="1400" spc="-5">
                <a:latin typeface="Courier New"/>
                <a:cs typeface="Courier New"/>
              </a:rPr>
              <a:t>&gt;&gt; </a:t>
            </a:r>
            <a:r>
              <a:rPr dirty="0" sz="1400">
                <a:latin typeface="Courier New"/>
                <a:cs typeface="Courier New"/>
              </a:rPr>
              <a:t>d =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abs(text)  </a:t>
            </a:r>
            <a:r>
              <a:rPr dirty="0" sz="1400">
                <a:latin typeface="Courier New"/>
                <a:cs typeface="Courier New"/>
              </a:rPr>
              <a:t>d</a:t>
            </a:r>
            <a:r>
              <a:rPr dirty="0" sz="1400" spc="-10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ts val="1639"/>
              </a:lnSpc>
            </a:pPr>
            <a:r>
              <a:rPr dirty="0" sz="1400" spc="-5">
                <a:latin typeface="Courier New"/>
                <a:cs typeface="Courier New"/>
              </a:rPr>
              <a:t>Columns </a:t>
            </a:r>
            <a:r>
              <a:rPr dirty="0" sz="1400">
                <a:latin typeface="Courier New"/>
                <a:cs typeface="Courier New"/>
              </a:rPr>
              <a:t>1 </a:t>
            </a:r>
            <a:r>
              <a:rPr dirty="0" sz="1400" spc="-5">
                <a:latin typeface="Courier New"/>
                <a:cs typeface="Courier New"/>
              </a:rPr>
              <a:t>through</a:t>
            </a:r>
            <a:r>
              <a:rPr dirty="0" sz="1400" spc="-6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12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  <a:spcBef>
                <a:spcPts val="705"/>
              </a:spcBef>
              <a:tabLst>
                <a:tab pos="865505" algn="l"/>
                <a:tab pos="1398905" algn="l"/>
                <a:tab pos="1932939" algn="l"/>
                <a:tab pos="2466340" algn="l"/>
                <a:tab pos="2893060" algn="l"/>
                <a:tab pos="3426460" algn="l"/>
                <a:tab pos="3959860" algn="l"/>
                <a:tab pos="4386580" algn="l"/>
              </a:tabLst>
            </a:pPr>
            <a:r>
              <a:rPr dirty="0" sz="1400" spc="-5">
                <a:latin typeface="Courier New"/>
                <a:cs typeface="Courier New"/>
              </a:rPr>
              <a:t>8</a:t>
            </a:r>
            <a:r>
              <a:rPr dirty="0" sz="1400">
                <a:latin typeface="Courier New"/>
                <a:cs typeface="Courier New"/>
              </a:rPr>
              <a:t>4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10</a:t>
            </a:r>
            <a:r>
              <a:rPr dirty="0" sz="1400">
                <a:latin typeface="Courier New"/>
                <a:cs typeface="Courier New"/>
              </a:rPr>
              <a:t>4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10</a:t>
            </a:r>
            <a:r>
              <a:rPr dirty="0" sz="1400">
                <a:latin typeface="Courier New"/>
                <a:cs typeface="Courier New"/>
              </a:rPr>
              <a:t>5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11</a:t>
            </a:r>
            <a:r>
              <a:rPr dirty="0" sz="1400">
                <a:latin typeface="Courier New"/>
                <a:cs typeface="Courier New"/>
              </a:rPr>
              <a:t>5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3</a:t>
            </a:r>
            <a:r>
              <a:rPr dirty="0" sz="1400">
                <a:latin typeface="Courier New"/>
                <a:cs typeface="Courier New"/>
              </a:rPr>
              <a:t>2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10</a:t>
            </a:r>
            <a:r>
              <a:rPr dirty="0" sz="1400">
                <a:latin typeface="Courier New"/>
                <a:cs typeface="Courier New"/>
              </a:rPr>
              <a:t>5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11</a:t>
            </a:r>
            <a:r>
              <a:rPr dirty="0" sz="1400">
                <a:latin typeface="Courier New"/>
                <a:cs typeface="Courier New"/>
              </a:rPr>
              <a:t>5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3</a:t>
            </a:r>
            <a:r>
              <a:rPr dirty="0" sz="1400">
                <a:latin typeface="Courier New"/>
                <a:cs typeface="Courier New"/>
              </a:rPr>
              <a:t>2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97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104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Columns 13 through</a:t>
            </a:r>
            <a:r>
              <a:rPr dirty="0" sz="1400" spc="-4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24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6015" y="2966466"/>
            <a:ext cx="183959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6100" algn="l"/>
                <a:tab pos="1079500" algn="l"/>
                <a:tab pos="1506220" algn="l"/>
              </a:tabLst>
            </a:pPr>
            <a:r>
              <a:rPr dirty="0" sz="1400" spc="-5">
                <a:latin typeface="Courier New"/>
                <a:cs typeface="Courier New"/>
              </a:rPr>
              <a:t>10</a:t>
            </a:r>
            <a:r>
              <a:rPr dirty="0" sz="1400">
                <a:latin typeface="Courier New"/>
                <a:cs typeface="Courier New"/>
              </a:rPr>
              <a:t>1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11</a:t>
            </a:r>
            <a:r>
              <a:rPr dirty="0" sz="1400">
                <a:latin typeface="Courier New"/>
                <a:cs typeface="Courier New"/>
              </a:rPr>
              <a:t>4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3</a:t>
            </a:r>
            <a:r>
              <a:rPr dirty="0" sz="1400">
                <a:latin typeface="Courier New"/>
                <a:cs typeface="Courier New"/>
              </a:rPr>
              <a:t>2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115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3189" y="2966466"/>
            <a:ext cx="879475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6100" algn="l"/>
              </a:tabLst>
            </a:pPr>
            <a:r>
              <a:rPr dirty="0" sz="1400" spc="-5">
                <a:latin typeface="Courier New"/>
                <a:cs typeface="Courier New"/>
              </a:rPr>
              <a:t>11</a:t>
            </a:r>
            <a:r>
              <a:rPr dirty="0" sz="1400">
                <a:latin typeface="Courier New"/>
                <a:cs typeface="Courier New"/>
              </a:rPr>
              <a:t>6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114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966466"/>
            <a:ext cx="2586355" cy="1151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84">
              <a:lnSpc>
                <a:spcPct val="100000"/>
              </a:lnSpc>
              <a:tabLst>
                <a:tab pos="865505" algn="l"/>
                <a:tab pos="1398905" algn="l"/>
                <a:tab pos="1826260" algn="l"/>
                <a:tab pos="2252980" algn="l"/>
              </a:tabLst>
            </a:pPr>
            <a:r>
              <a:rPr dirty="0" sz="1400" spc="-5">
                <a:latin typeface="Courier New"/>
                <a:cs typeface="Courier New"/>
              </a:rPr>
              <a:t>9</a:t>
            </a:r>
            <a:r>
              <a:rPr dirty="0" sz="1400">
                <a:latin typeface="Courier New"/>
                <a:cs typeface="Courier New"/>
              </a:rPr>
              <a:t>7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11</a:t>
            </a:r>
            <a:r>
              <a:rPr dirty="0" sz="1400">
                <a:latin typeface="Courier New"/>
                <a:cs typeface="Courier New"/>
              </a:rPr>
              <a:t>4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9</a:t>
            </a:r>
            <a:r>
              <a:rPr dirty="0" sz="1400">
                <a:latin typeface="Courier New"/>
                <a:cs typeface="Courier New"/>
              </a:rPr>
              <a:t>7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9</a:t>
            </a:r>
            <a:r>
              <a:rPr dirty="0" sz="1400">
                <a:latin typeface="Courier New"/>
                <a:cs typeface="Courier New"/>
              </a:rPr>
              <a:t>9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116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400" spc="-5">
                <a:latin typeface="Courier New"/>
                <a:cs typeface="Courier New"/>
              </a:rPr>
              <a:t>105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ct val="100000"/>
              </a:lnSpc>
              <a:spcBef>
                <a:spcPts val="695"/>
              </a:spcBef>
            </a:pPr>
            <a:r>
              <a:rPr dirty="0" sz="1400" spc="-5">
                <a:latin typeface="Courier New"/>
                <a:cs typeface="Courier New"/>
              </a:rPr>
              <a:t>Columns 25 through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26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  <a:spcBef>
                <a:spcPts val="695"/>
              </a:spcBef>
              <a:tabLst>
                <a:tab pos="972185" algn="l"/>
              </a:tabLst>
            </a:pPr>
            <a:r>
              <a:rPr dirty="0" sz="1400" spc="-5">
                <a:latin typeface="Courier New"/>
                <a:cs typeface="Courier New"/>
              </a:rPr>
              <a:t>110	103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404486"/>
            <a:ext cx="5691505" cy="464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3660">
              <a:lnSpc>
                <a:spcPts val="1610"/>
              </a:lnSpc>
            </a:pPr>
            <a:r>
              <a:rPr dirty="0" sz="1400" spc="-5">
                <a:latin typeface="Times New Roman"/>
                <a:cs typeface="Times New Roman"/>
              </a:rPr>
              <a:t>The function </a:t>
            </a:r>
            <a:r>
              <a:rPr dirty="0" sz="1400" spc="-5" b="1">
                <a:latin typeface="Times New Roman"/>
                <a:cs typeface="Times New Roman"/>
              </a:rPr>
              <a:t>char </a:t>
            </a:r>
            <a:r>
              <a:rPr dirty="0" sz="1400" spc="-5">
                <a:latin typeface="Times New Roman"/>
                <a:cs typeface="Times New Roman"/>
              </a:rPr>
              <a:t>performs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inverse transformation, from ASCII codes to </a:t>
            </a:r>
            <a:r>
              <a:rPr dirty="0" sz="1400">
                <a:latin typeface="Times New Roman"/>
                <a:cs typeface="Times New Roman"/>
              </a:rPr>
              <a:t>a  </a:t>
            </a:r>
            <a:r>
              <a:rPr dirty="0" sz="1400" spc="-5">
                <a:latin typeface="Times New Roman"/>
                <a:cs typeface="Times New Roman"/>
              </a:rPr>
              <a:t>string:</a:t>
            </a:r>
            <a:endParaRPr sz="1400">
              <a:latin typeface="Times New Roman"/>
              <a:cs typeface="Times New Roman"/>
            </a:endParaRPr>
          </a:p>
          <a:p>
            <a:pPr marL="12700" marR="4603750">
              <a:lnSpc>
                <a:spcPct val="102099"/>
              </a:lnSpc>
              <a:spcBef>
                <a:spcPts val="750"/>
              </a:spcBef>
            </a:pPr>
            <a:r>
              <a:rPr dirty="0" sz="1400" spc="-5">
                <a:latin typeface="Courier New"/>
                <a:cs typeface="Courier New"/>
              </a:rPr>
              <a:t>&gt;&gt;</a:t>
            </a:r>
            <a:r>
              <a:rPr dirty="0" sz="1400" spc="-8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char(d)  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algn="ctr" marR="2564130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is </a:t>
            </a:r>
            <a:r>
              <a:rPr dirty="0" sz="1400">
                <a:latin typeface="Courier New"/>
                <a:cs typeface="Courier New"/>
              </a:rPr>
              <a:t>a </a:t>
            </a:r>
            <a:r>
              <a:rPr dirty="0" sz="1400" spc="-5">
                <a:latin typeface="Courier New"/>
                <a:cs typeface="Courier New"/>
              </a:rPr>
              <a:t>character</a:t>
            </a:r>
            <a:r>
              <a:rPr dirty="0" sz="1400" spc="-6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string</a:t>
            </a:r>
            <a:endParaRPr sz="1400">
              <a:latin typeface="Courier New"/>
              <a:cs typeface="Courier New"/>
            </a:endParaRPr>
          </a:p>
          <a:p>
            <a:pPr marL="12700" marR="311150">
              <a:lnSpc>
                <a:spcPts val="1610"/>
              </a:lnSpc>
              <a:spcBef>
                <a:spcPts val="1190"/>
              </a:spcBef>
            </a:pPr>
            <a:r>
              <a:rPr dirty="0" sz="1400" spc="-5">
                <a:latin typeface="Times New Roman"/>
                <a:cs typeface="Times New Roman"/>
              </a:rPr>
              <a:t>The relationship between strings and their ASCII codes allow </a:t>
            </a:r>
            <a:r>
              <a:rPr dirty="0" sz="1400" spc="-10">
                <a:latin typeface="Times New Roman"/>
                <a:cs typeface="Times New Roman"/>
              </a:rPr>
              <a:t>you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do the  following: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400" spc="-5">
                <a:latin typeface="Courier New"/>
                <a:cs typeface="Courier New"/>
              </a:rPr>
              <a:t>&gt;&gt; alpha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4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abs(’a’):abs(’z’);</a:t>
            </a:r>
            <a:endParaRPr sz="1400">
              <a:latin typeface="Courier New"/>
              <a:cs typeface="Courier New"/>
            </a:endParaRPr>
          </a:p>
          <a:p>
            <a:pPr marL="438784" marR="2470150" indent="-426720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&gt;&gt; disp(char(alpha))  Abcdefghijklmnopqrstuvwxyz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Times New Roman"/>
                <a:cs typeface="Times New Roman"/>
              </a:rPr>
              <a:t>5.2 </a:t>
            </a:r>
            <a:r>
              <a:rPr dirty="0" sz="1400" spc="-5" b="1">
                <a:latin typeface="Times New Roman"/>
                <a:cs typeface="Times New Roman"/>
              </a:rPr>
              <a:t>Strings </a:t>
            </a:r>
            <a:r>
              <a:rPr dirty="0" sz="1400" b="1">
                <a:latin typeface="Times New Roman"/>
                <a:cs typeface="Times New Roman"/>
              </a:rPr>
              <a:t>are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Arrays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1400" spc="-5">
                <a:latin typeface="Times New Roman"/>
                <a:cs typeface="Times New Roman"/>
              </a:rPr>
              <a:t>Since strings are arrays, </a:t>
            </a:r>
            <a:r>
              <a:rPr dirty="0" sz="1400">
                <a:latin typeface="Times New Roman"/>
                <a:cs typeface="Times New Roman"/>
              </a:rPr>
              <a:t>they can be </a:t>
            </a:r>
            <a:r>
              <a:rPr dirty="0" sz="1400" spc="-5">
                <a:latin typeface="Times New Roman"/>
                <a:cs typeface="Times New Roman"/>
              </a:rPr>
              <a:t>manipulated with array manipulation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tools: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400" spc="-5">
                <a:latin typeface="Courier New"/>
                <a:cs typeface="Courier New"/>
              </a:rPr>
              <a:t>&gt;&gt; text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’This is </a:t>
            </a:r>
            <a:r>
              <a:rPr dirty="0" sz="1400">
                <a:latin typeface="Courier New"/>
                <a:cs typeface="Courier New"/>
              </a:rPr>
              <a:t>a </a:t>
            </a:r>
            <a:r>
              <a:rPr dirty="0" sz="1400" spc="-5">
                <a:latin typeface="Courier New"/>
                <a:cs typeface="Courier New"/>
              </a:rPr>
              <a:t>character</a:t>
            </a:r>
            <a:r>
              <a:rPr dirty="0" sz="1400" spc="-2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string’;</a:t>
            </a:r>
            <a:endParaRPr sz="1400">
              <a:latin typeface="Courier New"/>
              <a:cs typeface="Courier New"/>
            </a:endParaRPr>
          </a:p>
          <a:p>
            <a:pPr marL="12700" marR="3750310">
              <a:lnSpc>
                <a:spcPts val="1720"/>
              </a:lnSpc>
              <a:spcBef>
                <a:spcPts val="45"/>
              </a:spcBef>
            </a:pPr>
            <a:r>
              <a:rPr dirty="0" sz="1400" spc="-5">
                <a:latin typeface="Courier New"/>
                <a:cs typeface="Courier New"/>
              </a:rPr>
              <a:t>&gt;&gt; </a:t>
            </a:r>
            <a:r>
              <a:rPr dirty="0" sz="1400">
                <a:latin typeface="Courier New"/>
                <a:cs typeface="Courier New"/>
              </a:rPr>
              <a:t>u =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text(11:19)  </a:t>
            </a:r>
            <a:r>
              <a:rPr dirty="0" sz="1400">
                <a:latin typeface="Courier New"/>
                <a:cs typeface="Courier New"/>
              </a:rPr>
              <a:t>u</a:t>
            </a:r>
            <a:r>
              <a:rPr dirty="0" sz="1400" spc="-10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ts val="1650"/>
              </a:lnSpc>
            </a:pPr>
            <a:r>
              <a:rPr dirty="0" sz="1400" spc="-5">
                <a:latin typeface="Courier New"/>
                <a:cs typeface="Courier New"/>
              </a:rPr>
              <a:t>character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002030"/>
            <a:ext cx="5967730" cy="808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985">
              <a:lnSpc>
                <a:spcPct val="110000"/>
              </a:lnSpc>
            </a:pPr>
            <a:r>
              <a:rPr dirty="0" sz="1400" spc="-5">
                <a:latin typeface="Times New Roman"/>
                <a:cs typeface="Times New Roman"/>
              </a:rPr>
              <a:t>As with matrices, character strings can have multiple rows, but each row must have 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equal number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columns. Therefore, blanks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explicitly required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make all  </a:t>
            </a:r>
            <a:r>
              <a:rPr dirty="0" sz="1400">
                <a:latin typeface="Times New Roman"/>
                <a:cs typeface="Times New Roman"/>
              </a:rPr>
              <a:t>rows the </a:t>
            </a:r>
            <a:r>
              <a:rPr dirty="0" sz="1400" spc="-5">
                <a:latin typeface="Times New Roman"/>
                <a:cs typeface="Times New Roman"/>
              </a:rPr>
              <a:t>same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length.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65"/>
              </a:spcBef>
            </a:pP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example:</a:t>
            </a:r>
            <a:endParaRPr sz="1400">
              <a:latin typeface="Times New Roman"/>
              <a:cs typeface="Times New Roman"/>
            </a:endParaRPr>
          </a:p>
          <a:p>
            <a:pPr algn="just" marL="865505" marR="1252220" indent="-853440">
              <a:lnSpc>
                <a:spcPct val="102099"/>
              </a:lnSpc>
              <a:spcBef>
                <a:spcPts val="985"/>
              </a:spcBef>
            </a:pPr>
            <a:r>
              <a:rPr dirty="0" sz="1400" spc="-5">
                <a:latin typeface="Courier New"/>
                <a:cs typeface="Courier New"/>
              </a:rPr>
              <a:t>&gt;&gt; </a:t>
            </a:r>
            <a:r>
              <a:rPr dirty="0" sz="1400">
                <a:latin typeface="Courier New"/>
                <a:cs typeface="Courier New"/>
              </a:rPr>
              <a:t>v = </a:t>
            </a:r>
            <a:r>
              <a:rPr dirty="0" sz="1400" spc="-5">
                <a:latin typeface="Courier New"/>
                <a:cs typeface="Courier New"/>
              </a:rPr>
              <a:t>[’Character strings having more than’  ’one row must have the same number </a:t>
            </a:r>
            <a:r>
              <a:rPr dirty="0" sz="1400">
                <a:latin typeface="Courier New"/>
                <a:cs typeface="Courier New"/>
              </a:rPr>
              <a:t>’  </a:t>
            </a:r>
            <a:r>
              <a:rPr dirty="0" sz="1400" spc="-5">
                <a:latin typeface="Courier New"/>
                <a:cs typeface="Courier New"/>
              </a:rPr>
              <a:t>’of columns </a:t>
            </a:r>
            <a:r>
              <a:rPr dirty="0" sz="1400">
                <a:latin typeface="Courier New"/>
                <a:cs typeface="Courier New"/>
              </a:rPr>
              <a:t>- </a:t>
            </a:r>
            <a:r>
              <a:rPr dirty="0" sz="1400" spc="-5">
                <a:latin typeface="Courier New"/>
                <a:cs typeface="Courier New"/>
              </a:rPr>
              <a:t>just like matrices</a:t>
            </a:r>
            <a:r>
              <a:rPr dirty="0" sz="1400" spc="-1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’]</a:t>
            </a:r>
            <a:endParaRPr sz="1400">
              <a:latin typeface="Courier New"/>
              <a:cs typeface="Courier New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Courier New"/>
                <a:cs typeface="Courier New"/>
              </a:rPr>
              <a:t>v</a:t>
            </a:r>
            <a:r>
              <a:rPr dirty="0" sz="1400" spc="-10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332740" marR="1999614">
              <a:lnSpc>
                <a:spcPct val="101899"/>
              </a:lnSpc>
              <a:spcBef>
                <a:spcPts val="5"/>
              </a:spcBef>
            </a:pPr>
            <a:r>
              <a:rPr dirty="0" sz="1400" spc="-5">
                <a:latin typeface="Courier New"/>
                <a:cs typeface="Courier New"/>
              </a:rPr>
              <a:t>Character strings having more than  one row must have the same number  of columns </a:t>
            </a:r>
            <a:r>
              <a:rPr dirty="0" sz="1400">
                <a:latin typeface="Courier New"/>
                <a:cs typeface="Courier New"/>
              </a:rPr>
              <a:t>- </a:t>
            </a:r>
            <a:r>
              <a:rPr dirty="0" sz="1400" spc="-5">
                <a:latin typeface="Courier New"/>
                <a:cs typeface="Courier New"/>
              </a:rPr>
              <a:t>just like</a:t>
            </a:r>
            <a:r>
              <a:rPr dirty="0" sz="1400" spc="-2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matrices</a:t>
            </a:r>
            <a:endParaRPr sz="1400">
              <a:latin typeface="Courier New"/>
              <a:cs typeface="Courier New"/>
            </a:endParaRPr>
          </a:p>
          <a:p>
            <a:pPr algn="just" marL="12700">
              <a:lnSpc>
                <a:spcPct val="100000"/>
              </a:lnSpc>
              <a:spcBef>
                <a:spcPts val="1005"/>
              </a:spcBef>
            </a:pPr>
            <a:r>
              <a:rPr dirty="0" sz="1400" spc="-5">
                <a:latin typeface="Courier New"/>
                <a:cs typeface="Courier New"/>
              </a:rPr>
              <a:t>&gt;&gt;</a:t>
            </a:r>
            <a:r>
              <a:rPr dirty="0" sz="1400" spc="-8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size(v)</a:t>
            </a:r>
            <a:endParaRPr sz="1400">
              <a:latin typeface="Courier New"/>
              <a:cs typeface="Courier New"/>
            </a:endParaRPr>
          </a:p>
          <a:p>
            <a:pPr algn="ctr" marR="4547235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972185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Courier New"/>
                <a:cs typeface="Courier New"/>
              </a:rPr>
              <a:t>3</a:t>
            </a:r>
            <a:r>
              <a:rPr dirty="0" sz="1400" spc="-10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34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just" lvl="1" marL="280670" indent="-267970">
              <a:lnSpc>
                <a:spcPct val="100000"/>
              </a:lnSpc>
              <a:buAutoNum type="arabicPeriod" startAt="3"/>
              <a:tabLst>
                <a:tab pos="28130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Concatenation of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Strings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9400"/>
              </a:lnSpc>
              <a:spcBef>
                <a:spcPts val="800"/>
              </a:spcBef>
            </a:pPr>
            <a:r>
              <a:rPr dirty="0" sz="1400">
                <a:latin typeface="Times New Roman"/>
                <a:cs typeface="Times New Roman"/>
              </a:rPr>
              <a:t>Because </a:t>
            </a:r>
            <a:r>
              <a:rPr dirty="0" sz="1400" spc="-5">
                <a:latin typeface="Times New Roman"/>
                <a:cs typeface="Times New Roman"/>
              </a:rPr>
              <a:t>strings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arrays, </a:t>
            </a:r>
            <a:r>
              <a:rPr dirty="0" sz="1400">
                <a:latin typeface="Times New Roman"/>
                <a:cs typeface="Times New Roman"/>
              </a:rPr>
              <a:t>they may be </a:t>
            </a:r>
            <a:r>
              <a:rPr dirty="0" sz="1400" spc="-5">
                <a:latin typeface="Times New Roman"/>
                <a:cs typeface="Times New Roman"/>
              </a:rPr>
              <a:t>concatenated (joined) with square brackets. 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example: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latin typeface="Courier New"/>
                <a:cs typeface="Courier New"/>
              </a:rPr>
              <a:t>&gt;&gt; today </a:t>
            </a:r>
            <a:r>
              <a:rPr dirty="0" sz="1400">
                <a:latin typeface="Courier New"/>
                <a:cs typeface="Courier New"/>
              </a:rPr>
              <a:t>=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’May’;</a:t>
            </a:r>
            <a:endParaRPr sz="1400">
              <a:latin typeface="Courier New"/>
              <a:cs typeface="Courier New"/>
            </a:endParaRPr>
          </a:p>
          <a:p>
            <a:pPr algn="just" marL="12700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Courier New"/>
                <a:cs typeface="Courier New"/>
              </a:rPr>
              <a:t>&gt;&gt; today </a:t>
            </a:r>
            <a:r>
              <a:rPr dirty="0" sz="1400">
                <a:latin typeface="Courier New"/>
                <a:cs typeface="Courier New"/>
              </a:rPr>
              <a:t>= </a:t>
            </a:r>
            <a:r>
              <a:rPr dirty="0" sz="1400" spc="-5">
                <a:latin typeface="Courier New"/>
                <a:cs typeface="Courier New"/>
              </a:rPr>
              <a:t>[today, </a:t>
            </a:r>
            <a:r>
              <a:rPr dirty="0" sz="1400">
                <a:latin typeface="Courier New"/>
                <a:cs typeface="Courier New"/>
              </a:rPr>
              <a:t>’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18’]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today</a:t>
            </a:r>
            <a:r>
              <a:rPr dirty="0" sz="1400" spc="-90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algn="ctr" marR="3160395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Courier New"/>
                <a:cs typeface="Courier New"/>
              </a:rPr>
              <a:t>May</a:t>
            </a:r>
            <a:r>
              <a:rPr dirty="0" sz="1400" spc="-9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18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algn="just" lvl="1" marL="280670" indent="-267970">
              <a:lnSpc>
                <a:spcPct val="100000"/>
              </a:lnSpc>
              <a:buAutoNum type="arabicPeriod" startAt="4"/>
              <a:tabLst>
                <a:tab pos="28130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String</a:t>
            </a:r>
            <a:r>
              <a:rPr dirty="0" sz="1400" spc="-9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Conversions</a:t>
            </a:r>
            <a:endParaRPr sz="1400">
              <a:latin typeface="Times New Roman"/>
              <a:cs typeface="Times New Roman"/>
            </a:endParaRPr>
          </a:p>
          <a:p>
            <a:pPr marL="12700" marR="36830">
              <a:lnSpc>
                <a:spcPct val="110200"/>
              </a:lnSpc>
              <a:spcBef>
                <a:spcPts val="725"/>
              </a:spcBef>
            </a:pPr>
            <a:r>
              <a:rPr dirty="0" sz="1400" spc="-5" b="1">
                <a:latin typeface="Times New Roman"/>
                <a:cs typeface="Times New Roman"/>
              </a:rPr>
              <a:t>num2str(</a:t>
            </a:r>
            <a:r>
              <a:rPr dirty="0" sz="1400" spc="-5" b="1" i="1">
                <a:latin typeface="Times New Roman"/>
                <a:cs typeface="Times New Roman"/>
              </a:rPr>
              <a:t>x</a:t>
            </a:r>
            <a:r>
              <a:rPr dirty="0" sz="1400" spc="-5" b="1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:- </a:t>
            </a:r>
            <a:r>
              <a:rPr dirty="0" sz="1400" spc="-5">
                <a:latin typeface="Times New Roman"/>
                <a:cs typeface="Times New Roman"/>
              </a:rPr>
              <a:t>Converts the matrix </a:t>
            </a:r>
            <a:r>
              <a:rPr dirty="0" sz="1400" b="1" i="1">
                <a:latin typeface="Times New Roman"/>
                <a:cs typeface="Times New Roman"/>
              </a:rPr>
              <a:t>x </a:t>
            </a:r>
            <a:r>
              <a:rPr dirty="0" sz="1400" spc="-5">
                <a:latin typeface="Times New Roman"/>
                <a:cs typeface="Times New Roman"/>
              </a:rPr>
              <a:t>into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string representation with about </a:t>
            </a:r>
            <a:r>
              <a:rPr dirty="0" sz="1400">
                <a:latin typeface="Times New Roman"/>
                <a:cs typeface="Times New Roman"/>
              </a:rPr>
              <a:t>4 </a:t>
            </a:r>
            <a:r>
              <a:rPr dirty="0" sz="1400" spc="-5">
                <a:latin typeface="Times New Roman"/>
                <a:cs typeface="Times New Roman"/>
              </a:rPr>
              <a:t>digits  and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exponent </a:t>
            </a:r>
            <a:r>
              <a:rPr dirty="0" sz="1400">
                <a:latin typeface="Times New Roman"/>
                <a:cs typeface="Times New Roman"/>
              </a:rPr>
              <a:t>if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required.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34620">
              <a:lnSpc>
                <a:spcPct val="110700"/>
              </a:lnSpc>
            </a:pPr>
            <a:r>
              <a:rPr dirty="0" sz="1400" spc="-5">
                <a:latin typeface="Times New Roman"/>
                <a:cs typeface="Times New Roman"/>
              </a:rPr>
              <a:t>The num2str function </a:t>
            </a:r>
            <a:r>
              <a:rPr dirty="0" sz="1400">
                <a:latin typeface="Times New Roman"/>
                <a:cs typeface="Times New Roman"/>
              </a:rPr>
              <a:t>can </a:t>
            </a:r>
            <a:r>
              <a:rPr dirty="0" sz="1400" spc="-5">
                <a:latin typeface="Times New Roman"/>
                <a:cs typeface="Times New Roman"/>
              </a:rPr>
              <a:t>be used to convert numerical results into strings for use 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5">
                <a:latin typeface="Times New Roman"/>
                <a:cs typeface="Times New Roman"/>
              </a:rPr>
              <a:t>formatting displayed results with disp.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example;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090"/>
              </a:spcBef>
            </a:pPr>
            <a:r>
              <a:rPr dirty="0" sz="1400" spc="-5">
                <a:latin typeface="Courier New"/>
                <a:cs typeface="Courier New"/>
              </a:rPr>
              <a:t>a=input('a=');</a:t>
            </a:r>
            <a:endParaRPr sz="1400">
              <a:latin typeface="Courier New"/>
              <a:cs typeface="Courier New"/>
            </a:endParaRPr>
          </a:p>
          <a:p>
            <a:pPr marL="438784" marR="3813175" indent="-426720">
              <a:lnSpc>
                <a:spcPts val="1720"/>
              </a:lnSpc>
              <a:spcBef>
                <a:spcPts val="45"/>
              </a:spcBef>
            </a:pPr>
            <a:r>
              <a:rPr dirty="0" sz="1400" spc="-5">
                <a:latin typeface="Courier New"/>
                <a:cs typeface="Courier New"/>
              </a:rPr>
              <a:t>for i=1:length(a);  if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isprime(a(i))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4773"/>
            <a:ext cx="4826000" cy="1801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84" marR="431800" indent="426720">
              <a:lnSpc>
                <a:spcPct val="102099"/>
              </a:lnSpc>
            </a:pPr>
            <a:r>
              <a:rPr dirty="0" sz="1400" spc="-5">
                <a:latin typeface="Courier New"/>
                <a:cs typeface="Courier New"/>
              </a:rPr>
              <a:t>disp([num2str(a(i)) </a:t>
            </a:r>
            <a:r>
              <a:rPr dirty="0" sz="1400">
                <a:latin typeface="Courier New"/>
                <a:cs typeface="Courier New"/>
              </a:rPr>
              <a:t>' </a:t>
            </a:r>
            <a:r>
              <a:rPr dirty="0" sz="1400" spc="-5">
                <a:latin typeface="Courier New"/>
                <a:cs typeface="Courier New"/>
              </a:rPr>
              <a:t>is prime'])  else</a:t>
            </a:r>
            <a:endParaRPr sz="1400">
              <a:latin typeface="Courier New"/>
              <a:cs typeface="Courier New"/>
            </a:endParaRPr>
          </a:p>
          <a:p>
            <a:pPr marL="865505">
              <a:lnSpc>
                <a:spcPct val="100000"/>
              </a:lnSpc>
              <a:spcBef>
                <a:spcPts val="20"/>
              </a:spcBef>
            </a:pPr>
            <a:r>
              <a:rPr dirty="0" sz="1400" spc="-5">
                <a:latin typeface="Courier New"/>
                <a:cs typeface="Courier New"/>
              </a:rPr>
              <a:t>disp([num2str(a(i)) </a:t>
            </a:r>
            <a:r>
              <a:rPr dirty="0" sz="1400">
                <a:latin typeface="Courier New"/>
                <a:cs typeface="Courier New"/>
              </a:rPr>
              <a:t>' </a:t>
            </a:r>
            <a:r>
              <a:rPr dirty="0" sz="1400" spc="-5">
                <a:latin typeface="Courier New"/>
                <a:cs typeface="Courier New"/>
              </a:rPr>
              <a:t>is not</a:t>
            </a:r>
            <a:r>
              <a:rPr dirty="0" sz="1400" spc="-2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prime'])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 spc="-5"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  <a:p>
            <a:pPr marL="119380">
              <a:lnSpc>
                <a:spcPct val="100000"/>
              </a:lnSpc>
              <a:spcBef>
                <a:spcPts val="985"/>
              </a:spcBef>
            </a:pPr>
            <a:r>
              <a:rPr dirty="0" sz="1400" spc="-5" b="1" i="1">
                <a:latin typeface="Courier New"/>
                <a:cs typeface="Courier New"/>
              </a:rPr>
              <a:t>run</a:t>
            </a:r>
            <a:endParaRPr sz="1400">
              <a:latin typeface="Courier New"/>
              <a:cs typeface="Courier New"/>
            </a:endParaRPr>
          </a:p>
          <a:p>
            <a:pPr marL="189230">
              <a:lnSpc>
                <a:spcPct val="100000"/>
              </a:lnSpc>
              <a:spcBef>
                <a:spcPts val="1040"/>
              </a:spcBef>
            </a:pPr>
            <a:r>
              <a:rPr dirty="0" sz="1400" spc="-5">
                <a:latin typeface="Courier New"/>
                <a:cs typeface="Courier New"/>
              </a:rPr>
              <a:t>a=[2 </a:t>
            </a:r>
            <a:r>
              <a:rPr dirty="0" sz="1400">
                <a:latin typeface="Courier New"/>
                <a:cs typeface="Courier New"/>
              </a:rPr>
              <a:t>8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5]</a:t>
            </a:r>
            <a:endParaRPr sz="14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6314" y="2687973"/>
          <a:ext cx="1557020" cy="63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931"/>
                <a:gridCol w="319861"/>
                <a:gridCol w="1045227"/>
              </a:tblGrid>
              <a:tr h="209960">
                <a:tc>
                  <a:txBody>
                    <a:bodyPr/>
                    <a:lstStyle/>
                    <a:p>
                      <a:pPr marL="31750">
                        <a:lnSpc>
                          <a:spcPts val="1450"/>
                        </a:lnSpc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2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is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45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prime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218122">
                <a:tc>
                  <a:txBody>
                    <a:bodyPr/>
                    <a:lstStyle/>
                    <a:p>
                      <a:pPr marL="31750">
                        <a:lnSpc>
                          <a:spcPts val="1510"/>
                        </a:lnSpc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8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is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510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dirty="0" sz="14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400" spc="-5">
                          <a:latin typeface="Courier New"/>
                          <a:cs typeface="Courier New"/>
                        </a:rPr>
                        <a:t>prime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210151">
                <a:tc>
                  <a:txBody>
                    <a:bodyPr/>
                    <a:lstStyle/>
                    <a:p>
                      <a:pPr marL="31750">
                        <a:lnSpc>
                          <a:spcPts val="1515"/>
                        </a:lnSpc>
                      </a:pPr>
                      <a:r>
                        <a:rPr dirty="0" sz="1400">
                          <a:latin typeface="Courier New"/>
                          <a:cs typeface="Courier New"/>
                        </a:rPr>
                        <a:t>5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is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515"/>
                        </a:lnSpc>
                      </a:pPr>
                      <a:r>
                        <a:rPr dirty="0" sz="1400" spc="-5">
                          <a:latin typeface="Courier New"/>
                          <a:cs typeface="Courier New"/>
                        </a:rPr>
                        <a:t>prime</a:t>
                      </a:r>
                      <a:endParaRPr sz="14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02004" y="3519632"/>
            <a:ext cx="5968365" cy="293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dirty="0" sz="1400" spc="-5" b="1">
                <a:latin typeface="Times New Roman"/>
                <a:cs typeface="Times New Roman"/>
              </a:rPr>
              <a:t>str2num(</a:t>
            </a:r>
            <a:r>
              <a:rPr dirty="0" sz="1400" spc="-5" b="1" i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:- </a:t>
            </a:r>
            <a:r>
              <a:rPr dirty="0" sz="1400" spc="-5">
                <a:latin typeface="Times New Roman"/>
                <a:cs typeface="Times New Roman"/>
              </a:rPr>
              <a:t>converts the string </a:t>
            </a:r>
            <a:r>
              <a:rPr dirty="0" sz="1400" b="1" i="1">
                <a:latin typeface="Times New Roman"/>
                <a:cs typeface="Times New Roman"/>
              </a:rPr>
              <a:t>s </a:t>
            </a:r>
            <a:r>
              <a:rPr dirty="0" sz="1400" spc="-5">
                <a:latin typeface="Times New Roman"/>
                <a:cs typeface="Times New Roman"/>
              </a:rPr>
              <a:t>which is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ASCII character representation </a:t>
            </a:r>
            <a:r>
              <a:rPr dirty="0" sz="1400">
                <a:latin typeface="Times New Roman"/>
                <a:cs typeface="Times New Roman"/>
              </a:rPr>
              <a:t>of a  </a:t>
            </a:r>
            <a:r>
              <a:rPr dirty="0" sz="1400" spc="-5">
                <a:latin typeface="Times New Roman"/>
                <a:cs typeface="Times New Roman"/>
              </a:rPr>
              <a:t>numeric value, to numeric representation. </a:t>
            </a:r>
            <a:r>
              <a:rPr dirty="0" sz="1400" spc="-5" b="1">
                <a:latin typeface="Times New Roman"/>
                <a:cs typeface="Times New Roman"/>
              </a:rPr>
              <a:t>str2num </a:t>
            </a:r>
            <a:r>
              <a:rPr dirty="0" sz="1400" spc="-5">
                <a:latin typeface="Times New Roman"/>
                <a:cs typeface="Times New Roman"/>
              </a:rPr>
              <a:t>also converts string matrices 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12700" marR="9525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latin typeface="Times New Roman"/>
                <a:cs typeface="Times New Roman"/>
              </a:rPr>
              <a:t>numeric matrices. </a:t>
            </a:r>
            <a:r>
              <a:rPr dirty="0" sz="1400">
                <a:latin typeface="Times New Roman"/>
                <a:cs typeface="Times New Roman"/>
              </a:rPr>
              <a:t>If the </a:t>
            </a:r>
            <a:r>
              <a:rPr dirty="0" sz="1400" spc="-5">
                <a:latin typeface="Times New Roman"/>
                <a:cs typeface="Times New Roman"/>
              </a:rPr>
              <a:t>input string does not represent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valid number or matrix,  str2num(s) returns the empty matrix. 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example;</a:t>
            </a:r>
            <a:endParaRPr sz="1400">
              <a:latin typeface="Times New Roman"/>
              <a:cs typeface="Times New Roman"/>
            </a:endParaRPr>
          </a:p>
          <a:p>
            <a:pPr marL="225425" marR="2853055" indent="-36830">
              <a:lnSpc>
                <a:spcPct val="203600"/>
              </a:lnSpc>
              <a:spcBef>
                <a:spcPts val="95"/>
              </a:spcBef>
              <a:tabLst>
                <a:tab pos="1149350" algn="l"/>
                <a:tab pos="1470660" algn="l"/>
                <a:tab pos="1826260" algn="l"/>
              </a:tabLst>
            </a:pPr>
            <a:r>
              <a:rPr dirty="0" sz="1400" spc="-5">
                <a:latin typeface="Courier New"/>
                <a:cs typeface="Courier New"/>
              </a:rPr>
              <a:t>s='423'	</a:t>
            </a:r>
            <a:r>
              <a:rPr dirty="0" sz="1400">
                <a:latin typeface="Courier New"/>
                <a:cs typeface="Courier New"/>
              </a:rPr>
              <a:t>»	</a:t>
            </a:r>
            <a:r>
              <a:rPr dirty="0" sz="1400" spc="-5">
                <a:latin typeface="Courier New"/>
                <a:cs typeface="Courier New"/>
              </a:rPr>
              <a:t>str2num(s)=423  </a:t>
            </a:r>
            <a:r>
              <a:rPr dirty="0" sz="1400" spc="-5">
                <a:latin typeface="Courier New"/>
                <a:cs typeface="Courier New"/>
              </a:rPr>
              <a:t>s='</a:t>
            </a:r>
            <a:r>
              <a:rPr dirty="0" sz="1400">
                <a:latin typeface="Courier New"/>
                <a:cs typeface="Courier New"/>
              </a:rPr>
              <a:t>3</a:t>
            </a:r>
            <a:r>
              <a:rPr dirty="0" sz="1400" spc="-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0</a:t>
            </a:r>
            <a:r>
              <a:rPr dirty="0" sz="1400" spc="-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2</a:t>
            </a:r>
            <a:r>
              <a:rPr dirty="0" sz="1400" spc="-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5</a:t>
            </a:r>
            <a:r>
              <a:rPr dirty="0" sz="1400">
                <a:latin typeface="Courier New"/>
                <a:cs typeface="Courier New"/>
              </a:rPr>
              <a:t>'</a:t>
            </a:r>
            <a:r>
              <a:rPr dirty="0" sz="1400" spc="-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»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a=str2num(s)</a:t>
            </a:r>
            <a:endParaRPr sz="1400">
              <a:latin typeface="Courier New"/>
              <a:cs typeface="Courier New"/>
            </a:endParaRPr>
          </a:p>
          <a:p>
            <a:pPr marL="225425">
              <a:lnSpc>
                <a:spcPct val="100000"/>
              </a:lnSpc>
              <a:spcBef>
                <a:spcPts val="35"/>
              </a:spcBef>
            </a:pPr>
            <a:r>
              <a:rPr dirty="0" sz="1400" spc="-5">
                <a:latin typeface="Courier New"/>
                <a:cs typeface="Courier New"/>
              </a:rPr>
              <a:t>a= </a:t>
            </a:r>
            <a:r>
              <a:rPr dirty="0" sz="1400">
                <a:latin typeface="Courier New"/>
                <a:cs typeface="Courier New"/>
              </a:rPr>
              <a:t>3 0 2 5 </a:t>
            </a:r>
            <a:r>
              <a:rPr dirty="0" sz="1400" spc="-5">
                <a:latin typeface="Courier New"/>
                <a:cs typeface="Courier New"/>
              </a:rPr>
              <a:t>is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matrix</a:t>
            </a:r>
            <a:endParaRPr sz="1400">
              <a:latin typeface="Courier New"/>
              <a:cs typeface="Courier New"/>
            </a:endParaRPr>
          </a:p>
          <a:p>
            <a:pPr marL="438784" marR="3707129" indent="-213360">
              <a:lnSpc>
                <a:spcPct val="203600"/>
              </a:lnSpc>
            </a:pPr>
            <a:r>
              <a:rPr dirty="0" sz="1400" spc="-5">
                <a:latin typeface="Courier New"/>
                <a:cs typeface="Courier New"/>
              </a:rPr>
              <a:t>str2num('2 4; </a:t>
            </a:r>
            <a:r>
              <a:rPr dirty="0" sz="1400">
                <a:latin typeface="Courier New"/>
                <a:cs typeface="Courier New"/>
              </a:rPr>
              <a:t>6</a:t>
            </a:r>
            <a:r>
              <a:rPr dirty="0" sz="1400" spc="-6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8')  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2114" y="6432677"/>
            <a:ext cx="132715" cy="462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ourier New"/>
                <a:cs typeface="Courier New"/>
              </a:rPr>
              <a:t>2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>
                <a:latin typeface="Courier New"/>
                <a:cs typeface="Courier New"/>
              </a:rPr>
              <a:t>6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2194" y="6432677"/>
            <a:ext cx="132715" cy="462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Courier New"/>
                <a:cs typeface="Courier New"/>
              </a:rPr>
              <a:t>4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00">
                <a:latin typeface="Courier New"/>
                <a:cs typeface="Courier New"/>
              </a:rPr>
              <a:t>8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333742"/>
            <a:ext cx="4316095" cy="165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5.5 </a:t>
            </a:r>
            <a:r>
              <a:rPr dirty="0" sz="1400" spc="-5" b="1">
                <a:latin typeface="Times New Roman"/>
                <a:cs typeface="Times New Roman"/>
              </a:rPr>
              <a:t>String</a:t>
            </a:r>
            <a:r>
              <a:rPr dirty="0" sz="1400" spc="-8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Functions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blanks(n) </a:t>
            </a:r>
            <a:r>
              <a:rPr dirty="0" sz="1400" spc="-5">
                <a:latin typeface="Times New Roman"/>
                <a:cs typeface="Times New Roman"/>
              </a:rPr>
              <a:t>:-Returns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string </a:t>
            </a:r>
            <a:r>
              <a:rPr dirty="0" sz="1400">
                <a:latin typeface="Times New Roman"/>
                <a:cs typeface="Times New Roman"/>
              </a:rPr>
              <a:t>of n </a:t>
            </a:r>
            <a:r>
              <a:rPr dirty="0" sz="1400" spc="-5">
                <a:latin typeface="Times New Roman"/>
                <a:cs typeface="Times New Roman"/>
              </a:rPr>
              <a:t>blanks. Used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disp,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eg.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400" spc="-5">
                <a:latin typeface="Courier New"/>
                <a:cs typeface="Courier New"/>
              </a:rPr>
              <a:t>disp ([’xxx’ blanks(10)</a:t>
            </a:r>
            <a:r>
              <a:rPr dirty="0" sz="1400" spc="-2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’yyy’]).</a:t>
            </a:r>
            <a:endParaRPr sz="1400">
              <a:latin typeface="Courier New"/>
              <a:cs typeface="Courier New"/>
            </a:endParaRPr>
          </a:p>
          <a:p>
            <a:pPr marL="233679">
              <a:lnSpc>
                <a:spcPct val="100000"/>
              </a:lnSpc>
              <a:spcBef>
                <a:spcPts val="95"/>
              </a:spcBef>
              <a:tabLst>
                <a:tab pos="1301750" algn="l"/>
              </a:tabLst>
            </a:pPr>
            <a:r>
              <a:rPr dirty="0" sz="1400" spc="5">
                <a:latin typeface="Times New Roman"/>
                <a:cs typeface="Times New Roman"/>
              </a:rPr>
              <a:t>xxx	</a:t>
            </a:r>
            <a:r>
              <a:rPr dirty="0" sz="1400" spc="-10">
                <a:latin typeface="Times New Roman"/>
                <a:cs typeface="Times New Roman"/>
              </a:rPr>
              <a:t>yyy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i="1">
                <a:latin typeface="Times New Roman"/>
                <a:cs typeface="Times New Roman"/>
              </a:rPr>
              <a:t>disp(blanks(n)')  </a:t>
            </a:r>
            <a:r>
              <a:rPr dirty="0" sz="1400" spc="-5">
                <a:latin typeface="Times New Roman"/>
                <a:cs typeface="Times New Roman"/>
              </a:rPr>
              <a:t>moves the cursor down </a:t>
            </a:r>
            <a:r>
              <a:rPr dirty="0" sz="1400">
                <a:latin typeface="Times New Roman"/>
                <a:cs typeface="Times New Roman"/>
              </a:rPr>
              <a:t>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lines.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6873"/>
            <a:ext cx="5575300" cy="795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deblank(</a:t>
            </a:r>
            <a:r>
              <a:rPr dirty="0" sz="1400" spc="-5" b="1" i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)</a:t>
            </a:r>
            <a:r>
              <a:rPr dirty="0" sz="1400" spc="-5">
                <a:latin typeface="Times New Roman"/>
                <a:cs typeface="Times New Roman"/>
              </a:rPr>
              <a:t>:-  Removes trailing blanks from string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3600"/>
              </a:lnSpc>
              <a:spcBef>
                <a:spcPts val="969"/>
              </a:spcBef>
            </a:pPr>
            <a:r>
              <a:rPr dirty="0" sz="1400" spc="-5" b="1">
                <a:latin typeface="Times New Roman"/>
                <a:cs typeface="Times New Roman"/>
              </a:rPr>
              <a:t>strtrim(</a:t>
            </a:r>
            <a:r>
              <a:rPr dirty="0" sz="1400" spc="-5" b="1" i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):- </a:t>
            </a:r>
            <a:r>
              <a:rPr dirty="0" sz="1400" spc="-5">
                <a:latin typeface="Times New Roman"/>
                <a:cs typeface="Times New Roman"/>
              </a:rPr>
              <a:t>returns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copy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string </a:t>
            </a:r>
            <a:r>
              <a:rPr dirty="0" sz="1400">
                <a:latin typeface="Times New Roman"/>
                <a:cs typeface="Times New Roman"/>
              </a:rPr>
              <a:t>s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>
                <a:latin typeface="Times New Roman"/>
                <a:cs typeface="Times New Roman"/>
              </a:rPr>
              <a:t>all </a:t>
            </a:r>
            <a:r>
              <a:rPr dirty="0" sz="1400" spc="-5">
                <a:latin typeface="Times New Roman"/>
                <a:cs typeface="Times New Roman"/>
              </a:rPr>
              <a:t>leading and trailing </a:t>
            </a:r>
            <a:r>
              <a:rPr dirty="0" sz="1400">
                <a:latin typeface="Times New Roman"/>
                <a:cs typeface="Times New Roman"/>
              </a:rPr>
              <a:t>white-space  </a:t>
            </a:r>
            <a:r>
              <a:rPr dirty="0" sz="1400" spc="-5">
                <a:latin typeface="Times New Roman"/>
                <a:cs typeface="Times New Roman"/>
              </a:rPr>
              <a:t>characters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removed</a:t>
            </a:r>
            <a:r>
              <a:rPr dirty="0" sz="1100" spc="-5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2314" y="1802130"/>
            <a:ext cx="772160" cy="461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2125">
              <a:lnSpc>
                <a:spcPct val="100000"/>
              </a:lnSpc>
            </a:pPr>
            <a:r>
              <a:rPr dirty="0" sz="1400">
                <a:latin typeface="Courier New"/>
                <a:cs typeface="Courier New"/>
              </a:rPr>
              <a:t>'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438784" algn="l"/>
              </a:tabLst>
            </a:pPr>
            <a:r>
              <a:rPr dirty="0" sz="1400" spc="-5">
                <a:latin typeface="Courier New"/>
                <a:cs typeface="Courier New"/>
              </a:rPr>
              <a:t>A</a:t>
            </a:r>
            <a:r>
              <a:rPr dirty="0" sz="1400">
                <a:latin typeface="Courier New"/>
                <a:cs typeface="Courier New"/>
              </a:rPr>
              <a:t>B</a:t>
            </a:r>
            <a:r>
              <a:rPr dirty="0" sz="1400">
                <a:latin typeface="Courier New"/>
                <a:cs typeface="Courier New"/>
              </a:rPr>
              <a:t>	</a:t>
            </a:r>
            <a:r>
              <a:rPr dirty="0" sz="1400" spc="-5">
                <a:latin typeface="Courier New"/>
                <a:cs typeface="Courier New"/>
              </a:rPr>
              <a:t>CD'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353" y="1798289"/>
            <a:ext cx="2265680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1435">
              <a:lnSpc>
                <a:spcPct val="101800"/>
              </a:lnSpc>
              <a:tabLst>
                <a:tab pos="1345565" algn="l"/>
                <a:tab pos="1772285" algn="l"/>
                <a:tab pos="1932305" algn="l"/>
              </a:tabLst>
            </a:pPr>
            <a:r>
              <a:rPr dirty="0" sz="1400" spc="-5">
                <a:latin typeface="Courier New"/>
                <a:cs typeface="Courier New"/>
              </a:rPr>
              <a:t>str='	AB	CD  deblank(str)= </a:t>
            </a:r>
            <a:r>
              <a:rPr dirty="0" sz="1400">
                <a:latin typeface="Courier New"/>
                <a:cs typeface="Courier New"/>
              </a:rPr>
              <a:t>'  </a:t>
            </a:r>
            <a:r>
              <a:rPr dirty="0" sz="1400" spc="-5">
                <a:latin typeface="Courier New"/>
                <a:cs typeface="Courier New"/>
              </a:rPr>
              <a:t>strtrim(str)='A</a:t>
            </a:r>
            <a:r>
              <a:rPr dirty="0" sz="1400">
                <a:latin typeface="Courier New"/>
                <a:cs typeface="Courier New"/>
              </a:rPr>
              <a:t>B</a:t>
            </a:r>
            <a:r>
              <a:rPr dirty="0" sz="1400">
                <a:latin typeface="Courier New"/>
                <a:cs typeface="Courier New"/>
              </a:rPr>
              <a:t>		</a:t>
            </a:r>
            <a:r>
              <a:rPr dirty="0" sz="1400" spc="-5">
                <a:latin typeface="Courier New"/>
                <a:cs typeface="Courier New"/>
              </a:rPr>
              <a:t>CD'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673797"/>
            <a:ext cx="5941695" cy="594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</a:pPr>
            <a:r>
              <a:rPr dirty="0" sz="1400" spc="-5" b="1">
                <a:latin typeface="Times New Roman"/>
                <a:cs typeface="Times New Roman"/>
              </a:rPr>
              <a:t>findstr(</a:t>
            </a:r>
            <a:r>
              <a:rPr dirty="0" sz="1400" spc="-5" b="1" i="1">
                <a:latin typeface="Times New Roman"/>
                <a:cs typeface="Times New Roman"/>
              </a:rPr>
              <a:t>s1</a:t>
            </a:r>
            <a:r>
              <a:rPr dirty="0" sz="1400" spc="-5" b="1">
                <a:latin typeface="Times New Roman"/>
                <a:cs typeface="Times New Roman"/>
              </a:rPr>
              <a:t>, </a:t>
            </a:r>
            <a:r>
              <a:rPr dirty="0" sz="1400" spc="5" b="1" i="1">
                <a:latin typeface="Times New Roman"/>
                <a:cs typeface="Times New Roman"/>
              </a:rPr>
              <a:t>s2</a:t>
            </a:r>
            <a:r>
              <a:rPr dirty="0" sz="1400" spc="5" b="1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:- </a:t>
            </a:r>
            <a:r>
              <a:rPr dirty="0" sz="1400" spc="-5">
                <a:latin typeface="Times New Roman"/>
                <a:cs typeface="Times New Roman"/>
              </a:rPr>
              <a:t>Find one string within another. Returns the starting indices of </a:t>
            </a:r>
            <a:r>
              <a:rPr dirty="0" sz="1400">
                <a:latin typeface="Times New Roman"/>
                <a:cs typeface="Times New Roman"/>
              </a:rPr>
              <a:t>any  </a:t>
            </a:r>
            <a:r>
              <a:rPr dirty="0" sz="1400" spc="-5">
                <a:latin typeface="Times New Roman"/>
                <a:cs typeface="Times New Roman"/>
              </a:rPr>
              <a:t>occurrences of the shorter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two </a:t>
            </a:r>
            <a:r>
              <a:rPr dirty="0" sz="1400" spc="-5">
                <a:latin typeface="Times New Roman"/>
                <a:cs typeface="Times New Roman"/>
              </a:rPr>
              <a:t>strings in the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longer.</a:t>
            </a:r>
            <a:endParaRPr sz="1400">
              <a:latin typeface="Times New Roman"/>
              <a:cs typeface="Times New Roman"/>
            </a:endParaRPr>
          </a:p>
          <a:p>
            <a:pPr marL="12700" marR="158750">
              <a:lnSpc>
                <a:spcPts val="2700"/>
              </a:lnSpc>
              <a:spcBef>
                <a:spcPts val="225"/>
              </a:spcBef>
            </a:pPr>
            <a:r>
              <a:rPr dirty="0" sz="1400">
                <a:latin typeface="Courier New"/>
                <a:cs typeface="Courier New"/>
              </a:rPr>
              <a:t>s = </a:t>
            </a:r>
            <a:r>
              <a:rPr dirty="0" sz="1400" spc="-5">
                <a:latin typeface="Courier New"/>
                <a:cs typeface="Courier New"/>
              </a:rPr>
              <a:t>'Find the starting indices of the shorter string';  findstr(s,</a:t>
            </a:r>
            <a:r>
              <a:rPr dirty="0" sz="1400" spc="-6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'the')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445"/>
              </a:lnSpc>
            </a:pPr>
            <a:r>
              <a:rPr dirty="0" sz="1400" spc="-5">
                <a:latin typeface="Courier New"/>
                <a:cs typeface="Courier New"/>
              </a:rPr>
              <a:t>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algn="ctr" marR="4094479">
              <a:lnSpc>
                <a:spcPct val="100000"/>
              </a:lnSpc>
              <a:spcBef>
                <a:spcPts val="35"/>
              </a:spcBef>
              <a:tabLst>
                <a:tab pos="532765" algn="l"/>
              </a:tabLst>
            </a:pPr>
            <a:r>
              <a:rPr dirty="0" sz="1400">
                <a:latin typeface="Courier New"/>
                <a:cs typeface="Courier New"/>
              </a:rPr>
              <a:t>6	</a:t>
            </a:r>
            <a:r>
              <a:rPr dirty="0" sz="1400" spc="-5">
                <a:latin typeface="Courier New"/>
                <a:cs typeface="Courier New"/>
              </a:rPr>
              <a:t>30</a:t>
            </a:r>
            <a:endParaRPr sz="1400">
              <a:latin typeface="Courier New"/>
              <a:cs typeface="Courier New"/>
            </a:endParaRPr>
          </a:p>
          <a:p>
            <a:pPr marL="12700" marR="4107179">
              <a:lnSpc>
                <a:spcPct val="102099"/>
              </a:lnSpc>
              <a:spcBef>
                <a:spcPts val="969"/>
              </a:spcBef>
            </a:pPr>
            <a:r>
              <a:rPr dirty="0" sz="1400" spc="-5">
                <a:latin typeface="Courier New"/>
                <a:cs typeface="Courier New"/>
              </a:rPr>
              <a:t>findstr('the',</a:t>
            </a:r>
            <a:r>
              <a:rPr dirty="0" sz="1400" spc="-6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s)  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algn="ctr" marR="4094479">
              <a:lnSpc>
                <a:spcPct val="100000"/>
              </a:lnSpc>
              <a:spcBef>
                <a:spcPts val="20"/>
              </a:spcBef>
              <a:tabLst>
                <a:tab pos="532765" algn="l"/>
              </a:tabLst>
            </a:pPr>
            <a:r>
              <a:rPr dirty="0" sz="1400">
                <a:latin typeface="Courier New"/>
                <a:cs typeface="Courier New"/>
              </a:rPr>
              <a:t>6	</a:t>
            </a:r>
            <a:r>
              <a:rPr dirty="0" sz="1400" spc="-5">
                <a:latin typeface="Courier New"/>
                <a:cs typeface="Courier New"/>
              </a:rPr>
              <a:t>30</a:t>
            </a:r>
            <a:endParaRPr sz="1400">
              <a:latin typeface="Courier New"/>
              <a:cs typeface="Courier New"/>
            </a:endParaRPr>
          </a:p>
          <a:p>
            <a:pPr marL="56515">
              <a:lnSpc>
                <a:spcPct val="100000"/>
              </a:lnSpc>
              <a:spcBef>
                <a:spcPts val="1070"/>
              </a:spcBef>
            </a:pPr>
            <a:r>
              <a:rPr dirty="0" sz="1400" b="1">
                <a:latin typeface="Times New Roman"/>
                <a:cs typeface="Times New Roman"/>
              </a:rPr>
              <a:t>strcmp(</a:t>
            </a:r>
            <a:r>
              <a:rPr dirty="0" sz="1400" b="1" i="1">
                <a:latin typeface="Times New Roman"/>
                <a:cs typeface="Times New Roman"/>
              </a:rPr>
              <a:t>s1</a:t>
            </a:r>
            <a:r>
              <a:rPr dirty="0" sz="1400" b="1">
                <a:latin typeface="Times New Roman"/>
                <a:cs typeface="Times New Roman"/>
              </a:rPr>
              <a:t>, </a:t>
            </a:r>
            <a:r>
              <a:rPr dirty="0" sz="1400" spc="5" b="1" i="1">
                <a:latin typeface="Times New Roman"/>
                <a:cs typeface="Times New Roman"/>
              </a:rPr>
              <a:t>s2</a:t>
            </a:r>
            <a:r>
              <a:rPr dirty="0" sz="1400" spc="5" b="1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:- </a:t>
            </a:r>
            <a:r>
              <a:rPr dirty="0" sz="1400" spc="-5">
                <a:latin typeface="Times New Roman"/>
                <a:cs typeface="Times New Roman"/>
              </a:rPr>
              <a:t>Returns </a:t>
            </a:r>
            <a:r>
              <a:rPr dirty="0" sz="1400">
                <a:latin typeface="Times New Roman"/>
                <a:cs typeface="Times New Roman"/>
              </a:rPr>
              <a:t>1 if </a:t>
            </a:r>
            <a:r>
              <a:rPr dirty="0" sz="1400" spc="-5">
                <a:latin typeface="Times New Roman"/>
                <a:cs typeface="Times New Roman"/>
              </a:rPr>
              <a:t>strings s1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s2 </a:t>
            </a:r>
            <a:r>
              <a:rPr dirty="0" sz="1400">
                <a:latin typeface="Times New Roman"/>
                <a:cs typeface="Times New Roman"/>
              </a:rPr>
              <a:t>are </a:t>
            </a:r>
            <a:r>
              <a:rPr dirty="0" sz="1400" spc="-5">
                <a:latin typeface="Times New Roman"/>
                <a:cs typeface="Times New Roman"/>
              </a:rPr>
              <a:t>identical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0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otherwise.</a:t>
            </a:r>
            <a:endParaRPr sz="1400">
              <a:latin typeface="Times New Roman"/>
              <a:cs typeface="Times New Roman"/>
            </a:endParaRPr>
          </a:p>
          <a:p>
            <a:pPr marL="225425" marR="3680460">
              <a:lnSpc>
                <a:spcPct val="101400"/>
              </a:lnSpc>
              <a:spcBef>
                <a:spcPts val="1115"/>
              </a:spcBef>
            </a:pPr>
            <a:r>
              <a:rPr dirty="0" sz="1400" spc="-5">
                <a:latin typeface="Courier New"/>
                <a:cs typeface="Courier New"/>
              </a:rPr>
              <a:t>strcmp('Yes', 'No')  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algn="ctr" marR="4094479">
              <a:lnSpc>
                <a:spcPct val="100000"/>
              </a:lnSpc>
              <a:spcBef>
                <a:spcPts val="35"/>
              </a:spcBef>
            </a:pPr>
            <a:r>
              <a:rPr dirty="0" sz="1400">
                <a:latin typeface="Courier New"/>
                <a:cs typeface="Courier New"/>
              </a:rPr>
              <a:t>0</a:t>
            </a:r>
            <a:endParaRPr sz="1400">
              <a:latin typeface="Courier New"/>
              <a:cs typeface="Courier New"/>
            </a:endParaRPr>
          </a:p>
          <a:p>
            <a:pPr marL="225425" marR="3573779">
              <a:lnSpc>
                <a:spcPts val="1720"/>
              </a:lnSpc>
              <a:spcBef>
                <a:spcPts val="45"/>
              </a:spcBef>
            </a:pPr>
            <a:r>
              <a:rPr dirty="0" sz="1400" spc="-5">
                <a:latin typeface="Courier New"/>
                <a:cs typeface="Courier New"/>
              </a:rPr>
              <a:t>strcmp('Yes', 'Yes')  ans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algn="ctr" marR="4094479">
              <a:lnSpc>
                <a:spcPts val="1650"/>
              </a:lnSpc>
            </a:pPr>
            <a:r>
              <a:rPr dirty="0" sz="1400">
                <a:latin typeface="Courier New"/>
                <a:cs typeface="Courier New"/>
              </a:rPr>
              <a:t>1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108585">
              <a:lnSpc>
                <a:spcPct val="103600"/>
              </a:lnSpc>
            </a:pPr>
            <a:r>
              <a:rPr dirty="0" sz="1400" spc="-5" b="1">
                <a:latin typeface="Times New Roman"/>
                <a:cs typeface="Times New Roman"/>
              </a:rPr>
              <a:t>strncmp(</a:t>
            </a:r>
            <a:r>
              <a:rPr dirty="0" sz="1400" spc="-5" b="1" i="1">
                <a:latin typeface="Times New Roman"/>
                <a:cs typeface="Times New Roman"/>
              </a:rPr>
              <a:t>s1, s2, n</a:t>
            </a:r>
            <a:r>
              <a:rPr dirty="0" sz="1400" spc="-5" b="1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:- </a:t>
            </a:r>
            <a:r>
              <a:rPr dirty="0" sz="1400" spc="-5">
                <a:latin typeface="Times New Roman"/>
                <a:cs typeface="Times New Roman"/>
              </a:rPr>
              <a:t>Returns </a:t>
            </a:r>
            <a:r>
              <a:rPr dirty="0" sz="1400">
                <a:latin typeface="Times New Roman"/>
                <a:cs typeface="Times New Roman"/>
              </a:rPr>
              <a:t>1 if the </a:t>
            </a:r>
            <a:r>
              <a:rPr dirty="0" sz="1400" spc="-5">
                <a:latin typeface="Times New Roman"/>
                <a:cs typeface="Times New Roman"/>
              </a:rPr>
              <a:t>first </a:t>
            </a:r>
            <a:r>
              <a:rPr dirty="0" sz="1400">
                <a:latin typeface="Times New Roman"/>
                <a:cs typeface="Times New Roman"/>
              </a:rPr>
              <a:t>n </a:t>
            </a:r>
            <a:r>
              <a:rPr dirty="0" sz="1400" spc="-5">
                <a:latin typeface="Times New Roman"/>
                <a:cs typeface="Times New Roman"/>
              </a:rPr>
              <a:t>characters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strings s1 and s2 </a:t>
            </a:r>
            <a:r>
              <a:rPr dirty="0" sz="1400">
                <a:latin typeface="Times New Roman"/>
                <a:cs typeface="Times New Roman"/>
              </a:rPr>
              <a:t>are  </a:t>
            </a:r>
            <a:r>
              <a:rPr dirty="0" sz="1400" spc="-5">
                <a:latin typeface="Times New Roman"/>
                <a:cs typeface="Times New Roman"/>
              </a:rPr>
              <a:t>identical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otherwise.</a:t>
            </a:r>
            <a:endParaRPr sz="1400">
              <a:latin typeface="Times New Roman"/>
              <a:cs typeface="Times New Roman"/>
            </a:endParaRPr>
          </a:p>
          <a:p>
            <a:pPr marL="12700" marR="167640">
              <a:lnSpc>
                <a:spcPct val="103600"/>
              </a:lnSpc>
              <a:spcBef>
                <a:spcPts val="985"/>
              </a:spcBef>
            </a:pPr>
            <a:r>
              <a:rPr dirty="0" sz="1400" spc="-5" b="1">
                <a:latin typeface="Times New Roman"/>
                <a:cs typeface="Times New Roman"/>
              </a:rPr>
              <a:t>strmatch(</a:t>
            </a:r>
            <a:r>
              <a:rPr dirty="0" sz="1400" spc="-5" b="1" i="1">
                <a:latin typeface="Times New Roman"/>
                <a:cs typeface="Times New Roman"/>
              </a:rPr>
              <a:t>str</a:t>
            </a:r>
            <a:r>
              <a:rPr dirty="0" sz="1400" spc="-5" b="1">
                <a:latin typeface="Times New Roman"/>
                <a:cs typeface="Times New Roman"/>
              </a:rPr>
              <a:t>, </a:t>
            </a:r>
            <a:r>
              <a:rPr dirty="0" sz="1400" spc="-5" b="1" i="1">
                <a:latin typeface="Times New Roman"/>
                <a:cs typeface="Times New Roman"/>
              </a:rPr>
              <a:t>strs</a:t>
            </a:r>
            <a:r>
              <a:rPr dirty="0" sz="1400" spc="-5" b="1">
                <a:latin typeface="Times New Roman"/>
                <a:cs typeface="Times New Roman"/>
              </a:rPr>
              <a:t>) </a:t>
            </a:r>
            <a:r>
              <a:rPr dirty="0" sz="1400" spc="-5">
                <a:latin typeface="Times New Roman"/>
                <a:cs typeface="Times New Roman"/>
              </a:rPr>
              <a:t>:- Searches through the </a:t>
            </a:r>
            <a:r>
              <a:rPr dirty="0" sz="1400">
                <a:latin typeface="Times New Roman"/>
                <a:cs typeface="Times New Roman"/>
              </a:rPr>
              <a:t>rows of </a:t>
            </a:r>
            <a:r>
              <a:rPr dirty="0" sz="1400" spc="-5">
                <a:latin typeface="Times New Roman"/>
                <a:cs typeface="Times New Roman"/>
              </a:rPr>
              <a:t>the character </a:t>
            </a:r>
            <a:r>
              <a:rPr dirty="0" sz="1400">
                <a:latin typeface="Times New Roman"/>
                <a:cs typeface="Times New Roman"/>
              </a:rPr>
              <a:t>array of </a:t>
            </a:r>
            <a:r>
              <a:rPr dirty="0" sz="1400" spc="-5">
                <a:latin typeface="Times New Roman"/>
                <a:cs typeface="Times New Roman"/>
              </a:rPr>
              <a:t>strings  strs to find strings that begin </a:t>
            </a:r>
            <a:r>
              <a:rPr dirty="0" sz="1400" spc="-10">
                <a:latin typeface="Times New Roman"/>
                <a:cs typeface="Times New Roman"/>
              </a:rPr>
              <a:t>with </a:t>
            </a:r>
            <a:r>
              <a:rPr dirty="0" sz="1400" spc="-5">
                <a:latin typeface="Times New Roman"/>
                <a:cs typeface="Times New Roman"/>
              </a:rPr>
              <a:t>string str, returning the matching row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indices.</a:t>
            </a:r>
            <a:endParaRPr sz="1400">
              <a:latin typeface="Times New Roman"/>
              <a:cs typeface="Times New Roman"/>
            </a:endParaRPr>
          </a:p>
          <a:p>
            <a:pPr marL="12700" marR="167640">
              <a:lnSpc>
                <a:spcPct val="102899"/>
              </a:lnSpc>
              <a:spcBef>
                <a:spcPts val="1005"/>
              </a:spcBef>
            </a:pPr>
            <a:r>
              <a:rPr dirty="0" sz="1400" spc="-5" b="1">
                <a:latin typeface="Times New Roman"/>
                <a:cs typeface="Times New Roman"/>
              </a:rPr>
              <a:t>strrep(</a:t>
            </a:r>
            <a:r>
              <a:rPr dirty="0" sz="1400" spc="-5" b="1" i="1">
                <a:latin typeface="Times New Roman"/>
                <a:cs typeface="Times New Roman"/>
              </a:rPr>
              <a:t>s1, s2, s3</a:t>
            </a:r>
            <a:r>
              <a:rPr dirty="0" sz="1400" spc="-5" b="1">
                <a:latin typeface="Times New Roman"/>
                <a:cs typeface="Times New Roman"/>
              </a:rPr>
              <a:t>)</a:t>
            </a:r>
            <a:r>
              <a:rPr dirty="0" sz="1400" spc="-5">
                <a:latin typeface="Times New Roman"/>
                <a:cs typeface="Times New Roman"/>
              </a:rPr>
              <a:t>:- Replaces all occurrences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 string s2 in string s1 with </a:t>
            </a:r>
            <a:r>
              <a:rPr dirty="0" sz="1400">
                <a:latin typeface="Times New Roman"/>
                <a:cs typeface="Times New Roman"/>
              </a:rPr>
              <a:t>the  </a:t>
            </a:r>
            <a:r>
              <a:rPr dirty="0" sz="1400" spc="-5">
                <a:latin typeface="Times New Roman"/>
                <a:cs typeface="Times New Roman"/>
              </a:rPr>
              <a:t>string </a:t>
            </a:r>
            <a:r>
              <a:rPr dirty="0" sz="1400">
                <a:latin typeface="Times New Roman"/>
                <a:cs typeface="Times New Roman"/>
              </a:rPr>
              <a:t>s3.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new </a:t>
            </a:r>
            <a:r>
              <a:rPr dirty="0" sz="1400" spc="-5">
                <a:latin typeface="Times New Roman"/>
                <a:cs typeface="Times New Roman"/>
              </a:rPr>
              <a:t>string is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returned.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9193"/>
            <a:ext cx="5952490" cy="6406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08940">
              <a:lnSpc>
                <a:spcPct val="103600"/>
              </a:lnSpc>
            </a:pPr>
            <a:r>
              <a:rPr dirty="0" sz="1400" spc="-5" b="1">
                <a:latin typeface="Times New Roman"/>
                <a:cs typeface="Times New Roman"/>
              </a:rPr>
              <a:t>lower(</a:t>
            </a:r>
            <a:r>
              <a:rPr dirty="0" sz="1400" spc="-5" b="1" i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:- </a:t>
            </a:r>
            <a:r>
              <a:rPr dirty="0" sz="1400" spc="-5">
                <a:latin typeface="Times New Roman"/>
                <a:cs typeface="Times New Roman"/>
              </a:rPr>
              <a:t>Converts </a:t>
            </a:r>
            <a:r>
              <a:rPr dirty="0" sz="1400">
                <a:latin typeface="Times New Roman"/>
                <a:cs typeface="Times New Roman"/>
              </a:rPr>
              <a:t>any uppercase </a:t>
            </a:r>
            <a:r>
              <a:rPr dirty="0" sz="1400" spc="-5">
                <a:latin typeface="Times New Roman"/>
                <a:cs typeface="Times New Roman"/>
              </a:rPr>
              <a:t>characters in string </a:t>
            </a:r>
            <a:r>
              <a:rPr dirty="0" sz="1400">
                <a:latin typeface="Times New Roman"/>
                <a:cs typeface="Times New Roman"/>
              </a:rPr>
              <a:t>s to the </a:t>
            </a:r>
            <a:r>
              <a:rPr dirty="0" sz="1400" spc="-5">
                <a:latin typeface="Times New Roman"/>
                <a:cs typeface="Times New Roman"/>
              </a:rPr>
              <a:t>corresponding  lowercase character and leaves all other characters</a:t>
            </a:r>
            <a:r>
              <a:rPr dirty="0" sz="1400" spc="1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unchanged.</a:t>
            </a:r>
            <a:endParaRPr sz="1400">
              <a:latin typeface="Times New Roman"/>
              <a:cs typeface="Times New Roman"/>
            </a:endParaRPr>
          </a:p>
          <a:p>
            <a:pPr marL="12700" marR="330200">
              <a:lnSpc>
                <a:spcPct val="103600"/>
              </a:lnSpc>
              <a:spcBef>
                <a:spcPts val="980"/>
              </a:spcBef>
            </a:pPr>
            <a:r>
              <a:rPr dirty="0" sz="1400" spc="-5" b="1">
                <a:latin typeface="Times New Roman"/>
                <a:cs typeface="Times New Roman"/>
              </a:rPr>
              <a:t>upper(</a:t>
            </a:r>
            <a:r>
              <a:rPr dirty="0" sz="1400" spc="-5" b="1" i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)</a:t>
            </a:r>
            <a:r>
              <a:rPr dirty="0" sz="1400" spc="-5">
                <a:latin typeface="Times New Roman"/>
                <a:cs typeface="Times New Roman"/>
              </a:rPr>
              <a:t>:- Converts </a:t>
            </a:r>
            <a:r>
              <a:rPr dirty="0" sz="1400">
                <a:latin typeface="Times New Roman"/>
                <a:cs typeface="Times New Roman"/>
              </a:rPr>
              <a:t>any lower </a:t>
            </a:r>
            <a:r>
              <a:rPr dirty="0" sz="1400" spc="-5">
                <a:latin typeface="Times New Roman"/>
                <a:cs typeface="Times New Roman"/>
              </a:rPr>
              <a:t>case characters in </a:t>
            </a:r>
            <a:r>
              <a:rPr dirty="0" sz="1400">
                <a:latin typeface="Times New Roman"/>
                <a:cs typeface="Times New Roman"/>
              </a:rPr>
              <a:t>s to </a:t>
            </a:r>
            <a:r>
              <a:rPr dirty="0" sz="1400" spc="-5">
                <a:latin typeface="Times New Roman"/>
                <a:cs typeface="Times New Roman"/>
              </a:rPr>
              <a:t>the corresponding upper  </a:t>
            </a:r>
            <a:r>
              <a:rPr dirty="0" sz="1400">
                <a:latin typeface="Times New Roman"/>
                <a:cs typeface="Times New Roman"/>
              </a:rPr>
              <a:t>case </a:t>
            </a:r>
            <a:r>
              <a:rPr dirty="0" sz="1400" spc="-5">
                <a:latin typeface="Times New Roman"/>
                <a:cs typeface="Times New Roman"/>
              </a:rPr>
              <a:t>character and leaves all other characters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unchanged.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400" spc="-5" b="1">
                <a:latin typeface="Times New Roman"/>
                <a:cs typeface="Times New Roman"/>
              </a:rPr>
              <a:t>eval(</a:t>
            </a:r>
            <a:r>
              <a:rPr dirty="0" sz="1400" spc="-5" b="1" i="1">
                <a:latin typeface="Times New Roman"/>
                <a:cs typeface="Times New Roman"/>
              </a:rPr>
              <a:t>s</a:t>
            </a:r>
            <a:r>
              <a:rPr dirty="0" sz="1400" spc="-5" b="1">
                <a:latin typeface="Times New Roman"/>
                <a:cs typeface="Times New Roman"/>
              </a:rPr>
              <a:t>)</a:t>
            </a:r>
            <a:r>
              <a:rPr dirty="0" sz="1400" spc="-5">
                <a:latin typeface="Times New Roman"/>
                <a:cs typeface="Times New Roman"/>
              </a:rPr>
              <a:t>:- Execute the string </a:t>
            </a:r>
            <a:r>
              <a:rPr dirty="0" sz="1400">
                <a:latin typeface="Times New Roman"/>
                <a:cs typeface="Times New Roman"/>
              </a:rPr>
              <a:t>s as a </a:t>
            </a:r>
            <a:r>
              <a:rPr dirty="0" sz="1400" spc="-5">
                <a:latin typeface="Times New Roman"/>
                <a:cs typeface="Times New Roman"/>
              </a:rPr>
              <a:t>Matlab expression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statement.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-5" b="1" i="1">
                <a:latin typeface="Times New Roman"/>
                <a:cs typeface="Times New Roman"/>
              </a:rPr>
              <a:t>Example:- </a:t>
            </a:r>
            <a:r>
              <a:rPr dirty="0" sz="1400" spc="-10">
                <a:latin typeface="Times New Roman"/>
                <a:cs typeface="Times New Roman"/>
              </a:rPr>
              <a:t>write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program </a:t>
            </a:r>
            <a:r>
              <a:rPr dirty="0" sz="1400">
                <a:latin typeface="Times New Roman"/>
                <a:cs typeface="Times New Roman"/>
              </a:rPr>
              <a:t>to draw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graph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input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function.</a:t>
            </a:r>
            <a:endParaRPr sz="1400">
              <a:latin typeface="Times New Roman"/>
              <a:cs typeface="Times New Roman"/>
            </a:endParaRPr>
          </a:p>
          <a:p>
            <a:pPr marL="12700" marR="490855">
              <a:lnSpc>
                <a:spcPct val="142300"/>
              </a:lnSpc>
              <a:spcBef>
                <a:spcPts val="1015"/>
              </a:spcBef>
            </a:pPr>
            <a:r>
              <a:rPr dirty="0" sz="1400">
                <a:latin typeface="Courier New"/>
                <a:cs typeface="Courier New"/>
              </a:rPr>
              <a:t>f = </a:t>
            </a:r>
            <a:r>
              <a:rPr dirty="0" sz="1400" spc="-5">
                <a:latin typeface="Courier New"/>
                <a:cs typeface="Courier New"/>
              </a:rPr>
              <a:t>input( ’Enter function (of x) to be plotted: ’,  ’s’);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400">
                <a:latin typeface="Courier New"/>
                <a:cs typeface="Courier New"/>
              </a:rPr>
              <a:t>x =</a:t>
            </a:r>
            <a:r>
              <a:rPr dirty="0" sz="1400" spc="-8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0:0.01:10;</a:t>
            </a:r>
            <a:endParaRPr sz="1400">
              <a:latin typeface="Courier New"/>
              <a:cs typeface="Courier New"/>
            </a:endParaRPr>
          </a:p>
          <a:p>
            <a:pPr marL="12700" marR="4438015">
              <a:lnSpc>
                <a:spcPct val="141400"/>
              </a:lnSpc>
            </a:pPr>
            <a:r>
              <a:rPr dirty="0" sz="1400" spc="-5">
                <a:latin typeface="Courier New"/>
                <a:cs typeface="Courier New"/>
              </a:rPr>
              <a:t>y= eval(f);  </a:t>
            </a:r>
            <a:r>
              <a:rPr dirty="0" sz="1400" spc="-5">
                <a:latin typeface="Courier New"/>
                <a:cs typeface="Courier New"/>
              </a:rPr>
              <a:t>plot(x,y),grid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Here’s </a:t>
            </a:r>
            <a:r>
              <a:rPr dirty="0" sz="1400">
                <a:latin typeface="Times New Roman"/>
                <a:cs typeface="Times New Roman"/>
              </a:rPr>
              <a:t>how </a:t>
            </a:r>
            <a:r>
              <a:rPr dirty="0" sz="1400" spc="-5">
                <a:latin typeface="Times New Roman"/>
                <a:cs typeface="Times New Roman"/>
              </a:rPr>
              <a:t>the command line looks after you enter the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function:</a:t>
            </a:r>
            <a:endParaRPr sz="1400">
              <a:latin typeface="Times New Roman"/>
              <a:cs typeface="Times New Roman"/>
            </a:endParaRPr>
          </a:p>
          <a:p>
            <a:pPr marL="438784" marR="1771014" indent="-426720">
              <a:lnSpc>
                <a:spcPct val="101400"/>
              </a:lnSpc>
              <a:spcBef>
                <a:spcPts val="1115"/>
              </a:spcBef>
            </a:pPr>
            <a:r>
              <a:rPr dirty="0" sz="1400" spc="-5">
                <a:latin typeface="Courier New"/>
                <a:cs typeface="Courier New"/>
              </a:rPr>
              <a:t>&gt;&gt; Enter function (of x) to be plotted:  exp(-0.5*x) .*</a:t>
            </a:r>
            <a:r>
              <a:rPr dirty="0" sz="1400" spc="-5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sin(x)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98600"/>
              </a:lnSpc>
              <a:spcBef>
                <a:spcPts val="5"/>
              </a:spcBef>
            </a:pPr>
            <a:r>
              <a:rPr dirty="0" sz="1400" spc="-5" b="1" i="1">
                <a:latin typeface="Courier New"/>
                <a:cs typeface="Courier New"/>
              </a:rPr>
              <a:t>Example:-</a:t>
            </a:r>
            <a:r>
              <a:rPr dirty="0" sz="1400" spc="-515" b="1" i="1">
                <a:latin typeface="Courier New"/>
                <a:cs typeface="Courier New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You can concatenate strings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create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complete expression for input 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eval. This code shows </a:t>
            </a:r>
            <a:r>
              <a:rPr dirty="0" sz="1400">
                <a:latin typeface="Times New Roman"/>
                <a:cs typeface="Times New Roman"/>
              </a:rPr>
              <a:t>how </a:t>
            </a:r>
            <a:r>
              <a:rPr dirty="0" sz="1400" spc="-10">
                <a:latin typeface="Times New Roman"/>
                <a:cs typeface="Times New Roman"/>
              </a:rPr>
              <a:t>eval </a:t>
            </a:r>
            <a:r>
              <a:rPr dirty="0" sz="1400" spc="-5">
                <a:latin typeface="Times New Roman"/>
                <a:cs typeface="Times New Roman"/>
              </a:rPr>
              <a:t>can create 10 variables named P1, </a:t>
            </a:r>
            <a:r>
              <a:rPr dirty="0" sz="1400">
                <a:latin typeface="Times New Roman"/>
                <a:cs typeface="Times New Roman"/>
              </a:rPr>
              <a:t>P2, </a:t>
            </a:r>
            <a:r>
              <a:rPr dirty="0" sz="1400" spc="-5">
                <a:latin typeface="Times New Roman"/>
                <a:cs typeface="Times New Roman"/>
              </a:rPr>
              <a:t>...P10,  and set each of them </a:t>
            </a:r>
            <a:r>
              <a:rPr dirty="0" sz="1400" spc="5">
                <a:latin typeface="Times New Roman"/>
                <a:cs typeface="Times New Roman"/>
              </a:rPr>
              <a:t>to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different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value.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19380" marR="2411095" indent="-106680">
              <a:lnSpc>
                <a:spcPct val="141800"/>
              </a:lnSpc>
              <a:spcBef>
                <a:spcPts val="5"/>
              </a:spcBef>
            </a:pPr>
            <a:r>
              <a:rPr dirty="0" sz="1400" spc="-5">
                <a:latin typeface="Courier New"/>
                <a:cs typeface="Courier New"/>
              </a:rPr>
              <a:t>for i=1:10  eval(['P',int2str(i),'= i.^2'])  end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9921"/>
            <a:ext cx="5964555" cy="685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1.1.2 Typing </a:t>
            </a:r>
            <a:r>
              <a:rPr dirty="0" sz="1400" b="1">
                <a:latin typeface="Times New Roman"/>
                <a:cs typeface="Times New Roman"/>
              </a:rPr>
              <a:t>in </a:t>
            </a:r>
            <a:r>
              <a:rPr dirty="0" sz="1400" spc="-10" b="1">
                <a:latin typeface="Times New Roman"/>
                <a:cs typeface="Times New Roman"/>
              </a:rPr>
              <a:t>Command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Window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</a:pP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Abort</a:t>
            </a:r>
            <a:endParaRPr sz="1400">
              <a:latin typeface="Times New Roman"/>
              <a:cs typeface="Times New Roman"/>
            </a:endParaRPr>
          </a:p>
          <a:p>
            <a:pPr marL="241300" marR="22225">
              <a:lnSpc>
                <a:spcPts val="1860"/>
              </a:lnSpc>
              <a:spcBef>
                <a:spcPts val="55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order to </a:t>
            </a:r>
            <a:r>
              <a:rPr dirty="0" sz="1400" spc="-5" i="1">
                <a:solidFill>
                  <a:srgbClr val="221F1F"/>
                </a:solidFill>
                <a:latin typeface="Times New Roman"/>
                <a:cs typeface="Times New Roman"/>
              </a:rPr>
              <a:t>abort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command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MATLAB, hold down the control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key and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press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c 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generate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local abort with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</a:pPr>
            <a:r>
              <a:rPr dirty="0" sz="1400" b="1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Semicolon</a:t>
            </a:r>
            <a:r>
              <a:rPr dirty="0" sz="1400" spc="-7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(;)</a:t>
            </a:r>
            <a:endParaRPr sz="1400">
              <a:latin typeface="Times New Roman"/>
              <a:cs typeface="Times New Roman"/>
            </a:endParaRPr>
          </a:p>
          <a:p>
            <a:pPr marL="241300" marR="129539">
              <a:lnSpc>
                <a:spcPts val="1860"/>
              </a:lnSpc>
              <a:spcBef>
                <a:spcPts val="55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If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semicolon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(;) 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typed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at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end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command the output of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command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not</a:t>
            </a:r>
            <a:r>
              <a:rPr dirty="0" sz="140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displayed.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</a:pP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Typing</a:t>
            </a:r>
            <a:r>
              <a:rPr dirty="0" sz="1400" spc="-7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21F1F"/>
                </a:solidFill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  <a:spcBef>
                <a:spcPts val="145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When percent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symbol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(%) is typed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beginning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line, the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line</a:t>
            </a:r>
            <a:r>
              <a:rPr dirty="0" sz="1400" spc="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241300" marR="697865">
              <a:lnSpc>
                <a:spcPct val="110000"/>
              </a:lnSpc>
              <a:spcBef>
                <a:spcPts val="10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designated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comment. When the </a:t>
            </a:r>
            <a:r>
              <a:rPr dirty="0" sz="1400" spc="-5" i="1">
                <a:solidFill>
                  <a:srgbClr val="221F1F"/>
                </a:solidFill>
                <a:latin typeface="Times New Roman"/>
                <a:cs typeface="Times New Roman"/>
              </a:rPr>
              <a:t>enter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key 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pressed the line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not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executed.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221F1F"/>
                </a:solidFill>
                <a:latin typeface="Times New Roman"/>
                <a:cs typeface="Times New Roman"/>
              </a:rPr>
              <a:t>The clc</a:t>
            </a:r>
            <a:r>
              <a:rPr dirty="0" sz="1400" spc="-6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221F1F"/>
                </a:solidFill>
                <a:latin typeface="Times New Roman"/>
                <a:cs typeface="Times New Roman"/>
              </a:rPr>
              <a:t>Command</a:t>
            </a:r>
            <a:endParaRPr sz="140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  <a:spcBef>
                <a:spcPts val="140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Typing </a:t>
            </a:r>
            <a:r>
              <a:rPr dirty="0" sz="1400" spc="-5" i="1">
                <a:solidFill>
                  <a:srgbClr val="221F1F"/>
                </a:solidFill>
                <a:latin typeface="Times New Roman"/>
                <a:cs typeface="Times New Roman"/>
              </a:rPr>
              <a:t>clc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command and pressing </a:t>
            </a:r>
            <a:r>
              <a:rPr dirty="0" sz="1400" spc="-5" i="1">
                <a:solidFill>
                  <a:srgbClr val="221F1F"/>
                </a:solidFill>
                <a:latin typeface="Times New Roman"/>
                <a:cs typeface="Times New Roman"/>
              </a:rPr>
              <a:t>enter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cleans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command window. Once</a:t>
            </a:r>
            <a:r>
              <a:rPr dirty="0" sz="1400" spc="7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  <a:spcBef>
                <a:spcPts val="165"/>
              </a:spcBef>
            </a:pPr>
            <a:r>
              <a:rPr dirty="0" sz="1400" i="1">
                <a:solidFill>
                  <a:srgbClr val="221F1F"/>
                </a:solidFill>
                <a:latin typeface="Times New Roman"/>
                <a:cs typeface="Times New Roman"/>
              </a:rPr>
              <a:t>clc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command is executed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clear window is</a:t>
            </a:r>
            <a:r>
              <a:rPr dirty="0" sz="1400" spc="1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displayed.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</a:pPr>
            <a:r>
              <a:rPr dirty="0" sz="1400" b="1">
                <a:solidFill>
                  <a:srgbClr val="221F1F"/>
                </a:solidFill>
                <a:latin typeface="Times New Roman"/>
                <a:cs typeface="Times New Roman"/>
              </a:rPr>
              <a:t>Help</a:t>
            </a:r>
            <a:endParaRPr sz="1400">
              <a:latin typeface="Times New Roman"/>
              <a:cs typeface="Times New Roman"/>
            </a:endParaRPr>
          </a:p>
          <a:p>
            <a:pPr marL="241300" marR="727710">
              <a:lnSpc>
                <a:spcPts val="1850"/>
              </a:lnSpc>
              <a:spcBef>
                <a:spcPts val="60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has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host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built-in functions.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 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complete list, refer to  MATLAB</a:t>
            </a:r>
            <a:r>
              <a:rPr dirty="0" sz="140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users</a:t>
            </a:r>
            <a:endParaRPr sz="140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  <a:spcBef>
                <a:spcPts val="90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guide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refer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dirty="0" sz="1400" spc="-5" i="1">
                <a:solidFill>
                  <a:srgbClr val="221F1F"/>
                </a:solidFill>
                <a:latin typeface="Times New Roman"/>
                <a:cs typeface="Times New Roman"/>
              </a:rPr>
              <a:t>on line Help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. To obtain help on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particular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topic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in the</a:t>
            </a:r>
            <a:r>
              <a:rPr dirty="0" sz="1400" spc="9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list,</a:t>
            </a:r>
            <a:endParaRPr sz="140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  <a:spcBef>
                <a:spcPts val="165"/>
              </a:spcBef>
            </a:pPr>
            <a:r>
              <a:rPr dirty="0" sz="1400" i="1">
                <a:solidFill>
                  <a:srgbClr val="221F1F"/>
                </a:solidFill>
                <a:latin typeface="Times New Roman"/>
                <a:cs typeface="Times New Roman"/>
              </a:rPr>
              <a:t>e.g.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,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inverse, type </a:t>
            </a:r>
            <a:r>
              <a:rPr dirty="0" sz="1400" spc="-5" i="1">
                <a:solidFill>
                  <a:srgbClr val="221F1F"/>
                </a:solidFill>
                <a:latin typeface="Times New Roman"/>
                <a:cs typeface="Times New Roman"/>
              </a:rPr>
              <a:t>help</a:t>
            </a:r>
            <a:r>
              <a:rPr dirty="0" sz="1400" spc="-55" i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221F1F"/>
                </a:solidFill>
                <a:latin typeface="Times New Roman"/>
                <a:cs typeface="Times New Roman"/>
              </a:rPr>
              <a:t>inv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algn="just" marL="241300">
              <a:lnSpc>
                <a:spcPct val="100000"/>
              </a:lnSpc>
            </a:pPr>
            <a:r>
              <a:rPr dirty="0" sz="1400" spc="-5" b="1">
                <a:solidFill>
                  <a:srgbClr val="221F1F"/>
                </a:solidFill>
                <a:latin typeface="Times New Roman"/>
                <a:cs typeface="Times New Roman"/>
              </a:rPr>
              <a:t>1.1.3 Display</a:t>
            </a:r>
            <a:r>
              <a:rPr dirty="0" sz="1400" spc="-3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221F1F"/>
                </a:solidFill>
                <a:latin typeface="Times New Roman"/>
                <a:cs typeface="Times New Roman"/>
              </a:rPr>
              <a:t>Format</a:t>
            </a:r>
            <a:endParaRPr sz="1400">
              <a:latin typeface="Times New Roman"/>
              <a:cs typeface="Times New Roman"/>
            </a:endParaRPr>
          </a:p>
          <a:p>
            <a:pPr algn="just" marL="241300" marR="5080">
              <a:lnSpc>
                <a:spcPct val="110100"/>
              </a:lnSpc>
              <a:spcBef>
                <a:spcPts val="790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has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several different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screen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output formats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displaying numbers.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These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formats can be found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typing the help command: help format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 Command Window.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few of these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formats are shown in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Table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6530213"/>
            <a:ext cx="5692140" cy="875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1.2 </a:t>
            </a:r>
            <a:r>
              <a:rPr dirty="0" sz="1400" spc="-5" b="1">
                <a:latin typeface="Times New Roman"/>
                <a:cs typeface="Times New Roman"/>
              </a:rPr>
              <a:t>Arithmetic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Operations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ct val="11000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symbols for arithmetic operations with scalars are summarized below in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Table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914400"/>
            <a:ext cx="6481572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3509771"/>
            <a:ext cx="6481572" cy="2529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3239896"/>
            <a:ext cx="5969635" cy="1304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b="1">
                <a:latin typeface="Times New Roman"/>
                <a:cs typeface="Times New Roman"/>
              </a:rPr>
              <a:t>1.3 </a:t>
            </a:r>
            <a:r>
              <a:rPr dirty="0" sz="1350" spc="-5" b="1">
                <a:latin typeface="Times New Roman"/>
                <a:cs typeface="Times New Roman"/>
              </a:rPr>
              <a:t>Elementary </a:t>
            </a:r>
            <a:r>
              <a:rPr dirty="0" sz="1350" b="1">
                <a:latin typeface="Times New Roman"/>
                <a:cs typeface="Times New Roman"/>
              </a:rPr>
              <a:t>Math </a:t>
            </a:r>
            <a:r>
              <a:rPr dirty="0" sz="1350" spc="-5" b="1">
                <a:latin typeface="Times New Roman"/>
                <a:cs typeface="Times New Roman"/>
              </a:rPr>
              <a:t>Built in</a:t>
            </a:r>
            <a:r>
              <a:rPr dirty="0" sz="1350" spc="-40" b="1">
                <a:latin typeface="Times New Roman"/>
                <a:cs typeface="Times New Roman"/>
              </a:rPr>
              <a:t> </a:t>
            </a:r>
            <a:r>
              <a:rPr dirty="0" sz="1350" spc="-5" b="1">
                <a:latin typeface="Times New Roman"/>
                <a:cs typeface="Times New Roman"/>
              </a:rPr>
              <a:t>Functions</a:t>
            </a:r>
            <a:endParaRPr sz="1350">
              <a:latin typeface="Times New Roman"/>
              <a:cs typeface="Times New Roman"/>
            </a:endParaRPr>
          </a:p>
          <a:p>
            <a:pPr algn="just" marL="241300" marR="5080">
              <a:lnSpc>
                <a:spcPct val="110200"/>
              </a:lnSpc>
              <a:spcBef>
                <a:spcPts val="1120"/>
              </a:spcBef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 contains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number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functions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performing computations which  require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use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logarithms,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elementary</a:t>
            </a:r>
            <a:r>
              <a:rPr dirty="0" sz="1400" spc="-6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math</a:t>
            </a:r>
            <a:r>
              <a:rPr dirty="0" sz="1400" spc="-5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functions,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dirty="0" sz="1400" spc="-2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trigonometric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math  functions. List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these commonly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used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elementary MATLAB mathematical  built-in functions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given in</a:t>
            </a:r>
            <a:r>
              <a:rPr dirty="0" sz="1400" spc="-3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Tables.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4211" y="914400"/>
            <a:ext cx="6087142" cy="2157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2811" y="4800600"/>
            <a:ext cx="6478558" cy="3311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081901"/>
            <a:ext cx="5969635" cy="2051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1.4 </a:t>
            </a:r>
            <a:r>
              <a:rPr dirty="0" sz="1400" spc="-5" b="1">
                <a:latin typeface="Times New Roman"/>
                <a:cs typeface="Times New Roman"/>
              </a:rPr>
              <a:t>Variable</a:t>
            </a:r>
            <a:r>
              <a:rPr dirty="0" sz="1400" spc="-8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Names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241300" marR="5080">
              <a:lnSpc>
                <a:spcPct val="110100"/>
              </a:lnSpc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dirty="0" sz="140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variable</a:t>
            </a:r>
            <a:r>
              <a:rPr dirty="0" sz="1400" spc="-9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dirty="0" sz="1400" spc="-7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dirty="0" sz="1400" spc="-9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name</a:t>
            </a:r>
            <a:r>
              <a:rPr dirty="0" sz="1400" spc="-7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made</a:t>
            </a:r>
            <a:r>
              <a:rPr dirty="0" sz="1400" spc="-7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dirty="0" sz="140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dirty="0" sz="1400" spc="-9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letter</a:t>
            </a:r>
            <a:r>
              <a:rPr dirty="0" sz="140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dirty="0" sz="1400" spc="-9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dirty="0" sz="1400" spc="-7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combination</a:t>
            </a:r>
            <a:r>
              <a:rPr dirty="0" sz="1400" spc="-7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dirty="0" sz="1400" spc="-7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several</a:t>
            </a:r>
            <a:r>
              <a:rPr dirty="0" sz="140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letters</a:t>
            </a:r>
            <a:r>
              <a:rPr dirty="0" sz="140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dirty="0" sz="140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digits.  Variable names can be up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63 (in 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7)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characters long (31 characters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6.0).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case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sensitive.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instance, XX, Xx, xX,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and  xx are 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names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four different variables.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noted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here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that not to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use</a:t>
            </a:r>
            <a:r>
              <a:rPr dirty="0" sz="1400" spc="-6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names</a:t>
            </a:r>
            <a:r>
              <a:rPr dirty="0" sz="1400" spc="-4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built-in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functions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dirty="0" sz="1400" spc="-6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variable.</a:t>
            </a:r>
            <a:r>
              <a:rPr dirty="0" sz="1400" spc="-5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dirty="0" sz="1400" spc="-6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instance,</a:t>
            </a:r>
            <a:r>
              <a:rPr dirty="0" sz="1400" spc="-6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avoid</a:t>
            </a:r>
            <a:r>
              <a:rPr dirty="0" sz="1400" spc="-4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using:</a:t>
            </a:r>
            <a:r>
              <a:rPr dirty="0" sz="140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sin,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cos,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exp, sqrt, ...,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etc.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Once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function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name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used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define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variable,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 function cannot be</a:t>
            </a:r>
            <a:r>
              <a:rPr dirty="0" sz="1400" spc="-2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811" y="914526"/>
            <a:ext cx="6478549" cy="565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99921"/>
            <a:ext cx="5964555" cy="1111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1.4.1 Predefined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Variables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241300" marR="5080">
              <a:lnSpc>
                <a:spcPct val="110400"/>
              </a:lnSpc>
            </a:pP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MATLAB includes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number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predefined variables.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Some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predefined  variables that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available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use in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MATLAB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programs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summarized in 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Table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667372"/>
            <a:ext cx="5747385" cy="101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1.4.2 Command </a:t>
            </a:r>
            <a:r>
              <a:rPr dirty="0" sz="1400" b="1">
                <a:latin typeface="Times New Roman"/>
                <a:cs typeface="Times New Roman"/>
              </a:rPr>
              <a:t>for </a:t>
            </a:r>
            <a:r>
              <a:rPr dirty="0" sz="1400" spc="-5" b="1">
                <a:latin typeface="Times New Roman"/>
                <a:cs typeface="Times New Roman"/>
              </a:rPr>
              <a:t>Managing </a:t>
            </a:r>
            <a:r>
              <a:rPr dirty="0" sz="1400" spc="-10" b="1">
                <a:latin typeface="Times New Roman"/>
                <a:cs typeface="Times New Roman"/>
              </a:rPr>
              <a:t>Variables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96200"/>
              </a:lnSpc>
              <a:spcBef>
                <a:spcPts val="5"/>
              </a:spcBef>
            </a:pP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Table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below lists commands that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can be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used to eliminate variables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to obtain  information </a:t>
            </a:r>
            <a:r>
              <a:rPr dirty="0" sz="1400" spc="-10">
                <a:solidFill>
                  <a:srgbClr val="221F1F"/>
                </a:solidFill>
                <a:latin typeface="Times New Roman"/>
                <a:cs typeface="Times New Roman"/>
              </a:rPr>
              <a:t>about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variables that have been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created.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procedure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is to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enter the  command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the Command Window and the Enter </a:t>
            </a:r>
            <a:r>
              <a:rPr dirty="0" sz="1400">
                <a:solidFill>
                  <a:srgbClr val="221F1F"/>
                </a:solidFill>
                <a:latin typeface="Times New Roman"/>
                <a:cs typeface="Times New Roman"/>
              </a:rPr>
              <a:t>key is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to be</a:t>
            </a:r>
            <a:r>
              <a:rPr dirty="0" sz="1400" spc="5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221F1F"/>
                </a:solidFill>
                <a:latin typeface="Times New Roman"/>
                <a:cs typeface="Times New Roman"/>
              </a:rPr>
              <a:t>pressed.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811" y="2267711"/>
            <a:ext cx="6478549" cy="405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2521457"/>
            <a:ext cx="5956935" cy="454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1.5 </a:t>
            </a:r>
            <a:r>
              <a:rPr dirty="0" sz="1400" spc="-5" b="1">
                <a:latin typeface="Times New Roman"/>
                <a:cs typeface="Times New Roman"/>
              </a:rPr>
              <a:t>Complex</a:t>
            </a:r>
            <a:r>
              <a:rPr dirty="0" sz="1400" spc="-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Numbers</a:t>
            </a:r>
            <a:endParaRPr sz="1400">
              <a:latin typeface="Times New Roman"/>
              <a:cs typeface="Times New Roman"/>
            </a:endParaRPr>
          </a:p>
          <a:p>
            <a:pPr marL="12700" marR="120650">
              <a:lnSpc>
                <a:spcPct val="110100"/>
              </a:lnSpc>
              <a:spcBef>
                <a:spcPts val="790"/>
              </a:spcBef>
            </a:pPr>
            <a:r>
              <a:rPr dirty="0" sz="1400" spc="-5">
                <a:latin typeface="Times New Roman"/>
                <a:cs typeface="Times New Roman"/>
              </a:rPr>
              <a:t>Complex numbers consist </a:t>
            </a:r>
            <a:r>
              <a:rPr dirty="0" sz="1400">
                <a:latin typeface="Times New Roman"/>
                <a:cs typeface="Times New Roman"/>
              </a:rPr>
              <a:t>of two </a:t>
            </a:r>
            <a:r>
              <a:rPr dirty="0" sz="1400" spc="-5">
                <a:latin typeface="Times New Roman"/>
                <a:cs typeface="Times New Roman"/>
              </a:rPr>
              <a:t>separate parts: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real part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imaginary </a:t>
            </a:r>
            <a:r>
              <a:rPr dirty="0" sz="1400">
                <a:latin typeface="Times New Roman"/>
                <a:cs typeface="Times New Roman"/>
              </a:rPr>
              <a:t>part.  </a:t>
            </a:r>
            <a:r>
              <a:rPr dirty="0" sz="1400" spc="-5">
                <a:latin typeface="Times New Roman"/>
                <a:cs typeface="Times New Roman"/>
              </a:rPr>
              <a:t>The basic imaginary unit is equal to the square root </a:t>
            </a:r>
            <a:r>
              <a:rPr dirty="0" sz="1400">
                <a:latin typeface="Times New Roman"/>
                <a:cs typeface="Times New Roman"/>
              </a:rPr>
              <a:t>of -1. </a:t>
            </a:r>
            <a:r>
              <a:rPr dirty="0" sz="1400" spc="-10">
                <a:latin typeface="Times New Roman"/>
                <a:cs typeface="Times New Roman"/>
              </a:rPr>
              <a:t>This </a:t>
            </a:r>
            <a:r>
              <a:rPr dirty="0" sz="1400" spc="-5">
                <a:latin typeface="Times New Roman"/>
                <a:cs typeface="Times New Roman"/>
              </a:rPr>
              <a:t>is represented in  MATLAB </a:t>
            </a:r>
            <a:r>
              <a:rPr dirty="0" sz="1400">
                <a:latin typeface="Times New Roman"/>
                <a:cs typeface="Times New Roman"/>
              </a:rPr>
              <a:t>by </a:t>
            </a:r>
            <a:r>
              <a:rPr dirty="0" sz="1400" spc="-5">
                <a:latin typeface="Times New Roman"/>
                <a:cs typeface="Times New Roman"/>
              </a:rPr>
              <a:t>either of </a:t>
            </a:r>
            <a:r>
              <a:rPr dirty="0" sz="1400">
                <a:latin typeface="Times New Roman"/>
                <a:cs typeface="Times New Roman"/>
              </a:rPr>
              <a:t>two </a:t>
            </a:r>
            <a:r>
              <a:rPr dirty="0" sz="1400" spc="-5">
                <a:latin typeface="Times New Roman"/>
                <a:cs typeface="Times New Roman"/>
              </a:rPr>
              <a:t>letters: </a:t>
            </a:r>
            <a:r>
              <a:rPr dirty="0" sz="1400">
                <a:latin typeface="Times New Roman"/>
                <a:cs typeface="Times New Roman"/>
              </a:rPr>
              <a:t>i or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j.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1.5.1 Creating Complex</a:t>
            </a:r>
            <a:r>
              <a:rPr dirty="0" sz="1400" spc="-10" b="1">
                <a:latin typeface="Times New Roman"/>
                <a:cs typeface="Times New Roman"/>
              </a:rPr>
              <a:t> Numbers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9600"/>
              </a:lnSpc>
              <a:spcBef>
                <a:spcPts val="795"/>
              </a:spcBef>
            </a:pPr>
            <a:r>
              <a:rPr dirty="0" sz="1400" spc="-5">
                <a:latin typeface="Times New Roman"/>
                <a:cs typeface="Times New Roman"/>
              </a:rPr>
              <a:t>The following statement shows one way </a:t>
            </a:r>
            <a:r>
              <a:rPr dirty="0" sz="1400">
                <a:latin typeface="Times New Roman"/>
                <a:cs typeface="Times New Roman"/>
              </a:rPr>
              <a:t>of creating a </a:t>
            </a:r>
            <a:r>
              <a:rPr dirty="0" sz="1400" spc="-5">
                <a:latin typeface="Times New Roman"/>
                <a:cs typeface="Times New Roman"/>
              </a:rPr>
              <a:t>complex value in MATLAB.  The variable </a:t>
            </a:r>
            <a:r>
              <a:rPr dirty="0" sz="1400">
                <a:latin typeface="Times New Roman"/>
                <a:cs typeface="Times New Roman"/>
              </a:rPr>
              <a:t>x is </a:t>
            </a:r>
            <a:r>
              <a:rPr dirty="0" sz="1400" spc="-5">
                <a:latin typeface="Times New Roman"/>
                <a:cs typeface="Times New Roman"/>
              </a:rPr>
              <a:t>assigned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complex number with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real part of </a:t>
            </a:r>
            <a:r>
              <a:rPr dirty="0" sz="1400">
                <a:latin typeface="Times New Roman"/>
                <a:cs typeface="Times New Roman"/>
              </a:rPr>
              <a:t>2 </a:t>
            </a:r>
            <a:r>
              <a:rPr dirty="0" sz="1400" spc="-5">
                <a:latin typeface="Times New Roman"/>
                <a:cs typeface="Times New Roman"/>
              </a:rPr>
              <a:t>and </a:t>
            </a:r>
            <a:r>
              <a:rPr dirty="0" sz="1400" spc="-10">
                <a:latin typeface="Times New Roman"/>
                <a:cs typeface="Times New Roman"/>
              </a:rPr>
              <a:t>an </a:t>
            </a:r>
            <a:r>
              <a:rPr dirty="0" sz="1400" spc="-5">
                <a:latin typeface="Times New Roman"/>
                <a:cs typeface="Times New Roman"/>
              </a:rPr>
              <a:t>imaginary  part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3: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9"/>
              </a:spcBef>
            </a:pPr>
            <a:r>
              <a:rPr dirty="0" sz="1400">
                <a:latin typeface="Times New Roman"/>
                <a:cs typeface="Times New Roman"/>
              </a:rPr>
              <a:t>x = 2 +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3i;</a:t>
            </a:r>
            <a:endParaRPr sz="1400">
              <a:latin typeface="Times New Roman"/>
              <a:cs typeface="Times New Roman"/>
            </a:endParaRPr>
          </a:p>
          <a:p>
            <a:pPr algn="just" marL="12700" marR="384810">
              <a:lnSpc>
                <a:spcPct val="110000"/>
              </a:lnSpc>
              <a:spcBef>
                <a:spcPts val="815"/>
              </a:spcBef>
            </a:pPr>
            <a:r>
              <a:rPr dirty="0" sz="1400" spc="-5">
                <a:latin typeface="Times New Roman"/>
                <a:cs typeface="Times New Roman"/>
              </a:rPr>
              <a:t>Another way </a:t>
            </a:r>
            <a:r>
              <a:rPr dirty="0" sz="1400">
                <a:latin typeface="Times New Roman"/>
                <a:cs typeface="Times New Roman"/>
              </a:rPr>
              <a:t>to create a </a:t>
            </a:r>
            <a:r>
              <a:rPr dirty="0" sz="1400" spc="-5">
                <a:latin typeface="Times New Roman"/>
                <a:cs typeface="Times New Roman"/>
              </a:rPr>
              <a:t>complex number is using the complex function. This  function combines two numeric inputs into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complex </a:t>
            </a:r>
            <a:r>
              <a:rPr dirty="0" sz="1400">
                <a:latin typeface="Times New Roman"/>
                <a:cs typeface="Times New Roman"/>
              </a:rPr>
              <a:t>output, </a:t>
            </a:r>
            <a:r>
              <a:rPr dirty="0" sz="1400" spc="-5">
                <a:latin typeface="Times New Roman"/>
                <a:cs typeface="Times New Roman"/>
              </a:rPr>
              <a:t>making the first  input real </a:t>
            </a:r>
            <a:r>
              <a:rPr dirty="0" sz="1400" spc="-10">
                <a:latin typeface="Times New Roman"/>
                <a:cs typeface="Times New Roman"/>
              </a:rPr>
              <a:t>and </a:t>
            </a:r>
            <a:r>
              <a:rPr dirty="0" sz="1400" spc="-5">
                <a:latin typeface="Times New Roman"/>
                <a:cs typeface="Times New Roman"/>
              </a:rPr>
              <a:t>the second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imaginary: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ts val="1630"/>
              </a:lnSpc>
              <a:spcBef>
                <a:spcPts val="910"/>
              </a:spcBef>
            </a:pPr>
            <a:r>
              <a:rPr dirty="0" sz="1400">
                <a:latin typeface="Courier New"/>
                <a:cs typeface="Courier New"/>
              </a:rPr>
              <a:t>x =</a:t>
            </a:r>
            <a:r>
              <a:rPr dirty="0" sz="1400" spc="-10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4;</a:t>
            </a:r>
            <a:endParaRPr sz="1400">
              <a:latin typeface="Courier New"/>
              <a:cs typeface="Courier New"/>
            </a:endParaRPr>
          </a:p>
          <a:p>
            <a:pPr algn="just" marL="12700">
              <a:lnSpc>
                <a:spcPts val="1585"/>
              </a:lnSpc>
            </a:pPr>
            <a:r>
              <a:rPr dirty="0" sz="1400">
                <a:latin typeface="Courier New"/>
                <a:cs typeface="Courier New"/>
              </a:rPr>
              <a:t>y =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-1;</a:t>
            </a:r>
            <a:endParaRPr sz="1400">
              <a:latin typeface="Courier New"/>
              <a:cs typeface="Courier New"/>
            </a:endParaRPr>
          </a:p>
          <a:p>
            <a:pPr marL="12700" marR="4122420">
              <a:lnSpc>
                <a:spcPts val="1580"/>
              </a:lnSpc>
              <a:spcBef>
                <a:spcPts val="85"/>
              </a:spcBef>
            </a:pPr>
            <a:r>
              <a:rPr dirty="0" sz="1400">
                <a:latin typeface="Courier New"/>
                <a:cs typeface="Courier New"/>
              </a:rPr>
              <a:t>z = </a:t>
            </a:r>
            <a:r>
              <a:rPr dirty="0" sz="1400" spc="-5">
                <a:latin typeface="Courier New"/>
                <a:cs typeface="Courier New"/>
              </a:rPr>
              <a:t>complex(x,</a:t>
            </a:r>
            <a:r>
              <a:rPr dirty="0" sz="1400" spc="-7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y)  </a:t>
            </a:r>
            <a:r>
              <a:rPr dirty="0" sz="1400">
                <a:latin typeface="Courier New"/>
                <a:cs typeface="Courier New"/>
              </a:rPr>
              <a:t>z</a:t>
            </a:r>
            <a:r>
              <a:rPr dirty="0" sz="1400" spc="-105"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=</a:t>
            </a:r>
            <a:endParaRPr sz="1400">
              <a:latin typeface="Courier New"/>
              <a:cs typeface="Courier New"/>
            </a:endParaRPr>
          </a:p>
          <a:p>
            <a:pPr marL="332740">
              <a:lnSpc>
                <a:spcPts val="1550"/>
              </a:lnSpc>
            </a:pPr>
            <a:r>
              <a:rPr dirty="0" sz="1400" spc="-5">
                <a:latin typeface="Courier New"/>
                <a:cs typeface="Courier New"/>
              </a:rPr>
              <a:t>4.0000</a:t>
            </a:r>
            <a:r>
              <a:rPr dirty="0" sz="1400" spc="-7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-1.0000i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4211" y="914400"/>
            <a:ext cx="6461229" cy="1508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imadbarzinjy@gmail.com</dc:creator>
  <dcterms:created xsi:type="dcterms:W3CDTF">2024-12-17T21:29:03Z</dcterms:created>
  <dcterms:modified xsi:type="dcterms:W3CDTF">2024-12-17T21:29:03Z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2024-12-17T00:00:00Z</vt:filetime>
  </property>
</Properties>
</file>