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3" d="100"/>
          <a:sy n="133" d="100"/>
        </p:scale>
        <p:origin x="147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2024-12-17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2024-12-17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2024-12-17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2024-12-17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2024-12-17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6602" y="536702"/>
            <a:ext cx="2696895" cy="4419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3333B2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6389" y="1471612"/>
            <a:ext cx="3784600" cy="1229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2024-12-17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Economy_of_the_United_State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animal-apple-attractive-beautiful-1239390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chrome" TargetMode="Externa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ozilla.org/en-US/firefox/new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pc="10" dirty="0"/>
              <a:t>An </a:t>
            </a:r>
            <a:r>
              <a:rPr spc="-50" dirty="0"/>
              <a:t>Interactive </a:t>
            </a:r>
            <a:r>
              <a:rPr spc="-35" dirty="0"/>
              <a:t>Introduction </a:t>
            </a:r>
            <a:r>
              <a:rPr spc="-15" dirty="0"/>
              <a:t>to</a:t>
            </a:r>
            <a:r>
              <a:rPr spc="165" dirty="0"/>
              <a:t> </a:t>
            </a:r>
            <a:r>
              <a:rPr spc="-155" dirty="0"/>
              <a:t>L</a:t>
            </a:r>
            <a:r>
              <a:rPr sz="1500" spc="-232" baseline="16666" dirty="0">
                <a:latin typeface="Arial"/>
                <a:cs typeface="Arial"/>
              </a:rPr>
              <a:t>A</a:t>
            </a:r>
            <a:r>
              <a:rPr sz="1400" spc="-155" dirty="0"/>
              <a:t>T</a:t>
            </a:r>
            <a:r>
              <a:rPr sz="2100" spc="-232" baseline="-11904" dirty="0"/>
              <a:t>E</a:t>
            </a:r>
            <a:r>
              <a:rPr sz="1400" spc="-155" dirty="0"/>
              <a:t>X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sz="1050" spc="-25" dirty="0">
                <a:latin typeface="Arial"/>
                <a:cs typeface="Arial"/>
              </a:rPr>
              <a:t>Part </a:t>
            </a:r>
            <a:r>
              <a:rPr sz="1050" spc="-35" dirty="0">
                <a:latin typeface="Arial"/>
                <a:cs typeface="Arial"/>
              </a:rPr>
              <a:t>1:  The</a:t>
            </a:r>
            <a:r>
              <a:rPr sz="1050" spc="75" dirty="0">
                <a:latin typeface="Arial"/>
                <a:cs typeface="Arial"/>
              </a:rPr>
              <a:t> </a:t>
            </a:r>
            <a:r>
              <a:rPr sz="1050" spc="-70" dirty="0">
                <a:latin typeface="Arial"/>
                <a:cs typeface="Arial"/>
              </a:rPr>
              <a:t>Basics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55152" y="1449705"/>
            <a:ext cx="828040" cy="433070"/>
          </a:xfrm>
          <a:custGeom>
            <a:avLst/>
            <a:gdLst/>
            <a:ahLst/>
            <a:cxnLst/>
            <a:rect l="l" t="t" r="r" b="b"/>
            <a:pathLst>
              <a:path w="828039" h="433069">
                <a:moveTo>
                  <a:pt x="262493" y="0"/>
                </a:moveTo>
                <a:lnTo>
                  <a:pt x="216554" y="4879"/>
                </a:lnTo>
                <a:lnTo>
                  <a:pt x="173340" y="16760"/>
                </a:lnTo>
                <a:lnTo>
                  <a:pt x="137135" y="37057"/>
                </a:lnTo>
                <a:lnTo>
                  <a:pt x="112218" y="67182"/>
                </a:lnTo>
                <a:lnTo>
                  <a:pt x="102872" y="108550"/>
                </a:lnTo>
                <a:lnTo>
                  <a:pt x="60687" y="142632"/>
                </a:lnTo>
                <a:lnTo>
                  <a:pt x="28226" y="184155"/>
                </a:lnTo>
                <a:lnTo>
                  <a:pt x="7370" y="231203"/>
                </a:lnTo>
                <a:lnTo>
                  <a:pt x="0" y="281860"/>
                </a:lnTo>
                <a:lnTo>
                  <a:pt x="7707" y="329645"/>
                </a:lnTo>
                <a:lnTo>
                  <a:pt x="29171" y="371148"/>
                </a:lnTo>
                <a:lnTo>
                  <a:pt x="61901" y="403876"/>
                </a:lnTo>
                <a:lnTo>
                  <a:pt x="103407" y="425340"/>
                </a:lnTo>
                <a:lnTo>
                  <a:pt x="151199" y="433048"/>
                </a:lnTo>
                <a:lnTo>
                  <a:pt x="198988" y="425340"/>
                </a:lnTo>
                <a:lnTo>
                  <a:pt x="240491" y="403876"/>
                </a:lnTo>
                <a:lnTo>
                  <a:pt x="262915" y="381450"/>
                </a:lnTo>
                <a:lnTo>
                  <a:pt x="151199" y="381450"/>
                </a:lnTo>
                <a:lnTo>
                  <a:pt x="129147" y="379001"/>
                </a:lnTo>
                <a:lnTo>
                  <a:pt x="90741" y="361016"/>
                </a:lnTo>
                <a:lnTo>
                  <a:pt x="58838" y="322414"/>
                </a:lnTo>
                <a:lnTo>
                  <a:pt x="45288" y="272438"/>
                </a:lnTo>
                <a:lnTo>
                  <a:pt x="46933" y="247251"/>
                </a:lnTo>
                <a:lnTo>
                  <a:pt x="62034" y="200091"/>
                </a:lnTo>
                <a:lnTo>
                  <a:pt x="89099" y="158939"/>
                </a:lnTo>
                <a:lnTo>
                  <a:pt x="125407" y="123633"/>
                </a:lnTo>
                <a:lnTo>
                  <a:pt x="168235" y="94012"/>
                </a:lnTo>
                <a:lnTo>
                  <a:pt x="214861" y="69916"/>
                </a:lnTo>
                <a:lnTo>
                  <a:pt x="262563" y="51182"/>
                </a:lnTo>
                <a:lnTo>
                  <a:pt x="308617" y="37651"/>
                </a:lnTo>
                <a:lnTo>
                  <a:pt x="350074" y="37651"/>
                </a:lnTo>
                <a:lnTo>
                  <a:pt x="373859" y="13237"/>
                </a:lnTo>
                <a:lnTo>
                  <a:pt x="345427" y="5592"/>
                </a:lnTo>
                <a:lnTo>
                  <a:pt x="306878" y="708"/>
                </a:lnTo>
                <a:lnTo>
                  <a:pt x="262493" y="0"/>
                </a:lnTo>
                <a:close/>
              </a:path>
              <a:path w="828039" h="433069">
                <a:moveTo>
                  <a:pt x="601684" y="178608"/>
                </a:moveTo>
                <a:lnTo>
                  <a:pt x="560389" y="187692"/>
                </a:lnTo>
                <a:lnTo>
                  <a:pt x="524508" y="213518"/>
                </a:lnTo>
                <a:lnTo>
                  <a:pt x="502547" y="247975"/>
                </a:lnTo>
                <a:lnTo>
                  <a:pt x="495073" y="288817"/>
                </a:lnTo>
                <a:lnTo>
                  <a:pt x="495580" y="299324"/>
                </a:lnTo>
                <a:lnTo>
                  <a:pt x="507656" y="339788"/>
                </a:lnTo>
                <a:lnTo>
                  <a:pt x="534013" y="372944"/>
                </a:lnTo>
                <a:lnTo>
                  <a:pt x="571023" y="393278"/>
                </a:lnTo>
                <a:lnTo>
                  <a:pt x="603736" y="397867"/>
                </a:lnTo>
                <a:lnTo>
                  <a:pt x="620513" y="396696"/>
                </a:lnTo>
                <a:lnTo>
                  <a:pt x="664614" y="379127"/>
                </a:lnTo>
                <a:lnTo>
                  <a:pt x="690445" y="352197"/>
                </a:lnTo>
                <a:lnTo>
                  <a:pt x="602450" y="352197"/>
                </a:lnTo>
                <a:lnTo>
                  <a:pt x="590832" y="351389"/>
                </a:lnTo>
                <a:lnTo>
                  <a:pt x="555830" y="332215"/>
                </a:lnTo>
                <a:lnTo>
                  <a:pt x="544868" y="303895"/>
                </a:lnTo>
                <a:lnTo>
                  <a:pt x="711124" y="303895"/>
                </a:lnTo>
                <a:lnTo>
                  <a:pt x="711124" y="302728"/>
                </a:lnTo>
                <a:lnTo>
                  <a:pt x="711188" y="301053"/>
                </a:lnTo>
                <a:lnTo>
                  <a:pt x="711448" y="296355"/>
                </a:lnTo>
                <a:lnTo>
                  <a:pt x="711503" y="294615"/>
                </a:lnTo>
                <a:lnTo>
                  <a:pt x="711503" y="293515"/>
                </a:lnTo>
                <a:lnTo>
                  <a:pt x="711201" y="283059"/>
                </a:lnTo>
                <a:lnTo>
                  <a:pt x="710296" y="273223"/>
                </a:lnTo>
                <a:lnTo>
                  <a:pt x="709041" y="265559"/>
                </a:lnTo>
                <a:lnTo>
                  <a:pt x="546541" y="265559"/>
                </a:lnTo>
                <a:lnTo>
                  <a:pt x="549817" y="256501"/>
                </a:lnTo>
                <a:lnTo>
                  <a:pt x="583405" y="226052"/>
                </a:lnTo>
                <a:lnTo>
                  <a:pt x="601684" y="223111"/>
                </a:lnTo>
                <a:lnTo>
                  <a:pt x="690005" y="223111"/>
                </a:lnTo>
                <a:lnTo>
                  <a:pt x="683215" y="214872"/>
                </a:lnTo>
                <a:lnTo>
                  <a:pt x="652052" y="190847"/>
                </a:lnTo>
                <a:lnTo>
                  <a:pt x="614940" y="179369"/>
                </a:lnTo>
                <a:lnTo>
                  <a:pt x="601684" y="178608"/>
                </a:lnTo>
                <a:close/>
              </a:path>
              <a:path w="828039" h="433069">
                <a:moveTo>
                  <a:pt x="358825" y="184786"/>
                </a:moveTo>
                <a:lnTo>
                  <a:pt x="307354" y="184786"/>
                </a:lnTo>
                <a:lnTo>
                  <a:pt x="386205" y="392392"/>
                </a:lnTo>
                <a:lnTo>
                  <a:pt x="424141" y="392392"/>
                </a:lnTo>
                <a:lnTo>
                  <a:pt x="451987" y="322765"/>
                </a:lnTo>
                <a:lnTo>
                  <a:pt x="407138" y="322765"/>
                </a:lnTo>
                <a:lnTo>
                  <a:pt x="358825" y="184786"/>
                </a:lnTo>
                <a:close/>
              </a:path>
              <a:path w="828039" h="433069">
                <a:moveTo>
                  <a:pt x="263443" y="182888"/>
                </a:moveTo>
                <a:lnTo>
                  <a:pt x="142630" y="182888"/>
                </a:lnTo>
                <a:lnTo>
                  <a:pt x="167259" y="183544"/>
                </a:lnTo>
                <a:lnTo>
                  <a:pt x="200292" y="195174"/>
                </a:lnTo>
                <a:lnTo>
                  <a:pt x="226785" y="216996"/>
                </a:lnTo>
                <a:lnTo>
                  <a:pt x="244396" y="246665"/>
                </a:lnTo>
                <a:lnTo>
                  <a:pt x="250787" y="281838"/>
                </a:lnTo>
                <a:lnTo>
                  <a:pt x="242960" y="320615"/>
                </a:lnTo>
                <a:lnTo>
                  <a:pt x="221618" y="352278"/>
                </a:lnTo>
                <a:lnTo>
                  <a:pt x="189962" y="373623"/>
                </a:lnTo>
                <a:lnTo>
                  <a:pt x="151199" y="381450"/>
                </a:lnTo>
                <a:lnTo>
                  <a:pt x="262915" y="381450"/>
                </a:lnTo>
                <a:lnTo>
                  <a:pt x="273217" y="371148"/>
                </a:lnTo>
                <a:lnTo>
                  <a:pt x="294678" y="329645"/>
                </a:lnTo>
                <a:lnTo>
                  <a:pt x="302385" y="281860"/>
                </a:lnTo>
                <a:lnTo>
                  <a:pt x="295176" y="235596"/>
                </a:lnTo>
                <a:lnTo>
                  <a:pt x="275049" y="195115"/>
                </a:lnTo>
                <a:lnTo>
                  <a:pt x="263443" y="182888"/>
                </a:lnTo>
                <a:close/>
              </a:path>
              <a:path w="828039" h="433069">
                <a:moveTo>
                  <a:pt x="704167" y="326373"/>
                </a:moveTo>
                <a:lnTo>
                  <a:pt x="652052" y="326373"/>
                </a:lnTo>
                <a:lnTo>
                  <a:pt x="647945" y="332159"/>
                </a:lnTo>
                <a:lnTo>
                  <a:pt x="643163" y="337258"/>
                </a:lnTo>
                <a:lnTo>
                  <a:pt x="602450" y="352197"/>
                </a:lnTo>
                <a:lnTo>
                  <a:pt x="690445" y="352197"/>
                </a:lnTo>
                <a:lnTo>
                  <a:pt x="696737" y="342386"/>
                </a:lnTo>
                <a:lnTo>
                  <a:pt x="704167" y="326373"/>
                </a:lnTo>
                <a:close/>
              </a:path>
              <a:path w="828039" h="433069">
                <a:moveTo>
                  <a:pt x="507171" y="184786"/>
                </a:moveTo>
                <a:lnTo>
                  <a:pt x="456988" y="184786"/>
                </a:lnTo>
                <a:lnTo>
                  <a:pt x="407138" y="322765"/>
                </a:lnTo>
                <a:lnTo>
                  <a:pt x="451987" y="322765"/>
                </a:lnTo>
                <a:lnTo>
                  <a:pt x="507171" y="184786"/>
                </a:lnTo>
                <a:close/>
              </a:path>
              <a:path w="828039" h="433069">
                <a:moveTo>
                  <a:pt x="690005" y="223111"/>
                </a:moveTo>
                <a:lnTo>
                  <a:pt x="601684" y="223111"/>
                </a:lnTo>
                <a:lnTo>
                  <a:pt x="612319" y="223787"/>
                </a:lnTo>
                <a:lnTo>
                  <a:pt x="622008" y="225817"/>
                </a:lnTo>
                <a:lnTo>
                  <a:pt x="655771" y="255800"/>
                </a:lnTo>
                <a:lnTo>
                  <a:pt x="659396" y="265559"/>
                </a:lnTo>
                <a:lnTo>
                  <a:pt x="709041" y="265559"/>
                </a:lnTo>
                <a:lnTo>
                  <a:pt x="691865" y="225367"/>
                </a:lnTo>
                <a:lnTo>
                  <a:pt x="690005" y="223111"/>
                </a:lnTo>
                <a:close/>
              </a:path>
              <a:path w="828039" h="433069">
                <a:moveTo>
                  <a:pt x="151337" y="130478"/>
                </a:moveTo>
                <a:lnTo>
                  <a:pt x="130257" y="146529"/>
                </a:lnTo>
                <a:lnTo>
                  <a:pt x="109140" y="167683"/>
                </a:lnTo>
                <a:lnTo>
                  <a:pt x="90174" y="192222"/>
                </a:lnTo>
                <a:lnTo>
                  <a:pt x="75544" y="218432"/>
                </a:lnTo>
                <a:lnTo>
                  <a:pt x="95166" y="200479"/>
                </a:lnTo>
                <a:lnTo>
                  <a:pt x="118064" y="188582"/>
                </a:lnTo>
                <a:lnTo>
                  <a:pt x="142630" y="182888"/>
                </a:lnTo>
                <a:lnTo>
                  <a:pt x="263443" y="182888"/>
                </a:lnTo>
                <a:lnTo>
                  <a:pt x="244254" y="162673"/>
                </a:lnTo>
                <a:lnTo>
                  <a:pt x="205042" y="140523"/>
                </a:lnTo>
                <a:lnTo>
                  <a:pt x="194699" y="136975"/>
                </a:lnTo>
                <a:lnTo>
                  <a:pt x="181200" y="133342"/>
                </a:lnTo>
                <a:lnTo>
                  <a:pt x="166196" y="130788"/>
                </a:lnTo>
                <a:lnTo>
                  <a:pt x="151337" y="130478"/>
                </a:lnTo>
                <a:close/>
              </a:path>
              <a:path w="828039" h="433069">
                <a:moveTo>
                  <a:pt x="350074" y="37651"/>
                </a:moveTo>
                <a:lnTo>
                  <a:pt x="308617" y="37651"/>
                </a:lnTo>
                <a:lnTo>
                  <a:pt x="278924" y="53059"/>
                </a:lnTo>
                <a:lnTo>
                  <a:pt x="243317" y="71946"/>
                </a:lnTo>
                <a:lnTo>
                  <a:pt x="206054" y="93476"/>
                </a:lnTo>
                <a:lnTo>
                  <a:pt x="171396" y="116812"/>
                </a:lnTo>
                <a:lnTo>
                  <a:pt x="225489" y="129046"/>
                </a:lnTo>
                <a:lnTo>
                  <a:pt x="266173" y="121685"/>
                </a:lnTo>
                <a:lnTo>
                  <a:pt x="297401" y="100577"/>
                </a:lnTo>
                <a:lnTo>
                  <a:pt x="323123" y="71569"/>
                </a:lnTo>
                <a:lnTo>
                  <a:pt x="347292" y="40506"/>
                </a:lnTo>
                <a:lnTo>
                  <a:pt x="350074" y="37651"/>
                </a:lnTo>
                <a:close/>
              </a:path>
              <a:path w="828039" h="433069">
                <a:moveTo>
                  <a:pt x="774043" y="184786"/>
                </a:moveTo>
                <a:lnTo>
                  <a:pt x="728752" y="184786"/>
                </a:lnTo>
                <a:lnTo>
                  <a:pt x="728752" y="392392"/>
                </a:lnTo>
                <a:lnTo>
                  <a:pt x="777068" y="392392"/>
                </a:lnTo>
                <a:lnTo>
                  <a:pt x="777068" y="286494"/>
                </a:lnTo>
                <a:lnTo>
                  <a:pt x="777767" y="271519"/>
                </a:lnTo>
                <a:lnTo>
                  <a:pt x="794829" y="236000"/>
                </a:lnTo>
                <a:lnTo>
                  <a:pt x="827444" y="226847"/>
                </a:lnTo>
                <a:lnTo>
                  <a:pt x="827444" y="208754"/>
                </a:lnTo>
                <a:lnTo>
                  <a:pt x="774043" y="208754"/>
                </a:lnTo>
                <a:lnTo>
                  <a:pt x="774043" y="184786"/>
                </a:lnTo>
                <a:close/>
              </a:path>
              <a:path w="828039" h="433069">
                <a:moveTo>
                  <a:pt x="827444" y="181763"/>
                </a:moveTo>
                <a:lnTo>
                  <a:pt x="785491" y="196627"/>
                </a:lnTo>
                <a:lnTo>
                  <a:pt x="774043" y="208754"/>
                </a:lnTo>
                <a:lnTo>
                  <a:pt x="827444" y="208754"/>
                </a:lnTo>
                <a:lnTo>
                  <a:pt x="827444" y="181763"/>
                </a:lnTo>
                <a:close/>
              </a:path>
            </a:pathLst>
          </a:custGeom>
          <a:solidFill>
            <a:srgbClr val="5B5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03605" y="1563764"/>
            <a:ext cx="649605" cy="283845"/>
          </a:xfrm>
          <a:custGeom>
            <a:avLst/>
            <a:gdLst/>
            <a:ahLst/>
            <a:cxnLst/>
            <a:rect l="l" t="t" r="r" b="b"/>
            <a:pathLst>
              <a:path w="649605" h="283844">
                <a:moveTo>
                  <a:pt x="47159" y="3544"/>
                </a:moveTo>
                <a:lnTo>
                  <a:pt x="0" y="3544"/>
                </a:lnTo>
                <a:lnTo>
                  <a:pt x="0" y="278333"/>
                </a:lnTo>
                <a:lnTo>
                  <a:pt x="47159" y="278333"/>
                </a:lnTo>
                <a:lnTo>
                  <a:pt x="47159" y="3544"/>
                </a:lnTo>
                <a:close/>
              </a:path>
              <a:path w="649605" h="283844">
                <a:moveTo>
                  <a:pt x="614537" y="113761"/>
                </a:moveTo>
                <a:lnTo>
                  <a:pt x="567703" y="113761"/>
                </a:lnTo>
                <a:lnTo>
                  <a:pt x="567703" y="278333"/>
                </a:lnTo>
                <a:lnTo>
                  <a:pt x="614537" y="278333"/>
                </a:lnTo>
                <a:lnTo>
                  <a:pt x="614537" y="113761"/>
                </a:lnTo>
                <a:close/>
              </a:path>
              <a:path w="649605" h="283844">
                <a:moveTo>
                  <a:pt x="649253" y="70727"/>
                </a:moveTo>
                <a:lnTo>
                  <a:pt x="542966" y="70727"/>
                </a:lnTo>
                <a:lnTo>
                  <a:pt x="542966" y="113761"/>
                </a:lnTo>
                <a:lnTo>
                  <a:pt x="649253" y="113761"/>
                </a:lnTo>
                <a:lnTo>
                  <a:pt x="649253" y="70727"/>
                </a:lnTo>
                <a:close/>
              </a:path>
              <a:path w="649605" h="283844">
                <a:moveTo>
                  <a:pt x="640233" y="0"/>
                </a:moveTo>
                <a:lnTo>
                  <a:pt x="639271" y="0"/>
                </a:lnTo>
                <a:lnTo>
                  <a:pt x="622026" y="1012"/>
                </a:lnTo>
                <a:lnTo>
                  <a:pt x="584324" y="16107"/>
                </a:lnTo>
                <a:lnTo>
                  <a:pt x="566221" y="65058"/>
                </a:lnTo>
                <a:lnTo>
                  <a:pt x="566221" y="70727"/>
                </a:lnTo>
                <a:lnTo>
                  <a:pt x="615314" y="70727"/>
                </a:lnTo>
                <a:lnTo>
                  <a:pt x="615314" y="58685"/>
                </a:lnTo>
                <a:lnTo>
                  <a:pt x="617625" y="52753"/>
                </a:lnTo>
                <a:lnTo>
                  <a:pt x="627099" y="45605"/>
                </a:lnTo>
                <a:lnTo>
                  <a:pt x="634888" y="43800"/>
                </a:lnTo>
                <a:lnTo>
                  <a:pt x="649253" y="43800"/>
                </a:lnTo>
                <a:lnTo>
                  <a:pt x="649253" y="389"/>
                </a:lnTo>
                <a:lnTo>
                  <a:pt x="647968" y="389"/>
                </a:lnTo>
                <a:lnTo>
                  <a:pt x="646292" y="326"/>
                </a:lnTo>
                <a:lnTo>
                  <a:pt x="641843" y="66"/>
                </a:lnTo>
                <a:lnTo>
                  <a:pt x="640233" y="0"/>
                </a:lnTo>
                <a:close/>
              </a:path>
              <a:path w="649605" h="283844">
                <a:moveTo>
                  <a:pt x="407959" y="65446"/>
                </a:moveTo>
                <a:lnTo>
                  <a:pt x="365500" y="73310"/>
                </a:lnTo>
                <a:lnTo>
                  <a:pt x="331173" y="97527"/>
                </a:lnTo>
                <a:lnTo>
                  <a:pt x="309082" y="132047"/>
                </a:lnTo>
                <a:lnTo>
                  <a:pt x="301348" y="173602"/>
                </a:lnTo>
                <a:lnTo>
                  <a:pt x="303279" y="195941"/>
                </a:lnTo>
                <a:lnTo>
                  <a:pt x="318711" y="234951"/>
                </a:lnTo>
                <a:lnTo>
                  <a:pt x="348566" y="265353"/>
                </a:lnTo>
                <a:lnTo>
                  <a:pt x="386996" y="281075"/>
                </a:lnTo>
                <a:lnTo>
                  <a:pt x="409051" y="283042"/>
                </a:lnTo>
                <a:lnTo>
                  <a:pt x="420774" y="282583"/>
                </a:lnTo>
                <a:lnTo>
                  <a:pt x="463344" y="266292"/>
                </a:lnTo>
                <a:lnTo>
                  <a:pt x="473784" y="252830"/>
                </a:lnTo>
                <a:lnTo>
                  <a:pt x="520424" y="252830"/>
                </a:lnTo>
                <a:lnTo>
                  <a:pt x="520424" y="234337"/>
                </a:lnTo>
                <a:lnTo>
                  <a:pt x="410791" y="234337"/>
                </a:lnTo>
                <a:lnTo>
                  <a:pt x="398709" y="233238"/>
                </a:lnTo>
                <a:lnTo>
                  <a:pt x="360631" y="207318"/>
                </a:lnTo>
                <a:lnTo>
                  <a:pt x="350820" y="172823"/>
                </a:lnTo>
                <a:lnTo>
                  <a:pt x="351906" y="160845"/>
                </a:lnTo>
                <a:lnTo>
                  <a:pt x="377285" y="123075"/>
                </a:lnTo>
                <a:lnTo>
                  <a:pt x="410011" y="113372"/>
                </a:lnTo>
                <a:lnTo>
                  <a:pt x="520424" y="113372"/>
                </a:lnTo>
                <a:lnTo>
                  <a:pt x="520424" y="95851"/>
                </a:lnTo>
                <a:lnTo>
                  <a:pt x="473200" y="95851"/>
                </a:lnTo>
                <a:lnTo>
                  <a:pt x="467827" y="88665"/>
                </a:lnTo>
                <a:lnTo>
                  <a:pt x="461655" y="82462"/>
                </a:lnTo>
                <a:lnTo>
                  <a:pt x="418874" y="65917"/>
                </a:lnTo>
                <a:lnTo>
                  <a:pt x="407959" y="65446"/>
                </a:lnTo>
                <a:close/>
              </a:path>
              <a:path w="649605" h="283844">
                <a:moveTo>
                  <a:pt x="520424" y="252830"/>
                </a:moveTo>
                <a:lnTo>
                  <a:pt x="473784" y="252830"/>
                </a:lnTo>
                <a:lnTo>
                  <a:pt x="473784" y="278333"/>
                </a:lnTo>
                <a:lnTo>
                  <a:pt x="520424" y="278333"/>
                </a:lnTo>
                <a:lnTo>
                  <a:pt x="520424" y="252830"/>
                </a:lnTo>
                <a:close/>
              </a:path>
              <a:path w="649605" h="283844">
                <a:moveTo>
                  <a:pt x="520424" y="113372"/>
                </a:moveTo>
                <a:lnTo>
                  <a:pt x="410011" y="113372"/>
                </a:lnTo>
                <a:lnTo>
                  <a:pt x="421338" y="114507"/>
                </a:lnTo>
                <a:lnTo>
                  <a:pt x="431930" y="117920"/>
                </a:lnTo>
                <a:lnTo>
                  <a:pt x="463954" y="151553"/>
                </a:lnTo>
                <a:lnTo>
                  <a:pt x="468306" y="175082"/>
                </a:lnTo>
                <a:lnTo>
                  <a:pt x="467222" y="186591"/>
                </a:lnTo>
                <a:lnTo>
                  <a:pt x="441949" y="224367"/>
                </a:lnTo>
                <a:lnTo>
                  <a:pt x="410791" y="234337"/>
                </a:lnTo>
                <a:lnTo>
                  <a:pt x="520424" y="234337"/>
                </a:lnTo>
                <a:lnTo>
                  <a:pt x="520424" y="113372"/>
                </a:lnTo>
                <a:close/>
              </a:path>
              <a:path w="649605" h="283844">
                <a:moveTo>
                  <a:pt x="520424" y="70727"/>
                </a:moveTo>
                <a:lnTo>
                  <a:pt x="473200" y="70727"/>
                </a:lnTo>
                <a:lnTo>
                  <a:pt x="473200" y="95851"/>
                </a:lnTo>
                <a:lnTo>
                  <a:pt x="520424" y="95851"/>
                </a:lnTo>
                <a:lnTo>
                  <a:pt x="520424" y="70727"/>
                </a:lnTo>
                <a:close/>
              </a:path>
              <a:path w="649605" h="283844">
                <a:moveTo>
                  <a:pt x="172380" y="64550"/>
                </a:moveTo>
                <a:lnTo>
                  <a:pt x="131096" y="73633"/>
                </a:lnTo>
                <a:lnTo>
                  <a:pt x="95215" y="99460"/>
                </a:lnTo>
                <a:lnTo>
                  <a:pt x="73254" y="133917"/>
                </a:lnTo>
                <a:lnTo>
                  <a:pt x="65780" y="174758"/>
                </a:lnTo>
                <a:lnTo>
                  <a:pt x="66287" y="185266"/>
                </a:lnTo>
                <a:lnTo>
                  <a:pt x="78363" y="225730"/>
                </a:lnTo>
                <a:lnTo>
                  <a:pt x="104715" y="258886"/>
                </a:lnTo>
                <a:lnTo>
                  <a:pt x="141725" y="279219"/>
                </a:lnTo>
                <a:lnTo>
                  <a:pt x="174443" y="283808"/>
                </a:lnTo>
                <a:lnTo>
                  <a:pt x="191221" y="282638"/>
                </a:lnTo>
                <a:lnTo>
                  <a:pt x="235321" y="265069"/>
                </a:lnTo>
                <a:lnTo>
                  <a:pt x="261146" y="238139"/>
                </a:lnTo>
                <a:lnTo>
                  <a:pt x="173157" y="238139"/>
                </a:lnTo>
                <a:lnTo>
                  <a:pt x="161539" y="237331"/>
                </a:lnTo>
                <a:lnTo>
                  <a:pt x="126533" y="218157"/>
                </a:lnTo>
                <a:lnTo>
                  <a:pt x="115575" y="189837"/>
                </a:lnTo>
                <a:lnTo>
                  <a:pt x="281820" y="189837"/>
                </a:lnTo>
                <a:lnTo>
                  <a:pt x="281820" y="188670"/>
                </a:lnTo>
                <a:lnTo>
                  <a:pt x="281884" y="186994"/>
                </a:lnTo>
                <a:lnTo>
                  <a:pt x="282144" y="182296"/>
                </a:lnTo>
                <a:lnTo>
                  <a:pt x="282210" y="180557"/>
                </a:lnTo>
                <a:lnTo>
                  <a:pt x="282210" y="179456"/>
                </a:lnTo>
                <a:lnTo>
                  <a:pt x="281908" y="169000"/>
                </a:lnTo>
                <a:lnTo>
                  <a:pt x="281002" y="159164"/>
                </a:lnTo>
                <a:lnTo>
                  <a:pt x="279747" y="151500"/>
                </a:lnTo>
                <a:lnTo>
                  <a:pt x="117248" y="151500"/>
                </a:lnTo>
                <a:lnTo>
                  <a:pt x="120519" y="142442"/>
                </a:lnTo>
                <a:lnTo>
                  <a:pt x="154107" y="111993"/>
                </a:lnTo>
                <a:lnTo>
                  <a:pt x="172380" y="109052"/>
                </a:lnTo>
                <a:lnTo>
                  <a:pt x="260703" y="109052"/>
                </a:lnTo>
                <a:lnTo>
                  <a:pt x="253917" y="100813"/>
                </a:lnTo>
                <a:lnTo>
                  <a:pt x="222759" y="76788"/>
                </a:lnTo>
                <a:lnTo>
                  <a:pt x="185643" y="65311"/>
                </a:lnTo>
                <a:lnTo>
                  <a:pt x="172380" y="64550"/>
                </a:lnTo>
                <a:close/>
              </a:path>
              <a:path w="649605" h="283844">
                <a:moveTo>
                  <a:pt x="274863" y="212315"/>
                </a:moveTo>
                <a:lnTo>
                  <a:pt x="222759" y="212315"/>
                </a:lnTo>
                <a:lnTo>
                  <a:pt x="218653" y="218101"/>
                </a:lnTo>
                <a:lnTo>
                  <a:pt x="213870" y="223200"/>
                </a:lnTo>
                <a:lnTo>
                  <a:pt x="173157" y="238139"/>
                </a:lnTo>
                <a:lnTo>
                  <a:pt x="261146" y="238139"/>
                </a:lnTo>
                <a:lnTo>
                  <a:pt x="267435" y="228328"/>
                </a:lnTo>
                <a:lnTo>
                  <a:pt x="274863" y="212315"/>
                </a:lnTo>
                <a:close/>
              </a:path>
              <a:path w="649605" h="283844">
                <a:moveTo>
                  <a:pt x="260703" y="109052"/>
                </a:moveTo>
                <a:lnTo>
                  <a:pt x="172380" y="109052"/>
                </a:lnTo>
                <a:lnTo>
                  <a:pt x="183022" y="109729"/>
                </a:lnTo>
                <a:lnTo>
                  <a:pt x="192714" y="111758"/>
                </a:lnTo>
                <a:lnTo>
                  <a:pt x="226478" y="141742"/>
                </a:lnTo>
                <a:lnTo>
                  <a:pt x="230103" y="151500"/>
                </a:lnTo>
                <a:lnTo>
                  <a:pt x="279747" y="151500"/>
                </a:lnTo>
                <a:lnTo>
                  <a:pt x="262561" y="111309"/>
                </a:lnTo>
                <a:lnTo>
                  <a:pt x="260703" y="109052"/>
                </a:lnTo>
                <a:close/>
              </a:path>
            </a:pathLst>
          </a:custGeom>
          <a:solidFill>
            <a:srgbClr val="48AC3B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89623"/>
            <a:ext cx="1184275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5" dirty="0"/>
              <a:t>Handling</a:t>
            </a:r>
            <a:r>
              <a:rPr spc="-30" dirty="0"/>
              <a:t> </a:t>
            </a:r>
            <a:r>
              <a:rPr spc="-40" dirty="0"/>
              <a:t>Errors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7294" y="591525"/>
            <a:ext cx="3836035" cy="2423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9560" marR="49530" indent="-148590">
              <a:lnSpc>
                <a:spcPct val="1026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180" dirty="0">
                <a:latin typeface="Arial"/>
                <a:cs typeface="Arial"/>
              </a:rPr>
              <a:t>L</a:t>
            </a:r>
            <a:r>
              <a:rPr sz="1200" spc="-270" baseline="13888" dirty="0">
                <a:latin typeface="Arial"/>
                <a:cs typeface="Arial"/>
              </a:rPr>
              <a:t>A</a:t>
            </a:r>
            <a:r>
              <a:rPr sz="1050" spc="-180" dirty="0">
                <a:latin typeface="Arial"/>
                <a:cs typeface="Arial"/>
              </a:rPr>
              <a:t>T</a:t>
            </a:r>
            <a:r>
              <a:rPr sz="1575" spc="-270" baseline="-13227" dirty="0">
                <a:latin typeface="Arial"/>
                <a:cs typeface="Arial"/>
              </a:rPr>
              <a:t>E</a:t>
            </a:r>
            <a:r>
              <a:rPr sz="1050" spc="-180" dirty="0">
                <a:latin typeface="Arial"/>
                <a:cs typeface="Arial"/>
              </a:rPr>
              <a:t>X </a:t>
            </a:r>
            <a:r>
              <a:rPr sz="1050" spc="-65" dirty="0">
                <a:latin typeface="Arial"/>
                <a:cs typeface="Arial"/>
              </a:rPr>
              <a:t>can </a:t>
            </a:r>
            <a:r>
              <a:rPr sz="1050" spc="-35" dirty="0">
                <a:latin typeface="Arial"/>
                <a:cs typeface="Arial"/>
              </a:rPr>
              <a:t>get </a:t>
            </a:r>
            <a:r>
              <a:rPr sz="1050" spc="-65" dirty="0">
                <a:latin typeface="Arial"/>
                <a:cs typeface="Arial"/>
              </a:rPr>
              <a:t>confused </a:t>
            </a:r>
            <a:r>
              <a:rPr sz="1050" spc="-70" dirty="0">
                <a:latin typeface="Arial"/>
                <a:cs typeface="Arial"/>
              </a:rPr>
              <a:t>when </a:t>
            </a:r>
            <a:r>
              <a:rPr sz="1050" spc="45" dirty="0">
                <a:latin typeface="Arial"/>
                <a:cs typeface="Arial"/>
              </a:rPr>
              <a:t>it </a:t>
            </a:r>
            <a:r>
              <a:rPr sz="1050" spc="-60" dirty="0">
                <a:latin typeface="Arial"/>
                <a:cs typeface="Arial"/>
              </a:rPr>
              <a:t>is </a:t>
            </a:r>
            <a:r>
              <a:rPr sz="1050" spc="-10" dirty="0">
                <a:latin typeface="Arial"/>
                <a:cs typeface="Arial"/>
              </a:rPr>
              <a:t>trying </a:t>
            </a:r>
            <a:r>
              <a:rPr sz="1050" spc="10" dirty="0">
                <a:latin typeface="Arial"/>
                <a:cs typeface="Arial"/>
              </a:rPr>
              <a:t>to </a:t>
            </a:r>
            <a:r>
              <a:rPr sz="1050" spc="-45" dirty="0">
                <a:latin typeface="Arial"/>
                <a:cs typeface="Arial"/>
              </a:rPr>
              <a:t>compile your  </a:t>
            </a:r>
            <a:r>
              <a:rPr sz="1050" spc="-40" dirty="0">
                <a:latin typeface="Arial"/>
                <a:cs typeface="Arial"/>
              </a:rPr>
              <a:t>document. </a:t>
            </a:r>
            <a:r>
              <a:rPr sz="1050" spc="10" dirty="0">
                <a:latin typeface="Arial"/>
                <a:cs typeface="Arial"/>
              </a:rPr>
              <a:t>If </a:t>
            </a:r>
            <a:r>
              <a:rPr sz="1050" spc="45" dirty="0">
                <a:latin typeface="Arial"/>
                <a:cs typeface="Arial"/>
              </a:rPr>
              <a:t>it </a:t>
            </a:r>
            <a:r>
              <a:rPr sz="1050" spc="-70" dirty="0">
                <a:latin typeface="Arial"/>
                <a:cs typeface="Arial"/>
              </a:rPr>
              <a:t>does, </a:t>
            </a:r>
            <a:r>
              <a:rPr sz="1050" spc="45" dirty="0">
                <a:latin typeface="Arial"/>
                <a:cs typeface="Arial"/>
              </a:rPr>
              <a:t>it </a:t>
            </a:r>
            <a:r>
              <a:rPr sz="1050" spc="-60" dirty="0">
                <a:latin typeface="Arial"/>
                <a:cs typeface="Arial"/>
              </a:rPr>
              <a:t>stops </a:t>
            </a:r>
            <a:r>
              <a:rPr sz="1050" dirty="0">
                <a:latin typeface="Arial"/>
                <a:cs typeface="Arial"/>
              </a:rPr>
              <a:t>with </a:t>
            </a:r>
            <a:r>
              <a:rPr sz="1050" spc="-70" dirty="0">
                <a:latin typeface="Arial"/>
                <a:cs typeface="Arial"/>
              </a:rPr>
              <a:t>an </a:t>
            </a:r>
            <a:r>
              <a:rPr sz="1050" spc="-35" dirty="0">
                <a:latin typeface="Arial"/>
                <a:cs typeface="Arial"/>
              </a:rPr>
              <a:t>error, </a:t>
            </a:r>
            <a:r>
              <a:rPr sz="1050" spc="-40" dirty="0">
                <a:latin typeface="Arial"/>
                <a:cs typeface="Arial"/>
              </a:rPr>
              <a:t>which </a:t>
            </a:r>
            <a:r>
              <a:rPr sz="1050" spc="-65" dirty="0">
                <a:latin typeface="Arial"/>
                <a:cs typeface="Arial"/>
              </a:rPr>
              <a:t>you </a:t>
            </a:r>
            <a:r>
              <a:rPr sz="1050" spc="-35" dirty="0">
                <a:latin typeface="Arial"/>
                <a:cs typeface="Arial"/>
              </a:rPr>
              <a:t>must  </a:t>
            </a:r>
            <a:r>
              <a:rPr sz="1050" spc="-5" dirty="0">
                <a:latin typeface="Arial"/>
                <a:cs typeface="Arial"/>
              </a:rPr>
              <a:t>fix </a:t>
            </a:r>
            <a:r>
              <a:rPr sz="1050" spc="-55" dirty="0">
                <a:latin typeface="Arial"/>
                <a:cs typeface="Arial"/>
              </a:rPr>
              <a:t>before  </a:t>
            </a:r>
            <a:r>
              <a:rPr sz="1050" spc="45" dirty="0">
                <a:latin typeface="Arial"/>
                <a:cs typeface="Arial"/>
              </a:rPr>
              <a:t>it </a:t>
            </a:r>
            <a:r>
              <a:rPr sz="1050" spc="-5" dirty="0">
                <a:latin typeface="Arial"/>
                <a:cs typeface="Arial"/>
              </a:rPr>
              <a:t>will </a:t>
            </a:r>
            <a:r>
              <a:rPr sz="1050" spc="-55" dirty="0">
                <a:latin typeface="Arial"/>
                <a:cs typeface="Arial"/>
              </a:rPr>
              <a:t>produce  </a:t>
            </a:r>
            <a:r>
              <a:rPr sz="1050" spc="-60" dirty="0">
                <a:latin typeface="Arial"/>
                <a:cs typeface="Arial"/>
              </a:rPr>
              <a:t>any</a:t>
            </a:r>
            <a:r>
              <a:rPr sz="1050" spc="-10" dirty="0">
                <a:latin typeface="Arial"/>
                <a:cs typeface="Arial"/>
              </a:rPr>
              <a:t> output.</a:t>
            </a:r>
            <a:endParaRPr sz="1050">
              <a:latin typeface="Arial"/>
              <a:cs typeface="Arial"/>
            </a:endParaRPr>
          </a:p>
          <a:p>
            <a:pPr marL="289560" marR="5080" indent="-148590" algn="just">
              <a:lnSpc>
                <a:spcPct val="102600"/>
              </a:lnSpc>
              <a:spcBef>
                <a:spcPts val="300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60" dirty="0">
                <a:latin typeface="Arial"/>
                <a:cs typeface="Arial"/>
              </a:rPr>
              <a:t>For example, </a:t>
            </a:r>
            <a:r>
              <a:rPr sz="1050" spc="20" dirty="0">
                <a:latin typeface="Arial"/>
                <a:cs typeface="Arial"/>
              </a:rPr>
              <a:t>if </a:t>
            </a:r>
            <a:r>
              <a:rPr sz="1050" spc="-65" dirty="0">
                <a:latin typeface="Arial"/>
                <a:cs typeface="Arial"/>
              </a:rPr>
              <a:t>you </a:t>
            </a:r>
            <a:r>
              <a:rPr sz="1050" spc="-50" dirty="0">
                <a:latin typeface="Arial"/>
                <a:cs typeface="Arial"/>
              </a:rPr>
              <a:t>misspell </a:t>
            </a:r>
            <a:r>
              <a:rPr sz="1050" spc="-40" dirty="0">
                <a:solidFill>
                  <a:srgbClr val="007F00"/>
                </a:solidFill>
                <a:latin typeface="Arial"/>
                <a:cs typeface="Arial"/>
              </a:rPr>
              <a:t>\emph </a:t>
            </a:r>
            <a:r>
              <a:rPr sz="1050" spc="-110" dirty="0">
                <a:latin typeface="Arial"/>
                <a:cs typeface="Arial"/>
              </a:rPr>
              <a:t>as </a:t>
            </a:r>
            <a:r>
              <a:rPr sz="1050" spc="-35" dirty="0">
                <a:solidFill>
                  <a:srgbClr val="007F00"/>
                </a:solidFill>
                <a:latin typeface="Arial"/>
                <a:cs typeface="Arial"/>
              </a:rPr>
              <a:t>\meph</a:t>
            </a:r>
            <a:r>
              <a:rPr sz="1050" spc="-35" dirty="0">
                <a:latin typeface="Arial"/>
                <a:cs typeface="Arial"/>
              </a:rPr>
              <a:t>, </a:t>
            </a:r>
            <a:r>
              <a:rPr sz="1050" spc="-180" dirty="0">
                <a:latin typeface="Arial"/>
                <a:cs typeface="Arial"/>
              </a:rPr>
              <a:t>L</a:t>
            </a:r>
            <a:r>
              <a:rPr sz="1200" spc="-270" baseline="13888" dirty="0">
                <a:latin typeface="Arial"/>
                <a:cs typeface="Arial"/>
              </a:rPr>
              <a:t>A</a:t>
            </a:r>
            <a:r>
              <a:rPr sz="1050" spc="-180" dirty="0">
                <a:latin typeface="Arial"/>
                <a:cs typeface="Arial"/>
              </a:rPr>
              <a:t>T</a:t>
            </a:r>
            <a:r>
              <a:rPr sz="1575" spc="-270" baseline="-13227" dirty="0">
                <a:latin typeface="Arial"/>
                <a:cs typeface="Arial"/>
              </a:rPr>
              <a:t>E</a:t>
            </a:r>
            <a:r>
              <a:rPr sz="1050" spc="-180" dirty="0">
                <a:latin typeface="Arial"/>
                <a:cs typeface="Arial"/>
              </a:rPr>
              <a:t>X </a:t>
            </a:r>
            <a:r>
              <a:rPr sz="1050" spc="-5" dirty="0">
                <a:latin typeface="Arial"/>
                <a:cs typeface="Arial"/>
              </a:rPr>
              <a:t>will </a:t>
            </a:r>
            <a:r>
              <a:rPr sz="1050" spc="-40" dirty="0">
                <a:latin typeface="Arial"/>
                <a:cs typeface="Arial"/>
              </a:rPr>
              <a:t>stop  </a:t>
            </a:r>
            <a:r>
              <a:rPr sz="1050" dirty="0">
                <a:latin typeface="Arial"/>
                <a:cs typeface="Arial"/>
              </a:rPr>
              <a:t>with </a:t>
            </a:r>
            <a:r>
              <a:rPr sz="1050" spc="-70" dirty="0">
                <a:latin typeface="Arial"/>
                <a:cs typeface="Arial"/>
              </a:rPr>
              <a:t>an </a:t>
            </a:r>
            <a:r>
              <a:rPr sz="1050" spc="-30" dirty="0">
                <a:latin typeface="Arial"/>
                <a:cs typeface="Arial"/>
              </a:rPr>
              <a:t>“undefined </a:t>
            </a:r>
            <a:r>
              <a:rPr sz="1050" spc="-20" dirty="0">
                <a:latin typeface="Arial"/>
                <a:cs typeface="Arial"/>
              </a:rPr>
              <a:t>control </a:t>
            </a:r>
            <a:r>
              <a:rPr sz="1050" spc="-60" dirty="0">
                <a:latin typeface="Arial"/>
                <a:cs typeface="Arial"/>
              </a:rPr>
              <a:t>sequence” </a:t>
            </a:r>
            <a:r>
              <a:rPr sz="1050" spc="-35" dirty="0">
                <a:latin typeface="Arial"/>
                <a:cs typeface="Arial"/>
              </a:rPr>
              <a:t>error, </a:t>
            </a:r>
            <a:r>
              <a:rPr sz="1050" spc="-85" dirty="0">
                <a:latin typeface="Arial"/>
                <a:cs typeface="Arial"/>
              </a:rPr>
              <a:t>because </a:t>
            </a:r>
            <a:r>
              <a:rPr sz="1050" spc="10" dirty="0">
                <a:latin typeface="Arial"/>
                <a:cs typeface="Arial"/>
              </a:rPr>
              <a:t>“meph”  </a:t>
            </a:r>
            <a:r>
              <a:rPr sz="1050" spc="-60" dirty="0">
                <a:latin typeface="Arial"/>
                <a:cs typeface="Arial"/>
              </a:rPr>
              <a:t>is  </a:t>
            </a:r>
            <a:r>
              <a:rPr sz="1050" spc="-10" dirty="0">
                <a:latin typeface="Arial"/>
                <a:cs typeface="Arial"/>
              </a:rPr>
              <a:t>not </a:t>
            </a:r>
            <a:r>
              <a:rPr sz="1050" spc="-80" dirty="0">
                <a:latin typeface="Arial"/>
                <a:cs typeface="Arial"/>
              </a:rPr>
              <a:t>one  </a:t>
            </a:r>
            <a:r>
              <a:rPr sz="1050" spc="-20" dirty="0">
                <a:latin typeface="Arial"/>
                <a:cs typeface="Arial"/>
              </a:rPr>
              <a:t>of </a:t>
            </a:r>
            <a:r>
              <a:rPr sz="1050" spc="-30" dirty="0">
                <a:latin typeface="Arial"/>
                <a:cs typeface="Arial"/>
              </a:rPr>
              <a:t>the </a:t>
            </a:r>
            <a:r>
              <a:rPr sz="1050" spc="-70" dirty="0">
                <a:latin typeface="Arial"/>
                <a:cs typeface="Arial"/>
              </a:rPr>
              <a:t>commands  </a:t>
            </a:r>
            <a:r>
              <a:rPr sz="1050" spc="45" dirty="0">
                <a:latin typeface="Arial"/>
                <a:cs typeface="Arial"/>
              </a:rPr>
              <a:t>it</a:t>
            </a:r>
            <a:r>
              <a:rPr sz="1050" spc="90" dirty="0">
                <a:latin typeface="Arial"/>
                <a:cs typeface="Arial"/>
              </a:rPr>
              <a:t> </a:t>
            </a:r>
            <a:r>
              <a:rPr sz="1050" spc="-60" dirty="0">
                <a:latin typeface="Arial"/>
                <a:cs typeface="Arial"/>
              </a:rPr>
              <a:t>knows.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40" dirty="0">
                <a:solidFill>
                  <a:srgbClr val="3333B2"/>
                </a:solidFill>
                <a:latin typeface="Tahoma"/>
                <a:cs typeface="Tahoma"/>
              </a:rPr>
              <a:t>Advice </a:t>
            </a:r>
            <a:r>
              <a:rPr sz="1200" spc="-70" dirty="0">
                <a:solidFill>
                  <a:srgbClr val="3333B2"/>
                </a:solidFill>
                <a:latin typeface="Tahoma"/>
                <a:cs typeface="Tahoma"/>
              </a:rPr>
              <a:t>on</a:t>
            </a:r>
            <a:r>
              <a:rPr sz="1200" spc="25" dirty="0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sz="1200" spc="-50" dirty="0">
                <a:solidFill>
                  <a:srgbClr val="3333B2"/>
                </a:solidFill>
                <a:latin typeface="Tahoma"/>
                <a:cs typeface="Tahoma"/>
              </a:rPr>
              <a:t>Errors</a:t>
            </a:r>
            <a:endParaRPr sz="1200">
              <a:latin typeface="Tahoma"/>
              <a:cs typeface="Tahoma"/>
            </a:endParaRPr>
          </a:p>
          <a:p>
            <a:pPr marL="289560" indent="-17716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AutoNum type="arabicPeriod"/>
              <a:tabLst>
                <a:tab pos="290195" algn="l"/>
              </a:tabLst>
            </a:pPr>
            <a:r>
              <a:rPr sz="1050" dirty="0">
                <a:latin typeface="Arial"/>
                <a:cs typeface="Arial"/>
              </a:rPr>
              <a:t>Don’t </a:t>
            </a:r>
            <a:r>
              <a:rPr sz="1050" spc="-35" dirty="0">
                <a:latin typeface="Arial"/>
                <a:cs typeface="Arial"/>
              </a:rPr>
              <a:t>panic!  </a:t>
            </a:r>
            <a:r>
              <a:rPr sz="1050" spc="-50" dirty="0">
                <a:latin typeface="Arial"/>
                <a:cs typeface="Arial"/>
              </a:rPr>
              <a:t>Errors</a:t>
            </a:r>
            <a:r>
              <a:rPr sz="1050" spc="95" dirty="0">
                <a:latin typeface="Arial"/>
                <a:cs typeface="Arial"/>
              </a:rPr>
              <a:t> </a:t>
            </a:r>
            <a:r>
              <a:rPr sz="1050" spc="-55" dirty="0">
                <a:latin typeface="Arial"/>
                <a:cs typeface="Arial"/>
              </a:rPr>
              <a:t>happen.</a:t>
            </a:r>
            <a:endParaRPr sz="1050">
              <a:latin typeface="Arial"/>
              <a:cs typeface="Arial"/>
            </a:endParaRPr>
          </a:p>
          <a:p>
            <a:pPr marL="289560" marR="274955" indent="-177165">
              <a:lnSpc>
                <a:spcPct val="102699"/>
              </a:lnSpc>
              <a:spcBef>
                <a:spcPts val="295"/>
              </a:spcBef>
              <a:buClr>
                <a:srgbClr val="3333B2"/>
              </a:buClr>
              <a:buAutoNum type="arabicPeriod"/>
              <a:tabLst>
                <a:tab pos="290195" algn="l"/>
              </a:tabLst>
            </a:pPr>
            <a:r>
              <a:rPr sz="1050" spc="-30" dirty="0">
                <a:latin typeface="Arial"/>
                <a:cs typeface="Arial"/>
              </a:rPr>
              <a:t>Fix </a:t>
            </a:r>
            <a:r>
              <a:rPr sz="1050" spc="-35" dirty="0">
                <a:latin typeface="Arial"/>
                <a:cs typeface="Arial"/>
              </a:rPr>
              <a:t>them </a:t>
            </a:r>
            <a:r>
              <a:rPr sz="1050" spc="-110" dirty="0">
                <a:latin typeface="Arial"/>
                <a:cs typeface="Arial"/>
              </a:rPr>
              <a:t>as </a:t>
            </a:r>
            <a:r>
              <a:rPr sz="1050" spc="-70" dirty="0">
                <a:latin typeface="Arial"/>
                <a:cs typeface="Arial"/>
              </a:rPr>
              <a:t>soon </a:t>
            </a:r>
            <a:r>
              <a:rPr sz="1050" spc="-110" dirty="0">
                <a:latin typeface="Arial"/>
                <a:cs typeface="Arial"/>
              </a:rPr>
              <a:t>as </a:t>
            </a:r>
            <a:r>
              <a:rPr sz="1050" spc="-35" dirty="0">
                <a:latin typeface="Arial"/>
                <a:cs typeface="Arial"/>
              </a:rPr>
              <a:t>they </a:t>
            </a:r>
            <a:r>
              <a:rPr sz="1050" spc="-70" dirty="0">
                <a:latin typeface="Arial"/>
                <a:cs typeface="Arial"/>
              </a:rPr>
              <a:t>arise </a:t>
            </a:r>
            <a:r>
              <a:rPr sz="1050" spc="-10" dirty="0">
                <a:latin typeface="Arial"/>
                <a:cs typeface="Arial"/>
              </a:rPr>
              <a:t>— </a:t>
            </a:r>
            <a:r>
              <a:rPr sz="1050" spc="20" dirty="0">
                <a:latin typeface="Arial"/>
                <a:cs typeface="Arial"/>
              </a:rPr>
              <a:t>if </a:t>
            </a:r>
            <a:r>
              <a:rPr sz="1050" spc="-25" dirty="0">
                <a:latin typeface="Arial"/>
                <a:cs typeface="Arial"/>
              </a:rPr>
              <a:t>what </a:t>
            </a:r>
            <a:r>
              <a:rPr sz="1050" spc="-65" dirty="0">
                <a:latin typeface="Arial"/>
                <a:cs typeface="Arial"/>
              </a:rPr>
              <a:t>you </a:t>
            </a:r>
            <a:r>
              <a:rPr sz="1050" spc="-15" dirty="0">
                <a:latin typeface="Arial"/>
                <a:cs typeface="Arial"/>
              </a:rPr>
              <a:t>just </a:t>
            </a:r>
            <a:r>
              <a:rPr sz="1050" spc="-40" dirty="0">
                <a:latin typeface="Arial"/>
                <a:cs typeface="Arial"/>
              </a:rPr>
              <a:t>typed  </a:t>
            </a:r>
            <a:r>
              <a:rPr sz="1050" spc="-85" dirty="0">
                <a:latin typeface="Arial"/>
                <a:cs typeface="Arial"/>
              </a:rPr>
              <a:t>caused  </a:t>
            </a:r>
            <a:r>
              <a:rPr sz="1050" spc="-70" dirty="0">
                <a:latin typeface="Arial"/>
                <a:cs typeface="Arial"/>
              </a:rPr>
              <a:t>an  </a:t>
            </a:r>
            <a:r>
              <a:rPr sz="1050" spc="-35" dirty="0">
                <a:latin typeface="Arial"/>
                <a:cs typeface="Arial"/>
              </a:rPr>
              <a:t>error, </a:t>
            </a:r>
            <a:r>
              <a:rPr sz="1050" spc="-65" dirty="0">
                <a:latin typeface="Arial"/>
                <a:cs typeface="Arial"/>
              </a:rPr>
              <a:t>you  can  </a:t>
            </a:r>
            <a:r>
              <a:rPr sz="1050" spc="-15" dirty="0">
                <a:latin typeface="Arial"/>
                <a:cs typeface="Arial"/>
              </a:rPr>
              <a:t>start </a:t>
            </a:r>
            <a:r>
              <a:rPr sz="1050" spc="-45" dirty="0">
                <a:latin typeface="Arial"/>
                <a:cs typeface="Arial"/>
              </a:rPr>
              <a:t>your </a:t>
            </a:r>
            <a:r>
              <a:rPr sz="1050" spc="-55" dirty="0">
                <a:latin typeface="Arial"/>
                <a:cs typeface="Arial"/>
              </a:rPr>
              <a:t>debugging</a:t>
            </a:r>
            <a:r>
              <a:rPr sz="1050" spc="25" dirty="0">
                <a:latin typeface="Arial"/>
                <a:cs typeface="Arial"/>
              </a:rPr>
              <a:t> </a:t>
            </a:r>
            <a:r>
              <a:rPr sz="1050" spc="-35" dirty="0">
                <a:latin typeface="Arial"/>
                <a:cs typeface="Arial"/>
              </a:rPr>
              <a:t>there.</a:t>
            </a:r>
            <a:endParaRPr sz="1050">
              <a:latin typeface="Arial"/>
              <a:cs typeface="Arial"/>
            </a:endParaRPr>
          </a:p>
          <a:p>
            <a:pPr marL="289560" marR="215900" indent="-177165">
              <a:lnSpc>
                <a:spcPct val="102600"/>
              </a:lnSpc>
              <a:spcBef>
                <a:spcPts val="300"/>
              </a:spcBef>
              <a:buClr>
                <a:srgbClr val="3333B2"/>
              </a:buClr>
              <a:buAutoNum type="arabicPeriod"/>
              <a:tabLst>
                <a:tab pos="290195" algn="l"/>
              </a:tabLst>
            </a:pPr>
            <a:r>
              <a:rPr sz="1050" spc="10" dirty="0">
                <a:latin typeface="Arial"/>
                <a:cs typeface="Arial"/>
              </a:rPr>
              <a:t>If </a:t>
            </a:r>
            <a:r>
              <a:rPr sz="1050" spc="-40" dirty="0">
                <a:latin typeface="Arial"/>
                <a:cs typeface="Arial"/>
              </a:rPr>
              <a:t>there </a:t>
            </a:r>
            <a:r>
              <a:rPr sz="1050" spc="-80" dirty="0">
                <a:latin typeface="Arial"/>
                <a:cs typeface="Arial"/>
              </a:rPr>
              <a:t>are </a:t>
            </a:r>
            <a:r>
              <a:rPr sz="1050" spc="-20" dirty="0">
                <a:latin typeface="Arial"/>
                <a:cs typeface="Arial"/>
              </a:rPr>
              <a:t>multiple </a:t>
            </a:r>
            <a:r>
              <a:rPr sz="1050" spc="-50" dirty="0">
                <a:latin typeface="Arial"/>
                <a:cs typeface="Arial"/>
              </a:rPr>
              <a:t>errors, </a:t>
            </a:r>
            <a:r>
              <a:rPr sz="1050" spc="-15" dirty="0">
                <a:latin typeface="Arial"/>
                <a:cs typeface="Arial"/>
              </a:rPr>
              <a:t>start </a:t>
            </a:r>
            <a:r>
              <a:rPr sz="1050" dirty="0">
                <a:latin typeface="Arial"/>
                <a:cs typeface="Arial"/>
              </a:rPr>
              <a:t>with </a:t>
            </a:r>
            <a:r>
              <a:rPr sz="1050" spc="-30" dirty="0">
                <a:latin typeface="Arial"/>
                <a:cs typeface="Arial"/>
              </a:rPr>
              <a:t>the </a:t>
            </a:r>
            <a:r>
              <a:rPr sz="1050" spc="-5" dirty="0">
                <a:latin typeface="Arial"/>
                <a:cs typeface="Arial"/>
              </a:rPr>
              <a:t>first </a:t>
            </a:r>
            <a:r>
              <a:rPr sz="1050" spc="-80" dirty="0">
                <a:latin typeface="Arial"/>
                <a:cs typeface="Arial"/>
              </a:rPr>
              <a:t>one </a:t>
            </a:r>
            <a:r>
              <a:rPr sz="1050" spc="-10" dirty="0">
                <a:latin typeface="Arial"/>
                <a:cs typeface="Arial"/>
              </a:rPr>
              <a:t>— </a:t>
            </a:r>
            <a:r>
              <a:rPr sz="1050" spc="-30" dirty="0">
                <a:latin typeface="Arial"/>
                <a:cs typeface="Arial"/>
              </a:rPr>
              <a:t>the  </a:t>
            </a:r>
            <a:r>
              <a:rPr sz="1050" spc="-90" dirty="0">
                <a:latin typeface="Arial"/>
                <a:cs typeface="Arial"/>
              </a:rPr>
              <a:t>cause  </a:t>
            </a:r>
            <a:r>
              <a:rPr sz="1050" spc="-70" dirty="0">
                <a:latin typeface="Arial"/>
                <a:cs typeface="Arial"/>
              </a:rPr>
              <a:t>may </a:t>
            </a:r>
            <a:r>
              <a:rPr sz="1050" spc="-85" dirty="0">
                <a:latin typeface="Arial"/>
                <a:cs typeface="Arial"/>
              </a:rPr>
              <a:t>even  </a:t>
            </a:r>
            <a:r>
              <a:rPr sz="1050" spc="-70" dirty="0">
                <a:latin typeface="Arial"/>
                <a:cs typeface="Arial"/>
              </a:rPr>
              <a:t>be above 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spc="30" dirty="0">
                <a:latin typeface="Arial"/>
                <a:cs typeface="Arial"/>
              </a:rPr>
              <a:t>it.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89623"/>
            <a:ext cx="1693545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40" dirty="0"/>
              <a:t>Typesetting </a:t>
            </a:r>
            <a:r>
              <a:rPr spc="-45" dirty="0"/>
              <a:t>Exercise</a:t>
            </a:r>
            <a:r>
              <a:rPr spc="35" dirty="0"/>
              <a:t> </a:t>
            </a:r>
            <a:r>
              <a:rPr spc="-65" dirty="0"/>
              <a:t>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7294" y="758164"/>
            <a:ext cx="3898265" cy="919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60" dirty="0">
                <a:solidFill>
                  <a:srgbClr val="3333B2"/>
                </a:solidFill>
                <a:latin typeface="Tahoma"/>
                <a:cs typeface="Tahoma"/>
              </a:rPr>
              <a:t>Typeset </a:t>
            </a:r>
            <a:r>
              <a:rPr sz="1200" spc="-35" dirty="0">
                <a:solidFill>
                  <a:srgbClr val="3333B2"/>
                </a:solidFill>
                <a:latin typeface="Tahoma"/>
                <a:cs typeface="Tahoma"/>
              </a:rPr>
              <a:t>this in </a:t>
            </a:r>
            <a:r>
              <a:rPr sz="1200" spc="-135" dirty="0">
                <a:solidFill>
                  <a:srgbClr val="3333B2"/>
                </a:solidFill>
                <a:latin typeface="Tahoma"/>
                <a:cs typeface="Tahoma"/>
              </a:rPr>
              <a:t>L</a:t>
            </a:r>
            <a:r>
              <a:rPr sz="1200" spc="-202" baseline="20833" dirty="0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sz="1200" spc="-135" dirty="0">
                <a:solidFill>
                  <a:srgbClr val="3333B2"/>
                </a:solidFill>
                <a:latin typeface="Tahoma"/>
                <a:cs typeface="Tahoma"/>
              </a:rPr>
              <a:t>T</a:t>
            </a:r>
            <a:r>
              <a:rPr sz="1800" spc="-202" baseline="-11574" dirty="0">
                <a:solidFill>
                  <a:srgbClr val="3333B2"/>
                </a:solidFill>
                <a:latin typeface="Tahoma"/>
                <a:cs typeface="Tahoma"/>
              </a:rPr>
              <a:t>E</a:t>
            </a:r>
            <a:r>
              <a:rPr sz="1200" spc="-135" dirty="0">
                <a:solidFill>
                  <a:srgbClr val="3333B2"/>
                </a:solidFill>
                <a:latin typeface="Tahoma"/>
                <a:cs typeface="Tahoma"/>
              </a:rPr>
              <a:t>X: </a:t>
            </a:r>
            <a:r>
              <a:rPr sz="1200" spc="35" dirty="0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sz="1200" spc="-37" baseline="31250" dirty="0">
                <a:solidFill>
                  <a:srgbClr val="3333B2"/>
                </a:solidFill>
                <a:latin typeface="Arial"/>
                <a:cs typeface="Arial"/>
              </a:rPr>
              <a:t>1</a:t>
            </a:r>
            <a:endParaRPr sz="1200" baseline="31250">
              <a:latin typeface="Arial"/>
              <a:cs typeface="Arial"/>
            </a:endParaRPr>
          </a:p>
          <a:p>
            <a:pPr marL="12700" marR="5080">
              <a:lnSpc>
                <a:spcPct val="102600"/>
              </a:lnSpc>
              <a:spcBef>
                <a:spcPts val="225"/>
              </a:spcBef>
            </a:pPr>
            <a:r>
              <a:rPr sz="1050" spc="-25" dirty="0">
                <a:latin typeface="Arial"/>
                <a:cs typeface="Arial"/>
              </a:rPr>
              <a:t>In </a:t>
            </a:r>
            <a:r>
              <a:rPr sz="1050" spc="-40" dirty="0">
                <a:latin typeface="Arial"/>
                <a:cs typeface="Arial"/>
              </a:rPr>
              <a:t>March </a:t>
            </a:r>
            <a:r>
              <a:rPr sz="1050" spc="-55" dirty="0">
                <a:latin typeface="Arial"/>
                <a:cs typeface="Arial"/>
              </a:rPr>
              <a:t>2006, </a:t>
            </a:r>
            <a:r>
              <a:rPr sz="1050" spc="-85" dirty="0">
                <a:latin typeface="Arial"/>
                <a:cs typeface="Arial"/>
              </a:rPr>
              <a:t>Congress </a:t>
            </a:r>
            <a:r>
              <a:rPr sz="1050" spc="-65" dirty="0">
                <a:latin typeface="Arial"/>
                <a:cs typeface="Arial"/>
              </a:rPr>
              <a:t>raised </a:t>
            </a:r>
            <a:r>
              <a:rPr sz="1050" spc="5" dirty="0">
                <a:latin typeface="Arial"/>
                <a:cs typeface="Arial"/>
              </a:rPr>
              <a:t>that </a:t>
            </a:r>
            <a:r>
              <a:rPr sz="1050" spc="-40" dirty="0">
                <a:latin typeface="Arial"/>
                <a:cs typeface="Arial"/>
              </a:rPr>
              <a:t>ceiling </a:t>
            </a:r>
            <a:r>
              <a:rPr sz="1050" spc="-70" dirty="0">
                <a:latin typeface="Arial"/>
                <a:cs typeface="Arial"/>
              </a:rPr>
              <a:t>an </a:t>
            </a:r>
            <a:r>
              <a:rPr sz="1050" spc="-25" dirty="0">
                <a:latin typeface="Arial"/>
                <a:cs typeface="Arial"/>
              </a:rPr>
              <a:t>additional </a:t>
            </a:r>
            <a:r>
              <a:rPr sz="1050" spc="-55" dirty="0">
                <a:latin typeface="Arial"/>
                <a:cs typeface="Arial"/>
              </a:rPr>
              <a:t>$0.79  </a:t>
            </a:r>
            <a:r>
              <a:rPr sz="1050" dirty="0">
                <a:latin typeface="Arial"/>
                <a:cs typeface="Arial"/>
              </a:rPr>
              <a:t>trillion </a:t>
            </a:r>
            <a:r>
              <a:rPr sz="1050" spc="10" dirty="0">
                <a:latin typeface="Arial"/>
                <a:cs typeface="Arial"/>
              </a:rPr>
              <a:t>to </a:t>
            </a:r>
            <a:r>
              <a:rPr sz="1050" spc="-55" dirty="0">
                <a:latin typeface="Arial"/>
                <a:cs typeface="Arial"/>
              </a:rPr>
              <a:t>$8.97 </a:t>
            </a:r>
            <a:r>
              <a:rPr sz="1050" dirty="0">
                <a:latin typeface="Arial"/>
                <a:cs typeface="Arial"/>
              </a:rPr>
              <a:t>trillion, </a:t>
            </a:r>
            <a:r>
              <a:rPr sz="1050" spc="-40" dirty="0">
                <a:latin typeface="Arial"/>
                <a:cs typeface="Arial"/>
              </a:rPr>
              <a:t>which </a:t>
            </a:r>
            <a:r>
              <a:rPr sz="1050" spc="-60" dirty="0">
                <a:latin typeface="Arial"/>
                <a:cs typeface="Arial"/>
              </a:rPr>
              <a:t>is </a:t>
            </a:r>
            <a:r>
              <a:rPr sz="1050" spc="-45" dirty="0">
                <a:latin typeface="Arial"/>
                <a:cs typeface="Arial"/>
              </a:rPr>
              <a:t>approximately </a:t>
            </a:r>
            <a:r>
              <a:rPr sz="1050" spc="-65" dirty="0">
                <a:latin typeface="Arial"/>
                <a:cs typeface="Arial"/>
              </a:rPr>
              <a:t>68% </a:t>
            </a:r>
            <a:r>
              <a:rPr sz="1050" spc="-20" dirty="0">
                <a:latin typeface="Arial"/>
                <a:cs typeface="Arial"/>
              </a:rPr>
              <a:t>of </a:t>
            </a:r>
            <a:r>
              <a:rPr sz="1050" spc="-70" dirty="0">
                <a:latin typeface="Arial"/>
                <a:cs typeface="Arial"/>
              </a:rPr>
              <a:t>GDP. As </a:t>
            </a:r>
            <a:r>
              <a:rPr sz="1050" spc="-20" dirty="0">
                <a:latin typeface="Arial"/>
                <a:cs typeface="Arial"/>
              </a:rPr>
              <a:t>of  </a:t>
            </a:r>
            <a:r>
              <a:rPr sz="1050" spc="-35" dirty="0">
                <a:latin typeface="Arial"/>
                <a:cs typeface="Arial"/>
              </a:rPr>
              <a:t>October 4, </a:t>
            </a:r>
            <a:r>
              <a:rPr sz="1050" spc="-55" dirty="0">
                <a:latin typeface="Arial"/>
                <a:cs typeface="Arial"/>
              </a:rPr>
              <a:t>2008, </a:t>
            </a:r>
            <a:r>
              <a:rPr sz="1050" spc="-30" dirty="0">
                <a:latin typeface="Arial"/>
                <a:cs typeface="Arial"/>
              </a:rPr>
              <a:t>the </a:t>
            </a:r>
            <a:r>
              <a:rPr sz="1050" spc="-45" dirty="0">
                <a:latin typeface="Arial"/>
                <a:cs typeface="Arial"/>
              </a:rPr>
              <a:t>“Emergency </a:t>
            </a:r>
            <a:r>
              <a:rPr sz="1050" spc="-55" dirty="0">
                <a:latin typeface="Arial"/>
                <a:cs typeface="Arial"/>
              </a:rPr>
              <a:t>Economic </a:t>
            </a:r>
            <a:r>
              <a:rPr sz="1050" spc="-25" dirty="0">
                <a:latin typeface="Arial"/>
                <a:cs typeface="Arial"/>
              </a:rPr>
              <a:t>Stabilization </a:t>
            </a:r>
            <a:r>
              <a:rPr sz="1050" spc="5" dirty="0">
                <a:latin typeface="Arial"/>
                <a:cs typeface="Arial"/>
              </a:rPr>
              <a:t>Act </a:t>
            </a:r>
            <a:r>
              <a:rPr sz="1050" spc="-20" dirty="0">
                <a:latin typeface="Arial"/>
                <a:cs typeface="Arial"/>
              </a:rPr>
              <a:t>of  2008” </a:t>
            </a:r>
            <a:r>
              <a:rPr sz="1050" spc="-60" dirty="0">
                <a:latin typeface="Arial"/>
                <a:cs typeface="Arial"/>
              </a:rPr>
              <a:t>raised  </a:t>
            </a:r>
            <a:r>
              <a:rPr sz="1050" spc="-30" dirty="0">
                <a:latin typeface="Arial"/>
                <a:cs typeface="Arial"/>
              </a:rPr>
              <a:t>the current </a:t>
            </a:r>
            <a:r>
              <a:rPr sz="1050" spc="-35" dirty="0">
                <a:latin typeface="Arial"/>
                <a:cs typeface="Arial"/>
              </a:rPr>
              <a:t>debt </a:t>
            </a:r>
            <a:r>
              <a:rPr sz="1050" spc="-40" dirty="0">
                <a:latin typeface="Arial"/>
                <a:cs typeface="Arial"/>
              </a:rPr>
              <a:t>ceiling </a:t>
            </a:r>
            <a:r>
              <a:rPr sz="1050" spc="10" dirty="0">
                <a:latin typeface="Arial"/>
                <a:cs typeface="Arial"/>
              </a:rPr>
              <a:t>to </a:t>
            </a:r>
            <a:r>
              <a:rPr sz="1050" spc="-55" dirty="0">
                <a:latin typeface="Arial"/>
                <a:cs typeface="Arial"/>
              </a:rPr>
              <a:t>$11.3  </a:t>
            </a:r>
            <a:r>
              <a:rPr sz="1050" spc="10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trillion.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7348" y="1855025"/>
            <a:ext cx="2333625" cy="204470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7465">
              <a:lnSpc>
                <a:spcPts val="1275"/>
              </a:lnSpc>
            </a:pPr>
            <a:r>
              <a:rPr sz="1050" spc="-35" dirty="0">
                <a:latin typeface="Arial"/>
                <a:cs typeface="Arial"/>
              </a:rPr>
              <a:t>Click </a:t>
            </a:r>
            <a:r>
              <a:rPr sz="1050" spc="10" dirty="0">
                <a:latin typeface="Arial"/>
                <a:cs typeface="Arial"/>
              </a:rPr>
              <a:t>to </a:t>
            </a:r>
            <a:r>
              <a:rPr sz="1050" spc="-65" dirty="0">
                <a:latin typeface="Arial"/>
                <a:cs typeface="Arial"/>
              </a:rPr>
              <a:t>open  </a:t>
            </a:r>
            <a:r>
              <a:rPr sz="1050" spc="-20" dirty="0">
                <a:latin typeface="Arial"/>
                <a:cs typeface="Arial"/>
              </a:rPr>
              <a:t>this </a:t>
            </a:r>
            <a:r>
              <a:rPr sz="1050" spc="-75" dirty="0">
                <a:latin typeface="Arial"/>
                <a:cs typeface="Arial"/>
              </a:rPr>
              <a:t>exercise  </a:t>
            </a:r>
            <a:r>
              <a:rPr sz="1050" spc="-20" dirty="0">
                <a:latin typeface="Arial"/>
                <a:cs typeface="Arial"/>
              </a:rPr>
              <a:t>in</a:t>
            </a:r>
            <a:r>
              <a:rPr sz="1050" spc="160" dirty="0">
                <a:latin typeface="Arial"/>
                <a:cs typeface="Arial"/>
              </a:rPr>
              <a:t> </a:t>
            </a:r>
            <a:r>
              <a:rPr sz="1050" b="1" spc="-35" dirty="0">
                <a:latin typeface="Trebuchet MS"/>
                <a:cs typeface="Trebuchet MS"/>
              </a:rPr>
              <a:t>Overleaf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39303" y="2464879"/>
            <a:ext cx="1736725" cy="0"/>
          </a:xfrm>
          <a:custGeom>
            <a:avLst/>
            <a:gdLst/>
            <a:ahLst/>
            <a:cxnLst/>
            <a:rect l="l" t="t" r="r" b="b"/>
            <a:pathLst>
              <a:path w="1736725">
                <a:moveTo>
                  <a:pt x="0" y="0"/>
                </a:moveTo>
                <a:lnTo>
                  <a:pt x="173664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41830" y="2464879"/>
            <a:ext cx="0" cy="204470"/>
          </a:xfrm>
          <a:custGeom>
            <a:avLst/>
            <a:gdLst/>
            <a:ahLst/>
            <a:cxnLst/>
            <a:rect l="l" t="t" r="r" b="b"/>
            <a:pathLst>
              <a:path h="204469">
                <a:moveTo>
                  <a:pt x="0" y="204127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73424" y="2464879"/>
            <a:ext cx="0" cy="204470"/>
          </a:xfrm>
          <a:custGeom>
            <a:avLst/>
            <a:gdLst/>
            <a:ahLst/>
            <a:cxnLst/>
            <a:rect l="l" t="t" r="r" b="b"/>
            <a:pathLst>
              <a:path h="204469">
                <a:moveTo>
                  <a:pt x="0" y="204127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39303" y="2669006"/>
            <a:ext cx="1736725" cy="0"/>
          </a:xfrm>
          <a:custGeom>
            <a:avLst/>
            <a:gdLst/>
            <a:ahLst/>
            <a:cxnLst/>
            <a:rect l="l" t="t" r="r" b="b"/>
            <a:pathLst>
              <a:path w="1736725">
                <a:moveTo>
                  <a:pt x="0" y="0"/>
                </a:moveTo>
                <a:lnTo>
                  <a:pt x="173664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6389" y="2251836"/>
            <a:ext cx="3288665" cy="397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5" dirty="0">
                <a:latin typeface="Arial"/>
                <a:cs typeface="Arial"/>
              </a:rPr>
              <a:t>Hint:  </a:t>
            </a:r>
            <a:r>
              <a:rPr sz="1050" spc="-40" dirty="0">
                <a:latin typeface="Arial"/>
                <a:cs typeface="Arial"/>
              </a:rPr>
              <a:t>watch </a:t>
            </a:r>
            <a:r>
              <a:rPr sz="1050" spc="-10" dirty="0">
                <a:latin typeface="Arial"/>
                <a:cs typeface="Arial"/>
              </a:rPr>
              <a:t>out </a:t>
            </a:r>
            <a:r>
              <a:rPr sz="1050" spc="-25" dirty="0">
                <a:latin typeface="Arial"/>
                <a:cs typeface="Arial"/>
              </a:rPr>
              <a:t>for </a:t>
            </a:r>
            <a:r>
              <a:rPr sz="1050" spc="-55" dirty="0">
                <a:latin typeface="Arial"/>
                <a:cs typeface="Arial"/>
              </a:rPr>
              <a:t>characters  </a:t>
            </a:r>
            <a:r>
              <a:rPr sz="1050" dirty="0">
                <a:latin typeface="Arial"/>
                <a:cs typeface="Arial"/>
              </a:rPr>
              <a:t>with </a:t>
            </a:r>
            <a:r>
              <a:rPr sz="1050" spc="-60" dirty="0">
                <a:latin typeface="Arial"/>
                <a:cs typeface="Arial"/>
              </a:rPr>
              <a:t>special</a:t>
            </a:r>
            <a:r>
              <a:rPr sz="1050" spc="150" dirty="0">
                <a:latin typeface="Arial"/>
                <a:cs typeface="Arial"/>
              </a:rPr>
              <a:t> </a:t>
            </a:r>
            <a:r>
              <a:rPr sz="1050" spc="-55" dirty="0">
                <a:latin typeface="Arial"/>
                <a:cs typeface="Arial"/>
              </a:rPr>
              <a:t>meanings!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75" dirty="0">
                <a:latin typeface="Arial"/>
                <a:cs typeface="Arial"/>
              </a:rPr>
              <a:t>Once  </a:t>
            </a:r>
            <a:r>
              <a:rPr sz="1050" spc="-50" dirty="0">
                <a:latin typeface="Arial"/>
                <a:cs typeface="Arial"/>
              </a:rPr>
              <a:t>you’ve </a:t>
            </a:r>
            <a:r>
              <a:rPr sz="1050" spc="-15" dirty="0">
                <a:latin typeface="Arial"/>
                <a:cs typeface="Arial"/>
              </a:rPr>
              <a:t>tried,   </a:t>
            </a:r>
            <a:r>
              <a:rPr sz="1050" spc="-25" dirty="0">
                <a:latin typeface="Arial"/>
                <a:cs typeface="Arial"/>
              </a:rPr>
              <a:t>click </a:t>
            </a:r>
            <a:r>
              <a:rPr sz="1050" spc="-75" dirty="0">
                <a:latin typeface="Arial"/>
                <a:cs typeface="Arial"/>
              </a:rPr>
              <a:t>here  </a:t>
            </a:r>
            <a:r>
              <a:rPr sz="1050" spc="10" dirty="0">
                <a:latin typeface="Arial"/>
                <a:cs typeface="Arial"/>
              </a:rPr>
              <a:t>to </a:t>
            </a:r>
            <a:r>
              <a:rPr sz="1050" spc="-125" dirty="0">
                <a:latin typeface="Arial"/>
                <a:cs typeface="Arial"/>
              </a:rPr>
              <a:t>see  </a:t>
            </a:r>
            <a:r>
              <a:rPr sz="1050" spc="-50" dirty="0">
                <a:latin typeface="Arial"/>
                <a:cs typeface="Arial"/>
              </a:rPr>
              <a:t>my </a:t>
            </a:r>
            <a:r>
              <a:rPr sz="1050" spc="-30" dirty="0">
                <a:latin typeface="Arial"/>
                <a:cs typeface="Arial"/>
              </a:rPr>
              <a:t>solution</a:t>
            </a:r>
            <a:r>
              <a:rPr sz="1050" spc="13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59994" y="3271773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>
                <a:moveTo>
                  <a:pt x="0" y="0"/>
                </a:moveTo>
                <a:lnTo>
                  <a:pt x="18288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11301" y="3291090"/>
            <a:ext cx="3479800" cy="155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20" baseline="37037" dirty="0">
                <a:latin typeface="Arial"/>
                <a:cs typeface="Arial"/>
              </a:rPr>
              <a:t>1</a:t>
            </a:r>
            <a:r>
              <a:rPr sz="900" spc="80" dirty="0">
                <a:latin typeface="Times New Roman"/>
                <a:cs typeface="Times New Roman"/>
                <a:hlinkClick r:id="rId2"/>
              </a:rPr>
              <a:t>http://en.wikipedia.org/wiki/Economy_of_the_United_States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89623"/>
            <a:ext cx="2926080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40" dirty="0">
                <a:hlinkClick r:id="rId2" action="ppaction://hlinksldjump"/>
              </a:rPr>
              <a:t>Typesetting </a:t>
            </a:r>
            <a:r>
              <a:rPr spc="-30" dirty="0">
                <a:hlinkClick r:id="rId2" action="ppaction://hlinksldjump"/>
              </a:rPr>
              <a:t>Mathematics:</a:t>
            </a:r>
            <a:r>
              <a:rPr spc="-30" dirty="0"/>
              <a:t> </a:t>
            </a:r>
            <a:r>
              <a:rPr spc="-20" dirty="0"/>
              <a:t>Dollar</a:t>
            </a:r>
            <a:r>
              <a:rPr spc="275" dirty="0"/>
              <a:t> </a:t>
            </a:r>
            <a:r>
              <a:rPr spc="-45" dirty="0"/>
              <a:t>Signs</a:t>
            </a:r>
          </a:p>
        </p:txBody>
      </p:sp>
      <p:sp>
        <p:nvSpPr>
          <p:cNvPr id="3" name="object 3"/>
          <p:cNvSpPr/>
          <p:nvPr/>
        </p:nvSpPr>
        <p:spPr>
          <a:xfrm>
            <a:off x="1875621" y="717658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000000">
              <a:alpha val="7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60227" y="702264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60227" y="702264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ln w="63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76389" y="654832"/>
            <a:ext cx="3342640" cy="363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0655" marR="5080" indent="-148590">
              <a:lnSpc>
                <a:spcPct val="102699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35" dirty="0">
                <a:latin typeface="Arial"/>
                <a:cs typeface="Arial"/>
              </a:rPr>
              <a:t>Why </a:t>
            </a:r>
            <a:r>
              <a:rPr sz="1050" spc="-80" dirty="0">
                <a:latin typeface="Arial"/>
                <a:cs typeface="Arial"/>
              </a:rPr>
              <a:t>are </a:t>
            </a:r>
            <a:r>
              <a:rPr sz="1050" spc="-35" dirty="0">
                <a:latin typeface="Arial"/>
                <a:cs typeface="Arial"/>
              </a:rPr>
              <a:t>dollar </a:t>
            </a:r>
            <a:r>
              <a:rPr sz="1050" spc="-70" dirty="0">
                <a:latin typeface="Arial"/>
                <a:cs typeface="Arial"/>
              </a:rPr>
              <a:t>signs </a:t>
            </a:r>
            <a:r>
              <a:rPr sz="800" spc="-60" dirty="0">
                <a:latin typeface="Courier New"/>
                <a:cs typeface="Courier New"/>
              </a:rPr>
              <a:t>$ </a:t>
            </a:r>
            <a:r>
              <a:rPr sz="1050" spc="-60" dirty="0">
                <a:latin typeface="Arial"/>
                <a:cs typeface="Arial"/>
              </a:rPr>
              <a:t>special? </a:t>
            </a:r>
            <a:r>
              <a:rPr sz="1050" spc="-80" dirty="0">
                <a:latin typeface="Arial"/>
                <a:cs typeface="Arial"/>
              </a:rPr>
              <a:t>We </a:t>
            </a:r>
            <a:r>
              <a:rPr sz="1050" spc="-100" dirty="0">
                <a:latin typeface="Arial"/>
                <a:cs typeface="Arial"/>
              </a:rPr>
              <a:t>use </a:t>
            </a:r>
            <a:r>
              <a:rPr sz="1050" spc="-35" dirty="0">
                <a:latin typeface="Arial"/>
                <a:cs typeface="Arial"/>
              </a:rPr>
              <a:t>them </a:t>
            </a:r>
            <a:r>
              <a:rPr sz="1050" spc="10" dirty="0">
                <a:latin typeface="Arial"/>
                <a:cs typeface="Arial"/>
              </a:rPr>
              <a:t>to </a:t>
            </a:r>
            <a:r>
              <a:rPr sz="1050" spc="-45" dirty="0">
                <a:latin typeface="Arial"/>
                <a:cs typeface="Arial"/>
              </a:rPr>
              <a:t>mark  </a:t>
            </a:r>
            <a:r>
              <a:rPr sz="1050" spc="-40" dirty="0">
                <a:latin typeface="Arial"/>
                <a:cs typeface="Arial"/>
              </a:rPr>
              <a:t>mathematics </a:t>
            </a:r>
            <a:r>
              <a:rPr sz="1050" spc="-20" dirty="0">
                <a:latin typeface="Arial"/>
                <a:cs typeface="Arial"/>
              </a:rPr>
              <a:t>in</a:t>
            </a:r>
            <a:r>
              <a:rPr sz="1050" spc="11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text.</a:t>
            </a:r>
            <a:endParaRPr sz="10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3330" y="1057071"/>
            <a:ext cx="1746250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800" i="1" spc="-105" dirty="0">
                <a:solidFill>
                  <a:srgbClr val="3F7F7F"/>
                </a:solidFill>
                <a:latin typeface="Courier New"/>
                <a:cs typeface="Courier New"/>
              </a:rPr>
              <a:t> </a:t>
            </a:r>
            <a:r>
              <a:rPr sz="800" i="1" spc="-65" dirty="0">
                <a:solidFill>
                  <a:srgbClr val="3F7F7F"/>
                </a:solidFill>
                <a:latin typeface="Courier New"/>
                <a:cs typeface="Courier New"/>
              </a:rPr>
              <a:t>not so</a:t>
            </a:r>
            <a:r>
              <a:rPr sz="800" i="1" spc="-90" dirty="0">
                <a:solidFill>
                  <a:srgbClr val="3F7F7F"/>
                </a:solidFill>
                <a:latin typeface="Courier New"/>
                <a:cs typeface="Courier New"/>
              </a:rPr>
              <a:t> </a:t>
            </a:r>
            <a:r>
              <a:rPr sz="800" i="1" spc="-65" dirty="0">
                <a:solidFill>
                  <a:srgbClr val="3F7F7F"/>
                </a:solidFill>
                <a:latin typeface="Courier New"/>
                <a:cs typeface="Courier New"/>
              </a:rPr>
              <a:t>good:</a:t>
            </a:r>
            <a:endParaRPr sz="800">
              <a:latin typeface="Courier New"/>
              <a:cs typeface="Courier New"/>
            </a:endParaRPr>
          </a:p>
          <a:p>
            <a:pPr marL="12700" marR="5080">
              <a:lnSpc>
                <a:spcPts val="950"/>
              </a:lnSpc>
              <a:spcBef>
                <a:spcPts val="30"/>
              </a:spcBef>
            </a:pPr>
            <a:r>
              <a:rPr sz="800" spc="-60" dirty="0">
                <a:latin typeface="Courier New"/>
                <a:cs typeface="Courier New"/>
              </a:rPr>
              <a:t>Let a and b be distinct positive  integers, and let c = a - b +</a:t>
            </a:r>
            <a:r>
              <a:rPr sz="800" spc="-90" dirty="0">
                <a:latin typeface="Courier New"/>
                <a:cs typeface="Courier New"/>
              </a:rPr>
              <a:t> </a:t>
            </a:r>
            <a:r>
              <a:rPr sz="800" spc="-60" dirty="0">
                <a:latin typeface="Courier New"/>
                <a:cs typeface="Courier New"/>
              </a:rPr>
              <a:t>1.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3330" y="1537868"/>
            <a:ext cx="1961514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800" i="1" spc="-105" dirty="0">
                <a:solidFill>
                  <a:srgbClr val="3F7F7F"/>
                </a:solidFill>
                <a:latin typeface="Courier New"/>
                <a:cs typeface="Courier New"/>
              </a:rPr>
              <a:t> </a:t>
            </a:r>
            <a:r>
              <a:rPr sz="800" i="1" spc="-65" dirty="0">
                <a:solidFill>
                  <a:srgbClr val="3F7F7F"/>
                </a:solidFill>
                <a:latin typeface="Courier New"/>
                <a:cs typeface="Courier New"/>
              </a:rPr>
              <a:t>much</a:t>
            </a:r>
            <a:r>
              <a:rPr sz="800" i="1" spc="-90" dirty="0">
                <a:solidFill>
                  <a:srgbClr val="3F7F7F"/>
                </a:solidFill>
                <a:latin typeface="Courier New"/>
                <a:cs typeface="Courier New"/>
              </a:rPr>
              <a:t> </a:t>
            </a:r>
            <a:r>
              <a:rPr sz="800" i="1" spc="-65" dirty="0">
                <a:solidFill>
                  <a:srgbClr val="3F7F7F"/>
                </a:solidFill>
                <a:latin typeface="Courier New"/>
                <a:cs typeface="Courier New"/>
              </a:rPr>
              <a:t>better:</a:t>
            </a:r>
            <a:endParaRPr sz="800">
              <a:latin typeface="Courier New"/>
              <a:cs typeface="Courier New"/>
            </a:endParaRPr>
          </a:p>
          <a:p>
            <a:pPr marL="12700" marR="5080">
              <a:lnSpc>
                <a:spcPts val="950"/>
              </a:lnSpc>
              <a:spcBef>
                <a:spcPts val="30"/>
              </a:spcBef>
            </a:pPr>
            <a:r>
              <a:rPr sz="800" spc="-60" dirty="0">
                <a:latin typeface="Courier New"/>
                <a:cs typeface="Courier New"/>
              </a:rPr>
              <a:t>Let </a:t>
            </a: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a</a:t>
            </a: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 </a:t>
            </a:r>
            <a:r>
              <a:rPr sz="800" spc="-60" dirty="0">
                <a:latin typeface="Courier New"/>
                <a:cs typeface="Courier New"/>
              </a:rPr>
              <a:t>and </a:t>
            </a: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b</a:t>
            </a: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 </a:t>
            </a:r>
            <a:r>
              <a:rPr sz="800" spc="-60" dirty="0">
                <a:latin typeface="Courier New"/>
                <a:cs typeface="Courier New"/>
              </a:rPr>
              <a:t>be distinct positive  integers, and let </a:t>
            </a: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c </a:t>
            </a:r>
            <a:r>
              <a:rPr sz="800" spc="-60" dirty="0">
                <a:solidFill>
                  <a:srgbClr val="666666"/>
                </a:solidFill>
                <a:latin typeface="Courier New"/>
                <a:cs typeface="Courier New"/>
              </a:rPr>
              <a:t>= 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a </a:t>
            </a:r>
            <a:r>
              <a:rPr sz="800" spc="-60" dirty="0">
                <a:solidFill>
                  <a:srgbClr val="666666"/>
                </a:solidFill>
                <a:latin typeface="Courier New"/>
                <a:cs typeface="Courier New"/>
              </a:rPr>
              <a:t>- 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b </a:t>
            </a:r>
            <a:r>
              <a:rPr sz="800" spc="-60" dirty="0">
                <a:solidFill>
                  <a:srgbClr val="666666"/>
                </a:solidFill>
                <a:latin typeface="Courier New"/>
                <a:cs typeface="Courier New"/>
              </a:rPr>
              <a:t>+</a:t>
            </a:r>
            <a:r>
              <a:rPr sz="800" spc="-85" dirty="0">
                <a:solidFill>
                  <a:srgbClr val="666666"/>
                </a:solidFill>
                <a:latin typeface="Courier New"/>
                <a:cs typeface="Courier New"/>
              </a:rPr>
              <a:t> </a:t>
            </a:r>
            <a:r>
              <a:rPr sz="800" spc="-60" dirty="0">
                <a:solidFill>
                  <a:srgbClr val="666666"/>
                </a:solidFill>
                <a:latin typeface="Courier New"/>
                <a:cs typeface="Courier New"/>
              </a:rPr>
              <a:t>1</a:t>
            </a: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</a:t>
            </a:r>
            <a:r>
              <a:rPr sz="800" spc="-60" dirty="0">
                <a:latin typeface="Courier New"/>
                <a:cs typeface="Courier New"/>
              </a:rPr>
              <a:t>.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20479" y="1088390"/>
            <a:ext cx="0" cy="814069"/>
          </a:xfrm>
          <a:custGeom>
            <a:avLst/>
            <a:gdLst/>
            <a:ahLst/>
            <a:cxnLst/>
            <a:rect l="l" t="t" r="r" b="b"/>
            <a:pathLst>
              <a:path h="814069">
                <a:moveTo>
                  <a:pt x="0" y="813981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886227" y="1090269"/>
            <a:ext cx="1210310" cy="375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950"/>
              </a:lnSpc>
            </a:pPr>
            <a:r>
              <a:rPr sz="800" spc="10" dirty="0">
                <a:latin typeface="Arial"/>
                <a:cs typeface="Arial"/>
              </a:rPr>
              <a:t>Let </a:t>
            </a:r>
            <a:r>
              <a:rPr sz="800" spc="-40" dirty="0">
                <a:latin typeface="Arial"/>
                <a:cs typeface="Arial"/>
              </a:rPr>
              <a:t>a </a:t>
            </a:r>
            <a:r>
              <a:rPr sz="800" spc="-20" dirty="0">
                <a:latin typeface="Arial"/>
                <a:cs typeface="Arial"/>
              </a:rPr>
              <a:t>and </a:t>
            </a:r>
            <a:r>
              <a:rPr sz="800" spc="-10" dirty="0">
                <a:latin typeface="Arial"/>
                <a:cs typeface="Arial"/>
              </a:rPr>
              <a:t>b </a:t>
            </a:r>
            <a:r>
              <a:rPr sz="800" spc="-30" dirty="0">
                <a:latin typeface="Arial"/>
                <a:cs typeface="Arial"/>
              </a:rPr>
              <a:t>be </a:t>
            </a:r>
            <a:r>
              <a:rPr sz="800" spc="10" dirty="0">
                <a:latin typeface="Arial"/>
                <a:cs typeface="Arial"/>
              </a:rPr>
              <a:t>distinct  </a:t>
            </a:r>
            <a:r>
              <a:rPr sz="800" spc="-5" dirty="0">
                <a:latin typeface="Arial"/>
                <a:cs typeface="Arial"/>
              </a:rPr>
              <a:t>positive </a:t>
            </a:r>
            <a:r>
              <a:rPr sz="800" spc="-15" dirty="0">
                <a:latin typeface="Arial"/>
                <a:cs typeface="Arial"/>
              </a:rPr>
              <a:t>integers, </a:t>
            </a:r>
            <a:r>
              <a:rPr sz="800" spc="-20" dirty="0">
                <a:latin typeface="Arial"/>
                <a:cs typeface="Arial"/>
              </a:rPr>
              <a:t>and </a:t>
            </a:r>
            <a:r>
              <a:rPr sz="800" spc="10" dirty="0">
                <a:latin typeface="Arial"/>
                <a:cs typeface="Arial"/>
              </a:rPr>
              <a:t>let</a:t>
            </a:r>
            <a:r>
              <a:rPr sz="800" spc="220" dirty="0">
                <a:latin typeface="Arial"/>
                <a:cs typeface="Arial"/>
              </a:rPr>
              <a:t> </a:t>
            </a:r>
            <a:r>
              <a:rPr sz="800" spc="-25" dirty="0">
                <a:latin typeface="Arial"/>
                <a:cs typeface="Arial"/>
              </a:rPr>
              <a:t>c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ts val="915"/>
              </a:lnSpc>
            </a:pPr>
            <a:r>
              <a:rPr sz="800" spc="190" dirty="0">
                <a:latin typeface="Arial"/>
                <a:cs typeface="Arial"/>
              </a:rPr>
              <a:t>= </a:t>
            </a:r>
            <a:r>
              <a:rPr sz="800" spc="-40" dirty="0">
                <a:latin typeface="Arial"/>
                <a:cs typeface="Arial"/>
              </a:rPr>
              <a:t>a </a:t>
            </a:r>
            <a:r>
              <a:rPr sz="800" spc="15" dirty="0">
                <a:latin typeface="Arial"/>
                <a:cs typeface="Arial"/>
              </a:rPr>
              <a:t>- </a:t>
            </a:r>
            <a:r>
              <a:rPr sz="800" spc="-10" dirty="0">
                <a:latin typeface="Arial"/>
                <a:cs typeface="Arial"/>
              </a:rPr>
              <a:t>b </a:t>
            </a:r>
            <a:r>
              <a:rPr sz="800" spc="190" dirty="0">
                <a:latin typeface="Arial"/>
                <a:cs typeface="Arial"/>
              </a:rPr>
              <a:t>+</a:t>
            </a:r>
            <a:r>
              <a:rPr sz="800" spc="5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1.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86227" y="1526781"/>
            <a:ext cx="1126490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950"/>
              </a:lnSpc>
            </a:pPr>
            <a:r>
              <a:rPr sz="800" spc="10" dirty="0">
                <a:latin typeface="Arial"/>
                <a:cs typeface="Arial"/>
              </a:rPr>
              <a:t>Let </a:t>
            </a:r>
            <a:r>
              <a:rPr sz="800" i="1" spc="-85" dirty="0">
                <a:latin typeface="Lucida Sans"/>
                <a:cs typeface="Lucida Sans"/>
              </a:rPr>
              <a:t>a </a:t>
            </a:r>
            <a:r>
              <a:rPr sz="800" spc="-20" dirty="0">
                <a:latin typeface="Arial"/>
                <a:cs typeface="Arial"/>
              </a:rPr>
              <a:t>and </a:t>
            </a:r>
            <a:r>
              <a:rPr sz="800" i="1" spc="-50" dirty="0">
                <a:latin typeface="Lucida Sans"/>
                <a:cs typeface="Lucida Sans"/>
              </a:rPr>
              <a:t>b </a:t>
            </a:r>
            <a:r>
              <a:rPr sz="800" spc="-30" dirty="0">
                <a:latin typeface="Arial"/>
                <a:cs typeface="Arial"/>
              </a:rPr>
              <a:t>be </a:t>
            </a:r>
            <a:r>
              <a:rPr sz="800" spc="10" dirty="0">
                <a:latin typeface="Arial"/>
                <a:cs typeface="Arial"/>
              </a:rPr>
              <a:t>distinct  </a:t>
            </a:r>
            <a:r>
              <a:rPr sz="800" spc="-5" dirty="0">
                <a:latin typeface="Arial"/>
                <a:cs typeface="Arial"/>
              </a:rPr>
              <a:t>positive </a:t>
            </a:r>
            <a:r>
              <a:rPr sz="800" spc="-15" dirty="0">
                <a:latin typeface="Arial"/>
                <a:cs typeface="Arial"/>
              </a:rPr>
              <a:t>integers, </a:t>
            </a:r>
            <a:r>
              <a:rPr sz="800" spc="-20" dirty="0">
                <a:latin typeface="Arial"/>
                <a:cs typeface="Arial"/>
              </a:rPr>
              <a:t>and </a:t>
            </a:r>
            <a:r>
              <a:rPr sz="800" spc="10" dirty="0">
                <a:latin typeface="Arial"/>
                <a:cs typeface="Arial"/>
              </a:rPr>
              <a:t>let  </a:t>
            </a:r>
            <a:r>
              <a:rPr sz="800" i="1" spc="-30" dirty="0">
                <a:latin typeface="Lucida Sans"/>
                <a:cs typeface="Lucida Sans"/>
              </a:rPr>
              <a:t>c</a:t>
            </a:r>
            <a:r>
              <a:rPr sz="800" i="1" spc="25" dirty="0">
                <a:latin typeface="Lucida Sans"/>
                <a:cs typeface="Lucida Sans"/>
              </a:rPr>
              <a:t> </a:t>
            </a:r>
            <a:r>
              <a:rPr sz="800" spc="190" dirty="0">
                <a:latin typeface="Arial"/>
                <a:cs typeface="Arial"/>
              </a:rPr>
              <a:t>=</a:t>
            </a:r>
            <a:r>
              <a:rPr sz="800" spc="-5" dirty="0">
                <a:latin typeface="Arial"/>
                <a:cs typeface="Arial"/>
              </a:rPr>
              <a:t> </a:t>
            </a:r>
            <a:r>
              <a:rPr sz="800" i="1" spc="-85" dirty="0">
                <a:latin typeface="Lucida Sans"/>
                <a:cs typeface="Lucida Sans"/>
              </a:rPr>
              <a:t>a</a:t>
            </a:r>
            <a:r>
              <a:rPr sz="800" i="1" spc="-75" dirty="0">
                <a:latin typeface="Lucida Sans"/>
                <a:cs typeface="Lucida Sans"/>
              </a:rPr>
              <a:t> </a:t>
            </a:r>
            <a:r>
              <a:rPr sz="800" i="1" dirty="0">
                <a:latin typeface="Verdana"/>
                <a:cs typeface="Verdana"/>
              </a:rPr>
              <a:t>−</a:t>
            </a:r>
            <a:r>
              <a:rPr sz="800" i="1" spc="-110" dirty="0">
                <a:latin typeface="Verdana"/>
                <a:cs typeface="Verdana"/>
              </a:rPr>
              <a:t> </a:t>
            </a:r>
            <a:r>
              <a:rPr sz="800" i="1" spc="-50" dirty="0">
                <a:latin typeface="Lucida Sans"/>
                <a:cs typeface="Lucida Sans"/>
              </a:rPr>
              <a:t>b</a:t>
            </a:r>
            <a:r>
              <a:rPr sz="800" i="1" spc="-55" dirty="0">
                <a:latin typeface="Lucida Sans"/>
                <a:cs typeface="Lucida Sans"/>
              </a:rPr>
              <a:t> </a:t>
            </a:r>
            <a:r>
              <a:rPr sz="800" spc="190" dirty="0">
                <a:latin typeface="Arial"/>
                <a:cs typeface="Arial"/>
              </a:rPr>
              <a:t>+</a:t>
            </a:r>
            <a:r>
              <a:rPr sz="800" spc="-5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1.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37095" y="1047902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39622" y="1047902"/>
            <a:ext cx="0" cy="895350"/>
          </a:xfrm>
          <a:custGeom>
            <a:avLst/>
            <a:gdLst/>
            <a:ahLst/>
            <a:cxnLst/>
            <a:rect l="l" t="t" r="r" b="b"/>
            <a:pathLst>
              <a:path h="895350">
                <a:moveTo>
                  <a:pt x="0" y="89495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79176" y="1047902"/>
            <a:ext cx="0" cy="895350"/>
          </a:xfrm>
          <a:custGeom>
            <a:avLst/>
            <a:gdLst/>
            <a:ahLst/>
            <a:cxnLst/>
            <a:rect l="l" t="t" r="r" b="b"/>
            <a:pathLst>
              <a:path h="895350">
                <a:moveTo>
                  <a:pt x="0" y="89495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37095" y="1942858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76389" y="1948152"/>
            <a:ext cx="3610610" cy="604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0655" marR="469900" indent="-148590">
              <a:lnSpc>
                <a:spcPct val="1026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60" dirty="0">
                <a:latin typeface="Arial"/>
                <a:cs typeface="Arial"/>
              </a:rPr>
              <a:t>Always </a:t>
            </a:r>
            <a:r>
              <a:rPr sz="1050" spc="-100" dirty="0">
                <a:latin typeface="Arial"/>
                <a:cs typeface="Arial"/>
              </a:rPr>
              <a:t>use </a:t>
            </a:r>
            <a:r>
              <a:rPr sz="1050" spc="-35" dirty="0">
                <a:latin typeface="Arial"/>
                <a:cs typeface="Arial"/>
              </a:rPr>
              <a:t>dollar </a:t>
            </a:r>
            <a:r>
              <a:rPr sz="1050" spc="-70" dirty="0">
                <a:latin typeface="Arial"/>
                <a:cs typeface="Arial"/>
              </a:rPr>
              <a:t>signs </a:t>
            </a:r>
            <a:r>
              <a:rPr sz="1050" spc="-20" dirty="0">
                <a:latin typeface="Arial"/>
                <a:cs typeface="Arial"/>
              </a:rPr>
              <a:t>in </a:t>
            </a:r>
            <a:r>
              <a:rPr sz="1050" spc="-50" dirty="0">
                <a:latin typeface="Arial"/>
                <a:cs typeface="Arial"/>
              </a:rPr>
              <a:t>pairs </a:t>
            </a:r>
            <a:r>
              <a:rPr sz="1050" spc="-10" dirty="0">
                <a:latin typeface="Arial"/>
                <a:cs typeface="Arial"/>
              </a:rPr>
              <a:t>— </a:t>
            </a:r>
            <a:r>
              <a:rPr sz="1050" spc="-80" dirty="0">
                <a:latin typeface="Arial"/>
                <a:cs typeface="Arial"/>
              </a:rPr>
              <a:t>one </a:t>
            </a:r>
            <a:r>
              <a:rPr sz="1050" spc="10" dirty="0">
                <a:latin typeface="Arial"/>
                <a:cs typeface="Arial"/>
              </a:rPr>
              <a:t>to </a:t>
            </a:r>
            <a:r>
              <a:rPr sz="1050" spc="-50" dirty="0">
                <a:latin typeface="Arial"/>
                <a:cs typeface="Arial"/>
              </a:rPr>
              <a:t>begin </a:t>
            </a:r>
            <a:r>
              <a:rPr sz="1050" spc="-30" dirty="0">
                <a:latin typeface="Arial"/>
                <a:cs typeface="Arial"/>
              </a:rPr>
              <a:t>the  </a:t>
            </a:r>
            <a:r>
              <a:rPr sz="1050" spc="-40" dirty="0">
                <a:latin typeface="Arial"/>
                <a:cs typeface="Arial"/>
              </a:rPr>
              <a:t>mathematics, </a:t>
            </a:r>
            <a:r>
              <a:rPr sz="1050" spc="-60" dirty="0">
                <a:latin typeface="Arial"/>
                <a:cs typeface="Arial"/>
              </a:rPr>
              <a:t>and  </a:t>
            </a:r>
            <a:r>
              <a:rPr sz="1050" spc="-80" dirty="0">
                <a:latin typeface="Arial"/>
                <a:cs typeface="Arial"/>
              </a:rPr>
              <a:t>one  </a:t>
            </a:r>
            <a:r>
              <a:rPr sz="1050" spc="10" dirty="0">
                <a:latin typeface="Arial"/>
                <a:cs typeface="Arial"/>
              </a:rPr>
              <a:t>to </a:t>
            </a:r>
            <a:r>
              <a:rPr sz="1050" spc="-75" dirty="0">
                <a:latin typeface="Arial"/>
                <a:cs typeface="Arial"/>
              </a:rPr>
              <a:t>end</a:t>
            </a:r>
            <a:r>
              <a:rPr sz="1050" spc="40" dirty="0">
                <a:latin typeface="Arial"/>
                <a:cs typeface="Arial"/>
              </a:rPr>
              <a:t> </a:t>
            </a:r>
            <a:r>
              <a:rPr sz="1050" spc="30" dirty="0">
                <a:latin typeface="Arial"/>
                <a:cs typeface="Arial"/>
              </a:rPr>
              <a:t>it.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180" dirty="0">
                <a:latin typeface="Arial"/>
                <a:cs typeface="Arial"/>
              </a:rPr>
              <a:t>L</a:t>
            </a:r>
            <a:r>
              <a:rPr sz="1200" spc="-270" baseline="13888" dirty="0">
                <a:latin typeface="Arial"/>
                <a:cs typeface="Arial"/>
              </a:rPr>
              <a:t>A</a:t>
            </a:r>
            <a:r>
              <a:rPr sz="1050" spc="-180" dirty="0">
                <a:latin typeface="Arial"/>
                <a:cs typeface="Arial"/>
              </a:rPr>
              <a:t>T</a:t>
            </a:r>
            <a:r>
              <a:rPr sz="1575" spc="-270" baseline="-13227" dirty="0">
                <a:latin typeface="Arial"/>
                <a:cs typeface="Arial"/>
              </a:rPr>
              <a:t>E</a:t>
            </a:r>
            <a:r>
              <a:rPr sz="1050" spc="-180" dirty="0">
                <a:latin typeface="Arial"/>
                <a:cs typeface="Arial"/>
              </a:rPr>
              <a:t>X   </a:t>
            </a:r>
            <a:r>
              <a:rPr sz="1050" spc="-70" dirty="0">
                <a:latin typeface="Arial"/>
                <a:cs typeface="Arial"/>
              </a:rPr>
              <a:t>handles  </a:t>
            </a:r>
            <a:r>
              <a:rPr sz="1050" spc="-60" dirty="0">
                <a:latin typeface="Arial"/>
                <a:cs typeface="Arial"/>
              </a:rPr>
              <a:t>spacing  </a:t>
            </a:r>
            <a:r>
              <a:rPr sz="1050" spc="-25" dirty="0">
                <a:latin typeface="Arial"/>
                <a:cs typeface="Arial"/>
              </a:rPr>
              <a:t>automatically; </a:t>
            </a:r>
            <a:r>
              <a:rPr sz="1050" spc="45" dirty="0">
                <a:latin typeface="Arial"/>
                <a:cs typeface="Arial"/>
              </a:rPr>
              <a:t>it </a:t>
            </a:r>
            <a:r>
              <a:rPr sz="1050" spc="-65" dirty="0">
                <a:latin typeface="Arial"/>
                <a:cs typeface="Arial"/>
              </a:rPr>
              <a:t>ignores  </a:t>
            </a:r>
            <a:r>
              <a:rPr sz="1050" spc="-50" dirty="0">
                <a:latin typeface="Arial"/>
                <a:cs typeface="Arial"/>
              </a:rPr>
              <a:t>your</a:t>
            </a:r>
            <a:r>
              <a:rPr sz="1050" spc="-70" dirty="0">
                <a:latin typeface="Arial"/>
                <a:cs typeface="Arial"/>
              </a:rPr>
              <a:t> </a:t>
            </a:r>
            <a:r>
              <a:rPr sz="1050" spc="-85" dirty="0">
                <a:latin typeface="Arial"/>
                <a:cs typeface="Arial"/>
              </a:rPr>
              <a:t>spaces.</a:t>
            </a:r>
            <a:endParaRPr sz="10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43330" y="2529459"/>
            <a:ext cx="120904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60" dirty="0">
                <a:latin typeface="Courier New"/>
                <a:cs typeface="Courier New"/>
              </a:rPr>
              <a:t>Let </a:t>
            </a: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y</a:t>
            </a:r>
            <a:r>
              <a:rPr sz="800" spc="-60" dirty="0">
                <a:solidFill>
                  <a:srgbClr val="666666"/>
                </a:solidFill>
                <a:latin typeface="Courier New"/>
                <a:cs typeface="Courier New"/>
              </a:rPr>
              <a:t>=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mx</a:t>
            </a:r>
            <a:r>
              <a:rPr sz="800" spc="-60" dirty="0">
                <a:solidFill>
                  <a:srgbClr val="666666"/>
                </a:solidFill>
                <a:latin typeface="Courier New"/>
                <a:cs typeface="Courier New"/>
              </a:rPr>
              <a:t>+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b</a:t>
            </a: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 </a:t>
            </a:r>
            <a:r>
              <a:rPr sz="800" spc="-60" dirty="0">
                <a:latin typeface="Courier New"/>
                <a:cs typeface="Courier New"/>
              </a:rPr>
              <a:t>be</a:t>
            </a:r>
            <a:r>
              <a:rPr sz="800" spc="-105" dirty="0">
                <a:latin typeface="Courier New"/>
                <a:cs typeface="Courier New"/>
              </a:rPr>
              <a:t> 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\ldots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43330" y="2769857"/>
            <a:ext cx="147764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60" dirty="0">
                <a:latin typeface="Courier New"/>
                <a:cs typeface="Courier New"/>
              </a:rPr>
              <a:t>Let </a:t>
            </a: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y </a:t>
            </a:r>
            <a:r>
              <a:rPr sz="800" spc="-60" dirty="0">
                <a:solidFill>
                  <a:srgbClr val="666666"/>
                </a:solidFill>
                <a:latin typeface="Courier New"/>
                <a:cs typeface="Courier New"/>
              </a:rPr>
              <a:t>= 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m x </a:t>
            </a:r>
            <a:r>
              <a:rPr sz="800" spc="-60" dirty="0">
                <a:solidFill>
                  <a:srgbClr val="666666"/>
                </a:solidFill>
                <a:latin typeface="Courier New"/>
                <a:cs typeface="Courier New"/>
              </a:rPr>
              <a:t>+ 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b</a:t>
            </a: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 </a:t>
            </a:r>
            <a:r>
              <a:rPr sz="800" spc="-60" dirty="0">
                <a:latin typeface="Courier New"/>
                <a:cs typeface="Courier New"/>
              </a:rPr>
              <a:t>be</a:t>
            </a:r>
            <a:r>
              <a:rPr sz="800" spc="-105" dirty="0">
                <a:latin typeface="Courier New"/>
                <a:cs typeface="Courier New"/>
              </a:rPr>
              <a:t> 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\ldots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820479" y="2560777"/>
            <a:ext cx="0" cy="333375"/>
          </a:xfrm>
          <a:custGeom>
            <a:avLst/>
            <a:gdLst/>
            <a:ahLst/>
            <a:cxnLst/>
            <a:rect l="l" t="t" r="r" b="b"/>
            <a:pathLst>
              <a:path h="333375">
                <a:moveTo>
                  <a:pt x="0" y="333184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886227" y="2553017"/>
            <a:ext cx="104838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Let </a:t>
            </a:r>
            <a:r>
              <a:rPr sz="800" i="1" spc="-55" dirty="0">
                <a:latin typeface="Lucida Sans"/>
                <a:cs typeface="Lucida Sans"/>
              </a:rPr>
              <a:t>y </a:t>
            </a:r>
            <a:r>
              <a:rPr sz="800" spc="190" dirty="0">
                <a:latin typeface="Arial"/>
                <a:cs typeface="Arial"/>
              </a:rPr>
              <a:t>= </a:t>
            </a:r>
            <a:r>
              <a:rPr sz="800" i="1" spc="-60" dirty="0">
                <a:latin typeface="Lucida Sans"/>
                <a:cs typeface="Lucida Sans"/>
              </a:rPr>
              <a:t>mx </a:t>
            </a:r>
            <a:r>
              <a:rPr sz="800" spc="190" dirty="0">
                <a:latin typeface="Arial"/>
                <a:cs typeface="Arial"/>
              </a:rPr>
              <a:t>+</a:t>
            </a:r>
            <a:r>
              <a:rPr sz="800" spc="-65" dirty="0">
                <a:latin typeface="Arial"/>
                <a:cs typeface="Arial"/>
              </a:rPr>
              <a:t> </a:t>
            </a:r>
            <a:r>
              <a:rPr sz="800" i="1" spc="-50" dirty="0">
                <a:latin typeface="Lucida Sans"/>
                <a:cs typeface="Lucida Sans"/>
              </a:rPr>
              <a:t>b </a:t>
            </a:r>
            <a:r>
              <a:rPr sz="800" spc="-30" dirty="0">
                <a:latin typeface="Arial"/>
                <a:cs typeface="Arial"/>
              </a:rPr>
              <a:t>be </a:t>
            </a:r>
            <a:r>
              <a:rPr sz="800" spc="10" dirty="0">
                <a:latin typeface="Arial"/>
                <a:cs typeface="Arial"/>
              </a:rPr>
              <a:t>. . .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86227" y="2749131"/>
            <a:ext cx="104838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Let </a:t>
            </a:r>
            <a:r>
              <a:rPr sz="800" i="1" spc="-55" dirty="0">
                <a:latin typeface="Lucida Sans"/>
                <a:cs typeface="Lucida Sans"/>
              </a:rPr>
              <a:t>y </a:t>
            </a:r>
            <a:r>
              <a:rPr sz="800" spc="190" dirty="0">
                <a:latin typeface="Arial"/>
                <a:cs typeface="Arial"/>
              </a:rPr>
              <a:t>= </a:t>
            </a:r>
            <a:r>
              <a:rPr sz="800" i="1" spc="-60" dirty="0">
                <a:latin typeface="Lucida Sans"/>
                <a:cs typeface="Lucida Sans"/>
              </a:rPr>
              <a:t>mx </a:t>
            </a:r>
            <a:r>
              <a:rPr sz="800" spc="190" dirty="0">
                <a:latin typeface="Arial"/>
                <a:cs typeface="Arial"/>
              </a:rPr>
              <a:t>+</a:t>
            </a:r>
            <a:r>
              <a:rPr sz="800" spc="-65" dirty="0">
                <a:latin typeface="Arial"/>
                <a:cs typeface="Arial"/>
              </a:rPr>
              <a:t> </a:t>
            </a:r>
            <a:r>
              <a:rPr sz="800" i="1" spc="-50" dirty="0">
                <a:latin typeface="Lucida Sans"/>
                <a:cs typeface="Lucida Sans"/>
              </a:rPr>
              <a:t>b </a:t>
            </a:r>
            <a:r>
              <a:rPr sz="800" spc="-30" dirty="0">
                <a:latin typeface="Arial"/>
                <a:cs typeface="Arial"/>
              </a:rPr>
              <a:t>be </a:t>
            </a:r>
            <a:r>
              <a:rPr sz="800" spc="10" dirty="0">
                <a:latin typeface="Arial"/>
                <a:cs typeface="Arial"/>
              </a:rPr>
              <a:t>. . .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37095" y="2520289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9622" y="2520289"/>
            <a:ext cx="0" cy="414655"/>
          </a:xfrm>
          <a:custGeom>
            <a:avLst/>
            <a:gdLst/>
            <a:ahLst/>
            <a:cxnLst/>
            <a:rect l="l" t="t" r="r" b="b"/>
            <a:pathLst>
              <a:path h="414655">
                <a:moveTo>
                  <a:pt x="0" y="414159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279176" y="2520289"/>
            <a:ext cx="0" cy="414655"/>
          </a:xfrm>
          <a:custGeom>
            <a:avLst/>
            <a:gdLst/>
            <a:ahLst/>
            <a:cxnLst/>
            <a:rect l="l" t="t" r="r" b="b"/>
            <a:pathLst>
              <a:path h="414655">
                <a:moveTo>
                  <a:pt x="0" y="414159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37095" y="2934449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89623"/>
            <a:ext cx="2684145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40" dirty="0">
                <a:hlinkClick r:id="rId2" action="ppaction://hlinksldjump"/>
              </a:rPr>
              <a:t>Typesetting </a:t>
            </a:r>
            <a:r>
              <a:rPr spc="-30" dirty="0">
                <a:hlinkClick r:id="rId2" action="ppaction://hlinksldjump"/>
              </a:rPr>
              <a:t>Mathematics:</a:t>
            </a:r>
            <a:r>
              <a:rPr spc="204" dirty="0"/>
              <a:t> </a:t>
            </a:r>
            <a:r>
              <a:rPr spc="-15" dirty="0"/>
              <a:t>Notation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41193" y="895420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000000">
              <a:alpha val="7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25799" y="880026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25799" y="880026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ln w="63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260084" y="895420"/>
            <a:ext cx="64135" cy="146050"/>
          </a:xfrm>
          <a:custGeom>
            <a:avLst/>
            <a:gdLst/>
            <a:ahLst/>
            <a:cxnLst/>
            <a:rect l="l" t="t" r="r" b="b"/>
            <a:pathLst>
              <a:path w="64135" h="146050">
                <a:moveTo>
                  <a:pt x="38717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38717" y="145505"/>
                </a:lnTo>
                <a:lnTo>
                  <a:pt x="48567" y="143517"/>
                </a:lnTo>
                <a:lnTo>
                  <a:pt x="56611" y="138094"/>
                </a:lnTo>
                <a:lnTo>
                  <a:pt x="62034" y="130050"/>
                </a:lnTo>
                <a:lnTo>
                  <a:pt x="64022" y="120200"/>
                </a:lnTo>
                <a:lnTo>
                  <a:pt x="64022" y="25305"/>
                </a:lnTo>
                <a:lnTo>
                  <a:pt x="62034" y="15455"/>
                </a:lnTo>
                <a:lnTo>
                  <a:pt x="56611" y="7411"/>
                </a:lnTo>
                <a:lnTo>
                  <a:pt x="48567" y="1988"/>
                </a:lnTo>
                <a:lnTo>
                  <a:pt x="38717" y="0"/>
                </a:lnTo>
                <a:close/>
              </a:path>
            </a:pathLst>
          </a:custGeom>
          <a:solidFill>
            <a:srgbClr val="000000">
              <a:alpha val="7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244690" y="880026"/>
            <a:ext cx="64135" cy="146050"/>
          </a:xfrm>
          <a:custGeom>
            <a:avLst/>
            <a:gdLst/>
            <a:ahLst/>
            <a:cxnLst/>
            <a:rect l="l" t="t" r="r" b="b"/>
            <a:pathLst>
              <a:path w="64135" h="146050">
                <a:moveTo>
                  <a:pt x="38717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38717" y="145505"/>
                </a:lnTo>
                <a:lnTo>
                  <a:pt x="48567" y="143517"/>
                </a:lnTo>
                <a:lnTo>
                  <a:pt x="56611" y="138094"/>
                </a:lnTo>
                <a:lnTo>
                  <a:pt x="62034" y="130050"/>
                </a:lnTo>
                <a:lnTo>
                  <a:pt x="64022" y="120200"/>
                </a:lnTo>
                <a:lnTo>
                  <a:pt x="64022" y="25305"/>
                </a:lnTo>
                <a:lnTo>
                  <a:pt x="62034" y="15455"/>
                </a:lnTo>
                <a:lnTo>
                  <a:pt x="56611" y="7411"/>
                </a:lnTo>
                <a:lnTo>
                  <a:pt x="48567" y="1988"/>
                </a:lnTo>
                <a:lnTo>
                  <a:pt x="387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244690" y="880026"/>
            <a:ext cx="64135" cy="146050"/>
          </a:xfrm>
          <a:custGeom>
            <a:avLst/>
            <a:gdLst/>
            <a:ahLst/>
            <a:cxnLst/>
            <a:rect l="l" t="t" r="r" b="b"/>
            <a:pathLst>
              <a:path w="64135" h="146050">
                <a:moveTo>
                  <a:pt x="38717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38717" y="145505"/>
                </a:lnTo>
                <a:lnTo>
                  <a:pt x="48567" y="143517"/>
                </a:lnTo>
                <a:lnTo>
                  <a:pt x="56611" y="138094"/>
                </a:lnTo>
                <a:lnTo>
                  <a:pt x="62034" y="130050"/>
                </a:lnTo>
                <a:lnTo>
                  <a:pt x="64022" y="120200"/>
                </a:lnTo>
                <a:lnTo>
                  <a:pt x="64022" y="25305"/>
                </a:lnTo>
                <a:lnTo>
                  <a:pt x="62034" y="15455"/>
                </a:lnTo>
                <a:lnTo>
                  <a:pt x="56611" y="7411"/>
                </a:lnTo>
                <a:lnTo>
                  <a:pt x="48567" y="1988"/>
                </a:lnTo>
                <a:lnTo>
                  <a:pt x="38717" y="0"/>
                </a:lnTo>
                <a:close/>
              </a:path>
            </a:pathLst>
          </a:custGeom>
          <a:ln w="63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263798" y="974293"/>
            <a:ext cx="32384" cy="0"/>
          </a:xfrm>
          <a:custGeom>
            <a:avLst/>
            <a:gdLst/>
            <a:ahLst/>
            <a:cxnLst/>
            <a:rect l="l" t="t" r="r" b="b"/>
            <a:pathLst>
              <a:path w="32385">
                <a:moveTo>
                  <a:pt x="0" y="0"/>
                </a:moveTo>
                <a:lnTo>
                  <a:pt x="3227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76389" y="837120"/>
            <a:ext cx="3746500" cy="187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927350" algn="l"/>
              </a:tabLst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100" dirty="0">
                <a:latin typeface="Arial"/>
                <a:cs typeface="Arial"/>
              </a:rPr>
              <a:t>Use  </a:t>
            </a:r>
            <a:r>
              <a:rPr sz="1050" spc="-45" dirty="0">
                <a:latin typeface="Arial"/>
                <a:cs typeface="Arial"/>
              </a:rPr>
              <a:t>caret  </a:t>
            </a:r>
            <a:r>
              <a:rPr sz="800" spc="-60" dirty="0">
                <a:latin typeface="Courier New"/>
                <a:cs typeface="Courier New"/>
              </a:rPr>
              <a:t>^  </a:t>
            </a:r>
            <a:r>
              <a:rPr sz="1050" spc="-25" dirty="0">
                <a:latin typeface="Arial"/>
                <a:cs typeface="Arial"/>
              </a:rPr>
              <a:t>for </a:t>
            </a:r>
            <a:r>
              <a:rPr sz="1050" spc="-50" dirty="0">
                <a:latin typeface="Arial"/>
                <a:cs typeface="Arial"/>
              </a:rPr>
              <a:t>superscripts</a:t>
            </a:r>
            <a:r>
              <a:rPr sz="1050" spc="170" dirty="0">
                <a:latin typeface="Arial"/>
                <a:cs typeface="Arial"/>
              </a:rPr>
              <a:t> </a:t>
            </a:r>
            <a:r>
              <a:rPr sz="1050" spc="-60" dirty="0">
                <a:latin typeface="Arial"/>
                <a:cs typeface="Arial"/>
              </a:rPr>
              <a:t>and</a:t>
            </a:r>
            <a:r>
              <a:rPr sz="1050" spc="80" dirty="0">
                <a:latin typeface="Arial"/>
                <a:cs typeface="Arial"/>
              </a:rPr>
              <a:t> </a:t>
            </a:r>
            <a:r>
              <a:rPr sz="1050" spc="-70" dirty="0">
                <a:latin typeface="Arial"/>
                <a:cs typeface="Arial"/>
              </a:rPr>
              <a:t>underscore	</a:t>
            </a:r>
            <a:r>
              <a:rPr sz="1050" spc="-25" dirty="0">
                <a:latin typeface="Arial"/>
                <a:cs typeface="Arial"/>
              </a:rPr>
              <a:t>for</a:t>
            </a:r>
            <a:r>
              <a:rPr sz="1050" spc="-15" dirty="0">
                <a:latin typeface="Arial"/>
                <a:cs typeface="Arial"/>
              </a:rPr>
              <a:t> </a:t>
            </a:r>
            <a:r>
              <a:rPr sz="1050" spc="-45" dirty="0">
                <a:latin typeface="Arial"/>
                <a:cs typeface="Arial"/>
              </a:rPr>
              <a:t>subscripts.</a:t>
            </a:r>
            <a:endParaRPr sz="105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820479" y="1084364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39622" y="1043876"/>
            <a:ext cx="3639820" cy="253365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54610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430"/>
              </a:spcBef>
              <a:tabLst>
                <a:tab pos="2256155" algn="l"/>
              </a:tabLst>
            </a:pPr>
            <a:r>
              <a:rPr sz="1200" spc="-89" baseline="3472" dirty="0">
                <a:solidFill>
                  <a:srgbClr val="BA2121"/>
                </a:solidFill>
                <a:latin typeface="Courier New"/>
                <a:cs typeface="Courier New"/>
              </a:rPr>
              <a:t>$</a:t>
            </a:r>
            <a:r>
              <a:rPr sz="1200" spc="-89" baseline="3472" dirty="0">
                <a:solidFill>
                  <a:srgbClr val="007F00"/>
                </a:solidFill>
                <a:latin typeface="Courier New"/>
                <a:cs typeface="Courier New"/>
              </a:rPr>
              <a:t>y </a:t>
            </a:r>
            <a:r>
              <a:rPr sz="1200" spc="-89" baseline="3472" dirty="0">
                <a:solidFill>
                  <a:srgbClr val="666666"/>
                </a:solidFill>
                <a:latin typeface="Courier New"/>
                <a:cs typeface="Courier New"/>
              </a:rPr>
              <a:t>= </a:t>
            </a:r>
            <a:r>
              <a:rPr sz="1200" spc="-89" baseline="3472" dirty="0">
                <a:solidFill>
                  <a:srgbClr val="007F00"/>
                </a:solidFill>
                <a:latin typeface="Courier New"/>
                <a:cs typeface="Courier New"/>
              </a:rPr>
              <a:t>c_</a:t>
            </a:r>
            <a:r>
              <a:rPr sz="1200" spc="-89" baseline="3472" dirty="0">
                <a:solidFill>
                  <a:srgbClr val="666666"/>
                </a:solidFill>
                <a:latin typeface="Courier New"/>
                <a:cs typeface="Courier New"/>
              </a:rPr>
              <a:t>2 </a:t>
            </a:r>
            <a:r>
              <a:rPr sz="1200" spc="-89" baseline="3472" dirty="0">
                <a:solidFill>
                  <a:srgbClr val="007F00"/>
                </a:solidFill>
                <a:latin typeface="Courier New"/>
                <a:cs typeface="Courier New"/>
              </a:rPr>
              <a:t>x^</a:t>
            </a:r>
            <a:r>
              <a:rPr sz="1200" spc="-89" baseline="3472" dirty="0">
                <a:solidFill>
                  <a:srgbClr val="666666"/>
                </a:solidFill>
                <a:latin typeface="Courier New"/>
                <a:cs typeface="Courier New"/>
              </a:rPr>
              <a:t>2 + </a:t>
            </a:r>
            <a:r>
              <a:rPr sz="1200" spc="-89" baseline="3472" dirty="0">
                <a:solidFill>
                  <a:srgbClr val="007F00"/>
                </a:solidFill>
                <a:latin typeface="Courier New"/>
                <a:cs typeface="Courier New"/>
              </a:rPr>
              <a:t>c_</a:t>
            </a:r>
            <a:r>
              <a:rPr sz="1200" spc="-89" baseline="3472" dirty="0">
                <a:solidFill>
                  <a:srgbClr val="666666"/>
                </a:solidFill>
                <a:latin typeface="Courier New"/>
                <a:cs typeface="Courier New"/>
              </a:rPr>
              <a:t>1 </a:t>
            </a:r>
            <a:r>
              <a:rPr sz="1200" spc="-89" baseline="3472" dirty="0">
                <a:solidFill>
                  <a:srgbClr val="007F00"/>
                </a:solidFill>
                <a:latin typeface="Courier New"/>
                <a:cs typeface="Courier New"/>
              </a:rPr>
              <a:t>x</a:t>
            </a:r>
            <a:r>
              <a:rPr sz="1200" spc="-30" baseline="3472" dirty="0">
                <a:solidFill>
                  <a:srgbClr val="007F00"/>
                </a:solidFill>
                <a:latin typeface="Courier New"/>
                <a:cs typeface="Courier New"/>
              </a:rPr>
              <a:t> </a:t>
            </a:r>
            <a:r>
              <a:rPr sz="1200" spc="-89" baseline="3472" dirty="0">
                <a:solidFill>
                  <a:srgbClr val="666666"/>
                </a:solidFill>
                <a:latin typeface="Courier New"/>
                <a:cs typeface="Courier New"/>
              </a:rPr>
              <a:t>+</a:t>
            </a:r>
            <a:r>
              <a:rPr sz="1200" spc="-82" baseline="3472" dirty="0">
                <a:solidFill>
                  <a:srgbClr val="666666"/>
                </a:solidFill>
                <a:latin typeface="Courier New"/>
                <a:cs typeface="Courier New"/>
              </a:rPr>
              <a:t> </a:t>
            </a:r>
            <a:r>
              <a:rPr sz="1200" spc="-89" baseline="3472" dirty="0">
                <a:solidFill>
                  <a:srgbClr val="007F00"/>
                </a:solidFill>
                <a:latin typeface="Courier New"/>
                <a:cs typeface="Courier New"/>
              </a:rPr>
              <a:t>c_</a:t>
            </a:r>
            <a:r>
              <a:rPr sz="1200" spc="-89" baseline="3472" dirty="0">
                <a:solidFill>
                  <a:srgbClr val="666666"/>
                </a:solidFill>
                <a:latin typeface="Courier New"/>
                <a:cs typeface="Courier New"/>
              </a:rPr>
              <a:t>0</a:t>
            </a:r>
            <a:r>
              <a:rPr sz="1200" spc="-89" baseline="3472" dirty="0">
                <a:solidFill>
                  <a:srgbClr val="BA2121"/>
                </a:solidFill>
                <a:latin typeface="Courier New"/>
                <a:cs typeface="Courier New"/>
              </a:rPr>
              <a:t>$	</a:t>
            </a:r>
            <a:r>
              <a:rPr sz="800" i="1" spc="-55" dirty="0">
                <a:latin typeface="Lucida Sans"/>
                <a:cs typeface="Lucida Sans"/>
              </a:rPr>
              <a:t>y</a:t>
            </a:r>
            <a:r>
              <a:rPr sz="800" i="1" spc="50" dirty="0">
                <a:latin typeface="Lucida Sans"/>
                <a:cs typeface="Lucida Sans"/>
              </a:rPr>
              <a:t> </a:t>
            </a:r>
            <a:r>
              <a:rPr sz="800" spc="190" dirty="0">
                <a:latin typeface="Arial"/>
                <a:cs typeface="Arial"/>
              </a:rPr>
              <a:t>=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i="1" spc="-25" dirty="0">
                <a:latin typeface="Lucida Sans"/>
                <a:cs typeface="Lucida Sans"/>
              </a:rPr>
              <a:t>c</a:t>
            </a:r>
            <a:r>
              <a:rPr sz="900" spc="-37" baseline="-9259" dirty="0">
                <a:latin typeface="Arial"/>
                <a:cs typeface="Arial"/>
              </a:rPr>
              <a:t>2</a:t>
            </a:r>
            <a:r>
              <a:rPr sz="900" spc="-187" baseline="-9259" dirty="0">
                <a:latin typeface="Arial"/>
                <a:cs typeface="Arial"/>
              </a:rPr>
              <a:t> </a:t>
            </a:r>
            <a:r>
              <a:rPr sz="800" i="1" spc="-45" dirty="0">
                <a:latin typeface="Lucida Sans"/>
                <a:cs typeface="Lucida Sans"/>
              </a:rPr>
              <a:t>x</a:t>
            </a:r>
            <a:r>
              <a:rPr sz="800" i="1" spc="-185" dirty="0">
                <a:latin typeface="Lucida Sans"/>
                <a:cs typeface="Lucida Sans"/>
              </a:rPr>
              <a:t> </a:t>
            </a:r>
            <a:r>
              <a:rPr sz="900" spc="-30" baseline="27777" dirty="0">
                <a:latin typeface="Arial"/>
                <a:cs typeface="Arial"/>
              </a:rPr>
              <a:t>2</a:t>
            </a:r>
            <a:r>
              <a:rPr sz="900" spc="89" baseline="27777" dirty="0">
                <a:latin typeface="Arial"/>
                <a:cs typeface="Arial"/>
              </a:rPr>
              <a:t> </a:t>
            </a:r>
            <a:r>
              <a:rPr sz="800" spc="190" dirty="0">
                <a:latin typeface="Arial"/>
                <a:cs typeface="Arial"/>
              </a:rPr>
              <a:t>+</a:t>
            </a:r>
            <a:r>
              <a:rPr sz="800" spc="-45" dirty="0">
                <a:latin typeface="Arial"/>
                <a:cs typeface="Arial"/>
              </a:rPr>
              <a:t> </a:t>
            </a:r>
            <a:r>
              <a:rPr sz="800" i="1" spc="-25" dirty="0">
                <a:latin typeface="Lucida Sans"/>
                <a:cs typeface="Lucida Sans"/>
              </a:rPr>
              <a:t>c</a:t>
            </a:r>
            <a:r>
              <a:rPr sz="900" spc="-37" baseline="-9259" dirty="0">
                <a:latin typeface="Arial"/>
                <a:cs typeface="Arial"/>
              </a:rPr>
              <a:t>1</a:t>
            </a:r>
            <a:r>
              <a:rPr sz="900" spc="-187" baseline="-9259" dirty="0">
                <a:latin typeface="Arial"/>
                <a:cs typeface="Arial"/>
              </a:rPr>
              <a:t> </a:t>
            </a:r>
            <a:r>
              <a:rPr sz="800" i="1" spc="-45" dirty="0">
                <a:latin typeface="Lucida Sans"/>
                <a:cs typeface="Lucida Sans"/>
              </a:rPr>
              <a:t>x</a:t>
            </a:r>
            <a:r>
              <a:rPr sz="800" i="1" spc="-10" dirty="0">
                <a:latin typeface="Lucida Sans"/>
                <a:cs typeface="Lucida Sans"/>
              </a:rPr>
              <a:t> </a:t>
            </a:r>
            <a:r>
              <a:rPr sz="800" spc="190" dirty="0">
                <a:latin typeface="Arial"/>
                <a:cs typeface="Arial"/>
              </a:rPr>
              <a:t>+</a:t>
            </a:r>
            <a:r>
              <a:rPr sz="800" spc="-45" dirty="0">
                <a:latin typeface="Arial"/>
                <a:cs typeface="Arial"/>
              </a:rPr>
              <a:t> </a:t>
            </a:r>
            <a:r>
              <a:rPr sz="800" i="1" spc="-25" dirty="0">
                <a:latin typeface="Lucida Sans"/>
                <a:cs typeface="Lucida Sans"/>
              </a:rPr>
              <a:t>c</a:t>
            </a:r>
            <a:r>
              <a:rPr sz="900" spc="-37" baseline="-9259" dirty="0">
                <a:latin typeface="Arial"/>
                <a:cs typeface="Arial"/>
              </a:rPr>
              <a:t>0</a:t>
            </a:r>
            <a:endParaRPr sz="900" baseline="-9259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639515" y="1453814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000000">
              <a:alpha val="7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624121" y="1438420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624121" y="1438420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ln w="63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817277" y="1453814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000000">
              <a:alpha val="7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801883" y="1438420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801883" y="1438420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ln w="63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76389" y="1395514"/>
            <a:ext cx="3639185" cy="249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100" dirty="0">
                <a:latin typeface="Arial"/>
                <a:cs typeface="Arial"/>
              </a:rPr>
              <a:t>Use  </a:t>
            </a:r>
            <a:r>
              <a:rPr sz="1050" spc="-30" dirty="0">
                <a:latin typeface="Arial"/>
                <a:cs typeface="Arial"/>
              </a:rPr>
              <a:t>curly </a:t>
            </a:r>
            <a:r>
              <a:rPr sz="1050" spc="-80" dirty="0">
                <a:latin typeface="Arial"/>
                <a:cs typeface="Arial"/>
              </a:rPr>
              <a:t>braces  </a:t>
            </a:r>
            <a:r>
              <a:rPr sz="800" i="1" spc="-85" dirty="0">
                <a:latin typeface="Verdana"/>
                <a:cs typeface="Verdana"/>
              </a:rPr>
              <a:t>{     }    </a:t>
            </a:r>
            <a:r>
              <a:rPr sz="1050" spc="10" dirty="0">
                <a:latin typeface="Arial"/>
                <a:cs typeface="Arial"/>
              </a:rPr>
              <a:t>to </a:t>
            </a:r>
            <a:r>
              <a:rPr sz="1050" spc="-45" dirty="0">
                <a:latin typeface="Arial"/>
                <a:cs typeface="Arial"/>
              </a:rPr>
              <a:t>group </a:t>
            </a:r>
            <a:r>
              <a:rPr sz="1050" spc="-50" dirty="0">
                <a:latin typeface="Arial"/>
                <a:cs typeface="Arial"/>
              </a:rPr>
              <a:t>superscripts </a:t>
            </a:r>
            <a:r>
              <a:rPr sz="1050" spc="-60" dirty="0">
                <a:latin typeface="Arial"/>
                <a:cs typeface="Arial"/>
              </a:rPr>
              <a:t>and  </a:t>
            </a:r>
            <a:r>
              <a:rPr sz="1050" spc="45" dirty="0">
                <a:latin typeface="Arial"/>
                <a:cs typeface="Arial"/>
              </a:rPr>
              <a:t> </a:t>
            </a:r>
            <a:r>
              <a:rPr sz="1050" spc="-45" dirty="0">
                <a:latin typeface="Arial"/>
                <a:cs typeface="Arial"/>
              </a:rPr>
              <a:t>subscripts.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56030" y="1611452"/>
            <a:ext cx="178308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tabLst>
                <a:tab pos="1397635" algn="l"/>
              </a:tabLst>
            </a:pP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F_n </a:t>
            </a:r>
            <a:r>
              <a:rPr sz="800" spc="-60" dirty="0">
                <a:solidFill>
                  <a:srgbClr val="666666"/>
                </a:solidFill>
                <a:latin typeface="Courier New"/>
                <a:cs typeface="Courier New"/>
              </a:rPr>
              <a:t>= 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F_n</a:t>
            </a:r>
            <a:r>
              <a:rPr sz="800" spc="-60" dirty="0">
                <a:solidFill>
                  <a:srgbClr val="666666"/>
                </a:solidFill>
                <a:latin typeface="Courier New"/>
                <a:cs typeface="Courier New"/>
              </a:rPr>
              <a:t>-1</a:t>
            </a:r>
            <a:r>
              <a:rPr sz="800" spc="-35" dirty="0">
                <a:solidFill>
                  <a:srgbClr val="666666"/>
                </a:solidFill>
                <a:latin typeface="Courier New"/>
                <a:cs typeface="Courier New"/>
              </a:rPr>
              <a:t> </a:t>
            </a:r>
            <a:r>
              <a:rPr sz="800" spc="-60" dirty="0">
                <a:solidFill>
                  <a:srgbClr val="666666"/>
                </a:solidFill>
                <a:latin typeface="Courier New"/>
                <a:cs typeface="Courier New"/>
              </a:rPr>
              <a:t>+</a:t>
            </a:r>
            <a:r>
              <a:rPr sz="800" spc="-55" dirty="0">
                <a:solidFill>
                  <a:srgbClr val="666666"/>
                </a:solidFill>
                <a:latin typeface="Courier New"/>
                <a:cs typeface="Courier New"/>
              </a:rPr>
              <a:t> 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F_n</a:t>
            </a:r>
            <a:r>
              <a:rPr sz="800" spc="-60" dirty="0">
                <a:solidFill>
                  <a:srgbClr val="666666"/>
                </a:solidFill>
                <a:latin typeface="Courier New"/>
                <a:cs typeface="Courier New"/>
              </a:rPr>
              <a:t>-2</a:t>
            </a: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	</a:t>
            </a:r>
            <a:r>
              <a:rPr sz="800" i="1" spc="-105" dirty="0">
                <a:solidFill>
                  <a:srgbClr val="3F7F7F"/>
                </a:solidFill>
                <a:latin typeface="Courier New"/>
                <a:cs typeface="Courier New"/>
              </a:rPr>
              <a:t></a:t>
            </a:r>
            <a:r>
              <a:rPr sz="800" i="1" spc="-145" dirty="0">
                <a:solidFill>
                  <a:srgbClr val="3F7F7F"/>
                </a:solidFill>
                <a:latin typeface="Courier New"/>
                <a:cs typeface="Courier New"/>
              </a:rPr>
              <a:t> </a:t>
            </a:r>
            <a:r>
              <a:rPr sz="800" i="1" spc="-110" dirty="0">
                <a:solidFill>
                  <a:srgbClr val="3F7F7F"/>
                </a:solidFill>
                <a:latin typeface="Courier New"/>
                <a:cs typeface="Courier New"/>
              </a:rPr>
              <a:t>oops!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56030" y="1851850"/>
            <a:ext cx="167703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F_n </a:t>
            </a:r>
            <a:r>
              <a:rPr sz="800" spc="-60" dirty="0">
                <a:solidFill>
                  <a:srgbClr val="666666"/>
                </a:solidFill>
                <a:latin typeface="Courier New"/>
                <a:cs typeface="Courier New"/>
              </a:rPr>
              <a:t>= 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F_{n</a:t>
            </a:r>
            <a:r>
              <a:rPr sz="800" spc="-60" dirty="0">
                <a:solidFill>
                  <a:srgbClr val="666666"/>
                </a:solidFill>
                <a:latin typeface="Courier New"/>
                <a:cs typeface="Courier New"/>
              </a:rPr>
              <a:t>-1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 </a:t>
            </a:r>
            <a:r>
              <a:rPr sz="800" spc="-60" dirty="0">
                <a:solidFill>
                  <a:srgbClr val="666666"/>
                </a:solidFill>
                <a:latin typeface="Courier New"/>
                <a:cs typeface="Courier New"/>
              </a:rPr>
              <a:t>+ 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F_{n</a:t>
            </a:r>
            <a:r>
              <a:rPr sz="800" spc="-60" dirty="0">
                <a:solidFill>
                  <a:srgbClr val="666666"/>
                </a:solidFill>
                <a:latin typeface="Courier New"/>
                <a:cs typeface="Courier New"/>
              </a:rPr>
              <a:t>-2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</a:t>
            </a: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 </a:t>
            </a:r>
            <a:r>
              <a:rPr sz="800" i="1" spc="-105" dirty="0">
                <a:solidFill>
                  <a:srgbClr val="3F7F7F"/>
                </a:solidFill>
                <a:latin typeface="Courier New"/>
                <a:cs typeface="Courier New"/>
              </a:rPr>
              <a:t></a:t>
            </a:r>
            <a:r>
              <a:rPr sz="800" i="1" spc="-85" dirty="0">
                <a:solidFill>
                  <a:srgbClr val="3F7F7F"/>
                </a:solidFill>
                <a:latin typeface="Courier New"/>
                <a:cs typeface="Courier New"/>
              </a:rPr>
              <a:t> </a:t>
            </a:r>
            <a:r>
              <a:rPr sz="800" i="1" spc="-135" dirty="0">
                <a:solidFill>
                  <a:srgbClr val="3F7F7F"/>
                </a:solidFill>
                <a:latin typeface="Courier New"/>
                <a:cs typeface="Courier New"/>
              </a:rPr>
              <a:t>ok!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820479" y="1642757"/>
            <a:ext cx="0" cy="320675"/>
          </a:xfrm>
          <a:custGeom>
            <a:avLst/>
            <a:gdLst/>
            <a:ahLst/>
            <a:cxnLst/>
            <a:rect l="l" t="t" r="r" b="b"/>
            <a:pathLst>
              <a:path h="320675">
                <a:moveTo>
                  <a:pt x="0" y="320675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898927" y="1638490"/>
            <a:ext cx="990600" cy="372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200" i="1" spc="7" baseline="6944" dirty="0">
                <a:latin typeface="Lucida Sans"/>
                <a:cs typeface="Lucida Sans"/>
              </a:rPr>
              <a:t>F</a:t>
            </a:r>
            <a:r>
              <a:rPr sz="600" i="1" spc="5" dirty="0">
                <a:latin typeface="Lucida Sans"/>
                <a:cs typeface="Lucida Sans"/>
              </a:rPr>
              <a:t>n</a:t>
            </a:r>
            <a:r>
              <a:rPr sz="600" i="1" spc="90" dirty="0">
                <a:latin typeface="Lucida Sans"/>
                <a:cs typeface="Lucida Sans"/>
              </a:rPr>
              <a:t> </a:t>
            </a:r>
            <a:r>
              <a:rPr sz="1200" spc="284" baseline="6944" dirty="0">
                <a:latin typeface="Arial"/>
                <a:cs typeface="Arial"/>
              </a:rPr>
              <a:t>=</a:t>
            </a:r>
            <a:r>
              <a:rPr sz="1200" spc="-7" baseline="6944" dirty="0">
                <a:latin typeface="Arial"/>
                <a:cs typeface="Arial"/>
              </a:rPr>
              <a:t> </a:t>
            </a:r>
            <a:r>
              <a:rPr sz="1200" i="1" spc="7" baseline="6944" dirty="0">
                <a:latin typeface="Lucida Sans"/>
                <a:cs typeface="Lucida Sans"/>
              </a:rPr>
              <a:t>F</a:t>
            </a:r>
            <a:r>
              <a:rPr sz="600" i="1" spc="5" dirty="0">
                <a:latin typeface="Lucida Sans"/>
                <a:cs typeface="Lucida Sans"/>
              </a:rPr>
              <a:t>n</a:t>
            </a:r>
            <a:r>
              <a:rPr sz="600" i="1" spc="40" dirty="0">
                <a:latin typeface="Lucida Sans"/>
                <a:cs typeface="Lucida Sans"/>
              </a:rPr>
              <a:t> </a:t>
            </a:r>
            <a:r>
              <a:rPr sz="1200" i="1" baseline="6944" dirty="0">
                <a:latin typeface="Verdana"/>
                <a:cs typeface="Verdana"/>
              </a:rPr>
              <a:t>−</a:t>
            </a:r>
            <a:r>
              <a:rPr sz="1200" i="1" spc="-157" baseline="6944" dirty="0">
                <a:latin typeface="Verdana"/>
                <a:cs typeface="Verdana"/>
              </a:rPr>
              <a:t> </a:t>
            </a:r>
            <a:r>
              <a:rPr sz="1200" spc="-37" baseline="6944" dirty="0">
                <a:latin typeface="Arial"/>
                <a:cs typeface="Arial"/>
              </a:rPr>
              <a:t>1</a:t>
            </a:r>
            <a:r>
              <a:rPr sz="1200" spc="-67" baseline="6944" dirty="0">
                <a:latin typeface="Arial"/>
                <a:cs typeface="Arial"/>
              </a:rPr>
              <a:t> </a:t>
            </a:r>
            <a:r>
              <a:rPr sz="1200" spc="284" baseline="6944" dirty="0">
                <a:latin typeface="Arial"/>
                <a:cs typeface="Arial"/>
              </a:rPr>
              <a:t>+</a:t>
            </a:r>
            <a:r>
              <a:rPr sz="1200" spc="-67" baseline="6944" dirty="0">
                <a:latin typeface="Arial"/>
                <a:cs typeface="Arial"/>
              </a:rPr>
              <a:t> </a:t>
            </a:r>
            <a:r>
              <a:rPr sz="1200" i="1" spc="7" baseline="6944" dirty="0">
                <a:latin typeface="Lucida Sans"/>
                <a:cs typeface="Lucida Sans"/>
              </a:rPr>
              <a:t>F</a:t>
            </a:r>
            <a:r>
              <a:rPr sz="600" i="1" spc="5" dirty="0">
                <a:latin typeface="Lucida Sans"/>
                <a:cs typeface="Lucida Sans"/>
              </a:rPr>
              <a:t>n</a:t>
            </a:r>
            <a:r>
              <a:rPr sz="600" i="1" spc="40" dirty="0">
                <a:latin typeface="Lucida Sans"/>
                <a:cs typeface="Lucida Sans"/>
              </a:rPr>
              <a:t> </a:t>
            </a:r>
            <a:r>
              <a:rPr sz="1200" i="1" baseline="6944" dirty="0">
                <a:latin typeface="Verdana"/>
                <a:cs typeface="Verdana"/>
              </a:rPr>
              <a:t>−</a:t>
            </a:r>
            <a:r>
              <a:rPr sz="1200" i="1" spc="-157" baseline="6944" dirty="0">
                <a:latin typeface="Verdana"/>
                <a:cs typeface="Verdana"/>
              </a:rPr>
              <a:t> </a:t>
            </a:r>
            <a:r>
              <a:rPr sz="1200" spc="-37" baseline="6944" dirty="0">
                <a:latin typeface="Arial"/>
                <a:cs typeface="Arial"/>
              </a:rPr>
              <a:t>2</a:t>
            </a:r>
            <a:endParaRPr sz="1200" baseline="6944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sz="1200" i="1" spc="7" baseline="6944" dirty="0">
                <a:latin typeface="Lucida Sans"/>
                <a:cs typeface="Lucida Sans"/>
              </a:rPr>
              <a:t>F</a:t>
            </a:r>
            <a:r>
              <a:rPr sz="600" i="1" spc="5" dirty="0">
                <a:latin typeface="Lucida Sans"/>
                <a:cs typeface="Lucida Sans"/>
              </a:rPr>
              <a:t>n</a:t>
            </a:r>
            <a:r>
              <a:rPr sz="600" i="1" spc="75" dirty="0">
                <a:latin typeface="Lucida Sans"/>
                <a:cs typeface="Lucida Sans"/>
              </a:rPr>
              <a:t> </a:t>
            </a:r>
            <a:r>
              <a:rPr sz="1200" spc="284" baseline="6944" dirty="0">
                <a:latin typeface="Arial"/>
                <a:cs typeface="Arial"/>
              </a:rPr>
              <a:t>=</a:t>
            </a:r>
            <a:r>
              <a:rPr sz="1200" spc="-15" baseline="6944" dirty="0">
                <a:latin typeface="Arial"/>
                <a:cs typeface="Arial"/>
              </a:rPr>
              <a:t> </a:t>
            </a:r>
            <a:r>
              <a:rPr sz="1200" i="1" spc="82" baseline="6944" dirty="0">
                <a:latin typeface="Lucida Sans"/>
                <a:cs typeface="Lucida Sans"/>
              </a:rPr>
              <a:t>F</a:t>
            </a:r>
            <a:r>
              <a:rPr sz="600" i="1" spc="55" dirty="0">
                <a:latin typeface="Lucida Sans"/>
                <a:cs typeface="Lucida Sans"/>
              </a:rPr>
              <a:t>n</a:t>
            </a:r>
            <a:r>
              <a:rPr sz="600" i="1" spc="55" dirty="0">
                <a:latin typeface="Arial"/>
                <a:cs typeface="Arial"/>
              </a:rPr>
              <a:t>−</a:t>
            </a:r>
            <a:r>
              <a:rPr sz="600" spc="55" dirty="0">
                <a:latin typeface="Arial"/>
                <a:cs typeface="Arial"/>
              </a:rPr>
              <a:t>1</a:t>
            </a:r>
            <a:r>
              <a:rPr sz="600" spc="45" dirty="0">
                <a:latin typeface="Arial"/>
                <a:cs typeface="Arial"/>
              </a:rPr>
              <a:t> </a:t>
            </a:r>
            <a:r>
              <a:rPr sz="1200" spc="284" baseline="6944" dirty="0">
                <a:latin typeface="Arial"/>
                <a:cs typeface="Arial"/>
              </a:rPr>
              <a:t>+</a:t>
            </a:r>
            <a:r>
              <a:rPr sz="1200" spc="-82" baseline="6944" dirty="0">
                <a:latin typeface="Arial"/>
                <a:cs typeface="Arial"/>
              </a:rPr>
              <a:t> </a:t>
            </a:r>
            <a:r>
              <a:rPr sz="1200" i="1" spc="82" baseline="6944" dirty="0">
                <a:latin typeface="Lucida Sans"/>
                <a:cs typeface="Lucida Sans"/>
              </a:rPr>
              <a:t>F</a:t>
            </a:r>
            <a:r>
              <a:rPr sz="600" i="1" spc="55" dirty="0">
                <a:latin typeface="Lucida Sans"/>
                <a:cs typeface="Lucida Sans"/>
              </a:rPr>
              <a:t>n</a:t>
            </a:r>
            <a:r>
              <a:rPr sz="600" i="1" spc="55" dirty="0">
                <a:latin typeface="Arial"/>
                <a:cs typeface="Arial"/>
              </a:rPr>
              <a:t>−</a:t>
            </a:r>
            <a:r>
              <a:rPr sz="600" spc="55" dirty="0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37095" y="1602270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39622" y="1602270"/>
            <a:ext cx="0" cy="401955"/>
          </a:xfrm>
          <a:custGeom>
            <a:avLst/>
            <a:gdLst/>
            <a:ahLst/>
            <a:cxnLst/>
            <a:rect l="l" t="t" r="r" b="b"/>
            <a:pathLst>
              <a:path h="401955">
                <a:moveTo>
                  <a:pt x="0" y="401650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279176" y="1602270"/>
            <a:ext cx="0" cy="401955"/>
          </a:xfrm>
          <a:custGeom>
            <a:avLst/>
            <a:gdLst/>
            <a:ahLst/>
            <a:cxnLst/>
            <a:rect l="l" t="t" r="r" b="b"/>
            <a:pathLst>
              <a:path h="401955">
                <a:moveTo>
                  <a:pt x="0" y="401650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37095" y="2003920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76389" y="2098763"/>
            <a:ext cx="3729354" cy="187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45" dirty="0">
                <a:latin typeface="Arial"/>
                <a:cs typeface="Arial"/>
              </a:rPr>
              <a:t>There </a:t>
            </a:r>
            <a:r>
              <a:rPr sz="1050" spc="-80" dirty="0">
                <a:latin typeface="Arial"/>
                <a:cs typeface="Arial"/>
              </a:rPr>
              <a:t>are  </a:t>
            </a:r>
            <a:r>
              <a:rPr sz="1050" spc="-70" dirty="0">
                <a:latin typeface="Arial"/>
                <a:cs typeface="Arial"/>
              </a:rPr>
              <a:t>commands  </a:t>
            </a:r>
            <a:r>
              <a:rPr sz="1050" spc="-25" dirty="0">
                <a:latin typeface="Arial"/>
                <a:cs typeface="Arial"/>
              </a:rPr>
              <a:t>for </a:t>
            </a:r>
            <a:r>
              <a:rPr sz="1050" spc="-80" dirty="0">
                <a:latin typeface="Arial"/>
                <a:cs typeface="Arial"/>
              </a:rPr>
              <a:t>Greek  </a:t>
            </a:r>
            <a:r>
              <a:rPr sz="1050" spc="-30" dirty="0">
                <a:latin typeface="Arial"/>
                <a:cs typeface="Arial"/>
              </a:rPr>
              <a:t>letters </a:t>
            </a:r>
            <a:r>
              <a:rPr sz="1050" spc="-60" dirty="0">
                <a:latin typeface="Arial"/>
                <a:cs typeface="Arial"/>
              </a:rPr>
              <a:t>and  common</a:t>
            </a:r>
            <a:r>
              <a:rPr sz="1050" spc="45" dirty="0">
                <a:latin typeface="Arial"/>
                <a:cs typeface="Arial"/>
              </a:rPr>
              <a:t> </a:t>
            </a:r>
            <a:r>
              <a:rPr sz="1050" spc="-15" dirty="0">
                <a:latin typeface="Arial"/>
                <a:cs typeface="Arial"/>
              </a:rPr>
              <a:t>notation.</a:t>
            </a:r>
            <a:endParaRPr sz="10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43330" y="2262835"/>
            <a:ext cx="99377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</a:t>
            </a:r>
            <a:r>
              <a:rPr sz="800" spc="-60" dirty="0">
                <a:solidFill>
                  <a:srgbClr val="19167C"/>
                </a:solidFill>
                <a:latin typeface="Courier New"/>
                <a:cs typeface="Courier New"/>
              </a:rPr>
              <a:t>\mu </a:t>
            </a:r>
            <a:r>
              <a:rPr sz="800" spc="-60" dirty="0">
                <a:solidFill>
                  <a:srgbClr val="666666"/>
                </a:solidFill>
                <a:latin typeface="Courier New"/>
                <a:cs typeface="Courier New"/>
              </a:rPr>
              <a:t>= 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A</a:t>
            </a:r>
            <a:r>
              <a:rPr sz="800" spc="-114" dirty="0">
                <a:solidFill>
                  <a:srgbClr val="007F00"/>
                </a:solidFill>
                <a:latin typeface="Courier New"/>
                <a:cs typeface="Courier New"/>
              </a:rPr>
              <a:t> 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e^{Q</a:t>
            </a:r>
            <a:r>
              <a:rPr sz="800" spc="-60" dirty="0">
                <a:solidFill>
                  <a:srgbClr val="666666"/>
                </a:solidFill>
                <a:latin typeface="Courier New"/>
                <a:cs typeface="Courier New"/>
              </a:rPr>
              <a:t>/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RT}</a:t>
            </a: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43330" y="2503233"/>
            <a:ext cx="185420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</a:t>
            </a:r>
            <a:r>
              <a:rPr sz="800" spc="-60" dirty="0">
                <a:solidFill>
                  <a:srgbClr val="19167C"/>
                </a:solidFill>
                <a:latin typeface="Courier New"/>
                <a:cs typeface="Courier New"/>
              </a:rPr>
              <a:t>\Omega </a:t>
            </a:r>
            <a:r>
              <a:rPr sz="800" spc="-60" dirty="0">
                <a:solidFill>
                  <a:srgbClr val="666666"/>
                </a:solidFill>
                <a:latin typeface="Courier New"/>
                <a:cs typeface="Courier New"/>
              </a:rPr>
              <a:t>= </a:t>
            </a:r>
            <a:r>
              <a:rPr sz="800" spc="-60" dirty="0">
                <a:solidFill>
                  <a:srgbClr val="19167C"/>
                </a:solidFill>
                <a:latin typeface="Courier New"/>
                <a:cs typeface="Courier New"/>
              </a:rPr>
              <a:t>\sum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_{k</a:t>
            </a:r>
            <a:r>
              <a:rPr sz="800" spc="-60" dirty="0">
                <a:solidFill>
                  <a:srgbClr val="666666"/>
                </a:solidFill>
                <a:latin typeface="Courier New"/>
                <a:cs typeface="Courier New"/>
              </a:rPr>
              <a:t>=1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}^{n}</a:t>
            </a:r>
            <a:r>
              <a:rPr sz="800" spc="-70" dirty="0">
                <a:solidFill>
                  <a:srgbClr val="007F00"/>
                </a:solidFill>
                <a:latin typeface="Courier New"/>
                <a:cs typeface="Courier New"/>
              </a:rPr>
              <a:t> </a:t>
            </a:r>
            <a:r>
              <a:rPr sz="800" spc="-60" dirty="0">
                <a:solidFill>
                  <a:srgbClr val="19167C"/>
                </a:solidFill>
                <a:latin typeface="Courier New"/>
                <a:cs typeface="Courier New"/>
              </a:rPr>
              <a:t>\omega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_k</a:t>
            </a: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820479" y="2294140"/>
            <a:ext cx="0" cy="333375"/>
          </a:xfrm>
          <a:custGeom>
            <a:avLst/>
            <a:gdLst/>
            <a:ahLst/>
            <a:cxnLst/>
            <a:rect l="l" t="t" r="r" b="b"/>
            <a:pathLst>
              <a:path h="333375">
                <a:moveTo>
                  <a:pt x="0" y="333184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2886227" y="2255863"/>
            <a:ext cx="581025" cy="175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i="1" spc="67" baseline="-20833" dirty="0">
                <a:latin typeface="Arial"/>
                <a:cs typeface="Arial"/>
              </a:rPr>
              <a:t>µ </a:t>
            </a:r>
            <a:r>
              <a:rPr sz="1200" spc="284" baseline="-20833" dirty="0">
                <a:latin typeface="Arial"/>
                <a:cs typeface="Arial"/>
              </a:rPr>
              <a:t>=</a:t>
            </a:r>
            <a:r>
              <a:rPr sz="1200" spc="-165" baseline="-20833" dirty="0">
                <a:latin typeface="Arial"/>
                <a:cs typeface="Arial"/>
              </a:rPr>
              <a:t> </a:t>
            </a:r>
            <a:r>
              <a:rPr sz="1200" i="1" spc="52" baseline="-20833" dirty="0">
                <a:latin typeface="Lucida Sans"/>
                <a:cs typeface="Lucida Sans"/>
              </a:rPr>
              <a:t>Ae</a:t>
            </a:r>
            <a:r>
              <a:rPr sz="600" i="1" spc="35" dirty="0">
                <a:latin typeface="Lucida Sans"/>
                <a:cs typeface="Lucida Sans"/>
              </a:rPr>
              <a:t>Q</a:t>
            </a:r>
            <a:r>
              <a:rPr sz="600" i="1" spc="35" dirty="0">
                <a:latin typeface="Trebuchet MS"/>
                <a:cs typeface="Trebuchet MS"/>
              </a:rPr>
              <a:t>/</a:t>
            </a:r>
            <a:r>
              <a:rPr sz="600" i="1" spc="35" dirty="0">
                <a:latin typeface="Lucida Sans"/>
                <a:cs typeface="Lucida Sans"/>
              </a:rPr>
              <a:t>RT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107296" y="2411780"/>
            <a:ext cx="139065" cy="414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395" dirty="0">
                <a:latin typeface="Arial"/>
                <a:cs typeface="Arial"/>
              </a:rPr>
              <a:t>Σ</a:t>
            </a:r>
            <a:endParaRPr sz="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220821" y="2468460"/>
            <a:ext cx="67310" cy="107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i="1" spc="-45" dirty="0">
                <a:latin typeface="Lucida Sans"/>
                <a:cs typeface="Lucida Sans"/>
              </a:rPr>
              <a:t>n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220821" y="2544737"/>
            <a:ext cx="174625" cy="107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i="1" spc="-35" dirty="0">
                <a:latin typeface="Lucida Sans"/>
                <a:cs typeface="Lucida Sans"/>
              </a:rPr>
              <a:t>k</a:t>
            </a:r>
            <a:r>
              <a:rPr sz="600" i="1" spc="-145" dirty="0">
                <a:latin typeface="Lucida Sans"/>
                <a:cs typeface="Lucida Sans"/>
              </a:rPr>
              <a:t> </a:t>
            </a:r>
            <a:r>
              <a:rPr sz="600" spc="60" dirty="0">
                <a:latin typeface="Arial"/>
                <a:cs typeface="Arial"/>
              </a:rPr>
              <a:t>=1</a:t>
            </a:r>
            <a:endParaRPr sz="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886227" y="2487701"/>
            <a:ext cx="639445" cy="151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20065" algn="l"/>
              </a:tabLst>
            </a:pPr>
            <a:r>
              <a:rPr sz="800" spc="-5" dirty="0">
                <a:latin typeface="Arial"/>
                <a:cs typeface="Arial"/>
              </a:rPr>
              <a:t>Ω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190" dirty="0">
                <a:latin typeface="Arial"/>
                <a:cs typeface="Arial"/>
              </a:rPr>
              <a:t>=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i="1" spc="-100" dirty="0">
                <a:latin typeface="Arial"/>
                <a:cs typeface="Arial"/>
              </a:rPr>
              <a:t>ω</a:t>
            </a:r>
            <a:r>
              <a:rPr sz="900" i="1" spc="-52" baseline="-13888" dirty="0">
                <a:latin typeface="Lucida Sans"/>
                <a:cs typeface="Lucida Sans"/>
              </a:rPr>
              <a:t>k</a:t>
            </a:r>
            <a:endParaRPr sz="900" baseline="-13888">
              <a:latin typeface="Lucida Sans"/>
              <a:cs typeface="Lucida Sans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37095" y="2253653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39622" y="2253653"/>
            <a:ext cx="0" cy="414655"/>
          </a:xfrm>
          <a:custGeom>
            <a:avLst/>
            <a:gdLst/>
            <a:ahLst/>
            <a:cxnLst/>
            <a:rect l="l" t="t" r="r" b="b"/>
            <a:pathLst>
              <a:path h="414655">
                <a:moveTo>
                  <a:pt x="0" y="414159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279176" y="2253653"/>
            <a:ext cx="0" cy="414655"/>
          </a:xfrm>
          <a:custGeom>
            <a:avLst/>
            <a:gdLst/>
            <a:ahLst/>
            <a:cxnLst/>
            <a:rect l="l" t="t" r="r" b="b"/>
            <a:pathLst>
              <a:path h="414655">
                <a:moveTo>
                  <a:pt x="0" y="414159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37095" y="2667812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89623"/>
            <a:ext cx="3522979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40" dirty="0">
                <a:hlinkClick r:id="rId2" action="ppaction://hlinksldjump"/>
              </a:rPr>
              <a:t>Typesetting </a:t>
            </a:r>
            <a:r>
              <a:rPr spc="-30" dirty="0">
                <a:hlinkClick r:id="rId2" action="ppaction://hlinksldjump"/>
              </a:rPr>
              <a:t>Mathematics:</a:t>
            </a:r>
            <a:r>
              <a:rPr spc="-30" dirty="0"/>
              <a:t>  </a:t>
            </a:r>
            <a:r>
              <a:rPr spc="-50" dirty="0"/>
              <a:t>Displayed</a:t>
            </a:r>
            <a:r>
              <a:rPr spc="-105" dirty="0"/>
              <a:t> </a:t>
            </a:r>
            <a:r>
              <a:rPr spc="-35" dirty="0"/>
              <a:t>Equations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6389" y="844232"/>
            <a:ext cx="3115945" cy="359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10" dirty="0">
                <a:latin typeface="Arial"/>
                <a:cs typeface="Arial"/>
              </a:rPr>
              <a:t>If </a:t>
            </a:r>
            <a:r>
              <a:rPr sz="1050" spc="5" dirty="0">
                <a:latin typeface="Arial"/>
                <a:cs typeface="Arial"/>
              </a:rPr>
              <a:t>it’s </a:t>
            </a:r>
            <a:r>
              <a:rPr sz="1050" spc="-35" dirty="0">
                <a:latin typeface="Arial"/>
                <a:cs typeface="Arial"/>
              </a:rPr>
              <a:t>big </a:t>
            </a:r>
            <a:r>
              <a:rPr sz="1050" spc="-60" dirty="0">
                <a:latin typeface="Arial"/>
                <a:cs typeface="Arial"/>
              </a:rPr>
              <a:t>and  </a:t>
            </a:r>
            <a:r>
              <a:rPr sz="1050" spc="-75" dirty="0">
                <a:latin typeface="Arial"/>
                <a:cs typeface="Arial"/>
              </a:rPr>
              <a:t>scary,  </a:t>
            </a:r>
            <a:r>
              <a:rPr sz="1050" i="1" spc="-60" dirty="0">
                <a:latin typeface="Trebuchet MS"/>
                <a:cs typeface="Trebuchet MS"/>
              </a:rPr>
              <a:t>display </a:t>
            </a:r>
            <a:r>
              <a:rPr sz="1050" spc="45" dirty="0">
                <a:latin typeface="Arial"/>
                <a:cs typeface="Arial"/>
              </a:rPr>
              <a:t>it </a:t>
            </a:r>
            <a:r>
              <a:rPr sz="1050" spc="-55" dirty="0">
                <a:latin typeface="Arial"/>
                <a:cs typeface="Arial"/>
              </a:rPr>
              <a:t>on  </a:t>
            </a:r>
            <a:r>
              <a:rPr sz="1050" spc="-10" dirty="0">
                <a:latin typeface="Arial"/>
                <a:cs typeface="Arial"/>
              </a:rPr>
              <a:t>its </a:t>
            </a:r>
            <a:r>
              <a:rPr sz="1050" spc="-65" dirty="0">
                <a:latin typeface="Arial"/>
                <a:cs typeface="Arial"/>
              </a:rPr>
              <a:t>own  </a:t>
            </a:r>
            <a:r>
              <a:rPr sz="1050" spc="-35" dirty="0">
                <a:latin typeface="Arial"/>
                <a:cs typeface="Arial"/>
              </a:rPr>
              <a:t>line</a:t>
            </a:r>
            <a:r>
              <a:rPr sz="1050" spc="40" dirty="0">
                <a:latin typeface="Arial"/>
                <a:cs typeface="Arial"/>
              </a:rPr>
              <a:t> </a:t>
            </a:r>
            <a:r>
              <a:rPr sz="1050" spc="-55" dirty="0">
                <a:latin typeface="Arial"/>
                <a:cs typeface="Arial"/>
              </a:rPr>
              <a:t>using</a:t>
            </a:r>
            <a:endParaRPr sz="1050">
              <a:latin typeface="Arial"/>
              <a:cs typeface="Arial"/>
            </a:endParaRPr>
          </a:p>
          <a:p>
            <a:pPr marL="160655">
              <a:lnSpc>
                <a:spcPct val="100000"/>
              </a:lnSpc>
              <a:spcBef>
                <a:spcPts val="35"/>
              </a:spcBef>
            </a:pPr>
            <a:r>
              <a:rPr sz="1050" spc="70" dirty="0">
                <a:solidFill>
                  <a:srgbClr val="007F00"/>
                </a:solidFill>
                <a:latin typeface="Arial"/>
                <a:cs typeface="Arial"/>
              </a:rPr>
              <a:t>\begin{</a:t>
            </a:r>
            <a:r>
              <a:rPr sz="1050" spc="70" dirty="0">
                <a:latin typeface="Arial"/>
                <a:cs typeface="Arial"/>
              </a:rPr>
              <a:t>equation</a:t>
            </a:r>
            <a:r>
              <a:rPr sz="1050" spc="70" dirty="0">
                <a:solidFill>
                  <a:srgbClr val="007F00"/>
                </a:solidFill>
                <a:latin typeface="Arial"/>
                <a:cs typeface="Arial"/>
              </a:rPr>
              <a:t>} </a:t>
            </a:r>
            <a:r>
              <a:rPr sz="1050" spc="-60" dirty="0">
                <a:latin typeface="Arial"/>
                <a:cs typeface="Arial"/>
              </a:rPr>
              <a:t>and</a:t>
            </a:r>
            <a:r>
              <a:rPr sz="1050" spc="60" dirty="0">
                <a:latin typeface="Arial"/>
                <a:cs typeface="Arial"/>
              </a:rPr>
              <a:t> </a:t>
            </a:r>
            <a:r>
              <a:rPr sz="1050" spc="55" dirty="0">
                <a:solidFill>
                  <a:srgbClr val="007F00"/>
                </a:solidFill>
                <a:latin typeface="Arial"/>
                <a:cs typeface="Arial"/>
              </a:rPr>
              <a:t>\end{</a:t>
            </a:r>
            <a:r>
              <a:rPr sz="1050" spc="55" dirty="0">
                <a:latin typeface="Arial"/>
                <a:cs typeface="Arial"/>
              </a:rPr>
              <a:t>equation</a:t>
            </a:r>
            <a:r>
              <a:rPr sz="1050" spc="55" dirty="0">
                <a:solidFill>
                  <a:srgbClr val="007F00"/>
                </a:solidFill>
                <a:latin typeface="Arial"/>
                <a:cs typeface="Arial"/>
              </a:rPr>
              <a:t>}</a:t>
            </a:r>
            <a:r>
              <a:rPr sz="1050" spc="55" dirty="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6030" y="1351292"/>
            <a:ext cx="1841500" cy="843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8419">
              <a:lnSpc>
                <a:spcPts val="950"/>
              </a:lnSpc>
            </a:pPr>
            <a:r>
              <a:rPr sz="800" spc="-60" dirty="0">
                <a:latin typeface="Courier New"/>
                <a:cs typeface="Courier New"/>
              </a:rPr>
              <a:t>The roots of a quadratic equation  are given</a:t>
            </a:r>
            <a:r>
              <a:rPr sz="800" spc="-130" dirty="0">
                <a:latin typeface="Courier New"/>
                <a:cs typeface="Courier New"/>
              </a:rPr>
              <a:t> </a:t>
            </a:r>
            <a:r>
              <a:rPr sz="800" spc="-60" dirty="0">
                <a:latin typeface="Courier New"/>
                <a:cs typeface="Courier New"/>
              </a:rPr>
              <a:t>by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ts val="910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\begin{</a:t>
            </a:r>
            <a:r>
              <a:rPr sz="800" spc="-60" dirty="0">
                <a:latin typeface="Courier New"/>
                <a:cs typeface="Courier New"/>
              </a:rPr>
              <a:t>equation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ts val="944"/>
              </a:lnSpc>
            </a:pPr>
            <a:r>
              <a:rPr sz="800" spc="-60" dirty="0">
                <a:latin typeface="Courier New"/>
                <a:cs typeface="Courier New"/>
              </a:rPr>
              <a:t>x = 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\frac{</a:t>
            </a:r>
            <a:r>
              <a:rPr sz="800" spc="-60" dirty="0">
                <a:latin typeface="Courier New"/>
                <a:cs typeface="Courier New"/>
              </a:rPr>
              <a:t>-b 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\pm \sqrt{</a:t>
            </a:r>
            <a:r>
              <a:rPr sz="800" spc="-60" dirty="0">
                <a:latin typeface="Courier New"/>
                <a:cs typeface="Courier New"/>
              </a:rPr>
              <a:t>b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^</a:t>
            </a:r>
            <a:r>
              <a:rPr sz="800" spc="-60" dirty="0">
                <a:latin typeface="Courier New"/>
                <a:cs typeface="Courier New"/>
              </a:rPr>
              <a:t>2 -</a:t>
            </a:r>
            <a:r>
              <a:rPr sz="800" spc="-80" dirty="0">
                <a:latin typeface="Courier New"/>
                <a:cs typeface="Courier New"/>
              </a:rPr>
              <a:t> </a:t>
            </a:r>
            <a:r>
              <a:rPr sz="800" spc="-60" dirty="0">
                <a:latin typeface="Courier New"/>
                <a:cs typeface="Courier New"/>
              </a:rPr>
              <a:t>4ac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}}</a:t>
            </a:r>
            <a:endParaRPr sz="800">
              <a:latin typeface="Courier New"/>
              <a:cs typeface="Courier New"/>
            </a:endParaRPr>
          </a:p>
          <a:p>
            <a:pPr marL="483870">
              <a:lnSpc>
                <a:spcPts val="944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{</a:t>
            </a:r>
            <a:r>
              <a:rPr sz="800" spc="-60" dirty="0">
                <a:latin typeface="Courier New"/>
                <a:cs typeface="Courier New"/>
              </a:rPr>
              <a:t>2a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ts val="944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\end{</a:t>
            </a:r>
            <a:r>
              <a:rPr sz="800" spc="-60" dirty="0">
                <a:latin typeface="Courier New"/>
                <a:cs typeface="Courier New"/>
              </a:rPr>
              <a:t>equation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ts val="955"/>
              </a:lnSpc>
            </a:pPr>
            <a:r>
              <a:rPr sz="800" spc="-60" dirty="0">
                <a:latin typeface="Courier New"/>
                <a:cs typeface="Courier New"/>
              </a:rPr>
              <a:t>where </a:t>
            </a: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a</a:t>
            </a: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</a:t>
            </a:r>
            <a:r>
              <a:rPr sz="800" spc="-60" dirty="0">
                <a:latin typeface="Courier New"/>
                <a:cs typeface="Courier New"/>
              </a:rPr>
              <a:t>, </a:t>
            </a: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b</a:t>
            </a: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 </a:t>
            </a:r>
            <a:r>
              <a:rPr sz="800" spc="-60" dirty="0">
                <a:latin typeface="Courier New"/>
                <a:cs typeface="Courier New"/>
              </a:rPr>
              <a:t>and </a:t>
            </a: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c</a:t>
            </a: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 </a:t>
            </a:r>
            <a:r>
              <a:rPr sz="800" spc="-60" dirty="0">
                <a:latin typeface="Courier New"/>
                <a:cs typeface="Courier New"/>
              </a:rPr>
              <a:t>are</a:t>
            </a:r>
            <a:r>
              <a:rPr sz="800" spc="-85" dirty="0">
                <a:latin typeface="Courier New"/>
                <a:cs typeface="Courier New"/>
              </a:rPr>
              <a:t> 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\ldots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20479" y="1365618"/>
            <a:ext cx="0" cy="838200"/>
          </a:xfrm>
          <a:custGeom>
            <a:avLst/>
            <a:gdLst/>
            <a:ahLst/>
            <a:cxnLst/>
            <a:rect l="l" t="t" r="r" b="b"/>
            <a:pathLst>
              <a:path h="838200">
                <a:moveTo>
                  <a:pt x="0" y="837780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898927" y="1339392"/>
            <a:ext cx="1117600" cy="242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>
              <a:lnSpc>
                <a:spcPts val="950"/>
              </a:lnSpc>
            </a:pPr>
            <a:r>
              <a:rPr sz="800" dirty="0">
                <a:latin typeface="Arial"/>
                <a:cs typeface="Arial"/>
              </a:rPr>
              <a:t>The roots </a:t>
            </a:r>
            <a:r>
              <a:rPr sz="800" spc="5" dirty="0">
                <a:latin typeface="Arial"/>
                <a:cs typeface="Arial"/>
              </a:rPr>
              <a:t>of </a:t>
            </a:r>
            <a:r>
              <a:rPr sz="800" spc="-40" dirty="0">
                <a:latin typeface="Arial"/>
                <a:cs typeface="Arial"/>
              </a:rPr>
              <a:t>a </a:t>
            </a:r>
            <a:r>
              <a:rPr sz="800" dirty="0">
                <a:latin typeface="Arial"/>
                <a:cs typeface="Arial"/>
              </a:rPr>
              <a:t>quadratic  </a:t>
            </a:r>
            <a:r>
              <a:rPr sz="800" spc="-10" dirty="0">
                <a:latin typeface="Arial"/>
                <a:cs typeface="Arial"/>
              </a:rPr>
              <a:t>equation </a:t>
            </a:r>
            <a:r>
              <a:rPr sz="800" spc="-40" dirty="0">
                <a:latin typeface="Arial"/>
                <a:cs typeface="Arial"/>
              </a:rPr>
              <a:t>are </a:t>
            </a:r>
            <a:r>
              <a:rPr sz="800" spc="-20" dirty="0">
                <a:latin typeface="Arial"/>
                <a:cs typeface="Arial"/>
              </a:rPr>
              <a:t>given 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spc="-25" dirty="0">
                <a:latin typeface="Arial"/>
                <a:cs typeface="Arial"/>
              </a:rPr>
              <a:t>by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64903" y="1790839"/>
            <a:ext cx="18542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800" i="1" spc="-45" dirty="0">
                <a:latin typeface="Lucida Sans"/>
                <a:cs typeface="Lucida Sans"/>
              </a:rPr>
              <a:t>x </a:t>
            </a:r>
            <a:r>
              <a:rPr sz="800" spc="190" dirty="0">
                <a:latin typeface="Arial"/>
                <a:cs typeface="Arial"/>
              </a:rPr>
              <a:t>=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45751" y="1734464"/>
            <a:ext cx="398780" cy="0"/>
          </a:xfrm>
          <a:custGeom>
            <a:avLst/>
            <a:gdLst/>
            <a:ahLst/>
            <a:cxnLst/>
            <a:rect l="l" t="t" r="r" b="b"/>
            <a:pathLst>
              <a:path w="398779">
                <a:moveTo>
                  <a:pt x="0" y="0"/>
                </a:moveTo>
                <a:lnTo>
                  <a:pt x="398437" y="0"/>
                </a:lnTo>
              </a:path>
            </a:pathLst>
          </a:custGeom>
          <a:ln w="45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182302" y="1720367"/>
            <a:ext cx="766445" cy="198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800" i="1" spc="-25" dirty="0">
                <a:latin typeface="Verdana"/>
                <a:cs typeface="Verdana"/>
              </a:rPr>
              <a:t>−</a:t>
            </a:r>
            <a:r>
              <a:rPr sz="800" i="1" spc="-25" dirty="0">
                <a:latin typeface="Lucida Sans"/>
                <a:cs typeface="Lucida Sans"/>
              </a:rPr>
              <a:t>b </a:t>
            </a:r>
            <a:r>
              <a:rPr sz="800" i="1" dirty="0">
                <a:latin typeface="Verdana"/>
                <a:cs typeface="Verdana"/>
              </a:rPr>
              <a:t>± </a:t>
            </a:r>
            <a:r>
              <a:rPr sz="1200" i="1" baseline="45138" dirty="0">
                <a:latin typeface="Verdana"/>
                <a:cs typeface="Verdana"/>
              </a:rPr>
              <a:t>√</a:t>
            </a:r>
            <a:r>
              <a:rPr sz="800" i="1" dirty="0">
                <a:latin typeface="Lucida Sans"/>
                <a:cs typeface="Lucida Sans"/>
              </a:rPr>
              <a:t>b</a:t>
            </a:r>
            <a:r>
              <a:rPr sz="900" baseline="23148" dirty="0">
                <a:latin typeface="Arial"/>
                <a:cs typeface="Arial"/>
              </a:rPr>
              <a:t>2 </a:t>
            </a:r>
            <a:r>
              <a:rPr sz="800" i="1" dirty="0">
                <a:latin typeface="Verdana"/>
                <a:cs typeface="Verdana"/>
              </a:rPr>
              <a:t>−</a:t>
            </a:r>
            <a:r>
              <a:rPr sz="800" i="1" spc="-210" dirty="0">
                <a:latin typeface="Verdana"/>
                <a:cs typeface="Verdana"/>
              </a:rPr>
              <a:t> </a:t>
            </a:r>
            <a:r>
              <a:rPr sz="800" spc="-45" dirty="0">
                <a:latin typeface="Arial"/>
                <a:cs typeface="Arial"/>
              </a:rPr>
              <a:t>4</a:t>
            </a:r>
            <a:r>
              <a:rPr sz="800" i="1" spc="-45" dirty="0">
                <a:latin typeface="Lucida Sans"/>
                <a:cs typeface="Lucida Sans"/>
              </a:rPr>
              <a:t>ac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82302" y="1867141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1898" y="0"/>
                </a:lnTo>
              </a:path>
            </a:pathLst>
          </a:custGeom>
          <a:ln w="45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510089" y="1866671"/>
            <a:ext cx="11811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800" spc="-25" dirty="0">
                <a:latin typeface="Arial"/>
                <a:cs typeface="Arial"/>
              </a:rPr>
              <a:t>2</a:t>
            </a:r>
            <a:r>
              <a:rPr sz="800" i="1" spc="-85" dirty="0">
                <a:latin typeface="Lucida Sans"/>
                <a:cs typeface="Lucida Sans"/>
              </a:rPr>
              <a:t>a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25341" y="1790839"/>
            <a:ext cx="15049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800" spc="30" dirty="0">
                <a:latin typeface="Arial"/>
                <a:cs typeface="Arial"/>
              </a:rPr>
              <a:t>(2)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98927" y="2088794"/>
            <a:ext cx="110807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800" spc="-25" dirty="0">
                <a:latin typeface="Arial"/>
                <a:cs typeface="Arial"/>
              </a:rPr>
              <a:t>where </a:t>
            </a:r>
            <a:r>
              <a:rPr sz="800" i="1" spc="-35" dirty="0">
                <a:latin typeface="Lucida Sans"/>
                <a:cs typeface="Lucida Sans"/>
              </a:rPr>
              <a:t>a</a:t>
            </a:r>
            <a:r>
              <a:rPr sz="800" spc="-35" dirty="0">
                <a:latin typeface="Arial"/>
                <a:cs typeface="Arial"/>
              </a:rPr>
              <a:t>, </a:t>
            </a:r>
            <a:r>
              <a:rPr sz="800" i="1" spc="-50" dirty="0">
                <a:latin typeface="Lucida Sans"/>
                <a:cs typeface="Lucida Sans"/>
              </a:rPr>
              <a:t>b </a:t>
            </a:r>
            <a:r>
              <a:rPr sz="800" spc="-20" dirty="0">
                <a:latin typeface="Arial"/>
                <a:cs typeface="Arial"/>
              </a:rPr>
              <a:t>and </a:t>
            </a:r>
            <a:r>
              <a:rPr sz="800" i="1" spc="-30" dirty="0">
                <a:latin typeface="Lucida Sans"/>
                <a:cs typeface="Lucida Sans"/>
              </a:rPr>
              <a:t>c  </a:t>
            </a:r>
            <a:r>
              <a:rPr sz="800" spc="-40" dirty="0">
                <a:latin typeface="Arial"/>
                <a:cs typeface="Arial"/>
              </a:rPr>
              <a:t>are  </a:t>
            </a:r>
            <a:r>
              <a:rPr sz="800" spc="10" dirty="0">
                <a:latin typeface="Arial"/>
                <a:cs typeface="Arial"/>
              </a:rPr>
              <a:t>. .</a:t>
            </a:r>
            <a:r>
              <a:rPr sz="800" spc="-65" dirty="0">
                <a:latin typeface="Arial"/>
                <a:cs typeface="Arial"/>
              </a:rPr>
              <a:t> </a:t>
            </a:r>
            <a:r>
              <a:rPr sz="800" spc="10" dirty="0"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37095" y="1325130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39622" y="1325130"/>
            <a:ext cx="0" cy="918844"/>
          </a:xfrm>
          <a:custGeom>
            <a:avLst/>
            <a:gdLst/>
            <a:ahLst/>
            <a:cxnLst/>
            <a:rect l="l" t="t" r="r" b="b"/>
            <a:pathLst>
              <a:path h="918844">
                <a:moveTo>
                  <a:pt x="0" y="91875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279176" y="1325130"/>
            <a:ext cx="0" cy="918844"/>
          </a:xfrm>
          <a:custGeom>
            <a:avLst/>
            <a:gdLst/>
            <a:ahLst/>
            <a:cxnLst/>
            <a:rect l="l" t="t" r="r" b="b"/>
            <a:pathLst>
              <a:path h="918844">
                <a:moveTo>
                  <a:pt x="0" y="91875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7095" y="2243886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24395" y="2316193"/>
            <a:ext cx="3542029" cy="361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41100"/>
              </a:lnSpc>
            </a:pPr>
            <a:r>
              <a:rPr sz="800" spc="-5" dirty="0">
                <a:latin typeface="Arial"/>
                <a:cs typeface="Arial"/>
              </a:rPr>
              <a:t>Caution: </a:t>
            </a:r>
            <a:r>
              <a:rPr sz="800" spc="-114" dirty="0">
                <a:latin typeface="Arial"/>
                <a:cs typeface="Arial"/>
              </a:rPr>
              <a:t>L</a:t>
            </a:r>
            <a:r>
              <a:rPr sz="900" spc="-172" baseline="13888" dirty="0">
                <a:latin typeface="Arial"/>
                <a:cs typeface="Arial"/>
              </a:rPr>
              <a:t>A</a:t>
            </a:r>
            <a:r>
              <a:rPr sz="800" spc="-114" dirty="0">
                <a:latin typeface="Arial"/>
                <a:cs typeface="Arial"/>
              </a:rPr>
              <a:t>T</a:t>
            </a:r>
            <a:r>
              <a:rPr sz="1200" spc="-172" baseline="-13888" dirty="0">
                <a:latin typeface="Arial"/>
                <a:cs typeface="Arial"/>
              </a:rPr>
              <a:t>E</a:t>
            </a:r>
            <a:r>
              <a:rPr sz="800" spc="-114" dirty="0">
                <a:latin typeface="Arial"/>
                <a:cs typeface="Arial"/>
              </a:rPr>
              <a:t>X </a:t>
            </a:r>
            <a:r>
              <a:rPr sz="800" dirty="0">
                <a:latin typeface="Arial"/>
                <a:cs typeface="Arial"/>
              </a:rPr>
              <a:t>mostly </a:t>
            </a:r>
            <a:r>
              <a:rPr sz="800" spc="-25" dirty="0">
                <a:latin typeface="Arial"/>
                <a:cs typeface="Arial"/>
              </a:rPr>
              <a:t>ignores </a:t>
            </a:r>
            <a:r>
              <a:rPr sz="800" spc="-15" dirty="0">
                <a:latin typeface="Arial"/>
                <a:cs typeface="Arial"/>
              </a:rPr>
              <a:t>your </a:t>
            </a:r>
            <a:r>
              <a:rPr sz="800" spc="-50" dirty="0">
                <a:latin typeface="Arial"/>
                <a:cs typeface="Arial"/>
              </a:rPr>
              <a:t>spaces </a:t>
            </a:r>
            <a:r>
              <a:rPr sz="800" spc="5" dirty="0">
                <a:latin typeface="Arial"/>
                <a:cs typeface="Arial"/>
              </a:rPr>
              <a:t>in </a:t>
            </a:r>
            <a:r>
              <a:rPr sz="800" spc="-5" dirty="0">
                <a:latin typeface="Arial"/>
                <a:cs typeface="Arial"/>
              </a:rPr>
              <a:t>mathematics, </a:t>
            </a:r>
            <a:r>
              <a:rPr sz="800" spc="20" dirty="0">
                <a:latin typeface="Arial"/>
                <a:cs typeface="Arial"/>
              </a:rPr>
              <a:t>but </a:t>
            </a:r>
            <a:r>
              <a:rPr sz="800" spc="50" dirty="0">
                <a:latin typeface="Arial"/>
                <a:cs typeface="Arial"/>
              </a:rPr>
              <a:t>it </a:t>
            </a:r>
            <a:r>
              <a:rPr sz="800" spc="10" dirty="0">
                <a:latin typeface="Arial"/>
                <a:cs typeface="Arial"/>
              </a:rPr>
              <a:t>can’t </a:t>
            </a:r>
            <a:r>
              <a:rPr sz="800" spc="-20" dirty="0">
                <a:latin typeface="Arial"/>
                <a:cs typeface="Arial"/>
              </a:rPr>
              <a:t>handle  </a:t>
            </a:r>
            <a:r>
              <a:rPr sz="800" spc="-5" dirty="0">
                <a:latin typeface="Arial"/>
                <a:cs typeface="Arial"/>
              </a:rPr>
              <a:t>blank </a:t>
            </a:r>
            <a:r>
              <a:rPr sz="800" spc="-25" dirty="0">
                <a:latin typeface="Arial"/>
                <a:cs typeface="Arial"/>
              </a:rPr>
              <a:t>lines </a:t>
            </a:r>
            <a:r>
              <a:rPr sz="800" spc="5" dirty="0">
                <a:latin typeface="Arial"/>
                <a:cs typeface="Arial"/>
              </a:rPr>
              <a:t>in </a:t>
            </a:r>
            <a:r>
              <a:rPr sz="800" spc="-15" dirty="0">
                <a:latin typeface="Arial"/>
                <a:cs typeface="Arial"/>
              </a:rPr>
              <a:t>equations </a:t>
            </a:r>
            <a:r>
              <a:rPr sz="800" spc="45" dirty="0">
                <a:latin typeface="Arial"/>
                <a:cs typeface="Arial"/>
              </a:rPr>
              <a:t>— </a:t>
            </a:r>
            <a:r>
              <a:rPr sz="800" spc="20" dirty="0">
                <a:latin typeface="Arial"/>
                <a:cs typeface="Arial"/>
              </a:rPr>
              <a:t>don’t put </a:t>
            </a:r>
            <a:r>
              <a:rPr sz="800" spc="-5" dirty="0">
                <a:latin typeface="Arial"/>
                <a:cs typeface="Arial"/>
              </a:rPr>
              <a:t>blank </a:t>
            </a:r>
            <a:r>
              <a:rPr sz="800" spc="-25" dirty="0">
                <a:latin typeface="Arial"/>
                <a:cs typeface="Arial"/>
              </a:rPr>
              <a:t>lines </a:t>
            </a:r>
            <a:r>
              <a:rPr sz="800" spc="5" dirty="0">
                <a:latin typeface="Arial"/>
                <a:cs typeface="Arial"/>
              </a:rPr>
              <a:t>in </a:t>
            </a:r>
            <a:r>
              <a:rPr sz="800" spc="-15" dirty="0">
                <a:latin typeface="Arial"/>
                <a:cs typeface="Arial"/>
              </a:rPr>
              <a:t>your   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mathematics.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89623"/>
            <a:ext cx="1810385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65" dirty="0"/>
              <a:t>Interlude:</a:t>
            </a:r>
            <a:r>
              <a:rPr spc="160" dirty="0"/>
              <a:t> </a:t>
            </a:r>
            <a:r>
              <a:rPr spc="-45" dirty="0"/>
              <a:t>Environments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6389" y="650138"/>
            <a:ext cx="3784600" cy="397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40" dirty="0">
                <a:latin typeface="Arial"/>
                <a:cs typeface="Arial"/>
              </a:rPr>
              <a:t>equation </a:t>
            </a:r>
            <a:r>
              <a:rPr sz="1050" spc="-60" dirty="0">
                <a:latin typeface="Arial"/>
                <a:cs typeface="Arial"/>
              </a:rPr>
              <a:t>is  </a:t>
            </a:r>
            <a:r>
              <a:rPr sz="1050" spc="-70" dirty="0">
                <a:latin typeface="Arial"/>
                <a:cs typeface="Arial"/>
              </a:rPr>
              <a:t>an  </a:t>
            </a:r>
            <a:r>
              <a:rPr sz="1050" i="1" spc="-60" dirty="0">
                <a:latin typeface="Trebuchet MS"/>
                <a:cs typeface="Trebuchet MS"/>
              </a:rPr>
              <a:t>environment </a:t>
            </a:r>
            <a:r>
              <a:rPr sz="1050" spc="-10" dirty="0">
                <a:latin typeface="Arial"/>
                <a:cs typeface="Arial"/>
              </a:rPr>
              <a:t>— </a:t>
            </a:r>
            <a:r>
              <a:rPr sz="1050" spc="-85" dirty="0">
                <a:latin typeface="Arial"/>
                <a:cs typeface="Arial"/>
              </a:rPr>
              <a:t>a</a:t>
            </a:r>
            <a:r>
              <a:rPr sz="1050" spc="15" dirty="0">
                <a:latin typeface="Arial"/>
                <a:cs typeface="Arial"/>
              </a:rPr>
              <a:t> </a:t>
            </a:r>
            <a:r>
              <a:rPr sz="1050" spc="-25" dirty="0">
                <a:latin typeface="Arial"/>
                <a:cs typeface="Arial"/>
              </a:rPr>
              <a:t>context.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10" dirty="0">
                <a:latin typeface="Arial"/>
                <a:cs typeface="Arial"/>
              </a:rPr>
              <a:t>A </a:t>
            </a:r>
            <a:r>
              <a:rPr sz="1050" spc="-60" dirty="0">
                <a:latin typeface="Arial"/>
                <a:cs typeface="Arial"/>
              </a:rPr>
              <a:t>command </a:t>
            </a:r>
            <a:r>
              <a:rPr sz="1050" spc="-65" dirty="0">
                <a:latin typeface="Arial"/>
                <a:cs typeface="Arial"/>
              </a:rPr>
              <a:t>can </a:t>
            </a:r>
            <a:r>
              <a:rPr sz="1050" spc="-60" dirty="0">
                <a:latin typeface="Arial"/>
                <a:cs typeface="Arial"/>
              </a:rPr>
              <a:t>produce </a:t>
            </a:r>
            <a:r>
              <a:rPr sz="1050" spc="-25" dirty="0">
                <a:latin typeface="Arial"/>
                <a:cs typeface="Arial"/>
              </a:rPr>
              <a:t>different </a:t>
            </a:r>
            <a:r>
              <a:rPr sz="1050" spc="-10" dirty="0">
                <a:latin typeface="Arial"/>
                <a:cs typeface="Arial"/>
              </a:rPr>
              <a:t>output </a:t>
            </a:r>
            <a:r>
              <a:rPr sz="1050" spc="-20" dirty="0">
                <a:latin typeface="Arial"/>
                <a:cs typeface="Arial"/>
              </a:rPr>
              <a:t>in </a:t>
            </a:r>
            <a:r>
              <a:rPr sz="1050" spc="-25" dirty="0">
                <a:latin typeface="Arial"/>
                <a:cs typeface="Arial"/>
              </a:rPr>
              <a:t>different  </a:t>
            </a:r>
            <a:r>
              <a:rPr sz="1050" spc="15" dirty="0">
                <a:latin typeface="Arial"/>
                <a:cs typeface="Arial"/>
              </a:rPr>
              <a:t> </a:t>
            </a:r>
            <a:r>
              <a:rPr sz="1050" spc="-35" dirty="0">
                <a:latin typeface="Arial"/>
                <a:cs typeface="Arial"/>
              </a:rPr>
              <a:t>contexts.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6030" y="1097978"/>
            <a:ext cx="1948814" cy="848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55"/>
              </a:lnSpc>
            </a:pPr>
            <a:r>
              <a:rPr sz="800" spc="-60" dirty="0">
                <a:latin typeface="Courier New"/>
                <a:cs typeface="Courier New"/>
              </a:rPr>
              <a:t>We can</a:t>
            </a:r>
            <a:r>
              <a:rPr sz="800" spc="-130" dirty="0">
                <a:latin typeface="Courier New"/>
                <a:cs typeface="Courier New"/>
              </a:rPr>
              <a:t> </a:t>
            </a:r>
            <a:r>
              <a:rPr sz="800" spc="-60" dirty="0">
                <a:latin typeface="Courier New"/>
                <a:cs typeface="Courier New"/>
              </a:rPr>
              <a:t>write</a:t>
            </a:r>
            <a:endParaRPr sz="800">
              <a:latin typeface="Courier New"/>
              <a:cs typeface="Courier New"/>
            </a:endParaRPr>
          </a:p>
          <a:p>
            <a:pPr marR="5080">
              <a:lnSpc>
                <a:spcPts val="950"/>
              </a:lnSpc>
              <a:spcBef>
                <a:spcPts val="30"/>
              </a:spcBef>
            </a:pP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 </a:t>
            </a:r>
            <a:r>
              <a:rPr sz="800" spc="-60" dirty="0">
                <a:solidFill>
                  <a:srgbClr val="19167C"/>
                </a:solidFill>
                <a:latin typeface="Courier New"/>
                <a:cs typeface="Courier New"/>
              </a:rPr>
              <a:t>\Omega </a:t>
            </a:r>
            <a:r>
              <a:rPr sz="800" spc="-60" dirty="0">
                <a:solidFill>
                  <a:srgbClr val="666666"/>
                </a:solidFill>
                <a:latin typeface="Courier New"/>
                <a:cs typeface="Courier New"/>
              </a:rPr>
              <a:t>= </a:t>
            </a:r>
            <a:r>
              <a:rPr sz="800" spc="-60" dirty="0">
                <a:solidFill>
                  <a:srgbClr val="19167C"/>
                </a:solidFill>
                <a:latin typeface="Courier New"/>
                <a:cs typeface="Courier New"/>
              </a:rPr>
              <a:t>\sum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_{k</a:t>
            </a:r>
            <a:r>
              <a:rPr sz="800" spc="-60" dirty="0">
                <a:solidFill>
                  <a:srgbClr val="666666"/>
                </a:solidFill>
                <a:latin typeface="Courier New"/>
                <a:cs typeface="Courier New"/>
              </a:rPr>
              <a:t>=1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}^{n} </a:t>
            </a:r>
            <a:r>
              <a:rPr sz="800" spc="-60" dirty="0">
                <a:solidFill>
                  <a:srgbClr val="19167C"/>
                </a:solidFill>
                <a:latin typeface="Courier New"/>
                <a:cs typeface="Courier New"/>
              </a:rPr>
              <a:t>\omega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_k </a:t>
            </a:r>
            <a:r>
              <a:rPr sz="800" spc="-60" dirty="0">
                <a:solidFill>
                  <a:srgbClr val="BA2121"/>
                </a:solidFill>
                <a:latin typeface="Courier New"/>
                <a:cs typeface="Courier New"/>
              </a:rPr>
              <a:t>$  </a:t>
            </a:r>
            <a:r>
              <a:rPr sz="800" spc="-60" dirty="0">
                <a:latin typeface="Courier New"/>
                <a:cs typeface="Courier New"/>
              </a:rPr>
              <a:t>in text, or we can</a:t>
            </a:r>
            <a:r>
              <a:rPr sz="800" spc="-114" dirty="0">
                <a:latin typeface="Courier New"/>
                <a:cs typeface="Courier New"/>
              </a:rPr>
              <a:t> </a:t>
            </a:r>
            <a:r>
              <a:rPr sz="800" spc="-60" dirty="0">
                <a:latin typeface="Courier New"/>
                <a:cs typeface="Courier New"/>
              </a:rPr>
              <a:t>write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ts val="910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\begin{</a:t>
            </a:r>
            <a:r>
              <a:rPr sz="800" spc="-60" dirty="0">
                <a:latin typeface="Courier New"/>
                <a:cs typeface="Courier New"/>
              </a:rPr>
              <a:t>equation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 marL="107314">
              <a:lnSpc>
                <a:spcPts val="944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\Omega </a:t>
            </a:r>
            <a:r>
              <a:rPr sz="800" spc="-60" dirty="0">
                <a:latin typeface="Courier New"/>
                <a:cs typeface="Courier New"/>
              </a:rPr>
              <a:t>= 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\sum_{</a:t>
            </a:r>
            <a:r>
              <a:rPr sz="800" spc="-60" dirty="0">
                <a:latin typeface="Courier New"/>
                <a:cs typeface="Courier New"/>
              </a:rPr>
              <a:t>k=1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}^{</a:t>
            </a:r>
            <a:r>
              <a:rPr sz="800" spc="-60" dirty="0">
                <a:latin typeface="Courier New"/>
                <a:cs typeface="Courier New"/>
              </a:rPr>
              <a:t>n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</a:t>
            </a:r>
            <a:r>
              <a:rPr sz="800" spc="-70" dirty="0">
                <a:solidFill>
                  <a:srgbClr val="007F00"/>
                </a:solidFill>
                <a:latin typeface="Courier New"/>
                <a:cs typeface="Courier New"/>
              </a:rPr>
              <a:t> 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\omega_</a:t>
            </a:r>
            <a:r>
              <a:rPr sz="800" spc="-60" dirty="0">
                <a:latin typeface="Courier New"/>
                <a:cs typeface="Courier New"/>
              </a:rPr>
              <a:t>k</a:t>
            </a:r>
            <a:endParaRPr sz="800">
              <a:latin typeface="Courier New"/>
              <a:cs typeface="Courier New"/>
            </a:endParaRPr>
          </a:p>
          <a:p>
            <a:pPr marR="1188720">
              <a:lnSpc>
                <a:spcPts val="950"/>
              </a:lnSpc>
              <a:spcBef>
                <a:spcPts val="30"/>
              </a:spcBef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\end{</a:t>
            </a:r>
            <a:r>
              <a:rPr sz="800" spc="-60" dirty="0">
                <a:latin typeface="Courier New"/>
                <a:cs typeface="Courier New"/>
              </a:rPr>
              <a:t>equat</a:t>
            </a:r>
            <a:r>
              <a:rPr sz="800" spc="-65" dirty="0">
                <a:latin typeface="Courier New"/>
                <a:cs typeface="Courier New"/>
              </a:rPr>
              <a:t>i</a:t>
            </a:r>
            <a:r>
              <a:rPr sz="800" spc="-60" dirty="0">
                <a:latin typeface="Courier New"/>
                <a:cs typeface="Courier New"/>
              </a:rPr>
              <a:t>on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  </a:t>
            </a:r>
            <a:r>
              <a:rPr sz="800" spc="-60" dirty="0">
                <a:latin typeface="Courier New"/>
                <a:cs typeface="Courier New"/>
              </a:rPr>
              <a:t>to display</a:t>
            </a:r>
            <a:r>
              <a:rPr sz="800" spc="-125" dirty="0">
                <a:latin typeface="Courier New"/>
                <a:cs typeface="Courier New"/>
              </a:rPr>
              <a:t> </a:t>
            </a:r>
            <a:r>
              <a:rPr sz="800" spc="-60" dirty="0">
                <a:latin typeface="Courier New"/>
                <a:cs typeface="Courier New"/>
              </a:rPr>
              <a:t>it.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20479" y="1082471"/>
            <a:ext cx="0" cy="916305"/>
          </a:xfrm>
          <a:custGeom>
            <a:avLst/>
            <a:gdLst/>
            <a:ahLst/>
            <a:cxnLst/>
            <a:rect l="l" t="t" r="r" b="b"/>
            <a:pathLst>
              <a:path h="916305">
                <a:moveTo>
                  <a:pt x="0" y="916051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751402" y="983335"/>
            <a:ext cx="126364" cy="401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800" spc="395" dirty="0">
                <a:latin typeface="Arial"/>
                <a:cs typeface="Arial"/>
              </a:rPr>
              <a:t>Σ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64927" y="1040015"/>
            <a:ext cx="54610" cy="95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600" i="1" spc="-45" dirty="0">
                <a:latin typeface="Lucida Sans"/>
                <a:cs typeface="Lucida Sans"/>
              </a:rPr>
              <a:t>n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64927" y="1116279"/>
            <a:ext cx="161925" cy="95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600" i="1" spc="-35" dirty="0">
                <a:latin typeface="Lucida Sans"/>
                <a:cs typeface="Lucida Sans"/>
              </a:rPr>
              <a:t>k</a:t>
            </a:r>
            <a:r>
              <a:rPr sz="600" i="1" spc="-145" dirty="0">
                <a:latin typeface="Lucida Sans"/>
                <a:cs typeface="Lucida Sans"/>
              </a:rPr>
              <a:t> </a:t>
            </a:r>
            <a:r>
              <a:rPr sz="600" spc="60" dirty="0">
                <a:latin typeface="Arial"/>
                <a:cs typeface="Arial"/>
              </a:rPr>
              <a:t>=1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98927" y="1059256"/>
            <a:ext cx="1258570" cy="138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tabLst>
                <a:tab pos="1138555" algn="l"/>
              </a:tabLst>
            </a:pPr>
            <a:r>
              <a:rPr sz="800" spc="15" dirty="0">
                <a:latin typeface="Arial"/>
                <a:cs typeface="Arial"/>
              </a:rPr>
              <a:t>W</a:t>
            </a:r>
            <a:r>
              <a:rPr sz="800" spc="-70" dirty="0">
                <a:latin typeface="Arial"/>
                <a:cs typeface="Arial"/>
              </a:rPr>
              <a:t>e</a:t>
            </a:r>
            <a:r>
              <a:rPr sz="800" spc="60" dirty="0">
                <a:latin typeface="Arial"/>
                <a:cs typeface="Arial"/>
              </a:rPr>
              <a:t> </a:t>
            </a:r>
            <a:r>
              <a:rPr sz="800" spc="-25" dirty="0">
                <a:latin typeface="Arial"/>
                <a:cs typeface="Arial"/>
              </a:rPr>
              <a:t>can</a:t>
            </a:r>
            <a:r>
              <a:rPr sz="800" spc="60" dirty="0">
                <a:latin typeface="Arial"/>
                <a:cs typeface="Arial"/>
              </a:rPr>
              <a:t> </a:t>
            </a:r>
            <a:r>
              <a:rPr sz="800" spc="10" dirty="0">
                <a:latin typeface="Arial"/>
                <a:cs typeface="Arial"/>
              </a:rPr>
              <a:t>write</a:t>
            </a:r>
            <a:r>
              <a:rPr sz="800" spc="6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Ω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190" dirty="0">
                <a:latin typeface="Arial"/>
                <a:cs typeface="Arial"/>
              </a:rPr>
              <a:t>=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i="1" spc="-100" dirty="0">
                <a:latin typeface="Arial"/>
                <a:cs typeface="Arial"/>
              </a:rPr>
              <a:t>ω</a:t>
            </a:r>
            <a:r>
              <a:rPr sz="900" i="1" spc="-52" baseline="-13888" dirty="0">
                <a:latin typeface="Lucida Sans"/>
                <a:cs typeface="Lucida Sans"/>
              </a:rPr>
              <a:t>k</a:t>
            </a:r>
            <a:endParaRPr sz="900" baseline="-13888">
              <a:latin typeface="Lucida Sans"/>
              <a:cs typeface="Lucida San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98927" y="1179449"/>
            <a:ext cx="106172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800" spc="5" dirty="0">
                <a:latin typeface="Arial"/>
                <a:cs typeface="Arial"/>
              </a:rPr>
              <a:t>in </a:t>
            </a:r>
            <a:r>
              <a:rPr sz="800" spc="20" dirty="0">
                <a:latin typeface="Arial"/>
                <a:cs typeface="Arial"/>
              </a:rPr>
              <a:t>text, </a:t>
            </a:r>
            <a:r>
              <a:rPr sz="800" spc="-15" dirty="0">
                <a:latin typeface="Arial"/>
                <a:cs typeface="Arial"/>
              </a:rPr>
              <a:t>or </a:t>
            </a:r>
            <a:r>
              <a:rPr sz="800" spc="-50" dirty="0">
                <a:latin typeface="Arial"/>
                <a:cs typeface="Arial"/>
              </a:rPr>
              <a:t>we  </a:t>
            </a:r>
            <a:r>
              <a:rPr sz="800" spc="-25" dirty="0">
                <a:latin typeface="Arial"/>
                <a:cs typeface="Arial"/>
              </a:rPr>
              <a:t>can</a:t>
            </a:r>
            <a:r>
              <a:rPr sz="800" spc="90" dirty="0">
                <a:latin typeface="Arial"/>
                <a:cs typeface="Arial"/>
              </a:rPr>
              <a:t> </a:t>
            </a:r>
            <a:r>
              <a:rPr sz="800" spc="10" dirty="0">
                <a:latin typeface="Arial"/>
                <a:cs typeface="Arial"/>
              </a:rPr>
              <a:t>write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51529" y="1416075"/>
            <a:ext cx="54610" cy="95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600" i="1" spc="-45" dirty="0">
                <a:latin typeface="Lucida Sans"/>
                <a:cs typeface="Lucida Sans"/>
              </a:rPr>
              <a:t>n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95306" y="1421041"/>
            <a:ext cx="168275" cy="401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800" spc="725" dirty="0">
                <a:latin typeface="Arial"/>
                <a:cs typeface="Arial"/>
              </a:rPr>
              <a:t>Σ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98608" y="1667865"/>
            <a:ext cx="161925" cy="95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600" i="1" spc="-35" dirty="0">
                <a:latin typeface="Lucida Sans"/>
                <a:cs typeface="Lucida Sans"/>
              </a:rPr>
              <a:t>k</a:t>
            </a:r>
            <a:r>
              <a:rPr sz="600" i="1" spc="-145" dirty="0">
                <a:latin typeface="Lucida Sans"/>
                <a:cs typeface="Lucida Sans"/>
              </a:rPr>
              <a:t> </a:t>
            </a:r>
            <a:r>
              <a:rPr sz="600" spc="60" dirty="0">
                <a:latin typeface="Arial"/>
                <a:cs typeface="Arial"/>
              </a:rPr>
              <a:t>=1</a:t>
            </a:r>
            <a:endParaRPr sz="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74237" y="1517205"/>
            <a:ext cx="47434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tabLst>
                <a:tab pos="393700" algn="l"/>
              </a:tabLst>
            </a:pPr>
            <a:r>
              <a:rPr sz="800" spc="-5" dirty="0">
                <a:latin typeface="Arial"/>
                <a:cs typeface="Arial"/>
              </a:rPr>
              <a:t>Ω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190" dirty="0">
                <a:latin typeface="Arial"/>
                <a:cs typeface="Arial"/>
              </a:rPr>
              <a:t>=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i="1" spc="-100" dirty="0">
                <a:latin typeface="Arial"/>
                <a:cs typeface="Arial"/>
              </a:rPr>
              <a:t>ω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35451" y="1517205"/>
            <a:ext cx="440055" cy="138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tabLst>
                <a:tab pos="289560" algn="l"/>
              </a:tabLst>
            </a:pPr>
            <a:r>
              <a:rPr sz="900" i="1" spc="-52" baseline="-13888" dirty="0">
                <a:latin typeface="Lucida Sans"/>
                <a:cs typeface="Lucida Sans"/>
              </a:rPr>
              <a:t>k	</a:t>
            </a:r>
            <a:r>
              <a:rPr sz="800" spc="30" dirty="0">
                <a:latin typeface="Arial"/>
                <a:cs typeface="Arial"/>
              </a:rPr>
              <a:t>(3)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98927" y="1877237"/>
            <a:ext cx="57340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800" spc="30" dirty="0">
                <a:latin typeface="Arial"/>
                <a:cs typeface="Arial"/>
              </a:rPr>
              <a:t>to </a:t>
            </a:r>
            <a:r>
              <a:rPr sz="800" spc="-20" dirty="0">
                <a:latin typeface="Arial"/>
                <a:cs typeface="Arial"/>
              </a:rPr>
              <a:t>display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40" dirty="0">
                <a:latin typeface="Arial"/>
                <a:cs typeface="Arial"/>
              </a:rPr>
              <a:t>it.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37095" y="1041984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9622" y="1041984"/>
            <a:ext cx="0" cy="997585"/>
          </a:xfrm>
          <a:custGeom>
            <a:avLst/>
            <a:gdLst/>
            <a:ahLst/>
            <a:cxnLst/>
            <a:rect l="l" t="t" r="r" b="b"/>
            <a:pathLst>
              <a:path h="997585">
                <a:moveTo>
                  <a:pt x="0" y="99702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279176" y="1041984"/>
            <a:ext cx="0" cy="997585"/>
          </a:xfrm>
          <a:custGeom>
            <a:avLst/>
            <a:gdLst/>
            <a:ahLst/>
            <a:cxnLst/>
            <a:rect l="l" t="t" r="r" b="b"/>
            <a:pathLst>
              <a:path h="997585">
                <a:moveTo>
                  <a:pt x="0" y="99702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37095" y="2039010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76389" y="2129495"/>
            <a:ext cx="3697604" cy="836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0655" marR="5080" indent="-148590">
              <a:lnSpc>
                <a:spcPct val="1026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35" dirty="0">
                <a:latin typeface="Arial"/>
                <a:cs typeface="Arial"/>
              </a:rPr>
              <a:t>Note </a:t>
            </a:r>
            <a:r>
              <a:rPr sz="1050" spc="-65" dirty="0">
                <a:latin typeface="Arial"/>
                <a:cs typeface="Arial"/>
              </a:rPr>
              <a:t>how </a:t>
            </a:r>
            <a:r>
              <a:rPr sz="1050" spc="-30" dirty="0">
                <a:latin typeface="Arial"/>
                <a:cs typeface="Arial"/>
              </a:rPr>
              <a:t>the </a:t>
            </a:r>
            <a:r>
              <a:rPr sz="1050" spc="100" dirty="0">
                <a:latin typeface="Arial"/>
                <a:cs typeface="Arial"/>
              </a:rPr>
              <a:t>Σ </a:t>
            </a:r>
            <a:r>
              <a:rPr sz="1050" spc="-60" dirty="0">
                <a:latin typeface="Arial"/>
                <a:cs typeface="Arial"/>
              </a:rPr>
              <a:t>is </a:t>
            </a:r>
            <a:r>
              <a:rPr sz="1050" spc="-50" dirty="0">
                <a:latin typeface="Arial"/>
                <a:cs typeface="Arial"/>
              </a:rPr>
              <a:t>bigger </a:t>
            </a:r>
            <a:r>
              <a:rPr sz="1050" spc="-20" dirty="0">
                <a:latin typeface="Arial"/>
                <a:cs typeface="Arial"/>
              </a:rPr>
              <a:t>in </a:t>
            </a:r>
            <a:r>
              <a:rPr sz="1050" spc="-30" dirty="0">
                <a:latin typeface="Arial"/>
                <a:cs typeface="Arial"/>
              </a:rPr>
              <a:t>the </a:t>
            </a:r>
            <a:r>
              <a:rPr sz="1050" spc="40" dirty="0">
                <a:latin typeface="Arial"/>
                <a:cs typeface="Arial"/>
              </a:rPr>
              <a:t>equation </a:t>
            </a:r>
            <a:r>
              <a:rPr sz="1050" spc="-40" dirty="0">
                <a:latin typeface="Arial"/>
                <a:cs typeface="Arial"/>
              </a:rPr>
              <a:t>environment, </a:t>
            </a:r>
            <a:r>
              <a:rPr sz="1050" spc="-60" dirty="0">
                <a:latin typeface="Arial"/>
                <a:cs typeface="Arial"/>
              </a:rPr>
              <a:t>and  </a:t>
            </a:r>
            <a:r>
              <a:rPr sz="1050" spc="-65" dirty="0">
                <a:latin typeface="Arial"/>
                <a:cs typeface="Arial"/>
              </a:rPr>
              <a:t>how </a:t>
            </a:r>
            <a:r>
              <a:rPr sz="1050" spc="-30" dirty="0">
                <a:latin typeface="Arial"/>
                <a:cs typeface="Arial"/>
              </a:rPr>
              <a:t>the </a:t>
            </a:r>
            <a:r>
              <a:rPr sz="1050" spc="-50" dirty="0">
                <a:latin typeface="Arial"/>
                <a:cs typeface="Arial"/>
              </a:rPr>
              <a:t>subscripts </a:t>
            </a:r>
            <a:r>
              <a:rPr sz="1050" spc="-60" dirty="0">
                <a:latin typeface="Arial"/>
                <a:cs typeface="Arial"/>
              </a:rPr>
              <a:t>and </a:t>
            </a:r>
            <a:r>
              <a:rPr sz="1050" spc="-50" dirty="0">
                <a:latin typeface="Arial"/>
                <a:cs typeface="Arial"/>
              </a:rPr>
              <a:t>superscripts </a:t>
            </a:r>
            <a:r>
              <a:rPr sz="1050" spc="-75" dirty="0">
                <a:latin typeface="Arial"/>
                <a:cs typeface="Arial"/>
              </a:rPr>
              <a:t>change </a:t>
            </a:r>
            <a:r>
              <a:rPr sz="1050" spc="-25" dirty="0">
                <a:latin typeface="Arial"/>
                <a:cs typeface="Arial"/>
              </a:rPr>
              <a:t>position, </a:t>
            </a:r>
            <a:r>
              <a:rPr sz="1050" spc="-85" dirty="0">
                <a:latin typeface="Arial"/>
                <a:cs typeface="Arial"/>
              </a:rPr>
              <a:t>even  </a:t>
            </a:r>
            <a:r>
              <a:rPr sz="1050" spc="-35" dirty="0">
                <a:latin typeface="Arial"/>
                <a:cs typeface="Arial"/>
              </a:rPr>
              <a:t>though </a:t>
            </a:r>
            <a:r>
              <a:rPr sz="1050" spc="-105" dirty="0">
                <a:latin typeface="Arial"/>
                <a:cs typeface="Arial"/>
              </a:rPr>
              <a:t>we  </a:t>
            </a:r>
            <a:r>
              <a:rPr sz="1050" spc="-90" dirty="0">
                <a:latin typeface="Arial"/>
                <a:cs typeface="Arial"/>
              </a:rPr>
              <a:t>used  </a:t>
            </a:r>
            <a:r>
              <a:rPr sz="1050" spc="-30" dirty="0">
                <a:latin typeface="Arial"/>
                <a:cs typeface="Arial"/>
              </a:rPr>
              <a:t>the </a:t>
            </a:r>
            <a:r>
              <a:rPr sz="1050" spc="-95" dirty="0">
                <a:latin typeface="Arial"/>
                <a:cs typeface="Arial"/>
              </a:rPr>
              <a:t>same 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spc="-60" dirty="0">
                <a:latin typeface="Arial"/>
                <a:cs typeface="Arial"/>
              </a:rPr>
              <a:t>commands.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160655">
              <a:lnSpc>
                <a:spcPct val="100000"/>
              </a:lnSpc>
            </a:pPr>
            <a:r>
              <a:rPr sz="800" dirty="0">
                <a:latin typeface="Arial"/>
                <a:cs typeface="Arial"/>
              </a:rPr>
              <a:t>In </a:t>
            </a:r>
            <a:r>
              <a:rPr sz="800" spc="10" dirty="0">
                <a:latin typeface="Arial"/>
                <a:cs typeface="Arial"/>
              </a:rPr>
              <a:t>fact, </a:t>
            </a:r>
            <a:r>
              <a:rPr sz="800" spc="-50" dirty="0">
                <a:latin typeface="Arial"/>
                <a:cs typeface="Arial"/>
              </a:rPr>
              <a:t>we  </a:t>
            </a:r>
            <a:r>
              <a:rPr sz="800" spc="-10" dirty="0">
                <a:latin typeface="Arial"/>
                <a:cs typeface="Arial"/>
              </a:rPr>
              <a:t>could </a:t>
            </a:r>
            <a:r>
              <a:rPr sz="800" spc="-35" dirty="0">
                <a:latin typeface="Arial"/>
                <a:cs typeface="Arial"/>
              </a:rPr>
              <a:t>have </a:t>
            </a:r>
            <a:r>
              <a:rPr sz="800" spc="15" dirty="0">
                <a:latin typeface="Arial"/>
                <a:cs typeface="Arial"/>
              </a:rPr>
              <a:t>written </a:t>
            </a:r>
            <a:r>
              <a:rPr sz="800" spc="-60" dirty="0">
                <a:latin typeface="Courier New"/>
                <a:cs typeface="Courier New"/>
              </a:rPr>
              <a:t>$...$ </a:t>
            </a:r>
            <a:r>
              <a:rPr sz="800" spc="-60" dirty="0">
                <a:latin typeface="Arial"/>
                <a:cs typeface="Arial"/>
              </a:rPr>
              <a:t>as 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5" dirty="0">
                <a:solidFill>
                  <a:srgbClr val="007F00"/>
                </a:solidFill>
                <a:latin typeface="Courier New"/>
                <a:cs typeface="Courier New"/>
              </a:rPr>
              <a:t>\begin{</a:t>
            </a:r>
            <a:r>
              <a:rPr sz="800" spc="-55" dirty="0">
                <a:latin typeface="Courier New"/>
                <a:cs typeface="Courier New"/>
              </a:rPr>
              <a:t>math</a:t>
            </a:r>
            <a:r>
              <a:rPr sz="800" spc="-55" dirty="0">
                <a:solidFill>
                  <a:srgbClr val="007F00"/>
                </a:solidFill>
                <a:latin typeface="Courier New"/>
                <a:cs typeface="Courier New"/>
              </a:rPr>
              <a:t>}</a:t>
            </a:r>
            <a:r>
              <a:rPr sz="800" spc="-55" dirty="0">
                <a:latin typeface="Courier New"/>
                <a:cs typeface="Courier New"/>
              </a:rPr>
              <a:t>...</a:t>
            </a:r>
            <a:r>
              <a:rPr sz="800" spc="-55" dirty="0">
                <a:solidFill>
                  <a:srgbClr val="007F00"/>
                </a:solidFill>
                <a:latin typeface="Courier New"/>
                <a:cs typeface="Courier New"/>
              </a:rPr>
              <a:t>\end{</a:t>
            </a:r>
            <a:r>
              <a:rPr sz="800" spc="-55" dirty="0">
                <a:latin typeface="Courier New"/>
                <a:cs typeface="Courier New"/>
              </a:rPr>
              <a:t>math</a:t>
            </a:r>
            <a:r>
              <a:rPr sz="800" spc="-55" dirty="0">
                <a:solidFill>
                  <a:srgbClr val="007F00"/>
                </a:solidFill>
                <a:latin typeface="Courier New"/>
                <a:cs typeface="Courier New"/>
              </a:rPr>
              <a:t>}</a:t>
            </a:r>
            <a:r>
              <a:rPr sz="800" spc="-55" dirty="0"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89623"/>
            <a:ext cx="1810385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65" dirty="0"/>
              <a:t>Interlude:</a:t>
            </a:r>
            <a:r>
              <a:rPr spc="160" dirty="0"/>
              <a:t> </a:t>
            </a:r>
            <a:r>
              <a:rPr spc="-45" dirty="0"/>
              <a:t>Environments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6389" y="856866"/>
            <a:ext cx="3577590" cy="659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0655" marR="5080" indent="-148590">
              <a:lnSpc>
                <a:spcPct val="1026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35" dirty="0">
                <a:latin typeface="Arial"/>
                <a:cs typeface="Arial"/>
              </a:rPr>
              <a:t>The </a:t>
            </a:r>
            <a:r>
              <a:rPr sz="1050" spc="65" dirty="0">
                <a:solidFill>
                  <a:srgbClr val="007F00"/>
                </a:solidFill>
                <a:latin typeface="Arial"/>
                <a:cs typeface="Arial"/>
              </a:rPr>
              <a:t>\begin </a:t>
            </a:r>
            <a:r>
              <a:rPr sz="1050" spc="-60" dirty="0">
                <a:latin typeface="Arial"/>
                <a:cs typeface="Arial"/>
              </a:rPr>
              <a:t>and </a:t>
            </a:r>
            <a:r>
              <a:rPr sz="1050" spc="35" dirty="0">
                <a:solidFill>
                  <a:srgbClr val="007F00"/>
                </a:solidFill>
                <a:latin typeface="Arial"/>
                <a:cs typeface="Arial"/>
              </a:rPr>
              <a:t>\end </a:t>
            </a:r>
            <a:r>
              <a:rPr sz="1050" spc="-70" dirty="0">
                <a:latin typeface="Arial"/>
                <a:cs typeface="Arial"/>
              </a:rPr>
              <a:t>commands </a:t>
            </a:r>
            <a:r>
              <a:rPr sz="1050" spc="-80" dirty="0">
                <a:latin typeface="Arial"/>
                <a:cs typeface="Arial"/>
              </a:rPr>
              <a:t>are </a:t>
            </a:r>
            <a:r>
              <a:rPr sz="1050" spc="-90" dirty="0">
                <a:latin typeface="Arial"/>
                <a:cs typeface="Arial"/>
              </a:rPr>
              <a:t>used </a:t>
            </a:r>
            <a:r>
              <a:rPr sz="1050" spc="10" dirty="0">
                <a:latin typeface="Arial"/>
                <a:cs typeface="Arial"/>
              </a:rPr>
              <a:t>to </a:t>
            </a:r>
            <a:r>
              <a:rPr sz="1050" spc="-50" dirty="0">
                <a:latin typeface="Arial"/>
                <a:cs typeface="Arial"/>
              </a:rPr>
              <a:t>create </a:t>
            </a:r>
            <a:r>
              <a:rPr sz="1050" spc="-60" dirty="0">
                <a:latin typeface="Arial"/>
                <a:cs typeface="Arial"/>
              </a:rPr>
              <a:t>many  </a:t>
            </a:r>
            <a:r>
              <a:rPr sz="1050" spc="-25" dirty="0">
                <a:latin typeface="Arial"/>
                <a:cs typeface="Arial"/>
              </a:rPr>
              <a:t>different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spc="-45" dirty="0">
                <a:latin typeface="Arial"/>
                <a:cs typeface="Arial"/>
              </a:rPr>
              <a:t>environments.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35" dirty="0">
                <a:latin typeface="Arial"/>
                <a:cs typeface="Arial"/>
              </a:rPr>
              <a:t>The </a:t>
            </a:r>
            <a:r>
              <a:rPr sz="1050" spc="70" dirty="0">
                <a:latin typeface="Arial"/>
                <a:cs typeface="Arial"/>
              </a:rPr>
              <a:t>itemize </a:t>
            </a:r>
            <a:r>
              <a:rPr sz="1050" spc="-60" dirty="0">
                <a:latin typeface="Arial"/>
                <a:cs typeface="Arial"/>
              </a:rPr>
              <a:t>and  </a:t>
            </a:r>
            <a:r>
              <a:rPr sz="1050" spc="-15" dirty="0">
                <a:latin typeface="Arial"/>
                <a:cs typeface="Arial"/>
              </a:rPr>
              <a:t>enumerate </a:t>
            </a:r>
            <a:r>
              <a:rPr sz="1050" spc="-50" dirty="0">
                <a:latin typeface="Arial"/>
                <a:cs typeface="Arial"/>
              </a:rPr>
              <a:t>environments  </a:t>
            </a:r>
            <a:r>
              <a:rPr sz="1050" spc="-60" dirty="0">
                <a:latin typeface="Arial"/>
                <a:cs typeface="Arial"/>
              </a:rPr>
              <a:t>generate</a:t>
            </a:r>
            <a:r>
              <a:rPr sz="1050" spc="-10" dirty="0">
                <a:latin typeface="Arial"/>
                <a:cs typeface="Arial"/>
              </a:rPr>
              <a:t> </a:t>
            </a:r>
            <a:r>
              <a:rPr sz="1050" spc="-25" dirty="0">
                <a:latin typeface="Arial"/>
                <a:cs typeface="Arial"/>
              </a:rPr>
              <a:t>lists.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6030" y="1519529"/>
            <a:ext cx="1882775" cy="48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55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\begin{</a:t>
            </a:r>
            <a:r>
              <a:rPr sz="800" spc="-60" dirty="0">
                <a:latin typeface="Courier New"/>
                <a:cs typeface="Courier New"/>
              </a:rPr>
              <a:t>itemize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 </a:t>
            </a:r>
            <a:r>
              <a:rPr sz="800" i="1" spc="-105" dirty="0">
                <a:solidFill>
                  <a:srgbClr val="3F7F7F"/>
                </a:solidFill>
                <a:latin typeface="Courier New"/>
                <a:cs typeface="Courier New"/>
              </a:rPr>
              <a:t> </a:t>
            </a:r>
            <a:r>
              <a:rPr sz="800" i="1" spc="-65" dirty="0">
                <a:solidFill>
                  <a:srgbClr val="3F7F7F"/>
                </a:solidFill>
                <a:latin typeface="Courier New"/>
                <a:cs typeface="Courier New"/>
              </a:rPr>
              <a:t>for bullet</a:t>
            </a:r>
            <a:r>
              <a:rPr sz="800" i="1" spc="-30" dirty="0">
                <a:solidFill>
                  <a:srgbClr val="3F7F7F"/>
                </a:solidFill>
                <a:latin typeface="Courier New"/>
                <a:cs typeface="Courier New"/>
              </a:rPr>
              <a:t> </a:t>
            </a:r>
            <a:r>
              <a:rPr sz="800" i="1" spc="-100" dirty="0">
                <a:solidFill>
                  <a:srgbClr val="3F7F7F"/>
                </a:solidFill>
                <a:latin typeface="Courier New"/>
                <a:cs typeface="Courier New"/>
              </a:rPr>
              <a:t>points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ts val="944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\item</a:t>
            </a:r>
            <a:r>
              <a:rPr sz="800" spc="-120" dirty="0">
                <a:solidFill>
                  <a:srgbClr val="007F00"/>
                </a:solidFill>
                <a:latin typeface="Courier New"/>
                <a:cs typeface="Courier New"/>
              </a:rPr>
              <a:t> </a:t>
            </a:r>
            <a:r>
              <a:rPr sz="800" spc="-60" dirty="0">
                <a:latin typeface="Courier New"/>
                <a:cs typeface="Courier New"/>
              </a:rPr>
              <a:t>Biscuits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ts val="944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\item</a:t>
            </a:r>
            <a:r>
              <a:rPr sz="800" spc="-135" dirty="0">
                <a:solidFill>
                  <a:srgbClr val="007F00"/>
                </a:solidFill>
                <a:latin typeface="Courier New"/>
                <a:cs typeface="Courier New"/>
              </a:rPr>
              <a:t> </a:t>
            </a:r>
            <a:r>
              <a:rPr sz="800" spc="-60" dirty="0">
                <a:latin typeface="Courier New"/>
                <a:cs typeface="Courier New"/>
              </a:rPr>
              <a:t>Tea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ts val="955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\end{</a:t>
            </a:r>
            <a:r>
              <a:rPr sz="800" spc="-60" dirty="0">
                <a:latin typeface="Courier New"/>
                <a:cs typeface="Courier New"/>
              </a:rPr>
              <a:t>itemize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6030" y="2120531"/>
            <a:ext cx="1671955" cy="48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55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\begin{</a:t>
            </a:r>
            <a:r>
              <a:rPr sz="800" spc="-60" dirty="0">
                <a:latin typeface="Courier New"/>
                <a:cs typeface="Courier New"/>
              </a:rPr>
              <a:t>enumerate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 </a:t>
            </a:r>
            <a:r>
              <a:rPr sz="800" i="1" spc="-105" dirty="0">
                <a:solidFill>
                  <a:srgbClr val="3F7F7F"/>
                </a:solidFill>
                <a:latin typeface="Courier New"/>
                <a:cs typeface="Courier New"/>
              </a:rPr>
              <a:t> </a:t>
            </a:r>
            <a:r>
              <a:rPr sz="800" i="1" spc="-65" dirty="0">
                <a:solidFill>
                  <a:srgbClr val="3F7F7F"/>
                </a:solidFill>
                <a:latin typeface="Courier New"/>
                <a:cs typeface="Courier New"/>
              </a:rPr>
              <a:t>for</a:t>
            </a:r>
            <a:r>
              <a:rPr sz="800" i="1" spc="-45" dirty="0">
                <a:solidFill>
                  <a:srgbClr val="3F7F7F"/>
                </a:solidFill>
                <a:latin typeface="Courier New"/>
                <a:cs typeface="Courier New"/>
              </a:rPr>
              <a:t> </a:t>
            </a:r>
            <a:r>
              <a:rPr sz="800" i="1" spc="-95" dirty="0">
                <a:solidFill>
                  <a:srgbClr val="3F7F7F"/>
                </a:solidFill>
                <a:latin typeface="Courier New"/>
                <a:cs typeface="Courier New"/>
              </a:rPr>
              <a:t>numbers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ts val="944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\item</a:t>
            </a:r>
            <a:r>
              <a:rPr sz="800" spc="-120" dirty="0">
                <a:solidFill>
                  <a:srgbClr val="007F00"/>
                </a:solidFill>
                <a:latin typeface="Courier New"/>
                <a:cs typeface="Courier New"/>
              </a:rPr>
              <a:t> </a:t>
            </a:r>
            <a:r>
              <a:rPr sz="800" spc="-60" dirty="0">
                <a:latin typeface="Courier New"/>
                <a:cs typeface="Courier New"/>
              </a:rPr>
              <a:t>Biscuits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ts val="944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\item</a:t>
            </a:r>
            <a:r>
              <a:rPr sz="800" spc="-135" dirty="0">
                <a:solidFill>
                  <a:srgbClr val="007F00"/>
                </a:solidFill>
                <a:latin typeface="Courier New"/>
                <a:cs typeface="Courier New"/>
              </a:rPr>
              <a:t> </a:t>
            </a:r>
            <a:r>
              <a:rPr sz="800" spc="-60" dirty="0">
                <a:latin typeface="Courier New"/>
                <a:cs typeface="Courier New"/>
              </a:rPr>
              <a:t>Tea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ts val="955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\end{</a:t>
            </a:r>
            <a:r>
              <a:rPr sz="800" spc="-60" dirty="0">
                <a:latin typeface="Courier New"/>
                <a:cs typeface="Courier New"/>
              </a:rPr>
              <a:t>enumerate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20479" y="1550835"/>
            <a:ext cx="0" cy="1040765"/>
          </a:xfrm>
          <a:custGeom>
            <a:avLst/>
            <a:gdLst/>
            <a:ahLst/>
            <a:cxnLst/>
            <a:rect l="l" t="t" r="r" b="b"/>
            <a:pathLst>
              <a:path h="1040764">
                <a:moveTo>
                  <a:pt x="0" y="1040320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038970" y="1551419"/>
            <a:ext cx="559435" cy="386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900" spc="494" baseline="13888" dirty="0">
                <a:solidFill>
                  <a:srgbClr val="3333B2"/>
                </a:solidFill>
                <a:latin typeface="Arial"/>
                <a:cs typeface="Arial"/>
              </a:rPr>
              <a:t>)</a:t>
            </a:r>
            <a:r>
              <a:rPr sz="900" spc="434" baseline="13888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Biscuits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90"/>
              </a:spcBef>
            </a:pPr>
            <a:r>
              <a:rPr sz="900" spc="494" baseline="13888" dirty="0">
                <a:solidFill>
                  <a:srgbClr val="3333B2"/>
                </a:solidFill>
                <a:latin typeface="Arial"/>
                <a:cs typeface="Arial"/>
              </a:rPr>
              <a:t>)</a:t>
            </a:r>
            <a:r>
              <a:rPr sz="900" spc="419" baseline="13888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000" spc="-70" dirty="0">
                <a:latin typeface="Arial"/>
                <a:cs typeface="Arial"/>
              </a:rPr>
              <a:t>Tea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08337" y="2234653"/>
            <a:ext cx="589915" cy="386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005" indent="-167005">
              <a:lnSpc>
                <a:spcPct val="100000"/>
              </a:lnSpc>
              <a:buClr>
                <a:srgbClr val="3333B2"/>
              </a:buClr>
              <a:buAutoNum type="arabicPeriod"/>
              <a:tabLst>
                <a:tab pos="167640" algn="l"/>
              </a:tabLst>
            </a:pPr>
            <a:r>
              <a:rPr sz="1000" spc="-45" dirty="0">
                <a:latin typeface="Arial"/>
                <a:cs typeface="Arial"/>
              </a:rPr>
              <a:t>Bisc</a:t>
            </a:r>
            <a:r>
              <a:rPr sz="1000" spc="-50" dirty="0">
                <a:latin typeface="Arial"/>
                <a:cs typeface="Arial"/>
              </a:rPr>
              <a:t>u</a:t>
            </a:r>
            <a:r>
              <a:rPr sz="1000" spc="-10" dirty="0">
                <a:latin typeface="Arial"/>
                <a:cs typeface="Arial"/>
              </a:rPr>
              <a:t>its</a:t>
            </a:r>
            <a:endParaRPr sz="1000">
              <a:latin typeface="Arial"/>
              <a:cs typeface="Arial"/>
            </a:endParaRPr>
          </a:p>
          <a:p>
            <a:pPr marL="167005" indent="-16700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AutoNum type="arabicPeriod"/>
              <a:tabLst>
                <a:tab pos="167640" algn="l"/>
              </a:tabLst>
            </a:pPr>
            <a:r>
              <a:rPr sz="1000" spc="-70" dirty="0">
                <a:latin typeface="Arial"/>
                <a:cs typeface="Arial"/>
              </a:rPr>
              <a:t>Tea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37095" y="1510347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39622" y="1510347"/>
            <a:ext cx="0" cy="1121410"/>
          </a:xfrm>
          <a:custGeom>
            <a:avLst/>
            <a:gdLst/>
            <a:ahLst/>
            <a:cxnLst/>
            <a:rect l="l" t="t" r="r" b="b"/>
            <a:pathLst>
              <a:path h="1121410">
                <a:moveTo>
                  <a:pt x="0" y="1121295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79176" y="1510347"/>
            <a:ext cx="0" cy="1121410"/>
          </a:xfrm>
          <a:custGeom>
            <a:avLst/>
            <a:gdLst/>
            <a:ahLst/>
            <a:cxnLst/>
            <a:rect l="l" t="t" r="r" b="b"/>
            <a:pathLst>
              <a:path h="1121410">
                <a:moveTo>
                  <a:pt x="0" y="1121295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37095" y="2631643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89623"/>
            <a:ext cx="1480185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65" dirty="0"/>
              <a:t>Interlude:</a:t>
            </a:r>
            <a:r>
              <a:rPr spc="114" dirty="0"/>
              <a:t> </a:t>
            </a:r>
            <a:r>
              <a:rPr spc="-50" dirty="0"/>
              <a:t>Packages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6389" y="692668"/>
            <a:ext cx="3735070" cy="1337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0655" marR="41910" indent="-148590">
              <a:lnSpc>
                <a:spcPct val="1026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5" dirty="0">
                <a:latin typeface="Arial"/>
                <a:cs typeface="Arial"/>
              </a:rPr>
              <a:t>All </a:t>
            </a:r>
            <a:r>
              <a:rPr sz="1050" spc="-20" dirty="0">
                <a:latin typeface="Arial"/>
                <a:cs typeface="Arial"/>
              </a:rPr>
              <a:t>of </a:t>
            </a:r>
            <a:r>
              <a:rPr sz="1050" spc="-30" dirty="0">
                <a:latin typeface="Arial"/>
                <a:cs typeface="Arial"/>
              </a:rPr>
              <a:t>the </a:t>
            </a:r>
            <a:r>
              <a:rPr sz="1050" spc="-70" dirty="0">
                <a:latin typeface="Arial"/>
                <a:cs typeface="Arial"/>
              </a:rPr>
              <a:t>commands </a:t>
            </a:r>
            <a:r>
              <a:rPr sz="1050" spc="-60" dirty="0">
                <a:latin typeface="Arial"/>
                <a:cs typeface="Arial"/>
              </a:rPr>
              <a:t>and </a:t>
            </a:r>
            <a:r>
              <a:rPr sz="1050" spc="-50" dirty="0">
                <a:latin typeface="Arial"/>
                <a:cs typeface="Arial"/>
              </a:rPr>
              <a:t>environments </a:t>
            </a:r>
            <a:r>
              <a:rPr sz="1050" spc="-65" dirty="0">
                <a:latin typeface="Arial"/>
                <a:cs typeface="Arial"/>
              </a:rPr>
              <a:t>we’ve </a:t>
            </a:r>
            <a:r>
              <a:rPr sz="1050" spc="-90" dirty="0">
                <a:latin typeface="Arial"/>
                <a:cs typeface="Arial"/>
              </a:rPr>
              <a:t>used </a:t>
            </a:r>
            <a:r>
              <a:rPr sz="1050" spc="-95" dirty="0">
                <a:latin typeface="Arial"/>
                <a:cs typeface="Arial"/>
              </a:rPr>
              <a:t>so </a:t>
            </a:r>
            <a:r>
              <a:rPr sz="1050" spc="-30" dirty="0">
                <a:latin typeface="Arial"/>
                <a:cs typeface="Arial"/>
              </a:rPr>
              <a:t>far </a:t>
            </a:r>
            <a:r>
              <a:rPr sz="1050" spc="-80" dirty="0">
                <a:latin typeface="Arial"/>
                <a:cs typeface="Arial"/>
              </a:rPr>
              <a:t>are  </a:t>
            </a:r>
            <a:r>
              <a:rPr sz="1050" dirty="0">
                <a:latin typeface="Arial"/>
                <a:cs typeface="Arial"/>
              </a:rPr>
              <a:t>built </a:t>
            </a:r>
            <a:r>
              <a:rPr sz="1050" spc="-5" dirty="0">
                <a:latin typeface="Arial"/>
                <a:cs typeface="Arial"/>
              </a:rPr>
              <a:t>into</a:t>
            </a:r>
            <a:r>
              <a:rPr sz="1050" spc="70" dirty="0">
                <a:latin typeface="Arial"/>
                <a:cs typeface="Arial"/>
              </a:rPr>
              <a:t> </a:t>
            </a:r>
            <a:r>
              <a:rPr sz="1050" spc="-150" dirty="0">
                <a:latin typeface="Arial"/>
                <a:cs typeface="Arial"/>
              </a:rPr>
              <a:t>L</a:t>
            </a:r>
            <a:r>
              <a:rPr sz="1200" spc="-225" baseline="13888" dirty="0">
                <a:latin typeface="Arial"/>
                <a:cs typeface="Arial"/>
              </a:rPr>
              <a:t>A</a:t>
            </a:r>
            <a:r>
              <a:rPr sz="1050" spc="-150" dirty="0">
                <a:latin typeface="Arial"/>
                <a:cs typeface="Arial"/>
              </a:rPr>
              <a:t>T</a:t>
            </a:r>
            <a:r>
              <a:rPr sz="1575" spc="-225" baseline="-13227" dirty="0">
                <a:latin typeface="Arial"/>
                <a:cs typeface="Arial"/>
              </a:rPr>
              <a:t>E</a:t>
            </a:r>
            <a:r>
              <a:rPr sz="1050" spc="-150" dirty="0">
                <a:latin typeface="Arial"/>
                <a:cs typeface="Arial"/>
              </a:rPr>
              <a:t>X.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i="1" spc="-35" dirty="0">
                <a:latin typeface="Trebuchet MS"/>
                <a:cs typeface="Trebuchet MS"/>
              </a:rPr>
              <a:t>Packages </a:t>
            </a:r>
            <a:r>
              <a:rPr sz="1050" spc="-80" dirty="0">
                <a:latin typeface="Arial"/>
                <a:cs typeface="Arial"/>
              </a:rPr>
              <a:t>are  </a:t>
            </a:r>
            <a:r>
              <a:rPr sz="1050" spc="-45" dirty="0">
                <a:latin typeface="Arial"/>
                <a:cs typeface="Arial"/>
              </a:rPr>
              <a:t>libraries </a:t>
            </a:r>
            <a:r>
              <a:rPr sz="1050" spc="-20" dirty="0">
                <a:latin typeface="Arial"/>
                <a:cs typeface="Arial"/>
              </a:rPr>
              <a:t>of </a:t>
            </a:r>
            <a:r>
              <a:rPr sz="1050" spc="-35" dirty="0">
                <a:latin typeface="Arial"/>
                <a:cs typeface="Arial"/>
              </a:rPr>
              <a:t>extra </a:t>
            </a:r>
            <a:r>
              <a:rPr sz="1050" spc="-70" dirty="0">
                <a:latin typeface="Arial"/>
                <a:cs typeface="Arial"/>
              </a:rPr>
              <a:t>commands  </a:t>
            </a:r>
            <a:r>
              <a:rPr sz="1050" spc="-60" dirty="0">
                <a:latin typeface="Arial"/>
                <a:cs typeface="Arial"/>
              </a:rPr>
              <a:t>and </a:t>
            </a:r>
            <a:r>
              <a:rPr sz="1050" spc="55" dirty="0">
                <a:latin typeface="Arial"/>
                <a:cs typeface="Arial"/>
              </a:rPr>
              <a:t> </a:t>
            </a:r>
            <a:r>
              <a:rPr sz="1050" spc="-45" dirty="0">
                <a:latin typeface="Arial"/>
                <a:cs typeface="Arial"/>
              </a:rPr>
              <a:t>environments.</a:t>
            </a:r>
            <a:endParaRPr sz="1050">
              <a:latin typeface="Arial"/>
              <a:cs typeface="Arial"/>
            </a:endParaRPr>
          </a:p>
          <a:p>
            <a:pPr marL="160655">
              <a:lnSpc>
                <a:spcPct val="100000"/>
              </a:lnSpc>
              <a:spcBef>
                <a:spcPts val="35"/>
              </a:spcBef>
            </a:pPr>
            <a:r>
              <a:rPr sz="1050" spc="-45" dirty="0">
                <a:latin typeface="Arial"/>
                <a:cs typeface="Arial"/>
              </a:rPr>
              <a:t>There </a:t>
            </a:r>
            <a:r>
              <a:rPr sz="1050" spc="-80" dirty="0">
                <a:latin typeface="Arial"/>
                <a:cs typeface="Arial"/>
              </a:rPr>
              <a:t>are  </a:t>
            </a:r>
            <a:r>
              <a:rPr sz="1050" spc="-60" dirty="0">
                <a:latin typeface="Arial"/>
                <a:cs typeface="Arial"/>
              </a:rPr>
              <a:t>thousands  </a:t>
            </a:r>
            <a:r>
              <a:rPr sz="1050" spc="-20" dirty="0">
                <a:latin typeface="Arial"/>
                <a:cs typeface="Arial"/>
              </a:rPr>
              <a:t>of </a:t>
            </a:r>
            <a:r>
              <a:rPr sz="1050" spc="-45" dirty="0">
                <a:latin typeface="Arial"/>
                <a:cs typeface="Arial"/>
              </a:rPr>
              <a:t>freely </a:t>
            </a:r>
            <a:r>
              <a:rPr sz="1050" spc="-50" dirty="0">
                <a:latin typeface="Arial"/>
                <a:cs typeface="Arial"/>
              </a:rPr>
              <a:t>available </a:t>
            </a:r>
            <a:r>
              <a:rPr sz="1050" spc="35" dirty="0">
                <a:latin typeface="Arial"/>
                <a:cs typeface="Arial"/>
              </a:rPr>
              <a:t> </a:t>
            </a:r>
            <a:r>
              <a:rPr sz="1050" spc="-75" dirty="0">
                <a:latin typeface="Arial"/>
                <a:cs typeface="Arial"/>
              </a:rPr>
              <a:t>packages.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80" dirty="0">
                <a:latin typeface="Arial"/>
                <a:cs typeface="Arial"/>
              </a:rPr>
              <a:t>We  </a:t>
            </a:r>
            <a:r>
              <a:rPr sz="1050" spc="-75" dirty="0">
                <a:latin typeface="Arial"/>
                <a:cs typeface="Arial"/>
              </a:rPr>
              <a:t>have  </a:t>
            </a:r>
            <a:r>
              <a:rPr sz="1050" spc="10" dirty="0">
                <a:latin typeface="Arial"/>
                <a:cs typeface="Arial"/>
              </a:rPr>
              <a:t>to </a:t>
            </a:r>
            <a:r>
              <a:rPr sz="1050" spc="-45" dirty="0">
                <a:latin typeface="Arial"/>
                <a:cs typeface="Arial"/>
              </a:rPr>
              <a:t>load </a:t>
            </a:r>
            <a:r>
              <a:rPr sz="1050" spc="-80" dirty="0">
                <a:latin typeface="Arial"/>
                <a:cs typeface="Arial"/>
              </a:rPr>
              <a:t>each  </a:t>
            </a:r>
            <a:r>
              <a:rPr sz="1050" spc="-20" dirty="0">
                <a:latin typeface="Arial"/>
                <a:cs typeface="Arial"/>
              </a:rPr>
              <a:t>of </a:t>
            </a:r>
            <a:r>
              <a:rPr sz="1050" spc="-30" dirty="0">
                <a:latin typeface="Arial"/>
                <a:cs typeface="Arial"/>
              </a:rPr>
              <a:t>the </a:t>
            </a:r>
            <a:r>
              <a:rPr sz="1050" spc="-80" dirty="0">
                <a:latin typeface="Arial"/>
                <a:cs typeface="Arial"/>
              </a:rPr>
              <a:t>packages  </a:t>
            </a:r>
            <a:r>
              <a:rPr sz="1050" spc="-105" dirty="0">
                <a:latin typeface="Arial"/>
                <a:cs typeface="Arial"/>
              </a:rPr>
              <a:t>we  </a:t>
            </a:r>
            <a:r>
              <a:rPr sz="1050" spc="-35" dirty="0">
                <a:latin typeface="Arial"/>
                <a:cs typeface="Arial"/>
              </a:rPr>
              <a:t>want </a:t>
            </a:r>
            <a:r>
              <a:rPr sz="1050" spc="10" dirty="0">
                <a:latin typeface="Arial"/>
                <a:cs typeface="Arial"/>
              </a:rPr>
              <a:t>to </a:t>
            </a:r>
            <a:r>
              <a:rPr sz="1050" spc="-100" dirty="0">
                <a:latin typeface="Arial"/>
                <a:cs typeface="Arial"/>
              </a:rPr>
              <a:t>use  </a:t>
            </a:r>
            <a:r>
              <a:rPr sz="1050" dirty="0">
                <a:latin typeface="Arial"/>
                <a:cs typeface="Arial"/>
              </a:rPr>
              <a:t>with</a:t>
            </a:r>
            <a:r>
              <a:rPr sz="1050" spc="195" dirty="0">
                <a:latin typeface="Arial"/>
                <a:cs typeface="Arial"/>
              </a:rPr>
              <a:t> </a:t>
            </a:r>
            <a:r>
              <a:rPr sz="1050" spc="-85" dirty="0">
                <a:latin typeface="Arial"/>
                <a:cs typeface="Arial"/>
              </a:rPr>
              <a:t>a</a:t>
            </a:r>
            <a:endParaRPr sz="1050">
              <a:latin typeface="Arial"/>
              <a:cs typeface="Arial"/>
            </a:endParaRPr>
          </a:p>
          <a:p>
            <a:pPr marL="160655">
              <a:lnSpc>
                <a:spcPct val="100000"/>
              </a:lnSpc>
              <a:spcBef>
                <a:spcPts val="35"/>
              </a:spcBef>
            </a:pPr>
            <a:r>
              <a:rPr sz="1050" spc="5" dirty="0">
                <a:solidFill>
                  <a:srgbClr val="007F00"/>
                </a:solidFill>
                <a:latin typeface="Arial"/>
                <a:cs typeface="Arial"/>
              </a:rPr>
              <a:t>\usepackage </a:t>
            </a:r>
            <a:r>
              <a:rPr sz="1050" spc="-60" dirty="0">
                <a:latin typeface="Arial"/>
                <a:cs typeface="Arial"/>
              </a:rPr>
              <a:t>command  </a:t>
            </a:r>
            <a:r>
              <a:rPr sz="1050" spc="-20" dirty="0">
                <a:latin typeface="Arial"/>
                <a:cs typeface="Arial"/>
              </a:rPr>
              <a:t>in </a:t>
            </a:r>
            <a:r>
              <a:rPr sz="1050" spc="-30" dirty="0">
                <a:latin typeface="Arial"/>
                <a:cs typeface="Arial"/>
              </a:rPr>
              <a:t>the</a:t>
            </a:r>
            <a:r>
              <a:rPr sz="1050" spc="90" dirty="0">
                <a:latin typeface="Arial"/>
                <a:cs typeface="Arial"/>
              </a:rPr>
              <a:t> </a:t>
            </a:r>
            <a:r>
              <a:rPr sz="1050" i="1" spc="-70" dirty="0">
                <a:latin typeface="Trebuchet MS"/>
                <a:cs typeface="Trebuchet MS"/>
              </a:rPr>
              <a:t>preamble</a:t>
            </a:r>
            <a:r>
              <a:rPr sz="1050" spc="-70" dirty="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55" dirty="0">
                <a:latin typeface="Arial"/>
                <a:cs typeface="Arial"/>
              </a:rPr>
              <a:t>Example:  </a:t>
            </a:r>
            <a:r>
              <a:rPr sz="1050" spc="-75" dirty="0">
                <a:latin typeface="Arial"/>
                <a:cs typeface="Arial"/>
              </a:rPr>
              <a:t>amsmath  </a:t>
            </a:r>
            <a:r>
              <a:rPr sz="1050" spc="-20" dirty="0">
                <a:latin typeface="Arial"/>
                <a:cs typeface="Arial"/>
              </a:rPr>
              <a:t>from </a:t>
            </a:r>
            <a:r>
              <a:rPr sz="1050" spc="-30" dirty="0">
                <a:latin typeface="Arial"/>
                <a:cs typeface="Arial"/>
              </a:rPr>
              <a:t>the </a:t>
            </a:r>
            <a:r>
              <a:rPr sz="1050" spc="-45" dirty="0">
                <a:latin typeface="Arial"/>
                <a:cs typeface="Arial"/>
              </a:rPr>
              <a:t>American </a:t>
            </a:r>
            <a:r>
              <a:rPr sz="1050" spc="-25" dirty="0">
                <a:latin typeface="Arial"/>
                <a:cs typeface="Arial"/>
              </a:rPr>
              <a:t>Mathematical 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spc="-55" dirty="0">
                <a:latin typeface="Arial"/>
                <a:cs typeface="Arial"/>
              </a:rPr>
              <a:t>Society.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9622" y="2037816"/>
            <a:ext cx="3606165" cy="840740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17145" rIns="0" bIns="0" rtlCol="0">
            <a:spAutoFit/>
          </a:bodyPr>
          <a:lstStyle/>
          <a:p>
            <a:pPr marL="37465">
              <a:lnSpc>
                <a:spcPts val="1200"/>
              </a:lnSpc>
              <a:spcBef>
                <a:spcPts val="135"/>
              </a:spcBef>
            </a:pPr>
            <a:r>
              <a:rPr sz="1000" spc="75" dirty="0">
                <a:solidFill>
                  <a:srgbClr val="007F00"/>
                </a:solidFill>
                <a:latin typeface="Arial"/>
                <a:cs typeface="Arial"/>
              </a:rPr>
              <a:t>\documentclass{</a:t>
            </a:r>
            <a:r>
              <a:rPr sz="1000" spc="75" dirty="0">
                <a:latin typeface="Arial"/>
                <a:cs typeface="Arial"/>
              </a:rPr>
              <a:t>article</a:t>
            </a:r>
            <a:r>
              <a:rPr sz="1000" spc="75" dirty="0">
                <a:solidFill>
                  <a:srgbClr val="007F00"/>
                </a:solidFill>
                <a:latin typeface="Arial"/>
                <a:cs typeface="Arial"/>
              </a:rPr>
              <a:t>}</a:t>
            </a:r>
            <a:endParaRPr sz="1000">
              <a:latin typeface="Arial"/>
              <a:cs typeface="Arial"/>
            </a:endParaRPr>
          </a:p>
          <a:p>
            <a:pPr marL="37465">
              <a:lnSpc>
                <a:spcPts val="1195"/>
              </a:lnSpc>
            </a:pPr>
            <a:r>
              <a:rPr sz="1000" dirty="0">
                <a:solidFill>
                  <a:srgbClr val="007F00"/>
                </a:solidFill>
                <a:latin typeface="Arial"/>
                <a:cs typeface="Arial"/>
              </a:rPr>
              <a:t>\usepackage{</a:t>
            </a:r>
            <a:r>
              <a:rPr sz="1000" dirty="0">
                <a:latin typeface="Arial"/>
                <a:cs typeface="Arial"/>
              </a:rPr>
              <a:t>amsmath</a:t>
            </a:r>
            <a:r>
              <a:rPr sz="1000" dirty="0">
                <a:solidFill>
                  <a:srgbClr val="007F00"/>
                </a:solidFill>
                <a:latin typeface="Arial"/>
                <a:cs typeface="Arial"/>
              </a:rPr>
              <a:t>}  </a:t>
            </a:r>
            <a:r>
              <a:rPr sz="1000" i="1" spc="-130" dirty="0">
                <a:solidFill>
                  <a:srgbClr val="3F7F7F"/>
                </a:solidFill>
                <a:latin typeface="Courier New"/>
                <a:cs typeface="Courier New"/>
              </a:rPr>
              <a:t></a:t>
            </a:r>
            <a:r>
              <a:rPr sz="1000" i="1" spc="-185" dirty="0">
                <a:solidFill>
                  <a:srgbClr val="3F7F7F"/>
                </a:solidFill>
                <a:latin typeface="Courier New"/>
                <a:cs typeface="Courier New"/>
              </a:rPr>
              <a:t> </a:t>
            </a:r>
            <a:r>
              <a:rPr sz="1000" i="1" spc="-80" dirty="0">
                <a:solidFill>
                  <a:srgbClr val="3F7F7F"/>
                </a:solidFill>
                <a:latin typeface="Courier New"/>
                <a:cs typeface="Courier New"/>
              </a:rPr>
              <a:t>preamble</a:t>
            </a:r>
            <a:endParaRPr sz="1000">
              <a:latin typeface="Courier New"/>
              <a:cs typeface="Courier New"/>
            </a:endParaRPr>
          </a:p>
          <a:p>
            <a:pPr marL="37465">
              <a:lnSpc>
                <a:spcPts val="1195"/>
              </a:lnSpc>
            </a:pPr>
            <a:r>
              <a:rPr sz="1000" spc="35" dirty="0">
                <a:solidFill>
                  <a:srgbClr val="007F00"/>
                </a:solidFill>
                <a:latin typeface="Arial"/>
                <a:cs typeface="Arial"/>
              </a:rPr>
              <a:t>\begin{</a:t>
            </a:r>
            <a:r>
              <a:rPr sz="1000" spc="35" dirty="0">
                <a:latin typeface="Arial"/>
                <a:cs typeface="Arial"/>
              </a:rPr>
              <a:t>document</a:t>
            </a:r>
            <a:r>
              <a:rPr sz="1000" spc="35" dirty="0">
                <a:solidFill>
                  <a:srgbClr val="007F00"/>
                </a:solidFill>
                <a:latin typeface="Arial"/>
                <a:cs typeface="Arial"/>
              </a:rPr>
              <a:t>}</a:t>
            </a:r>
            <a:endParaRPr sz="1000">
              <a:latin typeface="Arial"/>
              <a:cs typeface="Arial"/>
            </a:endParaRPr>
          </a:p>
          <a:p>
            <a:pPr marL="37465">
              <a:lnSpc>
                <a:spcPts val="1195"/>
              </a:lnSpc>
            </a:pPr>
            <a:r>
              <a:rPr sz="1000" i="1" spc="-130" dirty="0">
                <a:solidFill>
                  <a:srgbClr val="3F7F7F"/>
                </a:solidFill>
                <a:latin typeface="Courier New"/>
                <a:cs typeface="Courier New"/>
              </a:rPr>
              <a:t> </a:t>
            </a:r>
            <a:r>
              <a:rPr sz="1000" i="1" spc="-80" dirty="0">
                <a:solidFill>
                  <a:srgbClr val="3F7F7F"/>
                </a:solidFill>
                <a:latin typeface="Courier New"/>
                <a:cs typeface="Courier New"/>
              </a:rPr>
              <a:t>now we can use commands from amsmath</a:t>
            </a:r>
            <a:r>
              <a:rPr sz="1000" i="1" spc="-20" dirty="0">
                <a:solidFill>
                  <a:srgbClr val="3F7F7F"/>
                </a:solidFill>
                <a:latin typeface="Courier New"/>
                <a:cs typeface="Courier New"/>
              </a:rPr>
              <a:t> </a:t>
            </a:r>
            <a:r>
              <a:rPr sz="1000" i="1" spc="-80" dirty="0">
                <a:solidFill>
                  <a:srgbClr val="3F7F7F"/>
                </a:solidFill>
                <a:latin typeface="Courier New"/>
                <a:cs typeface="Courier New"/>
              </a:rPr>
              <a:t>here...</a:t>
            </a:r>
            <a:endParaRPr sz="1000">
              <a:latin typeface="Courier New"/>
              <a:cs typeface="Courier New"/>
            </a:endParaRPr>
          </a:p>
          <a:p>
            <a:pPr marL="37465">
              <a:lnSpc>
                <a:spcPts val="1200"/>
              </a:lnSpc>
            </a:pPr>
            <a:r>
              <a:rPr sz="1000" spc="20" dirty="0">
                <a:solidFill>
                  <a:srgbClr val="007F00"/>
                </a:solidFill>
                <a:latin typeface="Arial"/>
                <a:cs typeface="Arial"/>
              </a:rPr>
              <a:t>\end{</a:t>
            </a:r>
            <a:r>
              <a:rPr sz="1000" spc="20" dirty="0">
                <a:latin typeface="Arial"/>
                <a:cs typeface="Arial"/>
              </a:rPr>
              <a:t>document</a:t>
            </a:r>
            <a:r>
              <a:rPr sz="1000" spc="20" dirty="0">
                <a:solidFill>
                  <a:srgbClr val="007F00"/>
                </a:solidFill>
                <a:latin typeface="Arial"/>
                <a:cs typeface="Arial"/>
              </a:rPr>
              <a:t>}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89623"/>
            <a:ext cx="3823335" cy="2368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40" dirty="0">
                <a:hlinkClick r:id="rId2" action="ppaction://hlinksldjump"/>
              </a:rPr>
              <a:t>Typesetting </a:t>
            </a:r>
            <a:r>
              <a:rPr spc="-30" dirty="0">
                <a:hlinkClick r:id="rId2" action="ppaction://hlinksldjump"/>
              </a:rPr>
              <a:t>Mathematics:</a:t>
            </a:r>
            <a:r>
              <a:rPr spc="-30" dirty="0"/>
              <a:t>  </a:t>
            </a:r>
            <a:r>
              <a:rPr spc="-50" dirty="0"/>
              <a:t>Examples </a:t>
            </a:r>
            <a:r>
              <a:rPr spc="-25" dirty="0"/>
              <a:t>with</a:t>
            </a:r>
            <a:r>
              <a:rPr spc="-45" dirty="0"/>
              <a:t> </a:t>
            </a:r>
            <a:r>
              <a:rPr spc="15" dirty="0">
                <a:latin typeface="Times New Roman"/>
                <a:cs typeface="Times New Roman"/>
              </a:rPr>
              <a:t>amsmath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6389" y="463816"/>
            <a:ext cx="3726179" cy="187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100" dirty="0">
                <a:latin typeface="Arial"/>
                <a:cs typeface="Arial"/>
              </a:rPr>
              <a:t>Use  </a:t>
            </a:r>
            <a:r>
              <a:rPr sz="1050" spc="50" dirty="0">
                <a:latin typeface="Arial"/>
                <a:cs typeface="Arial"/>
              </a:rPr>
              <a:t>equation* </a:t>
            </a:r>
            <a:r>
              <a:rPr sz="1050" spc="-5" dirty="0">
                <a:latin typeface="Arial"/>
                <a:cs typeface="Arial"/>
              </a:rPr>
              <a:t>(“equation-star”) </a:t>
            </a:r>
            <a:r>
              <a:rPr sz="1050" spc="-25" dirty="0">
                <a:latin typeface="Arial"/>
                <a:cs typeface="Arial"/>
              </a:rPr>
              <a:t>for </a:t>
            </a:r>
            <a:r>
              <a:rPr sz="1050" spc="-55" dirty="0">
                <a:latin typeface="Arial"/>
                <a:cs typeface="Arial"/>
              </a:rPr>
              <a:t>unnumbered </a:t>
            </a:r>
            <a:r>
              <a:rPr sz="1050" spc="-15" dirty="0">
                <a:latin typeface="Arial"/>
                <a:cs typeface="Arial"/>
              </a:rPr>
              <a:t> </a:t>
            </a:r>
            <a:r>
              <a:rPr sz="1050" spc="-45" dirty="0">
                <a:latin typeface="Arial"/>
                <a:cs typeface="Arial"/>
              </a:rPr>
              <a:t>equations.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6030" y="662520"/>
            <a:ext cx="1841500" cy="367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55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\begin{</a:t>
            </a:r>
            <a:r>
              <a:rPr sz="800" spc="-60" dirty="0">
                <a:latin typeface="Courier New"/>
                <a:cs typeface="Courier New"/>
              </a:rPr>
              <a:t>equation*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 marL="107314">
              <a:lnSpc>
                <a:spcPts val="944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\Omega </a:t>
            </a:r>
            <a:r>
              <a:rPr sz="800" spc="-60" dirty="0">
                <a:latin typeface="Courier New"/>
                <a:cs typeface="Courier New"/>
              </a:rPr>
              <a:t>= 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\sum_{</a:t>
            </a:r>
            <a:r>
              <a:rPr sz="800" spc="-60" dirty="0">
                <a:latin typeface="Courier New"/>
                <a:cs typeface="Courier New"/>
              </a:rPr>
              <a:t>k=1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}^{</a:t>
            </a:r>
            <a:r>
              <a:rPr sz="800" spc="-60" dirty="0">
                <a:latin typeface="Courier New"/>
                <a:cs typeface="Courier New"/>
              </a:rPr>
              <a:t>n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</a:t>
            </a:r>
            <a:r>
              <a:rPr sz="800" spc="-70" dirty="0">
                <a:solidFill>
                  <a:srgbClr val="007F00"/>
                </a:solidFill>
                <a:latin typeface="Courier New"/>
                <a:cs typeface="Courier New"/>
              </a:rPr>
              <a:t> 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\omega_</a:t>
            </a:r>
            <a:r>
              <a:rPr sz="800" spc="-60" dirty="0">
                <a:latin typeface="Courier New"/>
                <a:cs typeface="Courier New"/>
              </a:rPr>
              <a:t>k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ts val="955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\end{</a:t>
            </a:r>
            <a:r>
              <a:rPr sz="800" spc="-60" dirty="0">
                <a:latin typeface="Courier New"/>
                <a:cs typeface="Courier New"/>
              </a:rPr>
              <a:t>equation*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20479" y="693826"/>
            <a:ext cx="0" cy="333375"/>
          </a:xfrm>
          <a:custGeom>
            <a:avLst/>
            <a:gdLst/>
            <a:ahLst/>
            <a:cxnLst/>
            <a:rect l="l" t="t" r="r" b="b"/>
            <a:pathLst>
              <a:path h="333375">
                <a:moveTo>
                  <a:pt x="0" y="333184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551529" y="681520"/>
            <a:ext cx="54610" cy="95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600" i="1" spc="-45" dirty="0">
                <a:latin typeface="Lucida Sans"/>
                <a:cs typeface="Lucida Sans"/>
              </a:rPr>
              <a:t>n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95306" y="686485"/>
            <a:ext cx="168275" cy="401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800" spc="725" dirty="0">
                <a:latin typeface="Arial"/>
                <a:cs typeface="Arial"/>
              </a:rPr>
              <a:t>Σ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98608" y="933310"/>
            <a:ext cx="161925" cy="95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600" i="1" spc="-35" dirty="0">
                <a:latin typeface="Lucida Sans"/>
                <a:cs typeface="Lucida Sans"/>
              </a:rPr>
              <a:t>k</a:t>
            </a:r>
            <a:r>
              <a:rPr sz="600" i="1" spc="-145" dirty="0">
                <a:latin typeface="Lucida Sans"/>
                <a:cs typeface="Lucida Sans"/>
              </a:rPr>
              <a:t> </a:t>
            </a:r>
            <a:r>
              <a:rPr sz="600" spc="60" dirty="0">
                <a:latin typeface="Arial"/>
                <a:cs typeface="Arial"/>
              </a:rPr>
              <a:t>=1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74237" y="782650"/>
            <a:ext cx="47434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tabLst>
                <a:tab pos="393700" algn="l"/>
              </a:tabLst>
            </a:pPr>
            <a:r>
              <a:rPr sz="800" spc="-5" dirty="0">
                <a:latin typeface="Arial"/>
                <a:cs typeface="Arial"/>
              </a:rPr>
              <a:t>Ω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190" dirty="0">
                <a:latin typeface="Arial"/>
                <a:cs typeface="Arial"/>
              </a:rPr>
              <a:t>=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i="1" spc="-100" dirty="0">
                <a:latin typeface="Arial"/>
                <a:cs typeface="Arial"/>
              </a:rPr>
              <a:t>ω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35451" y="825906"/>
            <a:ext cx="52705" cy="95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600" i="1" spc="-35" dirty="0">
                <a:latin typeface="Lucida Sans"/>
                <a:cs typeface="Lucida Sans"/>
              </a:rPr>
              <a:t>k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37095" y="653338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39622" y="653338"/>
            <a:ext cx="0" cy="414655"/>
          </a:xfrm>
          <a:custGeom>
            <a:avLst/>
            <a:gdLst/>
            <a:ahLst/>
            <a:cxnLst/>
            <a:rect l="l" t="t" r="r" b="b"/>
            <a:pathLst>
              <a:path h="414655">
                <a:moveTo>
                  <a:pt x="0" y="414159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279176" y="653338"/>
            <a:ext cx="0" cy="414655"/>
          </a:xfrm>
          <a:custGeom>
            <a:avLst/>
            <a:gdLst/>
            <a:ahLst/>
            <a:cxnLst/>
            <a:rect l="l" t="t" r="r" b="b"/>
            <a:pathLst>
              <a:path h="414655">
                <a:moveTo>
                  <a:pt x="0" y="414159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37095" y="1067498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76389" y="1072791"/>
            <a:ext cx="3674110" cy="535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0655" marR="5080" indent="-148590">
              <a:lnSpc>
                <a:spcPct val="1026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180" dirty="0">
                <a:latin typeface="Arial"/>
                <a:cs typeface="Arial"/>
              </a:rPr>
              <a:t>L</a:t>
            </a:r>
            <a:r>
              <a:rPr sz="1200" spc="-270" baseline="13888" dirty="0">
                <a:latin typeface="Arial"/>
                <a:cs typeface="Arial"/>
              </a:rPr>
              <a:t>A</a:t>
            </a:r>
            <a:r>
              <a:rPr sz="1050" spc="-180" dirty="0">
                <a:latin typeface="Arial"/>
                <a:cs typeface="Arial"/>
              </a:rPr>
              <a:t>T</a:t>
            </a:r>
            <a:r>
              <a:rPr sz="1575" spc="-270" baseline="-13227" dirty="0">
                <a:latin typeface="Arial"/>
                <a:cs typeface="Arial"/>
              </a:rPr>
              <a:t>E</a:t>
            </a:r>
            <a:r>
              <a:rPr sz="1050" spc="-180" dirty="0">
                <a:latin typeface="Arial"/>
                <a:cs typeface="Arial"/>
              </a:rPr>
              <a:t>X </a:t>
            </a:r>
            <a:r>
              <a:rPr sz="1050" spc="-30" dirty="0">
                <a:latin typeface="Arial"/>
                <a:cs typeface="Arial"/>
              </a:rPr>
              <a:t>treats </a:t>
            </a:r>
            <a:r>
              <a:rPr sz="1050" spc="-40" dirty="0">
                <a:latin typeface="Arial"/>
                <a:cs typeface="Arial"/>
              </a:rPr>
              <a:t>adjacent </a:t>
            </a:r>
            <a:r>
              <a:rPr sz="1050" spc="-30" dirty="0">
                <a:latin typeface="Arial"/>
                <a:cs typeface="Arial"/>
              </a:rPr>
              <a:t>letters </a:t>
            </a:r>
            <a:r>
              <a:rPr sz="1050" spc="-110" dirty="0">
                <a:latin typeface="Arial"/>
                <a:cs typeface="Arial"/>
              </a:rPr>
              <a:t>as </a:t>
            </a:r>
            <a:r>
              <a:rPr sz="1050" spc="-60" dirty="0">
                <a:latin typeface="Arial"/>
                <a:cs typeface="Arial"/>
              </a:rPr>
              <a:t>variables </a:t>
            </a:r>
            <a:r>
              <a:rPr sz="1050" spc="-20" dirty="0">
                <a:latin typeface="Arial"/>
                <a:cs typeface="Arial"/>
              </a:rPr>
              <a:t>multiplied </a:t>
            </a:r>
            <a:r>
              <a:rPr sz="1050" spc="-30" dirty="0">
                <a:latin typeface="Arial"/>
                <a:cs typeface="Arial"/>
              </a:rPr>
              <a:t>together,  </a:t>
            </a:r>
            <a:r>
              <a:rPr sz="1050" spc="-40" dirty="0">
                <a:latin typeface="Arial"/>
                <a:cs typeface="Arial"/>
              </a:rPr>
              <a:t>which </a:t>
            </a:r>
            <a:r>
              <a:rPr sz="1050" spc="-60" dirty="0">
                <a:latin typeface="Arial"/>
                <a:cs typeface="Arial"/>
              </a:rPr>
              <a:t>is </a:t>
            </a:r>
            <a:r>
              <a:rPr sz="1050" spc="-10" dirty="0">
                <a:latin typeface="Arial"/>
                <a:cs typeface="Arial"/>
              </a:rPr>
              <a:t>not </a:t>
            </a:r>
            <a:r>
              <a:rPr sz="1050" spc="-75" dirty="0">
                <a:latin typeface="Arial"/>
                <a:cs typeface="Arial"/>
              </a:rPr>
              <a:t>always </a:t>
            </a:r>
            <a:r>
              <a:rPr sz="1050" spc="-25" dirty="0">
                <a:latin typeface="Arial"/>
                <a:cs typeface="Arial"/>
              </a:rPr>
              <a:t>what </a:t>
            </a:r>
            <a:r>
              <a:rPr sz="1050" spc="-65" dirty="0">
                <a:latin typeface="Arial"/>
                <a:cs typeface="Arial"/>
              </a:rPr>
              <a:t>you </a:t>
            </a:r>
            <a:r>
              <a:rPr sz="1050" spc="-30" dirty="0">
                <a:latin typeface="Arial"/>
                <a:cs typeface="Arial"/>
              </a:rPr>
              <a:t>want. </a:t>
            </a:r>
            <a:r>
              <a:rPr sz="1050" spc="-75" dirty="0">
                <a:latin typeface="Arial"/>
                <a:cs typeface="Arial"/>
              </a:rPr>
              <a:t>amsmath </a:t>
            </a:r>
            <a:r>
              <a:rPr sz="1050" spc="-65" dirty="0">
                <a:latin typeface="Arial"/>
                <a:cs typeface="Arial"/>
              </a:rPr>
              <a:t>defines  </a:t>
            </a:r>
            <a:r>
              <a:rPr sz="1050" spc="-70" dirty="0">
                <a:latin typeface="Arial"/>
                <a:cs typeface="Arial"/>
              </a:rPr>
              <a:t>commands  </a:t>
            </a:r>
            <a:r>
              <a:rPr sz="1050" spc="-25" dirty="0">
                <a:latin typeface="Arial"/>
                <a:cs typeface="Arial"/>
              </a:rPr>
              <a:t>for </a:t>
            </a:r>
            <a:r>
              <a:rPr sz="1050" spc="-60" dirty="0">
                <a:latin typeface="Arial"/>
                <a:cs typeface="Arial"/>
              </a:rPr>
              <a:t>many  common  </a:t>
            </a:r>
            <a:r>
              <a:rPr sz="1050" spc="-35" dirty="0">
                <a:latin typeface="Arial"/>
                <a:cs typeface="Arial"/>
              </a:rPr>
              <a:t>mathematical</a:t>
            </a:r>
            <a:r>
              <a:rPr sz="1050" spc="-60" dirty="0">
                <a:latin typeface="Arial"/>
                <a:cs typeface="Arial"/>
              </a:rPr>
              <a:t> </a:t>
            </a:r>
            <a:r>
              <a:rPr sz="1050" spc="-45" dirty="0">
                <a:latin typeface="Arial"/>
                <a:cs typeface="Arial"/>
              </a:rPr>
              <a:t>operators.</a:t>
            </a:r>
            <a:endParaRPr sz="10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56030" y="1612303"/>
            <a:ext cx="1841500" cy="728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55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\begin{</a:t>
            </a:r>
            <a:r>
              <a:rPr sz="800" spc="-60" dirty="0">
                <a:latin typeface="Courier New"/>
                <a:cs typeface="Courier New"/>
              </a:rPr>
              <a:t>equation*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 </a:t>
            </a:r>
            <a:r>
              <a:rPr sz="800" i="1" spc="-105" dirty="0">
                <a:solidFill>
                  <a:srgbClr val="3F7F7F"/>
                </a:solidFill>
                <a:latin typeface="Courier New"/>
                <a:cs typeface="Courier New"/>
              </a:rPr>
              <a:t> </a:t>
            </a:r>
            <a:r>
              <a:rPr sz="800" i="1" spc="-65" dirty="0">
                <a:solidFill>
                  <a:srgbClr val="3F7F7F"/>
                </a:solidFill>
                <a:latin typeface="Courier New"/>
                <a:cs typeface="Courier New"/>
              </a:rPr>
              <a:t>bad!</a:t>
            </a:r>
            <a:endParaRPr sz="800">
              <a:latin typeface="Courier New"/>
              <a:cs typeface="Courier New"/>
            </a:endParaRPr>
          </a:p>
          <a:p>
            <a:pPr marL="53340">
              <a:lnSpc>
                <a:spcPts val="944"/>
              </a:lnSpc>
            </a:pPr>
            <a:r>
              <a:rPr sz="800" spc="-60" dirty="0">
                <a:latin typeface="Courier New"/>
                <a:cs typeface="Courier New"/>
              </a:rPr>
              <a:t>min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_{</a:t>
            </a:r>
            <a:r>
              <a:rPr sz="800" spc="-60" dirty="0">
                <a:latin typeface="Courier New"/>
                <a:cs typeface="Courier New"/>
              </a:rPr>
              <a:t>x,y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 </a:t>
            </a:r>
            <a:r>
              <a:rPr sz="800" spc="-60" dirty="0">
                <a:latin typeface="Courier New"/>
                <a:cs typeface="Courier New"/>
              </a:rPr>
              <a:t>(1-x)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^</a:t>
            </a:r>
            <a:r>
              <a:rPr sz="800" spc="-60" dirty="0">
                <a:latin typeface="Courier New"/>
                <a:cs typeface="Courier New"/>
              </a:rPr>
              <a:t>2 +</a:t>
            </a:r>
            <a:r>
              <a:rPr sz="800" spc="-70" dirty="0">
                <a:latin typeface="Courier New"/>
                <a:cs typeface="Courier New"/>
              </a:rPr>
              <a:t> </a:t>
            </a:r>
            <a:r>
              <a:rPr sz="800" spc="-60" dirty="0">
                <a:latin typeface="Courier New"/>
                <a:cs typeface="Courier New"/>
              </a:rPr>
              <a:t>100(y-x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^</a:t>
            </a:r>
            <a:r>
              <a:rPr sz="800" spc="-60" dirty="0">
                <a:latin typeface="Courier New"/>
                <a:cs typeface="Courier New"/>
              </a:rPr>
              <a:t>2)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^</a:t>
            </a:r>
            <a:r>
              <a:rPr sz="800" spc="-60" dirty="0">
                <a:latin typeface="Courier New"/>
                <a:cs typeface="Courier New"/>
              </a:rPr>
              <a:t>2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ts val="944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\end{</a:t>
            </a:r>
            <a:r>
              <a:rPr sz="800" spc="-60" dirty="0">
                <a:latin typeface="Courier New"/>
                <a:cs typeface="Courier New"/>
              </a:rPr>
              <a:t>equation*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ts val="944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\begin{</a:t>
            </a:r>
            <a:r>
              <a:rPr sz="800" spc="-60" dirty="0">
                <a:latin typeface="Courier New"/>
                <a:cs typeface="Courier New"/>
              </a:rPr>
              <a:t>equation*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 </a:t>
            </a:r>
            <a:r>
              <a:rPr sz="800" i="1" spc="-105" dirty="0">
                <a:solidFill>
                  <a:srgbClr val="3F7F7F"/>
                </a:solidFill>
                <a:latin typeface="Courier New"/>
                <a:cs typeface="Courier New"/>
              </a:rPr>
              <a:t></a:t>
            </a:r>
            <a:r>
              <a:rPr sz="800" i="1" spc="-100" dirty="0">
                <a:solidFill>
                  <a:srgbClr val="3F7F7F"/>
                </a:solidFill>
                <a:latin typeface="Courier New"/>
                <a:cs typeface="Courier New"/>
              </a:rPr>
              <a:t> </a:t>
            </a:r>
            <a:r>
              <a:rPr sz="800" i="1" spc="-65" dirty="0">
                <a:solidFill>
                  <a:srgbClr val="3F7F7F"/>
                </a:solidFill>
                <a:latin typeface="Courier New"/>
                <a:cs typeface="Courier New"/>
              </a:rPr>
              <a:t>good!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ts val="944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\min_{</a:t>
            </a:r>
            <a:r>
              <a:rPr sz="800" spc="-60" dirty="0">
                <a:latin typeface="Courier New"/>
                <a:cs typeface="Courier New"/>
              </a:rPr>
              <a:t>x,y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}{</a:t>
            </a:r>
            <a:r>
              <a:rPr sz="800" spc="-60" dirty="0">
                <a:latin typeface="Courier New"/>
                <a:cs typeface="Courier New"/>
              </a:rPr>
              <a:t>(1-x)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^</a:t>
            </a:r>
            <a:r>
              <a:rPr sz="800" spc="-60" dirty="0">
                <a:latin typeface="Courier New"/>
                <a:cs typeface="Courier New"/>
              </a:rPr>
              <a:t>2 +</a:t>
            </a:r>
            <a:r>
              <a:rPr sz="800" spc="-70" dirty="0">
                <a:latin typeface="Courier New"/>
                <a:cs typeface="Courier New"/>
              </a:rPr>
              <a:t> </a:t>
            </a:r>
            <a:r>
              <a:rPr sz="800" spc="-60" dirty="0">
                <a:latin typeface="Courier New"/>
                <a:cs typeface="Courier New"/>
              </a:rPr>
              <a:t>100(y-x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^</a:t>
            </a:r>
            <a:r>
              <a:rPr sz="800" spc="-60" dirty="0">
                <a:latin typeface="Courier New"/>
                <a:cs typeface="Courier New"/>
              </a:rPr>
              <a:t>2)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^</a:t>
            </a:r>
            <a:r>
              <a:rPr sz="800" spc="-60" dirty="0">
                <a:latin typeface="Courier New"/>
                <a:cs typeface="Courier New"/>
              </a:rPr>
              <a:t>2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ts val="955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\end{</a:t>
            </a:r>
            <a:r>
              <a:rPr sz="800" spc="-60" dirty="0">
                <a:latin typeface="Courier New"/>
                <a:cs typeface="Courier New"/>
              </a:rPr>
              <a:t>equation*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820479" y="1643621"/>
            <a:ext cx="0" cy="694055"/>
          </a:xfrm>
          <a:custGeom>
            <a:avLst/>
            <a:gdLst/>
            <a:ahLst/>
            <a:cxnLst/>
            <a:rect l="l" t="t" r="r" b="b"/>
            <a:pathLst>
              <a:path h="694055">
                <a:moveTo>
                  <a:pt x="0" y="693775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898927" y="1857095"/>
            <a:ext cx="127063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200" i="1" spc="-44" baseline="6944" dirty="0">
                <a:latin typeface="Lucida Sans"/>
                <a:cs typeface="Lucida Sans"/>
              </a:rPr>
              <a:t>min</a:t>
            </a:r>
            <a:r>
              <a:rPr sz="600" i="1" spc="-30" dirty="0">
                <a:latin typeface="Lucida Sans"/>
                <a:cs typeface="Lucida Sans"/>
              </a:rPr>
              <a:t>x</a:t>
            </a:r>
            <a:r>
              <a:rPr sz="600" i="1" spc="-30" dirty="0">
                <a:latin typeface="Trebuchet MS"/>
                <a:cs typeface="Trebuchet MS"/>
              </a:rPr>
              <a:t>,</a:t>
            </a:r>
            <a:r>
              <a:rPr sz="600" i="1" spc="-30" dirty="0">
                <a:latin typeface="Lucida Sans"/>
                <a:cs typeface="Lucida Sans"/>
              </a:rPr>
              <a:t>y</a:t>
            </a:r>
            <a:r>
              <a:rPr sz="600" i="1" spc="-95" dirty="0">
                <a:latin typeface="Lucida Sans"/>
                <a:cs typeface="Lucida Sans"/>
              </a:rPr>
              <a:t> </a:t>
            </a:r>
            <a:r>
              <a:rPr sz="1200" spc="15" baseline="6944" dirty="0">
                <a:latin typeface="Arial"/>
                <a:cs typeface="Arial"/>
              </a:rPr>
              <a:t>(1</a:t>
            </a:r>
            <a:r>
              <a:rPr sz="1200" i="1" spc="15" baseline="6944" dirty="0">
                <a:latin typeface="Verdana"/>
                <a:cs typeface="Verdana"/>
              </a:rPr>
              <a:t>−</a:t>
            </a:r>
            <a:r>
              <a:rPr sz="1200" i="1" spc="15" baseline="6944" dirty="0">
                <a:latin typeface="Lucida Sans"/>
                <a:cs typeface="Lucida Sans"/>
              </a:rPr>
              <a:t>x</a:t>
            </a:r>
            <a:r>
              <a:rPr sz="1200" i="1" spc="-284" baseline="6944" dirty="0">
                <a:latin typeface="Lucida Sans"/>
                <a:cs typeface="Lucida Sans"/>
              </a:rPr>
              <a:t> </a:t>
            </a:r>
            <a:r>
              <a:rPr sz="1200" spc="30" baseline="6944" dirty="0">
                <a:latin typeface="Arial"/>
                <a:cs typeface="Arial"/>
              </a:rPr>
              <a:t>)</a:t>
            </a:r>
            <a:r>
              <a:rPr sz="900" spc="30" baseline="41666" dirty="0">
                <a:latin typeface="Arial"/>
                <a:cs typeface="Arial"/>
              </a:rPr>
              <a:t>2</a:t>
            </a:r>
            <a:r>
              <a:rPr sz="900" spc="-157" baseline="41666" dirty="0">
                <a:latin typeface="Arial"/>
                <a:cs typeface="Arial"/>
              </a:rPr>
              <a:t> </a:t>
            </a:r>
            <a:r>
              <a:rPr sz="1200" spc="37" baseline="6944" dirty="0">
                <a:latin typeface="Arial"/>
                <a:cs typeface="Arial"/>
              </a:rPr>
              <a:t>+100(</a:t>
            </a:r>
            <a:r>
              <a:rPr sz="1200" i="1" spc="37" baseline="6944" dirty="0">
                <a:latin typeface="Lucida Sans"/>
                <a:cs typeface="Lucida Sans"/>
              </a:rPr>
              <a:t>y</a:t>
            </a:r>
            <a:r>
              <a:rPr sz="1200" i="1" spc="-240" baseline="6944" dirty="0">
                <a:latin typeface="Lucida Sans"/>
                <a:cs typeface="Lucida Sans"/>
              </a:rPr>
              <a:t> </a:t>
            </a:r>
            <a:r>
              <a:rPr sz="1200" i="1" spc="-15" baseline="6944" dirty="0">
                <a:latin typeface="Verdana"/>
                <a:cs typeface="Verdana"/>
              </a:rPr>
              <a:t>−</a:t>
            </a:r>
            <a:r>
              <a:rPr sz="1200" i="1" spc="-15" baseline="6944" dirty="0">
                <a:latin typeface="Lucida Sans"/>
                <a:cs typeface="Lucida Sans"/>
              </a:rPr>
              <a:t>x</a:t>
            </a:r>
            <a:r>
              <a:rPr sz="1200" i="1" spc="-284" baseline="6944" dirty="0">
                <a:latin typeface="Lucida Sans"/>
                <a:cs typeface="Lucida Sans"/>
              </a:rPr>
              <a:t> </a:t>
            </a:r>
            <a:r>
              <a:rPr sz="900" spc="37" baseline="41666" dirty="0">
                <a:latin typeface="Arial"/>
                <a:cs typeface="Arial"/>
              </a:rPr>
              <a:t>2</a:t>
            </a:r>
            <a:r>
              <a:rPr sz="1200" spc="37" baseline="6944" dirty="0">
                <a:latin typeface="Arial"/>
                <a:cs typeface="Arial"/>
              </a:rPr>
              <a:t>)</a:t>
            </a:r>
            <a:r>
              <a:rPr sz="900" spc="37" baseline="41666" dirty="0">
                <a:latin typeface="Arial"/>
                <a:cs typeface="Arial"/>
              </a:rPr>
              <a:t>2</a:t>
            </a:r>
            <a:endParaRPr sz="900" baseline="41666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23032" y="2190724"/>
            <a:ext cx="123189" cy="95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600" i="1" spc="20" dirty="0">
                <a:latin typeface="Lucida Sans"/>
                <a:cs typeface="Lucida Sans"/>
              </a:rPr>
              <a:t>x</a:t>
            </a:r>
            <a:r>
              <a:rPr sz="600" i="1" spc="5" dirty="0">
                <a:latin typeface="Trebuchet MS"/>
                <a:cs typeface="Trebuchet MS"/>
              </a:rPr>
              <a:t>,</a:t>
            </a:r>
            <a:r>
              <a:rPr sz="600" i="1" spc="-40" dirty="0">
                <a:latin typeface="Lucida Sans"/>
                <a:cs typeface="Lucida Sans"/>
              </a:rPr>
              <a:t>y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98927" y="2103818"/>
            <a:ext cx="1245870" cy="198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800" spc="5" dirty="0">
                <a:latin typeface="Arial"/>
                <a:cs typeface="Arial"/>
              </a:rPr>
              <a:t>min</a:t>
            </a:r>
            <a:r>
              <a:rPr sz="800" spc="-90" dirty="0">
                <a:latin typeface="Arial"/>
                <a:cs typeface="Arial"/>
              </a:rPr>
              <a:t> </a:t>
            </a:r>
            <a:r>
              <a:rPr sz="800" spc="20" dirty="0">
                <a:latin typeface="Arial"/>
                <a:cs typeface="Arial"/>
              </a:rPr>
              <a:t>(1</a:t>
            </a:r>
            <a:r>
              <a:rPr sz="800" spc="-40" dirty="0">
                <a:latin typeface="Arial"/>
                <a:cs typeface="Arial"/>
              </a:rPr>
              <a:t> </a:t>
            </a:r>
            <a:r>
              <a:rPr sz="800" i="1" dirty="0">
                <a:latin typeface="Verdana"/>
                <a:cs typeface="Verdana"/>
              </a:rPr>
              <a:t>−</a:t>
            </a:r>
            <a:r>
              <a:rPr sz="800" i="1" spc="-100" dirty="0">
                <a:latin typeface="Verdana"/>
                <a:cs typeface="Verdana"/>
              </a:rPr>
              <a:t> </a:t>
            </a:r>
            <a:r>
              <a:rPr sz="800" i="1" spc="-45" dirty="0">
                <a:latin typeface="Lucida Sans"/>
                <a:cs typeface="Lucida Sans"/>
              </a:rPr>
              <a:t>x</a:t>
            </a:r>
            <a:r>
              <a:rPr sz="800" i="1" spc="-185" dirty="0">
                <a:latin typeface="Lucida Sans"/>
                <a:cs typeface="Lucida Sans"/>
              </a:rPr>
              <a:t> </a:t>
            </a:r>
            <a:r>
              <a:rPr sz="800" spc="60" dirty="0">
                <a:latin typeface="Arial"/>
                <a:cs typeface="Arial"/>
              </a:rPr>
              <a:t>)</a:t>
            </a:r>
            <a:r>
              <a:rPr sz="800" spc="315" dirty="0">
                <a:latin typeface="Arial"/>
                <a:cs typeface="Arial"/>
              </a:rPr>
              <a:t> </a:t>
            </a:r>
            <a:r>
              <a:rPr sz="800" spc="190" dirty="0">
                <a:latin typeface="Arial"/>
                <a:cs typeface="Arial"/>
              </a:rPr>
              <a:t>+</a:t>
            </a:r>
            <a:r>
              <a:rPr sz="800" spc="-40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100(</a:t>
            </a:r>
            <a:r>
              <a:rPr sz="800" i="1" spc="-15" dirty="0">
                <a:latin typeface="Lucida Sans"/>
                <a:cs typeface="Lucida Sans"/>
              </a:rPr>
              <a:t>y</a:t>
            </a:r>
            <a:r>
              <a:rPr sz="800" i="1" spc="10" dirty="0">
                <a:latin typeface="Lucida Sans"/>
                <a:cs typeface="Lucida Sans"/>
              </a:rPr>
              <a:t> </a:t>
            </a:r>
            <a:r>
              <a:rPr sz="800" i="1" dirty="0">
                <a:latin typeface="Verdana"/>
                <a:cs typeface="Verdana"/>
              </a:rPr>
              <a:t>−</a:t>
            </a:r>
            <a:r>
              <a:rPr sz="800" i="1" spc="-100" dirty="0">
                <a:latin typeface="Verdana"/>
                <a:cs typeface="Verdana"/>
              </a:rPr>
              <a:t> </a:t>
            </a:r>
            <a:r>
              <a:rPr sz="800" i="1" spc="-45" dirty="0">
                <a:latin typeface="Lucida Sans"/>
                <a:cs typeface="Lucida Sans"/>
              </a:rPr>
              <a:t>x </a:t>
            </a:r>
            <a:r>
              <a:rPr sz="800" i="1" spc="-40" dirty="0">
                <a:latin typeface="Lucida Sans"/>
                <a:cs typeface="Lucida Sans"/>
              </a:rPr>
              <a:t> </a:t>
            </a:r>
            <a:r>
              <a:rPr sz="800" spc="60" dirty="0">
                <a:latin typeface="Arial"/>
                <a:cs typeface="Arial"/>
              </a:rPr>
              <a:t>)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11130" y="2087168"/>
            <a:ext cx="774065" cy="95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tabLst>
                <a:tab pos="631825" algn="l"/>
              </a:tabLst>
            </a:pPr>
            <a:r>
              <a:rPr sz="600" spc="-20" dirty="0">
                <a:latin typeface="Arial"/>
                <a:cs typeface="Arial"/>
              </a:rPr>
              <a:t>2	2</a:t>
            </a:r>
            <a:r>
              <a:rPr sz="600" spc="114" dirty="0">
                <a:latin typeface="Arial"/>
                <a:cs typeface="Arial"/>
              </a:rPr>
              <a:t> </a:t>
            </a:r>
            <a:r>
              <a:rPr sz="600" spc="-20" dirty="0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37095" y="1603121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9622" y="1603121"/>
            <a:ext cx="0" cy="775335"/>
          </a:xfrm>
          <a:custGeom>
            <a:avLst/>
            <a:gdLst/>
            <a:ahLst/>
            <a:cxnLst/>
            <a:rect l="l" t="t" r="r" b="b"/>
            <a:pathLst>
              <a:path h="775335">
                <a:moveTo>
                  <a:pt x="0" y="774763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279176" y="1603121"/>
            <a:ext cx="0" cy="775335"/>
          </a:xfrm>
          <a:custGeom>
            <a:avLst/>
            <a:gdLst/>
            <a:ahLst/>
            <a:cxnLst/>
            <a:rect l="l" t="t" r="r" b="b"/>
            <a:pathLst>
              <a:path h="775335">
                <a:moveTo>
                  <a:pt x="0" y="774763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37095" y="2377884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76389" y="2387536"/>
            <a:ext cx="2504440" cy="187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70" dirty="0">
                <a:latin typeface="Arial"/>
                <a:cs typeface="Arial"/>
              </a:rPr>
              <a:t>You </a:t>
            </a:r>
            <a:r>
              <a:rPr sz="1050" spc="-65" dirty="0">
                <a:latin typeface="Arial"/>
                <a:cs typeface="Arial"/>
              </a:rPr>
              <a:t>can </a:t>
            </a:r>
            <a:r>
              <a:rPr sz="1050" spc="-100" dirty="0">
                <a:latin typeface="Arial"/>
                <a:cs typeface="Arial"/>
              </a:rPr>
              <a:t>use  </a:t>
            </a:r>
            <a:r>
              <a:rPr sz="1050" spc="20" dirty="0">
                <a:solidFill>
                  <a:srgbClr val="007F00"/>
                </a:solidFill>
                <a:latin typeface="Arial"/>
                <a:cs typeface="Arial"/>
              </a:rPr>
              <a:t>\operatorname </a:t>
            </a:r>
            <a:r>
              <a:rPr sz="1050" spc="-25" dirty="0">
                <a:latin typeface="Arial"/>
                <a:cs typeface="Arial"/>
              </a:rPr>
              <a:t>for </a:t>
            </a:r>
            <a:r>
              <a:rPr sz="1050" spc="-15" dirty="0">
                <a:latin typeface="Arial"/>
                <a:cs typeface="Arial"/>
              </a:rPr>
              <a:t> </a:t>
            </a:r>
            <a:r>
              <a:rPr sz="1050" spc="-40" dirty="0">
                <a:latin typeface="Arial"/>
                <a:cs typeface="Arial"/>
              </a:rPr>
              <a:t>others.</a:t>
            </a:r>
            <a:endParaRPr sz="10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56030" y="2582379"/>
            <a:ext cx="1894839" cy="6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55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\begin{</a:t>
            </a:r>
            <a:r>
              <a:rPr sz="800" spc="-60" dirty="0">
                <a:latin typeface="Courier New"/>
                <a:cs typeface="Courier New"/>
              </a:rPr>
              <a:t>equation*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ts val="944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\beta_</a:t>
            </a:r>
            <a:r>
              <a:rPr sz="800" spc="-60" dirty="0">
                <a:latin typeface="Courier New"/>
                <a:cs typeface="Courier New"/>
              </a:rPr>
              <a:t>i</a:t>
            </a:r>
            <a:r>
              <a:rPr sz="800" spc="-135" dirty="0">
                <a:latin typeface="Courier New"/>
                <a:cs typeface="Courier New"/>
              </a:rPr>
              <a:t> </a:t>
            </a:r>
            <a:r>
              <a:rPr sz="800" spc="-60" dirty="0">
                <a:latin typeface="Courier New"/>
                <a:cs typeface="Courier New"/>
              </a:rPr>
              <a:t>=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ts val="944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\frac{\operatorname{</a:t>
            </a:r>
            <a:r>
              <a:rPr sz="800" spc="-60" dirty="0">
                <a:latin typeface="Courier New"/>
                <a:cs typeface="Courier New"/>
              </a:rPr>
              <a:t>Cov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</a:t>
            </a:r>
            <a:r>
              <a:rPr sz="800" spc="-60" dirty="0">
                <a:latin typeface="Courier New"/>
                <a:cs typeface="Courier New"/>
              </a:rPr>
              <a:t>(R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_</a:t>
            </a:r>
            <a:r>
              <a:rPr sz="800" spc="-60" dirty="0">
                <a:latin typeface="Courier New"/>
                <a:cs typeface="Courier New"/>
              </a:rPr>
              <a:t>i, R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_</a:t>
            </a:r>
            <a:r>
              <a:rPr sz="800" spc="-60" dirty="0">
                <a:latin typeface="Courier New"/>
                <a:cs typeface="Courier New"/>
              </a:rPr>
              <a:t>m)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 marR="5080" algn="ctr">
              <a:lnSpc>
                <a:spcPts val="944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{\operatorname{</a:t>
            </a:r>
            <a:r>
              <a:rPr sz="800" spc="-60" dirty="0">
                <a:latin typeface="Courier New"/>
                <a:cs typeface="Courier New"/>
              </a:rPr>
              <a:t>Var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</a:t>
            </a:r>
            <a:r>
              <a:rPr sz="800" spc="-60" dirty="0">
                <a:latin typeface="Courier New"/>
                <a:cs typeface="Courier New"/>
              </a:rPr>
              <a:t>(R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_</a:t>
            </a:r>
            <a:r>
              <a:rPr sz="800" spc="-60" dirty="0">
                <a:latin typeface="Courier New"/>
                <a:cs typeface="Courier New"/>
              </a:rPr>
              <a:t>m)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  <a:p>
            <a:pPr>
              <a:lnSpc>
                <a:spcPts val="955"/>
              </a:lnSpc>
            </a:pP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\end{</a:t>
            </a:r>
            <a:r>
              <a:rPr sz="800" spc="-60" dirty="0">
                <a:latin typeface="Courier New"/>
                <a:cs typeface="Courier New"/>
              </a:rPr>
              <a:t>equation*</a:t>
            </a:r>
            <a:r>
              <a:rPr sz="800" spc="-60" dirty="0">
                <a:solidFill>
                  <a:srgbClr val="007F00"/>
                </a:solidFill>
                <a:latin typeface="Courier New"/>
                <a:cs typeface="Courier New"/>
              </a:rPr>
              <a:t>}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820479" y="2613685"/>
            <a:ext cx="0" cy="574040"/>
          </a:xfrm>
          <a:custGeom>
            <a:avLst/>
            <a:gdLst/>
            <a:ahLst/>
            <a:cxnLst/>
            <a:rect l="l" t="t" r="r" b="b"/>
            <a:pathLst>
              <a:path h="574039">
                <a:moveTo>
                  <a:pt x="0" y="57358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3122815" y="2757360"/>
            <a:ext cx="814069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8760" algn="ctr">
              <a:lnSpc>
                <a:spcPts val="760"/>
              </a:lnSpc>
            </a:pPr>
            <a:r>
              <a:rPr sz="800" u="sng" dirty="0">
                <a:latin typeface="Arial"/>
                <a:cs typeface="Arial"/>
              </a:rPr>
              <a:t>Cov(</a:t>
            </a:r>
            <a:r>
              <a:rPr sz="800" i="1" u="sng" dirty="0">
                <a:latin typeface="Lucida Sans"/>
                <a:cs typeface="Lucida Sans"/>
              </a:rPr>
              <a:t>R</a:t>
            </a:r>
            <a:r>
              <a:rPr sz="900" i="1" u="sng" baseline="-13888" dirty="0">
                <a:latin typeface="Lucida Sans"/>
                <a:cs typeface="Lucida Sans"/>
              </a:rPr>
              <a:t>i</a:t>
            </a:r>
            <a:r>
              <a:rPr sz="900" i="1" u="sng" spc="-172" baseline="-13888" dirty="0">
                <a:latin typeface="Lucida Sans"/>
                <a:cs typeface="Lucida Sans"/>
              </a:rPr>
              <a:t> </a:t>
            </a:r>
            <a:r>
              <a:rPr sz="800" i="1" u="sng" spc="10" dirty="0">
                <a:latin typeface="Arial"/>
                <a:cs typeface="Arial"/>
              </a:rPr>
              <a:t>,</a:t>
            </a:r>
            <a:r>
              <a:rPr sz="800" i="1" u="sng" spc="-120" dirty="0">
                <a:latin typeface="Arial"/>
                <a:cs typeface="Arial"/>
              </a:rPr>
              <a:t> </a:t>
            </a:r>
            <a:r>
              <a:rPr sz="800" i="1" u="sng" spc="-10" dirty="0">
                <a:latin typeface="Lucida Sans"/>
                <a:cs typeface="Lucida Sans"/>
              </a:rPr>
              <a:t>R</a:t>
            </a:r>
            <a:r>
              <a:rPr sz="900" i="1" u="sng" spc="-15" baseline="-9259" dirty="0">
                <a:latin typeface="Lucida Sans"/>
                <a:cs typeface="Lucida Sans"/>
              </a:rPr>
              <a:t>m</a:t>
            </a:r>
            <a:r>
              <a:rPr sz="900" i="1" u="sng" spc="-217" baseline="-9259" dirty="0">
                <a:latin typeface="Lucida Sans"/>
                <a:cs typeface="Lucida Sans"/>
              </a:rPr>
              <a:t> </a:t>
            </a:r>
            <a:r>
              <a:rPr sz="800" u="sng" spc="60" dirty="0">
                <a:latin typeface="Arial"/>
                <a:cs typeface="Arial"/>
              </a:rPr>
              <a:t>)</a:t>
            </a:r>
            <a:endParaRPr sz="800">
              <a:latin typeface="Arial"/>
              <a:cs typeface="Arial"/>
            </a:endParaRPr>
          </a:p>
          <a:p>
            <a:pPr>
              <a:lnSpc>
                <a:spcPts val="625"/>
              </a:lnSpc>
            </a:pPr>
            <a:r>
              <a:rPr sz="800" i="1" spc="-5" dirty="0">
                <a:latin typeface="Arial"/>
                <a:cs typeface="Arial"/>
              </a:rPr>
              <a:t>β</a:t>
            </a:r>
            <a:r>
              <a:rPr sz="900" i="1" spc="-7" baseline="-13888" dirty="0">
                <a:latin typeface="Lucida Sans"/>
                <a:cs typeface="Lucida Sans"/>
              </a:rPr>
              <a:t>i</a:t>
            </a:r>
            <a:r>
              <a:rPr sz="900" i="1" spc="82" baseline="-13888" dirty="0">
                <a:latin typeface="Lucida Sans"/>
                <a:cs typeface="Lucida Sans"/>
              </a:rPr>
              <a:t> </a:t>
            </a:r>
            <a:r>
              <a:rPr sz="800" spc="190" dirty="0">
                <a:latin typeface="Arial"/>
                <a:cs typeface="Arial"/>
              </a:rPr>
              <a:t>=</a:t>
            </a:r>
            <a:endParaRPr sz="800">
              <a:latin typeface="Arial"/>
              <a:cs typeface="Arial"/>
            </a:endParaRPr>
          </a:p>
          <a:p>
            <a:pPr marL="238760" algn="ctr">
              <a:lnSpc>
                <a:spcPts val="819"/>
              </a:lnSpc>
            </a:pPr>
            <a:r>
              <a:rPr sz="1200" spc="7" baseline="6944" dirty="0">
                <a:latin typeface="Arial"/>
                <a:cs typeface="Arial"/>
              </a:rPr>
              <a:t>V</a:t>
            </a:r>
            <a:r>
              <a:rPr sz="1200" spc="-97" baseline="6944" dirty="0">
                <a:latin typeface="Arial"/>
                <a:cs typeface="Arial"/>
              </a:rPr>
              <a:t>a</a:t>
            </a:r>
            <a:r>
              <a:rPr sz="1200" spc="37" baseline="6944" dirty="0">
                <a:latin typeface="Arial"/>
                <a:cs typeface="Arial"/>
              </a:rPr>
              <a:t>r</a:t>
            </a:r>
            <a:r>
              <a:rPr sz="1200" spc="89" baseline="6944" dirty="0">
                <a:latin typeface="Arial"/>
                <a:cs typeface="Arial"/>
              </a:rPr>
              <a:t>(</a:t>
            </a:r>
            <a:r>
              <a:rPr sz="1200" i="1" spc="60" baseline="6944" dirty="0">
                <a:latin typeface="Lucida Sans"/>
                <a:cs typeface="Lucida Sans"/>
              </a:rPr>
              <a:t>R</a:t>
            </a:r>
            <a:r>
              <a:rPr sz="600" i="1" spc="-60" dirty="0">
                <a:latin typeface="Lucida Sans"/>
                <a:cs typeface="Lucida Sans"/>
              </a:rPr>
              <a:t>m</a:t>
            </a:r>
            <a:r>
              <a:rPr sz="600" i="1" spc="-130" dirty="0">
                <a:latin typeface="Lucida Sans"/>
                <a:cs typeface="Lucida Sans"/>
              </a:rPr>
              <a:t> </a:t>
            </a:r>
            <a:r>
              <a:rPr sz="1200" spc="89" baseline="6944" dirty="0">
                <a:latin typeface="Arial"/>
                <a:cs typeface="Arial"/>
              </a:rPr>
              <a:t>)</a:t>
            </a:r>
            <a:endParaRPr sz="1200" baseline="6944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37095" y="2573197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39622" y="2573197"/>
            <a:ext cx="0" cy="654685"/>
          </a:xfrm>
          <a:custGeom>
            <a:avLst/>
            <a:gdLst/>
            <a:ahLst/>
            <a:cxnLst/>
            <a:rect l="l" t="t" r="r" b="b"/>
            <a:pathLst>
              <a:path h="654685">
                <a:moveTo>
                  <a:pt x="0" y="65455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279176" y="2573197"/>
            <a:ext cx="0" cy="654685"/>
          </a:xfrm>
          <a:custGeom>
            <a:avLst/>
            <a:gdLst/>
            <a:ahLst/>
            <a:cxnLst/>
            <a:rect l="l" t="t" r="r" b="b"/>
            <a:pathLst>
              <a:path h="654685">
                <a:moveTo>
                  <a:pt x="0" y="65455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37095" y="3227755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89623"/>
            <a:ext cx="3823335" cy="2368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40" dirty="0">
                <a:hlinkClick r:id="rId2" action="ppaction://hlinksldjump"/>
              </a:rPr>
              <a:t>Typesetting </a:t>
            </a:r>
            <a:r>
              <a:rPr spc="-30" dirty="0">
                <a:hlinkClick r:id="rId2" action="ppaction://hlinksldjump"/>
              </a:rPr>
              <a:t>Mathematics:</a:t>
            </a:r>
            <a:r>
              <a:rPr spc="-30" dirty="0"/>
              <a:t>  </a:t>
            </a:r>
            <a:r>
              <a:rPr spc="-50" dirty="0"/>
              <a:t>Examples </a:t>
            </a:r>
            <a:r>
              <a:rPr spc="-25" dirty="0"/>
              <a:t>with</a:t>
            </a:r>
            <a:r>
              <a:rPr spc="-45" dirty="0"/>
              <a:t> </a:t>
            </a:r>
            <a:r>
              <a:rPr spc="15" dirty="0">
                <a:latin typeface="Times New Roman"/>
                <a:cs typeface="Times New Roman"/>
              </a:rPr>
              <a:t>amsmath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6389" y="501015"/>
            <a:ext cx="2862580" cy="1141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00" spc="-15" dirty="0">
                <a:latin typeface="Arial"/>
                <a:cs typeface="Arial"/>
              </a:rPr>
              <a:t>Align </a:t>
            </a:r>
            <a:r>
              <a:rPr sz="1000" spc="-80" dirty="0">
                <a:latin typeface="Arial"/>
                <a:cs typeface="Arial"/>
              </a:rPr>
              <a:t>a  </a:t>
            </a:r>
            <a:r>
              <a:rPr sz="1000" spc="-85" dirty="0">
                <a:latin typeface="Arial"/>
                <a:cs typeface="Arial"/>
              </a:rPr>
              <a:t>sequence  </a:t>
            </a:r>
            <a:r>
              <a:rPr sz="1000" spc="-20" dirty="0">
                <a:latin typeface="Arial"/>
                <a:cs typeface="Arial"/>
              </a:rPr>
              <a:t>of </a:t>
            </a:r>
            <a:r>
              <a:rPr sz="1000" spc="-45" dirty="0">
                <a:latin typeface="Arial"/>
                <a:cs typeface="Arial"/>
              </a:rPr>
              <a:t>equations </a:t>
            </a:r>
            <a:r>
              <a:rPr sz="1000" dirty="0">
                <a:latin typeface="Arial"/>
                <a:cs typeface="Arial"/>
              </a:rPr>
              <a:t>at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spc="-65" dirty="0">
                <a:latin typeface="Arial"/>
                <a:cs typeface="Arial"/>
              </a:rPr>
              <a:t>equals 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sign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>
              <a:latin typeface="Times New Roman"/>
              <a:cs typeface="Times New Roman"/>
            </a:endParaRPr>
          </a:p>
          <a:p>
            <a:pPr marL="1082040">
              <a:lnSpc>
                <a:spcPct val="100000"/>
              </a:lnSpc>
              <a:spcBef>
                <a:spcPts val="5"/>
              </a:spcBef>
            </a:pPr>
            <a:r>
              <a:rPr sz="1000" spc="5" dirty="0">
                <a:latin typeface="Arial"/>
                <a:cs typeface="Arial"/>
              </a:rPr>
              <a:t>(</a:t>
            </a:r>
            <a:r>
              <a:rPr sz="1000" i="1" spc="5" dirty="0">
                <a:latin typeface="Trebuchet MS"/>
                <a:cs typeface="Trebuchet MS"/>
              </a:rPr>
              <a:t>x</a:t>
            </a:r>
            <a:r>
              <a:rPr sz="1000" i="1" dirty="0">
                <a:latin typeface="Trebuchet MS"/>
                <a:cs typeface="Trebuchet MS"/>
              </a:rPr>
              <a:t> </a:t>
            </a:r>
            <a:r>
              <a:rPr sz="1000" spc="190" dirty="0">
                <a:latin typeface="Arial"/>
                <a:cs typeface="Arial"/>
              </a:rPr>
              <a:t>+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1)</a:t>
            </a:r>
            <a:r>
              <a:rPr sz="1050" spc="-15" baseline="31746" dirty="0">
                <a:latin typeface="Arial"/>
                <a:cs typeface="Arial"/>
              </a:rPr>
              <a:t>3</a:t>
            </a:r>
            <a:r>
              <a:rPr sz="1050" spc="179" baseline="31746" dirty="0">
                <a:latin typeface="Arial"/>
                <a:cs typeface="Arial"/>
              </a:rPr>
              <a:t>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(</a:t>
            </a:r>
            <a:r>
              <a:rPr sz="1000" i="1" spc="5" dirty="0">
                <a:latin typeface="Trebuchet MS"/>
                <a:cs typeface="Trebuchet MS"/>
              </a:rPr>
              <a:t>x</a:t>
            </a:r>
            <a:r>
              <a:rPr sz="1000" i="1" dirty="0">
                <a:latin typeface="Trebuchet MS"/>
                <a:cs typeface="Trebuchet MS"/>
              </a:rPr>
              <a:t> </a:t>
            </a:r>
            <a:r>
              <a:rPr sz="1000" spc="190" dirty="0">
                <a:latin typeface="Arial"/>
                <a:cs typeface="Arial"/>
              </a:rPr>
              <a:t>+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1)(</a:t>
            </a:r>
            <a:r>
              <a:rPr sz="1000" i="1" dirty="0">
                <a:latin typeface="Trebuchet MS"/>
                <a:cs typeface="Trebuchet MS"/>
              </a:rPr>
              <a:t>x </a:t>
            </a:r>
            <a:r>
              <a:rPr sz="1000" spc="190" dirty="0">
                <a:latin typeface="Arial"/>
                <a:cs typeface="Arial"/>
              </a:rPr>
              <a:t>+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1)(</a:t>
            </a:r>
            <a:r>
              <a:rPr sz="1000" i="1" dirty="0">
                <a:latin typeface="Trebuchet MS"/>
                <a:cs typeface="Trebuchet MS"/>
              </a:rPr>
              <a:t>x </a:t>
            </a:r>
            <a:r>
              <a:rPr sz="1000" spc="190" dirty="0">
                <a:latin typeface="Arial"/>
                <a:cs typeface="Arial"/>
              </a:rPr>
              <a:t>+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1)</a:t>
            </a:r>
            <a:endParaRPr sz="1000">
              <a:latin typeface="Arial"/>
              <a:cs typeface="Arial"/>
            </a:endParaRPr>
          </a:p>
          <a:p>
            <a:pPr marL="1557020">
              <a:lnSpc>
                <a:spcPct val="100000"/>
              </a:lnSpc>
              <a:spcBef>
                <a:spcPts val="425"/>
              </a:spcBef>
            </a:pP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(</a:t>
            </a:r>
            <a:r>
              <a:rPr sz="1000" i="1" spc="5" dirty="0">
                <a:latin typeface="Trebuchet MS"/>
                <a:cs typeface="Trebuchet MS"/>
              </a:rPr>
              <a:t>x</a:t>
            </a:r>
            <a:r>
              <a:rPr sz="1000" i="1" spc="-5" dirty="0">
                <a:latin typeface="Trebuchet MS"/>
                <a:cs typeface="Trebuchet MS"/>
              </a:rPr>
              <a:t> </a:t>
            </a:r>
            <a:r>
              <a:rPr sz="1000" spc="190" dirty="0">
                <a:latin typeface="Arial"/>
                <a:cs typeface="Arial"/>
              </a:rPr>
              <a:t>+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1)(</a:t>
            </a:r>
            <a:r>
              <a:rPr sz="1000" i="1" dirty="0">
                <a:latin typeface="Trebuchet MS"/>
                <a:cs typeface="Trebuchet MS"/>
              </a:rPr>
              <a:t>x</a:t>
            </a:r>
            <a:r>
              <a:rPr sz="1000" i="1" spc="-215" dirty="0">
                <a:latin typeface="Trebuchet MS"/>
                <a:cs typeface="Trebuchet MS"/>
              </a:rPr>
              <a:t> </a:t>
            </a:r>
            <a:r>
              <a:rPr sz="1050" spc="-30" baseline="31746" dirty="0">
                <a:latin typeface="Arial"/>
                <a:cs typeface="Arial"/>
              </a:rPr>
              <a:t>2</a:t>
            </a:r>
            <a:r>
              <a:rPr sz="1050" spc="89" baseline="31746" dirty="0">
                <a:latin typeface="Arial"/>
                <a:cs typeface="Arial"/>
              </a:rPr>
              <a:t> </a:t>
            </a:r>
            <a:r>
              <a:rPr sz="1000" spc="190" dirty="0">
                <a:latin typeface="Arial"/>
                <a:cs typeface="Arial"/>
              </a:rPr>
              <a:t>+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2</a:t>
            </a:r>
            <a:r>
              <a:rPr sz="1000" i="1" spc="-50" dirty="0">
                <a:latin typeface="Trebuchet MS"/>
                <a:cs typeface="Trebuchet MS"/>
              </a:rPr>
              <a:t>x</a:t>
            </a:r>
            <a:r>
              <a:rPr sz="1000" i="1" spc="-5" dirty="0">
                <a:latin typeface="Trebuchet MS"/>
                <a:cs typeface="Trebuchet MS"/>
              </a:rPr>
              <a:t> </a:t>
            </a:r>
            <a:r>
              <a:rPr sz="1000" spc="190" dirty="0">
                <a:latin typeface="Arial"/>
                <a:cs typeface="Arial"/>
              </a:rPr>
              <a:t>+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1)</a:t>
            </a:r>
            <a:endParaRPr sz="1000">
              <a:latin typeface="Arial"/>
              <a:cs typeface="Arial"/>
            </a:endParaRPr>
          </a:p>
          <a:p>
            <a:pPr marL="1557020">
              <a:lnSpc>
                <a:spcPct val="100000"/>
              </a:lnSpc>
              <a:spcBef>
                <a:spcPts val="425"/>
              </a:spcBef>
            </a:pP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i="1" spc="-45" dirty="0">
                <a:latin typeface="Trebuchet MS"/>
                <a:cs typeface="Trebuchet MS"/>
              </a:rPr>
              <a:t>x</a:t>
            </a:r>
            <a:r>
              <a:rPr sz="1000" i="1" spc="-215" dirty="0">
                <a:latin typeface="Trebuchet MS"/>
                <a:cs typeface="Trebuchet MS"/>
              </a:rPr>
              <a:t> </a:t>
            </a:r>
            <a:r>
              <a:rPr sz="1050" spc="-30" baseline="31746" dirty="0">
                <a:latin typeface="Arial"/>
                <a:cs typeface="Arial"/>
              </a:rPr>
              <a:t>3</a:t>
            </a:r>
            <a:r>
              <a:rPr sz="1050" spc="89" baseline="31746" dirty="0">
                <a:latin typeface="Arial"/>
                <a:cs typeface="Arial"/>
              </a:rPr>
              <a:t> </a:t>
            </a:r>
            <a:r>
              <a:rPr sz="1000" spc="190" dirty="0">
                <a:latin typeface="Arial"/>
                <a:cs typeface="Arial"/>
              </a:rPr>
              <a:t>+</a:t>
            </a:r>
            <a:r>
              <a:rPr sz="1000" spc="-7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3</a:t>
            </a:r>
            <a:r>
              <a:rPr sz="1000" i="1" spc="-50" dirty="0">
                <a:latin typeface="Trebuchet MS"/>
                <a:cs typeface="Trebuchet MS"/>
              </a:rPr>
              <a:t>x</a:t>
            </a:r>
            <a:r>
              <a:rPr sz="1000" i="1" spc="-215" dirty="0">
                <a:latin typeface="Trebuchet MS"/>
                <a:cs typeface="Trebuchet MS"/>
              </a:rPr>
              <a:t> </a:t>
            </a:r>
            <a:r>
              <a:rPr sz="1050" spc="-30" baseline="31746" dirty="0">
                <a:latin typeface="Arial"/>
                <a:cs typeface="Arial"/>
              </a:rPr>
              <a:t>2</a:t>
            </a:r>
            <a:r>
              <a:rPr sz="1050" spc="89" baseline="31746" dirty="0">
                <a:latin typeface="Arial"/>
                <a:cs typeface="Arial"/>
              </a:rPr>
              <a:t> </a:t>
            </a:r>
            <a:r>
              <a:rPr sz="1000" spc="190" dirty="0">
                <a:latin typeface="Arial"/>
                <a:cs typeface="Arial"/>
              </a:rPr>
              <a:t>+</a:t>
            </a:r>
            <a:r>
              <a:rPr sz="1000" spc="-7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3</a:t>
            </a:r>
            <a:r>
              <a:rPr sz="1000" i="1" spc="-50" dirty="0">
                <a:latin typeface="Trebuchet MS"/>
                <a:cs typeface="Trebuchet MS"/>
              </a:rPr>
              <a:t>x</a:t>
            </a:r>
            <a:r>
              <a:rPr sz="1000" i="1" spc="-5" dirty="0">
                <a:latin typeface="Trebuchet MS"/>
                <a:cs typeface="Trebuchet MS"/>
              </a:rPr>
              <a:t> </a:t>
            </a:r>
            <a:r>
              <a:rPr sz="1000" spc="190" dirty="0">
                <a:latin typeface="Arial"/>
                <a:cs typeface="Arial"/>
              </a:rPr>
              <a:t>+</a:t>
            </a:r>
            <a:r>
              <a:rPr sz="1000" spc="-75" dirty="0">
                <a:latin typeface="Arial"/>
                <a:cs typeface="Arial"/>
              </a:rPr>
              <a:t> </a:t>
            </a:r>
            <a:r>
              <a:rPr sz="1000" spc="-60" dirty="0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marL="160655">
              <a:lnSpc>
                <a:spcPct val="100000"/>
              </a:lnSpc>
              <a:spcBef>
                <a:spcPts val="990"/>
              </a:spcBef>
            </a:pPr>
            <a:r>
              <a:rPr sz="1000" dirty="0">
                <a:latin typeface="Arial"/>
                <a:cs typeface="Arial"/>
              </a:rPr>
              <a:t>with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spc="105" dirty="0">
                <a:latin typeface="Arial"/>
                <a:cs typeface="Arial"/>
              </a:rPr>
              <a:t>align*</a:t>
            </a:r>
            <a:r>
              <a:rPr sz="1000" spc="13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environment.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9622" y="1691690"/>
            <a:ext cx="3606165" cy="840740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17145" rIns="0" bIns="0" rtlCol="0">
            <a:spAutoFit/>
          </a:bodyPr>
          <a:lstStyle/>
          <a:p>
            <a:pPr marL="37465">
              <a:lnSpc>
                <a:spcPts val="1200"/>
              </a:lnSpc>
              <a:spcBef>
                <a:spcPts val="135"/>
              </a:spcBef>
            </a:pPr>
            <a:r>
              <a:rPr sz="1000" spc="100" dirty="0">
                <a:solidFill>
                  <a:srgbClr val="007F00"/>
                </a:solidFill>
                <a:latin typeface="Arial"/>
                <a:cs typeface="Arial"/>
              </a:rPr>
              <a:t>\begin{</a:t>
            </a:r>
            <a:r>
              <a:rPr sz="1000" spc="100" dirty="0">
                <a:latin typeface="Arial"/>
                <a:cs typeface="Arial"/>
              </a:rPr>
              <a:t>align*</a:t>
            </a:r>
            <a:r>
              <a:rPr sz="1000" spc="100" dirty="0">
                <a:solidFill>
                  <a:srgbClr val="007F00"/>
                </a:solidFill>
                <a:latin typeface="Arial"/>
                <a:cs typeface="Arial"/>
              </a:rPr>
              <a:t>}</a:t>
            </a:r>
            <a:endParaRPr sz="1000">
              <a:latin typeface="Arial"/>
              <a:cs typeface="Arial"/>
            </a:endParaRPr>
          </a:p>
          <a:p>
            <a:pPr marL="37465">
              <a:lnSpc>
                <a:spcPts val="1195"/>
              </a:lnSpc>
            </a:pPr>
            <a:r>
              <a:rPr sz="1000" spc="45" dirty="0">
                <a:latin typeface="Arial"/>
                <a:cs typeface="Arial"/>
              </a:rPr>
              <a:t>(x+1)</a:t>
            </a:r>
            <a:r>
              <a:rPr sz="1000" spc="45" dirty="0">
                <a:solidFill>
                  <a:srgbClr val="007F00"/>
                </a:solidFill>
                <a:latin typeface="Arial"/>
                <a:cs typeface="Arial"/>
              </a:rPr>
              <a:t>^</a:t>
            </a:r>
            <a:r>
              <a:rPr sz="1000" spc="45" dirty="0">
                <a:latin typeface="Arial"/>
                <a:cs typeface="Arial"/>
              </a:rPr>
              <a:t>3  </a:t>
            </a:r>
            <a:r>
              <a:rPr sz="1000" spc="-105" dirty="0">
                <a:solidFill>
                  <a:srgbClr val="007F00"/>
                </a:solidFill>
                <a:latin typeface="Arial"/>
                <a:cs typeface="Arial"/>
              </a:rPr>
              <a:t>&amp;</a:t>
            </a:r>
            <a:r>
              <a:rPr sz="1000" spc="-105" dirty="0">
                <a:latin typeface="Arial"/>
                <a:cs typeface="Arial"/>
              </a:rPr>
              <a:t>=   </a:t>
            </a:r>
            <a:r>
              <a:rPr sz="1000" spc="60" dirty="0">
                <a:latin typeface="Arial"/>
                <a:cs typeface="Arial"/>
              </a:rPr>
              <a:t>(x+1)(x+1)(x+1)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245" dirty="0">
                <a:solidFill>
                  <a:srgbClr val="007F00"/>
                </a:solidFill>
                <a:latin typeface="Arial"/>
                <a:cs typeface="Arial"/>
              </a:rPr>
              <a:t>\\</a:t>
            </a:r>
            <a:endParaRPr sz="1000">
              <a:latin typeface="Arial"/>
              <a:cs typeface="Arial"/>
            </a:endParaRPr>
          </a:p>
          <a:p>
            <a:pPr marL="568960" marR="1362710">
              <a:lnSpc>
                <a:spcPts val="1200"/>
              </a:lnSpc>
              <a:spcBef>
                <a:spcPts val="35"/>
              </a:spcBef>
            </a:pPr>
            <a:r>
              <a:rPr sz="1000" spc="-105" dirty="0">
                <a:solidFill>
                  <a:srgbClr val="007F00"/>
                </a:solidFill>
                <a:latin typeface="Arial"/>
                <a:cs typeface="Arial"/>
              </a:rPr>
              <a:t>&amp;</a:t>
            </a:r>
            <a:r>
              <a:rPr sz="1000" spc="-105" dirty="0">
                <a:latin typeface="Arial"/>
                <a:cs typeface="Arial"/>
              </a:rPr>
              <a:t>= </a:t>
            </a:r>
            <a:r>
              <a:rPr sz="1000" spc="60" dirty="0">
                <a:latin typeface="Arial"/>
                <a:cs typeface="Arial"/>
              </a:rPr>
              <a:t>(x+1)(x</a:t>
            </a:r>
            <a:r>
              <a:rPr sz="1000" spc="60" dirty="0">
                <a:solidFill>
                  <a:srgbClr val="007F00"/>
                </a:solidFill>
                <a:latin typeface="Arial"/>
                <a:cs typeface="Arial"/>
              </a:rPr>
              <a:t>^</a:t>
            </a:r>
            <a:r>
              <a:rPr sz="1000" spc="60" dirty="0">
                <a:latin typeface="Arial"/>
                <a:cs typeface="Arial"/>
              </a:rPr>
              <a:t>2 </a:t>
            </a:r>
            <a:r>
              <a:rPr sz="1000" spc="-65" dirty="0">
                <a:latin typeface="Arial"/>
                <a:cs typeface="Arial"/>
              </a:rPr>
              <a:t>+ </a:t>
            </a:r>
            <a:r>
              <a:rPr sz="1000" spc="-5" dirty="0">
                <a:latin typeface="Arial"/>
                <a:cs typeface="Arial"/>
              </a:rPr>
              <a:t>2x </a:t>
            </a:r>
            <a:r>
              <a:rPr sz="1000" spc="-65" dirty="0">
                <a:latin typeface="Arial"/>
                <a:cs typeface="Arial"/>
              </a:rPr>
              <a:t>+ </a:t>
            </a:r>
            <a:r>
              <a:rPr sz="1000" spc="75" dirty="0">
                <a:latin typeface="Arial"/>
                <a:cs typeface="Arial"/>
              </a:rPr>
              <a:t>1) </a:t>
            </a:r>
            <a:r>
              <a:rPr sz="1000" spc="245" dirty="0">
                <a:solidFill>
                  <a:srgbClr val="007F00"/>
                </a:solidFill>
                <a:latin typeface="Arial"/>
                <a:cs typeface="Arial"/>
              </a:rPr>
              <a:t>\\  </a:t>
            </a:r>
            <a:r>
              <a:rPr sz="1000" spc="-105" dirty="0">
                <a:solidFill>
                  <a:srgbClr val="007F00"/>
                </a:solidFill>
                <a:latin typeface="Arial"/>
                <a:cs typeface="Arial"/>
              </a:rPr>
              <a:t>&amp;</a:t>
            </a:r>
            <a:r>
              <a:rPr sz="1000" spc="-105" dirty="0">
                <a:latin typeface="Arial"/>
                <a:cs typeface="Arial"/>
              </a:rPr>
              <a:t>=   </a:t>
            </a:r>
            <a:r>
              <a:rPr sz="1000" spc="10" dirty="0">
                <a:latin typeface="Arial"/>
                <a:cs typeface="Arial"/>
              </a:rPr>
              <a:t>x</a:t>
            </a:r>
            <a:r>
              <a:rPr sz="1000" spc="10" dirty="0">
                <a:solidFill>
                  <a:srgbClr val="007F00"/>
                </a:solidFill>
                <a:latin typeface="Arial"/>
                <a:cs typeface="Arial"/>
              </a:rPr>
              <a:t>^</a:t>
            </a:r>
            <a:r>
              <a:rPr sz="1000" spc="10" dirty="0">
                <a:latin typeface="Arial"/>
                <a:cs typeface="Arial"/>
              </a:rPr>
              <a:t>3  </a:t>
            </a:r>
            <a:r>
              <a:rPr sz="1000" spc="-65" dirty="0">
                <a:latin typeface="Arial"/>
                <a:cs typeface="Arial"/>
              </a:rPr>
              <a:t>+  </a:t>
            </a:r>
            <a:r>
              <a:rPr sz="1000" dirty="0">
                <a:latin typeface="Arial"/>
                <a:cs typeface="Arial"/>
              </a:rPr>
              <a:t>3x</a:t>
            </a:r>
            <a:r>
              <a:rPr sz="1000" dirty="0">
                <a:solidFill>
                  <a:srgbClr val="007F00"/>
                </a:solidFill>
                <a:latin typeface="Arial"/>
                <a:cs typeface="Arial"/>
              </a:rPr>
              <a:t>^</a:t>
            </a:r>
            <a:r>
              <a:rPr sz="1000" dirty="0">
                <a:latin typeface="Arial"/>
                <a:cs typeface="Arial"/>
              </a:rPr>
              <a:t>2  </a:t>
            </a:r>
            <a:r>
              <a:rPr sz="1000" spc="-65" dirty="0">
                <a:latin typeface="Arial"/>
                <a:cs typeface="Arial"/>
              </a:rPr>
              <a:t>+  </a:t>
            </a:r>
            <a:r>
              <a:rPr sz="1000" spc="-5" dirty="0">
                <a:latin typeface="Arial"/>
                <a:cs typeface="Arial"/>
              </a:rPr>
              <a:t>3x  </a:t>
            </a:r>
            <a:r>
              <a:rPr sz="1000" spc="-65" dirty="0">
                <a:latin typeface="Arial"/>
                <a:cs typeface="Arial"/>
              </a:rPr>
              <a:t>+ 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marL="37465">
              <a:lnSpc>
                <a:spcPts val="1155"/>
              </a:lnSpc>
            </a:pPr>
            <a:r>
              <a:rPr sz="1000" spc="95" dirty="0">
                <a:solidFill>
                  <a:srgbClr val="007F00"/>
                </a:solidFill>
                <a:latin typeface="Arial"/>
                <a:cs typeface="Arial"/>
              </a:rPr>
              <a:t>\end{</a:t>
            </a:r>
            <a:r>
              <a:rPr sz="1000" spc="95" dirty="0">
                <a:latin typeface="Arial"/>
                <a:cs typeface="Arial"/>
              </a:rPr>
              <a:t>align*</a:t>
            </a:r>
            <a:r>
              <a:rPr sz="1000" spc="95" dirty="0">
                <a:solidFill>
                  <a:srgbClr val="007F00"/>
                </a:solidFill>
                <a:latin typeface="Arial"/>
                <a:cs typeface="Arial"/>
              </a:rPr>
              <a:t>}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57929" y="2666700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000000">
              <a:alpha val="7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3870" y="2652641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43870" y="2652641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ln w="63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08690" y="3028573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000000">
              <a:alpha val="7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94632" y="3014515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94632" y="3014515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ln w="63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836274" y="3028573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000000">
              <a:alpha val="7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22216" y="3014515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22216" y="3014515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ln w="63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76389" y="2622435"/>
            <a:ext cx="378460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0655" marR="5080" indent="-148590">
              <a:lnSpc>
                <a:spcPct val="1000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00" spc="-25" dirty="0">
                <a:latin typeface="Arial"/>
                <a:cs typeface="Arial"/>
              </a:rPr>
              <a:t>An </a:t>
            </a:r>
            <a:r>
              <a:rPr sz="1000" spc="-60" dirty="0">
                <a:latin typeface="Arial"/>
                <a:cs typeface="Arial"/>
              </a:rPr>
              <a:t>ampersand </a:t>
            </a:r>
            <a:r>
              <a:rPr sz="800" spc="-60" dirty="0">
                <a:latin typeface="Courier New"/>
                <a:cs typeface="Courier New"/>
              </a:rPr>
              <a:t>&amp; </a:t>
            </a:r>
            <a:r>
              <a:rPr sz="1000" spc="-70" dirty="0">
                <a:latin typeface="Arial"/>
                <a:cs typeface="Arial"/>
              </a:rPr>
              <a:t>separates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dirty="0">
                <a:latin typeface="Arial"/>
                <a:cs typeface="Arial"/>
              </a:rPr>
              <a:t>left </a:t>
            </a:r>
            <a:r>
              <a:rPr sz="1000" spc="-40" dirty="0">
                <a:latin typeface="Arial"/>
                <a:cs typeface="Arial"/>
              </a:rPr>
              <a:t>column (before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spc="120" dirty="0">
                <a:latin typeface="Arial"/>
                <a:cs typeface="Arial"/>
              </a:rPr>
              <a:t>=) </a:t>
            </a:r>
            <a:r>
              <a:rPr sz="1000" spc="-20" dirty="0">
                <a:latin typeface="Arial"/>
                <a:cs typeface="Arial"/>
              </a:rPr>
              <a:t>from </a:t>
            </a:r>
            <a:r>
              <a:rPr sz="1000" spc="-25" dirty="0">
                <a:latin typeface="Arial"/>
                <a:cs typeface="Arial"/>
              </a:rPr>
              <a:t>the  </a:t>
            </a:r>
            <a:r>
              <a:rPr sz="1000" dirty="0">
                <a:latin typeface="Arial"/>
                <a:cs typeface="Arial"/>
              </a:rPr>
              <a:t>right </a:t>
            </a:r>
            <a:r>
              <a:rPr sz="1000" spc="-40" dirty="0">
                <a:latin typeface="Arial"/>
                <a:cs typeface="Arial"/>
              </a:rPr>
              <a:t>column </a:t>
            </a:r>
            <a:r>
              <a:rPr sz="1000" spc="-5" dirty="0">
                <a:latin typeface="Arial"/>
                <a:cs typeface="Arial"/>
              </a:rPr>
              <a:t>(after </a:t>
            </a:r>
            <a:r>
              <a:rPr sz="1000" spc="-25" dirty="0">
                <a:latin typeface="Arial"/>
                <a:cs typeface="Arial"/>
              </a:rPr>
              <a:t>the</a:t>
            </a:r>
            <a:r>
              <a:rPr sz="1000" spc="180" dirty="0">
                <a:latin typeface="Arial"/>
                <a:cs typeface="Arial"/>
              </a:rPr>
              <a:t> </a:t>
            </a:r>
            <a:r>
              <a:rPr sz="1000" spc="80" dirty="0">
                <a:latin typeface="Arial"/>
                <a:cs typeface="Arial"/>
              </a:rPr>
              <a:t>=).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00" spc="-5" dirty="0">
                <a:latin typeface="Arial"/>
                <a:cs typeface="Arial"/>
              </a:rPr>
              <a:t>A </a:t>
            </a:r>
            <a:r>
              <a:rPr sz="1000" spc="-50" dirty="0">
                <a:latin typeface="Arial"/>
                <a:cs typeface="Arial"/>
              </a:rPr>
              <a:t>double </a:t>
            </a:r>
            <a:r>
              <a:rPr sz="1000" spc="-60" dirty="0">
                <a:latin typeface="Arial"/>
                <a:cs typeface="Arial"/>
              </a:rPr>
              <a:t>backslash  </a:t>
            </a:r>
            <a:r>
              <a:rPr sz="800" spc="-60" dirty="0">
                <a:latin typeface="Courier New"/>
                <a:cs typeface="Courier New"/>
              </a:rPr>
              <a:t>\ \  </a:t>
            </a:r>
            <a:r>
              <a:rPr sz="1000" spc="-30" dirty="0">
                <a:latin typeface="Arial"/>
                <a:cs typeface="Arial"/>
              </a:rPr>
              <a:t>starts </a:t>
            </a:r>
            <a:r>
              <a:rPr sz="1000" spc="-80" dirty="0">
                <a:latin typeface="Arial"/>
                <a:cs typeface="Arial"/>
              </a:rPr>
              <a:t>a  </a:t>
            </a:r>
            <a:r>
              <a:rPr sz="1000" spc="-70" dirty="0">
                <a:latin typeface="Arial"/>
                <a:cs typeface="Arial"/>
              </a:rPr>
              <a:t>new 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line.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89623"/>
            <a:ext cx="893444" cy="276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5" dirty="0"/>
              <a:t>Why</a:t>
            </a:r>
            <a:r>
              <a:rPr spc="-40" dirty="0"/>
              <a:t> </a:t>
            </a:r>
            <a:r>
              <a:rPr spc="-130" dirty="0"/>
              <a:t>L</a:t>
            </a:r>
            <a:r>
              <a:rPr sz="1500" spc="-195" baseline="16666" dirty="0">
                <a:latin typeface="Arial"/>
                <a:cs typeface="Arial"/>
              </a:rPr>
              <a:t>A</a:t>
            </a:r>
            <a:r>
              <a:rPr sz="1400" spc="-130" dirty="0"/>
              <a:t>T</a:t>
            </a:r>
            <a:r>
              <a:rPr sz="2100" spc="-195" baseline="-11904" dirty="0"/>
              <a:t>E</a:t>
            </a:r>
            <a:r>
              <a:rPr sz="1400" spc="-130" dirty="0"/>
              <a:t>X?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1128141"/>
            <a:ext cx="3228340" cy="1095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40" dirty="0">
                <a:latin typeface="Arial"/>
                <a:cs typeface="Arial"/>
              </a:rPr>
              <a:t>It </a:t>
            </a:r>
            <a:r>
              <a:rPr sz="1050" spc="-90" dirty="0">
                <a:latin typeface="Arial"/>
                <a:cs typeface="Arial"/>
              </a:rPr>
              <a:t>makes  </a:t>
            </a:r>
            <a:r>
              <a:rPr sz="1050" spc="-20" dirty="0">
                <a:latin typeface="Arial"/>
                <a:cs typeface="Arial"/>
              </a:rPr>
              <a:t>beautiful</a:t>
            </a:r>
            <a:r>
              <a:rPr sz="1050" spc="-70" dirty="0">
                <a:latin typeface="Arial"/>
                <a:cs typeface="Arial"/>
              </a:rPr>
              <a:t> </a:t>
            </a:r>
            <a:r>
              <a:rPr sz="1050" spc="-50" dirty="0">
                <a:latin typeface="Arial"/>
                <a:cs typeface="Arial"/>
              </a:rPr>
              <a:t>documents</a:t>
            </a:r>
            <a:endParaRPr sz="105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175"/>
              </a:spcBef>
            </a:pPr>
            <a:r>
              <a:rPr sz="900" spc="494" baseline="13888" dirty="0">
                <a:solidFill>
                  <a:srgbClr val="3333B2"/>
                </a:solidFill>
                <a:latin typeface="Arial"/>
                <a:cs typeface="Arial"/>
              </a:rPr>
              <a:t>) </a:t>
            </a:r>
            <a:r>
              <a:rPr sz="1000" spc="-50" dirty="0">
                <a:latin typeface="Arial"/>
                <a:cs typeface="Arial"/>
              </a:rPr>
              <a:t>Especially</a:t>
            </a:r>
            <a:r>
              <a:rPr sz="1000" spc="10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mathematics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40" dirty="0">
                <a:latin typeface="Arial"/>
                <a:cs typeface="Arial"/>
              </a:rPr>
              <a:t>It </a:t>
            </a:r>
            <a:r>
              <a:rPr sz="1050" spc="-100" dirty="0">
                <a:latin typeface="Arial"/>
                <a:cs typeface="Arial"/>
              </a:rPr>
              <a:t>was  </a:t>
            </a:r>
            <a:r>
              <a:rPr sz="1050" spc="-50" dirty="0">
                <a:latin typeface="Arial"/>
                <a:cs typeface="Arial"/>
              </a:rPr>
              <a:t>created </a:t>
            </a:r>
            <a:r>
              <a:rPr sz="1050" spc="-65" dirty="0">
                <a:latin typeface="Arial"/>
                <a:cs typeface="Arial"/>
              </a:rPr>
              <a:t>by  </a:t>
            </a:r>
            <a:r>
              <a:rPr sz="1050" spc="-40" dirty="0">
                <a:latin typeface="Arial"/>
                <a:cs typeface="Arial"/>
              </a:rPr>
              <a:t>scientists, </a:t>
            </a:r>
            <a:r>
              <a:rPr sz="1050" spc="-25" dirty="0">
                <a:latin typeface="Arial"/>
                <a:cs typeface="Arial"/>
              </a:rPr>
              <a:t>for</a:t>
            </a:r>
            <a:r>
              <a:rPr sz="1050" spc="150" dirty="0">
                <a:latin typeface="Arial"/>
                <a:cs typeface="Arial"/>
              </a:rPr>
              <a:t> </a:t>
            </a:r>
            <a:r>
              <a:rPr sz="1050" spc="-45" dirty="0">
                <a:latin typeface="Arial"/>
                <a:cs typeface="Arial"/>
              </a:rPr>
              <a:t>scientists</a:t>
            </a:r>
            <a:endParaRPr sz="105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175"/>
              </a:spcBef>
            </a:pPr>
            <a:r>
              <a:rPr sz="900" spc="494" baseline="13888" dirty="0">
                <a:solidFill>
                  <a:srgbClr val="3333B2"/>
                </a:solidFill>
                <a:latin typeface="Arial"/>
                <a:cs typeface="Arial"/>
              </a:rPr>
              <a:t>) </a:t>
            </a:r>
            <a:r>
              <a:rPr sz="1000" spc="-5" dirty="0">
                <a:latin typeface="Arial"/>
                <a:cs typeface="Arial"/>
              </a:rPr>
              <a:t>A </a:t>
            </a:r>
            <a:r>
              <a:rPr sz="1000" spc="-55" dirty="0">
                <a:latin typeface="Arial"/>
                <a:cs typeface="Arial"/>
              </a:rPr>
              <a:t>large and </a:t>
            </a:r>
            <a:r>
              <a:rPr sz="1000" spc="-35" dirty="0">
                <a:latin typeface="Arial"/>
                <a:cs typeface="Arial"/>
              </a:rPr>
              <a:t>active 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community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40" dirty="0">
                <a:latin typeface="Arial"/>
                <a:cs typeface="Arial"/>
              </a:rPr>
              <a:t>It </a:t>
            </a:r>
            <a:r>
              <a:rPr sz="1050" spc="-60" dirty="0">
                <a:latin typeface="Arial"/>
                <a:cs typeface="Arial"/>
              </a:rPr>
              <a:t>is  </a:t>
            </a:r>
            <a:r>
              <a:rPr sz="1050" spc="-40" dirty="0">
                <a:latin typeface="Arial"/>
                <a:cs typeface="Arial"/>
              </a:rPr>
              <a:t>powerful </a:t>
            </a:r>
            <a:r>
              <a:rPr sz="1050" spc="-10" dirty="0">
                <a:latin typeface="Arial"/>
                <a:cs typeface="Arial"/>
              </a:rPr>
              <a:t>— </a:t>
            </a:r>
            <a:r>
              <a:rPr sz="1050" spc="-65" dirty="0">
                <a:latin typeface="Arial"/>
                <a:cs typeface="Arial"/>
              </a:rPr>
              <a:t>you  can  </a:t>
            </a:r>
            <a:r>
              <a:rPr sz="1050" spc="-50" dirty="0">
                <a:latin typeface="Arial"/>
                <a:cs typeface="Arial"/>
              </a:rPr>
              <a:t>extend</a:t>
            </a:r>
            <a:r>
              <a:rPr sz="1050" spc="-114" dirty="0">
                <a:latin typeface="Arial"/>
                <a:cs typeface="Arial"/>
              </a:rPr>
              <a:t> </a:t>
            </a:r>
            <a:r>
              <a:rPr sz="1050" spc="45" dirty="0">
                <a:latin typeface="Arial"/>
                <a:cs typeface="Arial"/>
              </a:rPr>
              <a:t>it</a:t>
            </a:r>
            <a:endParaRPr sz="105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175"/>
              </a:spcBef>
            </a:pPr>
            <a:r>
              <a:rPr sz="900" spc="494" baseline="13888" dirty="0">
                <a:solidFill>
                  <a:srgbClr val="3333B2"/>
                </a:solidFill>
                <a:latin typeface="Arial"/>
                <a:cs typeface="Arial"/>
              </a:rPr>
              <a:t>) </a:t>
            </a:r>
            <a:r>
              <a:rPr sz="1000" spc="-80" dirty="0">
                <a:latin typeface="Arial"/>
                <a:cs typeface="Arial"/>
              </a:rPr>
              <a:t>Packages  </a:t>
            </a:r>
            <a:r>
              <a:rPr sz="1000" spc="-20" dirty="0">
                <a:latin typeface="Arial"/>
                <a:cs typeface="Arial"/>
              </a:rPr>
              <a:t>for </a:t>
            </a:r>
            <a:r>
              <a:rPr sz="1000" spc="-55" dirty="0">
                <a:latin typeface="Arial"/>
                <a:cs typeface="Arial"/>
              </a:rPr>
              <a:t>papers, </a:t>
            </a:r>
            <a:r>
              <a:rPr sz="1000" spc="-45" dirty="0">
                <a:latin typeface="Arial"/>
                <a:cs typeface="Arial"/>
              </a:rPr>
              <a:t>presentations, </a:t>
            </a:r>
            <a:r>
              <a:rPr sz="1000" spc="-65" dirty="0">
                <a:latin typeface="Arial"/>
                <a:cs typeface="Arial"/>
              </a:rPr>
              <a:t>spreadsheets, </a:t>
            </a:r>
            <a:r>
              <a:rPr sz="1000" spc="-5" dirty="0">
                <a:latin typeface="Arial"/>
                <a:cs typeface="Arial"/>
              </a:rPr>
              <a:t>. .</a:t>
            </a:r>
            <a:r>
              <a:rPr sz="1000" spc="17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89623"/>
            <a:ext cx="1693545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40" dirty="0"/>
              <a:t>Typesetting </a:t>
            </a:r>
            <a:r>
              <a:rPr spc="-45" dirty="0"/>
              <a:t>Exercise</a:t>
            </a:r>
            <a:r>
              <a:rPr spc="35" dirty="0"/>
              <a:t> </a:t>
            </a:r>
            <a:r>
              <a:rPr spc="-65" dirty="0"/>
              <a:t>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63115" y="1489341"/>
            <a:ext cx="8128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60" dirty="0">
                <a:latin typeface="Lucida Sans"/>
                <a:cs typeface="Lucida Sans"/>
              </a:rPr>
              <a:t>n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86153" y="1430451"/>
            <a:ext cx="312420" cy="187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i="1" spc="70" dirty="0">
                <a:latin typeface="Trebuchet MS"/>
                <a:cs typeface="Trebuchet MS"/>
              </a:rPr>
              <a:t>S</a:t>
            </a:r>
            <a:r>
              <a:rPr sz="1050" i="1" spc="390" dirty="0">
                <a:latin typeface="Trebuchet MS"/>
                <a:cs typeface="Trebuchet MS"/>
              </a:rPr>
              <a:t> </a:t>
            </a:r>
            <a:r>
              <a:rPr sz="1050" spc="195" dirty="0">
                <a:latin typeface="Arial"/>
                <a:cs typeface="Arial"/>
              </a:rPr>
              <a:t>=</a:t>
            </a:r>
            <a:endParaRPr sz="10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26576" y="1336725"/>
            <a:ext cx="97155" cy="375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>
              <a:lnSpc>
                <a:spcPct val="100000"/>
              </a:lnSpc>
            </a:pPr>
            <a:r>
              <a:rPr sz="1050" u="sng" spc="-65" dirty="0">
                <a:latin typeface="Arial"/>
                <a:cs typeface="Arial"/>
              </a:rPr>
              <a:t>1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1050" i="1" spc="-40" dirty="0">
                <a:latin typeface="Trebuchet MS"/>
                <a:cs typeface="Trebuchet MS"/>
              </a:rPr>
              <a:t>n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294" y="452043"/>
            <a:ext cx="3731895" cy="982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60" dirty="0">
                <a:solidFill>
                  <a:srgbClr val="3333B2"/>
                </a:solidFill>
                <a:latin typeface="Tahoma"/>
                <a:cs typeface="Tahoma"/>
              </a:rPr>
              <a:t>Typeset </a:t>
            </a:r>
            <a:r>
              <a:rPr sz="1200" spc="-35" dirty="0">
                <a:solidFill>
                  <a:srgbClr val="3333B2"/>
                </a:solidFill>
                <a:latin typeface="Tahoma"/>
                <a:cs typeface="Tahoma"/>
              </a:rPr>
              <a:t>this in</a:t>
            </a:r>
            <a:r>
              <a:rPr sz="1200" spc="90" dirty="0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sz="1200" spc="-135" dirty="0">
                <a:solidFill>
                  <a:srgbClr val="3333B2"/>
                </a:solidFill>
                <a:latin typeface="Tahoma"/>
                <a:cs typeface="Tahoma"/>
              </a:rPr>
              <a:t>L</a:t>
            </a:r>
            <a:r>
              <a:rPr sz="1200" spc="-202" baseline="20833" dirty="0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sz="1200" spc="-135" dirty="0">
                <a:solidFill>
                  <a:srgbClr val="3333B2"/>
                </a:solidFill>
                <a:latin typeface="Tahoma"/>
                <a:cs typeface="Tahoma"/>
              </a:rPr>
              <a:t>T</a:t>
            </a:r>
            <a:r>
              <a:rPr sz="1800" spc="-202" baseline="-11574" dirty="0">
                <a:solidFill>
                  <a:srgbClr val="3333B2"/>
                </a:solidFill>
                <a:latin typeface="Tahoma"/>
                <a:cs typeface="Tahoma"/>
              </a:rPr>
              <a:t>E</a:t>
            </a:r>
            <a:r>
              <a:rPr sz="1200" spc="-135" dirty="0">
                <a:solidFill>
                  <a:srgbClr val="3333B2"/>
                </a:solidFill>
                <a:latin typeface="Tahoma"/>
                <a:cs typeface="Tahoma"/>
              </a:rPr>
              <a:t>X: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225"/>
              </a:spcBef>
            </a:pPr>
            <a:r>
              <a:rPr sz="1050" spc="-20" dirty="0">
                <a:latin typeface="Arial"/>
                <a:cs typeface="Arial"/>
              </a:rPr>
              <a:t>Let </a:t>
            </a:r>
            <a:r>
              <a:rPr sz="1050" i="1" spc="10" dirty="0">
                <a:latin typeface="Trebuchet MS"/>
                <a:cs typeface="Trebuchet MS"/>
              </a:rPr>
              <a:t>X</a:t>
            </a:r>
            <a:r>
              <a:rPr sz="1200" spc="15" baseline="-10416" dirty="0">
                <a:latin typeface="Arial"/>
                <a:cs typeface="Arial"/>
              </a:rPr>
              <a:t>1</a:t>
            </a:r>
            <a:r>
              <a:rPr sz="1050" i="1" spc="10" dirty="0">
                <a:latin typeface="Verdana"/>
                <a:cs typeface="Verdana"/>
              </a:rPr>
              <a:t>, </a:t>
            </a:r>
            <a:r>
              <a:rPr sz="1050" i="1" spc="10" dirty="0">
                <a:latin typeface="Trebuchet MS"/>
                <a:cs typeface="Trebuchet MS"/>
              </a:rPr>
              <a:t>X</a:t>
            </a:r>
            <a:r>
              <a:rPr sz="1200" spc="15" baseline="-10416" dirty="0">
                <a:latin typeface="Arial"/>
                <a:cs typeface="Arial"/>
              </a:rPr>
              <a:t>2</a:t>
            </a:r>
            <a:r>
              <a:rPr sz="1050" i="1" spc="10" dirty="0">
                <a:latin typeface="Verdana"/>
                <a:cs typeface="Verdana"/>
              </a:rPr>
              <a:t>, </a:t>
            </a:r>
            <a:r>
              <a:rPr sz="1050" i="1" spc="-95" dirty="0">
                <a:latin typeface="Verdana"/>
                <a:cs typeface="Verdana"/>
              </a:rPr>
              <a:t>. . . , </a:t>
            </a:r>
            <a:r>
              <a:rPr sz="1050" i="1" spc="20" dirty="0">
                <a:latin typeface="Trebuchet MS"/>
                <a:cs typeface="Trebuchet MS"/>
              </a:rPr>
              <a:t>X</a:t>
            </a:r>
            <a:r>
              <a:rPr sz="1200" i="1" spc="30" baseline="-10416" dirty="0">
                <a:latin typeface="Lucida Sans"/>
                <a:cs typeface="Lucida Sans"/>
              </a:rPr>
              <a:t>n </a:t>
            </a:r>
            <a:r>
              <a:rPr sz="1050" spc="-70" dirty="0">
                <a:latin typeface="Arial"/>
                <a:cs typeface="Arial"/>
              </a:rPr>
              <a:t>be </a:t>
            </a:r>
            <a:r>
              <a:rPr sz="1050" spc="-85" dirty="0">
                <a:latin typeface="Arial"/>
                <a:cs typeface="Arial"/>
              </a:rPr>
              <a:t>a </a:t>
            </a:r>
            <a:r>
              <a:rPr sz="1050" spc="-90" dirty="0">
                <a:latin typeface="Arial"/>
                <a:cs typeface="Arial"/>
              </a:rPr>
              <a:t>sequence </a:t>
            </a:r>
            <a:r>
              <a:rPr sz="1050" spc="-20" dirty="0">
                <a:latin typeface="Arial"/>
                <a:cs typeface="Arial"/>
              </a:rPr>
              <a:t>of </a:t>
            </a:r>
            <a:r>
              <a:rPr sz="1050" spc="-50" dirty="0">
                <a:latin typeface="Arial"/>
                <a:cs typeface="Arial"/>
              </a:rPr>
              <a:t>independent </a:t>
            </a:r>
            <a:r>
              <a:rPr sz="1050" spc="-60" dirty="0">
                <a:latin typeface="Arial"/>
                <a:cs typeface="Arial"/>
              </a:rPr>
              <a:t>and </a:t>
            </a:r>
            <a:r>
              <a:rPr sz="1050" spc="-25" dirty="0">
                <a:latin typeface="Arial"/>
                <a:cs typeface="Arial"/>
              </a:rPr>
              <a:t>identically  distributed </a:t>
            </a:r>
            <a:r>
              <a:rPr sz="1050" spc="-50" dirty="0">
                <a:latin typeface="Arial"/>
                <a:cs typeface="Arial"/>
              </a:rPr>
              <a:t>random </a:t>
            </a:r>
            <a:r>
              <a:rPr sz="1050" spc="-60" dirty="0">
                <a:latin typeface="Arial"/>
                <a:cs typeface="Arial"/>
              </a:rPr>
              <a:t>variables </a:t>
            </a:r>
            <a:r>
              <a:rPr sz="1050" dirty="0">
                <a:latin typeface="Arial"/>
                <a:cs typeface="Arial"/>
              </a:rPr>
              <a:t>with E[</a:t>
            </a:r>
            <a:r>
              <a:rPr sz="1050" i="1" dirty="0">
                <a:latin typeface="Trebuchet MS"/>
                <a:cs typeface="Trebuchet MS"/>
              </a:rPr>
              <a:t>X</a:t>
            </a:r>
            <a:r>
              <a:rPr sz="1200" i="1" baseline="-10416" dirty="0">
                <a:latin typeface="Lucida Sans"/>
                <a:cs typeface="Lucida Sans"/>
              </a:rPr>
              <a:t>i </a:t>
            </a:r>
            <a:r>
              <a:rPr sz="1050" spc="5" dirty="0">
                <a:latin typeface="Arial"/>
                <a:cs typeface="Arial"/>
              </a:rPr>
              <a:t>] </a:t>
            </a:r>
            <a:r>
              <a:rPr sz="1050" spc="195" dirty="0">
                <a:latin typeface="Arial"/>
                <a:cs typeface="Arial"/>
              </a:rPr>
              <a:t>= </a:t>
            </a:r>
            <a:r>
              <a:rPr sz="1050" i="1" spc="-50" dirty="0">
                <a:latin typeface="Verdana"/>
                <a:cs typeface="Verdana"/>
              </a:rPr>
              <a:t>µ</a:t>
            </a:r>
            <a:r>
              <a:rPr sz="1050" i="1" spc="125" dirty="0">
                <a:latin typeface="Verdana"/>
                <a:cs typeface="Verdana"/>
              </a:rPr>
              <a:t> </a:t>
            </a:r>
            <a:r>
              <a:rPr sz="1050" spc="-60" dirty="0">
                <a:latin typeface="Arial"/>
                <a:cs typeface="Arial"/>
              </a:rPr>
              <a:t>and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050" spc="-10" dirty="0">
                <a:latin typeface="Arial"/>
                <a:cs typeface="Arial"/>
              </a:rPr>
              <a:t>Var[</a:t>
            </a:r>
            <a:r>
              <a:rPr sz="1050" i="1" spc="-10" dirty="0">
                <a:latin typeface="Trebuchet MS"/>
                <a:cs typeface="Trebuchet MS"/>
              </a:rPr>
              <a:t>X</a:t>
            </a:r>
            <a:r>
              <a:rPr sz="1200" i="1" spc="-15" baseline="-10416" dirty="0">
                <a:latin typeface="Lucida Sans"/>
                <a:cs typeface="Lucida Sans"/>
              </a:rPr>
              <a:t>i </a:t>
            </a:r>
            <a:r>
              <a:rPr sz="1050" spc="5" dirty="0">
                <a:latin typeface="Arial"/>
                <a:cs typeface="Arial"/>
              </a:rPr>
              <a:t>] </a:t>
            </a:r>
            <a:r>
              <a:rPr sz="1050" spc="195" dirty="0">
                <a:latin typeface="Arial"/>
                <a:cs typeface="Arial"/>
              </a:rPr>
              <a:t>= </a:t>
            </a:r>
            <a:r>
              <a:rPr sz="1050" i="1" spc="-30" dirty="0">
                <a:latin typeface="Verdana"/>
                <a:cs typeface="Verdana"/>
              </a:rPr>
              <a:t>σ</a:t>
            </a:r>
            <a:r>
              <a:rPr sz="1200" spc="-44" baseline="27777" dirty="0">
                <a:latin typeface="Arial"/>
                <a:cs typeface="Arial"/>
              </a:rPr>
              <a:t>2 </a:t>
            </a:r>
            <a:r>
              <a:rPr sz="1050" i="1" spc="-55" dirty="0">
                <a:latin typeface="Verdana"/>
                <a:cs typeface="Verdana"/>
              </a:rPr>
              <a:t>&lt; </a:t>
            </a:r>
            <a:r>
              <a:rPr sz="1050" i="1" spc="140" dirty="0">
                <a:latin typeface="Arial"/>
                <a:cs typeface="Arial"/>
              </a:rPr>
              <a:t>∞</a:t>
            </a:r>
            <a:r>
              <a:rPr sz="1050" spc="140" dirty="0">
                <a:latin typeface="Arial"/>
                <a:cs typeface="Arial"/>
              </a:rPr>
              <a:t>,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spc="-60" dirty="0">
                <a:latin typeface="Arial"/>
                <a:cs typeface="Arial"/>
              </a:rPr>
              <a:t>and </a:t>
            </a:r>
            <a:r>
              <a:rPr sz="1050" spc="-10" dirty="0">
                <a:latin typeface="Arial"/>
                <a:cs typeface="Arial"/>
              </a:rPr>
              <a:t>let</a:t>
            </a:r>
            <a:endParaRPr sz="1050">
              <a:latin typeface="Arial"/>
              <a:cs typeface="Arial"/>
            </a:endParaRPr>
          </a:p>
          <a:p>
            <a:pPr marL="474980" algn="ctr">
              <a:lnSpc>
                <a:spcPct val="100000"/>
              </a:lnSpc>
              <a:spcBef>
                <a:spcPts val="910"/>
              </a:spcBef>
            </a:pPr>
            <a:r>
              <a:rPr sz="800" i="1" spc="-60" dirty="0">
                <a:latin typeface="Lucida Sans"/>
                <a:cs typeface="Lucida Sans"/>
              </a:rPr>
              <a:t>n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38895" y="1298841"/>
            <a:ext cx="226060" cy="562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850" dirty="0">
                <a:latin typeface="Arial"/>
                <a:cs typeface="Arial"/>
              </a:rPr>
              <a:t>Σ</a:t>
            </a:r>
            <a:endParaRPr sz="10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52408" y="1637207"/>
            <a:ext cx="19875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30" dirty="0">
                <a:latin typeface="Lucida Sans"/>
                <a:cs typeface="Lucida Sans"/>
              </a:rPr>
              <a:t>i</a:t>
            </a:r>
            <a:r>
              <a:rPr sz="800" i="1" spc="-175" dirty="0">
                <a:latin typeface="Lucida Sans"/>
                <a:cs typeface="Lucida Sans"/>
              </a:rPr>
              <a:t> </a:t>
            </a:r>
            <a:r>
              <a:rPr sz="800" spc="80" dirty="0">
                <a:latin typeface="Arial"/>
                <a:cs typeface="Arial"/>
              </a:rPr>
              <a:t>=1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62110" y="1430451"/>
            <a:ext cx="118110" cy="187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i="1" spc="105" dirty="0">
                <a:latin typeface="Trebuchet MS"/>
                <a:cs typeface="Trebuchet MS"/>
              </a:rPr>
              <a:t>X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54465" y="1490205"/>
            <a:ext cx="5143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30" dirty="0">
                <a:latin typeface="Lucida Sans"/>
                <a:cs typeface="Lucida Sans"/>
              </a:rPr>
              <a:t>i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7294" y="1861007"/>
            <a:ext cx="3624579" cy="187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55" dirty="0">
                <a:latin typeface="Arial"/>
                <a:cs typeface="Arial"/>
              </a:rPr>
              <a:t>denote  </a:t>
            </a:r>
            <a:r>
              <a:rPr sz="1050" spc="-15" dirty="0">
                <a:latin typeface="Arial"/>
                <a:cs typeface="Arial"/>
              </a:rPr>
              <a:t>their </a:t>
            </a:r>
            <a:r>
              <a:rPr sz="1050" spc="-65" dirty="0">
                <a:latin typeface="Arial"/>
                <a:cs typeface="Arial"/>
              </a:rPr>
              <a:t>mean.  </a:t>
            </a:r>
            <a:r>
              <a:rPr sz="1050" spc="-40" dirty="0">
                <a:latin typeface="Arial"/>
                <a:cs typeface="Arial"/>
              </a:rPr>
              <a:t>Then </a:t>
            </a:r>
            <a:r>
              <a:rPr sz="1050" spc="-110" dirty="0">
                <a:latin typeface="Arial"/>
                <a:cs typeface="Arial"/>
              </a:rPr>
              <a:t>as  </a:t>
            </a:r>
            <a:r>
              <a:rPr sz="1050" i="1" spc="-40" dirty="0">
                <a:latin typeface="Trebuchet MS"/>
                <a:cs typeface="Trebuchet MS"/>
              </a:rPr>
              <a:t>n </a:t>
            </a:r>
            <a:r>
              <a:rPr sz="1050" spc="-75" dirty="0">
                <a:latin typeface="Arial"/>
                <a:cs typeface="Arial"/>
              </a:rPr>
              <a:t>approaches  </a:t>
            </a:r>
            <a:r>
              <a:rPr sz="1050" spc="-15" dirty="0">
                <a:latin typeface="Arial"/>
                <a:cs typeface="Arial"/>
              </a:rPr>
              <a:t>infinity, </a:t>
            </a:r>
            <a:r>
              <a:rPr sz="1050" spc="-30" dirty="0">
                <a:latin typeface="Arial"/>
                <a:cs typeface="Arial"/>
              </a:rPr>
              <a:t>the </a:t>
            </a:r>
            <a:r>
              <a:rPr sz="1050" spc="90" dirty="0">
                <a:latin typeface="Arial"/>
                <a:cs typeface="Arial"/>
              </a:rPr>
              <a:t> </a:t>
            </a:r>
            <a:r>
              <a:rPr sz="1050" spc="-50" dirty="0">
                <a:latin typeface="Arial"/>
                <a:cs typeface="Arial"/>
              </a:rPr>
              <a:t>random</a:t>
            </a:r>
            <a:endParaRPr sz="105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11135" y="2069261"/>
            <a:ext cx="74295" cy="0"/>
          </a:xfrm>
          <a:custGeom>
            <a:avLst/>
            <a:gdLst/>
            <a:ahLst/>
            <a:cxnLst/>
            <a:rect l="l" t="t" r="r" b="b"/>
            <a:pathLst>
              <a:path w="74294">
                <a:moveTo>
                  <a:pt x="0" y="0"/>
                </a:moveTo>
                <a:lnTo>
                  <a:pt x="74041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47294" y="2033079"/>
            <a:ext cx="3913504" cy="285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60" dirty="0">
                <a:latin typeface="Arial"/>
                <a:cs typeface="Arial"/>
              </a:rPr>
              <a:t>variables </a:t>
            </a:r>
            <a:r>
              <a:rPr sz="1575" i="1" spc="97" baseline="42328" dirty="0">
                <a:latin typeface="Arial"/>
                <a:cs typeface="Arial"/>
              </a:rPr>
              <a:t>√</a:t>
            </a:r>
            <a:r>
              <a:rPr sz="1050" i="1" spc="65" dirty="0">
                <a:latin typeface="Trebuchet MS"/>
                <a:cs typeface="Trebuchet MS"/>
              </a:rPr>
              <a:t>n</a:t>
            </a:r>
            <a:r>
              <a:rPr sz="1050" spc="65" dirty="0">
                <a:latin typeface="Arial"/>
                <a:cs typeface="Arial"/>
              </a:rPr>
              <a:t>(</a:t>
            </a:r>
            <a:r>
              <a:rPr sz="1050" i="1" spc="65" dirty="0">
                <a:latin typeface="Trebuchet MS"/>
                <a:cs typeface="Trebuchet MS"/>
              </a:rPr>
              <a:t>S</a:t>
            </a:r>
            <a:r>
              <a:rPr sz="1200" i="1" spc="97" baseline="-10416" dirty="0">
                <a:latin typeface="Lucida Sans"/>
                <a:cs typeface="Lucida Sans"/>
              </a:rPr>
              <a:t>n </a:t>
            </a:r>
            <a:r>
              <a:rPr sz="1050" i="1" spc="195" dirty="0">
                <a:latin typeface="Arial"/>
                <a:cs typeface="Arial"/>
              </a:rPr>
              <a:t>− </a:t>
            </a:r>
            <a:r>
              <a:rPr sz="1050" i="1" dirty="0">
                <a:latin typeface="Verdana"/>
                <a:cs typeface="Verdana"/>
              </a:rPr>
              <a:t>µ</a:t>
            </a:r>
            <a:r>
              <a:rPr sz="1050" dirty="0">
                <a:latin typeface="Arial"/>
                <a:cs typeface="Arial"/>
              </a:rPr>
              <a:t>) </a:t>
            </a:r>
            <a:r>
              <a:rPr sz="1050" spc="-65" dirty="0">
                <a:latin typeface="Arial"/>
                <a:cs typeface="Arial"/>
              </a:rPr>
              <a:t>converge </a:t>
            </a:r>
            <a:r>
              <a:rPr sz="1050" spc="-20" dirty="0">
                <a:latin typeface="Arial"/>
                <a:cs typeface="Arial"/>
              </a:rPr>
              <a:t>in </a:t>
            </a:r>
            <a:r>
              <a:rPr sz="1050" spc="-15" dirty="0">
                <a:latin typeface="Arial"/>
                <a:cs typeface="Arial"/>
              </a:rPr>
              <a:t>distribution </a:t>
            </a:r>
            <a:r>
              <a:rPr sz="1050" spc="10" dirty="0">
                <a:latin typeface="Arial"/>
                <a:cs typeface="Arial"/>
              </a:rPr>
              <a:t>to </a:t>
            </a:r>
            <a:r>
              <a:rPr sz="1050" spc="-85" dirty="0">
                <a:latin typeface="Arial"/>
                <a:cs typeface="Arial"/>
              </a:rPr>
              <a:t>a  </a:t>
            </a:r>
            <a:r>
              <a:rPr sz="1050" spc="-45" dirty="0">
                <a:latin typeface="Arial"/>
                <a:cs typeface="Arial"/>
              </a:rPr>
              <a:t>normal </a:t>
            </a:r>
            <a:r>
              <a:rPr sz="1050" i="1" spc="10" dirty="0">
                <a:latin typeface="Trebuchet MS"/>
                <a:cs typeface="Trebuchet MS"/>
              </a:rPr>
              <a:t>N</a:t>
            </a:r>
            <a:r>
              <a:rPr sz="1050" spc="10" dirty="0">
                <a:latin typeface="Arial"/>
                <a:cs typeface="Arial"/>
              </a:rPr>
              <a:t>(0</a:t>
            </a:r>
            <a:r>
              <a:rPr sz="1050" i="1" spc="10" dirty="0">
                <a:latin typeface="Verdana"/>
                <a:cs typeface="Verdana"/>
              </a:rPr>
              <a:t>,</a:t>
            </a:r>
            <a:r>
              <a:rPr sz="1050" i="1" spc="-120" dirty="0">
                <a:latin typeface="Verdana"/>
                <a:cs typeface="Verdana"/>
              </a:rPr>
              <a:t> </a:t>
            </a:r>
            <a:r>
              <a:rPr sz="1050" i="1" spc="10" dirty="0">
                <a:latin typeface="Verdana"/>
                <a:cs typeface="Verdana"/>
              </a:rPr>
              <a:t>σ</a:t>
            </a:r>
            <a:r>
              <a:rPr sz="1200" spc="15" baseline="27777" dirty="0">
                <a:latin typeface="Arial"/>
                <a:cs typeface="Arial"/>
              </a:rPr>
              <a:t>2</a:t>
            </a:r>
            <a:r>
              <a:rPr sz="1050" spc="10" dirty="0">
                <a:latin typeface="Arial"/>
                <a:cs typeface="Arial"/>
              </a:rPr>
              <a:t>).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7348" y="2412390"/>
            <a:ext cx="2333625" cy="204470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7465">
              <a:lnSpc>
                <a:spcPts val="1275"/>
              </a:lnSpc>
            </a:pPr>
            <a:r>
              <a:rPr sz="1050" spc="-35" dirty="0">
                <a:latin typeface="Arial"/>
                <a:cs typeface="Arial"/>
              </a:rPr>
              <a:t>Click </a:t>
            </a:r>
            <a:r>
              <a:rPr sz="1050" spc="10" dirty="0">
                <a:latin typeface="Arial"/>
                <a:cs typeface="Arial"/>
              </a:rPr>
              <a:t>to </a:t>
            </a:r>
            <a:r>
              <a:rPr sz="1050" spc="-65" dirty="0">
                <a:latin typeface="Arial"/>
                <a:cs typeface="Arial"/>
              </a:rPr>
              <a:t>open  </a:t>
            </a:r>
            <a:r>
              <a:rPr sz="1050" spc="-20" dirty="0">
                <a:latin typeface="Arial"/>
                <a:cs typeface="Arial"/>
              </a:rPr>
              <a:t>this </a:t>
            </a:r>
            <a:r>
              <a:rPr sz="1050" spc="-75" dirty="0">
                <a:latin typeface="Arial"/>
                <a:cs typeface="Arial"/>
              </a:rPr>
              <a:t>exercise  </a:t>
            </a:r>
            <a:r>
              <a:rPr sz="1050" spc="-20" dirty="0">
                <a:latin typeface="Arial"/>
                <a:cs typeface="Arial"/>
              </a:rPr>
              <a:t>in</a:t>
            </a:r>
            <a:r>
              <a:rPr sz="1050" spc="160" dirty="0">
                <a:latin typeface="Arial"/>
                <a:cs typeface="Arial"/>
              </a:rPr>
              <a:t> </a:t>
            </a:r>
            <a:r>
              <a:rPr sz="1050" b="1" spc="-35" dirty="0">
                <a:latin typeface="Trebuchet MS"/>
                <a:cs typeface="Trebuchet MS"/>
              </a:rPr>
              <a:t>Overleaf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739303" y="3022244"/>
            <a:ext cx="1736725" cy="0"/>
          </a:xfrm>
          <a:custGeom>
            <a:avLst/>
            <a:gdLst/>
            <a:ahLst/>
            <a:cxnLst/>
            <a:rect l="l" t="t" r="r" b="b"/>
            <a:pathLst>
              <a:path w="1736725">
                <a:moveTo>
                  <a:pt x="0" y="0"/>
                </a:moveTo>
                <a:lnTo>
                  <a:pt x="173664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741830" y="3022244"/>
            <a:ext cx="0" cy="204470"/>
          </a:xfrm>
          <a:custGeom>
            <a:avLst/>
            <a:gdLst/>
            <a:ahLst/>
            <a:cxnLst/>
            <a:rect l="l" t="t" r="r" b="b"/>
            <a:pathLst>
              <a:path h="204469">
                <a:moveTo>
                  <a:pt x="0" y="204127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473424" y="3022244"/>
            <a:ext cx="0" cy="204470"/>
          </a:xfrm>
          <a:custGeom>
            <a:avLst/>
            <a:gdLst/>
            <a:ahLst/>
            <a:cxnLst/>
            <a:rect l="l" t="t" r="r" b="b"/>
            <a:pathLst>
              <a:path h="204469">
                <a:moveTo>
                  <a:pt x="0" y="204127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39303" y="3226371"/>
            <a:ext cx="1736725" cy="0"/>
          </a:xfrm>
          <a:custGeom>
            <a:avLst/>
            <a:gdLst/>
            <a:ahLst/>
            <a:cxnLst/>
            <a:rect l="l" t="t" r="r" b="b"/>
            <a:pathLst>
              <a:path w="1736725">
                <a:moveTo>
                  <a:pt x="0" y="0"/>
                </a:moveTo>
                <a:lnTo>
                  <a:pt x="173664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76389" y="2809214"/>
            <a:ext cx="3051175" cy="397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5" dirty="0">
                <a:latin typeface="Arial"/>
                <a:cs typeface="Arial"/>
              </a:rPr>
              <a:t>Hint:  </a:t>
            </a:r>
            <a:r>
              <a:rPr sz="1050" spc="-30" dirty="0">
                <a:latin typeface="Arial"/>
                <a:cs typeface="Arial"/>
              </a:rPr>
              <a:t>the </a:t>
            </a:r>
            <a:r>
              <a:rPr sz="1050" spc="-60" dirty="0">
                <a:latin typeface="Arial"/>
                <a:cs typeface="Arial"/>
              </a:rPr>
              <a:t>command </a:t>
            </a:r>
            <a:r>
              <a:rPr sz="1050" spc="-25" dirty="0">
                <a:latin typeface="Arial"/>
                <a:cs typeface="Arial"/>
              </a:rPr>
              <a:t>for </a:t>
            </a:r>
            <a:r>
              <a:rPr sz="1050" i="1" spc="290" dirty="0">
                <a:latin typeface="Arial"/>
                <a:cs typeface="Arial"/>
              </a:rPr>
              <a:t>∞ </a:t>
            </a:r>
            <a:r>
              <a:rPr sz="1050" spc="-60" dirty="0">
                <a:latin typeface="Arial"/>
                <a:cs typeface="Arial"/>
              </a:rPr>
              <a:t>is</a:t>
            </a:r>
            <a:r>
              <a:rPr sz="1050" spc="-35" dirty="0">
                <a:latin typeface="Arial"/>
                <a:cs typeface="Arial"/>
              </a:rPr>
              <a:t> </a:t>
            </a:r>
            <a:r>
              <a:rPr sz="1050" spc="150" dirty="0">
                <a:solidFill>
                  <a:srgbClr val="007F00"/>
                </a:solidFill>
                <a:latin typeface="Arial"/>
                <a:cs typeface="Arial"/>
              </a:rPr>
              <a:t>\infty</a:t>
            </a:r>
            <a:r>
              <a:rPr sz="1050" spc="150" dirty="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75" dirty="0">
                <a:latin typeface="Arial"/>
                <a:cs typeface="Arial"/>
              </a:rPr>
              <a:t>Once  </a:t>
            </a:r>
            <a:r>
              <a:rPr sz="1050" spc="-50" dirty="0">
                <a:latin typeface="Arial"/>
                <a:cs typeface="Arial"/>
              </a:rPr>
              <a:t>you’ve </a:t>
            </a:r>
            <a:r>
              <a:rPr sz="1050" spc="-15" dirty="0">
                <a:latin typeface="Arial"/>
                <a:cs typeface="Arial"/>
              </a:rPr>
              <a:t>tried,   </a:t>
            </a:r>
            <a:r>
              <a:rPr sz="1050" spc="-25" dirty="0">
                <a:latin typeface="Arial"/>
                <a:cs typeface="Arial"/>
              </a:rPr>
              <a:t>click </a:t>
            </a:r>
            <a:r>
              <a:rPr sz="1050" spc="-75" dirty="0">
                <a:latin typeface="Arial"/>
                <a:cs typeface="Arial"/>
              </a:rPr>
              <a:t>here  </a:t>
            </a:r>
            <a:r>
              <a:rPr sz="1050" spc="10" dirty="0">
                <a:latin typeface="Arial"/>
                <a:cs typeface="Arial"/>
              </a:rPr>
              <a:t>to </a:t>
            </a:r>
            <a:r>
              <a:rPr sz="1050" spc="-125" dirty="0">
                <a:latin typeface="Arial"/>
                <a:cs typeface="Arial"/>
              </a:rPr>
              <a:t>see  </a:t>
            </a:r>
            <a:r>
              <a:rPr sz="1050" spc="-50" dirty="0">
                <a:latin typeface="Arial"/>
                <a:cs typeface="Arial"/>
              </a:rPr>
              <a:t>my </a:t>
            </a:r>
            <a:r>
              <a:rPr sz="1050" spc="-30" dirty="0">
                <a:latin typeface="Arial"/>
                <a:cs typeface="Arial"/>
              </a:rPr>
              <a:t>solution</a:t>
            </a:r>
            <a:r>
              <a:rPr sz="1050" spc="13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89623"/>
            <a:ext cx="1040130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5" dirty="0"/>
              <a:t>End </a:t>
            </a:r>
            <a:r>
              <a:rPr spc="-40" dirty="0"/>
              <a:t>of </a:t>
            </a:r>
            <a:r>
              <a:rPr spc="-5" dirty="0"/>
              <a:t>Part</a:t>
            </a:r>
            <a:r>
              <a:rPr spc="80" dirty="0"/>
              <a:t> </a:t>
            </a:r>
            <a:r>
              <a:rPr spc="-65" dirty="0"/>
              <a:t>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6389" y="811403"/>
            <a:ext cx="3716020" cy="1887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45" dirty="0">
                <a:latin typeface="Arial"/>
                <a:cs typeface="Arial"/>
              </a:rPr>
              <a:t>Congrats!  </a:t>
            </a:r>
            <a:r>
              <a:rPr sz="1050" spc="-55" dirty="0">
                <a:latin typeface="Arial"/>
                <a:cs typeface="Arial"/>
              </a:rPr>
              <a:t>You’ve already </a:t>
            </a:r>
            <a:r>
              <a:rPr sz="1050" spc="-65" dirty="0">
                <a:latin typeface="Arial"/>
                <a:cs typeface="Arial"/>
              </a:rPr>
              <a:t>learned how </a:t>
            </a:r>
            <a:r>
              <a:rPr sz="1050" spc="10" dirty="0">
                <a:latin typeface="Arial"/>
                <a:cs typeface="Arial"/>
              </a:rPr>
              <a:t>to </a:t>
            </a:r>
            <a:r>
              <a:rPr sz="1050" spc="-5" dirty="0">
                <a:latin typeface="Arial"/>
                <a:cs typeface="Arial"/>
              </a:rPr>
              <a:t>. .</a:t>
            </a:r>
            <a:r>
              <a:rPr sz="1050" spc="275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 marL="300355">
              <a:lnSpc>
                <a:spcPts val="1200"/>
              </a:lnSpc>
              <a:spcBef>
                <a:spcPts val="175"/>
              </a:spcBef>
            </a:pPr>
            <a:r>
              <a:rPr sz="900" spc="494" baseline="13888" dirty="0">
                <a:solidFill>
                  <a:srgbClr val="3333B2"/>
                </a:solidFill>
                <a:latin typeface="Arial"/>
                <a:cs typeface="Arial"/>
              </a:rPr>
              <a:t>) </a:t>
            </a:r>
            <a:r>
              <a:rPr sz="1000" spc="-50" dirty="0">
                <a:latin typeface="Arial"/>
                <a:cs typeface="Arial"/>
              </a:rPr>
              <a:t>Typeset </a:t>
            </a:r>
            <a:r>
              <a:rPr sz="1000" dirty="0">
                <a:latin typeface="Arial"/>
                <a:cs typeface="Arial"/>
              </a:rPr>
              <a:t>text </a:t>
            </a:r>
            <a:r>
              <a:rPr sz="1000" spc="-15" dirty="0">
                <a:latin typeface="Arial"/>
                <a:cs typeface="Arial"/>
              </a:rPr>
              <a:t>in</a:t>
            </a:r>
            <a:r>
              <a:rPr sz="1000" spc="180" dirty="0">
                <a:latin typeface="Arial"/>
                <a:cs typeface="Arial"/>
              </a:rPr>
              <a:t> </a:t>
            </a:r>
            <a:r>
              <a:rPr sz="1000" spc="-135" dirty="0">
                <a:latin typeface="Arial"/>
                <a:cs typeface="Arial"/>
              </a:rPr>
              <a:t>L</a:t>
            </a:r>
            <a:r>
              <a:rPr sz="1050" spc="-202" baseline="15873" dirty="0">
                <a:latin typeface="Arial"/>
                <a:cs typeface="Arial"/>
              </a:rPr>
              <a:t>A</a:t>
            </a:r>
            <a:r>
              <a:rPr sz="1000" spc="-135" dirty="0">
                <a:latin typeface="Arial"/>
                <a:cs typeface="Arial"/>
              </a:rPr>
              <a:t>T</a:t>
            </a:r>
            <a:r>
              <a:rPr sz="1500" spc="-202" baseline="-11111" dirty="0">
                <a:latin typeface="Arial"/>
                <a:cs typeface="Arial"/>
              </a:rPr>
              <a:t>E</a:t>
            </a:r>
            <a:r>
              <a:rPr sz="1000" spc="-135" dirty="0">
                <a:latin typeface="Arial"/>
                <a:cs typeface="Arial"/>
              </a:rPr>
              <a:t>X.</a:t>
            </a:r>
            <a:endParaRPr sz="1000">
              <a:latin typeface="Arial"/>
              <a:cs typeface="Arial"/>
            </a:endParaRPr>
          </a:p>
          <a:p>
            <a:pPr marL="300355">
              <a:lnSpc>
                <a:spcPts val="1195"/>
              </a:lnSpc>
            </a:pPr>
            <a:r>
              <a:rPr sz="900" spc="494" baseline="13888" dirty="0">
                <a:solidFill>
                  <a:srgbClr val="3333B2"/>
                </a:solidFill>
                <a:latin typeface="Arial"/>
                <a:cs typeface="Arial"/>
              </a:rPr>
              <a:t>) </a:t>
            </a:r>
            <a:r>
              <a:rPr sz="1000" spc="-90" dirty="0">
                <a:latin typeface="Arial"/>
                <a:cs typeface="Arial"/>
              </a:rPr>
              <a:t>Use  </a:t>
            </a:r>
            <a:r>
              <a:rPr sz="1000" spc="-20" dirty="0">
                <a:latin typeface="Arial"/>
                <a:cs typeface="Arial"/>
              </a:rPr>
              <a:t>lots of </a:t>
            </a:r>
            <a:r>
              <a:rPr sz="1000" spc="-25" dirty="0">
                <a:latin typeface="Arial"/>
                <a:cs typeface="Arial"/>
              </a:rPr>
              <a:t>different</a:t>
            </a:r>
            <a:r>
              <a:rPr sz="1000" spc="155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commands.</a:t>
            </a:r>
            <a:endParaRPr sz="1000">
              <a:latin typeface="Arial"/>
              <a:cs typeface="Arial"/>
            </a:endParaRPr>
          </a:p>
          <a:p>
            <a:pPr marL="300355">
              <a:lnSpc>
                <a:spcPts val="1195"/>
              </a:lnSpc>
            </a:pPr>
            <a:r>
              <a:rPr sz="900" spc="494" baseline="13888" dirty="0">
                <a:solidFill>
                  <a:srgbClr val="3333B2"/>
                </a:solidFill>
                <a:latin typeface="Arial"/>
                <a:cs typeface="Arial"/>
              </a:rPr>
              <a:t>) </a:t>
            </a:r>
            <a:r>
              <a:rPr sz="1000" spc="-50" dirty="0">
                <a:latin typeface="Arial"/>
                <a:cs typeface="Arial"/>
              </a:rPr>
              <a:t>Handle </a:t>
            </a:r>
            <a:r>
              <a:rPr sz="1000" spc="-55" dirty="0">
                <a:latin typeface="Arial"/>
                <a:cs typeface="Arial"/>
              </a:rPr>
              <a:t>errors </a:t>
            </a:r>
            <a:r>
              <a:rPr sz="1000" spc="-60" dirty="0">
                <a:latin typeface="Arial"/>
                <a:cs typeface="Arial"/>
              </a:rPr>
              <a:t>when </a:t>
            </a:r>
            <a:r>
              <a:rPr sz="1000" spc="-30" dirty="0">
                <a:latin typeface="Arial"/>
                <a:cs typeface="Arial"/>
              </a:rPr>
              <a:t>they </a:t>
            </a:r>
            <a:r>
              <a:rPr sz="1000" spc="150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arise.</a:t>
            </a:r>
            <a:endParaRPr sz="1000">
              <a:latin typeface="Arial"/>
              <a:cs typeface="Arial"/>
            </a:endParaRPr>
          </a:p>
          <a:p>
            <a:pPr marL="300355">
              <a:lnSpc>
                <a:spcPts val="1195"/>
              </a:lnSpc>
            </a:pPr>
            <a:r>
              <a:rPr sz="900" spc="494" baseline="13888" dirty="0">
                <a:solidFill>
                  <a:srgbClr val="3333B2"/>
                </a:solidFill>
                <a:latin typeface="Arial"/>
                <a:cs typeface="Arial"/>
              </a:rPr>
              <a:t>) </a:t>
            </a:r>
            <a:r>
              <a:rPr sz="1000" spc="-50" dirty="0">
                <a:latin typeface="Arial"/>
                <a:cs typeface="Arial"/>
              </a:rPr>
              <a:t>Typeset </a:t>
            </a:r>
            <a:r>
              <a:rPr sz="1000" spc="-85" dirty="0">
                <a:latin typeface="Arial"/>
                <a:cs typeface="Arial"/>
              </a:rPr>
              <a:t>some  </a:t>
            </a:r>
            <a:r>
              <a:rPr sz="1000" spc="-20" dirty="0">
                <a:latin typeface="Arial"/>
                <a:cs typeface="Arial"/>
              </a:rPr>
              <a:t>beautiful</a:t>
            </a:r>
            <a:r>
              <a:rPr sz="1000" spc="114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mathematics.</a:t>
            </a:r>
            <a:endParaRPr sz="1000">
              <a:latin typeface="Arial"/>
              <a:cs typeface="Arial"/>
            </a:endParaRPr>
          </a:p>
          <a:p>
            <a:pPr marL="300355">
              <a:lnSpc>
                <a:spcPts val="1195"/>
              </a:lnSpc>
            </a:pPr>
            <a:r>
              <a:rPr sz="900" spc="494" baseline="13888" dirty="0">
                <a:solidFill>
                  <a:srgbClr val="3333B2"/>
                </a:solidFill>
                <a:latin typeface="Arial"/>
                <a:cs typeface="Arial"/>
              </a:rPr>
              <a:t>) </a:t>
            </a:r>
            <a:r>
              <a:rPr sz="1000" spc="-90" dirty="0">
                <a:latin typeface="Arial"/>
                <a:cs typeface="Arial"/>
              </a:rPr>
              <a:t>Use  </a:t>
            </a:r>
            <a:r>
              <a:rPr sz="1000" spc="-65" dirty="0">
                <a:latin typeface="Arial"/>
                <a:cs typeface="Arial"/>
              </a:rPr>
              <a:t>several  </a:t>
            </a:r>
            <a:r>
              <a:rPr sz="1000" spc="-25" dirty="0">
                <a:latin typeface="Arial"/>
                <a:cs typeface="Arial"/>
              </a:rPr>
              <a:t>different</a:t>
            </a:r>
            <a:r>
              <a:rPr sz="1000" spc="-8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environments.</a:t>
            </a:r>
            <a:endParaRPr sz="1000">
              <a:latin typeface="Arial"/>
              <a:cs typeface="Arial"/>
            </a:endParaRPr>
          </a:p>
          <a:p>
            <a:pPr marL="300355">
              <a:lnSpc>
                <a:spcPts val="1200"/>
              </a:lnSpc>
            </a:pPr>
            <a:r>
              <a:rPr sz="900" spc="494" baseline="13888" dirty="0">
                <a:solidFill>
                  <a:srgbClr val="3333B2"/>
                </a:solidFill>
                <a:latin typeface="Arial"/>
                <a:cs typeface="Arial"/>
              </a:rPr>
              <a:t>) </a:t>
            </a:r>
            <a:r>
              <a:rPr sz="1000" spc="-50" dirty="0">
                <a:latin typeface="Arial"/>
                <a:cs typeface="Arial"/>
              </a:rPr>
              <a:t>Load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spc="-70" dirty="0">
                <a:latin typeface="Arial"/>
                <a:cs typeface="Arial"/>
              </a:rPr>
              <a:t>packages.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10" dirty="0">
                <a:latin typeface="Arial"/>
                <a:cs typeface="Arial"/>
              </a:rPr>
              <a:t>That’s</a:t>
            </a:r>
            <a:r>
              <a:rPr sz="1050" spc="-65" dirty="0">
                <a:latin typeface="Arial"/>
                <a:cs typeface="Arial"/>
              </a:rPr>
              <a:t> </a:t>
            </a:r>
            <a:r>
              <a:rPr sz="1050" spc="-45" dirty="0">
                <a:latin typeface="Arial"/>
                <a:cs typeface="Arial"/>
              </a:rPr>
              <a:t>amazing!</a:t>
            </a:r>
            <a:endParaRPr sz="1050">
              <a:latin typeface="Arial"/>
              <a:cs typeface="Arial"/>
            </a:endParaRPr>
          </a:p>
          <a:p>
            <a:pPr marL="160655" marR="5080" indent="-148590">
              <a:lnSpc>
                <a:spcPct val="102600"/>
              </a:lnSpc>
              <a:spcBef>
                <a:spcPts val="300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25" dirty="0">
                <a:latin typeface="Arial"/>
                <a:cs typeface="Arial"/>
              </a:rPr>
              <a:t>In Part </a:t>
            </a:r>
            <a:r>
              <a:rPr sz="1050" spc="-35" dirty="0">
                <a:latin typeface="Arial"/>
                <a:cs typeface="Arial"/>
              </a:rPr>
              <a:t>2, </a:t>
            </a:r>
            <a:r>
              <a:rPr sz="1050" spc="-25" dirty="0">
                <a:latin typeface="Arial"/>
                <a:cs typeface="Arial"/>
              </a:rPr>
              <a:t>we’ll </a:t>
            </a:r>
            <a:r>
              <a:rPr sz="1050" spc="-125" dirty="0">
                <a:latin typeface="Arial"/>
                <a:cs typeface="Arial"/>
              </a:rPr>
              <a:t>see </a:t>
            </a:r>
            <a:r>
              <a:rPr sz="1050" spc="-65" dirty="0">
                <a:latin typeface="Arial"/>
                <a:cs typeface="Arial"/>
              </a:rPr>
              <a:t>how </a:t>
            </a:r>
            <a:r>
              <a:rPr sz="1050" spc="10" dirty="0">
                <a:latin typeface="Arial"/>
                <a:cs typeface="Arial"/>
              </a:rPr>
              <a:t>to </a:t>
            </a:r>
            <a:r>
              <a:rPr sz="1050" spc="-100" dirty="0">
                <a:latin typeface="Arial"/>
                <a:cs typeface="Arial"/>
              </a:rPr>
              <a:t>use </a:t>
            </a:r>
            <a:r>
              <a:rPr sz="1050" spc="-180" dirty="0">
                <a:latin typeface="Arial"/>
                <a:cs typeface="Arial"/>
              </a:rPr>
              <a:t>L</a:t>
            </a:r>
            <a:r>
              <a:rPr sz="1200" spc="-270" baseline="13888" dirty="0">
                <a:latin typeface="Arial"/>
                <a:cs typeface="Arial"/>
              </a:rPr>
              <a:t>A</a:t>
            </a:r>
            <a:r>
              <a:rPr sz="1050" spc="-180" dirty="0">
                <a:latin typeface="Arial"/>
                <a:cs typeface="Arial"/>
              </a:rPr>
              <a:t>T</a:t>
            </a:r>
            <a:r>
              <a:rPr sz="1575" spc="-270" baseline="-13227" dirty="0">
                <a:latin typeface="Arial"/>
                <a:cs typeface="Arial"/>
              </a:rPr>
              <a:t>E</a:t>
            </a:r>
            <a:r>
              <a:rPr sz="1050" spc="-180" dirty="0">
                <a:latin typeface="Arial"/>
                <a:cs typeface="Arial"/>
              </a:rPr>
              <a:t>X </a:t>
            </a:r>
            <a:r>
              <a:rPr sz="1050" spc="10" dirty="0">
                <a:latin typeface="Arial"/>
                <a:cs typeface="Arial"/>
              </a:rPr>
              <a:t>to </a:t>
            </a:r>
            <a:r>
              <a:rPr sz="1050" spc="-15" dirty="0">
                <a:latin typeface="Arial"/>
                <a:cs typeface="Arial"/>
              </a:rPr>
              <a:t>write </a:t>
            </a:r>
            <a:r>
              <a:rPr sz="1050" spc="-30" dirty="0">
                <a:latin typeface="Arial"/>
                <a:cs typeface="Arial"/>
              </a:rPr>
              <a:t>structured  </a:t>
            </a:r>
            <a:r>
              <a:rPr sz="1050" spc="-50" dirty="0">
                <a:latin typeface="Arial"/>
                <a:cs typeface="Arial"/>
              </a:rPr>
              <a:t>documents </a:t>
            </a:r>
            <a:r>
              <a:rPr sz="1050" dirty="0">
                <a:latin typeface="Arial"/>
                <a:cs typeface="Arial"/>
              </a:rPr>
              <a:t>with </a:t>
            </a:r>
            <a:r>
              <a:rPr sz="1050" spc="-55" dirty="0">
                <a:latin typeface="Arial"/>
                <a:cs typeface="Arial"/>
              </a:rPr>
              <a:t>sections, </a:t>
            </a:r>
            <a:r>
              <a:rPr sz="1050" spc="-75" dirty="0">
                <a:latin typeface="Arial"/>
                <a:cs typeface="Arial"/>
              </a:rPr>
              <a:t>cross </a:t>
            </a:r>
            <a:r>
              <a:rPr sz="1050" spc="-65" dirty="0">
                <a:latin typeface="Arial"/>
                <a:cs typeface="Arial"/>
              </a:rPr>
              <a:t>references, </a:t>
            </a:r>
            <a:r>
              <a:rPr sz="1050" spc="-45" dirty="0">
                <a:latin typeface="Arial"/>
                <a:cs typeface="Arial"/>
              </a:rPr>
              <a:t>figures, </a:t>
            </a:r>
            <a:r>
              <a:rPr sz="1050" spc="-50" dirty="0">
                <a:latin typeface="Arial"/>
                <a:cs typeface="Arial"/>
              </a:rPr>
              <a:t>tables </a:t>
            </a:r>
            <a:r>
              <a:rPr sz="1050" spc="-60" dirty="0">
                <a:latin typeface="Arial"/>
                <a:cs typeface="Arial"/>
              </a:rPr>
              <a:t>and  </a:t>
            </a:r>
            <a:r>
              <a:rPr sz="1050" spc="-40" dirty="0">
                <a:latin typeface="Arial"/>
                <a:cs typeface="Arial"/>
              </a:rPr>
              <a:t>bibliographies.  </a:t>
            </a:r>
            <a:r>
              <a:rPr sz="1050" spc="-125" dirty="0">
                <a:latin typeface="Arial"/>
                <a:cs typeface="Arial"/>
              </a:rPr>
              <a:t>See  </a:t>
            </a:r>
            <a:r>
              <a:rPr sz="1050" spc="-65" dirty="0">
                <a:latin typeface="Arial"/>
                <a:cs typeface="Arial"/>
              </a:rPr>
              <a:t>you</a:t>
            </a:r>
            <a:r>
              <a:rPr sz="1050" spc="15" dirty="0">
                <a:latin typeface="Arial"/>
                <a:cs typeface="Arial"/>
              </a:rPr>
              <a:t> </a:t>
            </a:r>
            <a:r>
              <a:rPr sz="1050" spc="-20" dirty="0">
                <a:latin typeface="Arial"/>
                <a:cs typeface="Arial"/>
              </a:rPr>
              <a:t>then!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89623"/>
            <a:ext cx="1406525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0" dirty="0"/>
              <a:t>How </a:t>
            </a:r>
            <a:r>
              <a:rPr spc="-70" dirty="0"/>
              <a:t>does </a:t>
            </a:r>
            <a:r>
              <a:rPr spc="20" dirty="0"/>
              <a:t>it</a:t>
            </a:r>
            <a:r>
              <a:rPr spc="130" dirty="0"/>
              <a:t> </a:t>
            </a:r>
            <a:r>
              <a:rPr spc="-55" dirty="0"/>
              <a:t>work?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6389" y="601393"/>
            <a:ext cx="3772535" cy="746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0655" marR="5080" indent="-148590">
              <a:lnSpc>
                <a:spcPct val="1026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70" dirty="0">
                <a:latin typeface="Arial"/>
                <a:cs typeface="Arial"/>
              </a:rPr>
              <a:t>You </a:t>
            </a:r>
            <a:r>
              <a:rPr sz="1050" spc="-15" dirty="0">
                <a:latin typeface="Arial"/>
                <a:cs typeface="Arial"/>
              </a:rPr>
              <a:t>write </a:t>
            </a:r>
            <a:r>
              <a:rPr sz="1050" spc="-50" dirty="0">
                <a:latin typeface="Arial"/>
                <a:cs typeface="Arial"/>
              </a:rPr>
              <a:t>your </a:t>
            </a:r>
            <a:r>
              <a:rPr sz="1050" spc="-45" dirty="0">
                <a:latin typeface="Arial"/>
                <a:cs typeface="Arial"/>
              </a:rPr>
              <a:t>document </a:t>
            </a:r>
            <a:r>
              <a:rPr sz="1050" spc="-20" dirty="0">
                <a:latin typeface="Arial"/>
                <a:cs typeface="Arial"/>
              </a:rPr>
              <a:t>in </a:t>
            </a:r>
            <a:r>
              <a:rPr sz="1050" spc="100" dirty="0">
                <a:latin typeface="Arial"/>
                <a:cs typeface="Arial"/>
              </a:rPr>
              <a:t>plain </a:t>
            </a:r>
            <a:r>
              <a:rPr sz="1050" spc="120" dirty="0">
                <a:latin typeface="Arial"/>
                <a:cs typeface="Arial"/>
              </a:rPr>
              <a:t>text </a:t>
            </a:r>
            <a:r>
              <a:rPr sz="1050" dirty="0">
                <a:latin typeface="Arial"/>
                <a:cs typeface="Arial"/>
              </a:rPr>
              <a:t>with </a:t>
            </a:r>
            <a:r>
              <a:rPr sz="1050" spc="-100" dirty="0">
                <a:solidFill>
                  <a:srgbClr val="007F00"/>
                </a:solidFill>
                <a:latin typeface="Arial"/>
                <a:cs typeface="Arial"/>
              </a:rPr>
              <a:t>commands </a:t>
            </a:r>
            <a:r>
              <a:rPr sz="1050" spc="5" dirty="0">
                <a:latin typeface="Arial"/>
                <a:cs typeface="Arial"/>
              </a:rPr>
              <a:t>that  </a:t>
            </a:r>
            <a:r>
              <a:rPr sz="1050" spc="-60" dirty="0">
                <a:latin typeface="Arial"/>
                <a:cs typeface="Arial"/>
              </a:rPr>
              <a:t>describe  </a:t>
            </a:r>
            <a:r>
              <a:rPr sz="1050" spc="-10" dirty="0">
                <a:latin typeface="Arial"/>
                <a:cs typeface="Arial"/>
              </a:rPr>
              <a:t>its </a:t>
            </a:r>
            <a:r>
              <a:rPr sz="1050" spc="-30" dirty="0">
                <a:latin typeface="Arial"/>
                <a:cs typeface="Arial"/>
              </a:rPr>
              <a:t>structure </a:t>
            </a:r>
            <a:r>
              <a:rPr sz="1050" spc="-60" dirty="0">
                <a:latin typeface="Arial"/>
                <a:cs typeface="Arial"/>
              </a:rPr>
              <a:t>and</a:t>
            </a:r>
            <a:r>
              <a:rPr sz="1050" spc="95" dirty="0">
                <a:latin typeface="Arial"/>
                <a:cs typeface="Arial"/>
              </a:rPr>
              <a:t> </a:t>
            </a:r>
            <a:r>
              <a:rPr sz="1050" spc="-50" dirty="0">
                <a:latin typeface="Arial"/>
                <a:cs typeface="Arial"/>
              </a:rPr>
              <a:t>meaning.</a:t>
            </a:r>
            <a:endParaRPr sz="1050">
              <a:latin typeface="Arial"/>
              <a:cs typeface="Arial"/>
            </a:endParaRPr>
          </a:p>
          <a:p>
            <a:pPr marL="160655" marR="216535" indent="-148590">
              <a:lnSpc>
                <a:spcPct val="102699"/>
              </a:lnSpc>
              <a:spcBef>
                <a:spcPts val="295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35" dirty="0">
                <a:latin typeface="Arial"/>
                <a:cs typeface="Arial"/>
              </a:rPr>
              <a:t>The </a:t>
            </a:r>
            <a:r>
              <a:rPr sz="1050" spc="100" dirty="0">
                <a:latin typeface="Arial"/>
                <a:cs typeface="Arial"/>
              </a:rPr>
              <a:t>latex </a:t>
            </a:r>
            <a:r>
              <a:rPr sz="1050" spc="-50" dirty="0">
                <a:latin typeface="Arial"/>
                <a:cs typeface="Arial"/>
              </a:rPr>
              <a:t>program </a:t>
            </a:r>
            <a:r>
              <a:rPr sz="1050" spc="-90" dirty="0">
                <a:latin typeface="Arial"/>
                <a:cs typeface="Arial"/>
              </a:rPr>
              <a:t>processes </a:t>
            </a:r>
            <a:r>
              <a:rPr sz="1050" spc="-50" dirty="0">
                <a:latin typeface="Arial"/>
                <a:cs typeface="Arial"/>
              </a:rPr>
              <a:t>your </a:t>
            </a:r>
            <a:r>
              <a:rPr sz="1050" dirty="0">
                <a:latin typeface="Arial"/>
                <a:cs typeface="Arial"/>
              </a:rPr>
              <a:t>text </a:t>
            </a:r>
            <a:r>
              <a:rPr sz="1050" spc="-60" dirty="0">
                <a:latin typeface="Arial"/>
                <a:cs typeface="Arial"/>
              </a:rPr>
              <a:t>and </a:t>
            </a:r>
            <a:r>
              <a:rPr sz="1050" spc="-70" dirty="0">
                <a:latin typeface="Arial"/>
                <a:cs typeface="Arial"/>
              </a:rPr>
              <a:t>commands </a:t>
            </a:r>
            <a:r>
              <a:rPr sz="1050" spc="10" dirty="0">
                <a:latin typeface="Arial"/>
                <a:cs typeface="Arial"/>
              </a:rPr>
              <a:t>to  </a:t>
            </a:r>
            <a:r>
              <a:rPr sz="1050" spc="-55" dirty="0">
                <a:latin typeface="Arial"/>
                <a:cs typeface="Arial"/>
              </a:rPr>
              <a:t>produce  </a:t>
            </a:r>
            <a:r>
              <a:rPr sz="1050" spc="-85" dirty="0">
                <a:latin typeface="Arial"/>
                <a:cs typeface="Arial"/>
              </a:rPr>
              <a:t>a  </a:t>
            </a:r>
            <a:r>
              <a:rPr sz="1050" spc="-20" dirty="0">
                <a:latin typeface="Arial"/>
                <a:cs typeface="Arial"/>
              </a:rPr>
              <a:t>beautifully </a:t>
            </a:r>
            <a:r>
              <a:rPr sz="1050" spc="-25" dirty="0">
                <a:latin typeface="Arial"/>
                <a:cs typeface="Arial"/>
              </a:rPr>
              <a:t>formatted</a:t>
            </a:r>
            <a:r>
              <a:rPr sz="1050" spc="-20" dirty="0">
                <a:latin typeface="Arial"/>
                <a:cs typeface="Arial"/>
              </a:rPr>
              <a:t> </a:t>
            </a:r>
            <a:r>
              <a:rPr sz="1050" spc="-40" dirty="0">
                <a:latin typeface="Arial"/>
                <a:cs typeface="Arial"/>
              </a:rPr>
              <a:t>document.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2534" y="1556854"/>
            <a:ext cx="3883025" cy="253365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37465">
              <a:lnSpc>
                <a:spcPct val="100000"/>
              </a:lnSpc>
              <a:spcBef>
                <a:spcPts val="145"/>
              </a:spcBef>
            </a:pPr>
            <a:r>
              <a:rPr sz="1050" spc="-60" dirty="0">
                <a:latin typeface="Arial"/>
                <a:cs typeface="Arial"/>
              </a:rPr>
              <a:t>The  </a:t>
            </a:r>
            <a:r>
              <a:rPr sz="1050" spc="105" dirty="0">
                <a:latin typeface="Arial"/>
                <a:cs typeface="Arial"/>
              </a:rPr>
              <a:t>rain </a:t>
            </a:r>
            <a:r>
              <a:rPr sz="1050" spc="135" dirty="0">
                <a:latin typeface="Arial"/>
                <a:cs typeface="Arial"/>
              </a:rPr>
              <a:t>in </a:t>
            </a:r>
            <a:r>
              <a:rPr sz="1050" spc="5" dirty="0">
                <a:latin typeface="Arial"/>
                <a:cs typeface="Arial"/>
              </a:rPr>
              <a:t>Spain  </a:t>
            </a:r>
            <a:r>
              <a:rPr sz="1050" spc="170" dirty="0">
                <a:latin typeface="Arial"/>
                <a:cs typeface="Arial"/>
              </a:rPr>
              <a:t>falls </a:t>
            </a:r>
            <a:r>
              <a:rPr sz="1050" spc="30" dirty="0">
                <a:solidFill>
                  <a:srgbClr val="007F00"/>
                </a:solidFill>
                <a:latin typeface="Arial"/>
                <a:cs typeface="Arial"/>
              </a:rPr>
              <a:t>\emph{</a:t>
            </a:r>
            <a:r>
              <a:rPr sz="1050" spc="30" dirty="0">
                <a:latin typeface="Arial"/>
                <a:cs typeface="Arial"/>
              </a:rPr>
              <a:t>mainly</a:t>
            </a:r>
            <a:r>
              <a:rPr sz="1050" spc="30" dirty="0">
                <a:solidFill>
                  <a:srgbClr val="007F00"/>
                </a:solidFill>
                <a:latin typeface="Arial"/>
                <a:cs typeface="Arial"/>
              </a:rPr>
              <a:t>}  </a:t>
            </a:r>
            <a:r>
              <a:rPr sz="1050" spc="-40" dirty="0">
                <a:latin typeface="Arial"/>
                <a:cs typeface="Arial"/>
              </a:rPr>
              <a:t>on  </a:t>
            </a:r>
            <a:r>
              <a:rPr sz="1050" spc="60" dirty="0">
                <a:latin typeface="Arial"/>
                <a:cs typeface="Arial"/>
              </a:rPr>
              <a:t>the  </a:t>
            </a:r>
            <a:r>
              <a:rPr sz="1050" spc="125" dirty="0">
                <a:latin typeface="Arial"/>
                <a:cs typeface="Arial"/>
              </a:rPr>
              <a:t> plain.</a:t>
            </a:r>
            <a:endParaRPr sz="10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22953" y="2024142"/>
            <a:ext cx="362585" cy="552450"/>
          </a:xfrm>
          <a:custGeom>
            <a:avLst/>
            <a:gdLst/>
            <a:ahLst/>
            <a:cxnLst/>
            <a:rect l="l" t="t" r="r" b="b"/>
            <a:pathLst>
              <a:path w="362585" h="552450">
                <a:moveTo>
                  <a:pt x="362085" y="371093"/>
                </a:moveTo>
                <a:lnTo>
                  <a:pt x="0" y="371093"/>
                </a:lnTo>
                <a:lnTo>
                  <a:pt x="181042" y="552144"/>
                </a:lnTo>
                <a:lnTo>
                  <a:pt x="362085" y="371093"/>
                </a:lnTo>
                <a:close/>
              </a:path>
              <a:path w="362585" h="552450">
                <a:moveTo>
                  <a:pt x="272084" y="0"/>
                </a:moveTo>
                <a:lnTo>
                  <a:pt x="90000" y="0"/>
                </a:lnTo>
                <a:lnTo>
                  <a:pt x="90000" y="371093"/>
                </a:lnTo>
                <a:lnTo>
                  <a:pt x="272084" y="371093"/>
                </a:lnTo>
                <a:lnTo>
                  <a:pt x="272084" y="0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214218" y="2060156"/>
            <a:ext cx="164465" cy="389255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135"/>
              </a:lnSpc>
            </a:pPr>
            <a:r>
              <a:rPr sz="1050" dirty="0">
                <a:latin typeface="Arial"/>
                <a:cs typeface="Arial"/>
              </a:rPr>
              <a:t>latex</a:t>
            </a:r>
            <a:endParaRPr sz="10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21029" y="2734818"/>
            <a:ext cx="2566035" cy="204470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7465">
              <a:lnSpc>
                <a:spcPts val="1275"/>
              </a:lnSpc>
            </a:pPr>
            <a:r>
              <a:rPr sz="1050" spc="-35" dirty="0">
                <a:latin typeface="Arial"/>
                <a:cs typeface="Arial"/>
              </a:rPr>
              <a:t>The </a:t>
            </a:r>
            <a:r>
              <a:rPr sz="1050" spc="-30" dirty="0">
                <a:latin typeface="Arial"/>
                <a:cs typeface="Arial"/>
              </a:rPr>
              <a:t>rain </a:t>
            </a:r>
            <a:r>
              <a:rPr sz="1050" spc="-20" dirty="0">
                <a:latin typeface="Arial"/>
                <a:cs typeface="Arial"/>
              </a:rPr>
              <a:t>in </a:t>
            </a:r>
            <a:r>
              <a:rPr sz="1050" spc="-60" dirty="0">
                <a:latin typeface="Arial"/>
                <a:cs typeface="Arial"/>
              </a:rPr>
              <a:t>Spain  </a:t>
            </a:r>
            <a:r>
              <a:rPr sz="1050" spc="-35" dirty="0">
                <a:latin typeface="Arial"/>
                <a:cs typeface="Arial"/>
              </a:rPr>
              <a:t>falls </a:t>
            </a:r>
            <a:r>
              <a:rPr sz="1050" i="1" spc="-60" dirty="0">
                <a:latin typeface="Trebuchet MS"/>
                <a:cs typeface="Trebuchet MS"/>
              </a:rPr>
              <a:t>mainly </a:t>
            </a:r>
            <a:r>
              <a:rPr sz="1050" spc="-55" dirty="0">
                <a:latin typeface="Arial"/>
                <a:cs typeface="Arial"/>
              </a:rPr>
              <a:t>on  </a:t>
            </a:r>
            <a:r>
              <a:rPr sz="1050" spc="-30" dirty="0">
                <a:latin typeface="Arial"/>
                <a:cs typeface="Arial"/>
              </a:rPr>
              <a:t>the </a:t>
            </a:r>
            <a:r>
              <a:rPr sz="1050" spc="114" dirty="0">
                <a:latin typeface="Arial"/>
                <a:cs typeface="Arial"/>
              </a:rPr>
              <a:t> </a:t>
            </a:r>
            <a:r>
              <a:rPr sz="1050" spc="-30" dirty="0">
                <a:latin typeface="Arial"/>
                <a:cs typeface="Arial"/>
              </a:rPr>
              <a:t>plain.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89623"/>
            <a:ext cx="3667760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" dirty="0"/>
              <a:t>More </a:t>
            </a:r>
            <a:r>
              <a:rPr spc="-70" dirty="0"/>
              <a:t>examples </a:t>
            </a:r>
            <a:r>
              <a:rPr spc="-40" dirty="0"/>
              <a:t>of </a:t>
            </a:r>
            <a:r>
              <a:rPr spc="-60" dirty="0"/>
              <a:t>commands and </a:t>
            </a:r>
            <a:r>
              <a:rPr spc="-35" dirty="0"/>
              <a:t>their </a:t>
            </a:r>
            <a:r>
              <a:rPr spc="-30" dirty="0"/>
              <a:t>output. </a:t>
            </a:r>
            <a:r>
              <a:rPr spc="-35" dirty="0"/>
              <a:t>.</a:t>
            </a:r>
            <a:r>
              <a:rPr spc="80" dirty="0"/>
              <a:t> </a:t>
            </a:r>
            <a:r>
              <a:rPr spc="-35" dirty="0"/>
              <a:t>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6229" y="570636"/>
            <a:ext cx="1022350" cy="779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00"/>
              </a:lnSpc>
            </a:pPr>
            <a:r>
              <a:rPr sz="1000" spc="65" dirty="0">
                <a:solidFill>
                  <a:srgbClr val="007F00"/>
                </a:solidFill>
                <a:latin typeface="Arial"/>
                <a:cs typeface="Arial"/>
              </a:rPr>
              <a:t>\begin</a:t>
            </a:r>
            <a:r>
              <a:rPr sz="1000" spc="185" dirty="0">
                <a:solidFill>
                  <a:srgbClr val="007F00"/>
                </a:solidFill>
                <a:latin typeface="Arial"/>
                <a:cs typeface="Arial"/>
              </a:rPr>
              <a:t>{</a:t>
            </a:r>
            <a:r>
              <a:rPr sz="1000" spc="70" dirty="0">
                <a:latin typeface="Arial"/>
                <a:cs typeface="Arial"/>
              </a:rPr>
              <a:t>itemize</a:t>
            </a:r>
            <a:r>
              <a:rPr sz="1000" spc="185" dirty="0">
                <a:solidFill>
                  <a:srgbClr val="007F00"/>
                </a:solidFill>
                <a:latin typeface="Arial"/>
                <a:cs typeface="Arial"/>
              </a:rPr>
              <a:t>}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95"/>
              </a:lnSpc>
            </a:pPr>
            <a:r>
              <a:rPr sz="1000" spc="85" dirty="0">
                <a:solidFill>
                  <a:srgbClr val="007F00"/>
                </a:solidFill>
                <a:latin typeface="Arial"/>
                <a:cs typeface="Arial"/>
              </a:rPr>
              <a:t>\item</a:t>
            </a:r>
            <a:r>
              <a:rPr sz="1000" spc="17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Tea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95"/>
              </a:lnSpc>
            </a:pPr>
            <a:r>
              <a:rPr sz="1000" spc="85" dirty="0">
                <a:solidFill>
                  <a:srgbClr val="007F00"/>
                </a:solidFill>
                <a:latin typeface="Arial"/>
                <a:cs typeface="Arial"/>
              </a:rPr>
              <a:t>\item</a:t>
            </a:r>
            <a:r>
              <a:rPr sz="1000" spc="18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000" spc="75" dirty="0">
                <a:latin typeface="Arial"/>
                <a:cs typeface="Arial"/>
              </a:rPr>
              <a:t>Milk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95"/>
              </a:lnSpc>
            </a:pPr>
            <a:r>
              <a:rPr sz="1000" spc="85" dirty="0">
                <a:solidFill>
                  <a:srgbClr val="007F00"/>
                </a:solidFill>
                <a:latin typeface="Arial"/>
                <a:cs typeface="Arial"/>
              </a:rPr>
              <a:t>\item</a:t>
            </a:r>
            <a:r>
              <a:rPr sz="1000" spc="18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000" spc="90" dirty="0">
                <a:latin typeface="Arial"/>
                <a:cs typeface="Arial"/>
              </a:rPr>
              <a:t>Biscuits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200"/>
              </a:lnSpc>
            </a:pPr>
            <a:r>
              <a:rPr sz="1000" spc="75" dirty="0">
                <a:solidFill>
                  <a:srgbClr val="007F00"/>
                </a:solidFill>
                <a:latin typeface="Arial"/>
                <a:cs typeface="Arial"/>
              </a:rPr>
              <a:t>\end{</a:t>
            </a:r>
            <a:r>
              <a:rPr sz="1000" spc="75" dirty="0">
                <a:latin typeface="Arial"/>
                <a:cs typeface="Arial"/>
              </a:rPr>
              <a:t>itemize</a:t>
            </a:r>
            <a:r>
              <a:rPr sz="1000" spc="75" dirty="0">
                <a:solidFill>
                  <a:srgbClr val="007F00"/>
                </a:solidFill>
                <a:latin typeface="Arial"/>
                <a:cs typeface="Arial"/>
              </a:rPr>
              <a:t>}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95790" y="609777"/>
            <a:ext cx="0" cy="706120"/>
          </a:xfrm>
          <a:custGeom>
            <a:avLst/>
            <a:gdLst/>
            <a:ahLst/>
            <a:cxnLst/>
            <a:rect l="l" t="t" r="r" b="b"/>
            <a:pathLst>
              <a:path h="706119">
                <a:moveTo>
                  <a:pt x="0" y="70572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890634" y="661009"/>
            <a:ext cx="621665" cy="6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</a:t>
            </a:r>
            <a:r>
              <a:rPr sz="1200" spc="300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 </a:t>
            </a:r>
            <a:r>
              <a:rPr sz="1050" spc="-80" dirty="0">
                <a:latin typeface="Arial"/>
                <a:cs typeface="Arial"/>
              </a:rPr>
              <a:t>Tea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</a:t>
            </a:r>
            <a:r>
              <a:rPr sz="1200" spc="300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 </a:t>
            </a:r>
            <a:r>
              <a:rPr sz="1050" spc="10" dirty="0">
                <a:latin typeface="Arial"/>
                <a:cs typeface="Arial"/>
              </a:rPr>
              <a:t>Milk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</a:t>
            </a:r>
            <a:r>
              <a:rPr sz="1200" spc="322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 </a:t>
            </a:r>
            <a:r>
              <a:rPr sz="1050" spc="-35" dirty="0">
                <a:latin typeface="Arial"/>
                <a:cs typeface="Arial"/>
              </a:rPr>
              <a:t>Biscuits</a:t>
            </a:r>
            <a:endParaRPr sz="10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9994" y="569277"/>
            <a:ext cx="3894454" cy="0"/>
          </a:xfrm>
          <a:custGeom>
            <a:avLst/>
            <a:gdLst/>
            <a:ahLst/>
            <a:cxnLst/>
            <a:rect l="l" t="t" r="r" b="b"/>
            <a:pathLst>
              <a:path w="3894454">
                <a:moveTo>
                  <a:pt x="0" y="0"/>
                </a:moveTo>
                <a:lnTo>
                  <a:pt x="389399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2534" y="569290"/>
            <a:ext cx="0" cy="786765"/>
          </a:xfrm>
          <a:custGeom>
            <a:avLst/>
            <a:gdLst/>
            <a:ahLst/>
            <a:cxnLst/>
            <a:rect l="l" t="t" r="r" b="b"/>
            <a:pathLst>
              <a:path h="786765">
                <a:moveTo>
                  <a:pt x="0" y="786701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51464" y="569290"/>
            <a:ext cx="0" cy="786765"/>
          </a:xfrm>
          <a:custGeom>
            <a:avLst/>
            <a:gdLst/>
            <a:ahLst/>
            <a:cxnLst/>
            <a:rect l="l" t="t" r="r" b="b"/>
            <a:pathLst>
              <a:path h="786765">
                <a:moveTo>
                  <a:pt x="0" y="786701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9994" y="1355991"/>
            <a:ext cx="3894454" cy="0"/>
          </a:xfrm>
          <a:custGeom>
            <a:avLst/>
            <a:gdLst/>
            <a:ahLst/>
            <a:cxnLst/>
            <a:rect l="l" t="t" r="r" b="b"/>
            <a:pathLst>
              <a:path w="3894454">
                <a:moveTo>
                  <a:pt x="0" y="0"/>
                </a:moveTo>
                <a:lnTo>
                  <a:pt x="389399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62534" y="1496860"/>
            <a:ext cx="3889375" cy="787400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950">
              <a:latin typeface="Times New Roman"/>
              <a:cs typeface="Times New Roman"/>
            </a:endParaRPr>
          </a:p>
          <a:p>
            <a:pPr marL="113664">
              <a:lnSpc>
                <a:spcPts val="1200"/>
              </a:lnSpc>
            </a:pPr>
            <a:r>
              <a:rPr sz="1000" spc="100" dirty="0">
                <a:solidFill>
                  <a:srgbClr val="007F00"/>
                </a:solidFill>
                <a:latin typeface="Arial"/>
                <a:cs typeface="Arial"/>
              </a:rPr>
              <a:t>\begin{</a:t>
            </a:r>
            <a:r>
              <a:rPr sz="1000" spc="100" dirty="0">
                <a:latin typeface="Arial"/>
                <a:cs typeface="Arial"/>
              </a:rPr>
              <a:t>figure</a:t>
            </a:r>
            <a:r>
              <a:rPr sz="1000" spc="100" dirty="0">
                <a:solidFill>
                  <a:srgbClr val="007F00"/>
                </a:solidFill>
                <a:latin typeface="Arial"/>
                <a:cs typeface="Arial"/>
              </a:rPr>
              <a:t>}</a:t>
            </a:r>
            <a:endParaRPr sz="1000">
              <a:latin typeface="Arial"/>
              <a:cs typeface="Arial"/>
            </a:endParaRPr>
          </a:p>
          <a:p>
            <a:pPr marL="113664">
              <a:lnSpc>
                <a:spcPts val="1195"/>
              </a:lnSpc>
            </a:pPr>
            <a:r>
              <a:rPr sz="1000" spc="90" dirty="0">
                <a:solidFill>
                  <a:srgbClr val="007F00"/>
                </a:solidFill>
                <a:latin typeface="Arial"/>
                <a:cs typeface="Arial"/>
              </a:rPr>
              <a:t>\includegraphics{</a:t>
            </a:r>
            <a:r>
              <a:rPr sz="1000" spc="90" dirty="0">
                <a:latin typeface="Arial"/>
                <a:cs typeface="Arial"/>
              </a:rPr>
              <a:t>gerbil</a:t>
            </a:r>
            <a:r>
              <a:rPr sz="1000" spc="90" dirty="0">
                <a:solidFill>
                  <a:srgbClr val="007F00"/>
                </a:solidFill>
                <a:latin typeface="Arial"/>
                <a:cs typeface="Arial"/>
              </a:rPr>
              <a:t>}</a:t>
            </a:r>
            <a:endParaRPr sz="1000">
              <a:latin typeface="Arial"/>
              <a:cs typeface="Arial"/>
            </a:endParaRPr>
          </a:p>
          <a:p>
            <a:pPr marL="113664">
              <a:lnSpc>
                <a:spcPts val="1200"/>
              </a:lnSpc>
            </a:pPr>
            <a:r>
              <a:rPr sz="1000" spc="95" dirty="0">
                <a:solidFill>
                  <a:srgbClr val="007F00"/>
                </a:solidFill>
                <a:latin typeface="Arial"/>
                <a:cs typeface="Arial"/>
              </a:rPr>
              <a:t>\end{</a:t>
            </a:r>
            <a:r>
              <a:rPr sz="1000" spc="95" dirty="0">
                <a:latin typeface="Arial"/>
                <a:cs typeface="Arial"/>
              </a:rPr>
              <a:t>figure</a:t>
            </a:r>
            <a:r>
              <a:rPr sz="1000" spc="95" dirty="0">
                <a:solidFill>
                  <a:srgbClr val="007F00"/>
                </a:solidFill>
                <a:latin typeface="Arial"/>
                <a:cs typeface="Arial"/>
              </a:rPr>
              <a:t>}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695790" y="1537335"/>
            <a:ext cx="0" cy="706755"/>
          </a:xfrm>
          <a:custGeom>
            <a:avLst/>
            <a:gdLst/>
            <a:ahLst/>
            <a:cxnLst/>
            <a:rect l="l" t="t" r="r" b="b"/>
            <a:pathLst>
              <a:path h="706755">
                <a:moveTo>
                  <a:pt x="0" y="706373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66973" y="1537335"/>
            <a:ext cx="975360" cy="7063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66229" y="2426423"/>
            <a:ext cx="1221105" cy="475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00"/>
              </a:lnSpc>
            </a:pPr>
            <a:r>
              <a:rPr sz="1000" spc="70" dirty="0">
                <a:solidFill>
                  <a:srgbClr val="007F00"/>
                </a:solidFill>
                <a:latin typeface="Arial"/>
                <a:cs typeface="Arial"/>
              </a:rPr>
              <a:t>\begin{</a:t>
            </a:r>
            <a:r>
              <a:rPr sz="1000" spc="70" dirty="0">
                <a:latin typeface="Arial"/>
                <a:cs typeface="Arial"/>
              </a:rPr>
              <a:t>equation</a:t>
            </a:r>
            <a:r>
              <a:rPr sz="1000" spc="70" dirty="0">
                <a:solidFill>
                  <a:srgbClr val="007F00"/>
                </a:solidFill>
                <a:latin typeface="Arial"/>
                <a:cs typeface="Arial"/>
              </a:rPr>
              <a:t>}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95"/>
              </a:lnSpc>
            </a:pPr>
            <a:r>
              <a:rPr sz="1000" spc="65" dirty="0">
                <a:solidFill>
                  <a:srgbClr val="007F00"/>
                </a:solidFill>
                <a:latin typeface="Arial"/>
                <a:cs typeface="Arial"/>
              </a:rPr>
              <a:t>\alpha </a:t>
            </a:r>
            <a:r>
              <a:rPr sz="1000" spc="-65" dirty="0">
                <a:latin typeface="Arial"/>
                <a:cs typeface="Arial"/>
              </a:rPr>
              <a:t>+  </a:t>
            </a:r>
            <a:r>
              <a:rPr sz="1000" spc="75" dirty="0">
                <a:solidFill>
                  <a:srgbClr val="007F00"/>
                </a:solidFill>
                <a:latin typeface="Arial"/>
                <a:cs typeface="Arial"/>
              </a:rPr>
              <a:t>\beta </a:t>
            </a:r>
            <a:r>
              <a:rPr sz="1000" spc="-65" dirty="0">
                <a:latin typeface="Arial"/>
                <a:cs typeface="Arial"/>
              </a:rPr>
              <a:t>+   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200"/>
              </a:lnSpc>
            </a:pPr>
            <a:r>
              <a:rPr sz="1000" spc="60" dirty="0">
                <a:solidFill>
                  <a:srgbClr val="007F00"/>
                </a:solidFill>
                <a:latin typeface="Arial"/>
                <a:cs typeface="Arial"/>
              </a:rPr>
              <a:t>\end{</a:t>
            </a:r>
            <a:r>
              <a:rPr sz="1000" spc="60" dirty="0">
                <a:latin typeface="Arial"/>
                <a:cs typeface="Arial"/>
              </a:rPr>
              <a:t>equation</a:t>
            </a:r>
            <a:r>
              <a:rPr sz="1000" spc="60" dirty="0">
                <a:solidFill>
                  <a:srgbClr val="007F00"/>
                </a:solidFill>
                <a:latin typeface="Arial"/>
                <a:cs typeface="Arial"/>
              </a:rPr>
              <a:t>}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695790" y="2465552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5">
                <a:moveTo>
                  <a:pt x="0" y="41964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150577" y="2604401"/>
            <a:ext cx="997585" cy="187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07085" algn="l"/>
              </a:tabLst>
            </a:pPr>
            <a:r>
              <a:rPr sz="1050" i="1" spc="10" dirty="0">
                <a:latin typeface="Verdana"/>
                <a:cs typeface="Verdana"/>
              </a:rPr>
              <a:t>α </a:t>
            </a:r>
            <a:r>
              <a:rPr sz="1050" spc="195" dirty="0">
                <a:latin typeface="Arial"/>
                <a:cs typeface="Arial"/>
              </a:rPr>
              <a:t>+</a:t>
            </a:r>
            <a:r>
              <a:rPr sz="1050" spc="-190" dirty="0">
                <a:latin typeface="Arial"/>
                <a:cs typeface="Arial"/>
              </a:rPr>
              <a:t> </a:t>
            </a:r>
            <a:r>
              <a:rPr sz="1050" i="1" spc="-65" dirty="0">
                <a:latin typeface="Verdana"/>
                <a:cs typeface="Verdana"/>
              </a:rPr>
              <a:t>β </a:t>
            </a:r>
            <a:r>
              <a:rPr sz="1050" spc="195" dirty="0">
                <a:latin typeface="Arial"/>
                <a:cs typeface="Arial"/>
              </a:rPr>
              <a:t>+</a:t>
            </a:r>
            <a:r>
              <a:rPr sz="1050" spc="-50" dirty="0">
                <a:latin typeface="Arial"/>
                <a:cs typeface="Arial"/>
              </a:rPr>
              <a:t> </a:t>
            </a:r>
            <a:r>
              <a:rPr sz="1050" spc="-65" dirty="0">
                <a:latin typeface="Arial"/>
                <a:cs typeface="Arial"/>
              </a:rPr>
              <a:t>1	</a:t>
            </a:r>
            <a:r>
              <a:rPr sz="1050" spc="15" dirty="0">
                <a:latin typeface="Arial"/>
                <a:cs typeface="Arial"/>
              </a:rPr>
              <a:t>(1)</a:t>
            </a:r>
            <a:endParaRPr sz="105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59994" y="2425065"/>
            <a:ext cx="3894454" cy="0"/>
          </a:xfrm>
          <a:custGeom>
            <a:avLst/>
            <a:gdLst/>
            <a:ahLst/>
            <a:cxnLst/>
            <a:rect l="l" t="t" r="r" b="b"/>
            <a:pathLst>
              <a:path w="3894454">
                <a:moveTo>
                  <a:pt x="0" y="0"/>
                </a:moveTo>
                <a:lnTo>
                  <a:pt x="389399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62534" y="2425065"/>
            <a:ext cx="0" cy="501015"/>
          </a:xfrm>
          <a:custGeom>
            <a:avLst/>
            <a:gdLst/>
            <a:ahLst/>
            <a:cxnLst/>
            <a:rect l="l" t="t" r="r" b="b"/>
            <a:pathLst>
              <a:path h="501014">
                <a:moveTo>
                  <a:pt x="0" y="500621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251464" y="2425065"/>
            <a:ext cx="0" cy="501015"/>
          </a:xfrm>
          <a:custGeom>
            <a:avLst/>
            <a:gdLst/>
            <a:ahLst/>
            <a:cxnLst/>
            <a:rect l="l" t="t" r="r" b="b"/>
            <a:pathLst>
              <a:path h="501014">
                <a:moveTo>
                  <a:pt x="0" y="500621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9994" y="2925686"/>
            <a:ext cx="3894454" cy="0"/>
          </a:xfrm>
          <a:custGeom>
            <a:avLst/>
            <a:gdLst/>
            <a:ahLst/>
            <a:cxnLst/>
            <a:rect l="l" t="t" r="r" b="b"/>
            <a:pathLst>
              <a:path w="3894454">
                <a:moveTo>
                  <a:pt x="0" y="0"/>
                </a:moveTo>
                <a:lnTo>
                  <a:pt x="389399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47294" y="2917393"/>
            <a:ext cx="674370" cy="107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-20" dirty="0">
                <a:latin typeface="Arial"/>
                <a:cs typeface="Arial"/>
              </a:rPr>
              <a:t>Image license:</a:t>
            </a:r>
            <a:r>
              <a:rPr sz="600" spc="114" dirty="0">
                <a:latin typeface="Arial"/>
                <a:cs typeface="Arial"/>
              </a:rPr>
              <a:t> </a:t>
            </a:r>
            <a:r>
              <a:rPr sz="600" spc="-30" dirty="0">
                <a:latin typeface="Arial"/>
                <a:cs typeface="Arial"/>
                <a:hlinkClick r:id="rId3"/>
              </a:rPr>
              <a:t>CC0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89623"/>
            <a:ext cx="1520825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Attitude</a:t>
            </a:r>
            <a:r>
              <a:rPr spc="-5" dirty="0"/>
              <a:t> </a:t>
            </a:r>
            <a:r>
              <a:rPr spc="-50" dirty="0"/>
              <a:t>adjustment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6389" y="1334185"/>
            <a:ext cx="3528695" cy="638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100" dirty="0">
                <a:latin typeface="Arial"/>
                <a:cs typeface="Arial"/>
              </a:rPr>
              <a:t>Use  </a:t>
            </a:r>
            <a:r>
              <a:rPr sz="1050" spc="-70" dirty="0">
                <a:latin typeface="Arial"/>
                <a:cs typeface="Arial"/>
              </a:rPr>
              <a:t>commands  </a:t>
            </a:r>
            <a:r>
              <a:rPr sz="1050" spc="10" dirty="0">
                <a:latin typeface="Arial"/>
                <a:cs typeface="Arial"/>
              </a:rPr>
              <a:t>to </a:t>
            </a:r>
            <a:r>
              <a:rPr sz="1050" spc="-60" dirty="0">
                <a:latin typeface="Arial"/>
                <a:cs typeface="Arial"/>
              </a:rPr>
              <a:t>describe  </a:t>
            </a:r>
            <a:r>
              <a:rPr sz="1050" spc="-10" dirty="0">
                <a:latin typeface="Arial"/>
                <a:cs typeface="Arial"/>
              </a:rPr>
              <a:t>‘what </a:t>
            </a:r>
            <a:r>
              <a:rPr sz="1050" spc="45" dirty="0">
                <a:latin typeface="Arial"/>
                <a:cs typeface="Arial"/>
              </a:rPr>
              <a:t>it </a:t>
            </a:r>
            <a:r>
              <a:rPr sz="1050" spc="-15" dirty="0">
                <a:latin typeface="Arial"/>
                <a:cs typeface="Arial"/>
              </a:rPr>
              <a:t>is’, </a:t>
            </a:r>
            <a:r>
              <a:rPr sz="1050" spc="-10" dirty="0">
                <a:latin typeface="Arial"/>
                <a:cs typeface="Arial"/>
              </a:rPr>
              <a:t>not </a:t>
            </a:r>
            <a:r>
              <a:rPr sz="1050" spc="-35" dirty="0">
                <a:latin typeface="Arial"/>
                <a:cs typeface="Arial"/>
              </a:rPr>
              <a:t>‘how </a:t>
            </a:r>
            <a:r>
              <a:rPr sz="1050" spc="45" dirty="0">
                <a:latin typeface="Arial"/>
                <a:cs typeface="Arial"/>
              </a:rPr>
              <a:t>it</a:t>
            </a:r>
            <a:r>
              <a:rPr sz="1050" spc="220" dirty="0">
                <a:latin typeface="Arial"/>
                <a:cs typeface="Arial"/>
              </a:rPr>
              <a:t> </a:t>
            </a:r>
            <a:r>
              <a:rPr sz="1050" spc="-25" dirty="0">
                <a:latin typeface="Arial"/>
                <a:cs typeface="Arial"/>
              </a:rPr>
              <a:t>looks’.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75" dirty="0">
                <a:latin typeface="Arial"/>
                <a:cs typeface="Arial"/>
              </a:rPr>
              <a:t>Focus  </a:t>
            </a:r>
            <a:r>
              <a:rPr sz="1050" spc="-55" dirty="0">
                <a:latin typeface="Arial"/>
                <a:cs typeface="Arial"/>
              </a:rPr>
              <a:t>on </a:t>
            </a:r>
            <a:r>
              <a:rPr sz="1050" spc="-50" dirty="0">
                <a:latin typeface="Arial"/>
                <a:cs typeface="Arial"/>
              </a:rPr>
              <a:t>your</a:t>
            </a:r>
            <a:r>
              <a:rPr sz="1050" spc="25" dirty="0">
                <a:latin typeface="Arial"/>
                <a:cs typeface="Arial"/>
              </a:rPr>
              <a:t> </a:t>
            </a:r>
            <a:r>
              <a:rPr sz="1050" spc="-25" dirty="0">
                <a:latin typeface="Arial"/>
                <a:cs typeface="Arial"/>
              </a:rPr>
              <a:t>content.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20" dirty="0">
                <a:latin typeface="Arial"/>
                <a:cs typeface="Arial"/>
              </a:rPr>
              <a:t>Let </a:t>
            </a:r>
            <a:r>
              <a:rPr sz="1050" spc="-180" dirty="0">
                <a:latin typeface="Arial"/>
                <a:cs typeface="Arial"/>
              </a:rPr>
              <a:t>L</a:t>
            </a:r>
            <a:r>
              <a:rPr sz="1200" spc="-270" baseline="13888" dirty="0">
                <a:latin typeface="Arial"/>
                <a:cs typeface="Arial"/>
              </a:rPr>
              <a:t>A</a:t>
            </a:r>
            <a:r>
              <a:rPr sz="1050" spc="-180" dirty="0">
                <a:latin typeface="Arial"/>
                <a:cs typeface="Arial"/>
              </a:rPr>
              <a:t>T</a:t>
            </a:r>
            <a:r>
              <a:rPr sz="1575" spc="-270" baseline="-13227" dirty="0">
                <a:latin typeface="Arial"/>
                <a:cs typeface="Arial"/>
              </a:rPr>
              <a:t>E</a:t>
            </a:r>
            <a:r>
              <a:rPr sz="1050" spc="-180" dirty="0">
                <a:latin typeface="Arial"/>
                <a:cs typeface="Arial"/>
              </a:rPr>
              <a:t>X   </a:t>
            </a:r>
            <a:r>
              <a:rPr sz="1050" spc="-55" dirty="0">
                <a:latin typeface="Arial"/>
                <a:cs typeface="Arial"/>
              </a:rPr>
              <a:t>do </a:t>
            </a:r>
            <a:r>
              <a:rPr sz="1050" spc="-10" dirty="0">
                <a:latin typeface="Arial"/>
                <a:cs typeface="Arial"/>
              </a:rPr>
              <a:t>its</a:t>
            </a:r>
            <a:r>
              <a:rPr sz="1050" spc="175" dirty="0">
                <a:latin typeface="Arial"/>
                <a:cs typeface="Arial"/>
              </a:rPr>
              <a:t> </a:t>
            </a:r>
            <a:r>
              <a:rPr sz="1050" spc="-20" dirty="0">
                <a:latin typeface="Arial"/>
                <a:cs typeface="Arial"/>
              </a:rPr>
              <a:t>job.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89623"/>
            <a:ext cx="1144270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" dirty="0">
                <a:hlinkClick r:id="rId2" action="ppaction://hlinksldjump"/>
              </a:rPr>
              <a:t>Getting</a:t>
            </a:r>
            <a:r>
              <a:rPr spc="-40" dirty="0">
                <a:hlinkClick r:id="rId2" action="ppaction://hlinksldjump"/>
              </a:rPr>
              <a:t> </a:t>
            </a:r>
            <a:r>
              <a:rPr spc="-45" dirty="0">
                <a:hlinkClick r:id="rId2" action="ppaction://hlinksldjump"/>
              </a:rPr>
              <a:t>started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6389" y="708647"/>
            <a:ext cx="1776730" cy="218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10" dirty="0">
                <a:latin typeface="Arial"/>
                <a:cs typeface="Arial"/>
              </a:rPr>
              <a:t>A </a:t>
            </a:r>
            <a:r>
              <a:rPr sz="1050" spc="-30" dirty="0">
                <a:latin typeface="Arial"/>
                <a:cs typeface="Arial"/>
              </a:rPr>
              <a:t>minimal </a:t>
            </a:r>
            <a:r>
              <a:rPr sz="1050" spc="-180" dirty="0">
                <a:latin typeface="Arial"/>
                <a:cs typeface="Arial"/>
              </a:rPr>
              <a:t>L</a:t>
            </a:r>
            <a:r>
              <a:rPr sz="1200" spc="-270" baseline="13888" dirty="0">
                <a:latin typeface="Arial"/>
                <a:cs typeface="Arial"/>
              </a:rPr>
              <a:t>A</a:t>
            </a:r>
            <a:r>
              <a:rPr sz="1050" spc="-180" dirty="0">
                <a:latin typeface="Arial"/>
                <a:cs typeface="Arial"/>
              </a:rPr>
              <a:t>T</a:t>
            </a:r>
            <a:r>
              <a:rPr sz="1575" spc="-270" baseline="-13227" dirty="0">
                <a:latin typeface="Arial"/>
                <a:cs typeface="Arial"/>
              </a:rPr>
              <a:t>E</a:t>
            </a:r>
            <a:r>
              <a:rPr sz="1050" spc="-180" dirty="0">
                <a:latin typeface="Arial"/>
                <a:cs typeface="Arial"/>
              </a:rPr>
              <a:t>X   </a:t>
            </a:r>
            <a:r>
              <a:rPr sz="1050" spc="-170" dirty="0">
                <a:latin typeface="Arial"/>
                <a:cs typeface="Arial"/>
              </a:rPr>
              <a:t> </a:t>
            </a:r>
            <a:r>
              <a:rPr sz="1050" spc="-40" dirty="0">
                <a:latin typeface="Arial"/>
                <a:cs typeface="Arial"/>
              </a:rPr>
              <a:t>document: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9622" y="906970"/>
            <a:ext cx="3606165" cy="769620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37465">
              <a:lnSpc>
                <a:spcPct val="100000"/>
              </a:lnSpc>
              <a:spcBef>
                <a:spcPts val="145"/>
              </a:spcBef>
            </a:pPr>
            <a:r>
              <a:rPr sz="1050" spc="75" dirty="0">
                <a:solidFill>
                  <a:srgbClr val="007F00"/>
                </a:solidFill>
                <a:latin typeface="Arial"/>
                <a:cs typeface="Arial"/>
              </a:rPr>
              <a:t>\documentclass{</a:t>
            </a:r>
            <a:r>
              <a:rPr sz="1050" spc="75" dirty="0">
                <a:latin typeface="Arial"/>
                <a:cs typeface="Arial"/>
              </a:rPr>
              <a:t>article</a:t>
            </a:r>
            <a:r>
              <a:rPr sz="1050" spc="75" dirty="0">
                <a:solidFill>
                  <a:srgbClr val="007F00"/>
                </a:solidFill>
                <a:latin typeface="Arial"/>
                <a:cs typeface="Arial"/>
              </a:rPr>
              <a:t>}</a:t>
            </a:r>
            <a:endParaRPr sz="1050">
              <a:latin typeface="Arial"/>
              <a:cs typeface="Arial"/>
            </a:endParaRPr>
          </a:p>
          <a:p>
            <a:pPr marL="37465">
              <a:lnSpc>
                <a:spcPct val="100000"/>
              </a:lnSpc>
              <a:spcBef>
                <a:spcPts val="35"/>
              </a:spcBef>
            </a:pPr>
            <a:r>
              <a:rPr sz="1050" spc="35" dirty="0">
                <a:solidFill>
                  <a:srgbClr val="007F00"/>
                </a:solidFill>
                <a:latin typeface="Arial"/>
                <a:cs typeface="Arial"/>
              </a:rPr>
              <a:t>\begin{</a:t>
            </a:r>
            <a:r>
              <a:rPr sz="1050" spc="35" dirty="0">
                <a:latin typeface="Arial"/>
                <a:cs typeface="Arial"/>
              </a:rPr>
              <a:t>document</a:t>
            </a:r>
            <a:r>
              <a:rPr sz="1050" spc="35" dirty="0">
                <a:solidFill>
                  <a:srgbClr val="007F00"/>
                </a:solidFill>
                <a:latin typeface="Arial"/>
                <a:cs typeface="Arial"/>
              </a:rPr>
              <a:t>}</a:t>
            </a:r>
            <a:endParaRPr sz="1050">
              <a:latin typeface="Arial"/>
              <a:cs typeface="Arial"/>
            </a:endParaRPr>
          </a:p>
          <a:p>
            <a:pPr marL="37465">
              <a:lnSpc>
                <a:spcPct val="100000"/>
              </a:lnSpc>
              <a:spcBef>
                <a:spcPts val="35"/>
              </a:spcBef>
            </a:pPr>
            <a:r>
              <a:rPr sz="1050" spc="65" dirty="0">
                <a:latin typeface="Arial"/>
                <a:cs typeface="Arial"/>
              </a:rPr>
              <a:t>Hello  </a:t>
            </a:r>
            <a:r>
              <a:rPr sz="1050" spc="40" dirty="0">
                <a:latin typeface="Arial"/>
                <a:cs typeface="Arial"/>
              </a:rPr>
              <a:t>World!  </a:t>
            </a:r>
            <a:r>
              <a:rPr sz="1050" i="1" spc="-140" dirty="0">
                <a:solidFill>
                  <a:srgbClr val="3F7F7F"/>
                </a:solidFill>
                <a:latin typeface="Courier New"/>
                <a:cs typeface="Courier New"/>
              </a:rPr>
              <a:t> </a:t>
            </a:r>
            <a:r>
              <a:rPr sz="1050" i="1" spc="-85" dirty="0">
                <a:solidFill>
                  <a:srgbClr val="3F7F7F"/>
                </a:solidFill>
                <a:latin typeface="Courier New"/>
                <a:cs typeface="Courier New"/>
              </a:rPr>
              <a:t>your content goes</a:t>
            </a:r>
            <a:r>
              <a:rPr sz="1050" i="1" spc="-215" dirty="0">
                <a:solidFill>
                  <a:srgbClr val="3F7F7F"/>
                </a:solidFill>
                <a:latin typeface="Courier New"/>
                <a:cs typeface="Courier New"/>
              </a:rPr>
              <a:t> </a:t>
            </a:r>
            <a:r>
              <a:rPr sz="1050" i="1" spc="-85" dirty="0">
                <a:solidFill>
                  <a:srgbClr val="3F7F7F"/>
                </a:solidFill>
                <a:latin typeface="Courier New"/>
                <a:cs typeface="Courier New"/>
              </a:rPr>
              <a:t>here...</a:t>
            </a:r>
            <a:endParaRPr sz="1050">
              <a:latin typeface="Courier New"/>
              <a:cs typeface="Courier New"/>
            </a:endParaRPr>
          </a:p>
          <a:p>
            <a:pPr marL="37465">
              <a:lnSpc>
                <a:spcPct val="100000"/>
              </a:lnSpc>
              <a:spcBef>
                <a:spcPts val="35"/>
              </a:spcBef>
            </a:pPr>
            <a:r>
              <a:rPr sz="1050" spc="20" dirty="0">
                <a:solidFill>
                  <a:srgbClr val="007F00"/>
                </a:solidFill>
                <a:latin typeface="Arial"/>
                <a:cs typeface="Arial"/>
              </a:rPr>
              <a:t>\end{</a:t>
            </a:r>
            <a:r>
              <a:rPr sz="1050" spc="20" dirty="0">
                <a:latin typeface="Arial"/>
                <a:cs typeface="Arial"/>
              </a:rPr>
              <a:t>document</a:t>
            </a:r>
            <a:r>
              <a:rPr sz="1050" spc="20" dirty="0">
                <a:solidFill>
                  <a:srgbClr val="007F00"/>
                </a:solidFill>
                <a:latin typeface="Arial"/>
                <a:cs typeface="Arial"/>
              </a:rPr>
              <a:t>}</a:t>
            </a:r>
            <a:endParaRPr sz="10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51477" y="1807407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000000">
              <a:alpha val="7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36083" y="1792013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36083" y="1792013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ln w="63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98239" y="2227472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000000">
              <a:alpha val="7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382845" y="2212078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82845" y="2212078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ln w="63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76013" y="2227472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000000">
              <a:alpha val="7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560619" y="2212078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60619" y="2212078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ln w="63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42729" y="2609577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000000">
              <a:alpha val="7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27335" y="2594183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527335" y="2594183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ln w="63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76389" y="1749107"/>
            <a:ext cx="3648075" cy="1161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75" dirty="0">
                <a:latin typeface="Arial"/>
                <a:cs typeface="Arial"/>
              </a:rPr>
              <a:t>Commands  </a:t>
            </a:r>
            <a:r>
              <a:rPr sz="1050" spc="-15" dirty="0">
                <a:latin typeface="Arial"/>
                <a:cs typeface="Arial"/>
              </a:rPr>
              <a:t>start </a:t>
            </a:r>
            <a:r>
              <a:rPr sz="1050" dirty="0">
                <a:latin typeface="Arial"/>
                <a:cs typeface="Arial"/>
              </a:rPr>
              <a:t>with </a:t>
            </a:r>
            <a:r>
              <a:rPr sz="1050" spc="-85" dirty="0">
                <a:latin typeface="Arial"/>
                <a:cs typeface="Arial"/>
              </a:rPr>
              <a:t>a  </a:t>
            </a:r>
            <a:r>
              <a:rPr sz="1050" i="1" spc="-45" dirty="0">
                <a:latin typeface="Trebuchet MS"/>
                <a:cs typeface="Trebuchet MS"/>
              </a:rPr>
              <a:t>backslash  </a:t>
            </a:r>
            <a:r>
              <a:rPr sz="800" spc="-60" dirty="0">
                <a:latin typeface="Courier New"/>
                <a:cs typeface="Courier New"/>
              </a:rPr>
              <a:t>\</a:t>
            </a:r>
            <a:r>
              <a:rPr sz="800" spc="-120" dirty="0">
                <a:latin typeface="Courier New"/>
                <a:cs typeface="Courier New"/>
              </a:rPr>
              <a:t> </a:t>
            </a:r>
            <a:r>
              <a:rPr sz="1050" spc="-5" dirty="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60" dirty="0">
                <a:latin typeface="Arial"/>
                <a:cs typeface="Arial"/>
              </a:rPr>
              <a:t>Every  </a:t>
            </a:r>
            <a:r>
              <a:rPr sz="1050" spc="-45" dirty="0">
                <a:latin typeface="Arial"/>
                <a:cs typeface="Arial"/>
              </a:rPr>
              <a:t>document </a:t>
            </a:r>
            <a:r>
              <a:rPr sz="1050" spc="-35" dirty="0">
                <a:latin typeface="Arial"/>
                <a:cs typeface="Arial"/>
              </a:rPr>
              <a:t>starts </a:t>
            </a:r>
            <a:r>
              <a:rPr sz="1050" dirty="0">
                <a:latin typeface="Arial"/>
                <a:cs typeface="Arial"/>
              </a:rPr>
              <a:t>with </a:t>
            </a:r>
            <a:r>
              <a:rPr sz="1050" spc="-85" dirty="0">
                <a:latin typeface="Arial"/>
                <a:cs typeface="Arial"/>
              </a:rPr>
              <a:t>a  </a:t>
            </a:r>
            <a:r>
              <a:rPr sz="1050" spc="25" dirty="0">
                <a:solidFill>
                  <a:srgbClr val="007F00"/>
                </a:solidFill>
                <a:latin typeface="Arial"/>
                <a:cs typeface="Arial"/>
              </a:rPr>
              <a:t>\documentclass</a:t>
            </a:r>
            <a:r>
              <a:rPr sz="1050" spc="16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050" spc="-55" dirty="0">
                <a:latin typeface="Arial"/>
                <a:cs typeface="Arial"/>
              </a:rPr>
              <a:t>command.</a:t>
            </a:r>
            <a:endParaRPr sz="1050">
              <a:latin typeface="Arial"/>
              <a:cs typeface="Arial"/>
            </a:endParaRPr>
          </a:p>
          <a:p>
            <a:pPr marL="160655" marR="21590" indent="-148590">
              <a:lnSpc>
                <a:spcPct val="102600"/>
              </a:lnSpc>
              <a:spcBef>
                <a:spcPts val="300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35" dirty="0">
                <a:latin typeface="Arial"/>
                <a:cs typeface="Arial"/>
              </a:rPr>
              <a:t>The </a:t>
            </a:r>
            <a:r>
              <a:rPr sz="1050" i="1" spc="-60" dirty="0">
                <a:latin typeface="Trebuchet MS"/>
                <a:cs typeface="Trebuchet MS"/>
              </a:rPr>
              <a:t>argument </a:t>
            </a:r>
            <a:r>
              <a:rPr sz="1050" spc="-20" dirty="0">
                <a:latin typeface="Arial"/>
                <a:cs typeface="Arial"/>
              </a:rPr>
              <a:t>in </a:t>
            </a:r>
            <a:r>
              <a:rPr sz="1050" spc="-30" dirty="0">
                <a:latin typeface="Arial"/>
                <a:cs typeface="Arial"/>
              </a:rPr>
              <a:t>curly </a:t>
            </a:r>
            <a:r>
              <a:rPr sz="1050" spc="-80" dirty="0">
                <a:latin typeface="Arial"/>
                <a:cs typeface="Arial"/>
              </a:rPr>
              <a:t>braces </a:t>
            </a:r>
            <a:r>
              <a:rPr sz="800" i="1" spc="-85" dirty="0">
                <a:latin typeface="Verdana"/>
                <a:cs typeface="Verdana"/>
              </a:rPr>
              <a:t>{ } </a:t>
            </a:r>
            <a:r>
              <a:rPr sz="1050" spc="-30" dirty="0">
                <a:latin typeface="Arial"/>
                <a:cs typeface="Arial"/>
              </a:rPr>
              <a:t>tells </a:t>
            </a:r>
            <a:r>
              <a:rPr sz="1050" spc="-180" dirty="0">
                <a:latin typeface="Arial"/>
                <a:cs typeface="Arial"/>
              </a:rPr>
              <a:t>L</a:t>
            </a:r>
            <a:r>
              <a:rPr sz="1200" spc="-270" baseline="13888" dirty="0">
                <a:latin typeface="Arial"/>
                <a:cs typeface="Arial"/>
              </a:rPr>
              <a:t>A</a:t>
            </a:r>
            <a:r>
              <a:rPr sz="1050" spc="-180" dirty="0">
                <a:latin typeface="Arial"/>
                <a:cs typeface="Arial"/>
              </a:rPr>
              <a:t>T</a:t>
            </a:r>
            <a:r>
              <a:rPr sz="1575" spc="-270" baseline="-13227" dirty="0">
                <a:latin typeface="Arial"/>
                <a:cs typeface="Arial"/>
              </a:rPr>
              <a:t>E</a:t>
            </a:r>
            <a:r>
              <a:rPr sz="1050" spc="-180" dirty="0">
                <a:latin typeface="Arial"/>
                <a:cs typeface="Arial"/>
              </a:rPr>
              <a:t>X </a:t>
            </a:r>
            <a:r>
              <a:rPr sz="1050" spc="-25" dirty="0">
                <a:latin typeface="Arial"/>
                <a:cs typeface="Arial"/>
              </a:rPr>
              <a:t>what kind </a:t>
            </a:r>
            <a:r>
              <a:rPr sz="1050" spc="-20" dirty="0">
                <a:latin typeface="Arial"/>
                <a:cs typeface="Arial"/>
              </a:rPr>
              <a:t>of </a:t>
            </a:r>
            <a:r>
              <a:rPr sz="1050" spc="250" dirty="0">
                <a:latin typeface="Arial"/>
                <a:cs typeface="Arial"/>
              </a:rPr>
              <a:t> </a:t>
            </a:r>
            <a:r>
              <a:rPr sz="1050" spc="-45" dirty="0">
                <a:latin typeface="Arial"/>
                <a:cs typeface="Arial"/>
              </a:rPr>
              <a:t>document </a:t>
            </a:r>
            <a:r>
              <a:rPr sz="1050" spc="-105" dirty="0">
                <a:latin typeface="Arial"/>
                <a:cs typeface="Arial"/>
              </a:rPr>
              <a:t>we  </a:t>
            </a:r>
            <a:r>
              <a:rPr sz="1050" spc="-80" dirty="0">
                <a:latin typeface="Arial"/>
                <a:cs typeface="Arial"/>
              </a:rPr>
              <a:t>are  </a:t>
            </a:r>
            <a:r>
              <a:rPr sz="1050" spc="-35" dirty="0">
                <a:latin typeface="Arial"/>
                <a:cs typeface="Arial"/>
              </a:rPr>
              <a:t>creating:  </a:t>
            </a:r>
            <a:r>
              <a:rPr sz="1050" spc="-70" dirty="0">
                <a:latin typeface="Arial"/>
                <a:cs typeface="Arial"/>
              </a:rPr>
              <a:t>an</a:t>
            </a:r>
            <a:r>
              <a:rPr sz="1050" spc="105" dirty="0">
                <a:latin typeface="Arial"/>
                <a:cs typeface="Arial"/>
              </a:rPr>
              <a:t> </a:t>
            </a:r>
            <a:r>
              <a:rPr sz="1050" spc="125" dirty="0">
                <a:latin typeface="Arial"/>
                <a:cs typeface="Arial"/>
              </a:rPr>
              <a:t>article.</a:t>
            </a:r>
            <a:endParaRPr sz="1050">
              <a:latin typeface="Arial"/>
              <a:cs typeface="Arial"/>
            </a:endParaRPr>
          </a:p>
          <a:p>
            <a:pPr marL="160655" marR="5080" indent="-148590">
              <a:lnSpc>
                <a:spcPct val="102600"/>
              </a:lnSpc>
              <a:spcBef>
                <a:spcPts val="300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10" dirty="0">
                <a:latin typeface="Arial"/>
                <a:cs typeface="Arial"/>
              </a:rPr>
              <a:t>A </a:t>
            </a:r>
            <a:r>
              <a:rPr sz="1050" spc="-40" dirty="0">
                <a:latin typeface="Arial"/>
                <a:cs typeface="Arial"/>
              </a:rPr>
              <a:t>percent </a:t>
            </a:r>
            <a:r>
              <a:rPr sz="1050" spc="-60" dirty="0">
                <a:latin typeface="Arial"/>
                <a:cs typeface="Arial"/>
              </a:rPr>
              <a:t>sign </a:t>
            </a:r>
            <a:r>
              <a:rPr sz="800" spc="-95" dirty="0">
                <a:latin typeface="Courier New"/>
                <a:cs typeface="Courier New"/>
              </a:rPr>
              <a:t> </a:t>
            </a:r>
            <a:r>
              <a:rPr sz="1050" spc="-35" dirty="0">
                <a:latin typeface="Arial"/>
                <a:cs typeface="Arial"/>
              </a:rPr>
              <a:t>starts </a:t>
            </a:r>
            <a:r>
              <a:rPr sz="1050" spc="-85" dirty="0">
                <a:latin typeface="Arial"/>
                <a:cs typeface="Arial"/>
              </a:rPr>
              <a:t>a </a:t>
            </a:r>
            <a:r>
              <a:rPr sz="1050" i="1" spc="-55" dirty="0">
                <a:latin typeface="Trebuchet MS"/>
                <a:cs typeface="Trebuchet MS"/>
              </a:rPr>
              <a:t>comment </a:t>
            </a:r>
            <a:r>
              <a:rPr sz="1050" spc="-10" dirty="0">
                <a:latin typeface="Arial"/>
                <a:cs typeface="Arial"/>
              </a:rPr>
              <a:t>— </a:t>
            </a:r>
            <a:r>
              <a:rPr sz="1050" spc="-180" dirty="0">
                <a:latin typeface="Arial"/>
                <a:cs typeface="Arial"/>
              </a:rPr>
              <a:t>L</a:t>
            </a:r>
            <a:r>
              <a:rPr sz="1200" spc="-270" baseline="13888" dirty="0">
                <a:latin typeface="Arial"/>
                <a:cs typeface="Arial"/>
              </a:rPr>
              <a:t>A</a:t>
            </a:r>
            <a:r>
              <a:rPr sz="1050" spc="-180" dirty="0">
                <a:latin typeface="Arial"/>
                <a:cs typeface="Arial"/>
              </a:rPr>
              <a:t>T</a:t>
            </a:r>
            <a:r>
              <a:rPr sz="1575" spc="-270" baseline="-13227" dirty="0">
                <a:latin typeface="Arial"/>
                <a:cs typeface="Arial"/>
              </a:rPr>
              <a:t>E</a:t>
            </a:r>
            <a:r>
              <a:rPr sz="1050" spc="-180" dirty="0">
                <a:latin typeface="Arial"/>
                <a:cs typeface="Arial"/>
              </a:rPr>
              <a:t>X </a:t>
            </a:r>
            <a:r>
              <a:rPr sz="1050" spc="-5" dirty="0">
                <a:latin typeface="Arial"/>
                <a:cs typeface="Arial"/>
              </a:rPr>
              <a:t>will </a:t>
            </a:r>
            <a:r>
              <a:rPr sz="1050" spc="-55" dirty="0">
                <a:latin typeface="Arial"/>
                <a:cs typeface="Arial"/>
              </a:rPr>
              <a:t>ignore </a:t>
            </a:r>
            <a:r>
              <a:rPr sz="1050" spc="-30" dirty="0">
                <a:latin typeface="Arial"/>
                <a:cs typeface="Arial"/>
              </a:rPr>
              <a:t>the  </a:t>
            </a:r>
            <a:r>
              <a:rPr sz="1050" spc="-40" dirty="0">
                <a:latin typeface="Arial"/>
                <a:cs typeface="Arial"/>
              </a:rPr>
              <a:t>rest </a:t>
            </a:r>
            <a:r>
              <a:rPr sz="1050" spc="-20" dirty="0">
                <a:latin typeface="Arial"/>
                <a:cs typeface="Arial"/>
              </a:rPr>
              <a:t>of </a:t>
            </a:r>
            <a:r>
              <a:rPr sz="1050" spc="-30" dirty="0">
                <a:latin typeface="Arial"/>
                <a:cs typeface="Arial"/>
              </a:rPr>
              <a:t>the</a:t>
            </a:r>
            <a:r>
              <a:rPr sz="1050" spc="185" dirty="0">
                <a:latin typeface="Arial"/>
                <a:cs typeface="Arial"/>
              </a:rPr>
              <a:t> </a:t>
            </a:r>
            <a:r>
              <a:rPr sz="1050" spc="-30" dirty="0">
                <a:latin typeface="Arial"/>
                <a:cs typeface="Arial"/>
              </a:rPr>
              <a:t>line.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89623"/>
            <a:ext cx="2275840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" dirty="0">
                <a:hlinkClick r:id="rId2" action="ppaction://hlinksldjump"/>
              </a:rPr>
              <a:t>Getting </a:t>
            </a:r>
            <a:r>
              <a:rPr spc="-45" dirty="0">
                <a:hlinkClick r:id="rId2" action="ppaction://hlinksldjump"/>
              </a:rPr>
              <a:t>started</a:t>
            </a:r>
            <a:r>
              <a:rPr spc="-45" dirty="0"/>
              <a:t> </a:t>
            </a:r>
            <a:r>
              <a:rPr spc="-30" dirty="0"/>
              <a:t>with</a:t>
            </a:r>
            <a:r>
              <a:rPr spc="120" dirty="0"/>
              <a:t> </a:t>
            </a:r>
            <a:r>
              <a:rPr b="1" spc="-20" dirty="0">
                <a:latin typeface="Trebuchet MS"/>
                <a:cs typeface="Trebuchet MS"/>
              </a:rPr>
              <a:t>Overleaf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6389" y="852982"/>
            <a:ext cx="3773804" cy="427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50" dirty="0">
                <a:latin typeface="Arial"/>
                <a:cs typeface="Arial"/>
              </a:rPr>
              <a:t>Overleaf </a:t>
            </a:r>
            <a:r>
              <a:rPr sz="1050" spc="-60" dirty="0">
                <a:latin typeface="Arial"/>
                <a:cs typeface="Arial"/>
              </a:rPr>
              <a:t>is </a:t>
            </a:r>
            <a:r>
              <a:rPr sz="1050" spc="-85" dirty="0">
                <a:latin typeface="Arial"/>
                <a:cs typeface="Arial"/>
              </a:rPr>
              <a:t>a  </a:t>
            </a:r>
            <a:r>
              <a:rPr sz="1050" spc="-60" dirty="0">
                <a:latin typeface="Arial"/>
                <a:cs typeface="Arial"/>
              </a:rPr>
              <a:t>website </a:t>
            </a:r>
            <a:r>
              <a:rPr sz="1050" spc="-25" dirty="0">
                <a:latin typeface="Arial"/>
                <a:cs typeface="Arial"/>
              </a:rPr>
              <a:t>for </a:t>
            </a:r>
            <a:r>
              <a:rPr sz="1050" spc="-10" dirty="0">
                <a:latin typeface="Arial"/>
                <a:cs typeface="Arial"/>
              </a:rPr>
              <a:t>writing </a:t>
            </a:r>
            <a:r>
              <a:rPr sz="1050" spc="-50" dirty="0">
                <a:latin typeface="Arial"/>
                <a:cs typeface="Arial"/>
              </a:rPr>
              <a:t>documents </a:t>
            </a:r>
            <a:r>
              <a:rPr sz="1050" spc="-20" dirty="0">
                <a:latin typeface="Arial"/>
                <a:cs typeface="Arial"/>
              </a:rPr>
              <a:t>in  </a:t>
            </a:r>
            <a:r>
              <a:rPr sz="1050" spc="100" dirty="0">
                <a:latin typeface="Arial"/>
                <a:cs typeface="Arial"/>
              </a:rPr>
              <a:t> </a:t>
            </a:r>
            <a:r>
              <a:rPr sz="1050" spc="-150" dirty="0">
                <a:latin typeface="Arial"/>
                <a:cs typeface="Arial"/>
              </a:rPr>
              <a:t>L</a:t>
            </a:r>
            <a:r>
              <a:rPr sz="1200" spc="-225" baseline="13888" dirty="0">
                <a:latin typeface="Arial"/>
                <a:cs typeface="Arial"/>
              </a:rPr>
              <a:t>A</a:t>
            </a:r>
            <a:r>
              <a:rPr sz="1050" spc="-150" dirty="0">
                <a:latin typeface="Arial"/>
                <a:cs typeface="Arial"/>
              </a:rPr>
              <a:t>T</a:t>
            </a:r>
            <a:r>
              <a:rPr sz="1575" spc="-225" baseline="-13227" dirty="0">
                <a:latin typeface="Arial"/>
                <a:cs typeface="Arial"/>
              </a:rPr>
              <a:t>E</a:t>
            </a:r>
            <a:r>
              <a:rPr sz="1050" spc="-150" dirty="0">
                <a:latin typeface="Arial"/>
                <a:cs typeface="Arial"/>
              </a:rPr>
              <a:t>X.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40" dirty="0">
                <a:latin typeface="Arial"/>
                <a:cs typeface="Arial"/>
              </a:rPr>
              <a:t>It </a:t>
            </a:r>
            <a:r>
              <a:rPr sz="1050" spc="-35" dirty="0">
                <a:latin typeface="Arial"/>
                <a:cs typeface="Arial"/>
              </a:rPr>
              <a:t>‘compiles’ </a:t>
            </a:r>
            <a:r>
              <a:rPr sz="1050" spc="-50" dirty="0">
                <a:latin typeface="Arial"/>
                <a:cs typeface="Arial"/>
              </a:rPr>
              <a:t>your </a:t>
            </a:r>
            <a:r>
              <a:rPr sz="1050" spc="-180" dirty="0">
                <a:latin typeface="Arial"/>
                <a:cs typeface="Arial"/>
              </a:rPr>
              <a:t>L</a:t>
            </a:r>
            <a:r>
              <a:rPr sz="1200" spc="-270" baseline="13888" dirty="0">
                <a:latin typeface="Arial"/>
                <a:cs typeface="Arial"/>
              </a:rPr>
              <a:t>A</a:t>
            </a:r>
            <a:r>
              <a:rPr sz="1050" spc="-180" dirty="0">
                <a:latin typeface="Arial"/>
                <a:cs typeface="Arial"/>
              </a:rPr>
              <a:t>T</a:t>
            </a:r>
            <a:r>
              <a:rPr sz="1575" spc="-270" baseline="-13227" dirty="0">
                <a:latin typeface="Arial"/>
                <a:cs typeface="Arial"/>
              </a:rPr>
              <a:t>E</a:t>
            </a:r>
            <a:r>
              <a:rPr sz="1050" spc="-180" dirty="0">
                <a:latin typeface="Arial"/>
                <a:cs typeface="Arial"/>
              </a:rPr>
              <a:t>X   </a:t>
            </a:r>
            <a:r>
              <a:rPr sz="1050" spc="-25" dirty="0">
                <a:latin typeface="Arial"/>
                <a:cs typeface="Arial"/>
              </a:rPr>
              <a:t>automatically </a:t>
            </a:r>
            <a:r>
              <a:rPr sz="1050" spc="10" dirty="0">
                <a:latin typeface="Arial"/>
                <a:cs typeface="Arial"/>
              </a:rPr>
              <a:t>to </a:t>
            </a:r>
            <a:r>
              <a:rPr sz="1050" spc="-80" dirty="0">
                <a:latin typeface="Arial"/>
                <a:cs typeface="Arial"/>
              </a:rPr>
              <a:t>show  </a:t>
            </a:r>
            <a:r>
              <a:rPr sz="1050" spc="-65" dirty="0">
                <a:latin typeface="Arial"/>
                <a:cs typeface="Arial"/>
              </a:rPr>
              <a:t>you  </a:t>
            </a:r>
            <a:r>
              <a:rPr sz="1050" spc="-30" dirty="0">
                <a:latin typeface="Arial"/>
                <a:cs typeface="Arial"/>
              </a:rPr>
              <a:t>the </a:t>
            </a:r>
            <a:r>
              <a:rPr sz="1050" spc="10" dirty="0">
                <a:latin typeface="Arial"/>
                <a:cs typeface="Arial"/>
              </a:rPr>
              <a:t> </a:t>
            </a:r>
            <a:r>
              <a:rPr sz="1050" spc="-40" dirty="0">
                <a:latin typeface="Arial"/>
                <a:cs typeface="Arial"/>
              </a:rPr>
              <a:t>results.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3112" y="1515186"/>
            <a:ext cx="3239135" cy="204470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7465">
              <a:lnSpc>
                <a:spcPts val="1275"/>
              </a:lnSpc>
            </a:pPr>
            <a:r>
              <a:rPr sz="1050" spc="-35" dirty="0">
                <a:latin typeface="Arial"/>
                <a:cs typeface="Arial"/>
              </a:rPr>
              <a:t>Click </a:t>
            </a:r>
            <a:r>
              <a:rPr sz="1050" spc="-75" dirty="0">
                <a:latin typeface="Arial"/>
                <a:cs typeface="Arial"/>
              </a:rPr>
              <a:t>here  </a:t>
            </a:r>
            <a:r>
              <a:rPr sz="1050" spc="10" dirty="0">
                <a:latin typeface="Arial"/>
                <a:cs typeface="Arial"/>
              </a:rPr>
              <a:t>to </a:t>
            </a:r>
            <a:r>
              <a:rPr sz="1050" spc="-65" dirty="0">
                <a:latin typeface="Arial"/>
                <a:cs typeface="Arial"/>
              </a:rPr>
              <a:t>open  </a:t>
            </a:r>
            <a:r>
              <a:rPr sz="1050" spc="-30" dirty="0">
                <a:latin typeface="Arial"/>
                <a:cs typeface="Arial"/>
              </a:rPr>
              <a:t>the </a:t>
            </a:r>
            <a:r>
              <a:rPr sz="1050" spc="-65" dirty="0">
                <a:latin typeface="Arial"/>
                <a:cs typeface="Arial"/>
              </a:rPr>
              <a:t>example  </a:t>
            </a:r>
            <a:r>
              <a:rPr sz="1050" spc="-45" dirty="0">
                <a:latin typeface="Arial"/>
                <a:cs typeface="Arial"/>
              </a:rPr>
              <a:t>document </a:t>
            </a:r>
            <a:r>
              <a:rPr sz="1050" spc="-20" dirty="0">
                <a:latin typeface="Arial"/>
                <a:cs typeface="Arial"/>
              </a:rPr>
              <a:t>in</a:t>
            </a:r>
            <a:r>
              <a:rPr sz="1050" spc="229" dirty="0">
                <a:latin typeface="Arial"/>
                <a:cs typeface="Arial"/>
              </a:rPr>
              <a:t> </a:t>
            </a:r>
            <a:r>
              <a:rPr sz="1050" b="1" spc="-35" dirty="0">
                <a:latin typeface="Trebuchet MS"/>
                <a:cs typeface="Trebuchet MS"/>
              </a:rPr>
              <a:t>Overleaf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6389" y="1764753"/>
            <a:ext cx="3784600" cy="902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39115">
              <a:lnSpc>
                <a:spcPct val="100000"/>
              </a:lnSpc>
            </a:pPr>
            <a:r>
              <a:rPr sz="800" spc="-20" dirty="0">
                <a:latin typeface="Arial"/>
                <a:cs typeface="Arial"/>
              </a:rPr>
              <a:t>For </a:t>
            </a:r>
            <a:r>
              <a:rPr sz="800" spc="-15" dirty="0">
                <a:latin typeface="Arial"/>
                <a:cs typeface="Arial"/>
              </a:rPr>
              <a:t>best results, </a:t>
            </a:r>
            <a:r>
              <a:rPr sz="800" spc="-40" dirty="0">
                <a:latin typeface="Arial"/>
                <a:cs typeface="Arial"/>
              </a:rPr>
              <a:t>please  </a:t>
            </a:r>
            <a:r>
              <a:rPr sz="800" spc="-55" dirty="0">
                <a:latin typeface="Arial"/>
                <a:cs typeface="Arial"/>
              </a:rPr>
              <a:t>use  </a:t>
            </a:r>
            <a:r>
              <a:rPr sz="800" spc="-25" dirty="0">
                <a:latin typeface="Arial"/>
                <a:cs typeface="Arial"/>
                <a:hlinkClick r:id="rId3"/>
              </a:rPr>
              <a:t>Google Chrome</a:t>
            </a:r>
            <a:r>
              <a:rPr sz="800" spc="-25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or </a:t>
            </a:r>
            <a:r>
              <a:rPr sz="800" spc="-40" dirty="0">
                <a:latin typeface="Arial"/>
                <a:cs typeface="Arial"/>
              </a:rPr>
              <a:t>a  </a:t>
            </a:r>
            <a:r>
              <a:rPr sz="800" spc="-15" dirty="0">
                <a:latin typeface="Arial"/>
                <a:cs typeface="Arial"/>
              </a:rPr>
              <a:t>recent </a:t>
            </a:r>
            <a:r>
              <a:rPr sz="800" spc="125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  <a:hlinkClick r:id="rId4"/>
              </a:rPr>
              <a:t>FireFox.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60655" marR="5080" indent="-148590">
              <a:lnSpc>
                <a:spcPct val="102600"/>
              </a:lnSpc>
              <a:spcBef>
                <a:spcPts val="705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spc="-70" dirty="0">
                <a:latin typeface="Arial"/>
                <a:cs typeface="Arial"/>
              </a:rPr>
              <a:t>As </a:t>
            </a:r>
            <a:r>
              <a:rPr sz="1050" spc="-105" dirty="0">
                <a:latin typeface="Arial"/>
                <a:cs typeface="Arial"/>
              </a:rPr>
              <a:t>we </a:t>
            </a:r>
            <a:r>
              <a:rPr sz="1050" spc="-65" dirty="0">
                <a:latin typeface="Arial"/>
                <a:cs typeface="Arial"/>
              </a:rPr>
              <a:t>go </a:t>
            </a:r>
            <a:r>
              <a:rPr sz="1050" spc="-30" dirty="0">
                <a:latin typeface="Arial"/>
                <a:cs typeface="Arial"/>
              </a:rPr>
              <a:t>through the following </a:t>
            </a:r>
            <a:r>
              <a:rPr sz="1050" spc="-60" dirty="0">
                <a:latin typeface="Arial"/>
                <a:cs typeface="Arial"/>
              </a:rPr>
              <a:t>slides, </a:t>
            </a:r>
            <a:r>
              <a:rPr sz="1050" spc="10" dirty="0">
                <a:latin typeface="Arial"/>
                <a:cs typeface="Arial"/>
              </a:rPr>
              <a:t>try </a:t>
            </a:r>
            <a:r>
              <a:rPr sz="1050" spc="-10" dirty="0">
                <a:latin typeface="Arial"/>
                <a:cs typeface="Arial"/>
              </a:rPr>
              <a:t>out </a:t>
            </a:r>
            <a:r>
              <a:rPr sz="1050" spc="-30" dirty="0">
                <a:latin typeface="Arial"/>
                <a:cs typeface="Arial"/>
              </a:rPr>
              <a:t>the </a:t>
            </a:r>
            <a:r>
              <a:rPr sz="1050" spc="-75" dirty="0">
                <a:latin typeface="Arial"/>
                <a:cs typeface="Arial"/>
              </a:rPr>
              <a:t>examples </a:t>
            </a:r>
            <a:r>
              <a:rPr sz="1050" spc="-65" dirty="0">
                <a:latin typeface="Arial"/>
                <a:cs typeface="Arial"/>
              </a:rPr>
              <a:t>by  </a:t>
            </a:r>
            <a:r>
              <a:rPr sz="1050" spc="-25" dirty="0">
                <a:latin typeface="Arial"/>
                <a:cs typeface="Arial"/>
              </a:rPr>
              <a:t>typing </a:t>
            </a:r>
            <a:r>
              <a:rPr sz="1050" spc="-35" dirty="0">
                <a:latin typeface="Arial"/>
                <a:cs typeface="Arial"/>
              </a:rPr>
              <a:t>them </a:t>
            </a:r>
            <a:r>
              <a:rPr sz="1050" spc="-5" dirty="0">
                <a:latin typeface="Arial"/>
                <a:cs typeface="Arial"/>
              </a:rPr>
              <a:t>into </a:t>
            </a:r>
            <a:r>
              <a:rPr sz="1050" spc="-30" dirty="0">
                <a:latin typeface="Arial"/>
                <a:cs typeface="Arial"/>
              </a:rPr>
              <a:t>the </a:t>
            </a:r>
            <a:r>
              <a:rPr sz="1050" spc="-65" dirty="0">
                <a:latin typeface="Arial"/>
                <a:cs typeface="Arial"/>
              </a:rPr>
              <a:t>example  </a:t>
            </a:r>
            <a:r>
              <a:rPr sz="1050" spc="-45" dirty="0">
                <a:latin typeface="Arial"/>
                <a:cs typeface="Arial"/>
              </a:rPr>
              <a:t>document </a:t>
            </a:r>
            <a:r>
              <a:rPr sz="1050" spc="-55" dirty="0">
                <a:latin typeface="Arial"/>
                <a:cs typeface="Arial"/>
              </a:rPr>
              <a:t>on  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spc="-45" dirty="0">
                <a:latin typeface="Arial"/>
                <a:cs typeface="Arial"/>
              </a:rPr>
              <a:t>Overleaf.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50" b="1" spc="50" dirty="0">
                <a:latin typeface="Trebuchet MS"/>
                <a:cs typeface="Trebuchet MS"/>
              </a:rPr>
              <a:t>No </a:t>
            </a:r>
            <a:r>
              <a:rPr sz="1050" b="1" spc="-65" dirty="0">
                <a:latin typeface="Trebuchet MS"/>
                <a:cs typeface="Trebuchet MS"/>
              </a:rPr>
              <a:t>really,  </a:t>
            </a:r>
            <a:r>
              <a:rPr sz="1050" b="1" spc="-45" dirty="0">
                <a:latin typeface="Trebuchet MS"/>
                <a:cs typeface="Trebuchet MS"/>
              </a:rPr>
              <a:t>you </a:t>
            </a:r>
            <a:r>
              <a:rPr sz="1050" b="1" spc="-30" dirty="0">
                <a:latin typeface="Trebuchet MS"/>
                <a:cs typeface="Trebuchet MS"/>
              </a:rPr>
              <a:t>should </a:t>
            </a:r>
            <a:r>
              <a:rPr sz="1050" b="1" spc="-35" dirty="0">
                <a:latin typeface="Trebuchet MS"/>
                <a:cs typeface="Trebuchet MS"/>
              </a:rPr>
              <a:t>try </a:t>
            </a:r>
            <a:r>
              <a:rPr sz="1050" b="1" spc="-30" dirty="0">
                <a:latin typeface="Trebuchet MS"/>
                <a:cs typeface="Trebuchet MS"/>
              </a:rPr>
              <a:t>them </a:t>
            </a:r>
            <a:r>
              <a:rPr sz="1050" b="1" spc="-20" dirty="0">
                <a:latin typeface="Trebuchet MS"/>
                <a:cs typeface="Trebuchet MS"/>
              </a:rPr>
              <a:t>out </a:t>
            </a:r>
            <a:r>
              <a:rPr sz="1050" b="1" spc="-15" dirty="0">
                <a:latin typeface="Trebuchet MS"/>
                <a:cs typeface="Trebuchet MS"/>
              </a:rPr>
              <a:t>as </a:t>
            </a:r>
            <a:r>
              <a:rPr sz="1050" b="1" spc="-80" dirty="0">
                <a:latin typeface="Trebuchet MS"/>
                <a:cs typeface="Trebuchet MS"/>
              </a:rPr>
              <a:t>we  </a:t>
            </a:r>
            <a:r>
              <a:rPr sz="1050" b="1" spc="85" dirty="0">
                <a:latin typeface="Trebuchet MS"/>
                <a:cs typeface="Trebuchet MS"/>
              </a:rPr>
              <a:t> </a:t>
            </a:r>
            <a:r>
              <a:rPr sz="1050" b="1" spc="5" dirty="0">
                <a:latin typeface="Trebuchet MS"/>
                <a:cs typeface="Trebuchet MS"/>
              </a:rPr>
              <a:t>go!</a:t>
            </a:r>
            <a:endParaRPr sz="105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89623"/>
            <a:ext cx="1280160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40" dirty="0">
                <a:hlinkClick r:id="rId2" action="ppaction://hlinksldjump"/>
              </a:rPr>
              <a:t>Typesetting</a:t>
            </a:r>
            <a:r>
              <a:rPr spc="-30" dirty="0">
                <a:hlinkClick r:id="rId2" action="ppaction://hlinksldjump"/>
              </a:rPr>
              <a:t> Text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6389" y="961237"/>
            <a:ext cx="3765550" cy="399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00" spc="-50" dirty="0">
                <a:latin typeface="Arial"/>
                <a:cs typeface="Arial"/>
              </a:rPr>
              <a:t>Type </a:t>
            </a:r>
            <a:r>
              <a:rPr sz="1000" spc="-45" dirty="0">
                <a:latin typeface="Arial"/>
                <a:cs typeface="Arial"/>
              </a:rPr>
              <a:t>your </a:t>
            </a:r>
            <a:r>
              <a:rPr sz="1000" dirty="0">
                <a:latin typeface="Arial"/>
                <a:cs typeface="Arial"/>
              </a:rPr>
              <a:t>text </a:t>
            </a:r>
            <a:r>
              <a:rPr sz="1000" spc="-60" dirty="0">
                <a:latin typeface="Arial"/>
                <a:cs typeface="Arial"/>
              </a:rPr>
              <a:t>between  </a:t>
            </a:r>
            <a:r>
              <a:rPr sz="1000" spc="35" dirty="0">
                <a:solidFill>
                  <a:srgbClr val="007F00"/>
                </a:solidFill>
                <a:latin typeface="Arial"/>
                <a:cs typeface="Arial"/>
              </a:rPr>
              <a:t>\begin{</a:t>
            </a:r>
            <a:r>
              <a:rPr sz="1000" spc="35" dirty="0">
                <a:latin typeface="Arial"/>
                <a:cs typeface="Arial"/>
              </a:rPr>
              <a:t>document</a:t>
            </a:r>
            <a:r>
              <a:rPr sz="1000" spc="35" dirty="0">
                <a:solidFill>
                  <a:srgbClr val="007F00"/>
                </a:solidFill>
                <a:latin typeface="Arial"/>
                <a:cs typeface="Arial"/>
              </a:rPr>
              <a:t>} </a:t>
            </a:r>
            <a:r>
              <a:rPr sz="1000" spc="-55" dirty="0">
                <a:latin typeface="Arial"/>
                <a:cs typeface="Arial"/>
              </a:rPr>
              <a:t>and</a:t>
            </a:r>
            <a:r>
              <a:rPr sz="1000" spc="145" dirty="0"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007F00"/>
                </a:solidFill>
                <a:latin typeface="Arial"/>
                <a:cs typeface="Arial"/>
              </a:rPr>
              <a:t>\end{</a:t>
            </a:r>
            <a:r>
              <a:rPr sz="1000" spc="20" dirty="0">
                <a:latin typeface="Arial"/>
                <a:cs typeface="Arial"/>
              </a:rPr>
              <a:t>document</a:t>
            </a:r>
            <a:r>
              <a:rPr sz="1000" spc="20" dirty="0">
                <a:solidFill>
                  <a:srgbClr val="007F00"/>
                </a:solidFill>
                <a:latin typeface="Arial"/>
                <a:cs typeface="Arial"/>
              </a:rPr>
              <a:t>}</a:t>
            </a:r>
            <a:r>
              <a:rPr sz="1000" spc="20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00" spc="-55" dirty="0">
                <a:latin typeface="Arial"/>
                <a:cs typeface="Arial"/>
              </a:rPr>
              <a:t>For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spc="-35" dirty="0">
                <a:latin typeface="Arial"/>
                <a:cs typeface="Arial"/>
              </a:rPr>
              <a:t>most </a:t>
            </a:r>
            <a:r>
              <a:rPr sz="1000" spc="-15" dirty="0">
                <a:latin typeface="Arial"/>
                <a:cs typeface="Arial"/>
              </a:rPr>
              <a:t>part, </a:t>
            </a:r>
            <a:r>
              <a:rPr sz="1000" spc="-60" dirty="0">
                <a:latin typeface="Arial"/>
                <a:cs typeface="Arial"/>
              </a:rPr>
              <a:t>you  can  </a:t>
            </a:r>
            <a:r>
              <a:rPr sz="1000" spc="-10" dirty="0">
                <a:latin typeface="Arial"/>
                <a:cs typeface="Arial"/>
              </a:rPr>
              <a:t>just </a:t>
            </a:r>
            <a:r>
              <a:rPr sz="1000" spc="-30" dirty="0">
                <a:latin typeface="Arial"/>
                <a:cs typeface="Arial"/>
              </a:rPr>
              <a:t>type </a:t>
            </a:r>
            <a:r>
              <a:rPr sz="1000" spc="-45" dirty="0">
                <a:latin typeface="Arial"/>
                <a:cs typeface="Arial"/>
              </a:rPr>
              <a:t>your </a:t>
            </a:r>
            <a:r>
              <a:rPr sz="1000" dirty="0">
                <a:latin typeface="Arial"/>
                <a:cs typeface="Arial"/>
              </a:rPr>
              <a:t>text 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normally.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3330" y="1361592"/>
            <a:ext cx="1854200" cy="255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950"/>
              </a:lnSpc>
            </a:pPr>
            <a:r>
              <a:rPr sz="800" spc="-60" dirty="0">
                <a:latin typeface="Courier New"/>
                <a:cs typeface="Courier New"/>
              </a:rPr>
              <a:t>Words are separated by one or more  spaces.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3330" y="1722196"/>
            <a:ext cx="169291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950"/>
              </a:lnSpc>
            </a:pPr>
            <a:r>
              <a:rPr sz="800" spc="-60" dirty="0">
                <a:latin typeface="Courier New"/>
                <a:cs typeface="Courier New"/>
              </a:rPr>
              <a:t>Paragraphs are separated by one  or more blank</a:t>
            </a:r>
            <a:r>
              <a:rPr sz="800" spc="-110" dirty="0">
                <a:latin typeface="Courier New"/>
                <a:cs typeface="Courier New"/>
              </a:rPr>
              <a:t> </a:t>
            </a:r>
            <a:r>
              <a:rPr sz="800" spc="-60" dirty="0">
                <a:latin typeface="Courier New"/>
                <a:cs typeface="Courier New"/>
              </a:rPr>
              <a:t>lines.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20479" y="1396250"/>
            <a:ext cx="0" cy="542925"/>
          </a:xfrm>
          <a:custGeom>
            <a:avLst/>
            <a:gdLst/>
            <a:ahLst/>
            <a:cxnLst/>
            <a:rect l="l" t="t" r="r" b="b"/>
            <a:pathLst>
              <a:path h="542925">
                <a:moveTo>
                  <a:pt x="0" y="54265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886227" y="1387957"/>
            <a:ext cx="1268095" cy="255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950"/>
              </a:lnSpc>
            </a:pPr>
            <a:r>
              <a:rPr sz="800" spc="-20" dirty="0">
                <a:latin typeface="Arial"/>
                <a:cs typeface="Arial"/>
              </a:rPr>
              <a:t>Words </a:t>
            </a:r>
            <a:r>
              <a:rPr sz="800" spc="-40" dirty="0">
                <a:latin typeface="Arial"/>
                <a:cs typeface="Arial"/>
              </a:rPr>
              <a:t>are </a:t>
            </a:r>
            <a:r>
              <a:rPr sz="800" spc="-30" dirty="0">
                <a:latin typeface="Arial"/>
                <a:cs typeface="Arial"/>
              </a:rPr>
              <a:t>separated </a:t>
            </a:r>
            <a:r>
              <a:rPr sz="800" spc="-25" dirty="0">
                <a:latin typeface="Arial"/>
                <a:cs typeface="Arial"/>
              </a:rPr>
              <a:t>by </a:t>
            </a:r>
            <a:r>
              <a:rPr sz="800" spc="-35" dirty="0">
                <a:latin typeface="Arial"/>
                <a:cs typeface="Arial"/>
              </a:rPr>
              <a:t>one  </a:t>
            </a:r>
            <a:r>
              <a:rPr sz="800" spc="-15" dirty="0">
                <a:latin typeface="Arial"/>
                <a:cs typeface="Arial"/>
              </a:rPr>
              <a:t>or </a:t>
            </a:r>
            <a:r>
              <a:rPr sz="800" spc="-25" dirty="0">
                <a:latin typeface="Arial"/>
                <a:cs typeface="Arial"/>
              </a:rPr>
              <a:t>more</a:t>
            </a:r>
            <a:r>
              <a:rPr sz="800" spc="55" dirty="0">
                <a:latin typeface="Arial"/>
                <a:cs typeface="Arial"/>
              </a:rPr>
              <a:t> </a:t>
            </a:r>
            <a:r>
              <a:rPr sz="800" spc="-40" dirty="0">
                <a:latin typeface="Arial"/>
                <a:cs typeface="Arial"/>
              </a:rPr>
              <a:t>spaces.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86227" y="1704263"/>
            <a:ext cx="1289685" cy="255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950"/>
              </a:lnSpc>
            </a:pPr>
            <a:r>
              <a:rPr sz="800" spc="-25" dirty="0">
                <a:latin typeface="Arial"/>
                <a:cs typeface="Arial"/>
              </a:rPr>
              <a:t>Paragraphs </a:t>
            </a:r>
            <a:r>
              <a:rPr sz="800" spc="-40" dirty="0">
                <a:latin typeface="Arial"/>
                <a:cs typeface="Arial"/>
              </a:rPr>
              <a:t>are </a:t>
            </a:r>
            <a:r>
              <a:rPr sz="800" spc="-30" dirty="0">
                <a:latin typeface="Arial"/>
                <a:cs typeface="Arial"/>
              </a:rPr>
              <a:t>separated </a:t>
            </a:r>
            <a:r>
              <a:rPr sz="800" spc="-25" dirty="0">
                <a:latin typeface="Arial"/>
                <a:cs typeface="Arial"/>
              </a:rPr>
              <a:t>by  </a:t>
            </a:r>
            <a:r>
              <a:rPr sz="800" spc="-35" dirty="0">
                <a:latin typeface="Arial"/>
                <a:cs typeface="Arial"/>
              </a:rPr>
              <a:t>one </a:t>
            </a:r>
            <a:r>
              <a:rPr sz="800" spc="-15" dirty="0">
                <a:latin typeface="Arial"/>
                <a:cs typeface="Arial"/>
              </a:rPr>
              <a:t>or </a:t>
            </a:r>
            <a:r>
              <a:rPr sz="800" spc="-25" dirty="0">
                <a:latin typeface="Arial"/>
                <a:cs typeface="Arial"/>
              </a:rPr>
              <a:t>more </a:t>
            </a:r>
            <a:r>
              <a:rPr sz="800" spc="-5" dirty="0">
                <a:latin typeface="Arial"/>
                <a:cs typeface="Arial"/>
              </a:rPr>
              <a:t>blank </a:t>
            </a:r>
            <a:r>
              <a:rPr sz="800" spc="50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lines.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37095" y="1355763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39622" y="1355763"/>
            <a:ext cx="0" cy="624205"/>
          </a:xfrm>
          <a:custGeom>
            <a:avLst/>
            <a:gdLst/>
            <a:ahLst/>
            <a:cxnLst/>
            <a:rect l="l" t="t" r="r" b="b"/>
            <a:pathLst>
              <a:path h="624205">
                <a:moveTo>
                  <a:pt x="0" y="623633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79176" y="1355763"/>
            <a:ext cx="0" cy="624205"/>
          </a:xfrm>
          <a:custGeom>
            <a:avLst/>
            <a:gdLst/>
            <a:ahLst/>
            <a:cxnLst/>
            <a:rect l="l" t="t" r="r" b="b"/>
            <a:pathLst>
              <a:path h="624205">
                <a:moveTo>
                  <a:pt x="0" y="623633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37095" y="1979396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76389" y="2031365"/>
            <a:ext cx="281559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00" spc="-85" dirty="0">
                <a:latin typeface="Arial"/>
                <a:cs typeface="Arial"/>
              </a:rPr>
              <a:t>Space  </a:t>
            </a:r>
            <a:r>
              <a:rPr sz="1000" spc="-15" dirty="0">
                <a:latin typeface="Arial"/>
                <a:cs typeface="Arial"/>
              </a:rPr>
              <a:t>in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spc="-65" dirty="0">
                <a:latin typeface="Arial"/>
                <a:cs typeface="Arial"/>
              </a:rPr>
              <a:t>source  </a:t>
            </a:r>
            <a:r>
              <a:rPr sz="1000" spc="-20" dirty="0">
                <a:latin typeface="Arial"/>
                <a:cs typeface="Arial"/>
              </a:rPr>
              <a:t>file </a:t>
            </a:r>
            <a:r>
              <a:rPr sz="1000" spc="-55" dirty="0">
                <a:latin typeface="Arial"/>
                <a:cs typeface="Arial"/>
              </a:rPr>
              <a:t>is collapsed </a:t>
            </a:r>
            <a:r>
              <a:rPr sz="1000" spc="-15" dirty="0">
                <a:latin typeface="Arial"/>
                <a:cs typeface="Arial"/>
              </a:rPr>
              <a:t>in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spc="8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output.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43330" y="2206777"/>
            <a:ext cx="1423670" cy="255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950"/>
              </a:lnSpc>
              <a:tabLst>
                <a:tab pos="335280" algn="l"/>
                <a:tab pos="926465" algn="l"/>
              </a:tabLst>
            </a:pPr>
            <a:r>
              <a:rPr sz="800" spc="-60" dirty="0">
                <a:latin typeface="Courier New"/>
                <a:cs typeface="Courier New"/>
              </a:rPr>
              <a:t>The	rain	in</a:t>
            </a:r>
            <a:r>
              <a:rPr sz="800" spc="-140" dirty="0">
                <a:latin typeface="Courier New"/>
                <a:cs typeface="Courier New"/>
              </a:rPr>
              <a:t> </a:t>
            </a:r>
            <a:r>
              <a:rPr sz="800" spc="-60" dirty="0">
                <a:latin typeface="Courier New"/>
                <a:cs typeface="Courier New"/>
              </a:rPr>
              <a:t>Spain  falls mainly on the</a:t>
            </a:r>
            <a:r>
              <a:rPr sz="800" spc="-95" dirty="0">
                <a:latin typeface="Courier New"/>
                <a:cs typeface="Courier New"/>
              </a:rPr>
              <a:t> </a:t>
            </a:r>
            <a:r>
              <a:rPr sz="800" spc="-60" dirty="0">
                <a:latin typeface="Courier New"/>
                <a:cs typeface="Courier New"/>
              </a:rPr>
              <a:t>plain.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20479" y="2238641"/>
            <a:ext cx="0" cy="210185"/>
          </a:xfrm>
          <a:custGeom>
            <a:avLst/>
            <a:gdLst/>
            <a:ahLst/>
            <a:cxnLst/>
            <a:rect l="l" t="t" r="r" b="b"/>
            <a:pathLst>
              <a:path h="210185">
                <a:moveTo>
                  <a:pt x="0" y="2101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886227" y="2212403"/>
            <a:ext cx="1021715" cy="255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950"/>
              </a:lnSpc>
            </a:pPr>
            <a:r>
              <a:rPr sz="800" dirty="0">
                <a:latin typeface="Arial"/>
                <a:cs typeface="Arial"/>
              </a:rPr>
              <a:t>The </a:t>
            </a:r>
            <a:r>
              <a:rPr sz="800" spc="-5" dirty="0">
                <a:latin typeface="Arial"/>
                <a:cs typeface="Arial"/>
              </a:rPr>
              <a:t>rain </a:t>
            </a:r>
            <a:r>
              <a:rPr sz="800" spc="5" dirty="0">
                <a:latin typeface="Arial"/>
                <a:cs typeface="Arial"/>
              </a:rPr>
              <a:t>in </a:t>
            </a:r>
            <a:r>
              <a:rPr sz="800" spc="-20" dirty="0">
                <a:latin typeface="Arial"/>
                <a:cs typeface="Arial"/>
              </a:rPr>
              <a:t>Spain </a:t>
            </a:r>
            <a:r>
              <a:rPr sz="800" spc="-10" dirty="0">
                <a:latin typeface="Arial"/>
                <a:cs typeface="Arial"/>
              </a:rPr>
              <a:t>falls  </a:t>
            </a:r>
            <a:r>
              <a:rPr sz="800" spc="-5" dirty="0">
                <a:latin typeface="Arial"/>
                <a:cs typeface="Arial"/>
              </a:rPr>
              <a:t>mainly </a:t>
            </a:r>
            <a:r>
              <a:rPr sz="800" spc="-15" dirty="0">
                <a:latin typeface="Arial"/>
                <a:cs typeface="Arial"/>
              </a:rPr>
              <a:t>on </a:t>
            </a:r>
            <a:r>
              <a:rPr sz="800" dirty="0">
                <a:latin typeface="Arial"/>
                <a:cs typeface="Arial"/>
              </a:rPr>
              <a:t>the</a:t>
            </a:r>
            <a:r>
              <a:rPr sz="800" spc="13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plain.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37095" y="2198141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9622" y="2198154"/>
            <a:ext cx="0" cy="291465"/>
          </a:xfrm>
          <a:custGeom>
            <a:avLst/>
            <a:gdLst/>
            <a:ahLst/>
            <a:cxnLst/>
            <a:rect l="l" t="t" r="r" b="b"/>
            <a:pathLst>
              <a:path h="291464">
                <a:moveTo>
                  <a:pt x="0" y="291147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279176" y="2198154"/>
            <a:ext cx="0" cy="291465"/>
          </a:xfrm>
          <a:custGeom>
            <a:avLst/>
            <a:gdLst/>
            <a:ahLst/>
            <a:cxnLst/>
            <a:rect l="l" t="t" r="r" b="b"/>
            <a:pathLst>
              <a:path h="291464">
                <a:moveTo>
                  <a:pt x="0" y="291147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37095" y="2489301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89623"/>
            <a:ext cx="1986914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40" dirty="0">
                <a:hlinkClick r:id="rId2" action="ppaction://hlinksldjump"/>
              </a:rPr>
              <a:t>Typesetting </a:t>
            </a:r>
            <a:r>
              <a:rPr spc="-45" dirty="0">
                <a:hlinkClick r:id="rId2" action="ppaction://hlinksldjump"/>
              </a:rPr>
              <a:t>Text:</a:t>
            </a:r>
            <a:r>
              <a:rPr spc="229" dirty="0"/>
              <a:t> </a:t>
            </a:r>
            <a:r>
              <a:rPr spc="-50" dirty="0"/>
              <a:t>Caveats</a:t>
            </a:r>
          </a:p>
        </p:txBody>
      </p:sp>
      <p:sp>
        <p:nvSpPr>
          <p:cNvPr id="3" name="object 3"/>
          <p:cNvSpPr/>
          <p:nvPr/>
        </p:nvSpPr>
        <p:spPr>
          <a:xfrm>
            <a:off x="1450016" y="864138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000000">
              <a:alpha val="7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35958" y="850079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35958" y="850079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ln w="63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237897" y="864138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000000">
              <a:alpha val="7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223839" y="850079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223839" y="850079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ln w="63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6389" y="668032"/>
            <a:ext cx="3590290" cy="32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00" spc="-20" dirty="0">
                <a:latin typeface="Arial"/>
                <a:cs typeface="Arial"/>
              </a:rPr>
              <a:t>Quotation </a:t>
            </a:r>
            <a:r>
              <a:rPr sz="1000" spc="-55" dirty="0">
                <a:latin typeface="Arial"/>
                <a:cs typeface="Arial"/>
              </a:rPr>
              <a:t>marks </a:t>
            </a:r>
            <a:r>
              <a:rPr sz="1000" spc="-75" dirty="0">
                <a:latin typeface="Arial"/>
                <a:cs typeface="Arial"/>
              </a:rPr>
              <a:t>are  </a:t>
            </a:r>
            <a:r>
              <a:rPr sz="1000" spc="-80" dirty="0">
                <a:latin typeface="Arial"/>
                <a:cs typeface="Arial"/>
              </a:rPr>
              <a:t>a  </a:t>
            </a:r>
            <a:r>
              <a:rPr sz="1000" spc="15" dirty="0">
                <a:latin typeface="Arial"/>
                <a:cs typeface="Arial"/>
              </a:rPr>
              <a:t>bit </a:t>
            </a:r>
            <a:r>
              <a:rPr sz="1000" spc="-5" dirty="0">
                <a:latin typeface="Arial"/>
                <a:cs typeface="Arial"/>
              </a:rPr>
              <a:t>tricky:</a:t>
            </a:r>
            <a:endParaRPr sz="1000">
              <a:latin typeface="Arial"/>
              <a:cs typeface="Arial"/>
            </a:endParaRPr>
          </a:p>
          <a:p>
            <a:pPr marL="160655">
              <a:lnSpc>
                <a:spcPts val="1200"/>
              </a:lnSpc>
            </a:pPr>
            <a:r>
              <a:rPr sz="1000" spc="-95" dirty="0">
                <a:latin typeface="Arial"/>
                <a:cs typeface="Arial"/>
              </a:rPr>
              <a:t>use  </a:t>
            </a:r>
            <a:r>
              <a:rPr sz="1000" spc="-80" dirty="0">
                <a:latin typeface="Arial"/>
                <a:cs typeface="Arial"/>
              </a:rPr>
              <a:t>a  </a:t>
            </a:r>
            <a:r>
              <a:rPr sz="1000" spc="-25" dirty="0">
                <a:latin typeface="Arial"/>
                <a:cs typeface="Arial"/>
              </a:rPr>
              <a:t>backtick  </a:t>
            </a:r>
            <a:r>
              <a:rPr sz="800" spc="155" dirty="0">
                <a:latin typeface="Arial"/>
                <a:cs typeface="Arial"/>
              </a:rPr>
              <a:t>`  </a:t>
            </a:r>
            <a:r>
              <a:rPr sz="1000" spc="-50" dirty="0">
                <a:latin typeface="Arial"/>
                <a:cs typeface="Arial"/>
              </a:rPr>
              <a:t>on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dirty="0">
                <a:latin typeface="Arial"/>
                <a:cs typeface="Arial"/>
              </a:rPr>
              <a:t>left </a:t>
            </a:r>
            <a:r>
              <a:rPr sz="1000" spc="-55" dirty="0">
                <a:latin typeface="Arial"/>
                <a:cs typeface="Arial"/>
              </a:rPr>
              <a:t>and </a:t>
            </a:r>
            <a:r>
              <a:rPr sz="1000" spc="-60" dirty="0">
                <a:latin typeface="Arial"/>
                <a:cs typeface="Arial"/>
              </a:rPr>
              <a:t>an  </a:t>
            </a:r>
            <a:r>
              <a:rPr sz="1000" spc="-45" dirty="0">
                <a:latin typeface="Arial"/>
                <a:cs typeface="Arial"/>
              </a:rPr>
              <a:t>apostrophe  </a:t>
            </a:r>
            <a:r>
              <a:rPr sz="800" spc="155" dirty="0">
                <a:latin typeface="Arial"/>
                <a:cs typeface="Arial"/>
              </a:rPr>
              <a:t>´  </a:t>
            </a:r>
            <a:r>
              <a:rPr sz="1000" spc="-50" dirty="0">
                <a:latin typeface="Arial"/>
                <a:cs typeface="Arial"/>
              </a:rPr>
              <a:t>on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dirty="0">
                <a:latin typeface="Arial"/>
                <a:cs typeface="Arial"/>
              </a:rPr>
              <a:t> right.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3330" y="1014666"/>
            <a:ext cx="120904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60" dirty="0">
                <a:latin typeface="Courier New"/>
                <a:cs typeface="Courier New"/>
              </a:rPr>
              <a:t>Single quotes:</a:t>
            </a:r>
            <a:r>
              <a:rPr sz="800" spc="-100" dirty="0">
                <a:latin typeface="Courier New"/>
                <a:cs typeface="Courier New"/>
              </a:rPr>
              <a:t> </a:t>
            </a:r>
            <a:r>
              <a:rPr sz="800" spc="-60" dirty="0">
                <a:latin typeface="Courier New"/>
                <a:cs typeface="Courier New"/>
              </a:rPr>
              <a:t>`text'.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3330" y="1255064"/>
            <a:ext cx="131635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60" dirty="0">
                <a:latin typeface="Courier New"/>
                <a:cs typeface="Courier New"/>
              </a:rPr>
              <a:t>Double quotes:</a:t>
            </a:r>
            <a:r>
              <a:rPr sz="800" spc="-95" dirty="0">
                <a:latin typeface="Courier New"/>
                <a:cs typeface="Courier New"/>
              </a:rPr>
              <a:t> </a:t>
            </a:r>
            <a:r>
              <a:rPr sz="800" spc="-60" dirty="0">
                <a:latin typeface="Courier New"/>
                <a:cs typeface="Courier New"/>
              </a:rPr>
              <a:t>``text''.</a:t>
            </a:r>
            <a:endParaRPr sz="800">
              <a:latin typeface="Courier New"/>
              <a:cs typeface="Courier New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820479" y="1054404"/>
            <a:ext cx="0" cy="325120"/>
          </a:xfrm>
          <a:custGeom>
            <a:avLst/>
            <a:gdLst/>
            <a:ahLst/>
            <a:cxnLst/>
            <a:rect l="l" t="t" r="r" b="b"/>
            <a:pathLst>
              <a:path h="325119">
                <a:moveTo>
                  <a:pt x="0" y="324751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886227" y="968192"/>
            <a:ext cx="1060450" cy="410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60900"/>
              </a:lnSpc>
            </a:pPr>
            <a:r>
              <a:rPr sz="800" spc="-20" dirty="0">
                <a:latin typeface="Arial"/>
                <a:cs typeface="Arial"/>
              </a:rPr>
              <a:t>Single </a:t>
            </a:r>
            <a:r>
              <a:rPr sz="800" spc="-15" dirty="0">
                <a:latin typeface="Arial"/>
                <a:cs typeface="Arial"/>
              </a:rPr>
              <a:t>quotes: </a:t>
            </a:r>
            <a:r>
              <a:rPr sz="800" spc="30" dirty="0">
                <a:latin typeface="Arial"/>
                <a:cs typeface="Arial"/>
              </a:rPr>
              <a:t>‘text’.  </a:t>
            </a:r>
            <a:r>
              <a:rPr sz="800" spc="-10" dirty="0">
                <a:latin typeface="Arial"/>
                <a:cs typeface="Arial"/>
              </a:rPr>
              <a:t>Double </a:t>
            </a:r>
            <a:r>
              <a:rPr sz="800" spc="-15" dirty="0">
                <a:latin typeface="Arial"/>
                <a:cs typeface="Arial"/>
              </a:rPr>
              <a:t>quotes:</a:t>
            </a:r>
            <a:r>
              <a:rPr sz="800" spc="180" dirty="0">
                <a:latin typeface="Arial"/>
                <a:cs typeface="Arial"/>
              </a:rPr>
              <a:t> </a:t>
            </a:r>
            <a:r>
              <a:rPr sz="800" spc="55" dirty="0">
                <a:latin typeface="Arial"/>
                <a:cs typeface="Arial"/>
              </a:rPr>
              <a:t>“text”.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37095" y="1013929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39622" y="1013917"/>
            <a:ext cx="0" cy="405765"/>
          </a:xfrm>
          <a:custGeom>
            <a:avLst/>
            <a:gdLst/>
            <a:ahLst/>
            <a:cxnLst/>
            <a:rect l="l" t="t" r="r" b="b"/>
            <a:pathLst>
              <a:path h="405765">
                <a:moveTo>
                  <a:pt x="0" y="40572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279176" y="1013917"/>
            <a:ext cx="0" cy="405765"/>
          </a:xfrm>
          <a:custGeom>
            <a:avLst/>
            <a:gdLst/>
            <a:ahLst/>
            <a:cxnLst/>
            <a:rect l="l" t="t" r="r" b="b"/>
            <a:pathLst>
              <a:path h="405765">
                <a:moveTo>
                  <a:pt x="0" y="40572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7095" y="1419644"/>
            <a:ext cx="3644900" cy="0"/>
          </a:xfrm>
          <a:custGeom>
            <a:avLst/>
            <a:gdLst/>
            <a:ahLst/>
            <a:cxnLst/>
            <a:rect l="l" t="t" r="r" b="b"/>
            <a:pathLst>
              <a:path w="3644900">
                <a:moveTo>
                  <a:pt x="0" y="0"/>
                </a:moveTo>
                <a:lnTo>
                  <a:pt x="364460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30231" y="1719165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000000">
              <a:alpha val="7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16173" y="1705107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16173" y="1705107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ln w="63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30231" y="1877318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000000">
              <a:alpha val="7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16173" y="1863260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16173" y="1863260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ln w="63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30231" y="2035471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000000">
              <a:alpha val="7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16173" y="2021413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16173" y="2021413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ln w="63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30231" y="2193637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000000">
              <a:alpha val="7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16173" y="2179579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16173" y="2179579"/>
            <a:ext cx="79375" cy="146050"/>
          </a:xfrm>
          <a:custGeom>
            <a:avLst/>
            <a:gdLst/>
            <a:ahLst/>
            <a:cxnLst/>
            <a:rect l="l" t="t" r="r" b="b"/>
            <a:pathLst>
              <a:path w="79375" h="146050">
                <a:moveTo>
                  <a:pt x="53774" y="0"/>
                </a:moveTo>
                <a:lnTo>
                  <a:pt x="25305" y="0"/>
                </a:lnTo>
                <a:lnTo>
                  <a:pt x="15455" y="1988"/>
                </a:lnTo>
                <a:lnTo>
                  <a:pt x="7411" y="7411"/>
                </a:lnTo>
                <a:lnTo>
                  <a:pt x="1988" y="15455"/>
                </a:lnTo>
                <a:lnTo>
                  <a:pt x="0" y="25305"/>
                </a:lnTo>
                <a:lnTo>
                  <a:pt x="0" y="120200"/>
                </a:lnTo>
                <a:lnTo>
                  <a:pt x="1988" y="130050"/>
                </a:lnTo>
                <a:lnTo>
                  <a:pt x="7411" y="138094"/>
                </a:lnTo>
                <a:lnTo>
                  <a:pt x="15455" y="143517"/>
                </a:lnTo>
                <a:lnTo>
                  <a:pt x="25305" y="145505"/>
                </a:lnTo>
                <a:lnTo>
                  <a:pt x="53774" y="145505"/>
                </a:lnTo>
                <a:lnTo>
                  <a:pt x="63624" y="143517"/>
                </a:lnTo>
                <a:lnTo>
                  <a:pt x="71668" y="138094"/>
                </a:lnTo>
                <a:lnTo>
                  <a:pt x="77091" y="130050"/>
                </a:lnTo>
                <a:lnTo>
                  <a:pt x="79080" y="120200"/>
                </a:lnTo>
                <a:lnTo>
                  <a:pt x="79080" y="25305"/>
                </a:lnTo>
                <a:lnTo>
                  <a:pt x="77091" y="15455"/>
                </a:lnTo>
                <a:lnTo>
                  <a:pt x="71668" y="7411"/>
                </a:lnTo>
                <a:lnTo>
                  <a:pt x="63624" y="1988"/>
                </a:lnTo>
                <a:lnTo>
                  <a:pt x="53774" y="0"/>
                </a:lnTo>
                <a:close/>
              </a:path>
            </a:pathLst>
          </a:custGeom>
          <a:ln w="63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00" spc="-85" dirty="0"/>
              <a:t>Some  </a:t>
            </a:r>
            <a:r>
              <a:rPr sz="1000" spc="-50" dirty="0"/>
              <a:t>common characters </a:t>
            </a:r>
            <a:r>
              <a:rPr sz="1000" spc="-70" dirty="0"/>
              <a:t>have  </a:t>
            </a:r>
            <a:r>
              <a:rPr sz="1000" spc="-55" dirty="0"/>
              <a:t>special </a:t>
            </a:r>
            <a:r>
              <a:rPr sz="1000" spc="-60" dirty="0"/>
              <a:t>meanings  </a:t>
            </a:r>
            <a:r>
              <a:rPr sz="1000" spc="-15" dirty="0"/>
              <a:t>in</a:t>
            </a:r>
            <a:r>
              <a:rPr sz="1000" spc="25" dirty="0"/>
              <a:t> </a:t>
            </a:r>
            <a:r>
              <a:rPr sz="1000" spc="-135" dirty="0"/>
              <a:t>L</a:t>
            </a:r>
            <a:r>
              <a:rPr sz="1050" spc="-202" baseline="15873" dirty="0"/>
              <a:t>A</a:t>
            </a:r>
            <a:r>
              <a:rPr sz="1000" spc="-135" dirty="0"/>
              <a:t>T</a:t>
            </a:r>
            <a:r>
              <a:rPr sz="1500" spc="-202" baseline="-11111" dirty="0"/>
              <a:t>E</a:t>
            </a:r>
            <a:r>
              <a:rPr sz="1000" spc="-135" dirty="0"/>
              <a:t>X:</a:t>
            </a:r>
            <a:endParaRPr sz="1000">
              <a:latin typeface="Lucida Sans Unicode"/>
              <a:cs typeface="Lucida Sans Unicode"/>
            </a:endParaRPr>
          </a:p>
          <a:p>
            <a:pPr marL="252095">
              <a:lnSpc>
                <a:spcPct val="100000"/>
              </a:lnSpc>
              <a:spcBef>
                <a:spcPts val="400"/>
              </a:spcBef>
              <a:tabLst>
                <a:tab pos="515620" algn="l"/>
              </a:tabLst>
            </a:pPr>
            <a:r>
              <a:rPr sz="800" spc="-95" dirty="0">
                <a:latin typeface="Courier New"/>
                <a:cs typeface="Courier New"/>
              </a:rPr>
              <a:t>	</a:t>
            </a:r>
            <a:r>
              <a:rPr spc="-40" dirty="0"/>
              <a:t>percent</a:t>
            </a:r>
            <a:r>
              <a:rPr spc="-10" dirty="0"/>
              <a:t> </a:t>
            </a:r>
            <a:r>
              <a:rPr spc="-55" dirty="0"/>
              <a:t>sign</a:t>
            </a:r>
            <a:endParaRPr sz="800">
              <a:latin typeface="Courier New"/>
              <a:cs typeface="Courier New"/>
            </a:endParaRPr>
          </a:p>
          <a:p>
            <a:pPr marL="252095">
              <a:lnSpc>
                <a:spcPct val="100000"/>
              </a:lnSpc>
              <a:spcBef>
                <a:spcPts val="45"/>
              </a:spcBef>
              <a:tabLst>
                <a:tab pos="515620" algn="l"/>
              </a:tabLst>
            </a:pPr>
            <a:r>
              <a:rPr sz="800" spc="-60" dirty="0">
                <a:latin typeface="Courier New"/>
                <a:cs typeface="Courier New"/>
              </a:rPr>
              <a:t>#	</a:t>
            </a:r>
            <a:r>
              <a:rPr spc="-75" dirty="0"/>
              <a:t>hash  </a:t>
            </a:r>
            <a:r>
              <a:rPr spc="-25" dirty="0"/>
              <a:t>(pound </a:t>
            </a:r>
            <a:r>
              <a:rPr spc="220" dirty="0"/>
              <a:t>/ </a:t>
            </a:r>
            <a:r>
              <a:rPr spc="-45" dirty="0"/>
              <a:t>sharp)</a:t>
            </a:r>
            <a:r>
              <a:rPr spc="-155" dirty="0"/>
              <a:t> </a:t>
            </a:r>
            <a:r>
              <a:rPr spc="-55" dirty="0"/>
              <a:t>sign</a:t>
            </a:r>
            <a:endParaRPr sz="800">
              <a:latin typeface="Courier New"/>
              <a:cs typeface="Courier New"/>
            </a:endParaRPr>
          </a:p>
          <a:p>
            <a:pPr marL="252095">
              <a:lnSpc>
                <a:spcPct val="100000"/>
              </a:lnSpc>
              <a:spcBef>
                <a:spcPts val="45"/>
              </a:spcBef>
              <a:tabLst>
                <a:tab pos="515620" algn="l"/>
              </a:tabLst>
            </a:pPr>
            <a:r>
              <a:rPr sz="800" spc="-60" dirty="0">
                <a:latin typeface="Courier New"/>
                <a:cs typeface="Courier New"/>
              </a:rPr>
              <a:t>&amp;	</a:t>
            </a:r>
            <a:r>
              <a:rPr spc="-60" dirty="0"/>
              <a:t>ampersand</a:t>
            </a:r>
            <a:endParaRPr sz="800">
              <a:latin typeface="Courier New"/>
              <a:cs typeface="Courier New"/>
            </a:endParaRPr>
          </a:p>
          <a:p>
            <a:pPr marL="252095">
              <a:lnSpc>
                <a:spcPct val="100000"/>
              </a:lnSpc>
              <a:spcBef>
                <a:spcPts val="45"/>
              </a:spcBef>
              <a:tabLst>
                <a:tab pos="515620" algn="l"/>
              </a:tabLst>
            </a:pPr>
            <a:r>
              <a:rPr sz="800" spc="-60" dirty="0">
                <a:latin typeface="Courier New"/>
                <a:cs typeface="Courier New"/>
              </a:rPr>
              <a:t>$	</a:t>
            </a:r>
            <a:r>
              <a:rPr spc="-30" dirty="0"/>
              <a:t>dollar</a:t>
            </a:r>
            <a:r>
              <a:rPr spc="-25" dirty="0"/>
              <a:t> </a:t>
            </a:r>
            <a:r>
              <a:rPr spc="-55" dirty="0"/>
              <a:t>sign</a:t>
            </a:r>
            <a:endParaRPr sz="800">
              <a:latin typeface="Courier New"/>
              <a:cs typeface="Courier New"/>
            </a:endParaRPr>
          </a:p>
          <a:p>
            <a:pPr marL="160655" marR="5080" indent="-148590">
              <a:lnSpc>
                <a:spcPct val="100000"/>
              </a:lnSpc>
              <a:spcBef>
                <a:spcPts val="595"/>
              </a:spcBef>
            </a:pPr>
            <a:r>
              <a:rPr sz="1200" spc="525" baseline="6944" dirty="0">
                <a:solidFill>
                  <a:srgbClr val="3333B2"/>
                </a:solidFill>
                <a:latin typeface="Lucida Sans Unicode"/>
                <a:cs typeface="Lucida Sans Unicode"/>
              </a:rPr>
              <a:t>› </a:t>
            </a:r>
            <a:r>
              <a:rPr sz="1000" spc="10" dirty="0"/>
              <a:t>If </a:t>
            </a:r>
            <a:r>
              <a:rPr sz="1000" spc="-60" dirty="0"/>
              <a:t>you </a:t>
            </a:r>
            <a:r>
              <a:rPr sz="1000" spc="-10" dirty="0"/>
              <a:t>just </a:t>
            </a:r>
            <a:r>
              <a:rPr sz="1000" spc="-30" dirty="0"/>
              <a:t>type </a:t>
            </a:r>
            <a:r>
              <a:rPr sz="1000" spc="-55" dirty="0"/>
              <a:t>these, </a:t>
            </a:r>
            <a:r>
              <a:rPr sz="1000" spc="-15" dirty="0"/>
              <a:t>you’ll </a:t>
            </a:r>
            <a:r>
              <a:rPr sz="1000" spc="-30" dirty="0"/>
              <a:t>get </a:t>
            </a:r>
            <a:r>
              <a:rPr sz="1000" spc="-60" dirty="0"/>
              <a:t>an </a:t>
            </a:r>
            <a:r>
              <a:rPr sz="1000" spc="-35" dirty="0"/>
              <a:t>error. </a:t>
            </a:r>
            <a:r>
              <a:rPr sz="1000" spc="10" dirty="0"/>
              <a:t>If </a:t>
            </a:r>
            <a:r>
              <a:rPr sz="1000" spc="-60" dirty="0"/>
              <a:t>you </a:t>
            </a:r>
            <a:r>
              <a:rPr sz="1000" spc="-30" dirty="0"/>
              <a:t>want </a:t>
            </a:r>
            <a:r>
              <a:rPr sz="1000" spc="-75" dirty="0"/>
              <a:t>one </a:t>
            </a:r>
            <a:r>
              <a:rPr sz="1000" spc="10" dirty="0"/>
              <a:t>to </a:t>
            </a:r>
            <a:r>
              <a:rPr sz="1000" spc="-60" dirty="0"/>
              <a:t>appear  </a:t>
            </a:r>
            <a:r>
              <a:rPr sz="1000" spc="-15" dirty="0"/>
              <a:t>in </a:t>
            </a:r>
            <a:r>
              <a:rPr sz="1000" spc="-25" dirty="0"/>
              <a:t>the </a:t>
            </a:r>
            <a:r>
              <a:rPr sz="1000" spc="-5" dirty="0"/>
              <a:t>output, </a:t>
            </a:r>
            <a:r>
              <a:rPr sz="1000" spc="-60" dirty="0"/>
              <a:t>you </a:t>
            </a:r>
            <a:r>
              <a:rPr sz="1000" spc="-70" dirty="0"/>
              <a:t>have </a:t>
            </a:r>
            <a:r>
              <a:rPr sz="1000" spc="10" dirty="0"/>
              <a:t>to </a:t>
            </a:r>
            <a:r>
              <a:rPr sz="1000" i="1" spc="-50" dirty="0">
                <a:latin typeface="Trebuchet MS"/>
                <a:cs typeface="Trebuchet MS"/>
              </a:rPr>
              <a:t>escape </a:t>
            </a:r>
            <a:r>
              <a:rPr sz="1000" spc="45" dirty="0"/>
              <a:t>it </a:t>
            </a:r>
            <a:r>
              <a:rPr sz="1000" spc="-60" dirty="0"/>
              <a:t>by </a:t>
            </a:r>
            <a:r>
              <a:rPr sz="1000" spc="-55" dirty="0"/>
              <a:t>preceding </a:t>
            </a:r>
            <a:r>
              <a:rPr sz="1000" spc="45" dirty="0"/>
              <a:t>it </a:t>
            </a:r>
            <a:r>
              <a:rPr sz="1000" dirty="0"/>
              <a:t>with </a:t>
            </a:r>
            <a:r>
              <a:rPr sz="1000" spc="-80" dirty="0"/>
              <a:t>a  </a:t>
            </a:r>
            <a:r>
              <a:rPr sz="1000" spc="40" dirty="0"/>
              <a:t> </a:t>
            </a:r>
            <a:r>
              <a:rPr sz="1000" spc="-55" dirty="0"/>
              <a:t>backslash.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820479" y="2736786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15182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639622" y="2696286"/>
            <a:ext cx="3639820" cy="233045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24130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190"/>
              </a:spcBef>
              <a:tabLst>
                <a:tab pos="2256155" algn="l"/>
              </a:tabLst>
            </a:pPr>
            <a:r>
              <a:rPr sz="1000" spc="90" dirty="0">
                <a:solidFill>
                  <a:srgbClr val="007F00"/>
                </a:solidFill>
                <a:latin typeface="Arial"/>
                <a:cs typeface="Arial"/>
              </a:rPr>
              <a:t>\$\\&amp;\#</a:t>
            </a:r>
            <a:r>
              <a:rPr sz="1000" spc="90" dirty="0">
                <a:latin typeface="Arial"/>
                <a:cs typeface="Arial"/>
              </a:rPr>
              <a:t>!	</a:t>
            </a:r>
            <a:r>
              <a:rPr sz="1500" spc="82" baseline="2777" dirty="0">
                <a:latin typeface="Arial"/>
                <a:cs typeface="Arial"/>
              </a:rPr>
              <a:t>$%&amp;#!</a:t>
            </a:r>
            <a:endParaRPr sz="1500" baseline="2777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2098</Words>
  <Application>Microsoft Office PowerPoint</Application>
  <PresentationFormat>Custom</PresentationFormat>
  <Paragraphs>261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Calibri</vt:lpstr>
      <vt:lpstr>Courier New</vt:lpstr>
      <vt:lpstr>Lucida Sans</vt:lpstr>
      <vt:lpstr>Lucida Sans Unicode</vt:lpstr>
      <vt:lpstr>Tahoma</vt:lpstr>
      <vt:lpstr>Times New Roman</vt:lpstr>
      <vt:lpstr>Trebuchet MS</vt:lpstr>
      <vt:lpstr>Verdana</vt:lpstr>
      <vt:lpstr>Office Theme</vt:lpstr>
      <vt:lpstr>An Interactive Introduction to LATEX Part 1:  The Basics</vt:lpstr>
      <vt:lpstr>Why LATEX?</vt:lpstr>
      <vt:lpstr>How does it work?</vt:lpstr>
      <vt:lpstr>More examples of commands and their output. . .</vt:lpstr>
      <vt:lpstr>Attitude adjustment</vt:lpstr>
      <vt:lpstr>Getting started</vt:lpstr>
      <vt:lpstr>Getting started with Overleaf</vt:lpstr>
      <vt:lpstr>Typesetting Text</vt:lpstr>
      <vt:lpstr>Typesetting Text: Caveats</vt:lpstr>
      <vt:lpstr>Handling Errors</vt:lpstr>
      <vt:lpstr>Typesetting Exercise 1</vt:lpstr>
      <vt:lpstr>Typesetting Mathematics: Dollar Signs</vt:lpstr>
      <vt:lpstr>Typesetting Mathematics: Notation</vt:lpstr>
      <vt:lpstr>Typesetting Mathematics:  Displayed Equations</vt:lpstr>
      <vt:lpstr>Interlude: Environments</vt:lpstr>
      <vt:lpstr>Interlude: Environments</vt:lpstr>
      <vt:lpstr>Interlude: Packages</vt:lpstr>
      <vt:lpstr>Typesetting Mathematics:  Examples with amsmath</vt:lpstr>
      <vt:lpstr>Typesetting Mathematics:  Examples with amsmath</vt:lpstr>
      <vt:lpstr>Typesetting Exercise 2</vt:lpstr>
      <vt:lpstr>End of Part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Interactive Introduction to LaTeX - Part 1: The Basics</dc:title>
  <dc:creator>Dr John D. Lees-Miller</dc:creator>
  <cp:lastModifiedBy>imadbarzinjy@gmail.com</cp:lastModifiedBy>
  <cp:revision>2</cp:revision>
  <dcterms:created xsi:type="dcterms:W3CDTF">2024-12-17T19:06:32Z</dcterms:created>
  <dcterms:modified xsi:type="dcterms:W3CDTF">2024-12-17T16:07:13Z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2020-01-26T00:00:00Z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2024-12-17T00:00:00Z</vt:filetime>
  </property>
</Properties>
</file>