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w3schools.com/python/ref_func_abs.asp" TargetMode="External"/><Relationship Id="rId3" Type="http://schemas.openxmlformats.org/officeDocument/2006/relationships/hyperlink" Target="https://www.w3schools.com/python/ref_func_all.asp" TargetMode="External"/><Relationship Id="rId4" Type="http://schemas.openxmlformats.org/officeDocument/2006/relationships/hyperlink" Target="https://www.w3schools.com/python/ref_func_any.asp" TargetMode="External"/><Relationship Id="rId5" Type="http://schemas.openxmlformats.org/officeDocument/2006/relationships/hyperlink" Target="https://www.w3schools.com/python/ref_func_bool.asp" TargetMode="External"/><Relationship Id="rId6" Type="http://schemas.openxmlformats.org/officeDocument/2006/relationships/hyperlink" Target="https://www.w3schools.com/python/ref_func_chr.asp" TargetMode="External"/><Relationship Id="rId7" Type="http://schemas.openxmlformats.org/officeDocument/2006/relationships/hyperlink" Target="https://www.w3schools.com/python/ref_func_complex.asp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w3schools.com/python/ref_func_float.asp" TargetMode="External"/><Relationship Id="rId3" Type="http://schemas.openxmlformats.org/officeDocument/2006/relationships/hyperlink" Target="https://www.w3schools.com/python/ref_func_input.asp" TargetMode="External"/><Relationship Id="rId4" Type="http://schemas.openxmlformats.org/officeDocument/2006/relationships/hyperlink" Target="https://www.w3schools.com/python/ref_func_int.asp" TargetMode="External"/><Relationship Id="rId5" Type="http://schemas.openxmlformats.org/officeDocument/2006/relationships/hyperlink" Target="https://www.w3schools.com/python/ref_func_len.asp" TargetMode="External"/><Relationship Id="rId6" Type="http://schemas.openxmlformats.org/officeDocument/2006/relationships/hyperlink" Target="https://www.w3schools.com/python/ref_func_list.asp" TargetMode="External"/><Relationship Id="rId7" Type="http://schemas.openxmlformats.org/officeDocument/2006/relationships/hyperlink" Target="https://www.w3schools.com/python/ref_func_max.asp" TargetMode="External"/><Relationship Id="rId8" Type="http://schemas.openxmlformats.org/officeDocument/2006/relationships/hyperlink" Target="https://www.w3schools.com/python/ref_func_min.asp" TargetMode="External"/><Relationship Id="rId9" Type="http://schemas.openxmlformats.org/officeDocument/2006/relationships/hyperlink" Target="https://www.w3schools.com/python/ref_func_next.asp" TargetMode="External"/><Relationship Id="rId10" Type="http://schemas.openxmlformats.org/officeDocument/2006/relationships/hyperlink" Target="https://www.w3schools.com/python/ref_func_ord.asp" TargetMode="External"/><Relationship Id="rId11" Type="http://schemas.openxmlformats.org/officeDocument/2006/relationships/hyperlink" Target="https://www.w3schools.com/python/ref_func_pow.asp" TargetMode="External"/><Relationship Id="rId12" Type="http://schemas.openxmlformats.org/officeDocument/2006/relationships/hyperlink" Target="https://www.w3schools.com/python/ref_func_print.asp" TargetMode="External"/><Relationship Id="rId13" Type="http://schemas.openxmlformats.org/officeDocument/2006/relationships/hyperlink" Target="https://www.w3schools.com/python/ref_func_range.asp" TargetMode="External"/><Relationship Id="rId14" Type="http://schemas.openxmlformats.org/officeDocument/2006/relationships/hyperlink" Target="https://www.w3schools.com/python/ref_func_reversed.asp" TargetMode="External"/><Relationship Id="rId15" Type="http://schemas.openxmlformats.org/officeDocument/2006/relationships/hyperlink" Target="https://www.w3schools.com/python/ref_func_round.asp" TargetMode="External"/><Relationship Id="rId16" Type="http://schemas.openxmlformats.org/officeDocument/2006/relationships/hyperlink" Target="https://www.w3schools.com/python/ref_func_sorted.asp" TargetMode="External"/><Relationship Id="rId17" Type="http://schemas.openxmlformats.org/officeDocument/2006/relationships/hyperlink" Target="https://www.w3schools.com/python/ref_func_str.asp" TargetMode="External"/><Relationship Id="rId18" Type="http://schemas.openxmlformats.org/officeDocument/2006/relationships/hyperlink" Target="https://www.w3schools.com/python/ref_func_sum.asp" TargetMode="External"/><Relationship Id="rId19" Type="http://schemas.openxmlformats.org/officeDocument/2006/relationships/hyperlink" Target="https://www.w3schools.com/python/ref_func_tuple.asp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w3schools.com/python/ref_string_count.asp" TargetMode="External"/><Relationship Id="rId3" Type="http://schemas.openxmlformats.org/officeDocument/2006/relationships/hyperlink" Target="https://www.w3schools.com/python/ref_string_endswith.asp" TargetMode="External"/><Relationship Id="rId4" Type="http://schemas.openxmlformats.org/officeDocument/2006/relationships/hyperlink" Target="https://www.w3schools.com/python/ref_string_find.asp" TargetMode="External"/><Relationship Id="rId5" Type="http://schemas.openxmlformats.org/officeDocument/2006/relationships/hyperlink" Target="https://www.w3schools.com/python/ref_string_index.asp" TargetMode="External"/><Relationship Id="rId6" Type="http://schemas.openxmlformats.org/officeDocument/2006/relationships/hyperlink" Target="https://www.w3schools.com/python/ref_string_isalnum.asp" TargetMode="External"/><Relationship Id="rId7" Type="http://schemas.openxmlformats.org/officeDocument/2006/relationships/hyperlink" Target="https://www.w3schools.com/python/ref_string_isalpha.asp" TargetMode="External"/><Relationship Id="rId8" Type="http://schemas.openxmlformats.org/officeDocument/2006/relationships/hyperlink" Target="https://www.w3schools.com/python/ref_string_isdecimal.asp" TargetMode="External"/><Relationship Id="rId9" Type="http://schemas.openxmlformats.org/officeDocument/2006/relationships/hyperlink" Target="https://www.w3schools.com/python/ref_string_isdigit.asp" TargetMode="External"/><Relationship Id="rId10" Type="http://schemas.openxmlformats.org/officeDocument/2006/relationships/hyperlink" Target="https://www.w3schools.com/python/ref_string_islower.asp" TargetMode="External"/><Relationship Id="rId11" Type="http://schemas.openxmlformats.org/officeDocument/2006/relationships/hyperlink" Target="https://www.w3schools.com/python/ref_string_isnumeric.asp" TargetMode="External"/><Relationship Id="rId12" Type="http://schemas.openxmlformats.org/officeDocument/2006/relationships/hyperlink" Target="https://www.w3schools.com/python/ref_string_isspace.asp" TargetMode="External"/><Relationship Id="rId13" Type="http://schemas.openxmlformats.org/officeDocument/2006/relationships/hyperlink" Target="https://www.w3schools.com/python/ref_string_isupper.asp" TargetMode="External"/><Relationship Id="rId14" Type="http://schemas.openxmlformats.org/officeDocument/2006/relationships/hyperlink" Target="https://www.w3schools.com/python/ref_string_join.asp" TargetMode="External"/><Relationship Id="rId15" Type="http://schemas.openxmlformats.org/officeDocument/2006/relationships/hyperlink" Target="https://www.w3schools.com/python/ref_string_lower.asp" TargetMode="External"/><Relationship Id="rId16" Type="http://schemas.openxmlformats.org/officeDocument/2006/relationships/hyperlink" Target="https://www.w3schools.com/python/ref_string_partition.asp" TargetMode="External"/><Relationship Id="rId17" Type="http://schemas.openxmlformats.org/officeDocument/2006/relationships/hyperlink" Target="https://www.w3schools.com/python/ref_string_replace.asp" TargetMode="External"/><Relationship Id="rId18" Type="http://schemas.openxmlformats.org/officeDocument/2006/relationships/hyperlink" Target="https://www.w3schools.com/python/ref_string_rfind.asp" TargetMode="External"/><Relationship Id="rId19" Type="http://schemas.openxmlformats.org/officeDocument/2006/relationships/hyperlink" Target="https://www.w3schools.com/python/ref_string_rindex.asp" TargetMode="External"/><Relationship Id="rId20" Type="http://schemas.openxmlformats.org/officeDocument/2006/relationships/hyperlink" Target="https://www.w3schools.com/python/ref_string_rpartition.asp" TargetMode="External"/><Relationship Id="rId21" Type="http://schemas.openxmlformats.org/officeDocument/2006/relationships/hyperlink" Target="https://www.w3schools.com/python/ref_string_rsplit.asp" TargetMode="External"/><Relationship Id="rId22" Type="http://schemas.openxmlformats.org/officeDocument/2006/relationships/hyperlink" Target="https://www.w3schools.com/python/ref_string_split.asp" TargetMode="External"/><Relationship Id="rId23" Type="http://schemas.openxmlformats.org/officeDocument/2006/relationships/hyperlink" Target="https://www.w3schools.com/python/ref_string_splitlines.asp" TargetMode="External"/><Relationship Id="rId24" Type="http://schemas.openxmlformats.org/officeDocument/2006/relationships/hyperlink" Target="https://www.w3schools.com/python/ref_string_startswith.asp" TargetMode="External"/><Relationship Id="rId25" Type="http://schemas.openxmlformats.org/officeDocument/2006/relationships/hyperlink" Target="https://www.w3schools.com/python/ref_string_strip.asp" TargetMode="External"/><Relationship Id="rId26" Type="http://schemas.openxmlformats.org/officeDocument/2006/relationships/hyperlink" Target="https://www.w3schools.com/python/ref_string_swapcase.asp" TargetMode="External"/><Relationship Id="rId27" Type="http://schemas.openxmlformats.org/officeDocument/2006/relationships/hyperlink" Target="https://www.w3schools.com/python/ref_string_upper.asp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w3schools.com/python/ref_list_append.asp" TargetMode="External"/><Relationship Id="rId3" Type="http://schemas.openxmlformats.org/officeDocument/2006/relationships/hyperlink" Target="https://www.w3schools.com/python/ref_list_clear.asp" TargetMode="External"/><Relationship Id="rId4" Type="http://schemas.openxmlformats.org/officeDocument/2006/relationships/hyperlink" Target="https://www.w3schools.com/python/ref_list_copy.asp" TargetMode="External"/><Relationship Id="rId5" Type="http://schemas.openxmlformats.org/officeDocument/2006/relationships/hyperlink" Target="https://www.w3schools.com/python/ref_list_count.asp" TargetMode="External"/><Relationship Id="rId6" Type="http://schemas.openxmlformats.org/officeDocument/2006/relationships/hyperlink" Target="https://www.w3schools.com/python/ref_list_extend.asp" TargetMode="External"/><Relationship Id="rId7" Type="http://schemas.openxmlformats.org/officeDocument/2006/relationships/hyperlink" Target="https://www.w3schools.com/python/ref_list_index.asp" TargetMode="External"/><Relationship Id="rId8" Type="http://schemas.openxmlformats.org/officeDocument/2006/relationships/hyperlink" Target="https://www.w3schools.com/python/ref_list_insert.asp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python.org/" TargetMode="External"/><Relationship Id="rId3" Type="http://schemas.openxmlformats.org/officeDocument/2006/relationships/hyperlink" Target="http://www.jetbrains.com/" TargetMode="Externa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w3schools.com/python/ref_list_pop.asp" TargetMode="External"/><Relationship Id="rId3" Type="http://schemas.openxmlformats.org/officeDocument/2006/relationships/hyperlink" Target="https://www.w3schools.com/python/ref_list_remove.asp" TargetMode="External"/><Relationship Id="rId4" Type="http://schemas.openxmlformats.org/officeDocument/2006/relationships/hyperlink" Target="https://www.w3schools.com/python/ref_list_reverse.asp" TargetMode="External"/><Relationship Id="rId5" Type="http://schemas.openxmlformats.org/officeDocument/2006/relationships/hyperlink" Target="https://www.w3schools.com/python/ref_list_sort.asp" TargetMode="External"/><Relationship Id="rId6" Type="http://schemas.openxmlformats.org/officeDocument/2006/relationships/hyperlink" Target="https://www.w3schools.com/python/ref_tuple_count.asp" TargetMode="External"/><Relationship Id="rId7" Type="http://schemas.openxmlformats.org/officeDocument/2006/relationships/hyperlink" Target="https://www.w3schools.com/python/ref_tuple_index.asp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geeksforgeeks.org/python-object-comparison-is-vs/" TargetMode="External"/><Relationship Id="rId3" Type="http://schemas.openxmlformats.org/officeDocument/2006/relationships/hyperlink" Target="https://www.geeksforgeeks.org/relational-operators-in-python/" TargetMode="External"/><Relationship Id="rId4" Type="http://schemas.openxmlformats.org/officeDocument/2006/relationships/hyperlink" Target="https://www.geeksforgeeks.org/python-logical-operators-with-examples-improvement-needed/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40407" y="1033272"/>
            <a:ext cx="4294632" cy="399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88335" y="1757172"/>
            <a:ext cx="2409443" cy="303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67611" y="2441448"/>
            <a:ext cx="4858512" cy="3230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50820" y="3145535"/>
            <a:ext cx="2286000" cy="3230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4433315"/>
            <a:ext cx="5943600" cy="33969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90976"/>
            <a:ext cx="6149975" cy="1243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3800"/>
              </a:lnSpc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 Python, individual characters 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String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can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be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accessed by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using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method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of  Indexing. Negative Indexing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allows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negative address references to access characters 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from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back of the String, e.g.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-1 refers 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last character,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-2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refers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second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last character,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so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2434082"/>
            <a:ext cx="6323965" cy="3630929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3598545">
              <a:lnSpc>
                <a:spcPts val="2380"/>
              </a:lnSpc>
              <a:spcBef>
                <a:spcPts val="15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"GeeksForGeeks"  print("Initial String:</a:t>
            </a:r>
            <a:r>
              <a:rPr dirty="0" sz="1400" spc="-4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")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509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print(String1)</a:t>
            </a:r>
            <a:endParaRPr sz="1400">
              <a:latin typeface="Courier New"/>
              <a:cs typeface="Courier New"/>
            </a:endParaRPr>
          </a:p>
          <a:p>
            <a:pPr marL="17780" marR="1874520">
              <a:lnSpc>
                <a:spcPct val="14140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print("\nFirst character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 is: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")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print(String1[0])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Last</a:t>
            </a:r>
            <a:r>
              <a:rPr dirty="0" sz="1400" spc="-2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character</a:t>
            </a:r>
            <a:endParaRPr sz="1400">
              <a:latin typeface="Courier New"/>
              <a:cs typeface="Courier New"/>
            </a:endParaRPr>
          </a:p>
          <a:p>
            <a:pPr marL="17780" marR="1982470">
              <a:lnSpc>
                <a:spcPct val="141400"/>
              </a:lnSpc>
              <a:spcBef>
                <a:spcPts val="1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print("\nLast character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String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is: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")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print(String1[-1])</a:t>
            </a:r>
            <a:endParaRPr sz="1400">
              <a:latin typeface="Courier New"/>
              <a:cs typeface="Courier New"/>
            </a:endParaRPr>
          </a:p>
          <a:p>
            <a:pPr marL="17780" marR="2305050">
              <a:lnSpc>
                <a:spcPts val="2380"/>
              </a:lnSpc>
              <a:spcBef>
                <a:spcPts val="190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range 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characters  print("\n characters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String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is:</a:t>
            </a:r>
            <a:r>
              <a:rPr dirty="0" sz="1400" spc="3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")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509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print(String1[2:5])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358001"/>
            <a:ext cx="6290945" cy="840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Python Built-in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Functions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70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Python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interpreter has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number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functions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 types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built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into it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that are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always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available.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They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are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listed some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of them</a:t>
            </a:r>
            <a:r>
              <a:rPr dirty="0" sz="1400" spc="11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here.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704" y="7297877"/>
          <a:ext cx="6397625" cy="201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5161"/>
                <a:gridCol w="5072888"/>
              </a:tblGrid>
              <a:tr h="288340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85"/>
                        </a:spcBef>
                        <a:tabLst>
                          <a:tab pos="1383665" algn="l"/>
                        </a:tabLst>
                      </a:pPr>
                      <a:r>
                        <a:rPr dirty="0" sz="1200" spc="-5" b="1">
                          <a:latin typeface="Verdana"/>
                          <a:cs typeface="Verdana"/>
                        </a:rPr>
                        <a:t>Function	Description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5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498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"/>
                        </a:rPr>
                        <a:t>abs()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absolute value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a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 number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3"/>
                        </a:rPr>
                        <a:t>all()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all items in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an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iterable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object are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true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4"/>
                        </a:rPr>
                        <a:t>any()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any item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in an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iterable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object is</a:t>
                      </a:r>
                      <a:r>
                        <a:rPr dirty="0" sz="1200" spc="-3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true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955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5"/>
                        </a:rPr>
                        <a:t>bool()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Boolean value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 specified</a:t>
                      </a:r>
                      <a:r>
                        <a:rPr dirty="0" sz="1200" spc="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object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798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6"/>
                        </a:rPr>
                        <a:t>chr()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character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from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 specified Unicode</a:t>
                      </a:r>
                      <a:r>
                        <a:rPr dirty="0" sz="12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code.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7"/>
                        </a:rPr>
                        <a:t>complex()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complex</a:t>
                      </a:r>
                      <a:r>
                        <a:rPr dirty="0" sz="1200" spc="-5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number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704" y="900683"/>
          <a:ext cx="6397625" cy="5461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5161"/>
                <a:gridCol w="5072888"/>
              </a:tblGrid>
              <a:tr h="28829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"/>
                        </a:rPr>
                        <a:t>float()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floating point</a:t>
                      </a:r>
                      <a:r>
                        <a:rPr dirty="0" sz="12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number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3"/>
                        </a:rPr>
                        <a:t>input()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Allowing user</a:t>
                      </a:r>
                      <a:r>
                        <a:rPr dirty="0" sz="1200" spc="-5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input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4"/>
                        </a:rPr>
                        <a:t>int()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an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integer</a:t>
                      </a:r>
                      <a:r>
                        <a:rPr dirty="0" sz="1200" spc="-5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number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879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5"/>
                        </a:rPr>
                        <a:t>len()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length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an</a:t>
                      </a:r>
                      <a:r>
                        <a:rPr dirty="0" sz="1200" spc="-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object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879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6"/>
                        </a:rPr>
                        <a:t>list()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762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200" spc="-6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762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7"/>
                        </a:rPr>
                        <a:t>max()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largest item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in an</a:t>
                      </a:r>
                      <a:r>
                        <a:rPr dirty="0" sz="12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iterable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8"/>
                        </a:rPr>
                        <a:t>min()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smallest item in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an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 iterable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841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9"/>
                        </a:rPr>
                        <a:t>next()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next item in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an</a:t>
                      </a:r>
                      <a:r>
                        <a:rPr dirty="0" sz="12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iterable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45110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0"/>
                        </a:rPr>
                        <a:t>ord()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29539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354965">
                        <a:lnSpc>
                          <a:spcPct val="100800"/>
                        </a:lnSpc>
                        <a:spcBef>
                          <a:spcPts val="28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Convert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an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integer representing the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Unicode 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 specified  character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3619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1"/>
                        </a:rPr>
                        <a:t>pow()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value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x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to the power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</a:t>
                      </a:r>
                      <a:r>
                        <a:rPr dirty="0" sz="1200" spc="-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y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2"/>
                        </a:rPr>
                        <a:t>print()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Prints to the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standard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output</a:t>
                      </a:r>
                      <a:r>
                        <a:rPr dirty="0" sz="1200" spc="-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device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39166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3"/>
                        </a:rPr>
                        <a:t>range()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0033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960119">
                        <a:lnSpc>
                          <a:spcPct val="101699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sequence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numbers,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starting from 0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and  increments by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1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(by</a:t>
                      </a:r>
                      <a:r>
                        <a:rPr dirty="0" sz="1200" spc="-3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default)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44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4"/>
                        </a:rPr>
                        <a:t>reversed()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reversed</a:t>
                      </a:r>
                      <a:r>
                        <a:rPr dirty="0" sz="1200" spc="-4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iterator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5"/>
                        </a:rPr>
                        <a:t>round()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Rounds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200" spc="-6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numbers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6"/>
                        </a:rPr>
                        <a:t>sorted()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sorted</a:t>
                      </a:r>
                      <a:r>
                        <a:rPr dirty="0" sz="1200" spc="-4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955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7"/>
                        </a:rPr>
                        <a:t>str()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string</a:t>
                      </a:r>
                      <a:r>
                        <a:rPr dirty="0" sz="1200" spc="-5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object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894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8"/>
                        </a:rPr>
                        <a:t>sum()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Sums the items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an</a:t>
                      </a:r>
                      <a:r>
                        <a:rPr dirty="0" sz="1200" spc="-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iterator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9"/>
                        </a:rPr>
                        <a:t>tuple()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200" spc="-7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tuple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4826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96416" y="6967093"/>
            <a:ext cx="6323965" cy="151574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660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x =</a:t>
            </a:r>
            <a:r>
              <a:rPr dirty="0" sz="1400" spc="-5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input('x=')</a:t>
            </a:r>
            <a:endParaRPr sz="1400">
              <a:latin typeface="Courier New"/>
              <a:cs typeface="Courier New"/>
            </a:endParaRPr>
          </a:p>
          <a:p>
            <a:pPr marL="17780" marR="4679315">
              <a:lnSpc>
                <a:spcPct val="141400"/>
              </a:lnSpc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y =</a:t>
            </a:r>
            <a:r>
              <a:rPr dirty="0" sz="1400" spc="-5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input('y=')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z=int(x)+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i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nt(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y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print(z)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5490" y="962456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33831"/>
            <a:ext cx="6378575" cy="3028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050">
              <a:lnSpc>
                <a:spcPct val="100000"/>
              </a:lnSpc>
            </a:pPr>
            <a:r>
              <a:rPr dirty="0" sz="1600" spc="5" b="1">
                <a:solidFill>
                  <a:srgbClr val="273139"/>
                </a:solidFill>
                <a:latin typeface="Times New Roman"/>
                <a:cs typeface="Times New Roman"/>
              </a:rPr>
              <a:t>Python </a:t>
            </a:r>
            <a:r>
              <a:rPr dirty="0" sz="1600" b="1">
                <a:solidFill>
                  <a:srgbClr val="273139"/>
                </a:solidFill>
                <a:latin typeface="Times New Roman"/>
                <a:cs typeface="Times New Roman"/>
              </a:rPr>
              <a:t>Data</a:t>
            </a:r>
            <a:r>
              <a:rPr dirty="0" sz="1600" spc="-25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273139"/>
                </a:solidFill>
                <a:latin typeface="Times New Roman"/>
                <a:cs typeface="Times New Roman"/>
              </a:rPr>
              <a:t>Types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10400"/>
              </a:lnSpc>
              <a:spcBef>
                <a:spcPts val="815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Data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types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are the classification or categorization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data items. It represents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the kind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of  value that tells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what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operations can be performed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on 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particular data. Since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everything  is 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object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Python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programming,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data types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are classes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variables are instances  (objects) of these classes.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The following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are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the standard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or </a:t>
            </a:r>
            <a:r>
              <a:rPr dirty="0" sz="1400" spc="15">
                <a:solidFill>
                  <a:srgbClr val="273139"/>
                </a:solidFill>
                <a:latin typeface="Times New Roman"/>
                <a:cs typeface="Times New Roman"/>
              </a:rPr>
              <a:t>built-in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data types in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Python: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Numeric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Sequence</a:t>
            </a:r>
            <a:r>
              <a:rPr dirty="0" sz="1400" spc="-6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Boolean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Set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Dictionary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Binary Types (memory view, byte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array,</a:t>
            </a:r>
            <a:r>
              <a:rPr dirty="0" sz="1400" spc="6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bytes)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764908"/>
            <a:ext cx="6349365" cy="1746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1676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Sequence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Data Type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in</a:t>
            </a:r>
            <a:r>
              <a:rPr dirty="0" sz="1400" spc="1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400"/>
              </a:lnSpc>
              <a:spcBef>
                <a:spcPts val="530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sequence Data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Type in Python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is the ordered collection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similar or different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data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types. Sequences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allow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storing 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multiple </a:t>
            </a:r>
            <a:r>
              <a:rPr dirty="0" sz="1400" spc="15">
                <a:solidFill>
                  <a:srgbClr val="273139"/>
                </a:solidFill>
                <a:latin typeface="Times New Roman"/>
                <a:cs typeface="Times New Roman"/>
              </a:rPr>
              <a:t>values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organized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efficient fashion.  There are several sequence types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</a:t>
            </a:r>
            <a:r>
              <a:rPr dirty="0" sz="1400" spc="7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Python: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6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Python</a:t>
            </a:r>
            <a:r>
              <a:rPr dirty="0" sz="1400" spc="-5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String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Python</a:t>
            </a:r>
            <a:r>
              <a:rPr dirty="0" sz="1400" spc="-6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List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Python</a:t>
            </a:r>
            <a:r>
              <a:rPr dirty="0" sz="1400" spc="-6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Tuple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3164" y="3718559"/>
            <a:ext cx="4812792" cy="2956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5490" y="962456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34847"/>
            <a:ext cx="6370320" cy="2384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String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Data</a:t>
            </a:r>
            <a:r>
              <a:rPr dirty="0" sz="1400" spc="-4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300"/>
              </a:lnSpc>
              <a:spcBef>
                <a:spcPts val="785"/>
              </a:spcBef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Strings in Python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are arrays 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bytes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representing Unicode characters.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string is a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collection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one 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more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characters put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single quote,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double-quote,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or triple-quote.  In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python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there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no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character data type,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character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string of length </a:t>
            </a:r>
            <a:r>
              <a:rPr dirty="0" sz="1400" spc="25">
                <a:solidFill>
                  <a:srgbClr val="273139"/>
                </a:solidFill>
                <a:latin typeface="Times New Roman"/>
                <a:cs typeface="Times New Roman"/>
              </a:rPr>
              <a:t>one.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 is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represented by str</a:t>
            </a:r>
            <a:r>
              <a:rPr dirty="0" sz="1400" spc="-3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class.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Creating</a:t>
            </a:r>
            <a:r>
              <a:rPr dirty="0" sz="1400" spc="-75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String</a:t>
            </a:r>
            <a:endParaRPr sz="1400">
              <a:latin typeface="Times New Roman"/>
              <a:cs typeface="Times New Roman"/>
            </a:endParaRPr>
          </a:p>
          <a:p>
            <a:pPr marL="12700" marR="329565">
              <a:lnSpc>
                <a:spcPct val="110000"/>
              </a:lnSpc>
              <a:spcBef>
                <a:spcPts val="790"/>
              </a:spcBef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Strings in Python can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be created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using single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quotes or double quotes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or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even triple  quotes.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6416" y="3147390"/>
          <a:ext cx="6414135" cy="4236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9757"/>
                <a:gridCol w="215065"/>
                <a:gridCol w="1943432"/>
                <a:gridCol w="215030"/>
                <a:gridCol w="541586"/>
                <a:gridCol w="324268"/>
                <a:gridCol w="215396"/>
                <a:gridCol w="646723"/>
                <a:gridCol w="324163"/>
                <a:gridCol w="1158456"/>
              </a:tblGrid>
              <a:tr h="915611">
                <a:tc gridSpan="10">
                  <a:txBody>
                    <a:bodyPr/>
                    <a:lstStyle/>
                    <a:p>
                      <a:pPr marL="17780">
                        <a:lnSpc>
                          <a:spcPts val="1555"/>
                        </a:lnSpc>
                      </a:pPr>
                      <a:r>
                        <a:rPr dirty="0" sz="14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Example:</a:t>
                      </a:r>
                      <a:r>
                        <a:rPr dirty="0" sz="1400" spc="-6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7780" marR="2282190">
                        <a:lnSpc>
                          <a:spcPts val="2380"/>
                        </a:lnSpc>
                        <a:spcBef>
                          <a:spcPts val="165"/>
                        </a:spcBef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String1 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'Welcome 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to the Geeks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World'  String2 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"I'm 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r>
                        <a:rPr dirty="0" sz="1400" spc="-3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Geek"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1870">
                <a:tc>
                  <a:txBody>
                    <a:bodyPr/>
                    <a:lstStyle/>
                    <a:p>
                      <a:pPr marL="17780">
                        <a:lnSpc>
                          <a:spcPts val="1450"/>
                        </a:lnSpc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String3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50"/>
                        </a:lnSpc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1450"/>
                        </a:lnSpc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'''I'm a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Geek</a:t>
                      </a:r>
                      <a:r>
                        <a:rPr dirty="0" sz="1400" spc="-1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and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450"/>
                        </a:lnSpc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450"/>
                        </a:lnSpc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live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450"/>
                        </a:lnSpc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in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450"/>
                        </a:lnSpc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450"/>
                        </a:lnSpc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world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450"/>
                        </a:lnSpc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of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450"/>
                        </a:lnSpc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"Geeks"'''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</a:tr>
              <a:tr h="25187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String4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'''Geeks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</a:tr>
              <a:tr h="2816401">
                <a:tc gridSpan="10">
                  <a:txBody>
                    <a:bodyPr/>
                    <a:lstStyle/>
                    <a:p>
                      <a:pPr marL="1315085" marR="4337050">
                        <a:lnSpc>
                          <a:spcPts val="2380"/>
                        </a:lnSpc>
                        <a:spcBef>
                          <a:spcPts val="60"/>
                        </a:spcBef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For 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L</a:t>
                      </a:r>
                      <a:r>
                        <a:rPr dirty="0" sz="1400" spc="-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fe''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'</a:t>
                      </a:r>
                      <a:endParaRPr sz="1400">
                        <a:latin typeface="Courier New"/>
                        <a:cs typeface="Courier New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String5= 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String1+</a:t>
                      </a:r>
                      <a:r>
                        <a:rPr dirty="0" sz="1400" spc="-1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String2</a:t>
                      </a:r>
                      <a:endParaRPr sz="1400">
                        <a:latin typeface="Courier New"/>
                        <a:cs typeface="Courier New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print(String1)</a:t>
                      </a:r>
                      <a:endParaRPr sz="1400">
                        <a:latin typeface="Courier New"/>
                        <a:cs typeface="Courier New"/>
                      </a:endParaRPr>
                    </a:p>
                    <a:p>
                      <a:pPr marL="17780" marR="4226560">
                        <a:lnSpc>
                          <a:spcPct val="141600"/>
                        </a:lnSpc>
                        <a:spcBef>
                          <a:spcPts val="10"/>
                        </a:spcBef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print(typ</a:t>
                      </a:r>
                      <a:r>
                        <a:rPr dirty="0" sz="1400" spc="-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e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(St</a:t>
                      </a:r>
                      <a:r>
                        <a:rPr dirty="0" sz="1400" spc="-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r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ing1)) 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Courier New"/>
                          <a:cs typeface="Courier New"/>
                        </a:rPr>
                        <a:t>print(String2)  print(String3)  print(String4)  print(String5)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2004" y="7675117"/>
            <a:ext cx="6149975" cy="1270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Accessing elements of</a:t>
            </a:r>
            <a:r>
              <a:rPr dirty="0" sz="1400" spc="-5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String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200"/>
              </a:lnSpc>
              <a:spcBef>
                <a:spcPts val="785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 Python, individual characters 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String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can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be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accessed by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using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method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of  Indexing. Negative Indexing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allows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negative address references to access characters 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from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back of the String, e.g.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-1 refers 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last character,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-2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refers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second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last character,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so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5490" y="962456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449580"/>
            <a:ext cx="6414135" cy="3630929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7780" marR="3688715">
              <a:lnSpc>
                <a:spcPts val="2380"/>
              </a:lnSpc>
              <a:spcBef>
                <a:spcPts val="16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"GeeksForGeeks"  print("Initial String: 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")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print(String1)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50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print("\nFirst character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 is:</a:t>
            </a:r>
            <a:r>
              <a:rPr dirty="0" sz="1400" spc="-1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")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print(String1[0])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Last</a:t>
            </a:r>
            <a:r>
              <a:rPr dirty="0" sz="1400" spc="-2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character</a:t>
            </a:r>
            <a:endParaRPr sz="1400">
              <a:latin typeface="Courier New"/>
              <a:cs typeface="Courier New"/>
            </a:endParaRPr>
          </a:p>
          <a:p>
            <a:pPr marL="17780" marR="2072639">
              <a:lnSpc>
                <a:spcPct val="14140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print("\nLast character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String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is: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")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print(String1[-1])</a:t>
            </a:r>
            <a:endParaRPr sz="1400">
              <a:latin typeface="Courier New"/>
              <a:cs typeface="Courier New"/>
            </a:endParaRPr>
          </a:p>
          <a:p>
            <a:pPr marL="17780" marR="2395220">
              <a:lnSpc>
                <a:spcPct val="141400"/>
              </a:lnSpc>
              <a:spcBef>
                <a:spcPts val="1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range 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characters  print("\n characters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String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is: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")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print(String1[2:5])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373498"/>
            <a:ext cx="6365240" cy="1808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List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Data</a:t>
            </a:r>
            <a:r>
              <a:rPr dirty="0" sz="1400" spc="-5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  <a:p>
            <a:pPr marL="12700" marR="125095">
              <a:lnSpc>
                <a:spcPct val="110000"/>
              </a:lnSpc>
              <a:spcBef>
                <a:spcPts val="780"/>
              </a:spcBef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Lists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are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just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like arrays, declared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other languages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which is 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ordered collection of  data.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 is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very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flexible as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items in a list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do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not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need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be of 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same</a:t>
            </a:r>
            <a:r>
              <a:rPr dirty="0" sz="1400" spc="31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type.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Creating</a:t>
            </a:r>
            <a:r>
              <a:rPr dirty="0" sz="1400" spc="-7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List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Lists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Python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can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be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created by just placing the sequence inside the square</a:t>
            </a:r>
            <a:r>
              <a:rPr dirty="0" sz="1400" spc="26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brackets[].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6613525"/>
            <a:ext cx="6414135" cy="272415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5200015">
              <a:lnSpc>
                <a:spcPts val="2380"/>
              </a:lnSpc>
              <a:spcBef>
                <a:spcPts val="15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List1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[]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print(Lis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t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)</a:t>
            </a:r>
            <a:endParaRPr sz="1400">
              <a:latin typeface="Courier New"/>
              <a:cs typeface="Courier New"/>
            </a:endParaRPr>
          </a:p>
          <a:p>
            <a:pPr marL="17780" marR="3582670" indent="107950">
              <a:lnSpc>
                <a:spcPts val="2380"/>
              </a:lnSpc>
              <a:spcBef>
                <a:spcPts val="1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List2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['GeeksForGeeks']  print(List2)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50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List3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["Geeks",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"For",</a:t>
            </a:r>
            <a:r>
              <a:rPr dirty="0" sz="1400" spc="1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"Geeks"]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print(List3[0])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List4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4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[2,5,8,3,-2,0,12]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print(List4[3])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5490" y="962456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36371"/>
            <a:ext cx="1885950" cy="534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Multi-Dimensional</a:t>
            </a:r>
            <a:r>
              <a:rPr dirty="0" sz="1400" spc="-5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List: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1064005"/>
            <a:ext cx="6414135" cy="151066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List1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[[2, 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4,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6, 8, 10], [3, 6, 9, 12, 15],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[4,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8,</a:t>
            </a:r>
            <a:r>
              <a:rPr dirty="0" sz="1400" spc="254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12,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16,</a:t>
            </a:r>
            <a:r>
              <a:rPr dirty="0" sz="1400" spc="-7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20]]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print(List1)</a:t>
            </a:r>
            <a:endParaRPr sz="1400">
              <a:latin typeface="Courier New"/>
              <a:cs typeface="Courier New"/>
            </a:endParaRPr>
          </a:p>
          <a:p>
            <a:pPr marL="17780" marR="4443095">
              <a:lnSpc>
                <a:spcPct val="141400"/>
              </a:lnSpc>
              <a:spcBef>
                <a:spcPts val="1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print(List1[1])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print(Lis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t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1[1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]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[3])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865881"/>
            <a:ext cx="6351905" cy="5140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Python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Access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List</a:t>
            </a:r>
            <a:r>
              <a:rPr dirty="0" sz="1400" spc="-1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Items</a:t>
            </a:r>
            <a:endParaRPr sz="1400">
              <a:latin typeface="Times New Roman"/>
              <a:cs typeface="Times New Roman"/>
            </a:endParaRPr>
          </a:p>
          <a:p>
            <a:pPr marL="12700" marR="33020">
              <a:lnSpc>
                <a:spcPct val="110000"/>
              </a:lnSpc>
              <a:spcBef>
                <a:spcPts val="795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 order to access the list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items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refer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index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number.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Use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index operator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[ ] to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access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item in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list.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Python,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negative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sequence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indexes represent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positions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from  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end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of 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array.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Instead of having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compute the offset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as in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List[len(List)-3],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 is  enough to just write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List[-3].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Negative indexing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means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beginning from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end, -1  refers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last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item,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-2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refers to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second-last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item,</a:t>
            </a:r>
            <a:r>
              <a:rPr dirty="0" sz="1400" spc="21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Tuple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Data</a:t>
            </a:r>
            <a:r>
              <a:rPr dirty="0" sz="1400" spc="-45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  <a:p>
            <a:pPr marL="12700" marR="193675">
              <a:lnSpc>
                <a:spcPct val="109700"/>
              </a:lnSpc>
              <a:spcBef>
                <a:spcPts val="795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Just like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list,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tuple is also 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ordered collection 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Python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objects.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only  difference between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tuple and a list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is that tuples are immutable i.e.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tuples cannot be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modified after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 is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created.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is represented by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tuple</a:t>
            </a:r>
            <a:r>
              <a:rPr dirty="0" sz="1400" spc="16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class.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Creating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a</a:t>
            </a:r>
            <a:r>
              <a:rPr dirty="0" sz="1400" spc="-4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Tuple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790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 Python, tuples are created by placing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sequence of values separated by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‘comma’  with 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without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use of parentheses for grouping the data sequence. Tuples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can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contain any number 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elements and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any </a:t>
            </a:r>
            <a:r>
              <a:rPr dirty="0" sz="1400" spc="15">
                <a:solidFill>
                  <a:srgbClr val="273139"/>
                </a:solidFill>
                <a:latin typeface="Times New Roman"/>
                <a:cs typeface="Times New Roman"/>
              </a:rPr>
              <a:t>datatype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(like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strings, integers, lists,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etc.).  Note: Tuples can also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be created </a:t>
            </a:r>
            <a:r>
              <a:rPr dirty="0" sz="1400" spc="-5">
                <a:solidFill>
                  <a:srgbClr val="273139"/>
                </a:solidFill>
                <a:latin typeface="Times New Roman"/>
                <a:cs typeface="Times New Roman"/>
              </a:rPr>
              <a:t>with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single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element,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but it is 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bit tricky.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Having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one  element in the parentheses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not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sufficient, there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must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trailing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‘comma’ to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make it  a</a:t>
            </a:r>
            <a:r>
              <a:rPr dirty="0" sz="1400" spc="-8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tuple.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8438133"/>
            <a:ext cx="6414135" cy="121348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3689985">
              <a:lnSpc>
                <a:spcPts val="2380"/>
              </a:lnSpc>
              <a:spcBef>
                <a:spcPts val="16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Creating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an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empty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tuple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4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()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50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print("Initial empty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Tuple:</a:t>
            </a:r>
            <a:r>
              <a:rPr dirty="0" sz="1400" spc="-2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5490" y="962456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449580"/>
            <a:ext cx="6414135" cy="6950709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print(Tuple1)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Creating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a Tuple</a:t>
            </a:r>
            <a:r>
              <a:rPr dirty="0" sz="1400" spc="1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with</a:t>
            </a:r>
            <a:endParaRPr sz="1400">
              <a:latin typeface="Courier New"/>
              <a:cs typeface="Courier New"/>
            </a:endParaRPr>
          </a:p>
          <a:p>
            <a:pPr marL="17780" marR="3688715">
              <a:lnSpc>
                <a:spcPct val="141400"/>
              </a:lnSpc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the use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Strings  Tuple1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('Geeks',</a:t>
            </a:r>
            <a:r>
              <a:rPr dirty="0" sz="1400" spc="3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'For')</a:t>
            </a:r>
            <a:endParaRPr sz="1400">
              <a:latin typeface="Courier New"/>
              <a:cs typeface="Courier New"/>
            </a:endParaRPr>
          </a:p>
          <a:p>
            <a:pPr marL="17780" marR="1964689">
              <a:lnSpc>
                <a:spcPts val="2390"/>
              </a:lnSpc>
              <a:spcBef>
                <a:spcPts val="18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print("\nTuple with the use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String: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")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print(Tuple1)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49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Creating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a Tuple</a:t>
            </a:r>
            <a:r>
              <a:rPr dirty="0" sz="1400" spc="1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with</a:t>
            </a:r>
            <a:endParaRPr sz="1400">
              <a:latin typeface="Courier New"/>
              <a:cs typeface="Courier New"/>
            </a:endParaRPr>
          </a:p>
          <a:p>
            <a:pPr marL="17780" marR="3904615">
              <a:lnSpc>
                <a:spcPct val="141400"/>
              </a:lnSpc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the use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list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list1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[1, 2, 4, 5,</a:t>
            </a:r>
            <a:r>
              <a:rPr dirty="0" sz="1400" spc="4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6]</a:t>
            </a:r>
            <a:endParaRPr sz="1400">
              <a:latin typeface="Courier New"/>
              <a:cs typeface="Courier New"/>
            </a:endParaRPr>
          </a:p>
          <a:p>
            <a:pPr marL="17780" marR="3259454">
              <a:lnSpc>
                <a:spcPct val="141400"/>
              </a:lnSpc>
              <a:spcBef>
                <a:spcPts val="1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print("\nTuple using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List: 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")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print(tuple(list1))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Creating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a Tuple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with</a:t>
            </a:r>
            <a:r>
              <a:rPr dirty="0" sz="1400" spc="1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the</a:t>
            </a:r>
            <a:endParaRPr sz="1400">
              <a:latin typeface="Courier New"/>
              <a:cs typeface="Courier New"/>
            </a:endParaRPr>
          </a:p>
          <a:p>
            <a:pPr marL="17780" marR="3578860">
              <a:lnSpc>
                <a:spcPts val="2390"/>
              </a:lnSpc>
              <a:spcBef>
                <a:spcPts val="180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use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built-in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function  Tuple1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4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tuple('Geeks')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4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print("\nTuple with the use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function: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 ")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print(Tuple1)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Creating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a</a:t>
            </a:r>
            <a:r>
              <a:rPr dirty="0" sz="1400" spc="-4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</a:t>
            </a:r>
            <a:endParaRPr sz="1400">
              <a:latin typeface="Courier New"/>
              <a:cs typeface="Courier New"/>
            </a:endParaRPr>
          </a:p>
          <a:p>
            <a:pPr marL="17780" marR="4117975">
              <a:lnSpc>
                <a:spcPct val="141400"/>
              </a:lnSpc>
              <a:spcBef>
                <a:spcPts val="10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with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nested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tuples  Tuple1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(0, 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1,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2,</a:t>
            </a:r>
            <a:r>
              <a:rPr dirty="0" sz="1400" spc="4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3)</a:t>
            </a:r>
            <a:endParaRPr sz="1400">
              <a:latin typeface="Courier New"/>
              <a:cs typeface="Courier New"/>
            </a:endParaRPr>
          </a:p>
          <a:p>
            <a:pPr marL="17780" marR="3470910">
              <a:lnSpc>
                <a:spcPct val="14140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Tuple2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('python',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'geek')  Tuple3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(Tuple1,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Tuple2)</a:t>
            </a:r>
            <a:endParaRPr sz="1400">
              <a:latin typeface="Courier New"/>
              <a:cs typeface="Courier New"/>
            </a:endParaRPr>
          </a:p>
          <a:p>
            <a:pPr marL="17780" marR="2395220">
              <a:lnSpc>
                <a:spcPct val="141400"/>
              </a:lnSpc>
              <a:spcBef>
                <a:spcPts val="1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print("\nTuple with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nested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tuples: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")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print(Tuple3)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691882"/>
            <a:ext cx="6228080" cy="1033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Access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Tuple</a:t>
            </a:r>
            <a:r>
              <a:rPr dirty="0" sz="1400" spc="-3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Items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790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 order to access 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tuple items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refer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index number. </a:t>
            </a:r>
            <a:r>
              <a:rPr dirty="0" sz="1400" spc="-5">
                <a:solidFill>
                  <a:srgbClr val="273139"/>
                </a:solidFill>
                <a:latin typeface="Times New Roman"/>
                <a:cs typeface="Times New Roman"/>
              </a:rPr>
              <a:t>Use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index operator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[ ]  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access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item in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tuple.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The index must be 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integer.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Nested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tuples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are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accessed 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using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nested</a:t>
            </a:r>
            <a:r>
              <a:rPr dirty="0" sz="1400" spc="-3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indexing.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449580"/>
            <a:ext cx="6414135" cy="393446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670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Python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program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to</a:t>
            </a:r>
            <a:endParaRPr sz="1400">
              <a:latin typeface="Courier New"/>
              <a:cs typeface="Courier New"/>
            </a:endParaRPr>
          </a:p>
          <a:p>
            <a:pPr marL="17780" marR="3039745">
              <a:lnSpc>
                <a:spcPct val="141400"/>
              </a:lnSpc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demonstrate accessing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tuple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tuple([1, 2, 3, 4,</a:t>
            </a:r>
            <a:r>
              <a:rPr dirty="0" sz="1400" spc="7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5])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Accessing element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using</a:t>
            </a:r>
            <a:r>
              <a:rPr dirty="0" sz="1400" spc="1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indexing</a:t>
            </a:r>
            <a:endParaRPr sz="1400">
              <a:latin typeface="Courier New"/>
              <a:cs typeface="Courier New"/>
            </a:endParaRPr>
          </a:p>
          <a:p>
            <a:pPr marL="17780" marR="3042920">
              <a:lnSpc>
                <a:spcPct val="141400"/>
              </a:lnSpc>
              <a:spcBef>
                <a:spcPts val="1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print("First element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tuple")  print(tuple1[0])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Accessing element from</a:t>
            </a:r>
            <a:r>
              <a:rPr dirty="0" sz="1400" spc="-2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last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negative</a:t>
            </a:r>
            <a:r>
              <a:rPr dirty="0" sz="1400" spc="-5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indexing</a:t>
            </a:r>
            <a:endParaRPr sz="1400">
              <a:latin typeface="Courier New"/>
              <a:cs typeface="Courier New"/>
            </a:endParaRPr>
          </a:p>
          <a:p>
            <a:pPr marL="17780" marR="2935605">
              <a:lnSpc>
                <a:spcPct val="141400"/>
              </a:lnSpc>
              <a:spcBef>
                <a:spcPts val="1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print("\nLast element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tuple")  print(tuple1[-1])</a:t>
            </a:r>
            <a:endParaRPr sz="1400">
              <a:latin typeface="Courier New"/>
              <a:cs typeface="Courier New"/>
            </a:endParaRPr>
          </a:p>
          <a:p>
            <a:pPr marL="17780" marR="2287270">
              <a:lnSpc>
                <a:spcPct val="14140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print("\nThird last element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tuple")  print(tuple1[-3])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929759"/>
            <a:ext cx="6116320" cy="799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Membership Operators in</a:t>
            </a:r>
            <a:r>
              <a:rPr dirty="0" sz="1400" spc="-5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790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In Python,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and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not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are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the membership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operators that are used to test whether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value or variable is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a</a:t>
            </a:r>
            <a:r>
              <a:rPr dirty="0" sz="1400" spc="2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sequence.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704" y="5993257"/>
          <a:ext cx="6290945" cy="63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7126"/>
                <a:gridCol w="4484242"/>
              </a:tblGrid>
              <a:tr h="204215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Operators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5B9BD4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dirty="0" sz="1400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5B9BD4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True if 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value is found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in the</a:t>
                      </a:r>
                      <a:r>
                        <a:rPr dirty="0" sz="1400" spc="4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sequence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5B9BD4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5405">
                        <a:lnSpc>
                          <a:spcPts val="1550"/>
                        </a:lnSpc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400" spc="-80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50"/>
                        </a:lnSpc>
                      </a:pPr>
                      <a:r>
                        <a:rPr dirty="0" sz="1400" spc="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True if 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value is not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found </a:t>
                      </a:r>
                      <a:r>
                        <a:rPr dirty="0" sz="1400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400" spc="7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solidFill>
                            <a:srgbClr val="273139"/>
                          </a:solidFill>
                          <a:latin typeface="Times New Roman"/>
                          <a:cs typeface="Times New Roman"/>
                        </a:rPr>
                        <a:t>sequence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96416" y="7034148"/>
            <a:ext cx="6414135" cy="117729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4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805"/>
              </a:spcBef>
            </a:pPr>
            <a:r>
              <a:rPr dirty="0" sz="1400" spc="-5">
                <a:latin typeface="Courier New"/>
                <a:cs typeface="Courier New"/>
              </a:rPr>
              <a:t>a=[2,5,-2,5,0,3]</a:t>
            </a:r>
            <a:endParaRPr sz="1400">
              <a:latin typeface="Courier New"/>
              <a:cs typeface="Courier New"/>
            </a:endParaRPr>
          </a:p>
          <a:p>
            <a:pPr marL="17780" marR="5534025">
              <a:lnSpc>
                <a:spcPct val="149300"/>
              </a:lnSpc>
            </a:pPr>
            <a:r>
              <a:rPr dirty="0" sz="1400" spc="-5">
                <a:latin typeface="Courier New"/>
                <a:cs typeface="Courier New"/>
              </a:rPr>
              <a:t>k=2 in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a  </a:t>
            </a:r>
            <a:r>
              <a:rPr dirty="0" sz="1400" spc="-5">
                <a:latin typeface="Courier New"/>
                <a:cs typeface="Courier New"/>
              </a:rPr>
              <a:t>print(k)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8534654"/>
            <a:ext cx="6341110" cy="1277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Methods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Python, methods are functions that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associated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object and can </a:t>
            </a:r>
            <a:r>
              <a:rPr dirty="0" sz="1400" spc="-10">
                <a:latin typeface="Times New Roman"/>
                <a:cs typeface="Times New Roman"/>
              </a:rPr>
              <a:t>manipulate  </a:t>
            </a:r>
            <a:r>
              <a:rPr dirty="0" sz="1400" spc="-5">
                <a:latin typeface="Times New Roman"/>
                <a:cs typeface="Times New Roman"/>
              </a:rPr>
              <a:t>its data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perform actions </a:t>
            </a:r>
            <a:r>
              <a:rPr dirty="0" sz="1400">
                <a:latin typeface="Times New Roman"/>
                <a:cs typeface="Times New Roman"/>
              </a:rPr>
              <a:t>on it. </a:t>
            </a:r>
            <a:r>
              <a:rPr dirty="0" sz="1400" spc="-5">
                <a:latin typeface="Times New Roman"/>
                <a:cs typeface="Times New Roman"/>
              </a:rPr>
              <a:t>They </a:t>
            </a:r>
            <a:r>
              <a:rPr dirty="0" sz="1400">
                <a:latin typeface="Times New Roman"/>
                <a:cs typeface="Times New Roman"/>
              </a:rPr>
              <a:t>are called </a:t>
            </a:r>
            <a:r>
              <a:rPr dirty="0" sz="1400" spc="-5">
                <a:latin typeface="Times New Roman"/>
                <a:cs typeface="Times New Roman"/>
              </a:rPr>
              <a:t>using dot notation,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object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name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Times New Roman"/>
              <a:cs typeface="Times New Roman"/>
            </a:endParaRPr>
          </a:p>
          <a:p>
            <a:pPr algn="ctr" marL="6286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5490" y="962456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11987"/>
            <a:ext cx="6307455" cy="1628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66065">
              <a:lnSpc>
                <a:spcPct val="110000"/>
              </a:lnSpc>
            </a:pPr>
            <a:r>
              <a:rPr dirty="0" sz="1400" spc="-5">
                <a:latin typeface="Times New Roman"/>
                <a:cs typeface="Times New Roman"/>
              </a:rPr>
              <a:t>followed </a:t>
            </a:r>
            <a:r>
              <a:rPr dirty="0" sz="1400">
                <a:latin typeface="Times New Roman"/>
                <a:cs typeface="Times New Roman"/>
              </a:rPr>
              <a:t>by a period </a:t>
            </a:r>
            <a:r>
              <a:rPr dirty="0" sz="1400" spc="-5">
                <a:latin typeface="Times New Roman"/>
                <a:cs typeface="Times New Roman"/>
              </a:rPr>
              <a:t>and the method name. Methods are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important part </a:t>
            </a:r>
            <a:r>
              <a:rPr dirty="0" sz="1400">
                <a:latin typeface="Times New Roman"/>
                <a:cs typeface="Times New Roman"/>
              </a:rPr>
              <a:t>of object-  </a:t>
            </a:r>
            <a:r>
              <a:rPr dirty="0" sz="1400" spc="-5">
                <a:latin typeface="Times New Roman"/>
                <a:cs typeface="Times New Roman"/>
              </a:rPr>
              <a:t>oriented programming in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Python.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400" spc="-5" b="1">
                <a:latin typeface="Times New Roman"/>
                <a:cs typeface="Times New Roman"/>
              </a:rPr>
              <a:t>String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Methods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9300"/>
              </a:lnSpc>
              <a:spcBef>
                <a:spcPts val="800"/>
              </a:spcBef>
            </a:pPr>
            <a:r>
              <a:rPr dirty="0" sz="1400" spc="-5">
                <a:latin typeface="Times New Roman"/>
                <a:cs typeface="Times New Roman"/>
              </a:rPr>
              <a:t>Python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set of built-in methods that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 spc="-5">
                <a:latin typeface="Times New Roman"/>
                <a:cs typeface="Times New Roman"/>
              </a:rPr>
              <a:t>can use on strings.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They are listed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some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of  them</a:t>
            </a:r>
            <a:r>
              <a:rPr dirty="0" sz="1400" spc="-9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here.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704" y="2408173"/>
          <a:ext cx="6306185" cy="7200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349"/>
                <a:gridCol w="5001260"/>
              </a:tblGrid>
              <a:tr h="214883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tabLst>
                          <a:tab pos="1363345" algn="l"/>
                        </a:tabLst>
                      </a:pPr>
                      <a:r>
                        <a:rPr dirty="0" sz="1200" b="1">
                          <a:latin typeface="Verdana"/>
                          <a:cs typeface="Verdana"/>
                        </a:rPr>
                        <a:t>Method	</a:t>
                      </a:r>
                      <a:r>
                        <a:rPr dirty="0" sz="1200" spc="-5" b="1">
                          <a:latin typeface="Verdana"/>
                          <a:cs typeface="Verdana"/>
                        </a:rPr>
                        <a:t>Description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81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"/>
                        </a:rPr>
                        <a:t>count()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0668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number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times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specified value occurs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in</a:t>
                      </a:r>
                      <a:r>
                        <a:rPr dirty="0" sz="1200" spc="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string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983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3"/>
                        </a:rPr>
                        <a:t>endswith()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true if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the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ends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with the specified</a:t>
                      </a:r>
                      <a:r>
                        <a:rPr dirty="0" sz="12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value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43281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4"/>
                        </a:rPr>
                        <a:t>find()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0668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Searches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for 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specified value and returns</a:t>
                      </a:r>
                      <a:r>
                        <a:rPr dirty="0" sz="1200" spc="7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position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where it was</a:t>
                      </a:r>
                      <a:r>
                        <a:rPr dirty="0" sz="1200" spc="-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found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5"/>
                        </a:rPr>
                        <a:t>index()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0668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Searches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for 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specified value and returns</a:t>
                      </a:r>
                      <a:r>
                        <a:rPr dirty="0" sz="1200" spc="7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position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where it was</a:t>
                      </a:r>
                      <a:r>
                        <a:rPr dirty="0" sz="1200" spc="-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found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6"/>
                        </a:rPr>
                        <a:t>isalnum()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all characters in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are</a:t>
                      </a:r>
                      <a:r>
                        <a:rPr dirty="0" sz="1200" spc="4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alphanumeric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7"/>
                        </a:rPr>
                        <a:t>isalpha()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all characters in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are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in the</a:t>
                      </a:r>
                      <a:r>
                        <a:rPr dirty="0" sz="1200" spc="5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alphabet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8"/>
                        </a:rPr>
                        <a:t>isdecimal()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all characters in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are</a:t>
                      </a:r>
                      <a:r>
                        <a:rPr dirty="0" sz="1200" spc="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decimals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9"/>
                        </a:rPr>
                        <a:t>isdigit()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all characters in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are</a:t>
                      </a:r>
                      <a:r>
                        <a:rPr dirty="0" sz="12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digits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0"/>
                        </a:rPr>
                        <a:t>islower()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all characters in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are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lower</a:t>
                      </a:r>
                      <a:r>
                        <a:rPr dirty="0" sz="12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case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1"/>
                        </a:rPr>
                        <a:t>isnumeric()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all characters in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are</a:t>
                      </a:r>
                      <a:r>
                        <a:rPr dirty="0" sz="12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numeric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2"/>
                        </a:rPr>
                        <a:t>isspace()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all characters in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are</a:t>
                      </a:r>
                      <a:r>
                        <a:rPr dirty="0" sz="1200" spc="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whitespaces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3"/>
                        </a:rPr>
                        <a:t>isupper()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True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if all characters in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are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upper</a:t>
                      </a:r>
                      <a:r>
                        <a:rPr dirty="0" sz="120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case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4"/>
                        </a:rPr>
                        <a:t>join()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Converts the elements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an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iterable into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2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string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5"/>
                        </a:rPr>
                        <a:t>lower()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Converts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string into lower</a:t>
                      </a:r>
                      <a:r>
                        <a:rPr dirty="0" sz="12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case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6"/>
                        </a:rPr>
                        <a:t>partition()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tuple where the string is parted into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three</a:t>
                      </a:r>
                      <a:r>
                        <a:rPr dirty="0" sz="1200" spc="3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parts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7"/>
                        </a:rPr>
                        <a:t>replace()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0668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where 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specified value is replaced with</a:t>
                      </a:r>
                      <a:r>
                        <a:rPr dirty="0" sz="1200" spc="4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specified</a:t>
                      </a:r>
                      <a:r>
                        <a:rPr dirty="0" sz="1200" spc="-7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value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43281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8"/>
                        </a:rPr>
                        <a:t>rfind()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0668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Searches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for 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specified value and returns the</a:t>
                      </a:r>
                      <a:r>
                        <a:rPr dirty="0" sz="1200" spc="9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last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position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where it was</a:t>
                      </a:r>
                      <a:r>
                        <a:rPr dirty="0" sz="1200" spc="-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found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33197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19"/>
                        </a:rPr>
                        <a:t>rindex()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0668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Searches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for 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specified value and returns the</a:t>
                      </a:r>
                      <a:r>
                        <a:rPr dirty="0" sz="1200" spc="9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last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position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where it was</a:t>
                      </a:r>
                      <a:r>
                        <a:rPr dirty="0" sz="1200" spc="-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found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0"/>
                        </a:rPr>
                        <a:t>rpartition()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tuple where the string is parted into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three</a:t>
                      </a:r>
                      <a:r>
                        <a:rPr dirty="0" sz="1200" spc="3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parts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869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1"/>
                        </a:rPr>
                        <a:t>rsplit()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Splits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at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 specified separator, and 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200" spc="8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2"/>
                        </a:rPr>
                        <a:t>split()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63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Splits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at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 specified separator, and 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200" spc="8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63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3"/>
                        </a:rPr>
                        <a:t>splitlines()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27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Splits the 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at line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breaks and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returns a</a:t>
                      </a:r>
                      <a:r>
                        <a:rPr dirty="0" sz="12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27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940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4"/>
                        </a:rPr>
                        <a:t>startswith()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true if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the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string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starts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with the specified</a:t>
                      </a:r>
                      <a:r>
                        <a:rPr dirty="0" sz="1200" spc="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value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5"/>
                        </a:rPr>
                        <a:t>strip()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trimmed version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200" spc="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string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6"/>
                        </a:rPr>
                        <a:t>swapcase()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Swaps cases, lower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case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becomes upper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case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and vice</a:t>
                      </a:r>
                      <a:r>
                        <a:rPr dirty="0" sz="1200" spc="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versa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1976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7"/>
                        </a:rPr>
                        <a:t>upper()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Converts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string into upper</a:t>
                      </a:r>
                      <a:r>
                        <a:rPr dirty="0" sz="1200" spc="-2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case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5490" y="962456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786333"/>
            <a:ext cx="6414135" cy="123507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4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946785">
              <a:lnSpc>
                <a:spcPts val="2630"/>
              </a:lnSpc>
              <a:spcBef>
                <a:spcPts val="195"/>
              </a:spcBef>
            </a:pPr>
            <a:r>
              <a:rPr dirty="0" sz="1400" spc="-5">
                <a:latin typeface="Courier New"/>
                <a:cs typeface="Courier New"/>
              </a:rPr>
              <a:t>txt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"I love applers, apple are my favorite fruit"  </a:t>
            </a:r>
            <a:r>
              <a:rPr dirty="0" sz="1400">
                <a:latin typeface="Courier New"/>
                <a:cs typeface="Courier New"/>
              </a:rPr>
              <a:t>x =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txt.count("apple")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0"/>
              </a:spcBef>
            </a:pPr>
            <a:r>
              <a:rPr dirty="0" sz="1400" spc="-5">
                <a:latin typeface="Courier New"/>
                <a:cs typeface="Courier New"/>
              </a:rPr>
              <a:t>print(x)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2456942"/>
            <a:ext cx="6414135" cy="123507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4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2653665">
              <a:lnSpc>
                <a:spcPts val="2630"/>
              </a:lnSpc>
              <a:spcBef>
                <a:spcPts val="195"/>
              </a:spcBef>
            </a:pPr>
            <a:r>
              <a:rPr dirty="0" sz="1400" spc="-5">
                <a:latin typeface="Courier New"/>
                <a:cs typeface="Courier New"/>
              </a:rPr>
              <a:t>txt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"Hello, welcome to my world."  </a:t>
            </a:r>
            <a:r>
              <a:rPr dirty="0" sz="1400">
                <a:latin typeface="Courier New"/>
                <a:cs typeface="Courier New"/>
              </a:rPr>
              <a:t>x =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txt.find("welcome")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0"/>
              </a:spcBef>
            </a:pPr>
            <a:r>
              <a:rPr dirty="0" sz="1400" spc="-5">
                <a:latin typeface="Courier New"/>
                <a:cs typeface="Courier New"/>
              </a:rPr>
              <a:t>print(x)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4130675"/>
            <a:ext cx="6414135" cy="123507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4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3293745">
              <a:lnSpc>
                <a:spcPts val="2620"/>
              </a:lnSpc>
              <a:spcBef>
                <a:spcPts val="200"/>
              </a:spcBef>
            </a:pPr>
            <a:r>
              <a:rPr dirty="0" sz="1400" spc="-5">
                <a:latin typeface="Courier New"/>
                <a:cs typeface="Courier New"/>
              </a:rPr>
              <a:t>txt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"welcome to the jungle"  </a:t>
            </a:r>
            <a:r>
              <a:rPr dirty="0" sz="1400">
                <a:latin typeface="Courier New"/>
                <a:cs typeface="Courier New"/>
              </a:rPr>
              <a:t>x =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txt.split()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0"/>
              </a:spcBef>
            </a:pPr>
            <a:r>
              <a:rPr dirty="0" sz="1400" spc="-5">
                <a:latin typeface="Courier New"/>
                <a:cs typeface="Courier New"/>
              </a:rPr>
              <a:t>print(x)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789548"/>
            <a:ext cx="6115050" cy="797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List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Methods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9300"/>
              </a:lnSpc>
              <a:spcBef>
                <a:spcPts val="800"/>
              </a:spcBef>
            </a:pPr>
            <a:r>
              <a:rPr dirty="0" sz="1400" spc="-5">
                <a:latin typeface="Times New Roman"/>
                <a:cs typeface="Times New Roman"/>
              </a:rPr>
              <a:t>Python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set of built-in methods that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 spc="-5">
                <a:latin typeface="Times New Roman"/>
                <a:cs typeface="Times New Roman"/>
              </a:rPr>
              <a:t>can use on lists.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They are listed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some of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them</a:t>
            </a:r>
            <a:r>
              <a:rPr dirty="0" sz="1400" spc="-9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here.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14704" y="6953377"/>
          <a:ext cx="6127750" cy="2552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561"/>
                <a:gridCol w="5031739"/>
              </a:tblGrid>
              <a:tr h="281978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tabLst>
                          <a:tab pos="1155065" algn="l"/>
                        </a:tabLst>
                      </a:pPr>
                      <a:r>
                        <a:rPr dirty="0" sz="1200" b="1">
                          <a:latin typeface="Verdana"/>
                          <a:cs typeface="Verdana"/>
                        </a:rPr>
                        <a:t>Method	</a:t>
                      </a:r>
                      <a:r>
                        <a:rPr dirty="0" sz="1200" spc="-5" b="1">
                          <a:latin typeface="Verdana"/>
                          <a:cs typeface="Verdana"/>
                        </a:rPr>
                        <a:t>Description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380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"/>
                        </a:rPr>
                        <a:t>append()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172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Adds </a:t>
                      </a:r>
                      <a:r>
                        <a:rPr dirty="0" sz="1200" spc="5">
                          <a:latin typeface="Verdana"/>
                          <a:cs typeface="Verdana"/>
                        </a:rPr>
                        <a:t>an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element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at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end 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200" spc="-5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172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422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3"/>
                        </a:rPr>
                        <a:t>clear()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Removes all the elements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from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200" spc="-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422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4"/>
                        </a:rPr>
                        <a:t>copy()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63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copy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the</a:t>
                      </a:r>
                      <a:r>
                        <a:rPr dirty="0" sz="1200" spc="-7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635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42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5"/>
                        </a:rPr>
                        <a:t>count()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number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elements with the specified</a:t>
                      </a:r>
                      <a:r>
                        <a:rPr dirty="0" sz="12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value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56156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6"/>
                        </a:rPr>
                        <a:t>extend()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3906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Add the elements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a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 (or any iterable), to the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end of</a:t>
                      </a:r>
                      <a:r>
                        <a:rPr dirty="0" sz="1200" spc="4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the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current</a:t>
                      </a:r>
                      <a:r>
                        <a:rPr dirty="0" sz="1200" spc="-6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635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7"/>
                        </a:rPr>
                        <a:t>index()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Returns the index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 first element with the specified</a:t>
                      </a:r>
                      <a:r>
                        <a:rPr dirty="0" sz="1200" spc="5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value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34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8"/>
                        </a:rPr>
                        <a:t>insert()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Adds </a:t>
                      </a:r>
                      <a:r>
                        <a:rPr dirty="0" sz="1200" spc="5">
                          <a:latin typeface="Verdana"/>
                          <a:cs typeface="Verdana"/>
                        </a:rPr>
                        <a:t>an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element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at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 specified</a:t>
                      </a:r>
                      <a:r>
                        <a:rPr dirty="0" sz="1200" spc="-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position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714"/>
            <a:ext cx="6312535" cy="7548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0825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Introduction to Python</a:t>
            </a:r>
            <a:r>
              <a:rPr dirty="0" sz="1600" spc="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Programming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400"/>
              </a:lnSpc>
            </a:pPr>
            <a:r>
              <a:rPr dirty="0" sz="1400" spc="-5">
                <a:latin typeface="Times New Roman"/>
                <a:cs typeface="Times New Roman"/>
              </a:rPr>
              <a:t>Python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modern, general-purpose, object-oriented, high-level programming language  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clean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expressive syntax. The following features make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easy </a:t>
            </a:r>
            <a:r>
              <a:rPr dirty="0" sz="1400">
                <a:latin typeface="Times New Roman"/>
                <a:cs typeface="Times New Roman"/>
              </a:rPr>
              <a:t>code </a:t>
            </a:r>
            <a:r>
              <a:rPr dirty="0" sz="1400" spc="-5">
                <a:latin typeface="Times New Roman"/>
                <a:cs typeface="Times New Roman"/>
              </a:rPr>
              <a:t>develop-  ment and debugging in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python:</a:t>
            </a:r>
            <a:endParaRPr sz="1400">
              <a:latin typeface="Times New Roman"/>
              <a:cs typeface="Times New Roman"/>
            </a:endParaRPr>
          </a:p>
          <a:p>
            <a:pPr algn="just" marL="241300" marR="144145" indent="-228600">
              <a:lnSpc>
                <a:spcPct val="110400"/>
              </a:lnSpc>
              <a:spcBef>
                <a:spcPts val="76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Python code is interpreted: There </a:t>
            </a:r>
            <a:r>
              <a:rPr dirty="0" sz="1400">
                <a:latin typeface="Times New Roman"/>
                <a:cs typeface="Times New Roman"/>
              </a:rPr>
              <a:t>is no </a:t>
            </a:r>
            <a:r>
              <a:rPr dirty="0" sz="1400" spc="-5">
                <a:latin typeface="Times New Roman"/>
                <a:cs typeface="Times New Roman"/>
              </a:rPr>
              <a:t>need to compile the </a:t>
            </a:r>
            <a:r>
              <a:rPr dirty="0" sz="1400" spc="-10">
                <a:latin typeface="Times New Roman"/>
                <a:cs typeface="Times New Roman"/>
              </a:rPr>
              <a:t>code. </a:t>
            </a:r>
            <a:r>
              <a:rPr dirty="0" sz="1400" spc="-5">
                <a:latin typeface="Times New Roman"/>
                <a:cs typeface="Times New Roman"/>
              </a:rPr>
              <a:t>Your code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read 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python interpreter and made </a:t>
            </a:r>
            <a:r>
              <a:rPr dirty="0" sz="1400">
                <a:latin typeface="Times New Roman"/>
                <a:cs typeface="Times New Roman"/>
              </a:rPr>
              <a:t>into </a:t>
            </a:r>
            <a:r>
              <a:rPr dirty="0" sz="1400" spc="-5">
                <a:latin typeface="Times New Roman"/>
                <a:cs typeface="Times New Roman"/>
              </a:rPr>
              <a:t>executable instructions for your computer in  </a:t>
            </a:r>
            <a:r>
              <a:rPr dirty="0" sz="1400">
                <a:latin typeface="Times New Roman"/>
                <a:cs typeface="Times New Roman"/>
              </a:rPr>
              <a:t>real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time.</a:t>
            </a:r>
            <a:endParaRPr sz="1400">
              <a:latin typeface="Times New Roman"/>
              <a:cs typeface="Times New Roman"/>
            </a:endParaRPr>
          </a:p>
          <a:p>
            <a:pPr marL="241300" marR="17145" indent="-228600">
              <a:lnSpc>
                <a:spcPct val="110900"/>
              </a:lnSpc>
              <a:spcBef>
                <a:spcPts val="62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Python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dynamically typed: There is no need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declare the type </a:t>
            </a:r>
            <a:r>
              <a:rPr dirty="0" sz="1400">
                <a:latin typeface="Times New Roman"/>
                <a:cs typeface="Times New Roman"/>
              </a:rPr>
              <a:t>of a variable or </a:t>
            </a:r>
            <a:r>
              <a:rPr dirty="0" sz="1400" spc="-5">
                <a:latin typeface="Times New Roman"/>
                <a:cs typeface="Times New Roman"/>
              </a:rPr>
              <a:t>the  type </a:t>
            </a:r>
            <a:r>
              <a:rPr dirty="0" sz="1400">
                <a:latin typeface="Times New Roman"/>
                <a:cs typeface="Times New Roman"/>
              </a:rPr>
              <a:t>of an </a:t>
            </a:r>
            <a:r>
              <a:rPr dirty="0" sz="1400" spc="-5">
                <a:latin typeface="Times New Roman"/>
                <a:cs typeface="Times New Roman"/>
              </a:rPr>
              <a:t>input to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function.</a:t>
            </a:r>
            <a:endParaRPr sz="1400">
              <a:latin typeface="Times New Roman"/>
              <a:cs typeface="Times New Roman"/>
            </a:endParaRPr>
          </a:p>
          <a:p>
            <a:pPr marL="241300" marR="127635" indent="-228600">
              <a:lnSpc>
                <a:spcPct val="110400"/>
              </a:lnSpc>
              <a:spcBef>
                <a:spcPts val="63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Python has automatic garbage collection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memory management: There is no need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explicitly allocate memory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variables </a:t>
            </a:r>
            <a:r>
              <a:rPr dirty="0" sz="1400">
                <a:latin typeface="Times New Roman"/>
                <a:cs typeface="Times New Roman"/>
              </a:rPr>
              <a:t>before </a:t>
            </a:r>
            <a:r>
              <a:rPr dirty="0" sz="1400" spc="-5">
                <a:latin typeface="Times New Roman"/>
                <a:cs typeface="Times New Roman"/>
              </a:rPr>
              <a:t>you use them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deallocate them  </a:t>
            </a:r>
            <a:r>
              <a:rPr dirty="0" sz="1400">
                <a:latin typeface="Times New Roman"/>
                <a:cs typeface="Times New Roman"/>
              </a:rPr>
              <a:t>after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83210">
              <a:lnSpc>
                <a:spcPct val="110000"/>
              </a:lnSpc>
            </a:pPr>
            <a:r>
              <a:rPr dirty="0" sz="1400">
                <a:latin typeface="Times New Roman"/>
                <a:cs typeface="Times New Roman"/>
              </a:rPr>
              <a:t>However, </a:t>
            </a:r>
            <a:r>
              <a:rPr dirty="0" sz="1400" spc="-5">
                <a:latin typeface="Times New Roman"/>
                <a:cs typeface="Times New Roman"/>
              </a:rPr>
              <a:t>keep in </a:t>
            </a:r>
            <a:r>
              <a:rPr dirty="0" sz="1400" spc="-10">
                <a:latin typeface="Times New Roman"/>
                <a:cs typeface="Times New Roman"/>
              </a:rPr>
              <a:t>mind </a:t>
            </a:r>
            <a:r>
              <a:rPr dirty="0" sz="1400" spc="-5">
                <a:latin typeface="Times New Roman"/>
                <a:cs typeface="Times New Roman"/>
              </a:rPr>
              <a:t>that these </a:t>
            </a:r>
            <a:r>
              <a:rPr dirty="0" sz="1400">
                <a:latin typeface="Times New Roman"/>
                <a:cs typeface="Times New Roman"/>
              </a:rPr>
              <a:t>features </a:t>
            </a:r>
            <a:r>
              <a:rPr dirty="0" sz="1400" spc="-5">
                <a:latin typeface="Times New Roman"/>
                <a:cs typeface="Times New Roman"/>
              </a:rPr>
              <a:t>also make </a:t>
            </a:r>
            <a:r>
              <a:rPr dirty="0" sz="1400">
                <a:latin typeface="Times New Roman"/>
                <a:cs typeface="Times New Roman"/>
              </a:rPr>
              <a:t>pure </a:t>
            </a:r>
            <a:r>
              <a:rPr dirty="0" sz="1400" spc="-5">
                <a:latin typeface="Times New Roman"/>
                <a:cs typeface="Times New Roman"/>
              </a:rPr>
              <a:t>python code slower (than,  </a:t>
            </a:r>
            <a:r>
              <a:rPr dirty="0" sz="1400">
                <a:latin typeface="Times New Roman"/>
                <a:cs typeface="Times New Roman"/>
              </a:rPr>
              <a:t>say C) in </a:t>
            </a:r>
            <a:r>
              <a:rPr dirty="0" sz="1400" spc="-5">
                <a:latin typeface="Times New Roman"/>
                <a:cs typeface="Times New Roman"/>
              </a:rPr>
              <a:t>repetitious loops because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repeated checking for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type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objects.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65"/>
              </a:spcBef>
            </a:pPr>
            <a:r>
              <a:rPr dirty="0" sz="1400" spc="-5">
                <a:latin typeface="Times New Roman"/>
                <a:cs typeface="Times New Roman"/>
              </a:rPr>
              <a:t>Therefore, many python </a:t>
            </a:r>
            <a:r>
              <a:rPr dirty="0" sz="1400" spc="-10">
                <a:latin typeface="Times New Roman"/>
                <a:cs typeface="Times New Roman"/>
              </a:rPr>
              <a:t>modules </a:t>
            </a:r>
            <a:r>
              <a:rPr dirty="0" sz="1400" spc="-5">
                <a:latin typeface="Times New Roman"/>
                <a:cs typeface="Times New Roman"/>
              </a:rPr>
              <a:t>(such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numpy, </a:t>
            </a:r>
            <a:r>
              <a:rPr dirty="0" sz="140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we shall </a:t>
            </a:r>
            <a:r>
              <a:rPr dirty="0" sz="1400">
                <a:latin typeface="Times New Roman"/>
                <a:cs typeface="Times New Roman"/>
              </a:rPr>
              <a:t>see </a:t>
            </a:r>
            <a:r>
              <a:rPr dirty="0" sz="1400" spc="-5">
                <a:latin typeface="Times New Roman"/>
                <a:cs typeface="Times New Roman"/>
              </a:rPr>
              <a:t>in detail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soon),</a:t>
            </a:r>
            <a:endParaRPr sz="1400">
              <a:latin typeface="Times New Roman"/>
              <a:cs typeface="Times New Roman"/>
            </a:endParaRPr>
          </a:p>
          <a:p>
            <a:pPr marL="12700" marR="208279">
              <a:lnSpc>
                <a:spcPct val="1100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have </a:t>
            </a:r>
            <a:r>
              <a:rPr dirty="0" sz="1400">
                <a:latin typeface="Times New Roman"/>
                <a:cs typeface="Times New Roman"/>
              </a:rPr>
              <a:t>C or </a:t>
            </a:r>
            <a:r>
              <a:rPr dirty="0" sz="1400" spc="-5">
                <a:latin typeface="Times New Roman"/>
                <a:cs typeface="Times New Roman"/>
              </a:rPr>
              <a:t>other compiled code, 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Times New Roman"/>
                <a:cs typeface="Times New Roman"/>
              </a:rPr>
              <a:t>wrapped </a:t>
            </a:r>
            <a:r>
              <a:rPr dirty="0" sz="1400" spc="-5">
                <a:latin typeface="Times New Roman"/>
                <a:cs typeface="Times New Roman"/>
              </a:rPr>
              <a:t>in python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take advantage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python’s usability without losing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speed.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Installing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algn="just" marL="12700" marR="59055">
              <a:lnSpc>
                <a:spcPts val="185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Go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  <a:hlinkClick r:id="rId2"/>
              </a:rPr>
              <a:t>www.python.org</a:t>
            </a:r>
            <a:r>
              <a:rPr dirty="0" sz="1400" spc="-5">
                <a:latin typeface="Times New Roman"/>
                <a:cs typeface="Times New Roman"/>
              </a:rPr>
              <a:t> and download the latest version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Python.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painless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install. Then Go to https://</a:t>
            </a:r>
            <a:r>
              <a:rPr dirty="0" sz="1400" spc="-5">
                <a:latin typeface="Times New Roman"/>
                <a:cs typeface="Times New Roman"/>
                <a:hlinkClick r:id="rId3"/>
              </a:rPr>
              <a:t>www.jetbrains.com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download “PyCharm Community  Edition” the IDE </a:t>
            </a:r>
            <a:r>
              <a:rPr dirty="0" sz="1400">
                <a:latin typeface="Times New Roman"/>
                <a:cs typeface="Times New Roman"/>
              </a:rPr>
              <a:t>for Pure </a:t>
            </a:r>
            <a:r>
              <a:rPr dirty="0" sz="1400" spc="-5">
                <a:latin typeface="Times New Roman"/>
                <a:cs typeface="Times New Roman"/>
              </a:rPr>
              <a:t>Python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Development.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Input and</a:t>
            </a:r>
            <a:r>
              <a:rPr dirty="0" sz="1400" spc="-1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Output: </a:t>
            </a:r>
            <a:r>
              <a:rPr dirty="0" sz="1400" b="1">
                <a:latin typeface="Times New Roman"/>
                <a:cs typeface="Times New Roman"/>
              </a:rPr>
              <a:t>- </a:t>
            </a:r>
            <a:r>
              <a:rPr dirty="0" sz="1400" spc="-5" b="1">
                <a:latin typeface="Times New Roman"/>
                <a:cs typeface="Times New Roman"/>
              </a:rPr>
              <a:t>The print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command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Times New Roman"/>
                <a:cs typeface="Times New Roman"/>
              </a:rPr>
              <a:t>The fastest way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print the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 object in python is with the print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command.</a:t>
            </a:r>
            <a:endParaRPr sz="1400">
              <a:latin typeface="Times New Roman"/>
              <a:cs typeface="Times New Roman"/>
            </a:endParaRPr>
          </a:p>
          <a:p>
            <a:pPr marL="12700" marR="248920">
              <a:lnSpc>
                <a:spcPct val="1100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Python </a:t>
            </a:r>
            <a:r>
              <a:rPr dirty="0" sz="1400" spc="-5" b="1">
                <a:latin typeface="Times New Roman"/>
                <a:cs typeface="Times New Roman"/>
              </a:rPr>
              <a:t>print() </a:t>
            </a:r>
            <a:r>
              <a:rPr dirty="0" sz="1400" spc="-5">
                <a:latin typeface="Times New Roman"/>
                <a:cs typeface="Times New Roman"/>
              </a:rPr>
              <a:t>function prints the message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screen or </a:t>
            </a:r>
            <a:r>
              <a:rPr dirty="0" sz="1400" spc="-5">
                <a:latin typeface="Times New Roman"/>
                <a:cs typeface="Times New Roman"/>
              </a:rPr>
              <a:t>any other standard output  device.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5490" y="962456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9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704" y="449580"/>
          <a:ext cx="6127750" cy="1143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561"/>
                <a:gridCol w="5031739"/>
              </a:tblGrid>
              <a:tr h="28498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2"/>
                        </a:rPr>
                        <a:t>pop()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27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Removes the element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at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 specified position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270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34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Verdana"/>
                          <a:cs typeface="Verdana"/>
                          <a:hlinkClick r:id="rId3"/>
                        </a:rPr>
                        <a:t>remove()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Removes the item with the specified value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285242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4"/>
                        </a:rPr>
                        <a:t>reverse()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90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Reverses the order </a:t>
                      </a:r>
                      <a:r>
                        <a:rPr dirty="0" sz="1200">
                          <a:latin typeface="Verdana"/>
                          <a:cs typeface="Verdana"/>
                        </a:rPr>
                        <a:t>of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the</a:t>
                      </a:r>
                      <a:r>
                        <a:rPr dirty="0" sz="1200" spc="-3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1905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  <a:tr h="2834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  <a:hlinkClick r:id="rId5"/>
                        </a:rPr>
                        <a:t>sort()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Verdana"/>
                          <a:cs typeface="Verdana"/>
                        </a:rPr>
                        <a:t>Sorts the</a:t>
                      </a:r>
                      <a:r>
                        <a:rPr dirty="0" sz="1200" spc="-7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200" spc="-5">
                          <a:latin typeface="Verdana"/>
                          <a:cs typeface="Verdana"/>
                        </a:rPr>
                        <a:t>list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6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96416" y="1929638"/>
            <a:ext cx="6414135" cy="90233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4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2333625">
              <a:lnSpc>
                <a:spcPts val="2630"/>
              </a:lnSpc>
              <a:spcBef>
                <a:spcPts val="195"/>
              </a:spcBef>
            </a:pPr>
            <a:r>
              <a:rPr dirty="0" sz="1400" spc="-5">
                <a:latin typeface="Courier New"/>
                <a:cs typeface="Courier New"/>
              </a:rPr>
              <a:t>fruits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['apple', 'banana', 'cherry']  fruits.append("orange")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3271139"/>
            <a:ext cx="6414135" cy="223774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4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2333625">
              <a:lnSpc>
                <a:spcPts val="2620"/>
              </a:lnSpc>
              <a:spcBef>
                <a:spcPts val="204"/>
              </a:spcBef>
            </a:pPr>
            <a:r>
              <a:rPr dirty="0" sz="1400" spc="-5">
                <a:latin typeface="Courier New"/>
                <a:cs typeface="Courier New"/>
              </a:rPr>
              <a:t>fruits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['apple', 'banana', 'cherry']  fruits.insert(1,</a:t>
            </a:r>
            <a:r>
              <a:rPr dirty="0" sz="1400" spc="-4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"orange")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7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2333625">
              <a:lnSpc>
                <a:spcPts val="2620"/>
              </a:lnSpc>
              <a:spcBef>
                <a:spcPts val="200"/>
              </a:spcBef>
            </a:pPr>
            <a:r>
              <a:rPr dirty="0" sz="1400" spc="-5">
                <a:latin typeface="Courier New"/>
                <a:cs typeface="Courier New"/>
              </a:rPr>
              <a:t>fruits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['apple', 'banana', 'cherry']  cars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['Ford', 'BMW',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'Volvo']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fruits.extend(cars)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932804"/>
            <a:ext cx="4270375" cy="563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Tuple</a:t>
            </a:r>
            <a:r>
              <a:rPr dirty="0" sz="1400" spc="-8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Methods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400" spc="-5">
                <a:latin typeface="Times New Roman"/>
                <a:cs typeface="Times New Roman"/>
              </a:rPr>
              <a:t>Python has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5">
                <a:latin typeface="Times New Roman"/>
                <a:cs typeface="Times New Roman"/>
              </a:rPr>
              <a:t>built-in </a:t>
            </a:r>
            <a:r>
              <a:rPr dirty="0" sz="1400" spc="-10">
                <a:latin typeface="Times New Roman"/>
                <a:cs typeface="Times New Roman"/>
              </a:rPr>
              <a:t>methods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use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tuples.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14704" y="6627241"/>
          <a:ext cx="6309360" cy="1350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062"/>
                <a:gridCol w="4633594"/>
              </a:tblGrid>
              <a:tr h="268986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tabLst>
                          <a:tab pos="1734185" algn="l"/>
                        </a:tabLst>
                      </a:pPr>
                      <a:r>
                        <a:rPr dirty="0" sz="1150">
                          <a:latin typeface="Verdana"/>
                          <a:cs typeface="Verdana"/>
                        </a:rPr>
                        <a:t>Method	Description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solidFill>
                      <a:srgbClr val="A4A4A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873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150" spc="-5">
                          <a:latin typeface="Verdana"/>
                          <a:cs typeface="Verdana"/>
                          <a:hlinkClick r:id="rId6"/>
                        </a:rPr>
                        <a:t>count()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B="0" marT="132715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7620">
                      <a:solidFill>
                        <a:srgbClr val="FFFFFF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z="1150" spc="-5">
                          <a:latin typeface="Verdana"/>
                          <a:cs typeface="Verdana"/>
                        </a:rPr>
                        <a:t>Returns </a:t>
                      </a:r>
                      <a:r>
                        <a:rPr dirty="0" sz="1150">
                          <a:latin typeface="Verdana"/>
                          <a:cs typeface="Verdana"/>
                        </a:rPr>
                        <a:t>the number of times a specified </a:t>
                      </a:r>
                      <a:r>
                        <a:rPr dirty="0" sz="1150" spc="-5">
                          <a:latin typeface="Verdana"/>
                          <a:cs typeface="Verdana"/>
                        </a:rPr>
                        <a:t>value </a:t>
                      </a:r>
                      <a:r>
                        <a:rPr dirty="0" sz="1150">
                          <a:latin typeface="Verdana"/>
                          <a:cs typeface="Verdana"/>
                        </a:rPr>
                        <a:t>occurs </a:t>
                      </a:r>
                      <a:r>
                        <a:rPr dirty="0" sz="1150" spc="-5">
                          <a:latin typeface="Verdana"/>
                          <a:cs typeface="Verdana"/>
                        </a:rPr>
                        <a:t>in</a:t>
                      </a:r>
                      <a:r>
                        <a:rPr dirty="0" sz="1150" spc="-10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50">
                          <a:latin typeface="Verdana"/>
                          <a:cs typeface="Verdana"/>
                        </a:rPr>
                        <a:t>a</a:t>
                      </a:r>
                      <a:endParaRPr sz="1150">
                        <a:latin typeface="Verdana"/>
                        <a:cs typeface="Verdana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150">
                          <a:latin typeface="Verdana"/>
                          <a:cs typeface="Verdana"/>
                        </a:rPr>
                        <a:t>tuple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7620">
                      <a:solidFill>
                        <a:srgbClr val="FFFFFF"/>
                      </a:solidFill>
                      <a:prstDash val="solid"/>
                    </a:lnT>
                    <a:lnB w="6095">
                      <a:solidFill>
                        <a:srgbClr val="C8C8C8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53987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dirty="0" sz="1150">
                          <a:latin typeface="Verdana"/>
                          <a:cs typeface="Verdana"/>
                          <a:hlinkClick r:id="rId7"/>
                        </a:rPr>
                        <a:t>index()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B="0" marT="134620">
                    <a:lnL w="6096">
                      <a:solidFill>
                        <a:srgbClr val="C8C8C8"/>
                      </a:solidFill>
                      <a:prstDash val="solid"/>
                    </a:lnL>
                    <a:lnR w="6096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>
                          <a:latin typeface="Verdana"/>
                          <a:cs typeface="Verdana"/>
                        </a:rPr>
                        <a:t>Searches the tuple </a:t>
                      </a:r>
                      <a:r>
                        <a:rPr dirty="0" sz="1150" spc="-5">
                          <a:latin typeface="Verdana"/>
                          <a:cs typeface="Verdana"/>
                        </a:rPr>
                        <a:t>for </a:t>
                      </a:r>
                      <a:r>
                        <a:rPr dirty="0" sz="1150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1150" spc="-5">
                          <a:latin typeface="Verdana"/>
                          <a:cs typeface="Verdana"/>
                        </a:rPr>
                        <a:t>specified </a:t>
                      </a:r>
                      <a:r>
                        <a:rPr dirty="0" sz="1150">
                          <a:latin typeface="Verdana"/>
                          <a:cs typeface="Verdana"/>
                        </a:rPr>
                        <a:t>value and </a:t>
                      </a:r>
                      <a:r>
                        <a:rPr dirty="0" sz="1150" spc="-5">
                          <a:latin typeface="Verdana"/>
                          <a:cs typeface="Verdana"/>
                        </a:rPr>
                        <a:t>returns</a:t>
                      </a:r>
                      <a:r>
                        <a:rPr dirty="0" sz="1150" spc="-7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50">
                          <a:latin typeface="Verdana"/>
                          <a:cs typeface="Verdana"/>
                        </a:rPr>
                        <a:t>the</a:t>
                      </a:r>
                      <a:endParaRPr sz="1150">
                        <a:latin typeface="Verdana"/>
                        <a:cs typeface="Verdana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150">
                          <a:latin typeface="Verdana"/>
                          <a:cs typeface="Verdana"/>
                        </a:rPr>
                        <a:t>position of where it was</a:t>
                      </a:r>
                      <a:r>
                        <a:rPr dirty="0" sz="1150" spc="-1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50" spc="-5">
                          <a:latin typeface="Verdana"/>
                          <a:cs typeface="Verdana"/>
                        </a:rPr>
                        <a:t>found</a:t>
                      </a:r>
                      <a:endParaRPr sz="1150">
                        <a:latin typeface="Verdana"/>
                        <a:cs typeface="Verdana"/>
                      </a:endParaRPr>
                    </a:p>
                  </a:txBody>
                  <a:tcPr marL="0" marR="0" marB="0" marT="635">
                    <a:lnL w="6096">
                      <a:solidFill>
                        <a:srgbClr val="C8C8C8"/>
                      </a:solidFill>
                      <a:prstDash val="solid"/>
                    </a:lnL>
                    <a:lnR w="6095">
                      <a:solidFill>
                        <a:srgbClr val="C8C8C8"/>
                      </a:solidFill>
                      <a:prstDash val="solid"/>
                    </a:lnR>
                    <a:lnT w="6095">
                      <a:solidFill>
                        <a:srgbClr val="C8C8C8"/>
                      </a:solidFill>
                      <a:prstDash val="solid"/>
                    </a:lnT>
                    <a:lnB w="6096">
                      <a:solidFill>
                        <a:srgbClr val="C8C8C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896416" y="8314690"/>
            <a:ext cx="6414135" cy="123444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4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900"/>
              </a:spcBef>
            </a:pPr>
            <a:r>
              <a:rPr dirty="0" sz="1400" spc="-5">
                <a:latin typeface="Courier New"/>
                <a:cs typeface="Courier New"/>
              </a:rPr>
              <a:t>thistuple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(1, 3, 7, 8, 7, 5, 4, 6, 8,</a:t>
            </a:r>
            <a:r>
              <a:rPr dirty="0" sz="1400" spc="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5)</a:t>
            </a:r>
            <a:endParaRPr sz="1400">
              <a:latin typeface="Courier New"/>
              <a:cs typeface="Courier New"/>
            </a:endParaRPr>
          </a:p>
          <a:p>
            <a:pPr marL="17780" marR="4040504">
              <a:lnSpc>
                <a:spcPts val="2630"/>
              </a:lnSpc>
              <a:spcBef>
                <a:spcPts val="229"/>
              </a:spcBef>
            </a:pPr>
            <a:r>
              <a:rPr dirty="0" sz="1400">
                <a:latin typeface="Courier New"/>
                <a:cs typeface="Courier New"/>
              </a:rPr>
              <a:t>x =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thistuple.count(5)  print(x)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9771" y="9621519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25271"/>
            <a:ext cx="6263005" cy="3504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1267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Control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Statements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if..else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Statements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935"/>
              </a:spcBef>
            </a:pP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Usually statements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in a program are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executed one after another.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However,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there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are 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situations when we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have </a:t>
            </a:r>
            <a:r>
              <a:rPr dirty="0" sz="1400" spc="-10">
                <a:solidFill>
                  <a:srgbClr val="201D1E"/>
                </a:solidFill>
                <a:latin typeface="Times New Roman"/>
                <a:cs typeface="Times New Roman"/>
              </a:rPr>
              <a:t>more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than one option to choose </a:t>
            </a:r>
            <a:r>
              <a:rPr dirty="0" sz="1400" spc="-10">
                <a:solidFill>
                  <a:srgbClr val="201D1E"/>
                </a:solidFill>
                <a:latin typeface="Times New Roman"/>
                <a:cs typeface="Times New Roman"/>
              </a:rPr>
              <a:t>from,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based on the outcome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of 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certain conditions. This can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done using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if..else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conditional statements. Conditional  statements let us write program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to do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different tasks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take different paths based on the  </a:t>
            </a:r>
            <a:r>
              <a:rPr dirty="0" sz="1400" spc="-10">
                <a:solidFill>
                  <a:srgbClr val="201D1E"/>
                </a:solidFill>
                <a:latin typeface="Times New Roman"/>
                <a:cs typeface="Times New Roman"/>
              </a:rPr>
              <a:t>outcome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of the</a:t>
            </a:r>
            <a:r>
              <a:rPr dirty="0" sz="1400" spc="-40">
                <a:solidFill>
                  <a:srgbClr val="201D1E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conditions.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There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are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three </a:t>
            </a:r>
            <a:r>
              <a:rPr dirty="0" sz="1400" spc="-10">
                <a:solidFill>
                  <a:srgbClr val="201D1E"/>
                </a:solidFill>
                <a:latin typeface="Times New Roman"/>
                <a:cs typeface="Times New Roman"/>
              </a:rPr>
              <a:t>ways </a:t>
            </a:r>
            <a:r>
              <a:rPr dirty="0" sz="1400">
                <a:solidFill>
                  <a:srgbClr val="201D1E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write if..else</a:t>
            </a:r>
            <a:r>
              <a:rPr dirty="0" sz="1400" spc="30">
                <a:solidFill>
                  <a:srgbClr val="201D1E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01D1E"/>
                </a:solidFill>
                <a:latin typeface="Times New Roman"/>
                <a:cs typeface="Times New Roman"/>
              </a:rPr>
              <a:t>statements:</a:t>
            </a:r>
            <a:endParaRPr sz="1400">
              <a:latin typeface="Times New Roman"/>
              <a:cs typeface="Times New Roman"/>
            </a:endParaRPr>
          </a:p>
          <a:p>
            <a:pPr marL="464820" indent="-225425">
              <a:lnSpc>
                <a:spcPct val="100000"/>
              </a:lnSpc>
              <a:spcBef>
                <a:spcPts val="110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dirty="0" sz="1400" b="1">
                <a:latin typeface="Times New Roman"/>
                <a:cs typeface="Times New Roman"/>
              </a:rPr>
              <a:t>if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Statement</a:t>
            </a:r>
            <a:endParaRPr sz="1400">
              <a:latin typeface="Times New Roman"/>
              <a:cs typeface="Times New Roman"/>
            </a:endParaRPr>
          </a:p>
          <a:p>
            <a:pPr marL="12700" marR="186690">
              <a:lnSpc>
                <a:spcPct val="110400"/>
              </a:lnSpc>
              <a:spcBef>
                <a:spcPts val="570"/>
              </a:spcBef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simple code of block is to be performed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condition holds true then the </a:t>
            </a:r>
            <a:r>
              <a:rPr dirty="0" sz="1400">
                <a:latin typeface="Times New Roman"/>
                <a:cs typeface="Times New Roman"/>
              </a:rPr>
              <a:t>if  </a:t>
            </a:r>
            <a:r>
              <a:rPr dirty="0" sz="1400" spc="-5">
                <a:latin typeface="Times New Roman"/>
                <a:cs typeface="Times New Roman"/>
              </a:rPr>
              <a:t>statement is used. Here the condition mentioned holds true then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block  </a:t>
            </a:r>
            <a:r>
              <a:rPr dirty="0" sz="1400">
                <a:latin typeface="Times New Roman"/>
                <a:cs typeface="Times New Roman"/>
              </a:rPr>
              <a:t>runs </a:t>
            </a:r>
            <a:r>
              <a:rPr dirty="0" sz="1400" spc="-5">
                <a:latin typeface="Times New Roman"/>
                <a:cs typeface="Times New Roman"/>
              </a:rPr>
              <a:t>otherwise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4286122"/>
            <a:ext cx="6323965" cy="931544"/>
          </a:xfrm>
          <a:prstGeom prst="rect">
            <a:avLst/>
          </a:prstGeom>
          <a:solidFill>
            <a:srgbClr val="E7E6E6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condition:</a:t>
            </a:r>
            <a:endParaRPr sz="1400">
              <a:latin typeface="Courier New"/>
              <a:cs typeface="Courier New"/>
            </a:endParaRPr>
          </a:p>
          <a:p>
            <a:pPr marL="337820">
              <a:lnSpc>
                <a:spcPct val="100000"/>
              </a:lnSpc>
              <a:spcBef>
                <a:spcPts val="140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Statements to execute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if</a:t>
            </a:r>
            <a:endParaRPr sz="1400">
              <a:latin typeface="Courier New"/>
              <a:cs typeface="Courier New"/>
            </a:endParaRPr>
          </a:p>
          <a:p>
            <a:pPr marL="337820">
              <a:lnSpc>
                <a:spcPct val="100000"/>
              </a:lnSpc>
              <a:spcBef>
                <a:spcPts val="145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condition is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true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6416" y="5452236"/>
            <a:ext cx="6323965" cy="335280"/>
          </a:xfrm>
          <a:custGeom>
            <a:avLst/>
            <a:gdLst/>
            <a:ahLst/>
            <a:cxnLst/>
            <a:rect l="l" t="t" r="r" b="b"/>
            <a:pathLst>
              <a:path w="6323965" h="335279">
                <a:moveTo>
                  <a:pt x="0" y="335279"/>
                </a:moveTo>
                <a:lnTo>
                  <a:pt x="6323965" y="335279"/>
                </a:lnTo>
                <a:lnTo>
                  <a:pt x="6323965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90951" y="5490336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6416" y="5787516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6416" y="6019165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6416" y="6250813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6416" y="6482460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6416" y="6714108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7"/>
                </a:moveTo>
                <a:lnTo>
                  <a:pt x="6323965" y="231647"/>
                </a:lnTo>
                <a:lnTo>
                  <a:pt x="6323965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96416" y="5457316"/>
            <a:ext cx="6323965" cy="2493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To find </a:t>
            </a:r>
            <a:r>
              <a:rPr dirty="0" sz="1400">
                <a:latin typeface="Cambria Math"/>
                <a:cs typeface="Cambria Math"/>
              </a:rPr>
              <a:t>𝑦 </a:t>
            </a: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00">
                <a:latin typeface="Cambria Math"/>
                <a:cs typeface="Cambria Math"/>
              </a:rPr>
              <a:t>𝑦 =</a:t>
            </a:r>
            <a:r>
              <a:rPr dirty="0" sz="1400" spc="175">
                <a:latin typeface="Cambria Math"/>
                <a:cs typeface="Cambria Math"/>
              </a:rPr>
              <a:t> </a:t>
            </a: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17780" marR="4164329">
              <a:lnSpc>
                <a:spcPct val="108600"/>
              </a:lnSpc>
              <a:spcBef>
                <a:spcPts val="560"/>
              </a:spcBef>
            </a:pPr>
            <a:r>
              <a:rPr dirty="0" sz="1400" spc="-5">
                <a:latin typeface="Courier New"/>
                <a:cs typeface="Courier New"/>
              </a:rPr>
              <a:t>import math  </a:t>
            </a:r>
            <a:r>
              <a:rPr dirty="0" sz="1400" spc="-5">
                <a:latin typeface="Courier New"/>
                <a:cs typeface="Courier New"/>
              </a:rPr>
              <a:t>x=float(input('x='))  </a:t>
            </a: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x&gt;=0:</a:t>
            </a:r>
            <a:endParaRPr sz="1400">
              <a:latin typeface="Courier New"/>
              <a:cs typeface="Courier New"/>
            </a:endParaRPr>
          </a:p>
          <a:p>
            <a:pPr marL="17780" marR="4484370" indent="32004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y=math.sqrt(x)  </a:t>
            </a:r>
            <a:r>
              <a:rPr dirty="0" sz="1400" spc="-5">
                <a:latin typeface="Courier New"/>
                <a:cs typeface="Courier New"/>
              </a:rPr>
              <a:t>print(y)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470534" indent="-22542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if..else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Statement</a:t>
            </a:r>
            <a:endParaRPr sz="1400">
              <a:latin typeface="Times New Roman"/>
              <a:cs typeface="Times New Roman"/>
            </a:endParaRPr>
          </a:p>
          <a:p>
            <a:pPr marL="17780" marR="391160">
              <a:lnSpc>
                <a:spcPct val="110000"/>
              </a:lnSpc>
              <a:spcBef>
                <a:spcPts val="59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conditional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Statement the additional block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code is merged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else statement  which is performed when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condition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false.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6416" y="8206485"/>
            <a:ext cx="6323965" cy="1163320"/>
          </a:xfrm>
          <a:prstGeom prst="rect">
            <a:avLst/>
          </a:prstGeom>
          <a:solidFill>
            <a:srgbClr val="E7E6E6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(condition):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Executes this block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if</a:t>
            </a:r>
            <a:endParaRPr sz="1400">
              <a:latin typeface="Courier New"/>
              <a:cs typeface="Courier New"/>
            </a:endParaRPr>
          </a:p>
          <a:p>
            <a:pPr marL="17780" marR="3844290" indent="426084">
              <a:lnSpc>
                <a:spcPct val="108600"/>
              </a:lnSpc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condition is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true  else: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9771" y="9621519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541019"/>
            <a:ext cx="6323965" cy="463550"/>
          </a:xfrm>
          <a:prstGeom prst="rect">
            <a:avLst/>
          </a:prstGeom>
          <a:solidFill>
            <a:srgbClr val="E7E6E6"/>
          </a:solidFill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ts val="1470"/>
              </a:lnSpc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Executes this block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if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condition is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false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6416" y="1239266"/>
            <a:ext cx="6323965" cy="445134"/>
          </a:xfrm>
          <a:custGeom>
            <a:avLst/>
            <a:gdLst/>
            <a:ahLst/>
            <a:cxnLst/>
            <a:rect l="l" t="t" r="r" b="b"/>
            <a:pathLst>
              <a:path w="6323965" h="445135">
                <a:moveTo>
                  <a:pt x="0" y="445007"/>
                </a:moveTo>
                <a:lnTo>
                  <a:pt x="6323965" y="445007"/>
                </a:lnTo>
                <a:lnTo>
                  <a:pt x="6323965" y="0"/>
                </a:lnTo>
                <a:lnTo>
                  <a:pt x="0" y="0"/>
                </a:lnTo>
                <a:lnTo>
                  <a:pt x="0" y="445007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59530" y="1487677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659759" y="1232154"/>
            <a:ext cx="477520" cy="440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𝑥 &lt;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36195">
              <a:lnSpc>
                <a:spcPct val="100000"/>
              </a:lnSpc>
              <a:spcBef>
                <a:spcPts val="70"/>
              </a:spcBef>
            </a:pPr>
            <a:r>
              <a:rPr dirty="0" sz="1400">
                <a:latin typeface="Cambria Math"/>
                <a:cs typeface="Cambria Math"/>
              </a:rPr>
              <a:t>𝑥 ≤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6416" y="1684273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6416" y="1915922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6416" y="2147570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6416" y="2379217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6416" y="2610866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96416" y="2842514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96416" y="3074238"/>
            <a:ext cx="6323965" cy="232410"/>
          </a:xfrm>
          <a:custGeom>
            <a:avLst/>
            <a:gdLst/>
            <a:ahLst/>
            <a:cxnLst/>
            <a:rect l="l" t="t" r="r" b="b"/>
            <a:pathLst>
              <a:path w="6323965" h="232410">
                <a:moveTo>
                  <a:pt x="0" y="231952"/>
                </a:moveTo>
                <a:lnTo>
                  <a:pt x="6323965" y="231952"/>
                </a:lnTo>
                <a:lnTo>
                  <a:pt x="6323965" y="0"/>
                </a:lnTo>
                <a:lnTo>
                  <a:pt x="0" y="0"/>
                </a:lnTo>
                <a:lnTo>
                  <a:pt x="0" y="231952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14704" y="1332738"/>
            <a:ext cx="2553970" cy="1946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To find </a:t>
            </a:r>
            <a:r>
              <a:rPr dirty="0" sz="1400">
                <a:latin typeface="Cambria Math"/>
                <a:cs typeface="Cambria Math"/>
              </a:rPr>
              <a:t>𝑦 </a:t>
            </a: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00">
                <a:latin typeface="Cambria Math"/>
                <a:cs typeface="Cambria Math"/>
              </a:rPr>
              <a:t>𝑦 = {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31746" sz="2100" spc="75">
                <a:latin typeface="Cambria Math"/>
                <a:cs typeface="Cambria Math"/>
              </a:rPr>
              <a:t>𝑥</a:t>
            </a:r>
            <a:r>
              <a:rPr dirty="0" baseline="72222" sz="1500" spc="75">
                <a:latin typeface="Cambria Math"/>
                <a:cs typeface="Cambria Math"/>
              </a:rPr>
              <a:t>2</a:t>
            </a:r>
            <a:endParaRPr baseline="72222" sz="1500">
              <a:latin typeface="Cambria Math"/>
              <a:cs typeface="Cambria Math"/>
            </a:endParaRPr>
          </a:p>
          <a:p>
            <a:pPr marL="2327275">
              <a:lnSpc>
                <a:spcPts val="1280"/>
              </a:lnSpc>
            </a:pP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639"/>
              </a:lnSpc>
            </a:pPr>
            <a:r>
              <a:rPr dirty="0" sz="1400" spc="-5">
                <a:latin typeface="Courier New"/>
                <a:cs typeface="Courier New"/>
              </a:rPr>
              <a:t>import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math</a:t>
            </a:r>
            <a:endParaRPr sz="1400">
              <a:latin typeface="Courier New"/>
              <a:cs typeface="Courier New"/>
            </a:endParaRPr>
          </a:p>
          <a:p>
            <a:pPr marR="412115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x=float(input('x='))  </a:t>
            </a: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x&gt;=0:</a:t>
            </a:r>
            <a:endParaRPr sz="1400">
              <a:latin typeface="Courier New"/>
              <a:cs typeface="Courier New"/>
            </a:endParaRPr>
          </a:p>
          <a:p>
            <a:pPr marR="412115" indent="426084">
              <a:lnSpc>
                <a:spcPct val="108600"/>
              </a:lnSpc>
            </a:pPr>
            <a:r>
              <a:rPr dirty="0" sz="1400">
                <a:latin typeface="Courier New"/>
                <a:cs typeface="Courier New"/>
              </a:rPr>
              <a:t>y =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math.sqrt(x)  else:</a:t>
            </a:r>
            <a:endParaRPr sz="1400">
              <a:latin typeface="Courier New"/>
              <a:cs typeface="Courier New"/>
            </a:endParaRPr>
          </a:p>
          <a:p>
            <a:pPr marR="1052195" indent="426084">
              <a:lnSpc>
                <a:spcPts val="1830"/>
              </a:lnSpc>
              <a:spcBef>
                <a:spcPts val="80"/>
              </a:spcBef>
            </a:pPr>
            <a:r>
              <a:rPr dirty="0" sz="1400">
                <a:latin typeface="Courier New"/>
                <a:cs typeface="Courier New"/>
              </a:rPr>
              <a:t>y = x </a:t>
            </a:r>
            <a:r>
              <a:rPr dirty="0" sz="1400" spc="-5">
                <a:latin typeface="Courier New"/>
                <a:cs typeface="Courier New"/>
              </a:rPr>
              <a:t>**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2  </a:t>
            </a:r>
            <a:r>
              <a:rPr dirty="0" sz="1400" spc="-5">
                <a:latin typeface="Courier New"/>
                <a:cs typeface="Courier New"/>
              </a:rPr>
              <a:t>print(y)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3539871"/>
            <a:ext cx="6212840" cy="100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4820" indent="-225425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dirty="0" sz="1400" b="1">
                <a:latin typeface="Times New Roman"/>
                <a:cs typeface="Times New Roman"/>
              </a:rPr>
              <a:t>Nested </a:t>
            </a:r>
            <a:r>
              <a:rPr dirty="0" sz="1400" spc="-5" b="1">
                <a:latin typeface="Times New Roman"/>
                <a:cs typeface="Times New Roman"/>
              </a:rPr>
              <a:t>if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Statement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585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statement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also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checked inside other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statement. This conditional statement is  </a:t>
            </a:r>
            <a:r>
              <a:rPr dirty="0" sz="1400">
                <a:latin typeface="Times New Roman"/>
                <a:cs typeface="Times New Roman"/>
              </a:rPr>
              <a:t>called a </a:t>
            </a:r>
            <a:r>
              <a:rPr dirty="0" sz="1400" spc="-5">
                <a:latin typeface="Times New Roman"/>
                <a:cs typeface="Times New Roman"/>
              </a:rPr>
              <a:t>nested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statement. This means that inner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condition 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checked only </a:t>
            </a:r>
            <a:r>
              <a:rPr dirty="0" sz="1400">
                <a:latin typeface="Times New Roman"/>
                <a:cs typeface="Times New Roman"/>
              </a:rPr>
              <a:t>if  </a:t>
            </a:r>
            <a:r>
              <a:rPr dirty="0" sz="1400" spc="-5">
                <a:latin typeface="Times New Roman"/>
                <a:cs typeface="Times New Roman"/>
              </a:rPr>
              <a:t>outer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condition is true and </a:t>
            </a:r>
            <a:r>
              <a:rPr dirty="0" sz="1400">
                <a:latin typeface="Times New Roman"/>
                <a:cs typeface="Times New Roman"/>
              </a:rPr>
              <a:t>by this, </a:t>
            </a:r>
            <a:r>
              <a:rPr dirty="0" sz="1400" spc="-5">
                <a:latin typeface="Times New Roman"/>
                <a:cs typeface="Times New Roman"/>
              </a:rPr>
              <a:t>we can see multiple conditions to be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satisfied.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6416" y="4805807"/>
            <a:ext cx="6323965" cy="1624965"/>
          </a:xfrm>
          <a:prstGeom prst="rect">
            <a:avLst/>
          </a:prstGeom>
          <a:solidFill>
            <a:srgbClr val="E7E6E6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80"/>
              </a:spcBef>
            </a:pP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(condition1):</a:t>
            </a:r>
            <a:endParaRPr sz="1400">
              <a:latin typeface="Courier New"/>
              <a:cs typeface="Courier New"/>
            </a:endParaRPr>
          </a:p>
          <a:p>
            <a:pPr marL="337820" marR="2350770">
              <a:lnSpc>
                <a:spcPct val="108600"/>
              </a:lnSpc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Executes when condition1 is true  if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(condition2):</a:t>
            </a:r>
            <a:endParaRPr sz="1400">
              <a:latin typeface="Courier New"/>
              <a:cs typeface="Courier New"/>
            </a:endParaRPr>
          </a:p>
          <a:p>
            <a:pPr marL="657860">
              <a:lnSpc>
                <a:spcPct val="100000"/>
              </a:lnSpc>
              <a:spcBef>
                <a:spcPts val="145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Executes when condition2 is</a:t>
            </a:r>
            <a:r>
              <a:rPr dirty="0" sz="1400" spc="-2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true</a:t>
            </a:r>
            <a:endParaRPr sz="1400">
              <a:latin typeface="Courier New"/>
              <a:cs typeface="Courier New"/>
            </a:endParaRPr>
          </a:p>
          <a:p>
            <a:pPr marL="337820">
              <a:lnSpc>
                <a:spcPct val="100000"/>
              </a:lnSpc>
              <a:spcBef>
                <a:spcPts val="140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if Block is end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here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if Block is end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here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6416" y="6665341"/>
            <a:ext cx="6323965" cy="335280"/>
          </a:xfrm>
          <a:custGeom>
            <a:avLst/>
            <a:gdLst/>
            <a:ahLst/>
            <a:cxnLst/>
            <a:rect l="l" t="t" r="r" b="b"/>
            <a:pathLst>
              <a:path w="6323965" h="335279">
                <a:moveTo>
                  <a:pt x="0" y="335280"/>
                </a:moveTo>
                <a:lnTo>
                  <a:pt x="6323965" y="335280"/>
                </a:lnTo>
                <a:lnTo>
                  <a:pt x="6323965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90951" y="6703441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96416" y="7000620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7"/>
                </a:moveTo>
                <a:lnTo>
                  <a:pt x="6323965" y="231647"/>
                </a:lnTo>
                <a:lnTo>
                  <a:pt x="6323965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96416" y="7232345"/>
            <a:ext cx="6323965" cy="232410"/>
          </a:xfrm>
          <a:custGeom>
            <a:avLst/>
            <a:gdLst/>
            <a:ahLst/>
            <a:cxnLst/>
            <a:rect l="l" t="t" r="r" b="b"/>
            <a:pathLst>
              <a:path w="6323965" h="232409">
                <a:moveTo>
                  <a:pt x="0" y="231952"/>
                </a:moveTo>
                <a:lnTo>
                  <a:pt x="6323965" y="231952"/>
                </a:lnTo>
                <a:lnTo>
                  <a:pt x="6323965" y="0"/>
                </a:lnTo>
                <a:lnTo>
                  <a:pt x="0" y="0"/>
                </a:lnTo>
                <a:lnTo>
                  <a:pt x="0" y="231952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96416" y="7464297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7"/>
                </a:moveTo>
                <a:lnTo>
                  <a:pt x="6323965" y="231647"/>
                </a:lnTo>
                <a:lnTo>
                  <a:pt x="6323965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96416" y="7695945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7"/>
                </a:moveTo>
                <a:lnTo>
                  <a:pt x="6323965" y="231647"/>
                </a:lnTo>
                <a:lnTo>
                  <a:pt x="6323965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96416" y="7927593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7"/>
                </a:moveTo>
                <a:lnTo>
                  <a:pt x="6323965" y="231647"/>
                </a:lnTo>
                <a:lnTo>
                  <a:pt x="6323965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96416" y="8159242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7"/>
                </a:moveTo>
                <a:lnTo>
                  <a:pt x="6323965" y="231647"/>
                </a:lnTo>
                <a:lnTo>
                  <a:pt x="6323965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96416" y="8390890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7"/>
                </a:moveTo>
                <a:lnTo>
                  <a:pt x="6323965" y="231647"/>
                </a:lnTo>
                <a:lnTo>
                  <a:pt x="6323965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896416" y="6670420"/>
            <a:ext cx="6323965" cy="1952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To find </a:t>
            </a:r>
            <a:r>
              <a:rPr dirty="0" sz="1400">
                <a:latin typeface="Cambria Math"/>
                <a:cs typeface="Cambria Math"/>
              </a:rPr>
              <a:t>𝑦 </a:t>
            </a:r>
            <a:r>
              <a:rPr dirty="0" sz="1400">
                <a:latin typeface="Times New Roman"/>
                <a:cs typeface="Times New Roman"/>
              </a:rPr>
              <a:t>where </a:t>
            </a:r>
            <a:r>
              <a:rPr dirty="0" sz="1400">
                <a:latin typeface="Cambria Math"/>
                <a:cs typeface="Cambria Math"/>
              </a:rPr>
              <a:t>𝑦 = </a:t>
            </a: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>
                <a:latin typeface="Cambria Math"/>
                <a:cs typeface="Cambria Math"/>
              </a:rPr>
              <a:t>𝑥 </a:t>
            </a:r>
            <a:r>
              <a:rPr dirty="0" sz="1400" spc="-5">
                <a:latin typeface="Times New Roman"/>
                <a:cs typeface="Times New Roman"/>
              </a:rPr>
              <a:t>only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even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numbers</a:t>
            </a:r>
            <a:endParaRPr sz="1400">
              <a:latin typeface="Times New Roman"/>
              <a:cs typeface="Times New Roman"/>
            </a:endParaRPr>
          </a:p>
          <a:p>
            <a:pPr marL="17780" marR="4377690">
              <a:lnSpc>
                <a:spcPct val="108700"/>
              </a:lnSpc>
              <a:spcBef>
                <a:spcPts val="560"/>
              </a:spcBef>
            </a:pPr>
            <a:r>
              <a:rPr dirty="0" sz="1400" spc="-5">
                <a:latin typeface="Courier New"/>
                <a:cs typeface="Courier New"/>
              </a:rPr>
              <a:t>import math  </a:t>
            </a:r>
            <a:r>
              <a:rPr dirty="0" sz="1400" spc="-5">
                <a:latin typeface="Courier New"/>
                <a:cs typeface="Courier New"/>
              </a:rPr>
              <a:t>x=int(input('x='))  </a:t>
            </a:r>
            <a:r>
              <a:rPr dirty="0" sz="1400" spc="-5">
                <a:latin typeface="Courier New"/>
                <a:cs typeface="Courier New"/>
              </a:rPr>
              <a:t>y=0</a:t>
            </a:r>
            <a:endParaRPr sz="1400">
              <a:latin typeface="Courier New"/>
              <a:cs typeface="Courier New"/>
            </a:endParaRPr>
          </a:p>
          <a:p>
            <a:pPr marL="337820" marR="5124450" indent="-32004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if x%2==0:  if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x&gt;=0:</a:t>
            </a:r>
            <a:endParaRPr sz="1400">
              <a:latin typeface="Courier New"/>
              <a:cs typeface="Courier New"/>
            </a:endParaRPr>
          </a:p>
          <a:p>
            <a:pPr marL="17780" marR="4164329" indent="639445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y=math.sqrt(x)  </a:t>
            </a:r>
            <a:r>
              <a:rPr dirty="0" sz="1400" spc="-5">
                <a:latin typeface="Courier New"/>
                <a:cs typeface="Courier New"/>
              </a:rPr>
              <a:t>print(y)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9771" y="9621519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40004"/>
            <a:ext cx="6260465" cy="773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4820" indent="-225425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if-elif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Statement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800"/>
              </a:lnSpc>
              <a:spcBef>
                <a:spcPts val="560"/>
              </a:spcBef>
            </a:pPr>
            <a:r>
              <a:rPr dirty="0" sz="1400" spc="-5">
                <a:latin typeface="Times New Roman"/>
                <a:cs typeface="Times New Roman"/>
              </a:rPr>
              <a:t>The if-elif statement is shortcut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if..else chain. While using </a:t>
            </a:r>
            <a:r>
              <a:rPr dirty="0" sz="1400">
                <a:latin typeface="Times New Roman"/>
                <a:cs typeface="Times New Roman"/>
              </a:rPr>
              <a:t>if-elif </a:t>
            </a:r>
            <a:r>
              <a:rPr dirty="0" sz="1400" spc="-5">
                <a:latin typeface="Times New Roman"/>
                <a:cs typeface="Times New Roman"/>
              </a:rPr>
              <a:t>statement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end  </a:t>
            </a:r>
            <a:r>
              <a:rPr dirty="0" sz="1400" spc="-5">
                <a:latin typeface="Times New Roman"/>
                <a:cs typeface="Times New Roman"/>
              </a:rPr>
              <a:t>else block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added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is performed if </a:t>
            </a:r>
            <a:r>
              <a:rPr dirty="0" sz="1400" spc="-5">
                <a:latin typeface="Times New Roman"/>
                <a:cs typeface="Times New Roman"/>
              </a:rPr>
              <a:t>none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above if-elif statement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1569974"/>
            <a:ext cx="6323965" cy="2088514"/>
          </a:xfrm>
          <a:prstGeom prst="rect">
            <a:avLst/>
          </a:prstGeom>
          <a:solidFill>
            <a:srgbClr val="E7E6E6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</a:t>
            </a:r>
            <a:endParaRPr sz="1400">
              <a:latin typeface="Times New Roman"/>
              <a:cs typeface="Times New Roman"/>
            </a:endParaRPr>
          </a:p>
          <a:p>
            <a:pPr marL="444500" marR="4697730" indent="-426720">
              <a:lnSpc>
                <a:spcPts val="1820"/>
              </a:lnSpc>
              <a:spcBef>
                <a:spcPts val="25"/>
              </a:spcBef>
            </a:pP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(condition):  statement</a:t>
            </a:r>
            <a:endParaRPr sz="1400">
              <a:latin typeface="Courier New"/>
              <a:cs typeface="Courier New"/>
            </a:endParaRPr>
          </a:p>
          <a:p>
            <a:pPr marL="444500" marR="4484370" indent="-426720">
              <a:lnSpc>
                <a:spcPts val="1820"/>
              </a:lnSpc>
              <a:spcBef>
                <a:spcPts val="5"/>
              </a:spcBef>
            </a:pPr>
            <a:r>
              <a:rPr dirty="0" sz="1400" spc="-5">
                <a:latin typeface="Courier New"/>
                <a:cs typeface="Courier New"/>
              </a:rPr>
              <a:t>elif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(condition):  statement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0"/>
              </a:spcBef>
            </a:pPr>
            <a:r>
              <a:rPr dirty="0" sz="1400">
                <a:latin typeface="Courier New"/>
                <a:cs typeface="Courier New"/>
              </a:rPr>
              <a:t>.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>
                <a:latin typeface="Courier New"/>
                <a:cs typeface="Courier New"/>
              </a:rPr>
              <a:t>.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else:</a:t>
            </a:r>
            <a:endParaRPr sz="1400">
              <a:latin typeface="Courier New"/>
              <a:cs typeface="Courier New"/>
            </a:endParaRPr>
          </a:p>
          <a:p>
            <a:pPr algn="ctr" marR="4465955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statement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6416" y="3894454"/>
            <a:ext cx="6323965" cy="650875"/>
          </a:xfrm>
          <a:custGeom>
            <a:avLst/>
            <a:gdLst/>
            <a:ahLst/>
            <a:cxnLst/>
            <a:rect l="l" t="t" r="r" b="b"/>
            <a:pathLst>
              <a:path w="6323965" h="650875">
                <a:moveTo>
                  <a:pt x="0" y="650748"/>
                </a:moveTo>
                <a:lnTo>
                  <a:pt x="6323965" y="650748"/>
                </a:lnTo>
                <a:lnTo>
                  <a:pt x="6323965" y="0"/>
                </a:lnTo>
                <a:lnTo>
                  <a:pt x="0" y="0"/>
                </a:lnTo>
                <a:lnTo>
                  <a:pt x="0" y="6507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61054" y="4347083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18610" y="3885819"/>
            <a:ext cx="481965" cy="645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">
              <a:lnSpc>
                <a:spcPts val="1660"/>
              </a:lnSpc>
            </a:pPr>
            <a:r>
              <a:rPr dirty="0" sz="1400">
                <a:latin typeface="Cambria Math"/>
                <a:cs typeface="Cambria Math"/>
              </a:rPr>
              <a:t>𝑥 &lt;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660"/>
              </a:lnSpc>
            </a:pPr>
            <a:r>
              <a:rPr dirty="0" sz="1400">
                <a:latin typeface="Cambria Math"/>
                <a:cs typeface="Cambria Math"/>
              </a:rPr>
              <a:t>𝑥 =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39370">
              <a:lnSpc>
                <a:spcPct val="100000"/>
              </a:lnSpc>
              <a:spcBef>
                <a:spcPts val="45"/>
              </a:spcBef>
            </a:pPr>
            <a:r>
              <a:rPr dirty="0" sz="1400">
                <a:latin typeface="Cambria Math"/>
                <a:cs typeface="Cambria Math"/>
              </a:rPr>
              <a:t>𝑥 &lt;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96416" y="4545203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6416" y="4776851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6416" y="5008498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6416" y="5240096"/>
            <a:ext cx="6323965" cy="232410"/>
          </a:xfrm>
          <a:custGeom>
            <a:avLst/>
            <a:gdLst/>
            <a:ahLst/>
            <a:cxnLst/>
            <a:rect l="l" t="t" r="r" b="b"/>
            <a:pathLst>
              <a:path w="6323965" h="232410">
                <a:moveTo>
                  <a:pt x="0" y="231952"/>
                </a:moveTo>
                <a:lnTo>
                  <a:pt x="6323965" y="231952"/>
                </a:lnTo>
                <a:lnTo>
                  <a:pt x="6323965" y="0"/>
                </a:lnTo>
                <a:lnTo>
                  <a:pt x="0" y="0"/>
                </a:lnTo>
                <a:lnTo>
                  <a:pt x="0" y="231952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96416" y="5472048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96416" y="5703696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96416" y="5935345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96416" y="6166992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96416" y="6398640"/>
            <a:ext cx="6323965" cy="231775"/>
          </a:xfrm>
          <a:custGeom>
            <a:avLst/>
            <a:gdLst/>
            <a:ahLst/>
            <a:cxnLst/>
            <a:rect l="l" t="t" r="r" b="b"/>
            <a:pathLst>
              <a:path w="6323965" h="231775">
                <a:moveTo>
                  <a:pt x="0" y="231648"/>
                </a:moveTo>
                <a:lnTo>
                  <a:pt x="6323965" y="231648"/>
                </a:lnTo>
                <a:lnTo>
                  <a:pt x="6323965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14704" y="3820286"/>
            <a:ext cx="2553970" cy="2783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21590">
              <a:lnSpc>
                <a:spcPct val="100000"/>
              </a:lnSpc>
            </a:pPr>
            <a:r>
              <a:rPr dirty="0" baseline="-19841" sz="2100" spc="120">
                <a:latin typeface="Cambria Math"/>
                <a:cs typeface="Cambria Math"/>
              </a:rPr>
              <a:t>𝑥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algn="r" marR="78740">
              <a:lnSpc>
                <a:spcPct val="100000"/>
              </a:lnSpc>
              <a:spcBef>
                <a:spcPts val="480"/>
              </a:spcBef>
            </a:pPr>
            <a:r>
              <a:rPr dirty="0" baseline="1984" sz="2100" spc="-7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baseline="1984" sz="2100" spc="-7">
                <a:latin typeface="Times New Roman"/>
                <a:cs typeface="Times New Roman"/>
              </a:rPr>
              <a:t>To find </a:t>
            </a:r>
            <a:r>
              <a:rPr dirty="0" baseline="1984" sz="2100">
                <a:latin typeface="Cambria Math"/>
                <a:cs typeface="Cambria Math"/>
              </a:rPr>
              <a:t>𝑦 </a:t>
            </a:r>
            <a:r>
              <a:rPr dirty="0" baseline="1984" sz="2100">
                <a:latin typeface="Times New Roman"/>
                <a:cs typeface="Times New Roman"/>
              </a:rPr>
              <a:t>where </a:t>
            </a:r>
            <a:r>
              <a:rPr dirty="0" baseline="1984" sz="2100">
                <a:latin typeface="Cambria Math"/>
                <a:cs typeface="Cambria Math"/>
              </a:rPr>
              <a:t>𝑦 = </a:t>
            </a:r>
            <a:r>
              <a:rPr dirty="0" baseline="1984" sz="2100" spc="15">
                <a:latin typeface="Cambria Math"/>
                <a:cs typeface="Cambria Math"/>
              </a:rPr>
              <a:t>{</a:t>
            </a:r>
            <a:r>
              <a:rPr dirty="0" baseline="1984" sz="2100" spc="26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R="5080" indent="2328545">
              <a:lnSpc>
                <a:spcPct val="102099"/>
              </a:lnSpc>
              <a:spcBef>
                <a:spcPts val="10"/>
              </a:spcBef>
            </a:pP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>
                <a:latin typeface="Cambria Math"/>
                <a:cs typeface="Cambria Math"/>
              </a:rPr>
              <a:t>𝑥  </a:t>
            </a:r>
            <a:r>
              <a:rPr dirty="0" sz="1400" spc="-5">
                <a:latin typeface="Courier New"/>
                <a:cs typeface="Courier New"/>
              </a:rPr>
              <a:t>import math  x=float(input('x='))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9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x&gt;0:</a:t>
            </a:r>
            <a:endParaRPr sz="1400">
              <a:latin typeface="Courier New"/>
              <a:cs typeface="Courier New"/>
            </a:endParaRPr>
          </a:p>
          <a:p>
            <a:pPr marR="413384" indent="426084">
              <a:lnSpc>
                <a:spcPct val="108600"/>
              </a:lnSpc>
            </a:pPr>
            <a:r>
              <a:rPr dirty="0" sz="1400">
                <a:latin typeface="Courier New"/>
                <a:cs typeface="Courier New"/>
              </a:rPr>
              <a:t>y =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math.sqrt(x)  elif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x&lt;0:</a:t>
            </a:r>
            <a:endParaRPr sz="1400">
              <a:latin typeface="Courier New"/>
              <a:cs typeface="Courier New"/>
            </a:endParaRPr>
          </a:p>
          <a:p>
            <a:pPr marR="1052195" indent="426084">
              <a:lnSpc>
                <a:spcPct val="108600"/>
              </a:lnSpc>
            </a:pPr>
            <a:r>
              <a:rPr dirty="0" sz="1400">
                <a:latin typeface="Courier New"/>
                <a:cs typeface="Courier New"/>
              </a:rPr>
              <a:t>y = x </a:t>
            </a:r>
            <a:r>
              <a:rPr dirty="0" sz="1400" spc="-5">
                <a:latin typeface="Courier New"/>
                <a:cs typeface="Courier New"/>
              </a:rPr>
              <a:t>**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2  </a:t>
            </a:r>
            <a:r>
              <a:rPr dirty="0" sz="1400" spc="-5">
                <a:latin typeface="Courier New"/>
                <a:cs typeface="Courier New"/>
              </a:rPr>
              <a:t>else:</a:t>
            </a:r>
            <a:endParaRPr sz="1400">
              <a:latin typeface="Courier New"/>
              <a:cs typeface="Courier New"/>
            </a:endParaRPr>
          </a:p>
          <a:p>
            <a:pPr marR="1692275" indent="426084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y=2  </a:t>
            </a:r>
            <a:r>
              <a:rPr dirty="0" sz="1400" spc="-5">
                <a:latin typeface="Courier New"/>
                <a:cs typeface="Courier New"/>
              </a:rPr>
              <a:t>print(y)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7080377"/>
            <a:ext cx="6208395" cy="17900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for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loops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300"/>
              </a:lnSpc>
              <a:spcBef>
                <a:spcPts val="117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loops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 spc="-10">
                <a:latin typeface="Times New Roman"/>
                <a:cs typeface="Times New Roman"/>
              </a:rPr>
              <a:t>when you </a:t>
            </a:r>
            <a:r>
              <a:rPr dirty="0" sz="1400" spc="-5">
                <a:latin typeface="Times New Roman"/>
                <a:cs typeface="Times New Roman"/>
              </a:rPr>
              <a:t>have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block of code which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 spc="-5">
                <a:latin typeface="Times New Roman"/>
                <a:cs typeface="Times New Roman"/>
              </a:rPr>
              <a:t>want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repeat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fixed 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times. The for-loop is always </a:t>
            </a:r>
            <a:r>
              <a:rPr dirty="0" sz="1400">
                <a:latin typeface="Times New Roman"/>
                <a:cs typeface="Times New Roman"/>
              </a:rPr>
              <a:t>used </a:t>
            </a:r>
            <a:r>
              <a:rPr dirty="0" sz="1400" spc="-5">
                <a:latin typeface="Times New Roman"/>
                <a:cs typeface="Times New Roman"/>
              </a:rPr>
              <a:t>in combination with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iterable object,  like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list </a:t>
            </a:r>
            <a:r>
              <a:rPr dirty="0" sz="1400">
                <a:latin typeface="Times New Roman"/>
                <a:cs typeface="Times New Roman"/>
              </a:rPr>
              <a:t>or a </a:t>
            </a:r>
            <a:r>
              <a:rPr dirty="0" sz="1400" spc="-5">
                <a:latin typeface="Times New Roman"/>
                <a:cs typeface="Times New Roman"/>
              </a:rPr>
              <a:t>range. The Python for statement iterates over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members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sequence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order, executing the block each </a:t>
            </a:r>
            <a:r>
              <a:rPr dirty="0" sz="1400" spc="-10">
                <a:latin typeface="Times New Roman"/>
                <a:cs typeface="Times New Roman"/>
              </a:rPr>
              <a:t>time. </a:t>
            </a:r>
            <a:r>
              <a:rPr dirty="0" sz="1400" spc="-5">
                <a:latin typeface="Times New Roman"/>
                <a:cs typeface="Times New Roman"/>
              </a:rPr>
              <a:t>Contrast the for statement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''while''  loop, used when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condition needs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checked each iteration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to repeat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">
                <a:latin typeface="Times New Roman"/>
                <a:cs typeface="Times New Roman"/>
              </a:rPr>
              <a:t>block </a:t>
            </a:r>
            <a:r>
              <a:rPr dirty="0" sz="1400" spc="-5">
                <a:latin typeface="Times New Roman"/>
                <a:cs typeface="Times New Roman"/>
              </a:rPr>
              <a:t>of  code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forever.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96416" y="9126931"/>
            <a:ext cx="6323965" cy="23622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Python For Loop using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List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9771" y="9621519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541019"/>
            <a:ext cx="6323965" cy="92710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li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[2,-4,0,7]</a:t>
            </a:r>
            <a:endParaRPr sz="1400">
              <a:latin typeface="Courier New"/>
              <a:cs typeface="Courier New"/>
            </a:endParaRPr>
          </a:p>
          <a:p>
            <a:pPr marL="337820" marR="5017770" indent="-320040">
              <a:lnSpc>
                <a:spcPts val="1830"/>
              </a:lnSpc>
              <a:spcBef>
                <a:spcPts val="80"/>
              </a:spcBef>
            </a:pP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li:  print(i)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55"/>
              </a:spcBef>
            </a:pPr>
            <a:r>
              <a:rPr dirty="0" sz="1400" spc="-5">
                <a:latin typeface="Courier New"/>
                <a:cs typeface="Courier New"/>
              </a:rPr>
              <a:t>print('-----')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1702561"/>
            <a:ext cx="6323965" cy="123761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Python For Loop using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Tuple</a:t>
            </a:r>
            <a:endParaRPr sz="1400">
              <a:latin typeface="Times New Roman"/>
              <a:cs typeface="Times New Roman"/>
            </a:endParaRPr>
          </a:p>
          <a:p>
            <a:pPr algn="ctr" marR="4892675">
              <a:lnSpc>
                <a:spcPct val="100000"/>
              </a:lnSpc>
              <a:spcBef>
                <a:spcPts val="680"/>
              </a:spcBef>
            </a:pPr>
            <a:r>
              <a:rPr dirty="0" sz="1400" spc="-5">
                <a:latin typeface="Courier New"/>
                <a:cs typeface="Courier New"/>
              </a:rPr>
              <a:t>seq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(2,1,5)</a:t>
            </a:r>
            <a:endParaRPr sz="1400">
              <a:latin typeface="Courier New"/>
              <a:cs typeface="Courier New"/>
            </a:endParaRPr>
          </a:p>
          <a:p>
            <a:pPr algn="ctr" marL="17780" marR="4804410" indent="-10668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 seq:  print(i)  </a:t>
            </a:r>
            <a:r>
              <a:rPr dirty="0" sz="1400" spc="-5">
                <a:latin typeface="Courier New"/>
                <a:cs typeface="Courier New"/>
              </a:rPr>
              <a:t>print('-----')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3174822"/>
            <a:ext cx="6323965" cy="1007744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5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Python For Loop using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String</a:t>
            </a:r>
            <a:endParaRPr sz="1400">
              <a:latin typeface="Times New Roman"/>
              <a:cs typeface="Times New Roman"/>
            </a:endParaRPr>
          </a:p>
          <a:p>
            <a:pPr marL="17780" marR="3097530">
              <a:lnSpc>
                <a:spcPct val="108600"/>
              </a:lnSpc>
              <a:spcBef>
                <a:spcPts val="550"/>
              </a:spcBef>
            </a:pPr>
            <a:r>
              <a:rPr dirty="0" sz="1400" spc="-5">
                <a:latin typeface="Courier New"/>
                <a:cs typeface="Courier New"/>
              </a:rPr>
              <a:t>str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"Mathematics Department"  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str:</a:t>
            </a:r>
            <a:endParaRPr sz="1400">
              <a:latin typeface="Courier New"/>
              <a:cs typeface="Courier New"/>
            </a:endParaRPr>
          </a:p>
          <a:p>
            <a:pPr marL="33782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print(i)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4417186"/>
            <a:ext cx="6323965" cy="239649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Python For Loop using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Range</a:t>
            </a:r>
            <a:endParaRPr sz="1400">
              <a:latin typeface="Times New Roman"/>
              <a:cs typeface="Times New Roman"/>
            </a:endParaRPr>
          </a:p>
          <a:p>
            <a:pPr marL="337820" marR="4271010" indent="-320040">
              <a:lnSpc>
                <a:spcPct val="108600"/>
              </a:lnSpc>
              <a:spcBef>
                <a:spcPts val="540"/>
              </a:spcBef>
            </a:pP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range(10):  print(i)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print('----------')</a:t>
            </a:r>
            <a:endParaRPr sz="1400">
              <a:latin typeface="Courier New"/>
              <a:cs typeface="Courier New"/>
            </a:endParaRPr>
          </a:p>
          <a:p>
            <a:pPr marL="337820" marR="4164329" indent="-32004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range(3,8):  print(i)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print('----------')</a:t>
            </a:r>
            <a:endParaRPr sz="1400">
              <a:latin typeface="Courier New"/>
              <a:cs typeface="Courier New"/>
            </a:endParaRPr>
          </a:p>
          <a:p>
            <a:pPr marL="337820" marR="3844290" indent="-32004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 range(1,10,2):  print(i)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print('----------')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7034657"/>
            <a:ext cx="5843270" cy="697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break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Statement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With the break statement 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stop the loop </a:t>
            </a:r>
            <a:r>
              <a:rPr dirty="0" sz="1400">
                <a:latin typeface="Times New Roman"/>
                <a:cs typeface="Times New Roman"/>
              </a:rPr>
              <a:t>before it </a:t>
            </a:r>
            <a:r>
              <a:rPr dirty="0" sz="1400" spc="-5">
                <a:latin typeface="Times New Roman"/>
                <a:cs typeface="Times New Roman"/>
              </a:rPr>
              <a:t>has looped through </a:t>
            </a:r>
            <a:r>
              <a:rPr dirty="0" sz="1400" spc="-1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the  items: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6416" y="7988554"/>
            <a:ext cx="6323965" cy="147066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To check </a:t>
            </a:r>
            <a:r>
              <a:rPr dirty="0" sz="1400">
                <a:latin typeface="Times New Roman"/>
                <a:cs typeface="Times New Roman"/>
              </a:rPr>
              <a:t>n is </a:t>
            </a:r>
            <a:r>
              <a:rPr dirty="0" sz="1400" spc="-5">
                <a:latin typeface="Times New Roman"/>
                <a:cs typeface="Times New Roman"/>
              </a:rPr>
              <a:t>prime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endParaRPr sz="1400">
              <a:latin typeface="Times New Roman"/>
              <a:cs typeface="Times New Roman"/>
            </a:endParaRPr>
          </a:p>
          <a:p>
            <a:pPr marL="17780" marR="4377690">
              <a:lnSpc>
                <a:spcPct val="108600"/>
              </a:lnSpc>
              <a:spcBef>
                <a:spcPts val="550"/>
              </a:spcBef>
            </a:pPr>
            <a:r>
              <a:rPr dirty="0" sz="1400" spc="-5">
                <a:latin typeface="Courier New"/>
                <a:cs typeface="Courier New"/>
              </a:rPr>
              <a:t>n=int(input('n='))  </a:t>
            </a:r>
            <a:r>
              <a:rPr dirty="0" sz="1400" spc="-5">
                <a:latin typeface="Courier New"/>
                <a:cs typeface="Courier New"/>
              </a:rPr>
              <a:t>f=True</a:t>
            </a:r>
            <a:endParaRPr sz="1400">
              <a:latin typeface="Courier New"/>
              <a:cs typeface="Courier New"/>
            </a:endParaRPr>
          </a:p>
          <a:p>
            <a:pPr marL="444500" marR="4164329" indent="-42672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range(2,n):  if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n%i==0:</a:t>
            </a:r>
            <a:endParaRPr sz="1400">
              <a:latin typeface="Courier New"/>
              <a:cs typeface="Courier New"/>
            </a:endParaRPr>
          </a:p>
          <a:p>
            <a:pPr marL="871219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f=False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9771" y="9621519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541019"/>
            <a:ext cx="6323965" cy="115887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871219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break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9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f:</a:t>
            </a:r>
            <a:endParaRPr sz="1400">
              <a:latin typeface="Courier New"/>
              <a:cs typeface="Courier New"/>
            </a:endParaRPr>
          </a:p>
          <a:p>
            <a:pPr marL="17780" marR="4057650" indent="426084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print('is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prime')  else: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print('is not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prime')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155697"/>
            <a:ext cx="6243320" cy="100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Else </a:t>
            </a:r>
            <a:r>
              <a:rPr dirty="0" sz="1400" b="1">
                <a:latin typeface="Times New Roman"/>
                <a:cs typeface="Times New Roman"/>
              </a:rPr>
              <a:t>with </a:t>
            </a:r>
            <a:r>
              <a:rPr dirty="0" sz="1400" spc="-5" b="1">
                <a:latin typeface="Times New Roman"/>
                <a:cs typeface="Times New Roman"/>
              </a:rPr>
              <a:t>For</a:t>
            </a:r>
            <a:r>
              <a:rPr dirty="0" sz="1400" spc="-7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loop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400"/>
              </a:lnSpc>
              <a:spcBef>
                <a:spcPts val="57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most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programming languages </a:t>
            </a:r>
            <a:r>
              <a:rPr dirty="0" sz="1400">
                <a:latin typeface="Times New Roman"/>
                <a:cs typeface="Times New Roman"/>
              </a:rPr>
              <a:t>(C/C++, </a:t>
            </a:r>
            <a:r>
              <a:rPr dirty="0" sz="1400" spc="-5">
                <a:latin typeface="Times New Roman"/>
                <a:cs typeface="Times New Roman"/>
              </a:rPr>
              <a:t>Java, etc), the use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else statement has  been restricted with the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conditional statements. But </a:t>
            </a:r>
            <a:r>
              <a:rPr dirty="0" sz="1400" spc="-10">
                <a:latin typeface="Times New Roman"/>
                <a:cs typeface="Times New Roman"/>
              </a:rPr>
              <a:t>Python </a:t>
            </a:r>
            <a:r>
              <a:rPr dirty="0" sz="1400" spc="-5">
                <a:latin typeface="Times New Roman"/>
                <a:cs typeface="Times New Roman"/>
              </a:rPr>
              <a:t>also allows us to use the  else condition with </a:t>
            </a:r>
            <a:r>
              <a:rPr dirty="0" sz="1400" spc="-10">
                <a:latin typeface="Times New Roman"/>
                <a:cs typeface="Times New Roman"/>
              </a:rPr>
              <a:t>for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loops.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3420490"/>
            <a:ext cx="6323965" cy="193421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To check </a:t>
            </a:r>
            <a:r>
              <a:rPr dirty="0" sz="1400">
                <a:latin typeface="Times New Roman"/>
                <a:cs typeface="Times New Roman"/>
              </a:rPr>
              <a:t>n is </a:t>
            </a:r>
            <a:r>
              <a:rPr dirty="0" sz="1400" spc="-5">
                <a:latin typeface="Times New Roman"/>
                <a:cs typeface="Times New Roman"/>
              </a:rPr>
              <a:t>prime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</a:t>
            </a:r>
            <a:endParaRPr sz="1400">
              <a:latin typeface="Times New Roman"/>
              <a:cs typeface="Times New Roman"/>
            </a:endParaRPr>
          </a:p>
          <a:p>
            <a:pPr marL="17780" marR="4164329">
              <a:lnSpc>
                <a:spcPct val="108600"/>
              </a:lnSpc>
              <a:spcBef>
                <a:spcPts val="550"/>
              </a:spcBef>
            </a:pPr>
            <a:r>
              <a:rPr dirty="0" sz="1400" spc="-5">
                <a:latin typeface="Courier New"/>
                <a:cs typeface="Courier New"/>
              </a:rPr>
              <a:t>n=int(input('n='))  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range(2,n):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n%i==0:</a:t>
            </a:r>
            <a:endParaRPr sz="1400">
              <a:latin typeface="Courier New"/>
              <a:cs typeface="Courier New"/>
            </a:endParaRPr>
          </a:p>
          <a:p>
            <a:pPr marL="871219" marR="320421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print('is not prime')  break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else: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print('is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prime')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573140"/>
            <a:ext cx="6243955" cy="1242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Nested</a:t>
            </a:r>
            <a:r>
              <a:rPr dirty="0" sz="1400" spc="-9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Loops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200"/>
              </a:lnSpc>
              <a:spcBef>
                <a:spcPts val="57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 programming language there </a:t>
            </a:r>
            <a:r>
              <a:rPr dirty="0" sz="1400">
                <a:latin typeface="Times New Roman"/>
                <a:cs typeface="Times New Roman"/>
              </a:rPr>
              <a:t>are two </a:t>
            </a:r>
            <a:r>
              <a:rPr dirty="0" sz="1400" spc="-5">
                <a:latin typeface="Times New Roman"/>
                <a:cs typeface="Times New Roman"/>
              </a:rPr>
              <a:t>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loops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are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loop and  while loop. Using these loops we can create nested loops in Python. Nested loops mean  loops inside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loop. For example, while </a:t>
            </a:r>
            <a:r>
              <a:rPr dirty="0" sz="1400" spc="-10">
                <a:latin typeface="Times New Roman"/>
                <a:cs typeface="Times New Roman"/>
              </a:rPr>
              <a:t>loop </a:t>
            </a:r>
            <a:r>
              <a:rPr dirty="0" sz="1400" spc="-5">
                <a:latin typeface="Times New Roman"/>
                <a:cs typeface="Times New Roman"/>
              </a:rPr>
              <a:t>inside the for loop,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loop inside the </a:t>
            </a:r>
            <a:r>
              <a:rPr dirty="0" sz="1400" spc="10">
                <a:latin typeface="Times New Roman"/>
                <a:cs typeface="Times New Roman"/>
              </a:rPr>
              <a:t>for  </a:t>
            </a:r>
            <a:r>
              <a:rPr dirty="0" sz="1400" spc="-5">
                <a:latin typeface="Times New Roman"/>
                <a:cs typeface="Times New Roman"/>
              </a:rPr>
              <a:t>loop,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416" y="7072248"/>
            <a:ext cx="6323965" cy="1007744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  <a:p>
            <a:pPr marL="231140" marR="4164329" indent="-213360">
              <a:lnSpc>
                <a:spcPct val="108600"/>
              </a:lnSpc>
              <a:spcBef>
                <a:spcPts val="555"/>
              </a:spcBef>
            </a:pP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 range(5):  for </a:t>
            </a:r>
            <a:r>
              <a:rPr dirty="0" sz="1400">
                <a:latin typeface="Courier New"/>
                <a:cs typeface="Courier New"/>
              </a:rPr>
              <a:t>j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range(3):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print(f'({i},{j})')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6416" y="8543238"/>
            <a:ext cx="6323965" cy="77470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Find The sum </a:t>
            </a:r>
            <a:r>
              <a:rPr dirty="0" sz="1400">
                <a:latin typeface="Times New Roman"/>
                <a:cs typeface="Times New Roman"/>
              </a:rPr>
              <a:t>of all </a:t>
            </a:r>
            <a:r>
              <a:rPr dirty="0" sz="1400" spc="-5">
                <a:latin typeface="Times New Roman"/>
                <a:cs typeface="Times New Roman"/>
              </a:rPr>
              <a:t>elements 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List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L=[[2,7,-1],[3,5,1],[2,0,-1]]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680"/>
              </a:spcBef>
            </a:pPr>
            <a:r>
              <a:rPr dirty="0" sz="1400" spc="-5">
                <a:latin typeface="Courier New"/>
                <a:cs typeface="Courier New"/>
              </a:rPr>
              <a:t>L=[[2,7,-1],[3,5,1],[2,0,-1]]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s=0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9771" y="9621519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541019"/>
            <a:ext cx="6323965" cy="115887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for row in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L:</a:t>
            </a:r>
            <a:endParaRPr sz="1400">
              <a:latin typeface="Courier New"/>
              <a:cs typeface="Courier New"/>
            </a:endParaRPr>
          </a:p>
          <a:p>
            <a:pPr marL="871219" marR="4271010" indent="-426720">
              <a:lnSpc>
                <a:spcPts val="1830"/>
              </a:lnSpc>
              <a:spcBef>
                <a:spcPts val="80"/>
              </a:spcBef>
            </a:pPr>
            <a:r>
              <a:rPr dirty="0" sz="1400" spc="-5">
                <a:latin typeface="Courier New"/>
                <a:cs typeface="Courier New"/>
              </a:rPr>
              <a:t>for elm in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row:  s=s+elm</a:t>
            </a:r>
            <a:endParaRPr sz="1400">
              <a:latin typeface="Courier New"/>
              <a:cs typeface="Courier New"/>
            </a:endParaRPr>
          </a:p>
          <a:p>
            <a:pPr marL="444500" marR="3204210" indent="-426720">
              <a:lnSpc>
                <a:spcPts val="1820"/>
              </a:lnSpc>
            </a:pPr>
            <a:r>
              <a:rPr dirty="0" sz="1400" spc="-5">
                <a:latin typeface="Courier New"/>
                <a:cs typeface="Courier New"/>
              </a:rPr>
              <a:t>print(f'The sum of </a:t>
            </a:r>
            <a:r>
              <a:rPr dirty="0" sz="1400">
                <a:latin typeface="Courier New"/>
                <a:cs typeface="Courier New"/>
              </a:rPr>
              <a:t>L </a:t>
            </a:r>
            <a:r>
              <a:rPr dirty="0" sz="1400" spc="-5">
                <a:latin typeface="Courier New"/>
                <a:cs typeface="Courier New"/>
              </a:rPr>
              <a:t>is {s}')  print(f'({i},{j})')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916430"/>
            <a:ext cx="6264275" cy="1084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Python While</a:t>
            </a:r>
            <a:r>
              <a:rPr dirty="0" sz="1400" spc="-9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Loop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185"/>
              </a:spcBef>
            </a:pPr>
            <a:r>
              <a:rPr dirty="0" sz="1400" spc="-5">
                <a:latin typeface="Times New Roman"/>
                <a:cs typeface="Times New Roman"/>
              </a:rPr>
              <a:t>Python While </a:t>
            </a:r>
            <a:r>
              <a:rPr dirty="0" sz="1400" spc="-10">
                <a:latin typeface="Times New Roman"/>
                <a:cs typeface="Times New Roman"/>
              </a:rPr>
              <a:t>Loop </a:t>
            </a:r>
            <a:r>
              <a:rPr dirty="0" sz="1400" spc="-5">
                <a:latin typeface="Times New Roman"/>
                <a:cs typeface="Times New Roman"/>
              </a:rPr>
              <a:t>is used to execute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block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statements repeatedly </a:t>
            </a:r>
            <a:r>
              <a:rPr dirty="0" sz="1400">
                <a:latin typeface="Times New Roman"/>
                <a:cs typeface="Times New Roman"/>
              </a:rPr>
              <a:t>until a </a:t>
            </a:r>
            <a:r>
              <a:rPr dirty="0" sz="1400" spc="-5">
                <a:latin typeface="Times New Roman"/>
                <a:cs typeface="Times New Roman"/>
              </a:rPr>
              <a:t>given  condition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satisfied. And when the condition becomes false, the </a:t>
            </a:r>
            <a:r>
              <a:rPr dirty="0" sz="1400">
                <a:latin typeface="Times New Roman"/>
                <a:cs typeface="Times New Roman"/>
              </a:rPr>
              <a:t>line </a:t>
            </a:r>
            <a:r>
              <a:rPr dirty="0" sz="1400" spc="-5">
                <a:latin typeface="Times New Roman"/>
                <a:cs typeface="Times New Roman"/>
              </a:rPr>
              <a:t>immediately </a:t>
            </a:r>
            <a:r>
              <a:rPr dirty="0" sz="1400">
                <a:latin typeface="Times New Roman"/>
                <a:cs typeface="Times New Roman"/>
              </a:rPr>
              <a:t>after  the </a:t>
            </a:r>
            <a:r>
              <a:rPr dirty="0" sz="1400" spc="-5">
                <a:latin typeface="Times New Roman"/>
                <a:cs typeface="Times New Roman"/>
              </a:rPr>
              <a:t>loop in the program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executed.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3258946"/>
            <a:ext cx="6323965" cy="77470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</a:t>
            </a:r>
            <a:endParaRPr sz="1400">
              <a:latin typeface="Times New Roman"/>
              <a:cs typeface="Times New Roman"/>
            </a:endParaRPr>
          </a:p>
          <a:p>
            <a:pPr marL="444500" marR="4484370" indent="-426720">
              <a:lnSpc>
                <a:spcPct val="108600"/>
              </a:lnSpc>
              <a:spcBef>
                <a:spcPts val="540"/>
              </a:spcBef>
            </a:pPr>
            <a:r>
              <a:rPr dirty="0" sz="1400" spc="-5">
                <a:latin typeface="Courier New"/>
                <a:cs typeface="Courier New"/>
              </a:rPr>
              <a:t>while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expression:  statement(s)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4264786"/>
            <a:ext cx="6323965" cy="2082164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To convert integer number 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endParaRPr sz="1400">
              <a:latin typeface="Times New Roman"/>
              <a:cs typeface="Times New Roman"/>
            </a:endParaRPr>
          </a:p>
          <a:p>
            <a:pPr marL="17780" marR="4377690">
              <a:lnSpc>
                <a:spcPts val="242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x=int(input('x='))  </a:t>
            </a:r>
            <a:r>
              <a:rPr dirty="0" sz="1400" spc="-5">
                <a:latin typeface="Courier New"/>
                <a:cs typeface="Courier New"/>
              </a:rPr>
              <a:t>b=''</a:t>
            </a:r>
            <a:endParaRPr sz="1400">
              <a:latin typeface="Courier New"/>
              <a:cs typeface="Courier New"/>
            </a:endParaRPr>
          </a:p>
          <a:p>
            <a:pPr marL="231140" marR="4804410" indent="-213360">
              <a:lnSpc>
                <a:spcPts val="2420"/>
              </a:lnSpc>
              <a:spcBef>
                <a:spcPts val="5"/>
              </a:spcBef>
            </a:pPr>
            <a:r>
              <a:rPr dirty="0" sz="1400" spc="-5">
                <a:latin typeface="Courier New"/>
                <a:cs typeface="Courier New"/>
              </a:rPr>
              <a:t>while x&gt;0:  </a:t>
            </a:r>
            <a:r>
              <a:rPr dirty="0" sz="1400" spc="-5">
                <a:latin typeface="Courier New"/>
                <a:cs typeface="Courier New"/>
              </a:rPr>
              <a:t>b=str(x%2)+b  </a:t>
            </a:r>
            <a:r>
              <a:rPr dirty="0" sz="1400" spc="-5">
                <a:latin typeface="Courier New"/>
                <a:cs typeface="Courier New"/>
              </a:rPr>
              <a:t>x=x//2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540"/>
              </a:spcBef>
            </a:pPr>
            <a:r>
              <a:rPr dirty="0" sz="1400" spc="-5">
                <a:latin typeface="Courier New"/>
                <a:cs typeface="Courier New"/>
              </a:rPr>
              <a:t>print(b)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6641465"/>
            <a:ext cx="6218555" cy="19488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While </a:t>
            </a:r>
            <a:r>
              <a:rPr dirty="0" sz="1400" spc="-5" b="1">
                <a:latin typeface="Times New Roman"/>
                <a:cs typeface="Times New Roman"/>
              </a:rPr>
              <a:t>loop </a:t>
            </a:r>
            <a:r>
              <a:rPr dirty="0" sz="1400" b="1">
                <a:latin typeface="Times New Roman"/>
                <a:cs typeface="Times New Roman"/>
              </a:rPr>
              <a:t>with</a:t>
            </a:r>
            <a:r>
              <a:rPr dirty="0" sz="1400" spc="-9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else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100"/>
              </a:lnSpc>
              <a:spcBef>
                <a:spcPts val="585"/>
              </a:spcBef>
            </a:pPr>
            <a:r>
              <a:rPr dirty="0" sz="1400" spc="-5">
                <a:latin typeface="Times New Roman"/>
                <a:cs typeface="Times New Roman"/>
              </a:rPr>
              <a:t>As discussed above, while loop executes the block until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condition is satisfied. When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condition becomes false, the statement immediately </a:t>
            </a:r>
            <a:r>
              <a:rPr dirty="0" sz="1400">
                <a:latin typeface="Times New Roman"/>
                <a:cs typeface="Times New Roman"/>
              </a:rPr>
              <a:t>after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loop is </a:t>
            </a:r>
            <a:r>
              <a:rPr dirty="0" sz="1400" spc="-5">
                <a:latin typeface="Times New Roman"/>
                <a:cs typeface="Times New Roman"/>
              </a:rPr>
              <a:t>executed. The  else clause is only executed when your while condition becomes false.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you break out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loop,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if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exception </a:t>
            </a:r>
            <a:r>
              <a:rPr dirty="0" sz="1400">
                <a:latin typeface="Times New Roman"/>
                <a:cs typeface="Times New Roman"/>
              </a:rPr>
              <a:t>is raised, it </a:t>
            </a:r>
            <a:r>
              <a:rPr dirty="0" sz="1400" spc="-5">
                <a:latin typeface="Times New Roman"/>
                <a:cs typeface="Times New Roman"/>
              </a:rPr>
              <a:t>won’t be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executed.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32130">
              <a:lnSpc>
                <a:spcPct val="110000"/>
              </a:lnSpc>
            </a:pPr>
            <a:r>
              <a:rPr dirty="0" sz="1400" spc="-5">
                <a:latin typeface="Times New Roman"/>
                <a:cs typeface="Times New Roman"/>
              </a:rPr>
              <a:t>Note: The else block just after for/while is executed only when the loop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 terminated </a:t>
            </a:r>
            <a:r>
              <a:rPr dirty="0" sz="1400">
                <a:latin typeface="Times New Roman"/>
                <a:cs typeface="Times New Roman"/>
              </a:rPr>
              <a:t>by a break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6416" y="8844991"/>
            <a:ext cx="6323965" cy="54737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75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 spc="-5">
                <a:latin typeface="Times New Roman"/>
                <a:cs typeface="Times New Roman"/>
              </a:rPr>
              <a:t>To find the </a:t>
            </a:r>
            <a:r>
              <a:rPr dirty="0" sz="1400">
                <a:latin typeface="Times New Roman"/>
                <a:cs typeface="Times New Roman"/>
              </a:rPr>
              <a:t>root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15">
                <a:latin typeface="Cambria Math"/>
                <a:cs typeface="Cambria Math"/>
              </a:rPr>
              <a:t>𝑥^2 </a:t>
            </a:r>
            <a:r>
              <a:rPr dirty="0" sz="1400">
                <a:latin typeface="Cambria Math"/>
                <a:cs typeface="Cambria Math"/>
              </a:rPr>
              <a:t>− 1 = 0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range </a:t>
            </a:r>
            <a:r>
              <a:rPr dirty="0" sz="1400" spc="5">
                <a:latin typeface="Cambria Math"/>
                <a:cs typeface="Cambria Math"/>
              </a:rPr>
              <a:t>[𝑎, </a:t>
            </a:r>
            <a:r>
              <a:rPr dirty="0" sz="1400" spc="10">
                <a:latin typeface="Cambria Math"/>
                <a:cs typeface="Cambria Math"/>
              </a:rPr>
              <a:t>𝑏] </a:t>
            </a:r>
            <a:r>
              <a:rPr dirty="0" sz="1400" spc="-5">
                <a:latin typeface="Times New Roman"/>
                <a:cs typeface="Times New Roman"/>
              </a:rPr>
              <a:t>using bisection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f(x):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9771" y="9621519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541019"/>
            <a:ext cx="6323965" cy="416877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y=x**2-1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y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7780" marR="4164329">
              <a:lnSpc>
                <a:spcPct val="108200"/>
              </a:lnSpc>
              <a:spcBef>
                <a:spcPts val="5"/>
              </a:spcBef>
            </a:pPr>
            <a:r>
              <a:rPr dirty="0" sz="1400" spc="-5">
                <a:latin typeface="Courier New"/>
                <a:cs typeface="Courier New"/>
              </a:rPr>
              <a:t>a=float(input('a='))  b=float(input('b='))  </a:t>
            </a:r>
            <a:r>
              <a:rPr dirty="0" sz="1400" spc="-5">
                <a:latin typeface="Courier New"/>
                <a:cs typeface="Courier New"/>
              </a:rPr>
              <a:t>e=0.0001</a:t>
            </a:r>
            <a:endParaRPr sz="1400">
              <a:latin typeface="Courier New"/>
              <a:cs typeface="Courier New"/>
            </a:endParaRPr>
          </a:p>
          <a:p>
            <a:pPr marL="444500" marR="4484370" indent="-42672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while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abs(a-b)&gt;e:  c=(a+b)/2</a:t>
            </a:r>
            <a:endParaRPr sz="1400">
              <a:latin typeface="Courier New"/>
              <a:cs typeface="Courier New"/>
            </a:endParaRPr>
          </a:p>
          <a:p>
            <a:pPr marL="871219" marR="4271010" indent="-42672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f(a)*f(c)&gt;0:  a=c</a:t>
            </a:r>
            <a:endParaRPr sz="1400">
              <a:latin typeface="Courier New"/>
              <a:cs typeface="Courier New"/>
            </a:endParaRPr>
          </a:p>
          <a:p>
            <a:pPr marL="871219" marR="4057650" indent="-42672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elif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f(a)*f(c)&lt;0:  b=c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else:</a:t>
            </a:r>
            <a:endParaRPr sz="1400">
              <a:latin typeface="Courier New"/>
              <a:cs typeface="Courier New"/>
            </a:endParaRPr>
          </a:p>
          <a:p>
            <a:pPr marL="871219" marR="256413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print(f'{c} is exact root')  break</a:t>
            </a:r>
            <a:endParaRPr sz="1400">
              <a:latin typeface="Courier New"/>
              <a:cs typeface="Courier New"/>
            </a:endParaRPr>
          </a:p>
          <a:p>
            <a:pPr algn="just"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else: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print(f'{c} is approximate</a:t>
            </a:r>
            <a:r>
              <a:rPr dirty="0" sz="1400" spc="-2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root')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928234"/>
            <a:ext cx="6290945" cy="4312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Try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Except</a:t>
            </a:r>
            <a:endParaRPr sz="1400">
              <a:latin typeface="Times New Roman"/>
              <a:cs typeface="Times New Roman"/>
            </a:endParaRPr>
          </a:p>
          <a:p>
            <a:pPr marL="12700" marR="62865">
              <a:lnSpc>
                <a:spcPct val="96000"/>
              </a:lnSpc>
              <a:spcBef>
                <a:spcPts val="1170"/>
              </a:spcBef>
            </a:pPr>
            <a:r>
              <a:rPr dirty="0" sz="1400">
                <a:latin typeface="Times New Roman"/>
                <a:cs typeface="Times New Roman"/>
              </a:rPr>
              <a:t>Error </a:t>
            </a:r>
            <a:r>
              <a:rPr dirty="0" sz="1400" spc="-5">
                <a:latin typeface="Times New Roman"/>
                <a:cs typeface="Times New Roman"/>
              </a:rPr>
              <a:t>in Python can be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 types </a:t>
            </a:r>
            <a:r>
              <a:rPr dirty="0" sz="1400">
                <a:latin typeface="Times New Roman"/>
                <a:cs typeface="Times New Roman"/>
              </a:rPr>
              <a:t>i.e. </a:t>
            </a:r>
            <a:r>
              <a:rPr dirty="0" sz="1400" spc="-5">
                <a:latin typeface="Times New Roman"/>
                <a:cs typeface="Times New Roman"/>
              </a:rPr>
              <a:t>Syntax errors and Exceptions. Errors are the  problems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program </a:t>
            </a:r>
            <a:r>
              <a:rPr dirty="0" sz="1400">
                <a:latin typeface="Times New Roman"/>
                <a:cs typeface="Times New Roman"/>
              </a:rPr>
              <a:t>due </a:t>
            </a:r>
            <a:r>
              <a:rPr dirty="0" sz="1400" spc="-5">
                <a:latin typeface="Times New Roman"/>
                <a:cs typeface="Times New Roman"/>
              </a:rPr>
              <a:t>to which the program will stop the execution. On the </a:t>
            </a:r>
            <a:r>
              <a:rPr dirty="0" sz="1400" spc="-10">
                <a:latin typeface="Times New Roman"/>
                <a:cs typeface="Times New Roman"/>
              </a:rPr>
              <a:t>other  </a:t>
            </a:r>
            <a:r>
              <a:rPr dirty="0" sz="1400" spc="-5">
                <a:latin typeface="Times New Roman"/>
                <a:cs typeface="Times New Roman"/>
              </a:rPr>
              <a:t>hand, exceptions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raised </a:t>
            </a:r>
            <a:r>
              <a:rPr dirty="0" sz="1400" spc="-10">
                <a:latin typeface="Times New Roman"/>
                <a:cs typeface="Times New Roman"/>
              </a:rPr>
              <a:t>when some </a:t>
            </a:r>
            <a:r>
              <a:rPr dirty="0" sz="1400" spc="-5">
                <a:latin typeface="Times New Roman"/>
                <a:cs typeface="Times New Roman"/>
              </a:rPr>
              <a:t>internal events </a:t>
            </a:r>
            <a:r>
              <a:rPr dirty="0" sz="1400">
                <a:latin typeface="Times New Roman"/>
                <a:cs typeface="Times New Roman"/>
              </a:rPr>
              <a:t>occur </a:t>
            </a:r>
            <a:r>
              <a:rPr dirty="0" sz="1400" spc="-5">
                <a:latin typeface="Times New Roman"/>
                <a:cs typeface="Times New Roman"/>
              </a:rPr>
              <a:t>which changes the normal  </a:t>
            </a:r>
            <a:r>
              <a:rPr dirty="0" sz="1400">
                <a:latin typeface="Times New Roman"/>
                <a:cs typeface="Times New Roman"/>
              </a:rPr>
              <a:t>flow 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program.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Some of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common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Exception Errors are</a:t>
            </a:r>
            <a:r>
              <a:rPr dirty="0" sz="1400" spc="114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 indent="-228600">
              <a:lnSpc>
                <a:spcPts val="1650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IOError: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if the file can’t be</a:t>
            </a:r>
            <a:r>
              <a:rPr dirty="0" sz="1400" spc="2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opened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4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KeyboardInterrupt: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when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unrequired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key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pressed by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the</a:t>
            </a:r>
            <a:r>
              <a:rPr dirty="0" sz="1400" spc="7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user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0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ValueError: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when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built-in function receives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wrong</a:t>
            </a:r>
            <a:r>
              <a:rPr dirty="0" sz="1400" spc="15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argument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0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EOFError: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if End-Of-File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hit without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reading any</a:t>
            </a:r>
            <a:r>
              <a:rPr dirty="0" sz="1400" spc="10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data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45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ImportError: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 is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unable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find the</a:t>
            </a:r>
            <a:r>
              <a:rPr dirty="0" sz="1400" spc="8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1080"/>
              </a:spcBef>
            </a:pPr>
            <a:r>
              <a:rPr dirty="0" sz="1400" spc="-5">
                <a:latin typeface="Times New Roman"/>
                <a:cs typeface="Times New Roman"/>
              </a:rPr>
              <a:t>Try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Except statement is used to handle </a:t>
            </a: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errors within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code in Python. The  </a:t>
            </a:r>
            <a:r>
              <a:rPr dirty="0" sz="1400">
                <a:latin typeface="Times New Roman"/>
                <a:cs typeface="Times New Roman"/>
              </a:rPr>
              <a:t>try </a:t>
            </a:r>
            <a:r>
              <a:rPr dirty="0" sz="1400" spc="-5">
                <a:latin typeface="Times New Roman"/>
                <a:cs typeface="Times New Roman"/>
              </a:rPr>
              <a:t>block is used to check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code </a:t>
            </a:r>
            <a:r>
              <a:rPr dirty="0" sz="1400" spc="-5">
                <a:latin typeface="Times New Roman"/>
                <a:cs typeface="Times New Roman"/>
              </a:rPr>
              <a:t>for errors </a:t>
            </a:r>
            <a:r>
              <a:rPr dirty="0" sz="1400">
                <a:latin typeface="Times New Roman"/>
                <a:cs typeface="Times New Roman"/>
              </a:rPr>
              <a:t>i.e the </a:t>
            </a:r>
            <a:r>
              <a:rPr dirty="0" sz="1400" spc="-5">
                <a:latin typeface="Times New Roman"/>
                <a:cs typeface="Times New Roman"/>
              </a:rPr>
              <a:t>code inside the </a:t>
            </a:r>
            <a:r>
              <a:rPr dirty="0" sz="1400">
                <a:latin typeface="Times New Roman"/>
                <a:cs typeface="Times New Roman"/>
              </a:rPr>
              <a:t>try </a:t>
            </a:r>
            <a:r>
              <a:rPr dirty="0" sz="1400" spc="-5">
                <a:latin typeface="Times New Roman"/>
                <a:cs typeface="Times New Roman"/>
              </a:rPr>
              <a:t>block will  execute when there is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error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program. Whereas the </a:t>
            </a:r>
            <a:r>
              <a:rPr dirty="0" sz="1400" spc="-10">
                <a:latin typeface="Times New Roman"/>
                <a:cs typeface="Times New Roman"/>
              </a:rPr>
              <a:t>code </a:t>
            </a:r>
            <a:r>
              <a:rPr dirty="0" sz="1400">
                <a:latin typeface="Times New Roman"/>
                <a:cs typeface="Times New Roman"/>
              </a:rPr>
              <a:t>inside </a:t>
            </a:r>
            <a:r>
              <a:rPr dirty="0" sz="1400" spc="-5">
                <a:latin typeface="Times New Roman"/>
                <a:cs typeface="Times New Roman"/>
              </a:rPr>
              <a:t>the except block  will execute whenever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program encounters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error in </a:t>
            </a:r>
            <a:r>
              <a:rPr dirty="0" sz="1400" spc="-5">
                <a:latin typeface="Times New Roman"/>
                <a:cs typeface="Times New Roman"/>
              </a:rPr>
              <a:t>the preceding try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block.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9771" y="9621519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541019"/>
            <a:ext cx="6323965" cy="151066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try:</a:t>
            </a:r>
            <a:endParaRPr sz="1400">
              <a:latin typeface="Courier New"/>
              <a:cs typeface="Courier New"/>
            </a:endParaRPr>
          </a:p>
          <a:p>
            <a:pPr marL="17780" marR="4697730" indent="426084">
              <a:lnSpc>
                <a:spcPts val="2380"/>
              </a:lnSpc>
              <a:spcBef>
                <a:spcPts val="190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Some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Code  except: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500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Executed if error in</a:t>
            </a:r>
            <a:r>
              <a:rPr dirty="0" sz="1400" spc="-4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the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705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try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block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388869"/>
            <a:ext cx="81216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2761742"/>
            <a:ext cx="6323965" cy="13906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try:</a:t>
            </a:r>
            <a:endParaRPr sz="1400">
              <a:latin typeface="Courier New"/>
              <a:cs typeface="Courier New"/>
            </a:endParaRPr>
          </a:p>
          <a:p>
            <a:pPr marL="444500" marR="3950970">
              <a:lnSpc>
                <a:spcPts val="1830"/>
              </a:lnSpc>
              <a:spcBef>
                <a:spcPts val="80"/>
              </a:spcBef>
            </a:pPr>
            <a:r>
              <a:rPr dirty="0" sz="1400" spc="-5">
                <a:latin typeface="Courier New"/>
                <a:cs typeface="Courier New"/>
              </a:rPr>
              <a:t>x=int(input('x='))  </a:t>
            </a:r>
            <a:r>
              <a:rPr dirty="0" sz="1400" spc="-5">
                <a:latin typeface="Courier New"/>
                <a:cs typeface="Courier New"/>
              </a:rPr>
              <a:t>y=1/x</a:t>
            </a:r>
            <a:endParaRPr sz="1400">
              <a:latin typeface="Courier New"/>
              <a:cs typeface="Courier New"/>
            </a:endParaRPr>
          </a:p>
          <a:p>
            <a:pPr marL="17780" marR="5017770" indent="426084">
              <a:lnSpc>
                <a:spcPts val="1820"/>
              </a:lnSpc>
            </a:pPr>
            <a:r>
              <a:rPr dirty="0" sz="1400" spc="-5">
                <a:latin typeface="Courier New"/>
                <a:cs typeface="Courier New"/>
              </a:rPr>
              <a:t>print(y)  </a:t>
            </a:r>
            <a:r>
              <a:rPr dirty="0" sz="1400" spc="-5">
                <a:latin typeface="Courier New"/>
                <a:cs typeface="Courier New"/>
              </a:rPr>
              <a:t>except: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60"/>
              </a:spcBef>
            </a:pPr>
            <a:r>
              <a:rPr dirty="0" sz="1400" spc="-5">
                <a:latin typeface="Courier New"/>
                <a:cs typeface="Courier New"/>
              </a:rPr>
              <a:t>print('invalid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type')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489322"/>
            <a:ext cx="216408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error expected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write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416" y="4862195"/>
            <a:ext cx="6323965" cy="1853564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try:</a:t>
            </a:r>
            <a:endParaRPr sz="1400">
              <a:latin typeface="Courier New"/>
              <a:cs typeface="Courier New"/>
            </a:endParaRPr>
          </a:p>
          <a:p>
            <a:pPr marL="444500" marR="3950970">
              <a:lnSpc>
                <a:spcPts val="1830"/>
              </a:lnSpc>
              <a:spcBef>
                <a:spcPts val="80"/>
              </a:spcBef>
            </a:pPr>
            <a:r>
              <a:rPr dirty="0" sz="1400" spc="-5">
                <a:latin typeface="Courier New"/>
                <a:cs typeface="Courier New"/>
              </a:rPr>
              <a:t>x=int(input('x='))  </a:t>
            </a:r>
            <a:r>
              <a:rPr dirty="0" sz="1400" spc="-5">
                <a:latin typeface="Courier New"/>
                <a:cs typeface="Courier New"/>
              </a:rPr>
              <a:t>y=1/x</a:t>
            </a:r>
            <a:endParaRPr sz="1400">
              <a:latin typeface="Courier New"/>
              <a:cs typeface="Courier New"/>
            </a:endParaRPr>
          </a:p>
          <a:p>
            <a:pPr marL="17780" marR="4377690" indent="426084">
              <a:lnSpc>
                <a:spcPts val="1820"/>
              </a:lnSpc>
            </a:pPr>
            <a:r>
              <a:rPr dirty="0" sz="1400" spc="-5">
                <a:latin typeface="Courier New"/>
                <a:cs typeface="Courier New"/>
              </a:rPr>
              <a:t>print(y)  except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ValueError:</a:t>
            </a:r>
            <a:endParaRPr sz="1400">
              <a:latin typeface="Courier New"/>
              <a:cs typeface="Courier New"/>
            </a:endParaRPr>
          </a:p>
          <a:p>
            <a:pPr marL="17780" marR="3630929" indent="426084">
              <a:lnSpc>
                <a:spcPts val="1820"/>
              </a:lnSpc>
              <a:spcBef>
                <a:spcPts val="5"/>
              </a:spcBef>
            </a:pPr>
            <a:r>
              <a:rPr dirty="0" sz="1400" spc="-5">
                <a:latin typeface="Courier New"/>
                <a:cs typeface="Courier New"/>
              </a:rPr>
              <a:t>print('invalid type')  except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ZeroDivisionError: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60"/>
              </a:spcBef>
            </a:pPr>
            <a:r>
              <a:rPr dirty="0" sz="1400" spc="-5">
                <a:latin typeface="Courier New"/>
                <a:cs typeface="Courier New"/>
              </a:rPr>
              <a:t>print('divided by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zero')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256540"/>
            <a:ext cx="6291580" cy="2209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2225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List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Comprehension</a:t>
            </a:r>
            <a:endParaRPr sz="1400">
              <a:latin typeface="Times New Roman"/>
              <a:cs typeface="Times New Roman"/>
            </a:endParaRPr>
          </a:p>
          <a:p>
            <a:pPr marL="12700" marR="221615">
              <a:lnSpc>
                <a:spcPct val="110400"/>
              </a:lnSpc>
              <a:spcBef>
                <a:spcPts val="77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Python list comprehension consists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brackets containing the expression, which is  executed for each element along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for loop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iterate over </a:t>
            </a:r>
            <a:r>
              <a:rPr dirty="0" sz="1400">
                <a:latin typeface="Times New Roman"/>
                <a:cs typeface="Times New Roman"/>
              </a:rPr>
              <a:t>each </a:t>
            </a:r>
            <a:r>
              <a:rPr dirty="0" sz="1400" spc="-5">
                <a:latin typeface="Times New Roman"/>
                <a:cs typeface="Times New Roman"/>
              </a:rPr>
              <a:t>element in the  Python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list.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400" spc="-5">
                <a:latin typeface="Times New Roman"/>
                <a:cs typeface="Times New Roman"/>
              </a:rPr>
              <a:t>Python </a:t>
            </a:r>
            <a:r>
              <a:rPr dirty="0" sz="1400" spc="-10">
                <a:latin typeface="Times New Roman"/>
                <a:cs typeface="Times New Roman"/>
              </a:rPr>
              <a:t>List </a:t>
            </a:r>
            <a:r>
              <a:rPr dirty="0" sz="1400" spc="-5">
                <a:latin typeface="Times New Roman"/>
                <a:cs typeface="Times New Roman"/>
              </a:rPr>
              <a:t>comprehension provides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much shorter syntax for </a:t>
            </a:r>
            <a:r>
              <a:rPr dirty="0" sz="1400">
                <a:latin typeface="Times New Roman"/>
                <a:cs typeface="Times New Roman"/>
              </a:rPr>
              <a:t>creating a new </a:t>
            </a:r>
            <a:r>
              <a:rPr dirty="0" sz="1400" spc="-5">
                <a:latin typeface="Times New Roman"/>
                <a:cs typeface="Times New Roman"/>
              </a:rPr>
              <a:t>list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based</a:t>
            </a:r>
            <a:endParaRPr sz="1400">
              <a:latin typeface="Times New Roman"/>
              <a:cs typeface="Times New Roman"/>
            </a:endParaRPr>
          </a:p>
          <a:p>
            <a:pPr marL="12700" marR="73025">
              <a:lnSpc>
                <a:spcPct val="1100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values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existing list. Here is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example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using list comprehension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find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square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number in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Python.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2488945"/>
            <a:ext cx="6323965" cy="130238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30"/>
              </a:lnSpc>
            </a:pPr>
            <a:r>
              <a:rPr dirty="0" sz="1400" spc="-5">
                <a:latin typeface="Courier New"/>
                <a:cs typeface="Courier New"/>
              </a:rPr>
              <a:t>numbers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[1, 2, 3, 4,</a:t>
            </a:r>
            <a:r>
              <a:rPr dirty="0" sz="1400" spc="-4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5]</a:t>
            </a:r>
            <a:endParaRPr sz="1400">
              <a:latin typeface="Courier New"/>
              <a:cs typeface="Courier New"/>
            </a:endParaRPr>
          </a:p>
          <a:p>
            <a:pPr marL="17780" marR="2564130">
              <a:lnSpc>
                <a:spcPts val="1580"/>
              </a:lnSpc>
              <a:spcBef>
                <a:spcPts val="85"/>
              </a:spcBef>
            </a:pPr>
            <a:r>
              <a:rPr dirty="0" sz="1400" spc="-5">
                <a:latin typeface="Courier New"/>
                <a:cs typeface="Courier New"/>
              </a:rPr>
              <a:t>squared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[x ** </a:t>
            </a:r>
            <a:r>
              <a:rPr dirty="0" sz="1400">
                <a:latin typeface="Courier New"/>
                <a:cs typeface="Courier New"/>
              </a:rPr>
              <a:t>2 </a:t>
            </a: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x </a:t>
            </a:r>
            <a:r>
              <a:rPr dirty="0" sz="1400" spc="-5">
                <a:latin typeface="Courier New"/>
                <a:cs typeface="Courier New"/>
              </a:rPr>
              <a:t>in numbers]  print(squared)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ts val="1625"/>
              </a:lnSpc>
            </a:pPr>
            <a:r>
              <a:rPr dirty="0" sz="1400" spc="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17780" marR="1710689">
              <a:lnSpc>
                <a:spcPts val="1820"/>
              </a:lnSpc>
              <a:spcBef>
                <a:spcPts val="25"/>
              </a:spcBef>
            </a:pPr>
            <a:r>
              <a:rPr dirty="0" sz="1400" spc="-5">
                <a:latin typeface="Courier New"/>
                <a:cs typeface="Courier New"/>
              </a:rPr>
              <a:t>squared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[x ** </a:t>
            </a:r>
            <a:r>
              <a:rPr dirty="0" sz="1400">
                <a:latin typeface="Courier New"/>
                <a:cs typeface="Courier New"/>
              </a:rPr>
              <a:t>2 </a:t>
            </a: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x </a:t>
            </a:r>
            <a:r>
              <a:rPr dirty="0" sz="1400" spc="-5">
                <a:latin typeface="Courier New"/>
                <a:cs typeface="Courier New"/>
              </a:rPr>
              <a:t>in [1, 2, 3, 4, 5]]  print(squared)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245483"/>
            <a:ext cx="6266815" cy="3555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Python </a:t>
            </a:r>
            <a:r>
              <a:rPr dirty="0" sz="1400" spc="-10">
                <a:latin typeface="Times New Roman"/>
                <a:cs typeface="Times New Roman"/>
              </a:rPr>
              <a:t>List </a:t>
            </a:r>
            <a:r>
              <a:rPr dirty="0" sz="1400" spc="-5">
                <a:latin typeface="Times New Roman"/>
                <a:cs typeface="Times New Roman"/>
              </a:rPr>
              <a:t>Comprehension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Syntax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400" spc="-5">
                <a:latin typeface="Times New Roman"/>
                <a:cs typeface="Times New Roman"/>
              </a:rPr>
              <a:t>Syntax: newList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[expression(element) for element in oldList if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condition]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Parameter: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-5" b="1">
                <a:latin typeface="Times New Roman"/>
                <a:cs typeface="Times New Roman"/>
              </a:rPr>
              <a:t>expression</a:t>
            </a:r>
            <a:r>
              <a:rPr dirty="0" sz="1200" spc="-5" i="1">
                <a:latin typeface="Times New Roman"/>
                <a:cs typeface="Times New Roman"/>
              </a:rPr>
              <a:t>: Represents </a:t>
            </a:r>
            <a:r>
              <a:rPr dirty="0" sz="1200" spc="5" i="1">
                <a:latin typeface="Times New Roman"/>
                <a:cs typeface="Times New Roman"/>
              </a:rPr>
              <a:t>the </a:t>
            </a:r>
            <a:r>
              <a:rPr dirty="0" sz="1200" i="1">
                <a:latin typeface="Times New Roman"/>
                <a:cs typeface="Times New Roman"/>
              </a:rPr>
              <a:t>operation </a:t>
            </a:r>
            <a:r>
              <a:rPr dirty="0" sz="1200" spc="-5" i="1">
                <a:latin typeface="Times New Roman"/>
                <a:cs typeface="Times New Roman"/>
              </a:rPr>
              <a:t>you </a:t>
            </a:r>
            <a:r>
              <a:rPr dirty="0" sz="1200" i="1">
                <a:latin typeface="Times New Roman"/>
                <a:cs typeface="Times New Roman"/>
              </a:rPr>
              <a:t>want to </a:t>
            </a:r>
            <a:r>
              <a:rPr dirty="0" sz="1200" spc="-5" i="1">
                <a:latin typeface="Times New Roman"/>
                <a:cs typeface="Times New Roman"/>
              </a:rPr>
              <a:t>execute </a:t>
            </a:r>
            <a:r>
              <a:rPr dirty="0" sz="1200" i="1">
                <a:latin typeface="Times New Roman"/>
                <a:cs typeface="Times New Roman"/>
              </a:rPr>
              <a:t>on </a:t>
            </a:r>
            <a:r>
              <a:rPr dirty="0" sz="1200" spc="-5" i="1">
                <a:latin typeface="Times New Roman"/>
                <a:cs typeface="Times New Roman"/>
              </a:rPr>
              <a:t>every item </a:t>
            </a:r>
            <a:r>
              <a:rPr dirty="0" sz="1200" i="1">
                <a:latin typeface="Times New Roman"/>
                <a:cs typeface="Times New Roman"/>
              </a:rPr>
              <a:t>within the</a:t>
            </a:r>
            <a:r>
              <a:rPr dirty="0" sz="1200" spc="11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iterable.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 b="1">
                <a:latin typeface="Times New Roman"/>
                <a:cs typeface="Times New Roman"/>
              </a:rPr>
              <a:t>element</a:t>
            </a:r>
            <a:r>
              <a:rPr dirty="0" sz="1200" spc="-5" i="1">
                <a:latin typeface="Times New Roman"/>
                <a:cs typeface="Times New Roman"/>
              </a:rPr>
              <a:t>: </a:t>
            </a:r>
            <a:r>
              <a:rPr dirty="0" sz="1200" i="1">
                <a:latin typeface="Times New Roman"/>
                <a:cs typeface="Times New Roman"/>
              </a:rPr>
              <a:t>The term “variable” </a:t>
            </a:r>
            <a:r>
              <a:rPr dirty="0" sz="1200" spc="-5" i="1">
                <a:latin typeface="Times New Roman"/>
                <a:cs typeface="Times New Roman"/>
              </a:rPr>
              <a:t>refers </a:t>
            </a:r>
            <a:r>
              <a:rPr dirty="0" sz="1200" i="1">
                <a:latin typeface="Times New Roman"/>
                <a:cs typeface="Times New Roman"/>
              </a:rPr>
              <a:t>to </a:t>
            </a:r>
            <a:r>
              <a:rPr dirty="0" sz="1200" spc="-5" i="1">
                <a:latin typeface="Times New Roman"/>
                <a:cs typeface="Times New Roman"/>
              </a:rPr>
              <a:t>each </a:t>
            </a:r>
            <a:r>
              <a:rPr dirty="0" sz="1200" i="1">
                <a:latin typeface="Times New Roman"/>
                <a:cs typeface="Times New Roman"/>
              </a:rPr>
              <a:t>value </a:t>
            </a:r>
            <a:r>
              <a:rPr dirty="0" sz="1200" spc="-5" i="1">
                <a:latin typeface="Times New Roman"/>
                <a:cs typeface="Times New Roman"/>
              </a:rPr>
              <a:t>taken </a:t>
            </a:r>
            <a:r>
              <a:rPr dirty="0" sz="1200" i="1">
                <a:latin typeface="Times New Roman"/>
                <a:cs typeface="Times New Roman"/>
              </a:rPr>
              <a:t>from the</a:t>
            </a:r>
            <a:r>
              <a:rPr dirty="0" sz="1200" spc="2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iterable.</a:t>
            </a:r>
            <a:endParaRPr sz="1200">
              <a:latin typeface="Times New Roman"/>
              <a:cs typeface="Times New Roman"/>
            </a:endParaRPr>
          </a:p>
          <a:p>
            <a:pPr marL="12700" marR="40640">
              <a:lnSpc>
                <a:spcPct val="110000"/>
              </a:lnSpc>
              <a:spcBef>
                <a:spcPts val="10"/>
              </a:spcBef>
            </a:pPr>
            <a:r>
              <a:rPr dirty="0" sz="1200" spc="-5" b="1">
                <a:latin typeface="Times New Roman"/>
                <a:cs typeface="Times New Roman"/>
              </a:rPr>
              <a:t>iterable</a:t>
            </a:r>
            <a:r>
              <a:rPr dirty="0" sz="1200" spc="-5" i="1">
                <a:latin typeface="Times New Roman"/>
                <a:cs typeface="Times New Roman"/>
              </a:rPr>
              <a:t>: specify </a:t>
            </a:r>
            <a:r>
              <a:rPr dirty="0" sz="1200" i="1">
                <a:latin typeface="Times New Roman"/>
                <a:cs typeface="Times New Roman"/>
              </a:rPr>
              <a:t>the </a:t>
            </a:r>
            <a:r>
              <a:rPr dirty="0" sz="1200" spc="-5" i="1">
                <a:latin typeface="Times New Roman"/>
                <a:cs typeface="Times New Roman"/>
              </a:rPr>
              <a:t>sequence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elements </a:t>
            </a:r>
            <a:r>
              <a:rPr dirty="0" sz="1200" i="1">
                <a:latin typeface="Times New Roman"/>
                <a:cs typeface="Times New Roman"/>
              </a:rPr>
              <a:t>you want to </a:t>
            </a:r>
            <a:r>
              <a:rPr dirty="0" sz="1200" spc="-5" i="1">
                <a:latin typeface="Times New Roman"/>
                <a:cs typeface="Times New Roman"/>
              </a:rPr>
              <a:t>iterate </a:t>
            </a:r>
            <a:r>
              <a:rPr dirty="0" sz="1200" i="1">
                <a:latin typeface="Times New Roman"/>
                <a:cs typeface="Times New Roman"/>
              </a:rPr>
              <a:t>through. </a:t>
            </a:r>
            <a:r>
              <a:rPr dirty="0" sz="1200" spc="-5" i="1">
                <a:latin typeface="Times New Roman"/>
                <a:cs typeface="Times New Roman"/>
              </a:rPr>
              <a:t>(e.g., </a:t>
            </a:r>
            <a:r>
              <a:rPr dirty="0" sz="1200" i="1">
                <a:latin typeface="Times New Roman"/>
                <a:cs typeface="Times New Roman"/>
              </a:rPr>
              <a:t>a list, tuple, or </a:t>
            </a:r>
            <a:r>
              <a:rPr dirty="0" sz="1200" spc="-5" i="1">
                <a:latin typeface="Times New Roman"/>
                <a:cs typeface="Times New Roman"/>
              </a:rPr>
              <a:t>string).  </a:t>
            </a:r>
            <a:r>
              <a:rPr dirty="0" sz="1200" b="1">
                <a:latin typeface="Times New Roman"/>
                <a:cs typeface="Times New Roman"/>
              </a:rPr>
              <a:t>condition</a:t>
            </a:r>
            <a:r>
              <a:rPr dirty="0" sz="1200" i="1">
                <a:latin typeface="Times New Roman"/>
                <a:cs typeface="Times New Roman"/>
              </a:rPr>
              <a:t>: </a:t>
            </a:r>
            <a:r>
              <a:rPr dirty="0" sz="1200" spc="-5" i="1">
                <a:latin typeface="Times New Roman"/>
                <a:cs typeface="Times New Roman"/>
              </a:rPr>
              <a:t>(Optional) </a:t>
            </a:r>
            <a:r>
              <a:rPr dirty="0" sz="1200" i="1">
                <a:latin typeface="Times New Roman"/>
                <a:cs typeface="Times New Roman"/>
              </a:rPr>
              <a:t>A filter </a:t>
            </a:r>
            <a:r>
              <a:rPr dirty="0" sz="1200" spc="-5" i="1">
                <a:latin typeface="Times New Roman"/>
                <a:cs typeface="Times New Roman"/>
              </a:rPr>
              <a:t>helps decide </a:t>
            </a:r>
            <a:r>
              <a:rPr dirty="0" sz="1200" i="1">
                <a:latin typeface="Times New Roman"/>
                <a:cs typeface="Times New Roman"/>
              </a:rPr>
              <a:t>whether or not an </a:t>
            </a:r>
            <a:r>
              <a:rPr dirty="0" sz="1200" spc="-5" i="1">
                <a:latin typeface="Times New Roman"/>
                <a:cs typeface="Times New Roman"/>
              </a:rPr>
              <a:t>element </a:t>
            </a:r>
            <a:r>
              <a:rPr dirty="0" sz="1200" i="1">
                <a:latin typeface="Times New Roman"/>
                <a:cs typeface="Times New Roman"/>
              </a:rPr>
              <a:t>should be </a:t>
            </a:r>
            <a:r>
              <a:rPr dirty="0" sz="1200" spc="-5" i="1">
                <a:latin typeface="Times New Roman"/>
                <a:cs typeface="Times New Roman"/>
              </a:rPr>
              <a:t>added </a:t>
            </a:r>
            <a:r>
              <a:rPr dirty="0" sz="1200" i="1">
                <a:latin typeface="Times New Roman"/>
                <a:cs typeface="Times New Roman"/>
              </a:rPr>
              <a:t>to the </a:t>
            </a:r>
            <a:r>
              <a:rPr dirty="0" sz="1200" spc="-5" i="1">
                <a:latin typeface="Times New Roman"/>
                <a:cs typeface="Times New Roman"/>
              </a:rPr>
              <a:t>new </a:t>
            </a:r>
            <a:r>
              <a:rPr dirty="0" sz="1200" i="1">
                <a:latin typeface="Times New Roman"/>
                <a:cs typeface="Times New Roman"/>
              </a:rPr>
              <a:t>list.  </a:t>
            </a:r>
            <a:r>
              <a:rPr dirty="0" sz="1200" b="1" i="1">
                <a:latin typeface="Times New Roman"/>
                <a:cs typeface="Times New Roman"/>
              </a:rPr>
              <a:t>Return</a:t>
            </a:r>
            <a:r>
              <a:rPr dirty="0" sz="1200" i="1">
                <a:latin typeface="Times New Roman"/>
                <a:cs typeface="Times New Roman"/>
              </a:rPr>
              <a:t>: The </a:t>
            </a:r>
            <a:r>
              <a:rPr dirty="0" sz="1200" spc="-5" i="1">
                <a:latin typeface="Times New Roman"/>
                <a:cs typeface="Times New Roman"/>
              </a:rPr>
              <a:t>return </a:t>
            </a:r>
            <a:r>
              <a:rPr dirty="0" sz="1200" i="1">
                <a:latin typeface="Times New Roman"/>
                <a:cs typeface="Times New Roman"/>
              </a:rPr>
              <a:t>value of a list </a:t>
            </a:r>
            <a:r>
              <a:rPr dirty="0" sz="1200" spc="-5" i="1">
                <a:latin typeface="Times New Roman"/>
                <a:cs typeface="Times New Roman"/>
              </a:rPr>
              <a:t>comprehension </a:t>
            </a:r>
            <a:r>
              <a:rPr dirty="0" sz="1200" i="1">
                <a:latin typeface="Times New Roman"/>
                <a:cs typeface="Times New Roman"/>
              </a:rPr>
              <a:t>is a </a:t>
            </a:r>
            <a:r>
              <a:rPr dirty="0" sz="1200" spc="-5" i="1">
                <a:latin typeface="Times New Roman"/>
                <a:cs typeface="Times New Roman"/>
              </a:rPr>
              <a:t>new </a:t>
            </a:r>
            <a:r>
              <a:rPr dirty="0" sz="1200" i="1">
                <a:latin typeface="Times New Roman"/>
                <a:cs typeface="Times New Roman"/>
              </a:rPr>
              <a:t>list containing </a:t>
            </a:r>
            <a:r>
              <a:rPr dirty="0" sz="1200" spc="-5" i="1">
                <a:latin typeface="Times New Roman"/>
                <a:cs typeface="Times New Roman"/>
              </a:rPr>
              <a:t>the modified elements </a:t>
            </a:r>
            <a:r>
              <a:rPr dirty="0" sz="1200" i="1">
                <a:latin typeface="Times New Roman"/>
                <a:cs typeface="Times New Roman"/>
              </a:rPr>
              <a:t>that  </a:t>
            </a:r>
            <a:r>
              <a:rPr dirty="0" sz="1200" i="1">
                <a:latin typeface="Times New Roman"/>
                <a:cs typeface="Times New Roman"/>
              </a:rPr>
              <a:t>satisfy the </a:t>
            </a:r>
            <a:r>
              <a:rPr dirty="0" sz="1200" spc="-5" i="1">
                <a:latin typeface="Times New Roman"/>
                <a:cs typeface="Times New Roman"/>
              </a:rPr>
              <a:t>given</a:t>
            </a:r>
            <a:r>
              <a:rPr dirty="0" sz="1200" spc="-5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criteria.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Iteration with </a:t>
            </a:r>
            <a:r>
              <a:rPr dirty="0" sz="1400" spc="-10">
                <a:latin typeface="Times New Roman"/>
                <a:cs typeface="Times New Roman"/>
              </a:rPr>
              <a:t>List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Comprehension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example, we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assigning </a:t>
            </a:r>
            <a:r>
              <a:rPr dirty="0" sz="1400">
                <a:latin typeface="Times New Roman"/>
                <a:cs typeface="Times New Roman"/>
              </a:rPr>
              <a:t>1, 2,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3 </a:t>
            </a:r>
            <a:r>
              <a:rPr dirty="0" sz="1400" spc="-5">
                <a:latin typeface="Times New Roman"/>
                <a:cs typeface="Times New Roman"/>
              </a:rPr>
              <a:t>to the list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we are printing the list using  List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Comprehension.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7822438"/>
            <a:ext cx="6323965" cy="40386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30"/>
              </a:lnSpc>
            </a:pPr>
            <a:r>
              <a:rPr dirty="0" sz="1400" spc="-5">
                <a:latin typeface="Courier New"/>
                <a:cs typeface="Courier New"/>
              </a:rPr>
              <a:t>List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[c for </a:t>
            </a:r>
            <a:r>
              <a:rPr dirty="0" sz="1400">
                <a:latin typeface="Courier New"/>
                <a:cs typeface="Courier New"/>
              </a:rPr>
              <a:t>c </a:t>
            </a:r>
            <a:r>
              <a:rPr dirty="0" sz="1400" spc="-5">
                <a:latin typeface="Courier New"/>
                <a:cs typeface="Courier New"/>
              </a:rPr>
              <a:t>in [1, 2,</a:t>
            </a:r>
            <a:r>
              <a:rPr dirty="0" sz="1400" spc="-3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3]]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ts val="1630"/>
              </a:lnSpc>
            </a:pPr>
            <a:r>
              <a:rPr dirty="0" sz="1400" spc="-5">
                <a:latin typeface="Courier New"/>
                <a:cs typeface="Courier New"/>
              </a:rPr>
              <a:t>print(List)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8444738"/>
            <a:ext cx="5262880" cy="1169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Even list using </a:t>
            </a:r>
            <a:r>
              <a:rPr dirty="0" sz="1400" spc="-10">
                <a:latin typeface="Times New Roman"/>
                <a:cs typeface="Times New Roman"/>
              </a:rPr>
              <a:t>List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Comprehension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example, we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printing the </a:t>
            </a:r>
            <a:r>
              <a:rPr dirty="0" sz="1400" spc="-10">
                <a:latin typeface="Times New Roman"/>
                <a:cs typeface="Times New Roman"/>
              </a:rPr>
              <a:t>even </a:t>
            </a:r>
            <a:r>
              <a:rPr dirty="0" sz="1400" spc="-5">
                <a:latin typeface="Times New Roman"/>
                <a:cs typeface="Times New Roman"/>
              </a:rPr>
              <a:t>numbers </a:t>
            </a:r>
            <a:r>
              <a:rPr dirty="0" sz="1400">
                <a:latin typeface="Times New Roman"/>
                <a:cs typeface="Times New Roman"/>
              </a:rPr>
              <a:t>from 0 to 10 </a:t>
            </a:r>
            <a:r>
              <a:rPr dirty="0" sz="1400" spc="-5">
                <a:latin typeface="Times New Roman"/>
                <a:cs typeface="Times New Roman"/>
              </a:rPr>
              <a:t>using List  Comprehension.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900633"/>
            <a:ext cx="6323965" cy="131445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4903470">
              <a:lnSpc>
                <a:spcPct val="108600"/>
              </a:lnSpc>
              <a:spcBef>
                <a:spcPts val="114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name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10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"John"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age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13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30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print("Name:",</a:t>
            </a:r>
            <a:r>
              <a:rPr dirty="0" sz="1400" spc="-6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name)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print("Age:",</a:t>
            </a:r>
            <a:r>
              <a:rPr dirty="0" sz="1400" spc="-7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age</a:t>
            </a:r>
            <a:r>
              <a:rPr dirty="0" sz="1000" spc="5">
                <a:solidFill>
                  <a:srgbClr val="273139"/>
                </a:solidFill>
                <a:latin typeface="Courier New"/>
                <a:cs typeface="Courier New"/>
              </a:rPr>
              <a:t>)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405633"/>
            <a:ext cx="6247130" cy="1555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How print() works in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Python?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300"/>
              </a:lnSpc>
              <a:spcBef>
                <a:spcPts val="1170"/>
              </a:spcBef>
            </a:pPr>
            <a:r>
              <a:rPr dirty="0" sz="1400" spc="-5">
                <a:latin typeface="Times New Roman"/>
                <a:cs typeface="Times New Roman"/>
              </a:rPr>
              <a:t>You can pass variables, strings, numbers,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other data types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one or </a:t>
            </a:r>
            <a:r>
              <a:rPr dirty="0" sz="1400" spc="-10">
                <a:latin typeface="Times New Roman"/>
                <a:cs typeface="Times New Roman"/>
              </a:rPr>
              <a:t>more </a:t>
            </a:r>
            <a:r>
              <a:rPr dirty="0" sz="1400" spc="-5">
                <a:latin typeface="Times New Roman"/>
                <a:cs typeface="Times New Roman"/>
              </a:rPr>
              <a:t>parameters  when using the print() function. Then, </a:t>
            </a:r>
            <a:r>
              <a:rPr dirty="0" sz="1400" spc="-1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parameters are represented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strings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their respective str() functions. To create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single output string, the </a:t>
            </a:r>
            <a:r>
              <a:rPr dirty="0" sz="1400">
                <a:latin typeface="Times New Roman"/>
                <a:cs typeface="Times New Roman"/>
              </a:rPr>
              <a:t>transformed </a:t>
            </a:r>
            <a:r>
              <a:rPr dirty="0" sz="1400" spc="-5">
                <a:latin typeface="Times New Roman"/>
                <a:cs typeface="Times New Roman"/>
              </a:rPr>
              <a:t>strings 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concatenated with </a:t>
            </a:r>
            <a:r>
              <a:rPr dirty="0" sz="1400">
                <a:latin typeface="Times New Roman"/>
                <a:cs typeface="Times New Roman"/>
              </a:rPr>
              <a:t>spaces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code, we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passing two parameters name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age to </a:t>
            </a:r>
            <a:r>
              <a:rPr dirty="0" sz="1400">
                <a:latin typeface="Times New Roman"/>
                <a:cs typeface="Times New Roman"/>
              </a:rPr>
              <a:t>the print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4187063"/>
            <a:ext cx="6323965" cy="120904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name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5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"Alice"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age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6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25</a:t>
            </a:r>
            <a:endParaRPr sz="1400">
              <a:latin typeface="Courier New"/>
              <a:cs typeface="Courier New"/>
            </a:endParaRPr>
          </a:p>
          <a:p>
            <a:pPr marL="17780" marR="249554">
              <a:lnSpc>
                <a:spcPct val="141400"/>
              </a:lnSpc>
              <a:spcBef>
                <a:spcPts val="1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print("Hello,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my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name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is", name,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"and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I am",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age, "years  old.")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583809"/>
            <a:ext cx="17589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6008496"/>
            <a:ext cx="6323965" cy="90678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name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5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"Alice"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age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6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25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print("Hello,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my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name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is{name}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and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I 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am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{age} years</a:t>
            </a:r>
            <a:r>
              <a:rPr dirty="0" sz="1400" spc="15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old.")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7133717"/>
            <a:ext cx="6304280" cy="2256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Input: - </a:t>
            </a:r>
            <a:r>
              <a:rPr dirty="0" sz="1400" spc="-5" b="1">
                <a:latin typeface="Times New Roman"/>
                <a:cs typeface="Times New Roman"/>
              </a:rPr>
              <a:t>The </a:t>
            </a:r>
            <a:r>
              <a:rPr dirty="0" sz="1400" b="1">
                <a:latin typeface="Times New Roman"/>
                <a:cs typeface="Times New Roman"/>
              </a:rPr>
              <a:t>Input</a:t>
            </a:r>
            <a:r>
              <a:rPr dirty="0" sz="1400" spc="-1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command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Times New Roman"/>
                <a:cs typeface="Times New Roman"/>
              </a:rPr>
              <a:t>Developers often have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need to interact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users, either to </a:t>
            </a:r>
            <a:r>
              <a:rPr dirty="0" sz="1400">
                <a:latin typeface="Times New Roman"/>
                <a:cs typeface="Times New Roman"/>
              </a:rPr>
              <a:t>get data or to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provide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some sort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result. Most programs </a:t>
            </a:r>
            <a:r>
              <a:rPr dirty="0" sz="1400">
                <a:latin typeface="Times New Roman"/>
                <a:cs typeface="Times New Roman"/>
              </a:rPr>
              <a:t>today use a </a:t>
            </a:r>
            <a:r>
              <a:rPr dirty="0" sz="1400" spc="-5">
                <a:latin typeface="Times New Roman"/>
                <a:cs typeface="Times New Roman"/>
              </a:rPr>
              <a:t>dialog box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way of </a:t>
            </a:r>
            <a:r>
              <a:rPr dirty="0" sz="1400" spc="-5">
                <a:latin typeface="Times New Roman"/>
                <a:cs typeface="Times New Roman"/>
              </a:rPr>
              <a:t>asking the </a:t>
            </a:r>
            <a:r>
              <a:rPr dirty="0" sz="1400" spc="5">
                <a:latin typeface="Times New Roman"/>
                <a:cs typeface="Times New Roman"/>
              </a:rPr>
              <a:t>user </a:t>
            </a:r>
            <a:r>
              <a:rPr dirty="0" sz="1400">
                <a:latin typeface="Times New Roman"/>
                <a:cs typeface="Times New Roman"/>
              </a:rPr>
              <a:t>to  </a:t>
            </a:r>
            <a:r>
              <a:rPr dirty="0" sz="1400" spc="-5">
                <a:latin typeface="Times New Roman"/>
                <a:cs typeface="Times New Roman"/>
              </a:rPr>
              <a:t>provide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 spc="-5">
                <a:latin typeface="Times New Roman"/>
                <a:cs typeface="Times New Roman"/>
              </a:rPr>
              <a:t>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input. While Python provides </a:t>
            </a:r>
            <a:r>
              <a:rPr dirty="0" sz="1400">
                <a:latin typeface="Times New Roman"/>
                <a:cs typeface="Times New Roman"/>
              </a:rPr>
              <a:t>us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5">
                <a:latin typeface="Times New Roman"/>
                <a:cs typeface="Times New Roman"/>
              </a:rPr>
              <a:t>inbuilt functions to read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input from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keyboard.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input ( </a:t>
            </a:r>
            <a:r>
              <a:rPr dirty="0" sz="1400" spc="-5" b="1">
                <a:latin typeface="Times New Roman"/>
                <a:cs typeface="Times New Roman"/>
              </a:rPr>
              <a:t>prompt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278765">
              <a:lnSpc>
                <a:spcPct val="11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input (): This </a:t>
            </a:r>
            <a:r>
              <a:rPr dirty="0" sz="1400" spc="-10">
                <a:latin typeface="Times New Roman"/>
                <a:cs typeface="Times New Roman"/>
              </a:rPr>
              <a:t>function </a:t>
            </a:r>
            <a:r>
              <a:rPr dirty="0" sz="1400" spc="-5">
                <a:latin typeface="Times New Roman"/>
                <a:cs typeface="Times New Roman"/>
              </a:rPr>
              <a:t>first takes the input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user and converts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into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string.  The type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returned object always 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&lt;class ‘str’&gt;.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does not evaluate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271272"/>
            <a:ext cx="6323965" cy="40259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30"/>
              </a:lnSpc>
            </a:pPr>
            <a:r>
              <a:rPr dirty="0" sz="1400" spc="-5">
                <a:latin typeface="Courier New"/>
                <a:cs typeface="Courier New"/>
              </a:rPr>
              <a:t>list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[i 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 range(11) if </a:t>
            </a:r>
            <a:r>
              <a:rPr dirty="0" sz="1400">
                <a:latin typeface="Courier New"/>
                <a:cs typeface="Courier New"/>
              </a:rPr>
              <a:t>i % 2 </a:t>
            </a:r>
            <a:r>
              <a:rPr dirty="0" sz="1400" spc="-5">
                <a:latin typeface="Courier New"/>
                <a:cs typeface="Courier New"/>
              </a:rPr>
              <a:t>==</a:t>
            </a:r>
            <a:r>
              <a:rPr dirty="0" sz="1400" spc="-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0]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ts val="1630"/>
              </a:lnSpc>
            </a:pPr>
            <a:r>
              <a:rPr dirty="0" sz="1400" spc="-5">
                <a:latin typeface="Courier New"/>
                <a:cs typeface="Courier New"/>
              </a:rPr>
              <a:t>print(list)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92302"/>
            <a:ext cx="6169660" cy="1169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Matrix using </a:t>
            </a:r>
            <a:r>
              <a:rPr dirty="0" sz="1400" spc="-10">
                <a:latin typeface="Times New Roman"/>
                <a:cs typeface="Times New Roman"/>
              </a:rPr>
              <a:t>List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Comprehension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86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example, we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assigning integers </a:t>
            </a:r>
            <a:r>
              <a:rPr dirty="0" sz="1400">
                <a:latin typeface="Times New Roman"/>
                <a:cs typeface="Times New Roman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2 to 3 </a:t>
            </a:r>
            <a:r>
              <a:rPr dirty="0" sz="1400" spc="-5">
                <a:latin typeface="Times New Roman"/>
                <a:cs typeface="Times New Roman"/>
              </a:rPr>
              <a:t>rows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matrix and printing </a:t>
            </a:r>
            <a:r>
              <a:rPr dirty="0" sz="1400">
                <a:latin typeface="Times New Roman"/>
                <a:cs typeface="Times New Roman"/>
              </a:rPr>
              <a:t>it  </a:t>
            </a:r>
            <a:r>
              <a:rPr dirty="0" sz="1400" spc="-5">
                <a:latin typeface="Times New Roman"/>
                <a:cs typeface="Times New Roman"/>
              </a:rPr>
              <a:t>using List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Comprehension.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2083561"/>
            <a:ext cx="6323965" cy="40386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40"/>
              </a:lnSpc>
            </a:pPr>
            <a:r>
              <a:rPr dirty="0" sz="1400" spc="-5">
                <a:latin typeface="Courier New"/>
                <a:cs typeface="Courier New"/>
              </a:rPr>
              <a:t>matrix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[[j+i for </a:t>
            </a:r>
            <a:r>
              <a:rPr dirty="0" sz="1400">
                <a:latin typeface="Courier New"/>
                <a:cs typeface="Courier New"/>
              </a:rPr>
              <a:t>j </a:t>
            </a:r>
            <a:r>
              <a:rPr dirty="0" sz="1400" spc="-5">
                <a:latin typeface="Courier New"/>
                <a:cs typeface="Courier New"/>
              </a:rPr>
              <a:t>in range(3)] for </a:t>
            </a:r>
            <a:r>
              <a:rPr dirty="0" sz="1400">
                <a:latin typeface="Courier New"/>
                <a:cs typeface="Courier New"/>
              </a:rPr>
              <a:t>i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2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range(3)]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ts val="1639"/>
              </a:lnSpc>
            </a:pPr>
            <a:r>
              <a:rPr dirty="0" sz="1400" spc="-5">
                <a:latin typeface="Courier New"/>
                <a:cs typeface="Courier New"/>
              </a:rPr>
              <a:t>print(matrix)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705861"/>
            <a:ext cx="6292215" cy="1170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List Comprehensions </a:t>
            </a:r>
            <a:r>
              <a:rPr dirty="0" sz="1400">
                <a:latin typeface="Times New Roman"/>
                <a:cs typeface="Times New Roman"/>
              </a:rPr>
              <a:t>vs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Loop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86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various </a:t>
            </a:r>
            <a:r>
              <a:rPr dirty="0" sz="1400" spc="-10">
                <a:latin typeface="Times New Roman"/>
                <a:cs typeface="Times New Roman"/>
              </a:rPr>
              <a:t>ways </a:t>
            </a:r>
            <a:r>
              <a:rPr dirty="0" sz="1400">
                <a:latin typeface="Times New Roman"/>
                <a:cs typeface="Times New Roman"/>
              </a:rPr>
              <a:t>to iterate </a:t>
            </a:r>
            <a:r>
              <a:rPr dirty="0" sz="1400" spc="-5">
                <a:latin typeface="Times New Roman"/>
                <a:cs typeface="Times New Roman"/>
              </a:rPr>
              <a:t>through </a:t>
            </a:r>
            <a:r>
              <a:rPr dirty="0" sz="1400">
                <a:latin typeface="Times New Roman"/>
                <a:cs typeface="Times New Roman"/>
              </a:rPr>
              <a:t>a list. </a:t>
            </a:r>
            <a:r>
              <a:rPr dirty="0" sz="1400" spc="-5">
                <a:latin typeface="Times New Roman"/>
                <a:cs typeface="Times New Roman"/>
              </a:rPr>
              <a:t>However, the most </a:t>
            </a:r>
            <a:r>
              <a:rPr dirty="0" sz="1400" spc="-10">
                <a:latin typeface="Times New Roman"/>
                <a:cs typeface="Times New Roman"/>
              </a:rPr>
              <a:t>common </a:t>
            </a:r>
            <a:r>
              <a:rPr dirty="0" sz="1400" spc="-5">
                <a:latin typeface="Times New Roman"/>
                <a:cs typeface="Times New Roman"/>
              </a:rPr>
              <a:t>approach is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use the for loop. Let us look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below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3897503"/>
            <a:ext cx="6323965" cy="80645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40"/>
              </a:lnSpc>
            </a:pPr>
            <a:r>
              <a:rPr dirty="0" sz="1400" spc="-5">
                <a:latin typeface="Courier New"/>
                <a:cs typeface="Courier New"/>
              </a:rPr>
              <a:t>List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[]</a:t>
            </a:r>
            <a:endParaRPr sz="1400">
              <a:latin typeface="Courier New"/>
              <a:cs typeface="Courier New"/>
            </a:endParaRPr>
          </a:p>
          <a:p>
            <a:pPr marL="444500" marR="2670810" indent="-426720">
              <a:lnSpc>
                <a:spcPts val="1580"/>
              </a:lnSpc>
              <a:spcBef>
                <a:spcPts val="90"/>
              </a:spcBef>
            </a:pPr>
            <a:r>
              <a:rPr dirty="0" sz="1400" spc="-5">
                <a:latin typeface="Courier New"/>
                <a:cs typeface="Courier New"/>
              </a:rPr>
              <a:t>for character in 'Geeks </a:t>
            </a:r>
            <a:r>
              <a:rPr dirty="0" sz="1400">
                <a:latin typeface="Courier New"/>
                <a:cs typeface="Courier New"/>
              </a:rPr>
              <a:t>4 </a:t>
            </a:r>
            <a:r>
              <a:rPr dirty="0" sz="1400" spc="-5">
                <a:latin typeface="Courier New"/>
                <a:cs typeface="Courier New"/>
              </a:rPr>
              <a:t>Geeks!':  List.append(character)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ts val="1550"/>
              </a:lnSpc>
            </a:pPr>
            <a:r>
              <a:rPr dirty="0" sz="1400" spc="-5">
                <a:latin typeface="Courier New"/>
                <a:cs typeface="Courier New"/>
              </a:rPr>
              <a:t>print(List)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899949"/>
            <a:ext cx="6307455" cy="18980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3030">
              <a:lnSpc>
                <a:spcPct val="110400"/>
              </a:lnSpc>
            </a:pPr>
            <a:r>
              <a:rPr dirty="0" sz="1400" spc="-5">
                <a:latin typeface="Times New Roman"/>
                <a:cs typeface="Times New Roman"/>
              </a:rPr>
              <a:t>Above is the implementation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traditional approach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iterate through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list, string,  tuple, </a:t>
            </a:r>
            <a:r>
              <a:rPr dirty="0" sz="1400">
                <a:latin typeface="Times New Roman"/>
                <a:cs typeface="Times New Roman"/>
              </a:rPr>
              <a:t>etc. </a:t>
            </a:r>
            <a:r>
              <a:rPr dirty="0" sz="1400" spc="-5">
                <a:latin typeface="Times New Roman"/>
                <a:cs typeface="Times New Roman"/>
              </a:rPr>
              <a:t>Now, list comprehension in Python does the same </a:t>
            </a:r>
            <a:r>
              <a:rPr dirty="0" sz="1400">
                <a:latin typeface="Times New Roman"/>
                <a:cs typeface="Times New Roman"/>
              </a:rPr>
              <a:t>task and </a:t>
            </a:r>
            <a:r>
              <a:rPr dirty="0" sz="1400" spc="-5">
                <a:latin typeface="Times New Roman"/>
                <a:cs typeface="Times New Roman"/>
              </a:rPr>
              <a:t>also makes the  </a:t>
            </a:r>
            <a:r>
              <a:rPr dirty="0" sz="1400">
                <a:latin typeface="Times New Roman"/>
                <a:cs typeface="Times New Roman"/>
              </a:rPr>
              <a:t>program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simpler.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400" spc="-5">
                <a:latin typeface="Times New Roman"/>
                <a:cs typeface="Times New Roman"/>
              </a:rPr>
              <a:t>List Comprehensions translate the traditional iteration approach using for loop into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simple formula hence making them </a:t>
            </a:r>
            <a:r>
              <a:rPr dirty="0" sz="1400">
                <a:latin typeface="Times New Roman"/>
                <a:cs typeface="Times New Roman"/>
              </a:rPr>
              <a:t>easy to use. </a:t>
            </a:r>
            <a:r>
              <a:rPr dirty="0" sz="1400" spc="-5">
                <a:latin typeface="Times New Roman"/>
                <a:cs typeface="Times New Roman"/>
              </a:rPr>
              <a:t>Below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approach to iterate through  </a:t>
            </a:r>
            <a:r>
              <a:rPr dirty="0" sz="1400">
                <a:latin typeface="Times New Roman"/>
                <a:cs typeface="Times New Roman"/>
              </a:rPr>
              <a:t>a list, </a:t>
            </a:r>
            <a:r>
              <a:rPr dirty="0" sz="1400" spc="-5">
                <a:latin typeface="Times New Roman"/>
                <a:cs typeface="Times New Roman"/>
              </a:rPr>
              <a:t>string, tuple, etc. using list comprehension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6416" y="6820789"/>
            <a:ext cx="6323965" cy="40259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30"/>
              </a:lnSpc>
            </a:pPr>
            <a:r>
              <a:rPr dirty="0" sz="1400" spc="-5">
                <a:latin typeface="Courier New"/>
                <a:cs typeface="Courier New"/>
              </a:rPr>
              <a:t>List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[character for character in 'Geeks </a:t>
            </a:r>
            <a:r>
              <a:rPr dirty="0" sz="1400">
                <a:latin typeface="Courier New"/>
                <a:cs typeface="Courier New"/>
              </a:rPr>
              <a:t>4</a:t>
            </a:r>
            <a:r>
              <a:rPr dirty="0" sz="1400" spc="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Geeks!']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ts val="1630"/>
              </a:lnSpc>
            </a:pPr>
            <a:r>
              <a:rPr dirty="0" sz="1400" spc="-5">
                <a:latin typeface="Courier New"/>
                <a:cs typeface="Courier New"/>
              </a:rPr>
              <a:t>print(List)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7441945"/>
            <a:ext cx="6149975" cy="140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Conditionals in List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Comprehension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also </a:t>
            </a:r>
            <a:r>
              <a:rPr dirty="0" sz="1400" spc="-5">
                <a:latin typeface="Times New Roman"/>
                <a:cs typeface="Times New Roman"/>
              </a:rPr>
              <a:t>add </a:t>
            </a:r>
            <a:r>
              <a:rPr dirty="0" sz="1400" spc="-10">
                <a:latin typeface="Times New Roman"/>
                <a:cs typeface="Times New Roman"/>
              </a:rPr>
              <a:t>conditional </a:t>
            </a:r>
            <a:r>
              <a:rPr dirty="0" sz="1400" spc="-5">
                <a:latin typeface="Times New Roman"/>
                <a:cs typeface="Times New Roman"/>
              </a:rPr>
              <a:t>statements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list comprehension.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create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list  using range(), operators, etc. and cal also apply some </a:t>
            </a:r>
            <a:r>
              <a:rPr dirty="0" sz="1400">
                <a:latin typeface="Times New Roman"/>
                <a:cs typeface="Times New Roman"/>
              </a:rPr>
              <a:t>conditions </a:t>
            </a:r>
            <a:r>
              <a:rPr dirty="0" sz="1400" spc="-5">
                <a:latin typeface="Times New Roman"/>
                <a:cs typeface="Times New Roman"/>
              </a:rPr>
              <a:t>to the list using </a:t>
            </a:r>
            <a:r>
              <a:rPr dirty="0" sz="1400">
                <a:latin typeface="Times New Roman"/>
                <a:cs typeface="Times New Roman"/>
              </a:rPr>
              <a:t>the if  </a:t>
            </a:r>
            <a:r>
              <a:rPr dirty="0" sz="1400" spc="-5">
                <a:latin typeface="Times New Roman"/>
                <a:cs typeface="Times New Roman"/>
              </a:rPr>
              <a:t>statement.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6416" y="8869374"/>
            <a:ext cx="6323965" cy="60388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30"/>
              </a:lnSpc>
            </a:pPr>
            <a:r>
              <a:rPr dirty="0" sz="1400" spc="-5">
                <a:latin typeface="Courier New"/>
                <a:cs typeface="Courier New"/>
              </a:rPr>
              <a:t>lis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["Even number" if </a:t>
            </a:r>
            <a:r>
              <a:rPr dirty="0" sz="1400">
                <a:latin typeface="Courier New"/>
                <a:cs typeface="Courier New"/>
              </a:rPr>
              <a:t>i % 2 </a:t>
            </a:r>
            <a:r>
              <a:rPr dirty="0" sz="1400" spc="-5">
                <a:latin typeface="Courier New"/>
                <a:cs typeface="Courier New"/>
              </a:rPr>
              <a:t>== </a:t>
            </a:r>
            <a:r>
              <a:rPr dirty="0" sz="1400">
                <a:latin typeface="Courier New"/>
                <a:cs typeface="Courier New"/>
              </a:rPr>
              <a:t>0 </a:t>
            </a:r>
            <a:r>
              <a:rPr dirty="0" sz="1400" spc="-5">
                <a:latin typeface="Courier New"/>
                <a:cs typeface="Courier New"/>
              </a:rPr>
              <a:t>else "Odd number" for</a:t>
            </a:r>
            <a:r>
              <a:rPr dirty="0" sz="1400" spc="2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i</a:t>
            </a:r>
            <a:endParaRPr sz="1400">
              <a:latin typeface="Courier New"/>
              <a:cs typeface="Courier New"/>
            </a:endParaRPr>
          </a:p>
          <a:p>
            <a:pPr marL="17780" marR="5017770">
              <a:lnSpc>
                <a:spcPts val="1580"/>
              </a:lnSpc>
              <a:spcBef>
                <a:spcPts val="85"/>
              </a:spcBef>
            </a:pP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range(8)]  print(lis)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6795"/>
            <a:ext cx="6278880" cy="1940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Function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Python Functions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block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statements that return the specific </a:t>
            </a:r>
            <a:r>
              <a:rPr dirty="0" sz="1400">
                <a:latin typeface="Times New Roman"/>
                <a:cs typeface="Times New Roman"/>
              </a:rPr>
              <a:t>task. </a:t>
            </a:r>
            <a:r>
              <a:rPr dirty="0" sz="1400" spc="-5">
                <a:latin typeface="Times New Roman"/>
                <a:cs typeface="Times New Roman"/>
              </a:rPr>
              <a:t>The idea is to put  some commonly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repeatedly </a:t>
            </a:r>
            <a:r>
              <a:rPr dirty="0" sz="1400">
                <a:latin typeface="Times New Roman"/>
                <a:cs typeface="Times New Roman"/>
              </a:rPr>
              <a:t>done </a:t>
            </a:r>
            <a:r>
              <a:rPr dirty="0" sz="1400" spc="-5">
                <a:latin typeface="Times New Roman"/>
                <a:cs typeface="Times New Roman"/>
              </a:rPr>
              <a:t>tasks together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make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so that </a:t>
            </a:r>
            <a:r>
              <a:rPr dirty="0" sz="1400" spc="-10">
                <a:latin typeface="Times New Roman"/>
                <a:cs typeface="Times New Roman"/>
              </a:rPr>
              <a:t>instead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writing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code </a:t>
            </a:r>
            <a:r>
              <a:rPr dirty="0" sz="1400" spc="-5">
                <a:latin typeface="Times New Roman"/>
                <a:cs typeface="Times New Roman"/>
              </a:rPr>
              <a:t>again and again for different inputs, we </a:t>
            </a:r>
            <a:r>
              <a:rPr dirty="0" sz="1400">
                <a:latin typeface="Times New Roman"/>
                <a:cs typeface="Times New Roman"/>
              </a:rPr>
              <a:t>can do </a:t>
            </a:r>
            <a:r>
              <a:rPr dirty="0" sz="1400" spc="-5">
                <a:latin typeface="Times New Roman"/>
                <a:cs typeface="Times New Roman"/>
              </a:rPr>
              <a:t>the function  calls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reuse code contained in it over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over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again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400" spc="-5" b="1">
                <a:latin typeface="Times New Roman"/>
                <a:cs typeface="Times New Roman"/>
              </a:rPr>
              <a:t>Function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Declaration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400" spc="-5">
                <a:latin typeface="Times New Roman"/>
                <a:cs typeface="Times New Roman"/>
              </a:rPr>
              <a:t>The syntax to declare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975477"/>
            <a:ext cx="504190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To create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function to check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number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FF0000"/>
                </a:solidFill>
                <a:latin typeface="Times New Roman"/>
                <a:cs typeface="Times New Roman"/>
              </a:rPr>
              <a:t>prime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dirty="0" sz="1400" spc="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not.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6348348"/>
            <a:ext cx="6323965" cy="278066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R="4785995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prim(x):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p=True</a:t>
            </a:r>
            <a:endParaRPr sz="1400">
              <a:latin typeface="Courier New"/>
              <a:cs typeface="Courier New"/>
            </a:endParaRPr>
          </a:p>
          <a:p>
            <a:pPr marL="871219" marR="3737610" indent="-42672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k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range(2,x):  if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x%k==0:</a:t>
            </a:r>
            <a:endParaRPr sz="1400">
              <a:latin typeface="Courier New"/>
              <a:cs typeface="Courier New"/>
            </a:endParaRPr>
          </a:p>
          <a:p>
            <a:pPr marL="1297940" marR="4271010">
              <a:lnSpc>
                <a:spcPts val="1830"/>
              </a:lnSpc>
              <a:spcBef>
                <a:spcPts val="80"/>
              </a:spcBef>
            </a:pPr>
            <a:r>
              <a:rPr dirty="0" sz="1400" spc="-5">
                <a:latin typeface="Courier New"/>
                <a:cs typeface="Courier New"/>
              </a:rPr>
              <a:t>p=False  </a:t>
            </a:r>
            <a:r>
              <a:rPr dirty="0" sz="1400" spc="-5">
                <a:latin typeface="Courier New"/>
                <a:cs typeface="Courier New"/>
              </a:rPr>
              <a:t>break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55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p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7780" marR="4377690">
              <a:lnSpc>
                <a:spcPct val="108500"/>
              </a:lnSpc>
            </a:pPr>
            <a:r>
              <a:rPr dirty="0" sz="1400" spc="-5">
                <a:latin typeface="Courier New"/>
                <a:cs typeface="Courier New"/>
              </a:rPr>
              <a:t>x=int(input('x='))  </a:t>
            </a:r>
            <a:r>
              <a:rPr dirty="0" sz="1400" spc="-5">
                <a:latin typeface="Courier New"/>
                <a:cs typeface="Courier New"/>
              </a:rPr>
              <a:t>L=prim(x)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print(L)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711" y="2610611"/>
            <a:ext cx="5867399" cy="2657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7811"/>
            <a:ext cx="3658870" cy="582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Defining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calling </a:t>
            </a:r>
            <a:r>
              <a:rPr dirty="0" sz="1400" b="1">
                <a:latin typeface="Times New Roman"/>
                <a:cs typeface="Times New Roman"/>
              </a:rPr>
              <a:t>a </a:t>
            </a:r>
            <a:r>
              <a:rPr dirty="0" sz="1400" spc="-5" b="1">
                <a:latin typeface="Times New Roman"/>
                <a:cs typeface="Times New Roman"/>
              </a:rPr>
              <a:t>function with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parameters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1254505"/>
            <a:ext cx="6323965" cy="90868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6223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def fun_name(parameter: data_type) -&gt;</a:t>
            </a:r>
            <a:r>
              <a:rPr dirty="0" sz="1400" spc="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return_type:</a:t>
            </a:r>
            <a:endParaRPr sz="1400">
              <a:latin typeface="Courier New"/>
              <a:cs typeface="Courier New"/>
            </a:endParaRPr>
          </a:p>
          <a:p>
            <a:pPr marL="444500" marR="3524250">
              <a:lnSpc>
                <a:spcPct val="165700"/>
              </a:lnSpc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body of the function  return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expression1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671317"/>
            <a:ext cx="6129020" cy="776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The following example uses arguments and parameters that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 spc="-5">
                <a:latin typeface="Times New Roman"/>
                <a:cs typeface="Times New Roman"/>
              </a:rPr>
              <a:t>will learn later in this  article so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10">
                <a:latin typeface="Times New Roman"/>
                <a:cs typeface="Times New Roman"/>
              </a:rPr>
              <a:t>come </a:t>
            </a:r>
            <a:r>
              <a:rPr dirty="0" sz="1400">
                <a:latin typeface="Times New Roman"/>
                <a:cs typeface="Times New Roman"/>
              </a:rPr>
              <a:t>back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again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understood.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3591178"/>
            <a:ext cx="6323965" cy="241744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def add(num1: int, num2: int) -&gt;</a:t>
            </a:r>
            <a:r>
              <a:rPr dirty="0" sz="14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int:</a:t>
            </a:r>
            <a:endParaRPr sz="1400">
              <a:latin typeface="Courier New"/>
              <a:cs typeface="Courier New"/>
            </a:endParaRPr>
          </a:p>
          <a:p>
            <a:pPr marL="444500" marR="3630929">
              <a:lnSpc>
                <a:spcPct val="141400"/>
              </a:lnSpc>
            </a:pPr>
            <a:r>
              <a:rPr dirty="0" sz="1400" spc="-5">
                <a:latin typeface="Courier New"/>
                <a:cs typeface="Courier New"/>
              </a:rPr>
              <a:t>"""Add two numbers"""  num3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num1 </a:t>
            </a:r>
            <a:r>
              <a:rPr dirty="0" sz="1400">
                <a:latin typeface="Courier New"/>
                <a:cs typeface="Courier New"/>
              </a:rPr>
              <a:t>+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num2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num3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marL="17780" marR="4057650">
              <a:lnSpc>
                <a:spcPct val="141500"/>
              </a:lnSpc>
            </a:pPr>
            <a:r>
              <a:rPr dirty="0" sz="1400" spc="-5">
                <a:latin typeface="Courier New"/>
                <a:cs typeface="Courier New"/>
              </a:rPr>
              <a:t>num1, num2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5, 15  ans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add(num1,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num2)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print(f"The addition of {num1} and {num2} results</a:t>
            </a:r>
            <a:r>
              <a:rPr dirty="0" sz="1400" spc="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{ans}.")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708520"/>
            <a:ext cx="6163945" cy="1145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Python </a:t>
            </a:r>
            <a:r>
              <a:rPr dirty="0" sz="1400" spc="-5" b="1">
                <a:latin typeface="Times New Roman"/>
                <a:cs typeface="Times New Roman"/>
              </a:rPr>
              <a:t>Function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20"/>
              </a:lnSpc>
              <a:spcBef>
                <a:spcPts val="1205"/>
              </a:spcBef>
            </a:pPr>
            <a:r>
              <a:rPr dirty="0" sz="1400" spc="-5">
                <a:latin typeface="Times New Roman"/>
                <a:cs typeface="Times New Roman"/>
              </a:rPr>
              <a:t>Arguments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values passed inside the parenthesis of the function.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can  have </a:t>
            </a:r>
            <a:r>
              <a:rPr dirty="0" sz="1400">
                <a:latin typeface="Times New Roman"/>
                <a:cs typeface="Times New Roman"/>
              </a:rPr>
              <a:t>any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arguments separated by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To find the volume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14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cylinder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416" y="7997697"/>
            <a:ext cx="6323965" cy="13900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R="4465955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cyl_vol(r,h):</a:t>
            </a:r>
            <a:endParaRPr sz="1400">
              <a:latin typeface="Courier New"/>
              <a:cs typeface="Courier New"/>
            </a:endParaRPr>
          </a:p>
          <a:p>
            <a:pPr marL="444500" marR="384429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from math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pi  v=r**2*pi*h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541019"/>
            <a:ext cx="6323965" cy="92710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r=int(input('r='))</a:t>
            </a:r>
            <a:endParaRPr sz="1400">
              <a:latin typeface="Courier New"/>
              <a:cs typeface="Courier New"/>
            </a:endParaRPr>
          </a:p>
          <a:p>
            <a:pPr marL="17780" marR="437769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h=int(input('h='))  </a:t>
            </a:r>
            <a:r>
              <a:rPr dirty="0" sz="1400" spc="-5">
                <a:latin typeface="Courier New"/>
                <a:cs typeface="Courier New"/>
              </a:rPr>
              <a:t>v=cyl_vol(r,h)  print(v)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811273"/>
            <a:ext cx="6302375" cy="3733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Types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Python Function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86105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Python supports various 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arguments that can be passed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time </a:t>
            </a:r>
            <a:r>
              <a:rPr dirty="0" sz="1400">
                <a:latin typeface="Times New Roman"/>
                <a:cs typeface="Times New Roman"/>
              </a:rPr>
              <a:t>of the  </a:t>
            </a:r>
            <a:r>
              <a:rPr dirty="0" sz="1400" spc="-5">
                <a:latin typeface="Times New Roman"/>
                <a:cs typeface="Times New Roman"/>
              </a:rPr>
              <a:t>function call.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Python, we have the following </a:t>
            </a:r>
            <a:r>
              <a:rPr dirty="0" sz="1400">
                <a:latin typeface="Times New Roman"/>
                <a:cs typeface="Times New Roman"/>
              </a:rPr>
              <a:t>4 </a:t>
            </a:r>
            <a:r>
              <a:rPr dirty="0" sz="1400" spc="-5">
                <a:latin typeface="Times New Roman"/>
                <a:cs typeface="Times New Roman"/>
              </a:rPr>
              <a:t>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arguments.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1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Default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argument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2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Keyword arguments (named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arguments)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2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Positional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Times New Roman"/>
                <a:cs typeface="Times New Roman"/>
              </a:rPr>
              <a:t>Default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default argument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parameter that </a:t>
            </a:r>
            <a:r>
              <a:rPr dirty="0" sz="1400" spc="-10">
                <a:latin typeface="Times New Roman"/>
                <a:cs typeface="Times New Roman"/>
              </a:rPr>
              <a:t>assumes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default value </a:t>
            </a:r>
            <a:r>
              <a:rPr dirty="0" sz="1400">
                <a:latin typeface="Times New Roman"/>
                <a:cs typeface="Times New Roman"/>
              </a:rPr>
              <a:t>if a </a:t>
            </a:r>
            <a:r>
              <a:rPr dirty="0" sz="1400" spc="-5">
                <a:latin typeface="Times New Roman"/>
                <a:cs typeface="Times New Roman"/>
              </a:rPr>
              <a:t>value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provided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function call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that argument. The following example illustrates Default  arguments.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5688457"/>
            <a:ext cx="6323965" cy="162179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cyl_vol(r,h=5):</a:t>
            </a:r>
            <a:endParaRPr sz="1400">
              <a:latin typeface="Courier New"/>
              <a:cs typeface="Courier New"/>
            </a:endParaRPr>
          </a:p>
          <a:p>
            <a:pPr marL="444500" marR="384429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from math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pi  v=r**2*pi*h</a:t>
            </a:r>
            <a:endParaRPr sz="1400">
              <a:latin typeface="Courier New"/>
              <a:cs typeface="Courier New"/>
            </a:endParaRPr>
          </a:p>
          <a:p>
            <a:pPr marL="17780" indent="426084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7780" marR="5017135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v=cyl_vol(2</a:t>
            </a:r>
            <a:r>
              <a:rPr dirty="0" sz="1400">
                <a:latin typeface="Courier New"/>
                <a:cs typeface="Courier New"/>
              </a:rPr>
              <a:t>)  </a:t>
            </a:r>
            <a:r>
              <a:rPr dirty="0" sz="1400" spc="-5">
                <a:latin typeface="Courier New"/>
                <a:cs typeface="Courier New"/>
              </a:rPr>
              <a:t>print(v)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653782"/>
            <a:ext cx="5908040" cy="1143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Keyword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The idea </a:t>
            </a:r>
            <a:r>
              <a:rPr dirty="0" sz="1400">
                <a:latin typeface="Times New Roman"/>
                <a:cs typeface="Times New Roman"/>
              </a:rPr>
              <a:t>is to </a:t>
            </a:r>
            <a:r>
              <a:rPr dirty="0" sz="1400" spc="-5">
                <a:latin typeface="Times New Roman"/>
                <a:cs typeface="Times New Roman"/>
              </a:rPr>
              <a:t>allow the caller to specify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argument name with values so that the  caller does not need to remember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parameters.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8941003"/>
            <a:ext cx="6323965" cy="4635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cyl_vol(r,h):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from math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pi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541019"/>
            <a:ext cx="6323965" cy="185229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v=r**2*pi*h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17780" marR="4271010">
              <a:lnSpc>
                <a:spcPct val="108300"/>
              </a:lnSpc>
            </a:pPr>
            <a:r>
              <a:rPr dirty="0" sz="1400" spc="-5">
                <a:latin typeface="Courier New"/>
                <a:cs typeface="Courier New"/>
              </a:rPr>
              <a:t>v1=cyl_vol(r=2,h=4)  </a:t>
            </a:r>
            <a:r>
              <a:rPr dirty="0" sz="1400" spc="-5">
                <a:latin typeface="Courier New"/>
                <a:cs typeface="Courier New"/>
              </a:rPr>
              <a:t>print(v1)  </a:t>
            </a:r>
            <a:r>
              <a:rPr dirty="0" sz="1400" spc="-5">
                <a:latin typeface="Courier New"/>
                <a:cs typeface="Courier New"/>
              </a:rPr>
              <a:t>v2=cyl_vol(h=4,r=2)  </a:t>
            </a:r>
            <a:r>
              <a:rPr dirty="0" sz="1400" spc="-5">
                <a:latin typeface="Courier New"/>
                <a:cs typeface="Courier New"/>
              </a:rPr>
              <a:t>print(v2)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737866"/>
            <a:ext cx="6297295" cy="1552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Positional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used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Position </a:t>
            </a:r>
            <a:r>
              <a:rPr dirty="0" sz="1400" spc="-5">
                <a:latin typeface="Times New Roman"/>
                <a:cs typeface="Times New Roman"/>
              </a:rPr>
              <a:t>argument during the function call so that the first argument </a:t>
            </a:r>
            <a:r>
              <a:rPr dirty="0" sz="1400">
                <a:latin typeface="Times New Roman"/>
                <a:cs typeface="Times New Roman"/>
              </a:rPr>
              <a:t>(or  value) is </a:t>
            </a:r>
            <a:r>
              <a:rPr dirty="0" sz="1400" spc="-5">
                <a:latin typeface="Times New Roman"/>
                <a:cs typeface="Times New Roman"/>
              </a:rPr>
              <a:t>assigned to radius and the second argument </a:t>
            </a:r>
            <a:r>
              <a:rPr dirty="0" sz="1400">
                <a:latin typeface="Times New Roman"/>
                <a:cs typeface="Times New Roman"/>
              </a:rPr>
              <a:t>(or value) </a:t>
            </a:r>
            <a:r>
              <a:rPr dirty="0" sz="1400" spc="-5">
                <a:latin typeface="Times New Roman"/>
                <a:cs typeface="Times New Roman"/>
              </a:rPr>
              <a:t>is assigned to height.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changing the position, </a:t>
            </a:r>
            <a:r>
              <a:rPr dirty="0" sz="1400">
                <a:latin typeface="Times New Roman"/>
                <a:cs typeface="Times New Roman"/>
              </a:rPr>
              <a:t>or if </a:t>
            </a:r>
            <a:r>
              <a:rPr dirty="0" sz="1400" spc="-5">
                <a:latin typeface="Times New Roman"/>
                <a:cs typeface="Times New Roman"/>
              </a:rPr>
              <a:t>you forget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positions,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values can be used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wrong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places.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4435475"/>
            <a:ext cx="6323965" cy="231521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cyl_vol(r,h):</a:t>
            </a:r>
            <a:endParaRPr sz="1400">
              <a:latin typeface="Courier New"/>
              <a:cs typeface="Courier New"/>
            </a:endParaRPr>
          </a:p>
          <a:p>
            <a:pPr marL="444500" marR="384429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from math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pi  v=r**2*pi*h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7780" marR="469773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v1=cyl_vol(2,4)  </a:t>
            </a:r>
            <a:r>
              <a:rPr dirty="0" sz="1400" spc="-5">
                <a:latin typeface="Courier New"/>
                <a:cs typeface="Courier New"/>
              </a:rPr>
              <a:t>print(v1)  </a:t>
            </a:r>
            <a:r>
              <a:rPr dirty="0" sz="1400" spc="-5">
                <a:latin typeface="Courier New"/>
                <a:cs typeface="Courier New"/>
              </a:rPr>
              <a:t>v2=cyl_vol(4,2)  </a:t>
            </a:r>
            <a:r>
              <a:rPr dirty="0" sz="1400" spc="-5">
                <a:latin typeface="Courier New"/>
                <a:cs typeface="Courier New"/>
              </a:rPr>
              <a:t>print(v2)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095617"/>
            <a:ext cx="6284595" cy="2319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Modules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section, we will cover all </a:t>
            </a:r>
            <a:r>
              <a:rPr dirty="0" sz="1400" spc="-10">
                <a:latin typeface="Times New Roman"/>
                <a:cs typeface="Times New Roman"/>
              </a:rPr>
              <a:t>about </a:t>
            </a:r>
            <a:r>
              <a:rPr dirty="0" sz="1400" spc="-5">
                <a:latin typeface="Times New Roman"/>
                <a:cs typeface="Times New Roman"/>
              </a:rPr>
              <a:t>Python modules, such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How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create our own  simple module, Import Python modules, from </a:t>
            </a:r>
            <a:r>
              <a:rPr dirty="0" sz="1400">
                <a:latin typeface="Times New Roman"/>
                <a:cs typeface="Times New Roman"/>
              </a:rPr>
              <a:t>statements in </a:t>
            </a:r>
            <a:r>
              <a:rPr dirty="0" sz="1400" spc="-5">
                <a:latin typeface="Times New Roman"/>
                <a:cs typeface="Times New Roman"/>
              </a:rPr>
              <a:t>Python, how 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use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alias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rename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module,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dirty="0" sz="1400" b="1">
                <a:latin typeface="Times New Roman"/>
                <a:cs typeface="Times New Roman"/>
              </a:rPr>
              <a:t>What is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 marL="12700" marR="114935">
              <a:lnSpc>
                <a:spcPts val="1610"/>
              </a:lnSpc>
              <a:spcBef>
                <a:spcPts val="121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Python module is </a:t>
            </a:r>
            <a:r>
              <a:rPr dirty="0" sz="1400">
                <a:latin typeface="Times New Roman"/>
                <a:cs typeface="Times New Roman"/>
              </a:rPr>
              <a:t>a file </a:t>
            </a:r>
            <a:r>
              <a:rPr dirty="0" sz="1400" spc="-5">
                <a:latin typeface="Times New Roman"/>
                <a:cs typeface="Times New Roman"/>
              </a:rPr>
              <a:t>containing Python definitions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statements.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module can  define functions, classes,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variables.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module can also include runnable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code.</a:t>
            </a:r>
            <a:endParaRPr sz="1400">
              <a:latin typeface="Times New Roman"/>
              <a:cs typeface="Times New Roman"/>
            </a:endParaRPr>
          </a:p>
          <a:p>
            <a:pPr marL="12700" marR="265430">
              <a:lnSpc>
                <a:spcPts val="16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Grouping related </a:t>
            </a:r>
            <a:r>
              <a:rPr dirty="0" sz="1400" spc="-10">
                <a:latin typeface="Times New Roman"/>
                <a:cs typeface="Times New Roman"/>
              </a:rPr>
              <a:t>code </a:t>
            </a:r>
            <a:r>
              <a:rPr dirty="0" sz="1400" spc="-5">
                <a:latin typeface="Times New Roman"/>
                <a:cs typeface="Times New Roman"/>
              </a:rPr>
              <a:t>into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module </a:t>
            </a:r>
            <a:r>
              <a:rPr dirty="0" sz="1400" spc="-10">
                <a:latin typeface="Times New Roman"/>
                <a:cs typeface="Times New Roman"/>
              </a:rPr>
              <a:t>makes </a:t>
            </a:r>
            <a:r>
              <a:rPr dirty="0" sz="1400" spc="-5">
                <a:latin typeface="Times New Roman"/>
                <a:cs typeface="Times New Roman"/>
              </a:rPr>
              <a:t>the code </a:t>
            </a:r>
            <a:r>
              <a:rPr dirty="0" sz="1400">
                <a:latin typeface="Times New Roman"/>
                <a:cs typeface="Times New Roman"/>
              </a:rPr>
              <a:t>easier to </a:t>
            </a:r>
            <a:r>
              <a:rPr dirty="0" sz="1400" spc="-5">
                <a:latin typeface="Times New Roman"/>
                <a:cs typeface="Times New Roman"/>
              </a:rPr>
              <a:t>understand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use. </a:t>
            </a:r>
            <a:r>
              <a:rPr dirty="0" sz="1400">
                <a:latin typeface="Times New Roman"/>
                <a:cs typeface="Times New Roman"/>
              </a:rPr>
              <a:t>It  </a:t>
            </a:r>
            <a:r>
              <a:rPr dirty="0" sz="1400" spc="-5">
                <a:latin typeface="Times New Roman"/>
                <a:cs typeface="Times New Roman"/>
              </a:rPr>
              <a:t>also makes the code logically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organized.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7811"/>
            <a:ext cx="5769610" cy="1144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Create a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Let’s </a:t>
            </a:r>
            <a:r>
              <a:rPr dirty="0" sz="1400">
                <a:latin typeface="Times New Roman"/>
                <a:cs typeface="Times New Roman"/>
              </a:rPr>
              <a:t>create a </a:t>
            </a:r>
            <a:r>
              <a:rPr dirty="0" sz="1400" spc="-5">
                <a:latin typeface="Times New Roman"/>
                <a:cs typeface="Times New Roman"/>
              </a:rPr>
              <a:t>simple </a:t>
            </a:r>
            <a:r>
              <a:rPr dirty="0" sz="1400">
                <a:latin typeface="Times New Roman"/>
                <a:cs typeface="Times New Roman"/>
              </a:rPr>
              <a:t>cylin.py in </a:t>
            </a:r>
            <a:r>
              <a:rPr dirty="0" sz="1400" spc="-5">
                <a:latin typeface="Times New Roman"/>
                <a:cs typeface="Times New Roman"/>
              </a:rPr>
              <a:t>which we define two functions, one </a:t>
            </a:r>
            <a:r>
              <a:rPr dirty="0" sz="1400" spc="-10">
                <a:latin typeface="Times New Roman"/>
                <a:cs typeface="Times New Roman"/>
              </a:rPr>
              <a:t>volume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another surface area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cylinder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1815338"/>
            <a:ext cx="6323965" cy="23171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R="4465955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cyl_vol(r,h):</a:t>
            </a:r>
            <a:endParaRPr sz="1400">
              <a:latin typeface="Courier New"/>
              <a:cs typeface="Courier New"/>
            </a:endParaRPr>
          </a:p>
          <a:p>
            <a:pPr marL="444500" marR="3843654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from math import pi  v=r**2*pi*h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cyl_area(r,h):</a:t>
            </a:r>
            <a:endParaRPr sz="1400">
              <a:latin typeface="Courier New"/>
              <a:cs typeface="Courier New"/>
            </a:endParaRPr>
          </a:p>
          <a:p>
            <a:pPr marL="444500" marR="373761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from math import pi  </a:t>
            </a:r>
            <a:r>
              <a:rPr dirty="0" sz="1400" spc="-5">
                <a:latin typeface="Courier New"/>
                <a:cs typeface="Courier New"/>
              </a:rPr>
              <a:t>a=2*r*pi*h+2*r**2*pi  </a:t>
            </a: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a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472559"/>
            <a:ext cx="6160135" cy="788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Import module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20"/>
              </a:lnSpc>
              <a:spcBef>
                <a:spcPts val="120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import the functions, and classes defined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module to another module using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import statement in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other </a:t>
            </a:r>
            <a:r>
              <a:rPr dirty="0" sz="1400" spc="-5">
                <a:latin typeface="Times New Roman"/>
                <a:cs typeface="Times New Roman"/>
              </a:rPr>
              <a:t>Python </a:t>
            </a:r>
            <a:r>
              <a:rPr dirty="0" sz="1400">
                <a:latin typeface="Times New Roman"/>
                <a:cs typeface="Times New Roman"/>
              </a:rPr>
              <a:t>source </a:t>
            </a:r>
            <a:r>
              <a:rPr dirty="0" sz="1400" spc="-5">
                <a:latin typeface="Times New Roman"/>
                <a:cs typeface="Times New Roman"/>
              </a:rPr>
              <a:t>file.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5761609"/>
            <a:ext cx="6323965" cy="4635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import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cylin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a=cylin.cyl_area(2,4)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568313"/>
            <a:ext cx="5874385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Python </a:t>
            </a:r>
            <a:r>
              <a:rPr dirty="0" sz="1400" spc="-5" b="1">
                <a:latin typeface="Times New Roman"/>
                <a:cs typeface="Times New Roman"/>
              </a:rPr>
              <a:t>Import from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Python’s from </a:t>
            </a:r>
            <a:r>
              <a:rPr dirty="0" sz="1400">
                <a:latin typeface="Times New Roman"/>
                <a:cs typeface="Times New Roman"/>
              </a:rPr>
              <a:t>statement </a:t>
            </a:r>
            <a:r>
              <a:rPr dirty="0" sz="1400" spc="-5">
                <a:latin typeface="Times New Roman"/>
                <a:cs typeface="Times New Roman"/>
              </a:rPr>
              <a:t>lets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 spc="-5">
                <a:latin typeface="Times New Roman"/>
                <a:cs typeface="Times New Roman"/>
              </a:rPr>
              <a:t>import specific attributes </a:t>
            </a:r>
            <a:r>
              <a:rPr dirty="0" sz="1400">
                <a:latin typeface="Times New Roman"/>
                <a:cs typeface="Times New Roman"/>
              </a:rPr>
              <a:t>from a </a:t>
            </a:r>
            <a:r>
              <a:rPr dirty="0" sz="1400" spc="-5">
                <a:latin typeface="Times New Roman"/>
                <a:cs typeface="Times New Roman"/>
              </a:rPr>
              <a:t>module without  importing the module </a:t>
            </a:r>
            <a:r>
              <a:rPr dirty="0" sz="1400">
                <a:latin typeface="Times New Roman"/>
                <a:cs typeface="Times New Roman"/>
              </a:rPr>
              <a:t>as a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whole.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416" y="7499350"/>
            <a:ext cx="6323965" cy="4635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from cylin import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cyl_area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a=cyl_area(2,4)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8304530"/>
            <a:ext cx="5965190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Import all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Names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* </a:t>
            </a:r>
            <a:r>
              <a:rPr dirty="0" sz="1400" spc="-5">
                <a:latin typeface="Times New Roman"/>
                <a:cs typeface="Times New Roman"/>
              </a:rPr>
              <a:t>symbol </a:t>
            </a:r>
            <a:r>
              <a:rPr dirty="0" sz="1400">
                <a:latin typeface="Times New Roman"/>
                <a:cs typeface="Times New Roman"/>
              </a:rPr>
              <a:t>used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import statement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import </a:t>
            </a:r>
            <a:r>
              <a:rPr dirty="0" sz="1400" spc="-1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the names </a:t>
            </a:r>
            <a:r>
              <a:rPr dirty="0" sz="1400">
                <a:latin typeface="Times New Roman"/>
                <a:cs typeface="Times New Roman"/>
              </a:rPr>
              <a:t>from a  </a:t>
            </a:r>
            <a:r>
              <a:rPr dirty="0" sz="1400" spc="-5">
                <a:latin typeface="Times New Roman"/>
                <a:cs typeface="Times New Roman"/>
              </a:rPr>
              <a:t>module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namespace.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6416" y="9235135"/>
            <a:ext cx="6323965" cy="23177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from cylin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*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541019"/>
            <a:ext cx="6323965" cy="69532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a=cyl_area(2,4)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v=cyl_vol(2,4)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579626"/>
            <a:ext cx="4703445" cy="582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Renaming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rename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module while importing it using 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keyword.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2306066"/>
            <a:ext cx="6323965" cy="4635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import cylin as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c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a=c.cyl_area(2,4)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113151"/>
            <a:ext cx="6261100" cy="5573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Packages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000"/>
              </a:lnSpc>
              <a:spcBef>
                <a:spcPts val="117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usually </a:t>
            </a:r>
            <a:r>
              <a:rPr dirty="0" sz="1400" spc="-5">
                <a:latin typeface="Times New Roman"/>
                <a:cs typeface="Times New Roman"/>
              </a:rPr>
              <a:t>organize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files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different folders and subfolders </a:t>
            </a:r>
            <a:r>
              <a:rPr dirty="0" sz="1400">
                <a:latin typeface="Times New Roman"/>
                <a:cs typeface="Times New Roman"/>
              </a:rPr>
              <a:t>based on </a:t>
            </a:r>
            <a:r>
              <a:rPr dirty="0" sz="1400" spc="-5">
                <a:latin typeface="Times New Roman"/>
                <a:cs typeface="Times New Roman"/>
              </a:rPr>
              <a:t>some criteria, 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they can </a:t>
            </a:r>
            <a:r>
              <a:rPr dirty="0" sz="1400" spc="-5">
                <a:latin typeface="Times New Roman"/>
                <a:cs typeface="Times New Roman"/>
              </a:rPr>
              <a:t>be managed easily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efficiently.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we keep all our games 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Games </a:t>
            </a:r>
            <a:r>
              <a:rPr dirty="0" sz="1400">
                <a:latin typeface="Times New Roman"/>
                <a:cs typeface="Times New Roman"/>
              </a:rPr>
              <a:t>folder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10">
                <a:latin typeface="Times New Roman"/>
                <a:cs typeface="Times New Roman"/>
              </a:rPr>
              <a:t>even </a:t>
            </a:r>
            <a:r>
              <a:rPr dirty="0" sz="1400" spc="-5">
                <a:latin typeface="Times New Roman"/>
                <a:cs typeface="Times New Roman"/>
              </a:rPr>
              <a:t>subcategorize according to the genre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game or  </a:t>
            </a:r>
            <a:r>
              <a:rPr dirty="0" sz="1400" spc="-5">
                <a:latin typeface="Times New Roman"/>
                <a:cs typeface="Times New Roman"/>
              </a:rPr>
              <a:t>something like this.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analogy is </a:t>
            </a:r>
            <a:r>
              <a:rPr dirty="0" sz="1400" spc="-5">
                <a:latin typeface="Times New Roman"/>
                <a:cs typeface="Times New Roman"/>
              </a:rPr>
              <a:t>followed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packages in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Python.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150"/>
              </a:spcBef>
            </a:pPr>
            <a:r>
              <a:rPr dirty="0" sz="1400" b="1">
                <a:latin typeface="Times New Roman"/>
                <a:cs typeface="Times New Roman"/>
              </a:rPr>
              <a:t>What is a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9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Package?</a:t>
            </a:r>
            <a:endParaRPr sz="1400">
              <a:latin typeface="Times New Roman"/>
              <a:cs typeface="Times New Roman"/>
            </a:endParaRPr>
          </a:p>
          <a:p>
            <a:pPr algn="just" marL="12700" marR="92075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Python </a:t>
            </a:r>
            <a:r>
              <a:rPr dirty="0" sz="1400" spc="-10">
                <a:latin typeface="Times New Roman"/>
                <a:cs typeface="Times New Roman"/>
              </a:rPr>
              <a:t>modules </a:t>
            </a:r>
            <a:r>
              <a:rPr dirty="0" sz="1400" spc="-5">
                <a:latin typeface="Times New Roman"/>
                <a:cs typeface="Times New Roman"/>
              </a:rPr>
              <a:t>may contain several classes, functions, variables, </a:t>
            </a:r>
            <a:r>
              <a:rPr dirty="0" sz="1400">
                <a:latin typeface="Times New Roman"/>
                <a:cs typeface="Times New Roman"/>
              </a:rPr>
              <a:t>etc. </a:t>
            </a:r>
            <a:r>
              <a:rPr dirty="0" sz="1400" spc="-5">
                <a:latin typeface="Times New Roman"/>
                <a:cs typeface="Times New Roman"/>
              </a:rPr>
              <a:t>whereas Python  packages contain several modules.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simpler terms, </a:t>
            </a:r>
            <a:r>
              <a:rPr dirty="0" sz="1400">
                <a:latin typeface="Times New Roman"/>
                <a:cs typeface="Times New Roman"/>
              </a:rPr>
              <a:t>Package </a:t>
            </a:r>
            <a:r>
              <a:rPr dirty="0" sz="1400" spc="-5">
                <a:latin typeface="Times New Roman"/>
                <a:cs typeface="Times New Roman"/>
              </a:rPr>
              <a:t>in Python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folder that  contains various modules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files.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120"/>
              </a:spcBef>
            </a:pPr>
            <a:r>
              <a:rPr dirty="0" sz="1400" spc="-5" b="1">
                <a:latin typeface="Times New Roman"/>
                <a:cs typeface="Times New Roman"/>
              </a:rPr>
              <a:t>Creating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Package</a:t>
            </a:r>
            <a:endParaRPr sz="1400">
              <a:latin typeface="Times New Roman"/>
              <a:cs typeface="Times New Roman"/>
            </a:endParaRPr>
          </a:p>
          <a:p>
            <a:pPr marL="12700" marR="184785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Let’s </a:t>
            </a:r>
            <a:r>
              <a:rPr dirty="0" sz="1400">
                <a:latin typeface="Times New Roman"/>
                <a:cs typeface="Times New Roman"/>
              </a:rPr>
              <a:t>create a </a:t>
            </a:r>
            <a:r>
              <a:rPr dirty="0" sz="1400" spc="-5">
                <a:latin typeface="Times New Roman"/>
                <a:cs typeface="Times New Roman"/>
              </a:rPr>
              <a:t>package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 named mypckg that will </a:t>
            </a:r>
            <a:r>
              <a:rPr dirty="0" sz="1400" spc="-10">
                <a:latin typeface="Times New Roman"/>
                <a:cs typeface="Times New Roman"/>
              </a:rPr>
              <a:t>contain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10">
                <a:latin typeface="Times New Roman"/>
                <a:cs typeface="Times New Roman"/>
              </a:rPr>
              <a:t>modules mod1  </a:t>
            </a:r>
            <a:r>
              <a:rPr dirty="0" sz="1400" spc="-5">
                <a:latin typeface="Times New Roman"/>
                <a:cs typeface="Times New Roman"/>
              </a:rPr>
              <a:t>and mod2. To create this module, follow the </a:t>
            </a:r>
            <a:r>
              <a:rPr dirty="0" sz="1400">
                <a:latin typeface="Times New Roman"/>
                <a:cs typeface="Times New Roman"/>
              </a:rPr>
              <a:t>below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steps: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1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Create a </a:t>
            </a:r>
            <a:r>
              <a:rPr dirty="0" sz="1400" spc="-5">
                <a:latin typeface="Times New Roman"/>
                <a:cs typeface="Times New Roman"/>
              </a:rPr>
              <a:t>folder named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mypckg.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69265" algn="l"/>
                <a:tab pos="469900" algn="l"/>
                <a:tab pos="4156075" algn="l"/>
                <a:tab pos="4572000" algn="l"/>
              </a:tabLst>
            </a:pPr>
            <a:r>
              <a:rPr dirty="0" sz="1400" spc="-5">
                <a:latin typeface="Times New Roman"/>
                <a:cs typeface="Times New Roman"/>
              </a:rPr>
              <a:t>Inside this folder create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empty Python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file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i.e.</a:t>
            </a:r>
            <a:r>
              <a:rPr dirty="0" sz="1400" u="sng">
                <a:latin typeface="Times New Roman"/>
                <a:cs typeface="Times New Roman"/>
              </a:rPr>
              <a:t> 	</a:t>
            </a:r>
            <a:r>
              <a:rPr dirty="0" sz="1400" spc="-5">
                <a:latin typeface="Times New Roman"/>
                <a:cs typeface="Times New Roman"/>
              </a:rPr>
              <a:t>init</a:t>
            </a:r>
            <a:r>
              <a:rPr dirty="0" sz="1400" spc="-5" u="sng">
                <a:latin typeface="Times New Roman"/>
                <a:cs typeface="Times New Roman"/>
              </a:rPr>
              <a:t> 	</a:t>
            </a:r>
            <a:r>
              <a:rPr dirty="0" sz="1400">
                <a:latin typeface="Times New Roman"/>
                <a:cs typeface="Times New Roman"/>
              </a:rPr>
              <a:t>.py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Then create two modules </a:t>
            </a:r>
            <a:r>
              <a:rPr dirty="0" sz="1400" spc="-10">
                <a:latin typeface="Times New Roman"/>
                <a:cs typeface="Times New Roman"/>
              </a:rPr>
              <a:t>mod1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mod2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folder.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Import Modules from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Package</a:t>
            </a:r>
            <a:endParaRPr sz="1400">
              <a:latin typeface="Times New Roman"/>
              <a:cs typeface="Times New Roman"/>
            </a:endParaRPr>
          </a:p>
          <a:p>
            <a:pPr marL="12700" marR="127635">
              <a:lnSpc>
                <a:spcPts val="1610"/>
              </a:lnSpc>
              <a:spcBef>
                <a:spcPts val="121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import these Python </a:t>
            </a:r>
            <a:r>
              <a:rPr dirty="0" sz="1400" spc="-10">
                <a:latin typeface="Times New Roman"/>
                <a:cs typeface="Times New Roman"/>
              </a:rPr>
              <a:t>modules </a:t>
            </a:r>
            <a:r>
              <a:rPr dirty="0" sz="1400" spc="-5">
                <a:latin typeface="Times New Roman"/>
                <a:cs typeface="Times New Roman"/>
              </a:rPr>
              <a:t>using the from…import statement 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dot(.)  </a:t>
            </a:r>
            <a:r>
              <a:rPr dirty="0" sz="1400">
                <a:latin typeface="Times New Roman"/>
                <a:cs typeface="Times New Roman"/>
              </a:rPr>
              <a:t>operator.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8678874"/>
            <a:ext cx="6323965" cy="61277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import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package_name.module_name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6795"/>
            <a:ext cx="6290945" cy="4904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034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Object-Oriented</a:t>
            </a:r>
            <a:r>
              <a:rPr dirty="0" sz="1600" spc="-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Programming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Try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Except</a:t>
            </a:r>
            <a:endParaRPr sz="1400">
              <a:latin typeface="Times New Roman"/>
              <a:cs typeface="Times New Roman"/>
            </a:endParaRPr>
          </a:p>
          <a:p>
            <a:pPr marL="12700" marR="65405">
              <a:lnSpc>
                <a:spcPct val="96000"/>
              </a:lnSpc>
              <a:spcBef>
                <a:spcPts val="1170"/>
              </a:spcBef>
            </a:pPr>
            <a:r>
              <a:rPr dirty="0" sz="1400">
                <a:latin typeface="Times New Roman"/>
                <a:cs typeface="Times New Roman"/>
              </a:rPr>
              <a:t>Error </a:t>
            </a:r>
            <a:r>
              <a:rPr dirty="0" sz="1400" spc="-5">
                <a:latin typeface="Times New Roman"/>
                <a:cs typeface="Times New Roman"/>
              </a:rPr>
              <a:t>in Python can be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 types </a:t>
            </a:r>
            <a:r>
              <a:rPr dirty="0" sz="1400">
                <a:latin typeface="Times New Roman"/>
                <a:cs typeface="Times New Roman"/>
              </a:rPr>
              <a:t>i.e. </a:t>
            </a:r>
            <a:r>
              <a:rPr dirty="0" sz="1400" spc="-5">
                <a:latin typeface="Times New Roman"/>
                <a:cs typeface="Times New Roman"/>
              </a:rPr>
              <a:t>Syntax errors and Exceptions. Errors are the  problems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program </a:t>
            </a:r>
            <a:r>
              <a:rPr dirty="0" sz="1400">
                <a:latin typeface="Times New Roman"/>
                <a:cs typeface="Times New Roman"/>
              </a:rPr>
              <a:t>due </a:t>
            </a:r>
            <a:r>
              <a:rPr dirty="0" sz="1400" spc="-5">
                <a:latin typeface="Times New Roman"/>
                <a:cs typeface="Times New Roman"/>
              </a:rPr>
              <a:t>to which the program will stop the execution. On the </a:t>
            </a:r>
            <a:r>
              <a:rPr dirty="0" sz="1400" spc="-10">
                <a:latin typeface="Times New Roman"/>
                <a:cs typeface="Times New Roman"/>
              </a:rPr>
              <a:t>other  </a:t>
            </a:r>
            <a:r>
              <a:rPr dirty="0" sz="1400" spc="-5">
                <a:latin typeface="Times New Roman"/>
                <a:cs typeface="Times New Roman"/>
              </a:rPr>
              <a:t>hand, exceptions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raised </a:t>
            </a:r>
            <a:r>
              <a:rPr dirty="0" sz="1400" spc="-10">
                <a:latin typeface="Times New Roman"/>
                <a:cs typeface="Times New Roman"/>
              </a:rPr>
              <a:t>when some </a:t>
            </a:r>
            <a:r>
              <a:rPr dirty="0" sz="1400" spc="-5">
                <a:latin typeface="Times New Roman"/>
                <a:cs typeface="Times New Roman"/>
              </a:rPr>
              <a:t>internal events </a:t>
            </a:r>
            <a:r>
              <a:rPr dirty="0" sz="1400">
                <a:latin typeface="Times New Roman"/>
                <a:cs typeface="Times New Roman"/>
              </a:rPr>
              <a:t>occur </a:t>
            </a:r>
            <a:r>
              <a:rPr dirty="0" sz="1400" spc="-5">
                <a:latin typeface="Times New Roman"/>
                <a:cs typeface="Times New Roman"/>
              </a:rPr>
              <a:t>which changes the normal  </a:t>
            </a:r>
            <a:r>
              <a:rPr dirty="0" sz="1400">
                <a:latin typeface="Times New Roman"/>
                <a:cs typeface="Times New Roman"/>
              </a:rPr>
              <a:t>flow 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program.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Some of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common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Exception Errors are</a:t>
            </a:r>
            <a:r>
              <a:rPr dirty="0" sz="1400" spc="114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 indent="-228600">
              <a:lnSpc>
                <a:spcPts val="1645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IOError: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if the file can’t be</a:t>
            </a:r>
            <a:r>
              <a:rPr dirty="0" sz="1400" spc="2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opened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0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KeyboardInterrupt: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when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unrequired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key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pressed by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the</a:t>
            </a:r>
            <a:r>
              <a:rPr dirty="0" sz="1400" spc="7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user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4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ValueError: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when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built-in function receives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wrong</a:t>
            </a:r>
            <a:r>
              <a:rPr dirty="0" sz="1400" spc="17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argument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4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EOFError: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if End-Of-File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hit without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reading any</a:t>
            </a:r>
            <a:r>
              <a:rPr dirty="0" sz="1400" spc="10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data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45"/>
              </a:lnSpc>
              <a:buSzPct val="71428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ImportError: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 is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unable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find the</a:t>
            </a:r>
            <a:r>
              <a:rPr dirty="0" sz="1400" spc="8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  <a:spcBef>
                <a:spcPts val="1075"/>
              </a:spcBef>
            </a:pPr>
            <a:r>
              <a:rPr dirty="0" sz="1400" spc="-5">
                <a:latin typeface="Times New Roman"/>
                <a:cs typeface="Times New Roman"/>
              </a:rPr>
              <a:t>Try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Except statement is used to handle </a:t>
            </a: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errors within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code in Python. The  </a:t>
            </a:r>
            <a:r>
              <a:rPr dirty="0" sz="1400">
                <a:latin typeface="Times New Roman"/>
                <a:cs typeface="Times New Roman"/>
              </a:rPr>
              <a:t>try </a:t>
            </a:r>
            <a:r>
              <a:rPr dirty="0" sz="1400" spc="-5">
                <a:latin typeface="Times New Roman"/>
                <a:cs typeface="Times New Roman"/>
              </a:rPr>
              <a:t>block is used to check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code </a:t>
            </a:r>
            <a:r>
              <a:rPr dirty="0" sz="1400" spc="5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errors </a:t>
            </a:r>
            <a:r>
              <a:rPr dirty="0" sz="1400">
                <a:latin typeface="Times New Roman"/>
                <a:cs typeface="Times New Roman"/>
              </a:rPr>
              <a:t>i.e the </a:t>
            </a:r>
            <a:r>
              <a:rPr dirty="0" sz="1400" spc="-5">
                <a:latin typeface="Times New Roman"/>
                <a:cs typeface="Times New Roman"/>
              </a:rPr>
              <a:t>code inside the </a:t>
            </a:r>
            <a:r>
              <a:rPr dirty="0" sz="1400">
                <a:latin typeface="Times New Roman"/>
                <a:cs typeface="Times New Roman"/>
              </a:rPr>
              <a:t>try </a:t>
            </a:r>
            <a:r>
              <a:rPr dirty="0" sz="1400" spc="-5">
                <a:latin typeface="Times New Roman"/>
                <a:cs typeface="Times New Roman"/>
              </a:rPr>
              <a:t>block will  execute when there is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error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program. Whereas the </a:t>
            </a:r>
            <a:r>
              <a:rPr dirty="0" sz="1400" spc="-10">
                <a:latin typeface="Times New Roman"/>
                <a:cs typeface="Times New Roman"/>
              </a:rPr>
              <a:t>code </a:t>
            </a:r>
            <a:r>
              <a:rPr dirty="0" sz="1400">
                <a:latin typeface="Times New Roman"/>
                <a:cs typeface="Times New Roman"/>
              </a:rPr>
              <a:t>inside </a:t>
            </a:r>
            <a:r>
              <a:rPr dirty="0" sz="1400" spc="-5">
                <a:latin typeface="Times New Roman"/>
                <a:cs typeface="Times New Roman"/>
              </a:rPr>
              <a:t>the except block  will execute whenever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program encounters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error in </a:t>
            </a:r>
            <a:r>
              <a:rPr dirty="0" sz="1400" spc="-5">
                <a:latin typeface="Times New Roman"/>
                <a:cs typeface="Times New Roman"/>
              </a:rPr>
              <a:t>the preceding try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block.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5574157"/>
            <a:ext cx="6323965" cy="151066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try:</a:t>
            </a:r>
            <a:endParaRPr sz="1400">
              <a:latin typeface="Courier New"/>
              <a:cs typeface="Courier New"/>
            </a:endParaRPr>
          </a:p>
          <a:p>
            <a:pPr marL="17780" marR="4697730" indent="426084">
              <a:lnSpc>
                <a:spcPct val="141400"/>
              </a:lnSpc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Some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Code  except: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705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Executed if error in</a:t>
            </a:r>
            <a:r>
              <a:rPr dirty="0" sz="1400" spc="-4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the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try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block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422133"/>
            <a:ext cx="81216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7795006"/>
            <a:ext cx="6323965" cy="13900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try:</a:t>
            </a:r>
            <a:endParaRPr sz="1400">
              <a:latin typeface="Courier New"/>
              <a:cs typeface="Courier New"/>
            </a:endParaRPr>
          </a:p>
          <a:p>
            <a:pPr marL="444500" marR="395097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x=int(input('x='))  </a:t>
            </a:r>
            <a:r>
              <a:rPr dirty="0" sz="1400" spc="-5">
                <a:latin typeface="Courier New"/>
                <a:cs typeface="Courier New"/>
              </a:rPr>
              <a:t>y=1/x</a:t>
            </a:r>
            <a:endParaRPr sz="1400">
              <a:latin typeface="Courier New"/>
              <a:cs typeface="Courier New"/>
            </a:endParaRPr>
          </a:p>
          <a:p>
            <a:pPr marL="17780" marR="5017770" indent="426084">
              <a:lnSpc>
                <a:spcPct val="108500"/>
              </a:lnSpc>
            </a:pPr>
            <a:r>
              <a:rPr dirty="0" sz="1400" spc="-5">
                <a:latin typeface="Courier New"/>
                <a:cs typeface="Courier New"/>
              </a:rPr>
              <a:t>print(y)  </a:t>
            </a:r>
            <a:r>
              <a:rPr dirty="0" sz="1400" spc="-5">
                <a:latin typeface="Courier New"/>
                <a:cs typeface="Courier New"/>
              </a:rPr>
              <a:t>except: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print('invalid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type')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4764"/>
            <a:ext cx="216408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error expected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write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897585"/>
            <a:ext cx="6323965" cy="1853564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try:</a:t>
            </a:r>
            <a:endParaRPr sz="1400">
              <a:latin typeface="Courier New"/>
              <a:cs typeface="Courier New"/>
            </a:endParaRPr>
          </a:p>
          <a:p>
            <a:pPr marL="444500" marR="395097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x=int(input('x='))  </a:t>
            </a:r>
            <a:r>
              <a:rPr dirty="0" sz="1400" spc="-5">
                <a:latin typeface="Courier New"/>
                <a:cs typeface="Courier New"/>
              </a:rPr>
              <a:t>y=1/x</a:t>
            </a:r>
            <a:endParaRPr sz="1400">
              <a:latin typeface="Courier New"/>
              <a:cs typeface="Courier New"/>
            </a:endParaRPr>
          </a:p>
          <a:p>
            <a:pPr marL="17780" marR="4377690" indent="426084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print(y)  except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ValueError:</a:t>
            </a:r>
            <a:endParaRPr sz="1400">
              <a:latin typeface="Courier New"/>
              <a:cs typeface="Courier New"/>
            </a:endParaRPr>
          </a:p>
          <a:p>
            <a:pPr marL="17780" marR="3630929" indent="426084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print('invalid type')  except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ZeroDivisionError: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print('divided by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zero')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094863"/>
            <a:ext cx="6278880" cy="191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Functions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Python Functions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block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statements that return the specific </a:t>
            </a:r>
            <a:r>
              <a:rPr dirty="0" sz="1400">
                <a:latin typeface="Times New Roman"/>
                <a:cs typeface="Times New Roman"/>
              </a:rPr>
              <a:t>task. </a:t>
            </a:r>
            <a:r>
              <a:rPr dirty="0" sz="1400" spc="-5">
                <a:latin typeface="Times New Roman"/>
                <a:cs typeface="Times New Roman"/>
              </a:rPr>
              <a:t>The idea is to put  some commonly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repeatedly </a:t>
            </a:r>
            <a:r>
              <a:rPr dirty="0" sz="1400">
                <a:latin typeface="Times New Roman"/>
                <a:cs typeface="Times New Roman"/>
              </a:rPr>
              <a:t>done </a:t>
            </a:r>
            <a:r>
              <a:rPr dirty="0" sz="1400" spc="-5">
                <a:latin typeface="Times New Roman"/>
                <a:cs typeface="Times New Roman"/>
              </a:rPr>
              <a:t>tasks together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make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so that </a:t>
            </a:r>
            <a:r>
              <a:rPr dirty="0" sz="1400" spc="-10">
                <a:latin typeface="Times New Roman"/>
                <a:cs typeface="Times New Roman"/>
              </a:rPr>
              <a:t>instead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writing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code </a:t>
            </a:r>
            <a:r>
              <a:rPr dirty="0" sz="1400" spc="-5">
                <a:latin typeface="Times New Roman"/>
                <a:cs typeface="Times New Roman"/>
              </a:rPr>
              <a:t>again and again for different inputs, we </a:t>
            </a:r>
            <a:r>
              <a:rPr dirty="0" sz="1400">
                <a:latin typeface="Times New Roman"/>
                <a:cs typeface="Times New Roman"/>
              </a:rPr>
              <a:t>can do </a:t>
            </a:r>
            <a:r>
              <a:rPr dirty="0" sz="1400" spc="-5">
                <a:latin typeface="Times New Roman"/>
                <a:cs typeface="Times New Roman"/>
              </a:rPr>
              <a:t>the function  calls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reuse code contained in it over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over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again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400" spc="-5" b="1">
                <a:latin typeface="Times New Roman"/>
                <a:cs typeface="Times New Roman"/>
              </a:rPr>
              <a:t>Function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Declaration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400" spc="-5">
                <a:latin typeface="Times New Roman"/>
                <a:cs typeface="Times New Roman"/>
              </a:rPr>
              <a:t>The syntax to declare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513317"/>
            <a:ext cx="504317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To create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function to check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number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FF0000"/>
                </a:solidFill>
                <a:latin typeface="Times New Roman"/>
                <a:cs typeface="Times New Roman"/>
              </a:rPr>
              <a:t>prime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dirty="0" sz="1400" spc="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not.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8886138"/>
            <a:ext cx="6323965" cy="4635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R="4785995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prim(x):</a:t>
            </a:r>
            <a:endParaRPr sz="1400">
              <a:latin typeface="Courier New"/>
              <a:cs typeface="Courier New"/>
            </a:endParaRPr>
          </a:p>
          <a:p>
            <a:pPr algn="ctr" marR="4785995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p=True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24711" y="5148071"/>
            <a:ext cx="5867399" cy="2657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541019"/>
            <a:ext cx="6323965" cy="231521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for </a:t>
            </a:r>
            <a:r>
              <a:rPr dirty="0" sz="1400">
                <a:latin typeface="Courier New"/>
                <a:cs typeface="Courier New"/>
              </a:rPr>
              <a:t>k </a:t>
            </a:r>
            <a:r>
              <a:rPr dirty="0" sz="1400" spc="-5">
                <a:latin typeface="Courier New"/>
                <a:cs typeface="Courier New"/>
              </a:rPr>
              <a:t>in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range(2,x):</a:t>
            </a:r>
            <a:endParaRPr sz="1400">
              <a:latin typeface="Courier New"/>
              <a:cs typeface="Courier New"/>
            </a:endParaRPr>
          </a:p>
          <a:p>
            <a:pPr marL="871219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if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x%k==0:</a:t>
            </a:r>
            <a:endParaRPr sz="1400">
              <a:latin typeface="Courier New"/>
              <a:cs typeface="Courier New"/>
            </a:endParaRPr>
          </a:p>
          <a:p>
            <a:pPr marL="1297940" marR="427101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p=False  </a:t>
            </a:r>
            <a:r>
              <a:rPr dirty="0" sz="1400" spc="-5">
                <a:latin typeface="Courier New"/>
                <a:cs typeface="Courier New"/>
              </a:rPr>
              <a:t>break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p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7780" marR="437769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x=int(input('x='))  </a:t>
            </a:r>
            <a:r>
              <a:rPr dirty="0" sz="1400" spc="-5">
                <a:latin typeface="Courier New"/>
                <a:cs typeface="Courier New"/>
              </a:rPr>
              <a:t>L=prim(x)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print(L)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201543"/>
            <a:ext cx="3658870" cy="582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Defining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calling </a:t>
            </a:r>
            <a:r>
              <a:rPr dirty="0" sz="1400" b="1">
                <a:latin typeface="Times New Roman"/>
                <a:cs typeface="Times New Roman"/>
              </a:rPr>
              <a:t>a </a:t>
            </a:r>
            <a:r>
              <a:rPr dirty="0" sz="1400" spc="-5" b="1">
                <a:latin typeface="Times New Roman"/>
                <a:cs typeface="Times New Roman"/>
              </a:rPr>
              <a:t>function with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parameters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3927983"/>
            <a:ext cx="6323965" cy="90868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6223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def fun_name(parameter: data_type) -&gt;</a:t>
            </a:r>
            <a:r>
              <a:rPr dirty="0" sz="1400" spc="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return_type:</a:t>
            </a:r>
            <a:endParaRPr sz="1400">
              <a:latin typeface="Courier New"/>
              <a:cs typeface="Courier New"/>
            </a:endParaRPr>
          </a:p>
          <a:p>
            <a:pPr marL="444500" marR="3524250">
              <a:lnSpc>
                <a:spcPct val="165700"/>
              </a:lnSpc>
            </a:pPr>
            <a:r>
              <a:rPr dirty="0" sz="1400">
                <a:latin typeface="Courier New"/>
                <a:cs typeface="Courier New"/>
              </a:rPr>
              <a:t># </a:t>
            </a:r>
            <a:r>
              <a:rPr dirty="0" sz="1400" spc="-5">
                <a:latin typeface="Courier New"/>
                <a:cs typeface="Courier New"/>
              </a:rPr>
              <a:t>body of the function  return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expression1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345048"/>
            <a:ext cx="6129020" cy="775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The following example uses arguments and parameters that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 spc="-5">
                <a:latin typeface="Times New Roman"/>
                <a:cs typeface="Times New Roman"/>
              </a:rPr>
              <a:t>will learn later in this  article so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10">
                <a:latin typeface="Times New Roman"/>
                <a:cs typeface="Times New Roman"/>
              </a:rPr>
              <a:t>come </a:t>
            </a:r>
            <a:r>
              <a:rPr dirty="0" sz="1400">
                <a:latin typeface="Times New Roman"/>
                <a:cs typeface="Times New Roman"/>
              </a:rPr>
              <a:t>back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again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understood.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6264528"/>
            <a:ext cx="6323965" cy="241744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def add(num1: int, num2: int) -&gt;</a:t>
            </a:r>
            <a:r>
              <a:rPr dirty="0" sz="14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int:</a:t>
            </a:r>
            <a:endParaRPr sz="1400">
              <a:latin typeface="Courier New"/>
              <a:cs typeface="Courier New"/>
            </a:endParaRPr>
          </a:p>
          <a:p>
            <a:pPr marL="444500" marR="3630929">
              <a:lnSpc>
                <a:spcPct val="141400"/>
              </a:lnSpc>
            </a:pPr>
            <a:r>
              <a:rPr dirty="0" sz="1400" spc="-5">
                <a:latin typeface="Courier New"/>
                <a:cs typeface="Courier New"/>
              </a:rPr>
              <a:t>"""Add two numbers"""  num3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num1 </a:t>
            </a:r>
            <a:r>
              <a:rPr dirty="0" sz="1400">
                <a:latin typeface="Courier New"/>
                <a:cs typeface="Courier New"/>
              </a:rPr>
              <a:t>+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num2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num3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17780" marR="4057650">
              <a:lnSpc>
                <a:spcPct val="141400"/>
              </a:lnSpc>
            </a:pPr>
            <a:r>
              <a:rPr dirty="0" sz="1400" spc="-5">
                <a:latin typeface="Courier New"/>
                <a:cs typeface="Courier New"/>
              </a:rPr>
              <a:t>num1, num2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5, 15  ans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add(num1,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num2)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print(f"The addition of {num1} and {num2} results</a:t>
            </a:r>
            <a:r>
              <a:rPr dirty="0" sz="1400" spc="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{ans}.")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62452"/>
            <a:ext cx="6169660" cy="9569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300"/>
              </a:lnSpc>
            </a:pPr>
            <a:r>
              <a:rPr dirty="0" sz="1400" spc="-5">
                <a:latin typeface="Times New Roman"/>
                <a:cs typeface="Times New Roman"/>
              </a:rPr>
              <a:t>expression it just returns the complete statement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String. For example, Python  provides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built-in function called input which takes the input </a:t>
            </a:r>
            <a:r>
              <a:rPr dirty="0" sz="1400" spc="-10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user. When the  input function </a:t>
            </a:r>
            <a:r>
              <a:rPr dirty="0" sz="1400" spc="5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it stops the program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waits </a:t>
            </a:r>
            <a:r>
              <a:rPr dirty="0" sz="1400" spc="-5">
                <a:latin typeface="Times New Roman"/>
                <a:cs typeface="Times New Roman"/>
              </a:rPr>
              <a:t>for the </a:t>
            </a:r>
            <a:r>
              <a:rPr dirty="0" sz="1400" spc="-10">
                <a:latin typeface="Times New Roman"/>
                <a:cs typeface="Times New Roman"/>
              </a:rPr>
              <a:t>user’s </a:t>
            </a:r>
            <a:r>
              <a:rPr dirty="0" sz="1400">
                <a:latin typeface="Times New Roman"/>
                <a:cs typeface="Times New Roman"/>
              </a:rPr>
              <a:t>input. </a:t>
            </a:r>
            <a:r>
              <a:rPr dirty="0" sz="1400" spc="-5">
                <a:latin typeface="Times New Roman"/>
                <a:cs typeface="Times New Roman"/>
              </a:rPr>
              <a:t>When the  user presses enter, the program </a:t>
            </a:r>
            <a:r>
              <a:rPr dirty="0" sz="1400">
                <a:latin typeface="Times New Roman"/>
                <a:cs typeface="Times New Roman"/>
              </a:rPr>
              <a:t>resumes and </a:t>
            </a:r>
            <a:r>
              <a:rPr dirty="0" sz="1400" spc="-5">
                <a:latin typeface="Times New Roman"/>
                <a:cs typeface="Times New Roman"/>
              </a:rPr>
              <a:t>returns what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user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2072894"/>
            <a:ext cx="6323965" cy="96202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2747010">
              <a:lnSpc>
                <a:spcPct val="141400"/>
              </a:lnSpc>
              <a:spcBef>
                <a:spcPts val="36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val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input("Enter your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value: ")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print(val)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225927"/>
            <a:ext cx="6142355" cy="4497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Variable</a:t>
            </a:r>
            <a:endParaRPr sz="1400">
              <a:latin typeface="Times New Roman"/>
              <a:cs typeface="Times New Roman"/>
            </a:endParaRPr>
          </a:p>
          <a:p>
            <a:pPr marL="12700" marR="141605">
              <a:lnSpc>
                <a:spcPct val="110000"/>
              </a:lnSpc>
              <a:spcBef>
                <a:spcPts val="117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Python, variables are names that can be assigned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value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then used to refer to  that value throughout your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code.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Variables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fundamental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programming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reasons: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176530">
              <a:lnSpc>
                <a:spcPct val="110000"/>
              </a:lnSpc>
              <a:buAutoNum type="arabicPeriod"/>
              <a:tabLst>
                <a:tab pos="367665" algn="l"/>
              </a:tabLst>
            </a:pPr>
            <a:r>
              <a:rPr dirty="0" sz="1400" spc="-5">
                <a:latin typeface="Times New Roman"/>
                <a:cs typeface="Times New Roman"/>
              </a:rPr>
              <a:t>Variables keep values accessible: For example, you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10">
                <a:latin typeface="Times New Roman"/>
                <a:cs typeface="Times New Roman"/>
              </a:rPr>
              <a:t>assign </a:t>
            </a:r>
            <a:r>
              <a:rPr dirty="0" sz="1400" spc="-5">
                <a:latin typeface="Times New Roman"/>
                <a:cs typeface="Times New Roman"/>
              </a:rPr>
              <a:t>the result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some  </a:t>
            </a:r>
            <a:r>
              <a:rPr dirty="0" sz="1400" spc="-5">
                <a:latin typeface="Times New Roman"/>
                <a:cs typeface="Times New Roman"/>
              </a:rPr>
              <a:t>time-consuming operation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variable so that your program </a:t>
            </a:r>
            <a:r>
              <a:rPr dirty="0" sz="1400">
                <a:latin typeface="Times New Roman"/>
                <a:cs typeface="Times New Roman"/>
              </a:rPr>
              <a:t>doesn’t </a:t>
            </a:r>
            <a:r>
              <a:rPr dirty="0" sz="1400" spc="-5">
                <a:latin typeface="Times New Roman"/>
                <a:cs typeface="Times New Roman"/>
              </a:rPr>
              <a:t>have to perform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operation each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 spc="-5">
                <a:latin typeface="Times New Roman"/>
                <a:cs typeface="Times New Roman"/>
              </a:rPr>
              <a:t>you need to use 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300"/>
              </a:lnSpc>
              <a:spcBef>
                <a:spcPts val="5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Variables give values context: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28 </a:t>
            </a:r>
            <a:r>
              <a:rPr dirty="0" sz="1400" spc="-10">
                <a:latin typeface="Times New Roman"/>
                <a:cs typeface="Times New Roman"/>
              </a:rPr>
              <a:t>could mean </a:t>
            </a:r>
            <a:r>
              <a:rPr dirty="0" sz="1400" spc="-5">
                <a:latin typeface="Times New Roman"/>
                <a:cs typeface="Times New Roman"/>
              </a:rPr>
              <a:t>lots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different things,  such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number of students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class,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times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user has accessed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website, and so on. Giving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value 28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name </a:t>
            </a:r>
            <a:r>
              <a:rPr dirty="0" sz="1400">
                <a:latin typeface="Times New Roman"/>
                <a:cs typeface="Times New Roman"/>
              </a:rPr>
              <a:t>like </a:t>
            </a:r>
            <a:r>
              <a:rPr dirty="0" sz="1400" spc="-5" i="1">
                <a:latin typeface="Times New Roman"/>
                <a:cs typeface="Times New Roman"/>
              </a:rPr>
              <a:t>num_students </a:t>
            </a:r>
            <a:r>
              <a:rPr dirty="0" sz="1400" spc="-5">
                <a:latin typeface="Times New Roman"/>
                <a:cs typeface="Times New Roman"/>
              </a:rPr>
              <a:t>makes the meaning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value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clear.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Variable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names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just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couple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rules to follow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naming your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variables.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180"/>
              </a:spcBef>
              <a:buChar char="•"/>
              <a:tabLst>
                <a:tab pos="120014" algn="l"/>
              </a:tabLst>
            </a:pPr>
            <a:r>
              <a:rPr dirty="0" sz="1400" spc="-5">
                <a:latin typeface="Times New Roman"/>
                <a:cs typeface="Times New Roman"/>
              </a:rPr>
              <a:t>Variable names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contain letters, numbers, and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underscore.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165"/>
              </a:spcBef>
              <a:buChar char="•"/>
              <a:tabLst>
                <a:tab pos="120014" algn="l"/>
              </a:tabLst>
            </a:pPr>
            <a:r>
              <a:rPr dirty="0" sz="1400" spc="-5">
                <a:latin typeface="Times New Roman"/>
                <a:cs typeface="Times New Roman"/>
              </a:rPr>
              <a:t>Variable names cannot contain spaces.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165"/>
              </a:spcBef>
              <a:buChar char="•"/>
              <a:tabLst>
                <a:tab pos="120014" algn="l"/>
              </a:tabLst>
            </a:pPr>
            <a:r>
              <a:rPr dirty="0" sz="1400" spc="-5">
                <a:latin typeface="Times New Roman"/>
                <a:cs typeface="Times New Roman"/>
              </a:rPr>
              <a:t>Variable names cannot start with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number.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170"/>
              </a:spcBef>
              <a:buChar char="•"/>
              <a:tabLst>
                <a:tab pos="120014" algn="l"/>
              </a:tabLst>
            </a:pPr>
            <a:r>
              <a:rPr dirty="0" sz="1400">
                <a:latin typeface="Times New Roman"/>
                <a:cs typeface="Times New Roman"/>
              </a:rPr>
              <a:t>Case </a:t>
            </a:r>
            <a:r>
              <a:rPr dirty="0" sz="1400" spc="-5">
                <a:latin typeface="Times New Roman"/>
                <a:cs typeface="Times New Roman"/>
              </a:rPr>
              <a:t>matters—for instance, </a:t>
            </a:r>
            <a:r>
              <a:rPr dirty="0" sz="1400" spc="-10">
                <a:latin typeface="Times New Roman"/>
                <a:cs typeface="Times New Roman"/>
              </a:rPr>
              <a:t>temp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5">
                <a:latin typeface="Times New Roman"/>
                <a:cs typeface="Times New Roman"/>
              </a:rPr>
              <a:t>Temp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7950454"/>
            <a:ext cx="6323965" cy="126365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4137025">
              <a:lnSpc>
                <a:spcPct val="141400"/>
              </a:lnSpc>
              <a:spcBef>
                <a:spcPts val="36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x=2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tudent_n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a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me=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”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arkan”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err1=0.002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7811"/>
            <a:ext cx="6165215" cy="1144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Python </a:t>
            </a:r>
            <a:r>
              <a:rPr dirty="0" sz="1400" spc="-5" b="1">
                <a:latin typeface="Times New Roman"/>
                <a:cs typeface="Times New Roman"/>
              </a:rPr>
              <a:t>Function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Arguments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values passed inside the parenthesis of the function.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can  have </a:t>
            </a:r>
            <a:r>
              <a:rPr dirty="0" sz="1400">
                <a:latin typeface="Times New Roman"/>
                <a:cs typeface="Times New Roman"/>
              </a:rPr>
              <a:t>any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arguments separated by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comma.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To find the volume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14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cylinder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1815338"/>
            <a:ext cx="6323965" cy="23171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cyl_vol(r,h):</a:t>
            </a:r>
            <a:endParaRPr sz="1400">
              <a:latin typeface="Courier New"/>
              <a:cs typeface="Courier New"/>
            </a:endParaRPr>
          </a:p>
          <a:p>
            <a:pPr marL="444500" marR="384429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from math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pi  v=r**2*pi*h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dirty="0" sz="1400" spc="-5">
                <a:latin typeface="Courier New"/>
                <a:cs typeface="Courier New"/>
              </a:rPr>
              <a:t>r=int(input('r='))</a:t>
            </a:r>
            <a:endParaRPr sz="1400">
              <a:latin typeface="Courier New"/>
              <a:cs typeface="Courier New"/>
            </a:endParaRPr>
          </a:p>
          <a:p>
            <a:pPr marL="17780" marR="437769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h=int(input('h='))  </a:t>
            </a:r>
            <a:r>
              <a:rPr dirty="0" sz="1400" spc="-5">
                <a:latin typeface="Courier New"/>
                <a:cs typeface="Courier New"/>
              </a:rPr>
              <a:t>v=cyl_vol(r,h)  print(v)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475607"/>
            <a:ext cx="6302375" cy="3733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Types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Python Function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86105">
              <a:lnSpc>
                <a:spcPts val="1620"/>
              </a:lnSpc>
              <a:spcBef>
                <a:spcPts val="1205"/>
              </a:spcBef>
            </a:pPr>
            <a:r>
              <a:rPr dirty="0" sz="1400" spc="-5">
                <a:latin typeface="Times New Roman"/>
                <a:cs typeface="Times New Roman"/>
              </a:rPr>
              <a:t>Python supports various 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arguments that can be passed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time </a:t>
            </a:r>
            <a:r>
              <a:rPr dirty="0" sz="1400">
                <a:latin typeface="Times New Roman"/>
                <a:cs typeface="Times New Roman"/>
              </a:rPr>
              <a:t>of the  </a:t>
            </a:r>
            <a:r>
              <a:rPr dirty="0" sz="1400" spc="-5">
                <a:latin typeface="Times New Roman"/>
                <a:cs typeface="Times New Roman"/>
              </a:rPr>
              <a:t>function call.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Python, we have the following </a:t>
            </a:r>
            <a:r>
              <a:rPr dirty="0" sz="1400">
                <a:latin typeface="Times New Roman"/>
                <a:cs typeface="Times New Roman"/>
              </a:rPr>
              <a:t>4 </a:t>
            </a:r>
            <a:r>
              <a:rPr dirty="0" sz="1400" spc="-5">
                <a:latin typeface="Times New Roman"/>
                <a:cs typeface="Times New Roman"/>
              </a:rPr>
              <a:t>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arguments.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1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Default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argument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2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Keyword arguments (named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arguments)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23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Positional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Default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  <a:spcBef>
                <a:spcPts val="118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default argument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parameter that </a:t>
            </a:r>
            <a:r>
              <a:rPr dirty="0" sz="1400" spc="-10">
                <a:latin typeface="Times New Roman"/>
                <a:cs typeface="Times New Roman"/>
              </a:rPr>
              <a:t>assumes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default value </a:t>
            </a:r>
            <a:r>
              <a:rPr dirty="0" sz="1400">
                <a:latin typeface="Times New Roman"/>
                <a:cs typeface="Times New Roman"/>
              </a:rPr>
              <a:t>if a </a:t>
            </a:r>
            <a:r>
              <a:rPr dirty="0" sz="1400" spc="-5">
                <a:latin typeface="Times New Roman"/>
                <a:cs typeface="Times New Roman"/>
              </a:rPr>
              <a:t>value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provided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function call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that argument. The following example illustrates Default  arguments.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8352790"/>
            <a:ext cx="6323965" cy="11582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cyl_vol(r,h=5):</a:t>
            </a:r>
            <a:endParaRPr sz="1400">
              <a:latin typeface="Courier New"/>
              <a:cs typeface="Courier New"/>
            </a:endParaRPr>
          </a:p>
          <a:p>
            <a:pPr marL="444500" marR="3844290">
              <a:lnSpc>
                <a:spcPct val="108500"/>
              </a:lnSpc>
            </a:pPr>
            <a:r>
              <a:rPr dirty="0" sz="1400" spc="-5">
                <a:latin typeface="Courier New"/>
                <a:cs typeface="Courier New"/>
              </a:rPr>
              <a:t>from math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pi  v=r**2*pi*h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541019"/>
            <a:ext cx="6323965" cy="4635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v=cyl_vol(2)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print(v)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347978"/>
            <a:ext cx="5908040" cy="1143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Keyword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The idea </a:t>
            </a:r>
            <a:r>
              <a:rPr dirty="0" sz="1400">
                <a:latin typeface="Times New Roman"/>
                <a:cs typeface="Times New Roman"/>
              </a:rPr>
              <a:t>is to </a:t>
            </a:r>
            <a:r>
              <a:rPr dirty="0" sz="1400" spc="-5">
                <a:latin typeface="Times New Roman"/>
                <a:cs typeface="Times New Roman"/>
              </a:rPr>
              <a:t>allow the caller to specify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argument name with values so that the  caller does not need to remember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parameters.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2635250"/>
            <a:ext cx="6323965" cy="23171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cyl_vol(r,h):</a:t>
            </a:r>
            <a:endParaRPr sz="1400">
              <a:latin typeface="Courier New"/>
              <a:cs typeface="Courier New"/>
            </a:endParaRPr>
          </a:p>
          <a:p>
            <a:pPr marL="444500" marR="3844290">
              <a:lnSpc>
                <a:spcPts val="1830"/>
              </a:lnSpc>
              <a:spcBef>
                <a:spcPts val="80"/>
              </a:spcBef>
            </a:pPr>
            <a:r>
              <a:rPr dirty="0" sz="1400" spc="-5">
                <a:latin typeface="Courier New"/>
                <a:cs typeface="Courier New"/>
              </a:rPr>
              <a:t>from math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pi  v=r**2*pi*h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55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7780" marR="427101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v1=cyl_vol(r=2,h=4)  </a:t>
            </a:r>
            <a:r>
              <a:rPr dirty="0" sz="1400" spc="-5">
                <a:latin typeface="Courier New"/>
                <a:cs typeface="Courier New"/>
              </a:rPr>
              <a:t>print(v1)  </a:t>
            </a:r>
            <a:r>
              <a:rPr dirty="0" sz="1400" spc="-5">
                <a:latin typeface="Courier New"/>
                <a:cs typeface="Courier New"/>
              </a:rPr>
              <a:t>v2=cyl_vol(h=4,r=2)  </a:t>
            </a:r>
            <a:r>
              <a:rPr dirty="0" sz="1400" spc="-5">
                <a:latin typeface="Courier New"/>
                <a:cs typeface="Courier New"/>
              </a:rPr>
              <a:t>print(v2)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295772"/>
            <a:ext cx="6297295" cy="1553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Positional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Arguments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  <a:spcBef>
                <a:spcPts val="117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used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Position </a:t>
            </a:r>
            <a:r>
              <a:rPr dirty="0" sz="1400" spc="-5">
                <a:latin typeface="Times New Roman"/>
                <a:cs typeface="Times New Roman"/>
              </a:rPr>
              <a:t>argument during the function call so that the first argument </a:t>
            </a:r>
            <a:r>
              <a:rPr dirty="0" sz="1400">
                <a:latin typeface="Times New Roman"/>
                <a:cs typeface="Times New Roman"/>
              </a:rPr>
              <a:t>(or  value) is </a:t>
            </a:r>
            <a:r>
              <a:rPr dirty="0" sz="1400" spc="-5">
                <a:latin typeface="Times New Roman"/>
                <a:cs typeface="Times New Roman"/>
              </a:rPr>
              <a:t>assigned to radius and the second argument </a:t>
            </a:r>
            <a:r>
              <a:rPr dirty="0" sz="1400">
                <a:latin typeface="Times New Roman"/>
                <a:cs typeface="Times New Roman"/>
              </a:rPr>
              <a:t>(or value) </a:t>
            </a:r>
            <a:r>
              <a:rPr dirty="0" sz="1400" spc="-5">
                <a:latin typeface="Times New Roman"/>
                <a:cs typeface="Times New Roman"/>
              </a:rPr>
              <a:t>is assigned to height.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changing the position, </a:t>
            </a:r>
            <a:r>
              <a:rPr dirty="0" sz="1400">
                <a:latin typeface="Times New Roman"/>
                <a:cs typeface="Times New Roman"/>
              </a:rPr>
              <a:t>or if </a:t>
            </a:r>
            <a:r>
              <a:rPr dirty="0" sz="1400" spc="-5">
                <a:latin typeface="Times New Roman"/>
                <a:cs typeface="Times New Roman"/>
              </a:rPr>
              <a:t>you forget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positions,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values </a:t>
            </a:r>
            <a:r>
              <a:rPr dirty="0" sz="1400" spc="5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used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wrong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places.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6993001"/>
            <a:ext cx="6323965" cy="23171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cyl_vol(r,h):</a:t>
            </a:r>
            <a:endParaRPr sz="1400">
              <a:latin typeface="Courier New"/>
              <a:cs typeface="Courier New"/>
            </a:endParaRPr>
          </a:p>
          <a:p>
            <a:pPr marL="444500" marR="3844290">
              <a:lnSpc>
                <a:spcPts val="1830"/>
              </a:lnSpc>
              <a:spcBef>
                <a:spcPts val="80"/>
              </a:spcBef>
            </a:pPr>
            <a:r>
              <a:rPr dirty="0" sz="1400" spc="-5">
                <a:latin typeface="Courier New"/>
                <a:cs typeface="Courier New"/>
              </a:rPr>
              <a:t>from math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pi  v=r**2*pi*h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55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7780" marR="469773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v1=cyl_vol(2,4)  </a:t>
            </a:r>
            <a:r>
              <a:rPr dirty="0" sz="1400" spc="-5">
                <a:latin typeface="Courier New"/>
                <a:cs typeface="Courier New"/>
              </a:rPr>
              <a:t>print(v1)  </a:t>
            </a:r>
            <a:r>
              <a:rPr dirty="0" sz="1400" spc="-5">
                <a:latin typeface="Courier New"/>
                <a:cs typeface="Courier New"/>
              </a:rPr>
              <a:t>v2=cyl_vol(4,2)  </a:t>
            </a:r>
            <a:r>
              <a:rPr dirty="0" sz="1400" spc="-5">
                <a:latin typeface="Courier New"/>
                <a:cs typeface="Courier New"/>
              </a:rPr>
              <a:t>print(v2)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7811"/>
            <a:ext cx="6284595" cy="39516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Modules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section, we will cover all </a:t>
            </a:r>
            <a:r>
              <a:rPr dirty="0" sz="1400" spc="-10">
                <a:latin typeface="Times New Roman"/>
                <a:cs typeface="Times New Roman"/>
              </a:rPr>
              <a:t>about </a:t>
            </a:r>
            <a:r>
              <a:rPr dirty="0" sz="1400" spc="-5">
                <a:latin typeface="Times New Roman"/>
                <a:cs typeface="Times New Roman"/>
              </a:rPr>
              <a:t>Python modules, such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How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create our own  simple module, Import Python modules, from </a:t>
            </a:r>
            <a:r>
              <a:rPr dirty="0" sz="1400">
                <a:latin typeface="Times New Roman"/>
                <a:cs typeface="Times New Roman"/>
              </a:rPr>
              <a:t>statements in </a:t>
            </a:r>
            <a:r>
              <a:rPr dirty="0" sz="1400" spc="-5">
                <a:latin typeface="Times New Roman"/>
                <a:cs typeface="Times New Roman"/>
              </a:rPr>
              <a:t>Python, how 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use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alias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rename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module,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dirty="0" sz="1400" b="1">
                <a:latin typeface="Times New Roman"/>
                <a:cs typeface="Times New Roman"/>
              </a:rPr>
              <a:t>What is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 marL="12700" marR="114935">
              <a:lnSpc>
                <a:spcPts val="1620"/>
              </a:lnSpc>
              <a:spcBef>
                <a:spcPts val="120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Python module is </a:t>
            </a:r>
            <a:r>
              <a:rPr dirty="0" sz="1400">
                <a:latin typeface="Times New Roman"/>
                <a:cs typeface="Times New Roman"/>
              </a:rPr>
              <a:t>a file </a:t>
            </a:r>
            <a:r>
              <a:rPr dirty="0" sz="1400" spc="-5">
                <a:latin typeface="Times New Roman"/>
                <a:cs typeface="Times New Roman"/>
              </a:rPr>
              <a:t>containing Python definitions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statements.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module can  define functions, </a:t>
            </a:r>
            <a:r>
              <a:rPr dirty="0" sz="1400">
                <a:latin typeface="Times New Roman"/>
                <a:cs typeface="Times New Roman"/>
              </a:rPr>
              <a:t>classes,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variables.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module can also include runnable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code.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Grouping related </a:t>
            </a:r>
            <a:r>
              <a:rPr dirty="0" sz="1400" spc="-10">
                <a:latin typeface="Times New Roman"/>
                <a:cs typeface="Times New Roman"/>
              </a:rPr>
              <a:t>code </a:t>
            </a:r>
            <a:r>
              <a:rPr dirty="0" sz="1400" spc="-5">
                <a:latin typeface="Times New Roman"/>
                <a:cs typeface="Times New Roman"/>
              </a:rPr>
              <a:t>into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module </a:t>
            </a:r>
            <a:r>
              <a:rPr dirty="0" sz="1400" spc="-10">
                <a:latin typeface="Times New Roman"/>
                <a:cs typeface="Times New Roman"/>
              </a:rPr>
              <a:t>makes </a:t>
            </a:r>
            <a:r>
              <a:rPr dirty="0" sz="1400" spc="-5">
                <a:latin typeface="Times New Roman"/>
                <a:cs typeface="Times New Roman"/>
              </a:rPr>
              <a:t>the code </a:t>
            </a:r>
            <a:r>
              <a:rPr dirty="0" sz="1400">
                <a:latin typeface="Times New Roman"/>
                <a:cs typeface="Times New Roman"/>
              </a:rPr>
              <a:t>easier to </a:t>
            </a:r>
            <a:r>
              <a:rPr dirty="0" sz="1400" spc="-5">
                <a:latin typeface="Times New Roman"/>
                <a:cs typeface="Times New Roman"/>
              </a:rPr>
              <a:t>understand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use.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also makes the code logically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organized.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Create a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 marL="12700" marR="51943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Let’s </a:t>
            </a:r>
            <a:r>
              <a:rPr dirty="0" sz="1400">
                <a:latin typeface="Times New Roman"/>
                <a:cs typeface="Times New Roman"/>
              </a:rPr>
              <a:t>create a </a:t>
            </a:r>
            <a:r>
              <a:rPr dirty="0" sz="1400" spc="-5">
                <a:latin typeface="Times New Roman"/>
                <a:cs typeface="Times New Roman"/>
              </a:rPr>
              <a:t>simple </a:t>
            </a:r>
            <a:r>
              <a:rPr dirty="0" sz="1400">
                <a:latin typeface="Times New Roman"/>
                <a:cs typeface="Times New Roman"/>
              </a:rPr>
              <a:t>cylin.py in </a:t>
            </a:r>
            <a:r>
              <a:rPr dirty="0" sz="1400" spc="-5">
                <a:latin typeface="Times New Roman"/>
                <a:cs typeface="Times New Roman"/>
              </a:rPr>
              <a:t>which we </a:t>
            </a:r>
            <a:r>
              <a:rPr dirty="0" sz="1400">
                <a:latin typeface="Times New Roman"/>
                <a:cs typeface="Times New Roman"/>
              </a:rPr>
              <a:t>define </a:t>
            </a:r>
            <a:r>
              <a:rPr dirty="0" sz="1400" spc="-5">
                <a:latin typeface="Times New Roman"/>
                <a:cs typeface="Times New Roman"/>
              </a:rPr>
              <a:t>two functions, one </a:t>
            </a:r>
            <a:r>
              <a:rPr dirty="0" sz="1400" spc="-10">
                <a:latin typeface="Times New Roman"/>
                <a:cs typeface="Times New Roman"/>
              </a:rPr>
              <a:t>volume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another surface area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cylinder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4622927"/>
            <a:ext cx="6323965" cy="231711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R="4465955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cyl_vol(r,h):</a:t>
            </a:r>
            <a:endParaRPr sz="1400">
              <a:latin typeface="Courier New"/>
              <a:cs typeface="Courier New"/>
            </a:endParaRPr>
          </a:p>
          <a:p>
            <a:pPr marL="444500" marR="384429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from math import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pi  v=r**2*pi*h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v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cyl_area(r,h):</a:t>
            </a:r>
            <a:endParaRPr sz="1400">
              <a:latin typeface="Courier New"/>
              <a:cs typeface="Courier New"/>
            </a:endParaRPr>
          </a:p>
          <a:p>
            <a:pPr marL="444500" marR="373761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from math import pi  </a:t>
            </a:r>
            <a:r>
              <a:rPr dirty="0" sz="1400" spc="-5">
                <a:latin typeface="Courier New"/>
                <a:cs typeface="Courier New"/>
              </a:rPr>
              <a:t>a=2*r*pi*h+2*r**2*pi  </a:t>
            </a:r>
            <a:r>
              <a:rPr dirty="0" sz="1400" spc="-5">
                <a:latin typeface="Courier New"/>
                <a:cs typeface="Courier New"/>
              </a:rPr>
              <a:t>return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a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280402"/>
            <a:ext cx="6160135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Import module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import the functions, and classes defined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module to another module using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import statement in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other </a:t>
            </a:r>
            <a:r>
              <a:rPr dirty="0" sz="1400" spc="-5">
                <a:latin typeface="Times New Roman"/>
                <a:cs typeface="Times New Roman"/>
              </a:rPr>
              <a:t>Python </a:t>
            </a:r>
            <a:r>
              <a:rPr dirty="0" sz="1400">
                <a:latin typeface="Times New Roman"/>
                <a:cs typeface="Times New Roman"/>
              </a:rPr>
              <a:t>source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8567623"/>
            <a:ext cx="6323965" cy="4635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import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cylin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a=cylin.cyl_area(2,4)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7811"/>
            <a:ext cx="5878830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Python </a:t>
            </a:r>
            <a:r>
              <a:rPr dirty="0" sz="1400" spc="-5" b="1">
                <a:latin typeface="Times New Roman"/>
                <a:cs typeface="Times New Roman"/>
              </a:rPr>
              <a:t>Import from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Python’s from </a:t>
            </a:r>
            <a:r>
              <a:rPr dirty="0" sz="1400">
                <a:latin typeface="Times New Roman"/>
                <a:cs typeface="Times New Roman"/>
              </a:rPr>
              <a:t>statement </a:t>
            </a:r>
            <a:r>
              <a:rPr dirty="0" sz="1400" spc="-5">
                <a:latin typeface="Times New Roman"/>
                <a:cs typeface="Times New Roman"/>
              </a:rPr>
              <a:t>lets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 spc="-5">
                <a:latin typeface="Times New Roman"/>
                <a:cs typeface="Times New Roman"/>
              </a:rPr>
              <a:t>import specific attributes </a:t>
            </a:r>
            <a:r>
              <a:rPr dirty="0" sz="1400">
                <a:latin typeface="Times New Roman"/>
                <a:cs typeface="Times New Roman"/>
              </a:rPr>
              <a:t>from a </a:t>
            </a:r>
            <a:r>
              <a:rPr dirty="0" sz="1400" spc="-5">
                <a:latin typeface="Times New Roman"/>
                <a:cs typeface="Times New Roman"/>
              </a:rPr>
              <a:t>module without  importing the module </a:t>
            </a:r>
            <a:r>
              <a:rPr dirty="0" sz="1400">
                <a:latin typeface="Times New Roman"/>
                <a:cs typeface="Times New Roman"/>
              </a:rPr>
              <a:t>as a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whole.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1458722"/>
            <a:ext cx="6323965" cy="4635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from cylin import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cyl_area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a=cyl_area(2,4)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262378"/>
            <a:ext cx="5965190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Import all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Names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* </a:t>
            </a:r>
            <a:r>
              <a:rPr dirty="0" sz="1400" spc="-5">
                <a:latin typeface="Times New Roman"/>
                <a:cs typeface="Times New Roman"/>
              </a:rPr>
              <a:t>symbol </a:t>
            </a:r>
            <a:r>
              <a:rPr dirty="0" sz="1400">
                <a:latin typeface="Times New Roman"/>
                <a:cs typeface="Times New Roman"/>
              </a:rPr>
              <a:t>used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import statement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import </a:t>
            </a:r>
            <a:r>
              <a:rPr dirty="0" sz="1400" spc="-1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the names </a:t>
            </a:r>
            <a:r>
              <a:rPr dirty="0" sz="1400">
                <a:latin typeface="Times New Roman"/>
                <a:cs typeface="Times New Roman"/>
              </a:rPr>
              <a:t>from a  </a:t>
            </a:r>
            <a:r>
              <a:rPr dirty="0" sz="1400" spc="-5">
                <a:latin typeface="Times New Roman"/>
                <a:cs typeface="Times New Roman"/>
              </a:rPr>
              <a:t>module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namespace.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3194939"/>
            <a:ext cx="6323965" cy="92710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from cylin import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*</a:t>
            </a:r>
            <a:endParaRPr sz="1400">
              <a:latin typeface="Courier New"/>
              <a:cs typeface="Courier New"/>
            </a:endParaRPr>
          </a:p>
          <a:p>
            <a:pPr marL="17780" marR="4697730">
              <a:lnSpc>
                <a:spcPct val="108600"/>
              </a:lnSpc>
            </a:pPr>
            <a:r>
              <a:rPr dirty="0" sz="1400" spc="-5">
                <a:latin typeface="Courier New"/>
                <a:cs typeface="Courier New"/>
              </a:rPr>
              <a:t>a=cyl_area(2,4)  </a:t>
            </a:r>
            <a:r>
              <a:rPr dirty="0" sz="1400" spc="-5">
                <a:latin typeface="Courier New"/>
                <a:cs typeface="Courier New"/>
              </a:rPr>
              <a:t>v=cyl_vol(2,4)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464939"/>
            <a:ext cx="4700270" cy="582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Renaming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module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rename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module while importing it using the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keyword.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416" y="5191328"/>
            <a:ext cx="6323965" cy="464184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5">
                <a:latin typeface="Courier New"/>
                <a:cs typeface="Courier New"/>
              </a:rPr>
              <a:t>import cylin as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c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Courier New"/>
                <a:cs typeface="Courier New"/>
              </a:rPr>
              <a:t>a=c.cyl_area(2,4)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5998336"/>
            <a:ext cx="6267450" cy="3393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Packages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6000"/>
              </a:lnSpc>
              <a:spcBef>
                <a:spcPts val="1170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usually </a:t>
            </a:r>
            <a:r>
              <a:rPr dirty="0" sz="1400" spc="-5">
                <a:latin typeface="Times New Roman"/>
                <a:cs typeface="Times New Roman"/>
              </a:rPr>
              <a:t>organize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files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different folders and subfolders </a:t>
            </a:r>
            <a:r>
              <a:rPr dirty="0" sz="1400">
                <a:latin typeface="Times New Roman"/>
                <a:cs typeface="Times New Roman"/>
              </a:rPr>
              <a:t>based on </a:t>
            </a:r>
            <a:r>
              <a:rPr dirty="0" sz="1400" spc="-5">
                <a:latin typeface="Times New Roman"/>
                <a:cs typeface="Times New Roman"/>
              </a:rPr>
              <a:t>some criteria, 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they can </a:t>
            </a:r>
            <a:r>
              <a:rPr dirty="0" sz="1400" spc="-5">
                <a:latin typeface="Times New Roman"/>
                <a:cs typeface="Times New Roman"/>
              </a:rPr>
              <a:t>be managed easily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efficiently.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we keep all our games 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Games </a:t>
            </a:r>
            <a:r>
              <a:rPr dirty="0" sz="1400">
                <a:latin typeface="Times New Roman"/>
                <a:cs typeface="Times New Roman"/>
              </a:rPr>
              <a:t>folder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10">
                <a:latin typeface="Times New Roman"/>
                <a:cs typeface="Times New Roman"/>
              </a:rPr>
              <a:t>even </a:t>
            </a:r>
            <a:r>
              <a:rPr dirty="0" sz="1400" spc="-5">
                <a:latin typeface="Times New Roman"/>
                <a:cs typeface="Times New Roman"/>
              </a:rPr>
              <a:t>subcategorize according to the genre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game </a:t>
            </a:r>
            <a:r>
              <a:rPr dirty="0" sz="1400">
                <a:latin typeface="Times New Roman"/>
                <a:cs typeface="Times New Roman"/>
              </a:rPr>
              <a:t>or  </a:t>
            </a:r>
            <a:r>
              <a:rPr dirty="0" sz="1400" spc="-5">
                <a:latin typeface="Times New Roman"/>
                <a:cs typeface="Times New Roman"/>
              </a:rPr>
              <a:t>something like this.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analogy is </a:t>
            </a:r>
            <a:r>
              <a:rPr dirty="0" sz="1400" spc="-5">
                <a:latin typeface="Times New Roman"/>
                <a:cs typeface="Times New Roman"/>
              </a:rPr>
              <a:t>followed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packages in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Python.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What is a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9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Package?</a:t>
            </a:r>
            <a:endParaRPr sz="1400">
              <a:latin typeface="Times New Roman"/>
              <a:cs typeface="Times New Roman"/>
            </a:endParaRPr>
          </a:p>
          <a:p>
            <a:pPr algn="just" marL="12700" marR="98425">
              <a:lnSpc>
                <a:spcPct val="96100"/>
              </a:lnSpc>
              <a:spcBef>
                <a:spcPts val="1170"/>
              </a:spcBef>
            </a:pPr>
            <a:r>
              <a:rPr dirty="0" sz="1400" spc="-5">
                <a:latin typeface="Times New Roman"/>
                <a:cs typeface="Times New Roman"/>
              </a:rPr>
              <a:t>Python </a:t>
            </a:r>
            <a:r>
              <a:rPr dirty="0" sz="1400" spc="-10">
                <a:latin typeface="Times New Roman"/>
                <a:cs typeface="Times New Roman"/>
              </a:rPr>
              <a:t>modules </a:t>
            </a:r>
            <a:r>
              <a:rPr dirty="0" sz="1400" spc="-5">
                <a:latin typeface="Times New Roman"/>
                <a:cs typeface="Times New Roman"/>
              </a:rPr>
              <a:t>may contain several classes, functions, variables, </a:t>
            </a:r>
            <a:r>
              <a:rPr dirty="0" sz="1400">
                <a:latin typeface="Times New Roman"/>
                <a:cs typeface="Times New Roman"/>
              </a:rPr>
              <a:t>etc. </a:t>
            </a:r>
            <a:r>
              <a:rPr dirty="0" sz="1400" spc="-5">
                <a:latin typeface="Times New Roman"/>
                <a:cs typeface="Times New Roman"/>
              </a:rPr>
              <a:t>whereas Python  packages contain several modules.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simpler terms, </a:t>
            </a:r>
            <a:r>
              <a:rPr dirty="0" sz="1400">
                <a:latin typeface="Times New Roman"/>
                <a:cs typeface="Times New Roman"/>
              </a:rPr>
              <a:t>Package </a:t>
            </a:r>
            <a:r>
              <a:rPr dirty="0" sz="1400" spc="-5">
                <a:latin typeface="Times New Roman"/>
                <a:cs typeface="Times New Roman"/>
              </a:rPr>
              <a:t>in Python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folder that  contains various modules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files.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Creating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Package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38988"/>
            <a:ext cx="6138545" cy="2754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223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Let’s </a:t>
            </a:r>
            <a:r>
              <a:rPr dirty="0" sz="1400">
                <a:latin typeface="Times New Roman"/>
                <a:cs typeface="Times New Roman"/>
              </a:rPr>
              <a:t>create a </a:t>
            </a:r>
            <a:r>
              <a:rPr dirty="0" sz="1400" spc="-5">
                <a:latin typeface="Times New Roman"/>
                <a:cs typeface="Times New Roman"/>
              </a:rPr>
              <a:t>package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 named mypckg that will </a:t>
            </a:r>
            <a:r>
              <a:rPr dirty="0" sz="1400" spc="-10">
                <a:latin typeface="Times New Roman"/>
                <a:cs typeface="Times New Roman"/>
              </a:rPr>
              <a:t>contain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10">
                <a:latin typeface="Times New Roman"/>
                <a:cs typeface="Times New Roman"/>
              </a:rPr>
              <a:t>modules mod1  </a:t>
            </a:r>
            <a:r>
              <a:rPr dirty="0" sz="1400" spc="-5">
                <a:latin typeface="Times New Roman"/>
                <a:cs typeface="Times New Roman"/>
              </a:rPr>
              <a:t>and mod2. To create this module, follow the </a:t>
            </a:r>
            <a:r>
              <a:rPr dirty="0" sz="1400">
                <a:latin typeface="Times New Roman"/>
                <a:cs typeface="Times New Roman"/>
              </a:rPr>
              <a:t>below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steps: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1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Create a </a:t>
            </a:r>
            <a:r>
              <a:rPr dirty="0" sz="1400" spc="-5">
                <a:latin typeface="Times New Roman"/>
                <a:cs typeface="Times New Roman"/>
              </a:rPr>
              <a:t>folder named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mypckg.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  <a:tab pos="4156075" algn="l"/>
                <a:tab pos="4572000" algn="l"/>
              </a:tabLst>
            </a:pPr>
            <a:r>
              <a:rPr dirty="0" sz="1400" spc="-5">
                <a:latin typeface="Times New Roman"/>
                <a:cs typeface="Times New Roman"/>
              </a:rPr>
              <a:t>Inside this folder create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empty Python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file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i.e.</a:t>
            </a:r>
            <a:r>
              <a:rPr dirty="0" sz="1400" u="sng">
                <a:latin typeface="Times New Roman"/>
                <a:cs typeface="Times New Roman"/>
              </a:rPr>
              <a:t> 	</a:t>
            </a:r>
            <a:r>
              <a:rPr dirty="0" sz="1400" spc="-5">
                <a:latin typeface="Times New Roman"/>
                <a:cs typeface="Times New Roman"/>
              </a:rPr>
              <a:t>init</a:t>
            </a:r>
            <a:r>
              <a:rPr dirty="0" sz="1400" spc="-5" u="sng">
                <a:latin typeface="Times New Roman"/>
                <a:cs typeface="Times New Roman"/>
              </a:rPr>
              <a:t> 	</a:t>
            </a:r>
            <a:r>
              <a:rPr dirty="0" sz="1400">
                <a:latin typeface="Times New Roman"/>
                <a:cs typeface="Times New Roman"/>
              </a:rPr>
              <a:t>.py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Then create two modules </a:t>
            </a:r>
            <a:r>
              <a:rPr dirty="0" sz="1400" spc="-10">
                <a:latin typeface="Times New Roman"/>
                <a:cs typeface="Times New Roman"/>
              </a:rPr>
              <a:t>mod1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mod2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folder.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Import Modules from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Package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import these Python </a:t>
            </a:r>
            <a:r>
              <a:rPr dirty="0" sz="1400" spc="-10">
                <a:latin typeface="Times New Roman"/>
                <a:cs typeface="Times New Roman"/>
              </a:rPr>
              <a:t>modules </a:t>
            </a:r>
            <a:r>
              <a:rPr dirty="0" sz="1400" spc="-5">
                <a:latin typeface="Times New Roman"/>
                <a:cs typeface="Times New Roman"/>
              </a:rPr>
              <a:t>using the from…import statement 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dot(.)  </a:t>
            </a:r>
            <a:r>
              <a:rPr dirty="0" sz="1400">
                <a:latin typeface="Times New Roman"/>
                <a:cs typeface="Times New Roman"/>
              </a:rPr>
              <a:t>operator.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3284854"/>
            <a:ext cx="6323965" cy="61468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import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package_name.module_name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038219"/>
            <a:ext cx="6261100" cy="3341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Object-Oriented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Programming</a:t>
            </a:r>
            <a:endParaRPr sz="1400">
              <a:latin typeface="Times New Roman"/>
              <a:cs typeface="Times New Roman"/>
            </a:endParaRPr>
          </a:p>
          <a:p>
            <a:pPr marL="12700" marR="32384">
              <a:lnSpc>
                <a:spcPct val="95900"/>
              </a:lnSpc>
              <a:spcBef>
                <a:spcPts val="117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Python, object-oriented Programming (OOPs)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programming paradigm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uses  objects and classes in programming.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10">
                <a:latin typeface="Times New Roman"/>
                <a:cs typeface="Times New Roman"/>
              </a:rPr>
              <a:t>aims </a:t>
            </a:r>
            <a:r>
              <a:rPr dirty="0" sz="1400" spc="-5">
                <a:latin typeface="Times New Roman"/>
                <a:cs typeface="Times New Roman"/>
              </a:rPr>
              <a:t>to implement </a:t>
            </a:r>
            <a:r>
              <a:rPr dirty="0" sz="1400">
                <a:latin typeface="Times New Roman"/>
                <a:cs typeface="Times New Roman"/>
              </a:rPr>
              <a:t>real-world </a:t>
            </a:r>
            <a:r>
              <a:rPr dirty="0" sz="1400" spc="-5">
                <a:latin typeface="Times New Roman"/>
                <a:cs typeface="Times New Roman"/>
              </a:rPr>
              <a:t>entities like  inheritance, polymorphisms, encapsulation, </a:t>
            </a:r>
            <a:r>
              <a:rPr dirty="0" sz="1400">
                <a:latin typeface="Times New Roman"/>
                <a:cs typeface="Times New Roman"/>
              </a:rPr>
              <a:t>etc. in </a:t>
            </a:r>
            <a:r>
              <a:rPr dirty="0" sz="1400" spc="-5">
                <a:latin typeface="Times New Roman"/>
                <a:cs typeface="Times New Roman"/>
              </a:rPr>
              <a:t>the programming. The main concept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OOPs is to bind the data and </a:t>
            </a:r>
            <a:r>
              <a:rPr dirty="0" sz="1400" spc="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functions that work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that together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single unit 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other part 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code can access this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data.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400" spc="-5" b="1">
                <a:latin typeface="Times New Roman"/>
                <a:cs typeface="Times New Roman"/>
              </a:rPr>
              <a:t>Classes and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Objects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1170"/>
              </a:spcBef>
            </a:pPr>
            <a:r>
              <a:rPr dirty="0" sz="1400">
                <a:latin typeface="Times New Roman"/>
                <a:cs typeface="Times New Roman"/>
              </a:rPr>
              <a:t>A class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user-defined blueprint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prototype </a:t>
            </a:r>
            <a:r>
              <a:rPr dirty="0" sz="1400">
                <a:latin typeface="Times New Roman"/>
                <a:cs typeface="Times New Roman"/>
              </a:rPr>
              <a:t>from which </a:t>
            </a:r>
            <a:r>
              <a:rPr dirty="0" sz="1400" spc="-5">
                <a:latin typeface="Times New Roman"/>
                <a:cs typeface="Times New Roman"/>
              </a:rPr>
              <a:t>objects are created. Classes  provide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means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bundling data and functionality together. Creating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new class  </a:t>
            </a:r>
            <a:r>
              <a:rPr dirty="0" sz="1400">
                <a:latin typeface="Times New Roman"/>
                <a:cs typeface="Times New Roman"/>
              </a:rPr>
              <a:t>creates a new </a:t>
            </a:r>
            <a:r>
              <a:rPr dirty="0" sz="1400" spc="-5">
                <a:latin typeface="Times New Roman"/>
                <a:cs typeface="Times New Roman"/>
              </a:rPr>
              <a:t>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object, allowing </a:t>
            </a:r>
            <a:r>
              <a:rPr dirty="0" sz="1400">
                <a:latin typeface="Times New Roman"/>
                <a:cs typeface="Times New Roman"/>
              </a:rPr>
              <a:t>new </a:t>
            </a:r>
            <a:r>
              <a:rPr dirty="0" sz="1400" spc="-5">
                <a:latin typeface="Times New Roman"/>
                <a:cs typeface="Times New Roman"/>
              </a:rPr>
              <a:t>instances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that type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made. Each class  instance can have attributes attached to it for maintaining its state. Class instances can  also have methods (defined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their class)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modifying their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 </a:t>
            </a:r>
            <a:r>
              <a:rPr dirty="0" sz="1400" spc="-10">
                <a:solidFill>
                  <a:srgbClr val="FF0000"/>
                </a:solidFill>
                <a:latin typeface="Times New Roman"/>
                <a:cs typeface="Times New Roman"/>
              </a:rPr>
              <a:t>Class</a:t>
            </a:r>
            <a:r>
              <a:rPr dirty="0" sz="1400" spc="-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Definition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7575550"/>
            <a:ext cx="6323965" cy="40386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30"/>
              </a:lnSpc>
            </a:pPr>
            <a:r>
              <a:rPr dirty="0" sz="1400" spc="-5">
                <a:latin typeface="Courier New"/>
                <a:cs typeface="Courier New"/>
              </a:rPr>
              <a:t>class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ClassName: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ts val="1630"/>
              </a:lnSpc>
            </a:pPr>
            <a:r>
              <a:rPr dirty="0" sz="1400">
                <a:latin typeface="Courier New"/>
                <a:cs typeface="Courier New"/>
              </a:rPr>
              <a:t>#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Statement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8164321"/>
            <a:ext cx="1863089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Syntax: Object</a:t>
            </a:r>
            <a:r>
              <a:rPr dirty="0" sz="1400" spc="-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Definition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416" y="8588959"/>
            <a:ext cx="6323965" cy="40259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30"/>
              </a:lnSpc>
            </a:pPr>
            <a:r>
              <a:rPr dirty="0" sz="1400" spc="-5">
                <a:latin typeface="Courier New"/>
                <a:cs typeface="Courier New"/>
              </a:rPr>
              <a:t>obj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ClassName()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ts val="1630"/>
              </a:lnSpc>
            </a:pPr>
            <a:r>
              <a:rPr dirty="0" sz="1400" spc="-5">
                <a:latin typeface="Courier New"/>
                <a:cs typeface="Courier New"/>
              </a:rPr>
              <a:t>print(obj.atrr)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38988"/>
            <a:ext cx="6291580" cy="3115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The class creates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user-defined data structure, which holds its own data members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member functions, which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accessed and used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creating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instance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that class.  </a:t>
            </a:r>
            <a:r>
              <a:rPr dirty="0" sz="1400">
                <a:latin typeface="Times New Roman"/>
                <a:cs typeface="Times New Roman"/>
              </a:rPr>
              <a:t>A class </a:t>
            </a:r>
            <a:r>
              <a:rPr dirty="0" sz="1400" spc="-5">
                <a:latin typeface="Times New Roman"/>
                <a:cs typeface="Times New Roman"/>
              </a:rPr>
              <a:t>is like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blueprint for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object.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Some </a:t>
            </a:r>
            <a:r>
              <a:rPr dirty="0" sz="1400" b="1">
                <a:latin typeface="Times New Roman"/>
                <a:cs typeface="Times New Roman"/>
              </a:rPr>
              <a:t>points on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class: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Classes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created by keyword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class.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Attributes are the </a:t>
            </a:r>
            <a:r>
              <a:rPr dirty="0" sz="1400">
                <a:latin typeface="Times New Roman"/>
                <a:cs typeface="Times New Roman"/>
              </a:rPr>
              <a:t>variables </a:t>
            </a:r>
            <a:r>
              <a:rPr dirty="0" sz="1400" spc="-5">
                <a:latin typeface="Times New Roman"/>
                <a:cs typeface="Times New Roman"/>
              </a:rPr>
              <a:t>that belong </a:t>
            </a:r>
            <a:r>
              <a:rPr dirty="0" sz="1400">
                <a:latin typeface="Times New Roman"/>
                <a:cs typeface="Times New Roman"/>
              </a:rPr>
              <a:t>to a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class.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Attributes are always </a:t>
            </a:r>
            <a:r>
              <a:rPr dirty="0" sz="1400">
                <a:latin typeface="Times New Roman"/>
                <a:cs typeface="Times New Roman"/>
              </a:rPr>
              <a:t>public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accessed using the dot (.)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Creating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Python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Class</a:t>
            </a:r>
            <a:endParaRPr sz="1400">
              <a:latin typeface="Times New Roman"/>
              <a:cs typeface="Times New Roman"/>
            </a:endParaRPr>
          </a:p>
          <a:p>
            <a:pPr marL="12700" marR="95250">
              <a:lnSpc>
                <a:spcPts val="1620"/>
              </a:lnSpc>
              <a:spcBef>
                <a:spcPts val="65"/>
              </a:spcBef>
            </a:pPr>
            <a:r>
              <a:rPr dirty="0" sz="1400" spc="-5">
                <a:latin typeface="Times New Roman"/>
                <a:cs typeface="Times New Roman"/>
              </a:rPr>
              <a:t>Here,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class keyword indicates that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creating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class followed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name </a:t>
            </a:r>
            <a:r>
              <a:rPr dirty="0" sz="1400">
                <a:latin typeface="Times New Roman"/>
                <a:cs typeface="Times New Roman"/>
              </a:rPr>
              <a:t>of  the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class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3850259"/>
            <a:ext cx="6323965" cy="181419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30"/>
              </a:lnSpc>
            </a:pPr>
            <a:r>
              <a:rPr dirty="0" sz="1400" spc="-5">
                <a:latin typeface="Courier New"/>
                <a:cs typeface="Courier New"/>
              </a:rPr>
              <a:t>class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Point: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ts val="159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move(self):</a:t>
            </a:r>
            <a:endParaRPr sz="1400">
              <a:latin typeface="Courier New"/>
              <a:cs typeface="Courier New"/>
            </a:endParaRPr>
          </a:p>
          <a:p>
            <a:pPr marL="444500" marR="2350770" indent="426720">
              <a:lnSpc>
                <a:spcPts val="1580"/>
              </a:lnSpc>
              <a:spcBef>
                <a:spcPts val="90"/>
              </a:spcBef>
            </a:pPr>
            <a:r>
              <a:rPr dirty="0" sz="1400" spc="-5">
                <a:latin typeface="Courier New"/>
                <a:cs typeface="Courier New"/>
              </a:rPr>
              <a:t>print('move method of point')  def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draw(self):</a:t>
            </a:r>
            <a:endParaRPr sz="1400">
              <a:latin typeface="Courier New"/>
              <a:cs typeface="Courier New"/>
            </a:endParaRPr>
          </a:p>
          <a:p>
            <a:pPr marL="871219">
              <a:lnSpc>
                <a:spcPts val="1550"/>
              </a:lnSpc>
            </a:pPr>
            <a:r>
              <a:rPr dirty="0" sz="1400" spc="-5">
                <a:latin typeface="Courier New"/>
                <a:cs typeface="Courier New"/>
              </a:rPr>
              <a:t>print('draw method of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point')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7780" marR="5337810">
              <a:lnSpc>
                <a:spcPts val="1580"/>
              </a:lnSpc>
              <a:spcBef>
                <a:spcPts val="1370"/>
              </a:spcBef>
            </a:pPr>
            <a:r>
              <a:rPr dirty="0" sz="1400" spc="-5">
                <a:latin typeface="Courier New"/>
                <a:cs typeface="Courier New"/>
              </a:rPr>
              <a:t>p=Point()  </a:t>
            </a:r>
            <a:r>
              <a:rPr dirty="0" sz="1400" spc="-5">
                <a:latin typeface="Courier New"/>
                <a:cs typeface="Courier New"/>
              </a:rPr>
              <a:t>p.move()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855080"/>
            <a:ext cx="6290945" cy="3279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Object of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Class</a:t>
            </a:r>
            <a:endParaRPr sz="1400">
              <a:latin typeface="Times New Roman"/>
              <a:cs typeface="Times New Roman"/>
            </a:endParaRPr>
          </a:p>
          <a:p>
            <a:pPr marL="12700" marR="148590">
              <a:lnSpc>
                <a:spcPct val="95900"/>
              </a:lnSpc>
              <a:spcBef>
                <a:spcPts val="1170"/>
              </a:spcBef>
            </a:pPr>
            <a:r>
              <a:rPr dirty="0" sz="1400" spc="-5">
                <a:latin typeface="Times New Roman"/>
                <a:cs typeface="Times New Roman"/>
              </a:rPr>
              <a:t>An Object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instance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Class.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class is like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blueprint </a:t>
            </a:r>
            <a:r>
              <a:rPr dirty="0" sz="1400" spc="-10">
                <a:latin typeface="Times New Roman"/>
                <a:cs typeface="Times New Roman"/>
              </a:rPr>
              <a:t>while an </a:t>
            </a:r>
            <a:r>
              <a:rPr dirty="0" sz="1400" spc="-5">
                <a:latin typeface="Times New Roman"/>
                <a:cs typeface="Times New Roman"/>
              </a:rPr>
              <a:t>instance </a:t>
            </a:r>
            <a:r>
              <a:rPr dirty="0" sz="1400">
                <a:latin typeface="Times New Roman"/>
                <a:cs typeface="Times New Roman"/>
              </a:rPr>
              <a:t>is a  </a:t>
            </a:r>
            <a:r>
              <a:rPr dirty="0" sz="1400" spc="-5">
                <a:latin typeface="Times New Roman"/>
                <a:cs typeface="Times New Roman"/>
              </a:rPr>
              <a:t>copy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class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actual </a:t>
            </a:r>
            <a:r>
              <a:rPr dirty="0" sz="1400" spc="-5">
                <a:latin typeface="Times New Roman"/>
                <a:cs typeface="Times New Roman"/>
              </a:rPr>
              <a:t>values. It’s not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idea anymore, </a:t>
            </a:r>
            <a:r>
              <a:rPr dirty="0" sz="1400">
                <a:latin typeface="Times New Roman"/>
                <a:cs typeface="Times New Roman"/>
              </a:rPr>
              <a:t>it’s an </a:t>
            </a:r>
            <a:r>
              <a:rPr dirty="0" sz="1400" spc="-5">
                <a:latin typeface="Times New Roman"/>
                <a:cs typeface="Times New Roman"/>
              </a:rPr>
              <a:t>actual dog, like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dog of breed pug </a:t>
            </a:r>
            <a:r>
              <a:rPr dirty="0" sz="1400" spc="-10">
                <a:latin typeface="Times New Roman"/>
                <a:cs typeface="Times New Roman"/>
              </a:rPr>
              <a:t>who’s </a:t>
            </a:r>
            <a:r>
              <a:rPr dirty="0" sz="1400" spc="-5">
                <a:latin typeface="Times New Roman"/>
                <a:cs typeface="Times New Roman"/>
              </a:rPr>
              <a:t>seven years </a:t>
            </a:r>
            <a:r>
              <a:rPr dirty="0" sz="1400">
                <a:latin typeface="Times New Roman"/>
                <a:cs typeface="Times New Roman"/>
              </a:rPr>
              <a:t>old. </a:t>
            </a:r>
            <a:r>
              <a:rPr dirty="0" sz="1400" spc="-5">
                <a:latin typeface="Times New Roman"/>
                <a:cs typeface="Times New Roman"/>
              </a:rPr>
              <a:t>You can have many </a:t>
            </a:r>
            <a:r>
              <a:rPr dirty="0" sz="1400">
                <a:latin typeface="Times New Roman"/>
                <a:cs typeface="Times New Roman"/>
              </a:rPr>
              <a:t>dogs </a:t>
            </a:r>
            <a:r>
              <a:rPr dirty="0" sz="1400" spc="-5">
                <a:latin typeface="Times New Roman"/>
                <a:cs typeface="Times New Roman"/>
              </a:rPr>
              <a:t>to create many  different instances, but </a:t>
            </a:r>
            <a:r>
              <a:rPr dirty="0" sz="1400" spc="-10">
                <a:latin typeface="Times New Roman"/>
                <a:cs typeface="Times New Roman"/>
              </a:rPr>
              <a:t>without </a:t>
            </a:r>
            <a:r>
              <a:rPr dirty="0" sz="1400" spc="-5">
                <a:latin typeface="Times New Roman"/>
                <a:cs typeface="Times New Roman"/>
              </a:rPr>
              <a:t>the class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guide, you would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lost, not knowing  what information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required.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An object consists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6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b="1">
                <a:latin typeface="Times New Roman"/>
                <a:cs typeface="Times New Roman"/>
              </a:rPr>
              <a:t>State: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represented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attributes </a:t>
            </a:r>
            <a:r>
              <a:rPr dirty="0" sz="1400">
                <a:latin typeface="Times New Roman"/>
                <a:cs typeface="Times New Roman"/>
              </a:rPr>
              <a:t>of an </a:t>
            </a:r>
            <a:r>
              <a:rPr dirty="0" sz="1400" spc="-5">
                <a:latin typeface="Times New Roman"/>
                <a:cs typeface="Times New Roman"/>
              </a:rPr>
              <a:t>object.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also reflects the properties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object.</a:t>
            </a:r>
            <a:endParaRPr sz="1400">
              <a:latin typeface="Times New Roman"/>
              <a:cs typeface="Times New Roman"/>
            </a:endParaRPr>
          </a:p>
          <a:p>
            <a:pPr marL="469265" marR="511809" indent="-227965">
              <a:lnSpc>
                <a:spcPts val="1610"/>
              </a:lnSpc>
              <a:spcBef>
                <a:spcPts val="9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Behavior: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represented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methods </a:t>
            </a:r>
            <a:r>
              <a:rPr dirty="0" sz="1400">
                <a:latin typeface="Times New Roman"/>
                <a:cs typeface="Times New Roman"/>
              </a:rPr>
              <a:t>of an </a:t>
            </a:r>
            <a:r>
              <a:rPr dirty="0" sz="1400" spc="-5">
                <a:latin typeface="Times New Roman"/>
                <a:cs typeface="Times New Roman"/>
              </a:rPr>
              <a:t>object.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also reflects the  response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 object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other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objects.</a:t>
            </a:r>
            <a:endParaRPr sz="1400">
              <a:latin typeface="Times New Roman"/>
              <a:cs typeface="Times New Roman"/>
            </a:endParaRPr>
          </a:p>
          <a:p>
            <a:pPr marL="469265" marR="205104" indent="-227965">
              <a:lnSpc>
                <a:spcPts val="1610"/>
              </a:lnSpc>
              <a:spcBef>
                <a:spcPts val="1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Identity: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gives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unique name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object and enables one object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interact  with other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objects.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36497"/>
            <a:ext cx="6307455" cy="18567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Self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Parameter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>
                <a:latin typeface="Times New Roman"/>
                <a:cs typeface="Times New Roman"/>
              </a:rPr>
              <a:t>Self </a:t>
            </a:r>
            <a:r>
              <a:rPr dirty="0" sz="1400" spc="-5">
                <a:latin typeface="Times New Roman"/>
                <a:cs typeface="Times New Roman"/>
              </a:rPr>
              <a:t>represents the instance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class. </a:t>
            </a:r>
            <a:r>
              <a:rPr dirty="0" sz="1400" spc="-1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using the “self” 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access the attributes  and methods of the class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binds the attributes with the given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arguments.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469265" marR="8255" indent="-227965">
              <a:lnSpc>
                <a:spcPct val="102899"/>
              </a:lnSpc>
              <a:buAutoNum type="arabicPeriod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Class methods must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extra first parameter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method definition.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5">
                <a:latin typeface="Times New Roman"/>
                <a:cs typeface="Times New Roman"/>
              </a:rPr>
              <a:t>do  </a:t>
            </a:r>
            <a:r>
              <a:rPr dirty="0" sz="1400" spc="-5">
                <a:latin typeface="Times New Roman"/>
                <a:cs typeface="Times New Roman"/>
              </a:rPr>
              <a:t>not give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value for this parameter when we </a:t>
            </a:r>
            <a:r>
              <a:rPr dirty="0" sz="1400">
                <a:latin typeface="Times New Roman"/>
                <a:cs typeface="Times New Roman"/>
              </a:rPr>
              <a:t>call </a:t>
            </a:r>
            <a:r>
              <a:rPr dirty="0" sz="1400" spc="-5">
                <a:latin typeface="Times New Roman"/>
                <a:cs typeface="Times New Roman"/>
              </a:rPr>
              <a:t>the method, Python provides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it</a:t>
            </a:r>
            <a:endParaRPr sz="1400">
              <a:latin typeface="Times New Roman"/>
              <a:cs typeface="Times New Roman"/>
            </a:endParaRPr>
          </a:p>
          <a:p>
            <a:pPr marL="469265" marR="445770" indent="-227965">
              <a:lnSpc>
                <a:spcPct val="103600"/>
              </a:lnSpc>
              <a:buAutoNum type="arabicPeriod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we have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method that takes no arguments, then we still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to have one  argument.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300603"/>
            <a:ext cx="6303010" cy="160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Class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Instance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Variables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Instance variables </a:t>
            </a:r>
            <a:r>
              <a:rPr dirty="0" sz="1400">
                <a:latin typeface="Times New Roman"/>
                <a:cs typeface="Times New Roman"/>
              </a:rPr>
              <a:t>are for </a:t>
            </a:r>
            <a:r>
              <a:rPr dirty="0" sz="1400" spc="-5">
                <a:latin typeface="Times New Roman"/>
                <a:cs typeface="Times New Roman"/>
              </a:rPr>
              <a:t>data, unique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each instance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class variables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for  attributes and </a:t>
            </a:r>
            <a:r>
              <a:rPr dirty="0" sz="1400" spc="-10">
                <a:latin typeface="Times New Roman"/>
                <a:cs typeface="Times New Roman"/>
              </a:rPr>
              <a:t>methods </a:t>
            </a:r>
            <a:r>
              <a:rPr dirty="0" sz="1400" spc="-5">
                <a:latin typeface="Times New Roman"/>
                <a:cs typeface="Times New Roman"/>
              </a:rPr>
              <a:t>shared </a:t>
            </a:r>
            <a:r>
              <a:rPr dirty="0" sz="1400">
                <a:latin typeface="Times New Roman"/>
                <a:cs typeface="Times New Roman"/>
              </a:rPr>
              <a:t>by all </a:t>
            </a:r>
            <a:r>
              <a:rPr dirty="0" sz="1400" spc="-5">
                <a:latin typeface="Times New Roman"/>
                <a:cs typeface="Times New Roman"/>
              </a:rPr>
              <a:t>instances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class. Instance variables </a:t>
            </a:r>
            <a:r>
              <a:rPr dirty="0" sz="1400">
                <a:latin typeface="Times New Roman"/>
                <a:cs typeface="Times New Roman"/>
              </a:rPr>
              <a:t>are  </a:t>
            </a:r>
            <a:r>
              <a:rPr dirty="0" sz="1400" spc="-5">
                <a:latin typeface="Times New Roman"/>
                <a:cs typeface="Times New Roman"/>
              </a:rPr>
              <a:t>variables whose value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assigned inside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constructor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method with self whereas </a:t>
            </a:r>
            <a:r>
              <a:rPr dirty="0" sz="1400" spc="5">
                <a:latin typeface="Times New Roman"/>
                <a:cs typeface="Times New Roman"/>
              </a:rPr>
              <a:t>class  </a:t>
            </a:r>
            <a:r>
              <a:rPr dirty="0" sz="1400" spc="-5">
                <a:latin typeface="Times New Roman"/>
                <a:cs typeface="Times New Roman"/>
              </a:rPr>
              <a:t>variables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variables whose value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assigned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class.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5049646"/>
            <a:ext cx="6323965" cy="342392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444500" indent="-320040">
              <a:lnSpc>
                <a:spcPts val="1435"/>
              </a:lnSpc>
            </a:pPr>
            <a:r>
              <a:rPr dirty="0" sz="1400" spc="-5">
                <a:latin typeface="Courier New"/>
                <a:cs typeface="Courier New"/>
              </a:rPr>
              <a:t>class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Point:</a:t>
            </a:r>
            <a:endParaRPr sz="1400">
              <a:latin typeface="Courier New"/>
              <a:cs typeface="Courier New"/>
            </a:endParaRPr>
          </a:p>
          <a:p>
            <a:pPr marL="444500" marR="4911090">
              <a:lnSpc>
                <a:spcPts val="1580"/>
              </a:lnSpc>
              <a:spcBef>
                <a:spcPts val="90"/>
              </a:spcBef>
            </a:pPr>
            <a:r>
              <a:rPr dirty="0" sz="1400" spc="-5">
                <a:latin typeface="Courier New"/>
                <a:cs typeface="Courier New"/>
              </a:rPr>
              <a:t>xorigin=0  yorigin=0</a:t>
            </a:r>
            <a:endParaRPr sz="1400">
              <a:latin typeface="Courier New"/>
              <a:cs typeface="Courier New"/>
            </a:endParaRPr>
          </a:p>
          <a:p>
            <a:pPr marL="871219" marR="3417570" indent="-426720">
              <a:lnSpc>
                <a:spcPts val="1580"/>
              </a:lnSpc>
            </a:pPr>
            <a:r>
              <a:rPr dirty="0" sz="1400" spc="-5">
                <a:latin typeface="Courier New"/>
                <a:cs typeface="Courier New"/>
              </a:rPr>
              <a:t>def </a:t>
            </a:r>
            <a:r>
              <a:rPr dirty="0" sz="1400" spc="-5">
                <a:latin typeface="Courier New"/>
                <a:cs typeface="Courier New"/>
              </a:rPr>
              <a:t>init </a:t>
            </a:r>
            <a:r>
              <a:rPr dirty="0" sz="1400" spc="-5">
                <a:latin typeface="Courier New"/>
                <a:cs typeface="Courier New"/>
              </a:rPr>
              <a:t>(self,x,y):  self.x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x</a:t>
            </a:r>
            <a:endParaRPr sz="1400">
              <a:latin typeface="Courier New"/>
              <a:cs typeface="Courier New"/>
            </a:endParaRPr>
          </a:p>
          <a:p>
            <a:pPr marL="871219">
              <a:lnSpc>
                <a:spcPts val="1505"/>
              </a:lnSpc>
            </a:pPr>
            <a:r>
              <a:rPr dirty="0" sz="1400" spc="-5">
                <a:latin typeface="Courier New"/>
                <a:cs typeface="Courier New"/>
              </a:rPr>
              <a:t>self.y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y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ts val="159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move(self):</a:t>
            </a:r>
            <a:endParaRPr sz="1400">
              <a:latin typeface="Courier New"/>
              <a:cs typeface="Courier New"/>
            </a:endParaRPr>
          </a:p>
          <a:p>
            <a:pPr marL="871219">
              <a:lnSpc>
                <a:spcPts val="1630"/>
              </a:lnSpc>
            </a:pPr>
            <a:r>
              <a:rPr dirty="0" sz="1400" spc="-5">
                <a:latin typeface="Courier New"/>
                <a:cs typeface="Courier New"/>
              </a:rPr>
              <a:t>print('move method of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point')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444500">
              <a:lnSpc>
                <a:spcPts val="1630"/>
              </a:lnSpc>
            </a:pPr>
            <a:r>
              <a:rPr dirty="0" sz="1400" spc="-5">
                <a:latin typeface="Courier New"/>
                <a:cs typeface="Courier New"/>
              </a:rPr>
              <a:t>def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draw(self):</a:t>
            </a:r>
            <a:endParaRPr sz="1400">
              <a:latin typeface="Courier New"/>
              <a:cs typeface="Courier New"/>
            </a:endParaRPr>
          </a:p>
          <a:p>
            <a:pPr marL="871219">
              <a:lnSpc>
                <a:spcPts val="1630"/>
              </a:lnSpc>
            </a:pPr>
            <a:r>
              <a:rPr dirty="0" sz="1400" spc="-5">
                <a:latin typeface="Courier New"/>
                <a:cs typeface="Courier New"/>
              </a:rPr>
              <a:t>print('draw method of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point')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7780" marR="4591050">
              <a:lnSpc>
                <a:spcPts val="1580"/>
              </a:lnSpc>
              <a:spcBef>
                <a:spcPts val="1380"/>
              </a:spcBef>
            </a:pPr>
            <a:r>
              <a:rPr dirty="0" sz="1400" spc="-5">
                <a:latin typeface="Courier New"/>
                <a:cs typeface="Courier New"/>
              </a:rPr>
              <a:t>p=Point(3,2)  </a:t>
            </a:r>
            <a:r>
              <a:rPr dirty="0" sz="1400" spc="-5">
                <a:latin typeface="Courier New"/>
                <a:cs typeface="Courier New"/>
              </a:rPr>
              <a:t>print(p.xorigin)  </a:t>
            </a:r>
            <a:r>
              <a:rPr dirty="0" sz="1400" spc="-5">
                <a:latin typeface="Courier New"/>
                <a:cs typeface="Courier New"/>
              </a:rPr>
              <a:t>print(p.x)  p.draw()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665667"/>
            <a:ext cx="6076315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Pass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Statement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The program’s execution is unaffected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pass statement’s inaction.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merely  permits the program </a:t>
            </a:r>
            <a:r>
              <a:rPr dirty="0" sz="1400" spc="5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skip past that section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code without doing anything.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38988"/>
            <a:ext cx="6278880" cy="828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frequently employed when the syntactic constraints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Python demand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valid statement  but no useful code must be executed.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Syntax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1510538"/>
            <a:ext cx="6323965" cy="60515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30"/>
              </a:lnSpc>
            </a:pPr>
            <a:r>
              <a:rPr dirty="0" sz="1400" spc="-5">
                <a:latin typeface="Courier New"/>
                <a:cs typeface="Courier New"/>
              </a:rPr>
              <a:t>class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MyClass:</a:t>
            </a:r>
            <a:endParaRPr sz="1400">
              <a:latin typeface="Courier New"/>
              <a:cs typeface="Courier New"/>
            </a:endParaRPr>
          </a:p>
          <a:p>
            <a:pPr marL="444500">
              <a:lnSpc>
                <a:spcPts val="1630"/>
              </a:lnSpc>
            </a:pPr>
            <a:r>
              <a:rPr dirty="0" sz="1400" spc="-5">
                <a:latin typeface="Courier New"/>
                <a:cs typeface="Courier New"/>
              </a:rPr>
              <a:t>pass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306573"/>
            <a:ext cx="6291580" cy="2462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Python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Inheritance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Inheritance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capability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class to </a:t>
            </a:r>
            <a:r>
              <a:rPr dirty="0" sz="1400">
                <a:latin typeface="Times New Roman"/>
                <a:cs typeface="Times New Roman"/>
              </a:rPr>
              <a:t>derive or </a:t>
            </a:r>
            <a:r>
              <a:rPr dirty="0" sz="1400" spc="-5">
                <a:latin typeface="Times New Roman"/>
                <a:cs typeface="Times New Roman"/>
              </a:rPr>
              <a:t>inherit the properties from another  class. The class that derives properties is called the derived class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child class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 class from </a:t>
            </a:r>
            <a:r>
              <a:rPr dirty="0" sz="140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the properties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being derived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the base class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parent class.  The benefits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inheritance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represents real-world relationships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well.</a:t>
            </a:r>
            <a:endParaRPr sz="1400">
              <a:latin typeface="Times New Roman"/>
              <a:cs typeface="Times New Roman"/>
            </a:endParaRPr>
          </a:p>
          <a:p>
            <a:pPr marL="469265" marR="49530" indent="-227965">
              <a:lnSpc>
                <a:spcPts val="1620"/>
              </a:lnSpc>
              <a:spcBef>
                <a:spcPts val="1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provides the reusability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code.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don’t have to write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code </a:t>
            </a:r>
            <a:r>
              <a:rPr dirty="0" sz="1400" spc="-5">
                <a:latin typeface="Times New Roman"/>
                <a:cs typeface="Times New Roman"/>
              </a:rPr>
              <a:t>again  and again. Also, it allows us to </a:t>
            </a:r>
            <a:r>
              <a:rPr dirty="0" sz="1400" spc="-10">
                <a:latin typeface="Times New Roman"/>
                <a:cs typeface="Times New Roman"/>
              </a:rPr>
              <a:t>add more </a:t>
            </a:r>
            <a:r>
              <a:rPr dirty="0" sz="1400" spc="-5">
                <a:latin typeface="Times New Roman"/>
                <a:cs typeface="Times New Roman"/>
              </a:rPr>
              <a:t>features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class </a:t>
            </a:r>
            <a:r>
              <a:rPr dirty="0" sz="1400" spc="-10">
                <a:latin typeface="Times New Roman"/>
                <a:cs typeface="Times New Roman"/>
              </a:rPr>
              <a:t>without </a:t>
            </a:r>
            <a:r>
              <a:rPr dirty="0" sz="1400" spc="-5">
                <a:latin typeface="Times New Roman"/>
                <a:cs typeface="Times New Roman"/>
              </a:rPr>
              <a:t>modifying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  <a:p>
            <a:pPr marL="469265" marR="190500" indent="-227965">
              <a:lnSpc>
                <a:spcPts val="162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transitive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nature, which means that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class </a:t>
            </a:r>
            <a:r>
              <a:rPr dirty="0" sz="1400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inherits from </a:t>
            </a:r>
            <a:r>
              <a:rPr dirty="0" sz="1400">
                <a:latin typeface="Times New Roman"/>
                <a:cs typeface="Times New Roman"/>
              </a:rPr>
              <a:t>another </a:t>
            </a:r>
            <a:r>
              <a:rPr dirty="0" sz="1400" spc="-5">
                <a:latin typeface="Times New Roman"/>
                <a:cs typeface="Times New Roman"/>
              </a:rPr>
              <a:t>class  A, then all the subclasses of </a:t>
            </a:r>
            <a:r>
              <a:rPr dirty="0" sz="1400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would automatically </a:t>
            </a:r>
            <a:r>
              <a:rPr dirty="0" sz="1400">
                <a:latin typeface="Times New Roman"/>
                <a:cs typeface="Times New Roman"/>
              </a:rPr>
              <a:t>inherit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class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6795"/>
            <a:ext cx="6261735" cy="796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3995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Introduction to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NumPy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400" spc="-5" b="1">
                <a:latin typeface="Times New Roman"/>
                <a:cs typeface="Times New Roman"/>
              </a:rPr>
              <a:t>NumPy</a:t>
            </a:r>
            <a:endParaRPr sz="1400">
              <a:latin typeface="Times New Roman"/>
              <a:cs typeface="Times New Roman"/>
            </a:endParaRPr>
          </a:p>
          <a:p>
            <a:pPr marL="12700" marR="69215">
              <a:lnSpc>
                <a:spcPts val="161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NumPy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general-purpose array-processing package.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provides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high-performance  multidimensional array </a:t>
            </a:r>
            <a:r>
              <a:rPr dirty="0" sz="1400">
                <a:latin typeface="Times New Roman"/>
                <a:cs typeface="Times New Roman"/>
              </a:rPr>
              <a:t>object </a:t>
            </a:r>
            <a:r>
              <a:rPr dirty="0" sz="1400" spc="-5">
                <a:latin typeface="Times New Roman"/>
                <a:cs typeface="Times New Roman"/>
              </a:rPr>
              <a:t>and tools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working with these arrays.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the  fundamental package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scientific computing with Python.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open-source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software.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400" spc="-5" b="1">
                <a:latin typeface="Times New Roman"/>
                <a:cs typeface="Times New Roman"/>
              </a:rPr>
              <a:t>Features of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NumPy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400" spc="-5">
                <a:latin typeface="Times New Roman"/>
                <a:cs typeface="Times New Roman"/>
              </a:rPr>
              <a:t>NumPy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various features including </a:t>
            </a:r>
            <a:r>
              <a:rPr dirty="0" sz="1400" spc="-1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important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ones: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2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powerful N-dimensional array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object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Sophisticated (broadcasting)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Tools for integrating </a:t>
            </a:r>
            <a:r>
              <a:rPr dirty="0" sz="1400">
                <a:latin typeface="Times New Roman"/>
                <a:cs typeface="Times New Roman"/>
              </a:rPr>
              <a:t>C/C++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Fortran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code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Useful linear algebra, </a:t>
            </a:r>
            <a:r>
              <a:rPr dirty="0" sz="1400">
                <a:latin typeface="Times New Roman"/>
                <a:cs typeface="Times New Roman"/>
              </a:rPr>
              <a:t>Fourier </a:t>
            </a:r>
            <a:r>
              <a:rPr dirty="0" sz="1400" spc="-5">
                <a:latin typeface="Times New Roman"/>
                <a:cs typeface="Times New Roman"/>
              </a:rPr>
              <a:t>transform, </a:t>
            </a:r>
            <a:r>
              <a:rPr dirty="0" sz="1400" spc="5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random </a:t>
            </a:r>
            <a:r>
              <a:rPr dirty="0" sz="1400">
                <a:latin typeface="Times New Roman"/>
                <a:cs typeface="Times New Roman"/>
              </a:rPr>
              <a:t>number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capabilities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13030">
              <a:lnSpc>
                <a:spcPct val="96000"/>
              </a:lnSpc>
            </a:pPr>
            <a:r>
              <a:rPr dirty="0" sz="1400" spc="-5">
                <a:latin typeface="Times New Roman"/>
                <a:cs typeface="Times New Roman"/>
              </a:rPr>
              <a:t>Besides </a:t>
            </a:r>
            <a:r>
              <a:rPr dirty="0" sz="1400" spc="-10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obvious scientific uses, NumPy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 can also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as an </a:t>
            </a:r>
            <a:r>
              <a:rPr dirty="0" sz="1400" spc="-5">
                <a:latin typeface="Times New Roman"/>
                <a:cs typeface="Times New Roman"/>
              </a:rPr>
              <a:t>efficient  multi-dimensional container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generic data. </a:t>
            </a:r>
            <a:r>
              <a:rPr dirty="0" sz="1400">
                <a:latin typeface="Times New Roman"/>
                <a:cs typeface="Times New Roman"/>
              </a:rPr>
              <a:t>Arbitrary data </a:t>
            </a:r>
            <a:r>
              <a:rPr dirty="0" sz="1400" spc="-5">
                <a:latin typeface="Times New Roman"/>
                <a:cs typeface="Times New Roman"/>
              </a:rPr>
              <a:t>types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defined using  Numpy </a:t>
            </a:r>
            <a:r>
              <a:rPr dirty="0" sz="140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allows NumPy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seamlessly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speedily integrate 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wide </a:t>
            </a:r>
            <a:r>
              <a:rPr dirty="0" sz="1400">
                <a:latin typeface="Times New Roman"/>
                <a:cs typeface="Times New Roman"/>
              </a:rPr>
              <a:t>variety  of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databases.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400" spc="-5" b="1">
                <a:latin typeface="Times New Roman"/>
                <a:cs typeface="Times New Roman"/>
              </a:rPr>
              <a:t>install </a:t>
            </a:r>
            <a:r>
              <a:rPr dirty="0" sz="1400" spc="-10" b="1">
                <a:latin typeface="Times New Roman"/>
                <a:cs typeface="Times New Roman"/>
              </a:rPr>
              <a:t>NumPy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PyCharm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To install the Python NumPy package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PyCharm. NumPy </a:t>
            </a:r>
            <a:r>
              <a:rPr dirty="0" sz="1400">
                <a:latin typeface="Times New Roman"/>
                <a:cs typeface="Times New Roman"/>
              </a:rPr>
              <a:t>is a general-purpose </a:t>
            </a:r>
            <a:r>
              <a:rPr dirty="0" sz="1400" spc="-5">
                <a:latin typeface="Times New Roman"/>
                <a:cs typeface="Times New Roman"/>
              </a:rPr>
              <a:t>array-  processing Python package.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provides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high-performance multidimensional array  object, and tools for working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these arrays. As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of the most important tool </a:t>
            </a:r>
            <a:r>
              <a:rPr dirty="0" sz="1400" spc="-10">
                <a:latin typeface="Times New Roman"/>
                <a:cs typeface="Times New Roman"/>
              </a:rPr>
              <a:t>while  </a:t>
            </a:r>
            <a:r>
              <a:rPr dirty="0" sz="1400" spc="-5">
                <a:latin typeface="Times New Roman"/>
                <a:cs typeface="Times New Roman"/>
              </a:rPr>
              <a:t>working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data manipulation, we often need to install </a:t>
            </a:r>
            <a:r>
              <a:rPr dirty="0" sz="1400" spc="-10">
                <a:latin typeface="Times New Roman"/>
                <a:cs typeface="Times New Roman"/>
              </a:rPr>
              <a:t>NumPy </a:t>
            </a:r>
            <a:r>
              <a:rPr dirty="0" sz="1400">
                <a:latin typeface="Times New Roman"/>
                <a:cs typeface="Times New Roman"/>
              </a:rPr>
              <a:t>package. </a:t>
            </a:r>
            <a:r>
              <a:rPr dirty="0" sz="1400" spc="-10">
                <a:latin typeface="Times New Roman"/>
                <a:cs typeface="Times New Roman"/>
              </a:rPr>
              <a:t>It’s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third  party module, </a:t>
            </a:r>
            <a:r>
              <a:rPr dirty="0" sz="1400">
                <a:latin typeface="Times New Roman"/>
                <a:cs typeface="Times New Roman"/>
              </a:rPr>
              <a:t>i.e. </a:t>
            </a:r>
            <a:r>
              <a:rPr dirty="0" sz="1400" spc="-5">
                <a:latin typeface="Times New Roman"/>
                <a:cs typeface="Times New Roman"/>
              </a:rPr>
              <a:t>we need to install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separately. There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multiple </a:t>
            </a:r>
            <a:r>
              <a:rPr dirty="0" sz="1400" spc="-10">
                <a:latin typeface="Times New Roman"/>
                <a:cs typeface="Times New Roman"/>
              </a:rPr>
              <a:t>ways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installing NumPy package. While using PyCharm </a:t>
            </a:r>
            <a:r>
              <a:rPr dirty="0" sz="1400" spc="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easiest way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install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using  </a:t>
            </a:r>
            <a:r>
              <a:rPr dirty="0" sz="1400">
                <a:latin typeface="Times New Roman"/>
                <a:cs typeface="Times New Roman"/>
              </a:rPr>
              <a:t>PyCharm </a:t>
            </a:r>
            <a:r>
              <a:rPr dirty="0" sz="1400" spc="-5">
                <a:latin typeface="Times New Roman"/>
                <a:cs typeface="Times New Roman"/>
              </a:rPr>
              <a:t>User </a:t>
            </a:r>
            <a:r>
              <a:rPr dirty="0" sz="1400">
                <a:latin typeface="Times New Roman"/>
                <a:cs typeface="Times New Roman"/>
              </a:rPr>
              <a:t>interface, by </a:t>
            </a:r>
            <a:r>
              <a:rPr dirty="0" sz="1400" spc="-5">
                <a:latin typeface="Times New Roman"/>
                <a:cs typeface="Times New Roman"/>
              </a:rPr>
              <a:t>following the steps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discussed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below: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400" spc="-5" b="1">
                <a:latin typeface="Times New Roman"/>
                <a:cs typeface="Times New Roman"/>
              </a:rPr>
              <a:t>NumPy </a:t>
            </a:r>
            <a:r>
              <a:rPr dirty="0" sz="1400" b="1">
                <a:latin typeface="Times New Roman"/>
                <a:cs typeface="Times New Roman"/>
              </a:rPr>
              <a:t>Array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Creation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various </a:t>
            </a:r>
            <a:r>
              <a:rPr dirty="0" sz="1400" spc="-10">
                <a:latin typeface="Times New Roman"/>
                <a:cs typeface="Times New Roman"/>
              </a:rPr>
              <a:t>ways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Numpy </a:t>
            </a:r>
            <a:r>
              <a:rPr dirty="0" sz="1400">
                <a:latin typeface="Times New Roman"/>
                <a:cs typeface="Times New Roman"/>
              </a:rPr>
              <a:t>array </a:t>
            </a:r>
            <a:r>
              <a:rPr dirty="0" sz="1400" spc="-5">
                <a:latin typeface="Times New Roman"/>
                <a:cs typeface="Times New Roman"/>
              </a:rPr>
              <a:t>creation in Python. They </a:t>
            </a:r>
            <a:r>
              <a:rPr dirty="0" sz="1400">
                <a:latin typeface="Times New Roman"/>
                <a:cs typeface="Times New Roman"/>
              </a:rPr>
              <a:t>are as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469265" marR="10160" indent="-228600">
              <a:lnSpc>
                <a:spcPts val="1610"/>
              </a:lnSpc>
              <a:spcBef>
                <a:spcPts val="1250"/>
              </a:spcBef>
            </a:pPr>
            <a:r>
              <a:rPr dirty="0" sz="1400">
                <a:latin typeface="Times New Roman"/>
                <a:cs typeface="Times New Roman"/>
              </a:rPr>
              <a:t>1. </a:t>
            </a:r>
            <a:r>
              <a:rPr dirty="0" sz="1400" spc="-5">
                <a:latin typeface="Times New Roman"/>
                <a:cs typeface="Times New Roman"/>
              </a:rPr>
              <a:t>You can create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array </a:t>
            </a:r>
            <a:r>
              <a:rPr dirty="0" sz="1400">
                <a:latin typeface="Times New Roman"/>
                <a:cs typeface="Times New Roman"/>
              </a:rPr>
              <a:t>from a regular </a:t>
            </a:r>
            <a:r>
              <a:rPr dirty="0" sz="1400" spc="-10">
                <a:latin typeface="Times New Roman"/>
                <a:cs typeface="Times New Roman"/>
              </a:rPr>
              <a:t>Python </a:t>
            </a:r>
            <a:r>
              <a:rPr dirty="0" sz="1400" spc="-5">
                <a:latin typeface="Times New Roman"/>
                <a:cs typeface="Times New Roman"/>
              </a:rPr>
              <a:t>list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tuple using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array()  function. The type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resulting array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deduced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elements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sequences. </a:t>
            </a:r>
            <a:r>
              <a:rPr dirty="0" sz="1400" spc="-10">
                <a:latin typeface="Times New Roman"/>
                <a:cs typeface="Times New Roman"/>
              </a:rPr>
              <a:t>Let’s </a:t>
            </a:r>
            <a:r>
              <a:rPr dirty="0" sz="1400">
                <a:latin typeface="Times New Roman"/>
                <a:cs typeface="Times New Roman"/>
              </a:rPr>
              <a:t>see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implementation: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4764"/>
            <a:ext cx="81216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928065"/>
            <a:ext cx="6323965" cy="151066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 marR="643890">
              <a:lnSpc>
                <a:spcPct val="141400"/>
              </a:lnSpc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5">
                <a:latin typeface="Courier New"/>
                <a:cs typeface="Courier New"/>
              </a:rPr>
              <a:t>np.array([[1, 2, 4], [5, 8, 7]], dtype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'float')  print ("Array created using passed list:\n",</a:t>
            </a:r>
            <a:r>
              <a:rPr dirty="0" sz="1400" spc="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>
                <a:latin typeface="Courier New"/>
                <a:cs typeface="Courier New"/>
              </a:rPr>
              <a:t>b = </a:t>
            </a:r>
            <a:r>
              <a:rPr dirty="0" sz="1400" spc="-5">
                <a:latin typeface="Courier New"/>
                <a:cs typeface="Courier New"/>
              </a:rPr>
              <a:t>np.array((1 </a:t>
            </a:r>
            <a:r>
              <a:rPr dirty="0" sz="1400">
                <a:latin typeface="Courier New"/>
                <a:cs typeface="Courier New"/>
              </a:rPr>
              <a:t>, </a:t>
            </a:r>
            <a:r>
              <a:rPr dirty="0" sz="1400" spc="-5">
                <a:latin typeface="Courier New"/>
                <a:cs typeface="Courier New"/>
              </a:rPr>
              <a:t>3,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2))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print ("\nArray created using passed tuple:\n",</a:t>
            </a:r>
            <a:r>
              <a:rPr dirty="0" sz="1400" spc="3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b)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787548"/>
            <a:ext cx="6271895" cy="1856739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469265" marR="5080" indent="-228600">
              <a:lnSpc>
                <a:spcPts val="1610"/>
              </a:lnSpc>
              <a:spcBef>
                <a:spcPts val="45"/>
              </a:spcBef>
            </a:pPr>
            <a:r>
              <a:rPr dirty="0" sz="1400">
                <a:latin typeface="Times New Roman"/>
                <a:cs typeface="Times New Roman"/>
              </a:rPr>
              <a:t>2. Often, the </a:t>
            </a:r>
            <a:r>
              <a:rPr dirty="0" sz="1400" spc="-5">
                <a:latin typeface="Times New Roman"/>
                <a:cs typeface="Times New Roman"/>
              </a:rPr>
              <a:t>element is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>
                <a:latin typeface="Times New Roman"/>
                <a:cs typeface="Times New Roman"/>
              </a:rPr>
              <a:t>array is </a:t>
            </a:r>
            <a:r>
              <a:rPr dirty="0" sz="1400" spc="-5">
                <a:latin typeface="Times New Roman"/>
                <a:cs typeface="Times New Roman"/>
              </a:rPr>
              <a:t>originally unknown, but its size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known.  </a:t>
            </a:r>
            <a:r>
              <a:rPr dirty="0" sz="1400">
                <a:latin typeface="Times New Roman"/>
                <a:cs typeface="Times New Roman"/>
              </a:rPr>
              <a:t>Hence, </a:t>
            </a:r>
            <a:r>
              <a:rPr dirty="0" sz="1400" spc="-5">
                <a:latin typeface="Times New Roman"/>
                <a:cs typeface="Times New Roman"/>
              </a:rPr>
              <a:t>NumPy </a:t>
            </a:r>
            <a:r>
              <a:rPr dirty="0" sz="1400">
                <a:latin typeface="Times New Roman"/>
                <a:cs typeface="Times New Roman"/>
              </a:rPr>
              <a:t>offers several </a:t>
            </a:r>
            <a:r>
              <a:rPr dirty="0" sz="1400" spc="-5">
                <a:latin typeface="Times New Roman"/>
                <a:cs typeface="Times New Roman"/>
              </a:rPr>
              <a:t>functions to </a:t>
            </a:r>
            <a:r>
              <a:rPr dirty="0" sz="1400">
                <a:latin typeface="Times New Roman"/>
                <a:cs typeface="Times New Roman"/>
              </a:rPr>
              <a:t>create arrays </a:t>
            </a:r>
            <a:r>
              <a:rPr dirty="0" sz="1400" spc="-5">
                <a:latin typeface="Times New Roman"/>
                <a:cs typeface="Times New Roman"/>
              </a:rPr>
              <a:t>with initial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placeholder</a:t>
            </a:r>
            <a:endParaRPr sz="1400">
              <a:latin typeface="Times New Roman"/>
              <a:cs typeface="Times New Roman"/>
            </a:endParaRPr>
          </a:p>
          <a:p>
            <a:pPr marL="469265" marR="5080">
              <a:lnSpc>
                <a:spcPts val="16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content. These minimize the necessity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growing arrays,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expensive operation.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example: np.zeros, np.ones, np.full, np.empty,</a:t>
            </a:r>
            <a:r>
              <a:rPr dirty="0" sz="1400">
                <a:latin typeface="Times New Roman"/>
                <a:cs typeface="Times New Roman"/>
              </a:rPr>
              <a:t> etc.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273685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To create sequences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numbers, NumPy provides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analogous to the range  that returns arrays instead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lists.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4789042"/>
            <a:ext cx="6323965" cy="211455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>
                <a:latin typeface="Courier New"/>
                <a:cs typeface="Courier New"/>
              </a:rPr>
              <a:t>c = </a:t>
            </a:r>
            <a:r>
              <a:rPr dirty="0" sz="1400" spc="-5">
                <a:latin typeface="Courier New"/>
                <a:cs typeface="Courier New"/>
              </a:rPr>
              <a:t>np.zeros((3,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4))</a:t>
            </a:r>
            <a:endParaRPr sz="1400">
              <a:latin typeface="Courier New"/>
              <a:cs typeface="Courier New"/>
            </a:endParaRPr>
          </a:p>
          <a:p>
            <a:pPr marL="17780" marR="856615">
              <a:lnSpc>
                <a:spcPts val="2380"/>
              </a:lnSpc>
              <a:spcBef>
                <a:spcPts val="190"/>
              </a:spcBef>
            </a:pPr>
            <a:r>
              <a:rPr dirty="0" sz="1400" spc="-5">
                <a:latin typeface="Courier New"/>
                <a:cs typeface="Courier New"/>
              </a:rPr>
              <a:t>print ("An array initialized with all zeros:\n", c)  </a:t>
            </a:r>
            <a:r>
              <a:rPr dirty="0" sz="1400">
                <a:latin typeface="Courier New"/>
                <a:cs typeface="Courier New"/>
              </a:rPr>
              <a:t>d = </a:t>
            </a:r>
            <a:r>
              <a:rPr dirty="0" sz="1400" spc="-5">
                <a:latin typeface="Courier New"/>
                <a:cs typeface="Courier New"/>
              </a:rPr>
              <a:t>np.full((3, 3), 6, dtype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1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'complex')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500"/>
              </a:spcBef>
            </a:pPr>
            <a:r>
              <a:rPr dirty="0" sz="1400" spc="-5">
                <a:latin typeface="Courier New"/>
                <a:cs typeface="Courier New"/>
              </a:rPr>
              <a:t>print ("An array initialized with all 6s.","Array type</a:t>
            </a:r>
            <a:r>
              <a:rPr dirty="0" sz="1400" spc="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is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complex:\n",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d)</a:t>
            </a:r>
            <a:endParaRPr sz="1400">
              <a:latin typeface="Courier New"/>
              <a:cs typeface="Courier New"/>
            </a:endParaRPr>
          </a:p>
          <a:p>
            <a:pPr marL="17780" marR="3096895">
              <a:lnSpc>
                <a:spcPct val="141400"/>
              </a:lnSpc>
            </a:pPr>
            <a:r>
              <a:rPr dirty="0" sz="1400">
                <a:latin typeface="Courier New"/>
                <a:cs typeface="Courier New"/>
              </a:rPr>
              <a:t>e = </a:t>
            </a:r>
            <a:r>
              <a:rPr dirty="0" sz="1400" spc="-5">
                <a:latin typeface="Courier New"/>
                <a:cs typeface="Courier New"/>
              </a:rPr>
              <a:t>np.random.random((2, 2))  print ("A random array:\n",</a:t>
            </a:r>
            <a:r>
              <a:rPr dirty="0" sz="1400" spc="-2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e)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104253"/>
            <a:ext cx="6138545" cy="830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265" marR="5080" indent="-228600">
              <a:lnSpc>
                <a:spcPts val="1620"/>
              </a:lnSpc>
            </a:pPr>
            <a:r>
              <a:rPr dirty="0" sz="1400">
                <a:latin typeface="Times New Roman"/>
                <a:cs typeface="Times New Roman"/>
              </a:rPr>
              <a:t>3. </a:t>
            </a:r>
            <a:r>
              <a:rPr dirty="0" sz="1400" spc="-5">
                <a:latin typeface="Times New Roman"/>
                <a:cs typeface="Times New Roman"/>
              </a:rPr>
              <a:t>arange: This function </a:t>
            </a:r>
            <a:r>
              <a:rPr dirty="0" sz="1400">
                <a:latin typeface="Times New Roman"/>
                <a:cs typeface="Times New Roman"/>
              </a:rPr>
              <a:t>returns </a:t>
            </a:r>
            <a:r>
              <a:rPr dirty="0" sz="1400" spc="-5">
                <a:latin typeface="Times New Roman"/>
                <a:cs typeface="Times New Roman"/>
              </a:rPr>
              <a:t>evenly </a:t>
            </a:r>
            <a:r>
              <a:rPr dirty="0" sz="1400">
                <a:latin typeface="Times New Roman"/>
                <a:cs typeface="Times New Roman"/>
              </a:rPr>
              <a:t>spaced </a:t>
            </a:r>
            <a:r>
              <a:rPr dirty="0" sz="1400" spc="-5">
                <a:latin typeface="Times New Roman"/>
                <a:cs typeface="Times New Roman"/>
              </a:rPr>
              <a:t>values </a:t>
            </a:r>
            <a:r>
              <a:rPr dirty="0" sz="1400" spc="-10">
                <a:latin typeface="Times New Roman"/>
                <a:cs typeface="Times New Roman"/>
              </a:rPr>
              <a:t>within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given interval. </a:t>
            </a:r>
            <a:r>
              <a:rPr dirty="0" sz="1400" spc="-10">
                <a:latin typeface="Times New Roman"/>
                <a:cs typeface="Times New Roman"/>
              </a:rPr>
              <a:t>Step  </a:t>
            </a:r>
            <a:r>
              <a:rPr dirty="0" sz="1400" spc="-5">
                <a:latin typeface="Times New Roman"/>
                <a:cs typeface="Times New Roman"/>
              </a:rPr>
              <a:t>size is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specified.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416" y="8078469"/>
            <a:ext cx="6323965" cy="60515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>
                <a:latin typeface="Courier New"/>
                <a:cs typeface="Courier New"/>
              </a:rPr>
              <a:t>f = </a:t>
            </a:r>
            <a:r>
              <a:rPr dirty="0" sz="1400" spc="-5">
                <a:latin typeface="Courier New"/>
                <a:cs typeface="Courier New"/>
              </a:rPr>
              <a:t>np.arange(0, 30,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5)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print ("A sequential array with steps of 5:\n",</a:t>
            </a:r>
            <a:r>
              <a:rPr dirty="0" sz="1400" spc="4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f)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8973515"/>
            <a:ext cx="48164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4.  </a:t>
            </a:r>
            <a:r>
              <a:rPr dirty="0" sz="1400" spc="-5">
                <a:latin typeface="Times New Roman"/>
                <a:cs typeface="Times New Roman"/>
              </a:rPr>
              <a:t>linspace: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returns </a:t>
            </a:r>
            <a:r>
              <a:rPr dirty="0" sz="1400">
                <a:latin typeface="Times New Roman"/>
                <a:cs typeface="Times New Roman"/>
              </a:rPr>
              <a:t>evenly </a:t>
            </a:r>
            <a:r>
              <a:rPr dirty="0" sz="1400" spc="-5">
                <a:latin typeface="Times New Roman"/>
                <a:cs typeface="Times New Roman"/>
              </a:rPr>
              <a:t>spaced values within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7730"/>
            <a:ext cx="6254750" cy="2065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Assignment</a:t>
            </a:r>
            <a:r>
              <a:rPr dirty="0" sz="1400" spc="-1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Operator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180"/>
              </a:spcBef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symbol, such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as +, that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performs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operation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on one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more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values.  For example, 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+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operator takes two numbers, one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left of the operator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</a:t>
            </a:r>
            <a:r>
              <a:rPr dirty="0" sz="1400" spc="18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one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the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right,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 adds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them</a:t>
            </a:r>
            <a:r>
              <a:rPr dirty="0" sz="1400" spc="9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together.</a:t>
            </a:r>
            <a:endParaRPr sz="1400">
              <a:latin typeface="Times New Roman"/>
              <a:cs typeface="Times New Roman"/>
            </a:endParaRPr>
          </a:p>
          <a:p>
            <a:pPr marL="12700" marR="58419">
              <a:lnSpc>
                <a:spcPct val="143600"/>
              </a:lnSpc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Values are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assigned 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variable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names using 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special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symbol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called 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assignment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operator (=)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. The =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takes the value to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right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of the operator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 assigns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it 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to the name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on the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left.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3354959"/>
            <a:ext cx="6323965" cy="151511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66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x=2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x = y = z =</a:t>
            </a:r>
            <a:r>
              <a:rPr dirty="0" sz="1400" spc="2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6</a:t>
            </a:r>
            <a:endParaRPr sz="1400">
              <a:latin typeface="Courier New"/>
              <a:cs typeface="Courier New"/>
            </a:endParaRPr>
          </a:p>
          <a:p>
            <a:pPr marL="17780" marR="3272790">
              <a:lnSpc>
                <a:spcPts val="2390"/>
              </a:lnSpc>
              <a:spcBef>
                <a:spcPts val="18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x, y, z = 1, 2.39,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'cat'  (x,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y, z 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)=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(1,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2.39,</a:t>
            </a:r>
            <a:r>
              <a:rPr dirty="0" sz="1400" spc="6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'cat')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057775"/>
            <a:ext cx="6268085" cy="3823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Python </a:t>
            </a:r>
            <a:r>
              <a:rPr dirty="0" sz="1400" spc="-5" b="1">
                <a:latin typeface="Times New Roman"/>
                <a:cs typeface="Times New Roman"/>
              </a:rPr>
              <a:t>Data</a:t>
            </a:r>
            <a:r>
              <a:rPr dirty="0" sz="1400" spc="-9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Types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2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Data types are the classification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categorization of data items.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represents the kind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value that tells what operations can be performed </a:t>
            </a:r>
            <a:r>
              <a:rPr dirty="0" sz="1400">
                <a:latin typeface="Times New Roman"/>
                <a:cs typeface="Times New Roman"/>
              </a:rPr>
              <a:t>on a </a:t>
            </a:r>
            <a:r>
              <a:rPr dirty="0" sz="1400" spc="-5">
                <a:latin typeface="Times New Roman"/>
                <a:cs typeface="Times New Roman"/>
              </a:rPr>
              <a:t>particular </a:t>
            </a:r>
            <a:r>
              <a:rPr dirty="0" sz="1400">
                <a:latin typeface="Times New Roman"/>
                <a:cs typeface="Times New Roman"/>
              </a:rPr>
              <a:t>data. </a:t>
            </a:r>
            <a:r>
              <a:rPr dirty="0" sz="1400" spc="-5">
                <a:latin typeface="Times New Roman"/>
                <a:cs typeface="Times New Roman"/>
              </a:rPr>
              <a:t>Since everything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object in Python programming, data types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actually classes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variables </a:t>
            </a:r>
            <a:r>
              <a:rPr dirty="0" sz="1400">
                <a:latin typeface="Times New Roman"/>
                <a:cs typeface="Times New Roman"/>
              </a:rPr>
              <a:t>are  </a:t>
            </a:r>
            <a:r>
              <a:rPr dirty="0" sz="1400" spc="-5">
                <a:latin typeface="Times New Roman"/>
                <a:cs typeface="Times New Roman"/>
              </a:rPr>
              <a:t>instances (object)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these classes. The following are the standard </a:t>
            </a:r>
            <a:r>
              <a:rPr dirty="0" sz="1400">
                <a:latin typeface="Times New Roman"/>
                <a:cs typeface="Times New Roman"/>
              </a:rPr>
              <a:t>or built-in </a:t>
            </a:r>
            <a:r>
              <a:rPr dirty="0" sz="1400" spc="-5">
                <a:latin typeface="Times New Roman"/>
                <a:cs typeface="Times New Roman"/>
              </a:rPr>
              <a:t>data types 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Python: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Times New Roman"/>
                <a:cs typeface="Times New Roman"/>
              </a:rPr>
              <a:t>Numeric Data Type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marL="12700" marR="74930">
              <a:lnSpc>
                <a:spcPct val="110400"/>
              </a:lnSpc>
              <a:spcBef>
                <a:spcPts val="1170"/>
              </a:spcBef>
            </a:pPr>
            <a:r>
              <a:rPr dirty="0" sz="1400" spc="-5">
                <a:latin typeface="Times New Roman"/>
                <a:cs typeface="Times New Roman"/>
              </a:rPr>
              <a:t>The numeric data type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 represents the data that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numeric </a:t>
            </a:r>
            <a:r>
              <a:rPr dirty="0" sz="1400">
                <a:latin typeface="Times New Roman"/>
                <a:cs typeface="Times New Roman"/>
              </a:rPr>
              <a:t>value. A  </a:t>
            </a:r>
            <a:r>
              <a:rPr dirty="0" sz="1400" spc="-5">
                <a:latin typeface="Times New Roman"/>
                <a:cs typeface="Times New Roman"/>
              </a:rPr>
              <a:t>numeric value can be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integer,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floating </a:t>
            </a:r>
            <a:r>
              <a:rPr dirty="0" sz="1400">
                <a:latin typeface="Times New Roman"/>
                <a:cs typeface="Times New Roman"/>
              </a:rPr>
              <a:t>number, or </a:t>
            </a:r>
            <a:r>
              <a:rPr dirty="0" sz="1400" spc="-5">
                <a:latin typeface="Times New Roman"/>
                <a:cs typeface="Times New Roman"/>
              </a:rPr>
              <a:t>even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complex number. </a:t>
            </a:r>
            <a:r>
              <a:rPr dirty="0" sz="1400">
                <a:latin typeface="Times New Roman"/>
                <a:cs typeface="Times New Roman"/>
              </a:rPr>
              <a:t>These  </a:t>
            </a:r>
            <a:r>
              <a:rPr dirty="0" sz="1400" spc="-5">
                <a:latin typeface="Times New Roman"/>
                <a:cs typeface="Times New Roman"/>
              </a:rPr>
              <a:t>values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defined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Python int, Python float,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Python complex classes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Python.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74930">
              <a:lnSpc>
                <a:spcPct val="110300"/>
              </a:lnSpc>
            </a:pPr>
            <a:r>
              <a:rPr dirty="0" sz="1400" spc="-5" b="1">
                <a:latin typeface="Times New Roman"/>
                <a:cs typeface="Times New Roman"/>
              </a:rPr>
              <a:t>Integers </a:t>
            </a:r>
            <a:r>
              <a:rPr dirty="0" sz="1400" b="1">
                <a:latin typeface="Times New Roman"/>
                <a:cs typeface="Times New Roman"/>
              </a:rPr>
              <a:t>–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value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represented </a:t>
            </a:r>
            <a:r>
              <a:rPr dirty="0" sz="1400">
                <a:latin typeface="Times New Roman"/>
                <a:cs typeface="Times New Roman"/>
              </a:rPr>
              <a:t>by int </a:t>
            </a:r>
            <a:r>
              <a:rPr dirty="0" sz="1400" spc="-5">
                <a:latin typeface="Times New Roman"/>
                <a:cs typeface="Times New Roman"/>
              </a:rPr>
              <a:t>class.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contains positive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negative </a:t>
            </a:r>
            <a:r>
              <a:rPr dirty="0" sz="1400" spc="-10">
                <a:latin typeface="Times New Roman"/>
                <a:cs typeface="Times New Roman"/>
              </a:rPr>
              <a:t>whole  </a:t>
            </a:r>
            <a:r>
              <a:rPr dirty="0" sz="1400" spc="-5">
                <a:latin typeface="Times New Roman"/>
                <a:cs typeface="Times New Roman"/>
              </a:rPr>
              <a:t>numbers (without fractions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decimals).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Python, there </a:t>
            </a:r>
            <a:r>
              <a:rPr dirty="0" sz="1400">
                <a:latin typeface="Times New Roman"/>
                <a:cs typeface="Times New Roman"/>
              </a:rPr>
              <a:t>is no </a:t>
            </a:r>
            <a:r>
              <a:rPr dirty="0" sz="1400" spc="-5">
                <a:latin typeface="Times New Roman"/>
                <a:cs typeface="Times New Roman"/>
              </a:rPr>
              <a:t>limit to how long </a:t>
            </a:r>
            <a:r>
              <a:rPr dirty="0" sz="1400" spc="-10">
                <a:latin typeface="Times New Roman"/>
                <a:cs typeface="Times New Roman"/>
              </a:rPr>
              <a:t>an  </a:t>
            </a:r>
            <a:r>
              <a:rPr dirty="0" sz="1400" spc="-5">
                <a:latin typeface="Times New Roman"/>
                <a:cs typeface="Times New Roman"/>
              </a:rPr>
              <a:t>integer value can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4764"/>
            <a:ext cx="81216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897585"/>
            <a:ext cx="6323965" cy="906144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>
                <a:latin typeface="Courier New"/>
                <a:cs typeface="Courier New"/>
              </a:rPr>
              <a:t>g = </a:t>
            </a:r>
            <a:r>
              <a:rPr dirty="0" sz="1400" spc="-5">
                <a:latin typeface="Courier New"/>
                <a:cs typeface="Courier New"/>
              </a:rPr>
              <a:t>np.linspace(0, 5,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10)</a:t>
            </a:r>
            <a:endParaRPr sz="1400">
              <a:latin typeface="Courier New"/>
              <a:cs typeface="Courier New"/>
            </a:endParaRPr>
          </a:p>
          <a:p>
            <a:pPr marL="17780" marR="215900">
              <a:lnSpc>
                <a:spcPct val="141400"/>
              </a:lnSpc>
            </a:pPr>
            <a:r>
              <a:rPr dirty="0" sz="1400" spc="-5">
                <a:latin typeface="Courier New"/>
                <a:cs typeface="Courier New"/>
              </a:rPr>
              <a:t>print ("A sequential array with 10 values between","0 and  5:\n",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g)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992630"/>
            <a:ext cx="492569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5.  </a:t>
            </a:r>
            <a:r>
              <a:rPr dirty="0" sz="1400" spc="-5">
                <a:latin typeface="Times New Roman"/>
                <a:cs typeface="Times New Roman"/>
              </a:rPr>
              <a:t>Reshaping array: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use </a:t>
            </a:r>
            <a:r>
              <a:rPr dirty="0" sz="1400" spc="-5">
                <a:latin typeface="Times New Roman"/>
                <a:cs typeface="Times New Roman"/>
              </a:rPr>
              <a:t>reshape method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reshape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96416" y="2419969"/>
          <a:ext cx="6323965" cy="2470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661"/>
                <a:gridCol w="320048"/>
                <a:gridCol w="320040"/>
                <a:gridCol w="3585214"/>
              </a:tblGrid>
              <a:tr h="353964">
                <a:tc>
                  <a:txBody>
                    <a:bodyPr/>
                    <a:lstStyle/>
                    <a:p>
                      <a:pPr marL="17780">
                        <a:lnSpc>
                          <a:spcPts val="1530"/>
                        </a:lnSpc>
                      </a:pPr>
                      <a:r>
                        <a:rPr dirty="0" sz="14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Example:</a:t>
                      </a:r>
                      <a:r>
                        <a:rPr dirty="0" sz="1400" spc="-7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016">
                <a:tc>
                  <a:txBody>
                    <a:bodyPr/>
                    <a:lstStyle/>
                    <a:p>
                      <a:pPr marL="17780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arr </a:t>
                      </a:r>
                      <a:r>
                        <a:rPr dirty="0" sz="1400">
                          <a:latin typeface="Courier New"/>
                          <a:cs typeface="Courier New"/>
                        </a:rPr>
                        <a:t>=</a:t>
                      </a:r>
                      <a:r>
                        <a:rPr dirty="0" sz="1400" spc="-6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np.array([[1,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2,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3,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4],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302704">
                <a:tc>
                  <a:txBody>
                    <a:bodyPr/>
                    <a:lstStyle/>
                    <a:p>
                      <a:pPr algn="r" marR="450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[5,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2,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4,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2],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D9D9D9"/>
                    </a:solidFill>
                  </a:tcPr>
                </a:tc>
              </a:tr>
              <a:tr h="252632">
                <a:tc>
                  <a:txBody>
                    <a:bodyPr/>
                    <a:lstStyle/>
                    <a:p>
                      <a:pPr algn="r" marR="4508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[1,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95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2,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95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0,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95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1]])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955">
                    <a:solidFill>
                      <a:srgbClr val="D9D9D9"/>
                    </a:solidFill>
                  </a:tcPr>
                </a:tc>
              </a:tr>
              <a:tr h="1304339">
                <a:tc gridSpan="4">
                  <a:txBody>
                    <a:bodyPr/>
                    <a:lstStyle/>
                    <a:p>
                      <a:pPr marL="17780" marR="2883535">
                        <a:lnSpc>
                          <a:spcPts val="2380"/>
                        </a:lnSpc>
                        <a:spcBef>
                          <a:spcPts val="50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newarr </a:t>
                      </a:r>
                      <a:r>
                        <a:rPr dirty="0" sz="1400"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arr.reshape(2, 2, 3)  print ("Original array:\n", arr)  print("---------------")</a:t>
                      </a:r>
                      <a:endParaRPr sz="1400">
                        <a:latin typeface="Courier New"/>
                        <a:cs typeface="Courier New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print ("Reshaped array:\n",</a:t>
                      </a:r>
                      <a:r>
                        <a:rPr dirty="0" sz="1400" spc="-1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newarr)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6350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02004" y="5091810"/>
            <a:ext cx="6234430" cy="828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265" marR="5080" indent="-2286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6. </a:t>
            </a:r>
            <a:r>
              <a:rPr dirty="0" sz="1400" spc="-5">
                <a:latin typeface="Times New Roman"/>
                <a:cs typeface="Times New Roman"/>
              </a:rPr>
              <a:t>Flatten array: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use </a:t>
            </a:r>
            <a:r>
              <a:rPr dirty="0" sz="1400" spc="-5">
                <a:latin typeface="Times New Roman"/>
                <a:cs typeface="Times New Roman"/>
              </a:rPr>
              <a:t>flatten method to </a:t>
            </a:r>
            <a:r>
              <a:rPr dirty="0" sz="1400">
                <a:latin typeface="Times New Roman"/>
                <a:cs typeface="Times New Roman"/>
              </a:rPr>
              <a:t>get a </a:t>
            </a:r>
            <a:r>
              <a:rPr dirty="0" sz="1400" spc="-5">
                <a:latin typeface="Times New Roman"/>
                <a:cs typeface="Times New Roman"/>
              </a:rPr>
              <a:t>copy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array </a:t>
            </a:r>
            <a:r>
              <a:rPr dirty="0" sz="1400">
                <a:latin typeface="Times New Roman"/>
                <a:cs typeface="Times New Roman"/>
              </a:rPr>
              <a:t>collapsed </a:t>
            </a:r>
            <a:r>
              <a:rPr dirty="0" sz="1400" spc="-5">
                <a:latin typeface="Times New Roman"/>
                <a:cs typeface="Times New Roman"/>
              </a:rPr>
              <a:t>into  one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dimension.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416" y="6064884"/>
            <a:ext cx="6323965" cy="12090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arr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np.array([[1, 2, 3], [4, 5,</a:t>
            </a:r>
            <a:r>
              <a:rPr dirty="0" sz="1400" spc="-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6]])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flat_arr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arr.flatten()</a:t>
            </a:r>
            <a:endParaRPr sz="1400">
              <a:latin typeface="Courier New"/>
              <a:cs typeface="Courier New"/>
            </a:endParaRPr>
          </a:p>
          <a:p>
            <a:pPr marL="17780" marR="2350135">
              <a:lnSpc>
                <a:spcPct val="141400"/>
              </a:lnSpc>
            </a:pPr>
            <a:r>
              <a:rPr dirty="0" sz="1400" spc="-5">
                <a:latin typeface="Courier New"/>
                <a:cs typeface="Courier New"/>
              </a:rPr>
              <a:t>print ("Original array:\n", arr)  print ("Fattened array:\n", flat_arr)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7669021"/>
            <a:ext cx="6308090" cy="1363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Numpy </a:t>
            </a:r>
            <a:r>
              <a:rPr dirty="0" sz="1400" b="1">
                <a:latin typeface="Times New Roman"/>
                <a:cs typeface="Times New Roman"/>
              </a:rPr>
              <a:t>Array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Indexing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19"/>
              </a:spcBef>
            </a:pPr>
            <a:r>
              <a:rPr dirty="0" sz="1400" spc="-5">
                <a:latin typeface="Times New Roman"/>
                <a:cs typeface="Times New Roman"/>
              </a:rPr>
              <a:t>Knowing the basics of NumPy </a:t>
            </a:r>
            <a:r>
              <a:rPr dirty="0" sz="1400">
                <a:latin typeface="Times New Roman"/>
                <a:cs typeface="Times New Roman"/>
              </a:rPr>
              <a:t>array </a:t>
            </a:r>
            <a:r>
              <a:rPr dirty="0" sz="1400" spc="-5">
                <a:latin typeface="Times New Roman"/>
                <a:cs typeface="Times New Roman"/>
              </a:rPr>
              <a:t>indexing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important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analyzing and  manipulating the array </a:t>
            </a:r>
            <a:r>
              <a:rPr dirty="0" sz="1400">
                <a:latin typeface="Times New Roman"/>
                <a:cs typeface="Times New Roman"/>
              </a:rPr>
              <a:t>object. </a:t>
            </a:r>
            <a:r>
              <a:rPr dirty="0" sz="1400" spc="-5">
                <a:latin typeface="Times New Roman"/>
                <a:cs typeface="Times New Roman"/>
              </a:rPr>
              <a:t>NumPy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 offers many ways </a:t>
            </a:r>
            <a:r>
              <a:rPr dirty="0" sz="1400">
                <a:latin typeface="Times New Roman"/>
                <a:cs typeface="Times New Roman"/>
              </a:rPr>
              <a:t>to do array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indexing.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469265" marR="239395" indent="-227965">
              <a:lnSpc>
                <a:spcPts val="161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Slicing: Just like lists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Python, NumPy arrays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sliced. As arrays </a:t>
            </a:r>
            <a:r>
              <a:rPr dirty="0" sz="1400">
                <a:latin typeface="Times New Roman"/>
                <a:cs typeface="Times New Roman"/>
              </a:rPr>
              <a:t>can be  </a:t>
            </a:r>
            <a:r>
              <a:rPr dirty="0" sz="1400" spc="-5">
                <a:latin typeface="Times New Roman"/>
                <a:cs typeface="Times New Roman"/>
              </a:rPr>
              <a:t>multidimensional, you need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specify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slice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each dimension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45917"/>
            <a:ext cx="6277610" cy="1459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265" marR="5080" indent="-227965">
              <a:lnSpc>
                <a:spcPct val="958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Integer </a:t>
            </a:r>
            <a:r>
              <a:rPr dirty="0" sz="1400">
                <a:latin typeface="Times New Roman"/>
                <a:cs typeface="Times New Roman"/>
              </a:rPr>
              <a:t>array </a:t>
            </a:r>
            <a:r>
              <a:rPr dirty="0" sz="1400" spc="-5">
                <a:latin typeface="Times New Roman"/>
                <a:cs typeface="Times New Roman"/>
              </a:rPr>
              <a:t>indexing: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method, lists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passed for indexing for each  dimension. One-to-one mapping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corresponding elements is done to construct </a:t>
            </a:r>
            <a:r>
              <a:rPr dirty="0" sz="1400">
                <a:latin typeface="Times New Roman"/>
                <a:cs typeface="Times New Roman"/>
              </a:rPr>
              <a:t>a  new </a:t>
            </a:r>
            <a:r>
              <a:rPr dirty="0" sz="1400" spc="-5">
                <a:latin typeface="Times New Roman"/>
                <a:cs typeface="Times New Roman"/>
              </a:rPr>
              <a:t>arbitrary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array.</a:t>
            </a:r>
            <a:endParaRPr sz="1400">
              <a:latin typeface="Times New Roman"/>
              <a:cs typeface="Times New Roman"/>
            </a:endParaRPr>
          </a:p>
          <a:p>
            <a:pPr marL="469265" marR="332105" indent="-227965">
              <a:lnSpc>
                <a:spcPts val="1620"/>
              </a:lnSpc>
              <a:spcBef>
                <a:spcPts val="1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Boolean array indexing: This method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when we want to pick elements  </a:t>
            </a:r>
            <a:r>
              <a:rPr dirty="0" sz="1400">
                <a:latin typeface="Times New Roman"/>
                <a:cs typeface="Times New Roman"/>
              </a:rPr>
              <a:t>from the array which </a:t>
            </a:r>
            <a:r>
              <a:rPr dirty="0" sz="1400" spc="-5">
                <a:latin typeface="Times New Roman"/>
                <a:cs typeface="Times New Roman"/>
              </a:rPr>
              <a:t>satisfy some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2149094"/>
            <a:ext cx="6323965" cy="426974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5">
                <a:latin typeface="Courier New"/>
                <a:cs typeface="Courier New"/>
              </a:rPr>
              <a:t>import </a:t>
            </a:r>
            <a:r>
              <a:rPr dirty="0" sz="1400">
                <a:latin typeface="Courier New"/>
                <a:cs typeface="Courier New"/>
              </a:rPr>
              <a:t>numpy </a:t>
            </a:r>
            <a:r>
              <a:rPr dirty="0" sz="1400" spc="-5">
                <a:latin typeface="Courier New"/>
                <a:cs typeface="Courier New"/>
              </a:rPr>
              <a:t>as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5">
                <a:latin typeface="Courier New"/>
                <a:cs typeface="Courier New"/>
              </a:rPr>
              <a:t>arr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5">
                <a:latin typeface="Courier New"/>
                <a:cs typeface="Courier New"/>
              </a:rPr>
              <a:t>np.array([[-1, </a:t>
            </a:r>
            <a:r>
              <a:rPr dirty="0" sz="1400">
                <a:latin typeface="Courier New"/>
                <a:cs typeface="Courier New"/>
              </a:rPr>
              <a:t>2, 0,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4],</a:t>
            </a:r>
            <a:endParaRPr sz="1400">
              <a:latin typeface="Courier New"/>
              <a:cs typeface="Courier New"/>
            </a:endParaRPr>
          </a:p>
          <a:p>
            <a:pPr algn="ctr" marR="1095375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latin typeface="Courier New"/>
                <a:cs typeface="Courier New"/>
              </a:rPr>
              <a:t>[4, </a:t>
            </a:r>
            <a:r>
              <a:rPr dirty="0" sz="1400">
                <a:latin typeface="Courier New"/>
                <a:cs typeface="Courier New"/>
              </a:rPr>
              <a:t>-0.5, 6,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10">
                <a:latin typeface="Courier New"/>
                <a:cs typeface="Courier New"/>
              </a:rPr>
              <a:t>0],</a:t>
            </a:r>
            <a:endParaRPr sz="1400">
              <a:latin typeface="Courier New"/>
              <a:cs typeface="Courier New"/>
            </a:endParaRPr>
          </a:p>
          <a:p>
            <a:pPr marL="1746250">
              <a:lnSpc>
                <a:spcPct val="100000"/>
              </a:lnSpc>
              <a:spcBef>
                <a:spcPts val="700"/>
              </a:spcBef>
            </a:pPr>
            <a:r>
              <a:rPr dirty="0" sz="1400" spc="5">
                <a:latin typeface="Courier New"/>
                <a:cs typeface="Courier New"/>
              </a:rPr>
              <a:t>[2.6, </a:t>
            </a:r>
            <a:r>
              <a:rPr dirty="0" sz="1400">
                <a:latin typeface="Courier New"/>
                <a:cs typeface="Courier New"/>
              </a:rPr>
              <a:t>0, 7,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5">
                <a:latin typeface="Courier New"/>
                <a:cs typeface="Courier New"/>
              </a:rPr>
              <a:t>8],</a:t>
            </a:r>
            <a:endParaRPr sz="1400">
              <a:latin typeface="Courier New"/>
              <a:cs typeface="Courier New"/>
            </a:endParaRPr>
          </a:p>
          <a:p>
            <a:pPr marL="174625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latin typeface="Courier New"/>
                <a:cs typeface="Courier New"/>
              </a:rPr>
              <a:t>[3, -7, </a:t>
            </a:r>
            <a:r>
              <a:rPr dirty="0" sz="1400">
                <a:latin typeface="Courier New"/>
                <a:cs typeface="Courier New"/>
              </a:rPr>
              <a:t>4,</a:t>
            </a:r>
            <a:r>
              <a:rPr dirty="0" sz="1400" spc="-2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2.0]])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5">
                <a:latin typeface="Courier New"/>
                <a:cs typeface="Courier New"/>
              </a:rPr>
              <a:t>temp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5">
                <a:latin typeface="Courier New"/>
                <a:cs typeface="Courier New"/>
              </a:rPr>
              <a:t>arr[:2,</a:t>
            </a:r>
            <a:r>
              <a:rPr dirty="0" sz="1400" spc="-125">
                <a:latin typeface="Courier New"/>
                <a:cs typeface="Courier New"/>
              </a:rPr>
              <a:t> </a:t>
            </a:r>
            <a:r>
              <a:rPr dirty="0" sz="1400" spc="5">
                <a:latin typeface="Courier New"/>
                <a:cs typeface="Courier New"/>
              </a:rPr>
              <a:t>::2]</a:t>
            </a:r>
            <a:endParaRPr sz="1400">
              <a:latin typeface="Courier New"/>
              <a:cs typeface="Courier New"/>
            </a:endParaRPr>
          </a:p>
          <a:p>
            <a:pPr marL="17780" marR="161925">
              <a:lnSpc>
                <a:spcPts val="2530"/>
              </a:lnSpc>
              <a:spcBef>
                <a:spcPts val="190"/>
              </a:spcBef>
            </a:pPr>
            <a:r>
              <a:rPr dirty="0" sz="1400" spc="5">
                <a:latin typeface="Courier New"/>
                <a:cs typeface="Courier New"/>
              </a:rPr>
              <a:t>print ("Array with first </a:t>
            </a:r>
            <a:r>
              <a:rPr dirty="0" sz="1400">
                <a:latin typeface="Courier New"/>
                <a:cs typeface="Courier New"/>
              </a:rPr>
              <a:t>2 rows </a:t>
            </a:r>
            <a:r>
              <a:rPr dirty="0" sz="1400" spc="5">
                <a:latin typeface="Courier New"/>
                <a:cs typeface="Courier New"/>
              </a:rPr>
              <a:t>and alternate"</a:t>
            </a:r>
            <a:r>
              <a:rPr dirty="0" sz="1400" spc="5">
                <a:latin typeface="Consolas"/>
                <a:cs typeface="Consolas"/>
              </a:rPr>
              <a:t>,</a:t>
            </a:r>
            <a:r>
              <a:rPr dirty="0" sz="1400" spc="5">
                <a:latin typeface="Courier New"/>
                <a:cs typeface="Courier New"/>
              </a:rPr>
              <a:t>"columns(0  and 2):\n",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temp)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490"/>
              </a:spcBef>
            </a:pPr>
            <a:r>
              <a:rPr dirty="0" sz="1400" spc="5">
                <a:latin typeface="Courier New"/>
                <a:cs typeface="Courier New"/>
              </a:rPr>
              <a:t>temp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5">
                <a:latin typeface="Courier New"/>
                <a:cs typeface="Courier New"/>
              </a:rPr>
              <a:t>arr[[0, </a:t>
            </a:r>
            <a:r>
              <a:rPr dirty="0" sz="1400">
                <a:latin typeface="Courier New"/>
                <a:cs typeface="Courier New"/>
              </a:rPr>
              <a:t>1, 2, </a:t>
            </a:r>
            <a:r>
              <a:rPr dirty="0" sz="1400" spc="5">
                <a:latin typeface="Courier New"/>
                <a:cs typeface="Courier New"/>
              </a:rPr>
              <a:t>3], [3, </a:t>
            </a:r>
            <a:r>
              <a:rPr dirty="0" sz="1400">
                <a:latin typeface="Courier New"/>
                <a:cs typeface="Courier New"/>
              </a:rPr>
              <a:t>2, 1,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5">
                <a:latin typeface="Courier New"/>
                <a:cs typeface="Courier New"/>
              </a:rPr>
              <a:t>0]]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latin typeface="Courier New"/>
                <a:cs typeface="Courier New"/>
              </a:rPr>
              <a:t>print ("\nElements </a:t>
            </a:r>
            <a:r>
              <a:rPr dirty="0" sz="1400">
                <a:latin typeface="Courier New"/>
                <a:cs typeface="Courier New"/>
              </a:rPr>
              <a:t>at indices </a:t>
            </a:r>
            <a:r>
              <a:rPr dirty="0" sz="1400" spc="5">
                <a:latin typeface="Courier New"/>
                <a:cs typeface="Courier New"/>
              </a:rPr>
              <a:t>(0, 3), (1, 2),</a:t>
            </a:r>
            <a:r>
              <a:rPr dirty="0" sz="1400" spc="-15">
                <a:latin typeface="Courier New"/>
                <a:cs typeface="Courier New"/>
              </a:rPr>
              <a:t> </a:t>
            </a:r>
            <a:r>
              <a:rPr dirty="0" sz="1400" spc="5">
                <a:latin typeface="Courier New"/>
                <a:cs typeface="Courier New"/>
              </a:rPr>
              <a:t>(2,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10"/>
              </a:spcBef>
            </a:pPr>
            <a:r>
              <a:rPr dirty="0" sz="1400" spc="5">
                <a:latin typeface="Courier New"/>
                <a:cs typeface="Courier New"/>
              </a:rPr>
              <a:t>1),","(3, 0):\n",</a:t>
            </a:r>
            <a:r>
              <a:rPr dirty="0" sz="1400" spc="-40">
                <a:latin typeface="Courier New"/>
                <a:cs typeface="Courier New"/>
              </a:rPr>
              <a:t> </a:t>
            </a:r>
            <a:r>
              <a:rPr dirty="0" sz="1400" spc="5">
                <a:latin typeface="Courier New"/>
                <a:cs typeface="Courier New"/>
              </a:rPr>
              <a:t>temp)</a:t>
            </a:r>
            <a:endParaRPr sz="1400">
              <a:latin typeface="Courier New"/>
              <a:cs typeface="Courier New"/>
            </a:endParaRPr>
          </a:p>
          <a:p>
            <a:pPr marL="17780" marR="1995170">
              <a:lnSpc>
                <a:spcPct val="141400"/>
              </a:lnSpc>
            </a:pPr>
            <a:r>
              <a:rPr dirty="0" sz="1400" spc="5">
                <a:latin typeface="Courier New"/>
                <a:cs typeface="Courier New"/>
              </a:rPr>
              <a:t>cond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5">
                <a:latin typeface="Courier New"/>
                <a:cs typeface="Courier New"/>
              </a:rPr>
              <a:t>arr </a:t>
            </a:r>
            <a:r>
              <a:rPr dirty="0" sz="1400">
                <a:latin typeface="Courier New"/>
                <a:cs typeface="Courier New"/>
              </a:rPr>
              <a:t>&gt; 0 # </a:t>
            </a:r>
            <a:r>
              <a:rPr dirty="0" sz="1400" spc="5">
                <a:latin typeface="Courier New"/>
                <a:cs typeface="Courier New"/>
              </a:rPr>
              <a:t>cond </a:t>
            </a:r>
            <a:r>
              <a:rPr dirty="0" sz="1400">
                <a:latin typeface="Courier New"/>
                <a:cs typeface="Courier New"/>
              </a:rPr>
              <a:t>is a </a:t>
            </a:r>
            <a:r>
              <a:rPr dirty="0" sz="1400" spc="5">
                <a:latin typeface="Courier New"/>
                <a:cs typeface="Courier New"/>
              </a:rPr>
              <a:t>boolean array  temp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9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arr[cond]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latin typeface="Courier New"/>
                <a:cs typeface="Courier New"/>
              </a:rPr>
              <a:t>print ("\nElements greater </a:t>
            </a:r>
            <a:r>
              <a:rPr dirty="0" sz="1400">
                <a:latin typeface="Courier New"/>
                <a:cs typeface="Courier New"/>
              </a:rPr>
              <a:t>than </a:t>
            </a:r>
            <a:r>
              <a:rPr dirty="0" sz="1400" spc="10">
                <a:latin typeface="Courier New"/>
                <a:cs typeface="Courier New"/>
              </a:rPr>
              <a:t>0:\n",</a:t>
            </a:r>
            <a:r>
              <a:rPr dirty="0" sz="1400" spc="-6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temp)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760336"/>
            <a:ext cx="6193790" cy="1598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 b="1">
                <a:latin typeface="Times New Roman"/>
                <a:cs typeface="Times New Roman"/>
              </a:rPr>
              <a:t>Indexing using </a:t>
            </a:r>
            <a:r>
              <a:rPr dirty="0" sz="1400" spc="-10" b="1">
                <a:latin typeface="Times New Roman"/>
                <a:cs typeface="Times New Roman"/>
              </a:rPr>
              <a:t>index</a:t>
            </a:r>
            <a:r>
              <a:rPr dirty="0" sz="1400" spc="-10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arrays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100"/>
              </a:lnSpc>
              <a:spcBef>
                <a:spcPts val="790"/>
              </a:spcBef>
            </a:pPr>
            <a:r>
              <a:rPr dirty="0" sz="1400" spc="-15">
                <a:latin typeface="Times New Roman"/>
                <a:cs typeface="Times New Roman"/>
              </a:rPr>
              <a:t>Indexing </a:t>
            </a:r>
            <a:r>
              <a:rPr dirty="0" sz="1400" spc="-1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done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 spc="-15">
                <a:latin typeface="Times New Roman"/>
                <a:cs typeface="Times New Roman"/>
              </a:rPr>
              <a:t>numpy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10">
                <a:latin typeface="Times New Roman"/>
                <a:cs typeface="Times New Roman"/>
              </a:rPr>
              <a:t>using </a:t>
            </a:r>
            <a:r>
              <a:rPr dirty="0" sz="1400" spc="-15">
                <a:latin typeface="Times New Roman"/>
                <a:cs typeface="Times New Roman"/>
              </a:rPr>
              <a:t>an array </a:t>
            </a:r>
            <a:r>
              <a:rPr dirty="0" sz="1400" spc="-10">
                <a:latin typeface="Times New Roman"/>
                <a:cs typeface="Times New Roman"/>
              </a:rPr>
              <a:t>as an index. In case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5">
                <a:latin typeface="Times New Roman"/>
                <a:cs typeface="Times New Roman"/>
              </a:rPr>
              <a:t>slice,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view </a:t>
            </a:r>
            <a:r>
              <a:rPr dirty="0" sz="1400" spc="-5">
                <a:latin typeface="Times New Roman"/>
                <a:cs typeface="Times New Roman"/>
              </a:rPr>
              <a:t>or  </a:t>
            </a:r>
            <a:r>
              <a:rPr dirty="0" sz="1400" spc="-10">
                <a:latin typeface="Times New Roman"/>
                <a:cs typeface="Times New Roman"/>
              </a:rPr>
              <a:t>shallow copy </a:t>
            </a:r>
            <a:r>
              <a:rPr dirty="0" sz="1400" spc="-5">
                <a:latin typeface="Times New Roman"/>
                <a:cs typeface="Times New Roman"/>
              </a:rPr>
              <a:t>of the </a:t>
            </a:r>
            <a:r>
              <a:rPr dirty="0" sz="1400" spc="-15">
                <a:latin typeface="Times New Roman"/>
                <a:cs typeface="Times New Roman"/>
              </a:rPr>
              <a:t>array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 spc="-15">
                <a:latin typeface="Times New Roman"/>
                <a:cs typeface="Times New Roman"/>
              </a:rPr>
              <a:t>returned </a:t>
            </a:r>
            <a:r>
              <a:rPr dirty="0" sz="1400" spc="-1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 spc="-15">
                <a:latin typeface="Times New Roman"/>
                <a:cs typeface="Times New Roman"/>
              </a:rPr>
              <a:t>index array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copy </a:t>
            </a:r>
            <a:r>
              <a:rPr dirty="0" sz="1400" spc="-5">
                <a:latin typeface="Times New Roman"/>
                <a:cs typeface="Times New Roman"/>
              </a:rPr>
              <a:t>of the </a:t>
            </a:r>
            <a:r>
              <a:rPr dirty="0" sz="1400" spc="-15">
                <a:latin typeface="Times New Roman"/>
                <a:cs typeface="Times New Roman"/>
              </a:rPr>
              <a:t>original array </a:t>
            </a:r>
            <a:r>
              <a:rPr dirty="0" sz="1400" spc="-5">
                <a:latin typeface="Times New Roman"/>
                <a:cs typeface="Times New Roman"/>
              </a:rPr>
              <a:t>is  </a:t>
            </a:r>
            <a:r>
              <a:rPr dirty="0" sz="1400" spc="-15">
                <a:latin typeface="Times New Roman"/>
                <a:cs typeface="Times New Roman"/>
              </a:rPr>
              <a:t>returned. </a:t>
            </a:r>
            <a:r>
              <a:rPr dirty="0" sz="1400" spc="-10">
                <a:latin typeface="Times New Roman"/>
                <a:cs typeface="Times New Roman"/>
              </a:rPr>
              <a:t>Numpy </a:t>
            </a:r>
            <a:r>
              <a:rPr dirty="0" sz="1400" spc="-15">
                <a:latin typeface="Times New Roman"/>
                <a:cs typeface="Times New Roman"/>
              </a:rPr>
              <a:t>arrays </a:t>
            </a:r>
            <a:r>
              <a:rPr dirty="0" sz="1400" spc="-1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indexed </a:t>
            </a:r>
            <a:r>
              <a:rPr dirty="0" sz="1400" spc="-15">
                <a:latin typeface="Times New Roman"/>
                <a:cs typeface="Times New Roman"/>
              </a:rPr>
              <a:t>with </a:t>
            </a:r>
            <a:r>
              <a:rPr dirty="0" sz="1400" spc="-10">
                <a:latin typeface="Times New Roman"/>
                <a:cs typeface="Times New Roman"/>
              </a:rPr>
              <a:t>other </a:t>
            </a:r>
            <a:r>
              <a:rPr dirty="0" sz="1400" spc="-15">
                <a:latin typeface="Times New Roman"/>
                <a:cs typeface="Times New Roman"/>
              </a:rPr>
              <a:t>arrays </a:t>
            </a:r>
            <a:r>
              <a:rPr dirty="0" sz="1400" spc="-5">
                <a:latin typeface="Times New Roman"/>
                <a:cs typeface="Times New Roman"/>
              </a:rPr>
              <a:t>or any </a:t>
            </a:r>
            <a:r>
              <a:rPr dirty="0" sz="1400" spc="-10">
                <a:latin typeface="Times New Roman"/>
                <a:cs typeface="Times New Roman"/>
              </a:rPr>
              <a:t>other sequence </a:t>
            </a:r>
            <a:r>
              <a:rPr dirty="0" sz="1400" spc="-15">
                <a:latin typeface="Times New Roman"/>
                <a:cs typeface="Times New Roman"/>
              </a:rPr>
              <a:t>with </a:t>
            </a:r>
            <a:r>
              <a:rPr dirty="0" sz="1400" spc="-10">
                <a:latin typeface="Times New Roman"/>
                <a:cs typeface="Times New Roman"/>
              </a:rPr>
              <a:t>the  </a:t>
            </a:r>
            <a:r>
              <a:rPr dirty="0" sz="1400" spc="-15">
                <a:latin typeface="Times New Roman"/>
                <a:cs typeface="Times New Roman"/>
              </a:rPr>
              <a:t>exception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5">
                <a:latin typeface="Times New Roman"/>
                <a:cs typeface="Times New Roman"/>
              </a:rPr>
              <a:t>tuples. </a:t>
            </a:r>
            <a:r>
              <a:rPr dirty="0" sz="1400" spc="-10">
                <a:latin typeface="Times New Roman"/>
                <a:cs typeface="Times New Roman"/>
              </a:rPr>
              <a:t>The last </a:t>
            </a:r>
            <a:r>
              <a:rPr dirty="0" sz="1400" spc="-15">
                <a:latin typeface="Times New Roman"/>
                <a:cs typeface="Times New Roman"/>
              </a:rPr>
              <a:t>element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indexed </a:t>
            </a:r>
            <a:r>
              <a:rPr dirty="0" sz="1400" spc="-5">
                <a:latin typeface="Times New Roman"/>
                <a:cs typeface="Times New Roman"/>
              </a:rPr>
              <a:t>by </a:t>
            </a:r>
            <a:r>
              <a:rPr dirty="0" sz="1400" spc="-10">
                <a:latin typeface="Times New Roman"/>
                <a:cs typeface="Times New Roman"/>
              </a:rPr>
              <a:t>-1 second last </a:t>
            </a:r>
            <a:r>
              <a:rPr dirty="0" sz="1400" spc="-5">
                <a:latin typeface="Times New Roman"/>
                <a:cs typeface="Times New Roman"/>
              </a:rPr>
              <a:t>by</a:t>
            </a:r>
            <a:r>
              <a:rPr dirty="0" sz="1400" spc="-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-2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so on.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704" y="8453373"/>
            <a:ext cx="6303010" cy="90678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5">
                <a:latin typeface="Courier New"/>
                <a:cs typeface="Courier New"/>
              </a:rPr>
              <a:t>np.arange(10, 1,</a:t>
            </a:r>
            <a:r>
              <a:rPr dirty="0" sz="1400" spc="-5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-2)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print("\n </a:t>
            </a:r>
            <a:r>
              <a:rPr dirty="0" sz="1400">
                <a:latin typeface="Courier New"/>
                <a:cs typeface="Courier New"/>
              </a:rPr>
              <a:t>A </a:t>
            </a:r>
            <a:r>
              <a:rPr dirty="0" sz="1400" spc="-5">
                <a:latin typeface="Courier New"/>
                <a:cs typeface="Courier New"/>
              </a:rPr>
              <a:t>sequential array with </a:t>
            </a:r>
            <a:r>
              <a:rPr dirty="0" sz="1400">
                <a:latin typeface="Courier New"/>
                <a:cs typeface="Courier New"/>
              </a:rPr>
              <a:t>a </a:t>
            </a:r>
            <a:r>
              <a:rPr dirty="0" sz="1400" spc="-5">
                <a:latin typeface="Courier New"/>
                <a:cs typeface="Courier New"/>
              </a:rPr>
              <a:t>negative step:</a:t>
            </a:r>
            <a:r>
              <a:rPr dirty="0" sz="1400" spc="4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\n",a)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704" y="541019"/>
            <a:ext cx="6303010" cy="603885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newarr</a:t>
            </a:r>
            <a:r>
              <a:rPr dirty="0" sz="1400" spc="-1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a[np.array([3,</a:t>
            </a:r>
            <a:r>
              <a:rPr dirty="0" sz="1400" spc="-1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1,</a:t>
            </a:r>
            <a:r>
              <a:rPr dirty="0" sz="1400" spc="-15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2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])]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print("\n Elements at these indices</a:t>
            </a:r>
            <a:r>
              <a:rPr dirty="0" sz="1400" spc="3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are:\n",newarr)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302257"/>
            <a:ext cx="80010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704" y="1626361"/>
            <a:ext cx="6303010" cy="120904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x = </a:t>
            </a:r>
            <a:r>
              <a:rPr dirty="0" sz="1400" spc="-5">
                <a:latin typeface="Courier New"/>
                <a:cs typeface="Courier New"/>
              </a:rPr>
              <a:t>np.array([1, 2, 3, 4, 5, 6, 7, 8, 9])</a:t>
            </a:r>
            <a:endParaRPr sz="1400">
              <a:latin typeface="Courier New"/>
              <a:cs typeface="Courier New"/>
            </a:endParaRPr>
          </a:p>
          <a:p>
            <a:pPr marR="2773680">
              <a:lnSpc>
                <a:spcPts val="2390"/>
              </a:lnSpc>
              <a:spcBef>
                <a:spcPts val="185"/>
              </a:spcBef>
            </a:pPr>
            <a:r>
              <a:rPr dirty="0" sz="1400" spc="-5">
                <a:latin typeface="Courier New"/>
                <a:cs typeface="Courier New"/>
              </a:rPr>
              <a:t>arr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x[np.array([1, 3, -3])]  print("\n Elements are </a:t>
            </a:r>
            <a:r>
              <a:rPr dirty="0" sz="1400">
                <a:latin typeface="Courier New"/>
                <a:cs typeface="Courier New"/>
              </a:rPr>
              <a:t>:</a:t>
            </a:r>
            <a:r>
              <a:rPr dirty="0" sz="1400" spc="-1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\n",arr)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105531"/>
            <a:ext cx="6223635" cy="268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 b="1">
                <a:latin typeface="Times New Roman"/>
                <a:cs typeface="Times New Roman"/>
              </a:rPr>
              <a:t>Types </a:t>
            </a:r>
            <a:r>
              <a:rPr dirty="0" sz="1400" spc="-5" b="1">
                <a:latin typeface="Times New Roman"/>
                <a:cs typeface="Times New Roman"/>
              </a:rPr>
              <a:t>of</a:t>
            </a:r>
            <a:r>
              <a:rPr dirty="0" sz="1400" spc="-10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Indexing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400" spc="-15">
                <a:latin typeface="Times New Roman"/>
                <a:cs typeface="Times New Roman"/>
              </a:rPr>
              <a:t>There </a:t>
            </a:r>
            <a:r>
              <a:rPr dirty="0" sz="1400" spc="-10">
                <a:latin typeface="Times New Roman"/>
                <a:cs typeface="Times New Roman"/>
              </a:rPr>
              <a:t>are two </a:t>
            </a:r>
            <a:r>
              <a:rPr dirty="0" sz="1400" spc="-15">
                <a:latin typeface="Times New Roman"/>
                <a:cs typeface="Times New Roman"/>
              </a:rPr>
              <a:t>types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indexing: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05"/>
              </a:spcBef>
            </a:pPr>
            <a:r>
              <a:rPr dirty="0" sz="1400" spc="-10" b="1">
                <a:latin typeface="Times New Roman"/>
                <a:cs typeface="Times New Roman"/>
              </a:rPr>
              <a:t>Basic </a:t>
            </a:r>
            <a:r>
              <a:rPr dirty="0" sz="1400" spc="-15" b="1">
                <a:latin typeface="Times New Roman"/>
                <a:cs typeface="Times New Roman"/>
              </a:rPr>
              <a:t>Slicing </a:t>
            </a:r>
            <a:r>
              <a:rPr dirty="0" sz="1400" spc="-10" b="1">
                <a:latin typeface="Times New Roman"/>
                <a:cs typeface="Times New Roman"/>
              </a:rPr>
              <a:t>and </a:t>
            </a:r>
            <a:r>
              <a:rPr dirty="0" sz="1400" spc="-15" b="1">
                <a:latin typeface="Times New Roman"/>
                <a:cs typeface="Times New Roman"/>
              </a:rPr>
              <a:t>indexing: </a:t>
            </a:r>
            <a:r>
              <a:rPr dirty="0" sz="1400" spc="-15">
                <a:latin typeface="Times New Roman"/>
                <a:cs typeface="Times New Roman"/>
              </a:rPr>
              <a:t>Consider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syntax </a:t>
            </a:r>
            <a:r>
              <a:rPr dirty="0" sz="1400" spc="-10">
                <a:latin typeface="Times New Roman"/>
                <a:cs typeface="Times New Roman"/>
              </a:rPr>
              <a:t>x[obj] where </a:t>
            </a:r>
            <a:r>
              <a:rPr dirty="0" sz="1400">
                <a:latin typeface="Times New Roman"/>
                <a:cs typeface="Times New Roman"/>
              </a:rPr>
              <a:t>x </a:t>
            </a:r>
            <a:r>
              <a:rPr dirty="0" sz="1400" spc="-5">
                <a:latin typeface="Times New Roman"/>
                <a:cs typeface="Times New Roman"/>
              </a:rPr>
              <a:t>is the </a:t>
            </a:r>
            <a:r>
              <a:rPr dirty="0" sz="1400" spc="-15">
                <a:latin typeface="Times New Roman"/>
                <a:cs typeface="Times New Roman"/>
              </a:rPr>
              <a:t>array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obj </a:t>
            </a:r>
            <a:r>
              <a:rPr dirty="0" sz="1400" spc="-1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index. </a:t>
            </a:r>
            <a:r>
              <a:rPr dirty="0" sz="1400" spc="-10">
                <a:latin typeface="Times New Roman"/>
                <a:cs typeface="Times New Roman"/>
              </a:rPr>
              <a:t>Slice object </a:t>
            </a:r>
            <a:r>
              <a:rPr dirty="0" sz="1400" spc="-5">
                <a:latin typeface="Times New Roman"/>
                <a:cs typeface="Times New Roman"/>
              </a:rPr>
              <a:t>is the </a:t>
            </a:r>
            <a:r>
              <a:rPr dirty="0" sz="1400" spc="-15">
                <a:latin typeface="Times New Roman"/>
                <a:cs typeface="Times New Roman"/>
              </a:rPr>
              <a:t>index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 spc="-15">
                <a:latin typeface="Times New Roman"/>
                <a:cs typeface="Times New Roman"/>
              </a:rPr>
              <a:t>case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basic </a:t>
            </a:r>
            <a:r>
              <a:rPr dirty="0" sz="1400" spc="-15">
                <a:latin typeface="Times New Roman"/>
                <a:cs typeface="Times New Roman"/>
              </a:rPr>
              <a:t>slicing. Basic slicing occurs </a:t>
            </a:r>
            <a:r>
              <a:rPr dirty="0" sz="1400" spc="-10">
                <a:latin typeface="Times New Roman"/>
                <a:cs typeface="Times New Roman"/>
              </a:rPr>
              <a:t>when obj  is:</a:t>
            </a:r>
            <a:endParaRPr sz="1400">
              <a:latin typeface="Times New Roman"/>
              <a:cs typeface="Times New Roman"/>
            </a:endParaRPr>
          </a:p>
          <a:p>
            <a:pPr marL="355600" indent="-228600">
              <a:lnSpc>
                <a:spcPts val="1530"/>
              </a:lnSpc>
              <a:buSzPct val="71428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1400">
                <a:latin typeface="Times New Roman"/>
                <a:cs typeface="Times New Roman"/>
              </a:rPr>
              <a:t>a slice </a:t>
            </a:r>
            <a:r>
              <a:rPr dirty="0" sz="1400" spc="-5">
                <a:latin typeface="Times New Roman"/>
                <a:cs typeface="Times New Roman"/>
              </a:rPr>
              <a:t>object that is 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form </a:t>
            </a:r>
            <a:r>
              <a:rPr dirty="0" sz="1400">
                <a:latin typeface="Times New Roman"/>
                <a:cs typeface="Times New Roman"/>
              </a:rPr>
              <a:t>start : </a:t>
            </a:r>
            <a:r>
              <a:rPr dirty="0" sz="1400" spc="-5">
                <a:latin typeface="Times New Roman"/>
                <a:cs typeface="Times New Roman"/>
              </a:rPr>
              <a:t>stop 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</a:t>
            </a:r>
            <a:endParaRPr sz="1400">
              <a:latin typeface="Times New Roman"/>
              <a:cs typeface="Times New Roman"/>
            </a:endParaRPr>
          </a:p>
          <a:p>
            <a:pPr marL="355600" indent="-228600">
              <a:lnSpc>
                <a:spcPts val="1614"/>
              </a:lnSpc>
              <a:buSzPct val="71428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integer</a:t>
            </a:r>
            <a:endParaRPr sz="1400">
              <a:latin typeface="Times New Roman"/>
              <a:cs typeface="Times New Roman"/>
            </a:endParaRPr>
          </a:p>
          <a:p>
            <a:pPr marL="355600" indent="-228600">
              <a:lnSpc>
                <a:spcPts val="1650"/>
              </a:lnSpc>
              <a:buSzPct val="71428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1400">
                <a:latin typeface="Times New Roman"/>
                <a:cs typeface="Times New Roman"/>
              </a:rPr>
              <a:t>or a </a:t>
            </a:r>
            <a:r>
              <a:rPr dirty="0" sz="1400" spc="-5">
                <a:latin typeface="Times New Roman"/>
                <a:cs typeface="Times New Roman"/>
              </a:rPr>
              <a:t>tuple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slice objects and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integers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1009015">
              <a:lnSpc>
                <a:spcPct val="140700"/>
              </a:lnSpc>
            </a:pPr>
            <a:r>
              <a:rPr dirty="0" sz="1400" spc="-10">
                <a:latin typeface="Times New Roman"/>
                <a:cs typeface="Times New Roman"/>
              </a:rPr>
              <a:t>All </a:t>
            </a:r>
            <a:r>
              <a:rPr dirty="0" sz="1400" spc="-15">
                <a:latin typeface="Times New Roman"/>
                <a:cs typeface="Times New Roman"/>
              </a:rPr>
              <a:t>arrays </a:t>
            </a:r>
            <a:r>
              <a:rPr dirty="0" sz="1400" spc="-10">
                <a:latin typeface="Times New Roman"/>
                <a:cs typeface="Times New Roman"/>
              </a:rPr>
              <a:t>generated by basic </a:t>
            </a:r>
            <a:r>
              <a:rPr dirty="0" sz="1400" spc="-15">
                <a:latin typeface="Times New Roman"/>
                <a:cs typeface="Times New Roman"/>
              </a:rPr>
              <a:t>slicing </a:t>
            </a:r>
            <a:r>
              <a:rPr dirty="0" sz="1400" spc="-10">
                <a:latin typeface="Times New Roman"/>
                <a:cs typeface="Times New Roman"/>
              </a:rPr>
              <a:t>are </a:t>
            </a:r>
            <a:r>
              <a:rPr dirty="0" sz="1400" spc="-15">
                <a:latin typeface="Times New Roman"/>
                <a:cs typeface="Times New Roman"/>
              </a:rPr>
              <a:t>always </a:t>
            </a:r>
            <a:r>
              <a:rPr dirty="0" sz="1400" spc="-10">
                <a:latin typeface="Times New Roman"/>
                <a:cs typeface="Times New Roman"/>
              </a:rPr>
              <a:t>view </a:t>
            </a:r>
            <a:r>
              <a:rPr dirty="0" sz="1400" spc="-5">
                <a:latin typeface="Times New Roman"/>
                <a:cs typeface="Times New Roman"/>
              </a:rPr>
              <a:t>of the </a:t>
            </a:r>
            <a:r>
              <a:rPr dirty="0" sz="1400" spc="-15">
                <a:latin typeface="Times New Roman"/>
                <a:cs typeface="Times New Roman"/>
              </a:rPr>
              <a:t>original array.  </a:t>
            </a: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704" y="5889625"/>
            <a:ext cx="6392545" cy="153035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R="3610610">
              <a:lnSpc>
                <a:spcPct val="141400"/>
              </a:lnSpc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5">
                <a:latin typeface="Courier New"/>
                <a:cs typeface="Courier New"/>
              </a:rPr>
              <a:t>np.arange(20)  print("\n Array is:\n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",a)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tabLst>
                <a:tab pos="2346960" algn="l"/>
              </a:tabLst>
            </a:pPr>
            <a:r>
              <a:rPr dirty="0" sz="1400" spc="-5">
                <a:latin typeface="Courier New"/>
                <a:cs typeface="Courier New"/>
              </a:rPr>
              <a:t>print("\n</a:t>
            </a:r>
            <a:r>
              <a:rPr dirty="0" sz="1400" spc="2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a[-8:17:1]	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",a[-8:17:1])</a:t>
            </a:r>
            <a:endParaRPr sz="1400">
              <a:latin typeface="Courier New"/>
              <a:cs typeface="Courier New"/>
            </a:endParaRPr>
          </a:p>
          <a:p>
            <a:pPr marL="43815">
              <a:lnSpc>
                <a:spcPct val="100000"/>
              </a:lnSpc>
              <a:spcBef>
                <a:spcPts val="840"/>
              </a:spcBef>
              <a:tabLst>
                <a:tab pos="1964689" algn="l"/>
              </a:tabLst>
            </a:pPr>
            <a:r>
              <a:rPr dirty="0" sz="1400" spc="-5">
                <a:latin typeface="Courier New"/>
                <a:cs typeface="Courier New"/>
              </a:rPr>
              <a:t>print("\n</a:t>
            </a:r>
            <a:r>
              <a:rPr dirty="0" sz="1400" spc="1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a[10:]	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",a[10:])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704" y="7901685"/>
            <a:ext cx="6392545" cy="302260"/>
          </a:xfrm>
          <a:custGeom>
            <a:avLst/>
            <a:gdLst/>
            <a:ahLst/>
            <a:cxnLst/>
            <a:rect l="l" t="t" r="r" b="b"/>
            <a:pathLst>
              <a:path w="6392545" h="302259">
                <a:moveTo>
                  <a:pt x="0" y="301751"/>
                </a:moveTo>
                <a:lnTo>
                  <a:pt x="6392545" y="301751"/>
                </a:lnTo>
                <a:lnTo>
                  <a:pt x="6392545" y="0"/>
                </a:lnTo>
                <a:lnTo>
                  <a:pt x="0" y="0"/>
                </a:lnTo>
                <a:lnTo>
                  <a:pt x="0" y="3017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4704" y="8203438"/>
            <a:ext cx="6392545" cy="302260"/>
          </a:xfrm>
          <a:custGeom>
            <a:avLst/>
            <a:gdLst/>
            <a:ahLst/>
            <a:cxnLst/>
            <a:rect l="l" t="t" r="r" b="b"/>
            <a:pathLst>
              <a:path w="6392545" h="302259">
                <a:moveTo>
                  <a:pt x="0" y="301751"/>
                </a:moveTo>
                <a:lnTo>
                  <a:pt x="6392545" y="301751"/>
                </a:lnTo>
                <a:lnTo>
                  <a:pt x="6392545" y="0"/>
                </a:lnTo>
                <a:lnTo>
                  <a:pt x="0" y="0"/>
                </a:lnTo>
                <a:lnTo>
                  <a:pt x="0" y="3017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2004" y="7577582"/>
            <a:ext cx="3376929" cy="844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5">
                <a:latin typeface="Courier New"/>
                <a:cs typeface="Courier New"/>
              </a:rPr>
              <a:t>np.array([[0, 1, 2, 3, 4,</a:t>
            </a:r>
            <a:r>
              <a:rPr dirty="0" sz="1400" spc="-52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5]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14704" y="8505138"/>
            <a:ext cx="6392545" cy="302260"/>
          </a:xfrm>
          <a:custGeom>
            <a:avLst/>
            <a:gdLst/>
            <a:ahLst/>
            <a:cxnLst/>
            <a:rect l="l" t="t" r="r" b="b"/>
            <a:pathLst>
              <a:path w="6392545" h="302259">
                <a:moveTo>
                  <a:pt x="0" y="301751"/>
                </a:moveTo>
                <a:lnTo>
                  <a:pt x="6392545" y="301751"/>
                </a:lnTo>
                <a:lnTo>
                  <a:pt x="6392545" y="0"/>
                </a:lnTo>
                <a:lnTo>
                  <a:pt x="0" y="0"/>
                </a:lnTo>
                <a:lnTo>
                  <a:pt x="0" y="3017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4704" y="8806891"/>
            <a:ext cx="6392545" cy="303530"/>
          </a:xfrm>
          <a:custGeom>
            <a:avLst/>
            <a:gdLst/>
            <a:ahLst/>
            <a:cxnLst/>
            <a:rect l="l" t="t" r="r" b="b"/>
            <a:pathLst>
              <a:path w="6392545" h="303529">
                <a:moveTo>
                  <a:pt x="0" y="303275"/>
                </a:moveTo>
                <a:lnTo>
                  <a:pt x="6392545" y="303275"/>
                </a:lnTo>
                <a:lnTo>
                  <a:pt x="6392545" y="0"/>
                </a:lnTo>
                <a:lnTo>
                  <a:pt x="0" y="0"/>
                </a:lnTo>
                <a:lnTo>
                  <a:pt x="0" y="30327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704" y="9110167"/>
            <a:ext cx="6392545" cy="302260"/>
          </a:xfrm>
          <a:custGeom>
            <a:avLst/>
            <a:gdLst/>
            <a:ahLst/>
            <a:cxnLst/>
            <a:rect l="l" t="t" r="r" b="b"/>
            <a:pathLst>
              <a:path w="6392545" h="302259">
                <a:moveTo>
                  <a:pt x="0" y="301751"/>
                </a:moveTo>
                <a:lnTo>
                  <a:pt x="6392545" y="301751"/>
                </a:lnTo>
                <a:lnTo>
                  <a:pt x="6392545" y="0"/>
                </a:lnTo>
                <a:lnTo>
                  <a:pt x="0" y="0"/>
                </a:lnTo>
                <a:lnTo>
                  <a:pt x="0" y="30175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376423" y="8509144"/>
          <a:ext cx="2623820" cy="807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5232"/>
                <a:gridCol w="426711"/>
                <a:gridCol w="831876"/>
              </a:tblGrid>
              <a:tr h="251845">
                <a:tc>
                  <a:txBody>
                    <a:bodyPr/>
                    <a:lstStyle/>
                    <a:p>
                      <a:pPr marL="31750">
                        <a:lnSpc>
                          <a:spcPts val="145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[6, 7, 8,</a:t>
                      </a:r>
                      <a:r>
                        <a:rPr dirty="0" sz="1400" spc="-7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9,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5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10,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1450"/>
                        </a:lnSpc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11]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0">
                    <a:solidFill>
                      <a:srgbClr val="BEBEBE"/>
                    </a:solidFill>
                  </a:tcPr>
                </a:tc>
              </a:tr>
              <a:tr h="30248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[12, 13,</a:t>
                      </a:r>
                      <a:r>
                        <a:rPr dirty="0" sz="1400" spc="-7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14,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15,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16,</a:t>
                      </a:r>
                      <a:r>
                        <a:rPr dirty="0" sz="1400" spc="-9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17]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320">
                    <a:solidFill>
                      <a:srgbClr val="BEBEBE"/>
                    </a:solidFill>
                  </a:tcPr>
                </a:tc>
              </a:tr>
              <a:tr h="25263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[18, 19,</a:t>
                      </a:r>
                      <a:r>
                        <a:rPr dirty="0" sz="1400" spc="-7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20,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955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21,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955"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400" spc="-5">
                          <a:latin typeface="Courier New"/>
                          <a:cs typeface="Courier New"/>
                        </a:rPr>
                        <a:t>22,</a:t>
                      </a:r>
                      <a:r>
                        <a:rPr dirty="0" sz="1400" spc="-90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400" spc="-5">
                          <a:latin typeface="Courier New"/>
                          <a:cs typeface="Courier New"/>
                        </a:rPr>
                        <a:t>23]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B="0" marT="20955"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704" y="541019"/>
            <a:ext cx="6392545" cy="211455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492885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[24, 25, 26, 27, 28,</a:t>
            </a:r>
            <a:r>
              <a:rPr dirty="0" sz="1400" spc="-3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29]</a:t>
            </a:r>
            <a:endParaRPr sz="1400">
              <a:latin typeface="Courier New"/>
              <a:cs typeface="Courier New"/>
            </a:endParaRPr>
          </a:p>
          <a:p>
            <a:pPr marL="1492885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[30, 31, 32, 33, 34,</a:t>
            </a:r>
            <a:r>
              <a:rPr dirty="0" sz="1400" spc="-3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35]]</a:t>
            </a:r>
            <a:endParaRPr sz="1400">
              <a:latin typeface="Courier New"/>
              <a:cs typeface="Courier New"/>
            </a:endParaRPr>
          </a:p>
          <a:p>
            <a:pPr marR="2650490">
              <a:lnSpc>
                <a:spcPct val="141400"/>
              </a:lnSpc>
              <a:tabLst>
                <a:tab pos="2240280" algn="l"/>
              </a:tabLst>
            </a:pPr>
            <a:r>
              <a:rPr dirty="0" sz="1400" spc="-5">
                <a:latin typeface="Courier New"/>
                <a:cs typeface="Courier New"/>
              </a:rPr>
              <a:t>print("\n Array is:\n ",a)  print("\n</a:t>
            </a:r>
            <a:r>
              <a:rPr dirty="0" sz="1400" spc="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a[0,</a:t>
            </a:r>
            <a:r>
              <a:rPr dirty="0" sz="1400" spc="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3:5]	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",a[0,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3:5])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tabLst>
                <a:tab pos="2240280" algn="l"/>
              </a:tabLst>
            </a:pPr>
            <a:r>
              <a:rPr dirty="0" sz="1400" spc="-5">
                <a:latin typeface="Courier New"/>
                <a:cs typeface="Courier New"/>
              </a:rPr>
              <a:t>print("\n</a:t>
            </a:r>
            <a:r>
              <a:rPr dirty="0" sz="1400" spc="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a[4:,</a:t>
            </a:r>
            <a:r>
              <a:rPr dirty="0" sz="1400" spc="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4:]	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",a[4:,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4:])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tabLst>
                <a:tab pos="2026920" algn="l"/>
              </a:tabLst>
            </a:pPr>
            <a:r>
              <a:rPr dirty="0" sz="1400" spc="-5">
                <a:latin typeface="Courier New"/>
                <a:cs typeface="Courier New"/>
              </a:rPr>
              <a:t>print("\n</a:t>
            </a:r>
            <a:r>
              <a:rPr dirty="0" sz="1400" spc="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a[:,</a:t>
            </a:r>
            <a:r>
              <a:rPr dirty="0" sz="1400" spc="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2]	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",a[:,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2])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tabLst>
                <a:tab pos="2560320" algn="l"/>
              </a:tabLst>
            </a:pPr>
            <a:r>
              <a:rPr dirty="0" sz="1400" spc="-5">
                <a:latin typeface="Courier New"/>
                <a:cs typeface="Courier New"/>
              </a:rPr>
              <a:t>print("\n</a:t>
            </a:r>
            <a:r>
              <a:rPr dirty="0" sz="1400" spc="1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a[2:;2,</a:t>
            </a:r>
            <a:r>
              <a:rPr dirty="0" sz="1400" spc="1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::2]	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",a[2:;2,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::2])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910078"/>
            <a:ext cx="340106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The figure below </a:t>
            </a:r>
            <a:r>
              <a:rPr dirty="0" sz="1400" spc="-15">
                <a:latin typeface="Times New Roman"/>
                <a:cs typeface="Times New Roman"/>
              </a:rPr>
              <a:t>makes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concept more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clear: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635368"/>
            <a:ext cx="6190615" cy="2206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 b="1">
                <a:latin typeface="Times New Roman"/>
                <a:cs typeface="Times New Roman"/>
              </a:rPr>
              <a:t>Advanced indexing </a:t>
            </a:r>
            <a:r>
              <a:rPr dirty="0" sz="1400" b="1">
                <a:latin typeface="Times New Roman"/>
                <a:cs typeface="Times New Roman"/>
              </a:rPr>
              <a:t>: </a:t>
            </a:r>
            <a:r>
              <a:rPr dirty="0" sz="1400" spc="-10">
                <a:latin typeface="Times New Roman"/>
                <a:cs typeface="Times New Roman"/>
              </a:rPr>
              <a:t>Advanced </a:t>
            </a:r>
            <a:r>
              <a:rPr dirty="0" sz="1400" spc="-15">
                <a:latin typeface="Times New Roman"/>
                <a:cs typeface="Times New Roman"/>
              </a:rPr>
              <a:t>indexing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 spc="-15">
                <a:latin typeface="Times New Roman"/>
                <a:cs typeface="Times New Roman"/>
              </a:rPr>
              <a:t>triggered when </a:t>
            </a:r>
            <a:r>
              <a:rPr dirty="0" sz="1400" spc="-5">
                <a:latin typeface="Times New Roman"/>
                <a:cs typeface="Times New Roman"/>
              </a:rPr>
              <a:t>obj </a:t>
            </a:r>
            <a:r>
              <a:rPr dirty="0" sz="1400" spc="-10">
                <a:latin typeface="Times New Roman"/>
                <a:cs typeface="Times New Roman"/>
              </a:rPr>
              <a:t>is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  <a:p>
            <a:pPr marL="355600" indent="-228600">
              <a:lnSpc>
                <a:spcPct val="100000"/>
              </a:lnSpc>
              <a:spcBef>
                <a:spcPts val="165"/>
              </a:spcBef>
              <a:buSzPct val="71428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ndarray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type </a:t>
            </a:r>
            <a:r>
              <a:rPr dirty="0" sz="1400">
                <a:latin typeface="Times New Roman"/>
                <a:cs typeface="Times New Roman"/>
              </a:rPr>
              <a:t>integer or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Boolean</a:t>
            </a:r>
            <a:endParaRPr sz="1400">
              <a:latin typeface="Times New Roman"/>
              <a:cs typeface="Times New Roman"/>
            </a:endParaRPr>
          </a:p>
          <a:p>
            <a:pPr marL="355600" indent="-228600">
              <a:lnSpc>
                <a:spcPct val="100000"/>
              </a:lnSpc>
              <a:spcBef>
                <a:spcPts val="180"/>
              </a:spcBef>
              <a:buSzPct val="71428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1400">
                <a:latin typeface="Times New Roman"/>
                <a:cs typeface="Times New Roman"/>
              </a:rPr>
              <a:t>or a </a:t>
            </a:r>
            <a:r>
              <a:rPr dirty="0" sz="1400" spc="-5">
                <a:latin typeface="Times New Roman"/>
                <a:cs typeface="Times New Roman"/>
              </a:rPr>
              <a:t>tuple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least one sequence object</a:t>
            </a:r>
            <a:endParaRPr sz="1400">
              <a:latin typeface="Times New Roman"/>
              <a:cs typeface="Times New Roman"/>
            </a:endParaRPr>
          </a:p>
          <a:p>
            <a:pPr marL="355600" indent="-228600">
              <a:lnSpc>
                <a:spcPct val="100000"/>
              </a:lnSpc>
              <a:spcBef>
                <a:spcPts val="170"/>
              </a:spcBef>
              <a:buSzPct val="71428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non tuple sequence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object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9300"/>
              </a:lnSpc>
              <a:spcBef>
                <a:spcPts val="10"/>
              </a:spcBef>
            </a:pPr>
            <a:r>
              <a:rPr dirty="0" sz="1400" spc="-15">
                <a:latin typeface="Times New Roman"/>
                <a:cs typeface="Times New Roman"/>
              </a:rPr>
              <a:t>Advanced indexing returns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copy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data rather than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view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it. </a:t>
            </a:r>
            <a:r>
              <a:rPr dirty="0" sz="1400" spc="-15">
                <a:latin typeface="Times New Roman"/>
                <a:cs typeface="Times New Roman"/>
              </a:rPr>
              <a:t>Advanced indexing </a:t>
            </a:r>
            <a:r>
              <a:rPr dirty="0" sz="1400" spc="-5">
                <a:latin typeface="Times New Roman"/>
                <a:cs typeface="Times New Roman"/>
              </a:rPr>
              <a:t>is  of </a:t>
            </a:r>
            <a:r>
              <a:rPr dirty="0" sz="1400" spc="-10">
                <a:latin typeface="Times New Roman"/>
                <a:cs typeface="Times New Roman"/>
              </a:rPr>
              <a:t>two </a:t>
            </a:r>
            <a:r>
              <a:rPr dirty="0" sz="1400" spc="-15">
                <a:latin typeface="Times New Roman"/>
                <a:cs typeface="Times New Roman"/>
              </a:rPr>
              <a:t>types </a:t>
            </a:r>
            <a:r>
              <a:rPr dirty="0" sz="1400" spc="-10">
                <a:latin typeface="Times New Roman"/>
                <a:cs typeface="Times New Roman"/>
              </a:rPr>
              <a:t>integer and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Boolean.</a:t>
            </a:r>
            <a:endParaRPr sz="1400">
              <a:latin typeface="Times New Roman"/>
              <a:cs typeface="Times New Roman"/>
            </a:endParaRPr>
          </a:p>
          <a:p>
            <a:pPr marL="12700" marR="168910">
              <a:lnSpc>
                <a:spcPct val="110300"/>
              </a:lnSpc>
              <a:spcBef>
                <a:spcPts val="760"/>
              </a:spcBef>
            </a:pPr>
            <a:r>
              <a:rPr dirty="0" sz="1400" spc="-15" b="1">
                <a:latin typeface="Times New Roman"/>
                <a:cs typeface="Times New Roman"/>
              </a:rPr>
              <a:t>Purely </a:t>
            </a:r>
            <a:r>
              <a:rPr dirty="0" sz="1400" spc="-10" b="1">
                <a:latin typeface="Times New Roman"/>
                <a:cs typeface="Times New Roman"/>
              </a:rPr>
              <a:t>integer </a:t>
            </a:r>
            <a:r>
              <a:rPr dirty="0" sz="1400" spc="-15" b="1">
                <a:latin typeface="Times New Roman"/>
                <a:cs typeface="Times New Roman"/>
              </a:rPr>
              <a:t>indexing </a:t>
            </a:r>
            <a:r>
              <a:rPr dirty="0" sz="1400" b="1">
                <a:latin typeface="Times New Roman"/>
                <a:cs typeface="Times New Roman"/>
              </a:rPr>
              <a:t>: </a:t>
            </a:r>
            <a:r>
              <a:rPr dirty="0" sz="1400" spc="-15">
                <a:latin typeface="Times New Roman"/>
                <a:cs typeface="Times New Roman"/>
              </a:rPr>
              <a:t>When integers are </a:t>
            </a:r>
            <a:r>
              <a:rPr dirty="0" sz="1400" spc="-10">
                <a:latin typeface="Times New Roman"/>
                <a:cs typeface="Times New Roman"/>
              </a:rPr>
              <a:t>used for </a:t>
            </a:r>
            <a:r>
              <a:rPr dirty="0" sz="1400" spc="-15">
                <a:latin typeface="Times New Roman"/>
                <a:cs typeface="Times New Roman"/>
              </a:rPr>
              <a:t>indexing. Each element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first  </a:t>
            </a:r>
            <a:r>
              <a:rPr dirty="0" sz="1400" spc="-15">
                <a:latin typeface="Times New Roman"/>
                <a:cs typeface="Times New Roman"/>
              </a:rPr>
              <a:t>dimension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 spc="-15">
                <a:latin typeface="Times New Roman"/>
                <a:cs typeface="Times New Roman"/>
              </a:rPr>
              <a:t>paired </a:t>
            </a:r>
            <a:r>
              <a:rPr dirty="0" sz="1400" spc="-10">
                <a:latin typeface="Times New Roman"/>
                <a:cs typeface="Times New Roman"/>
              </a:rPr>
              <a:t>with the </a:t>
            </a:r>
            <a:r>
              <a:rPr dirty="0" sz="1400" spc="-15">
                <a:latin typeface="Times New Roman"/>
                <a:cs typeface="Times New Roman"/>
              </a:rPr>
              <a:t>element </a:t>
            </a:r>
            <a:r>
              <a:rPr dirty="0" sz="1400" spc="-5">
                <a:latin typeface="Times New Roman"/>
                <a:cs typeface="Times New Roman"/>
              </a:rPr>
              <a:t>of the </a:t>
            </a:r>
            <a:r>
              <a:rPr dirty="0" sz="1400" spc="-10">
                <a:latin typeface="Times New Roman"/>
                <a:cs typeface="Times New Roman"/>
              </a:rPr>
              <a:t>second </a:t>
            </a:r>
            <a:r>
              <a:rPr dirty="0" sz="1400" spc="-15">
                <a:latin typeface="Times New Roman"/>
                <a:cs typeface="Times New Roman"/>
              </a:rPr>
              <a:t>dimension. </a:t>
            </a:r>
            <a:r>
              <a:rPr dirty="0" sz="1400" spc="-1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index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the  </a:t>
            </a:r>
            <a:r>
              <a:rPr dirty="0" sz="1400" spc="-15">
                <a:latin typeface="Times New Roman"/>
                <a:cs typeface="Times New Roman"/>
              </a:rPr>
              <a:t>elements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this case are </a:t>
            </a:r>
            <a:r>
              <a:rPr dirty="0" sz="1400" spc="-15">
                <a:latin typeface="Times New Roman"/>
                <a:cs typeface="Times New Roman"/>
              </a:rPr>
              <a:t>(0,0),(1,0),(2,1)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corresponding elements </a:t>
            </a:r>
            <a:r>
              <a:rPr dirty="0" sz="1400" spc="-10">
                <a:latin typeface="Times New Roman"/>
                <a:cs typeface="Times New Roman"/>
              </a:rPr>
              <a:t>are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selected.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3130295"/>
            <a:ext cx="5903976" cy="3223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3240"/>
            <a:ext cx="80010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704" y="877773"/>
            <a:ext cx="6392545" cy="906144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4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a</a:t>
            </a:r>
            <a:r>
              <a:rPr dirty="0" sz="1400" spc="-1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np.array([[1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,2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],[3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,4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],[5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,6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]])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print(a[[0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,1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>
                <a:latin typeface="Courier New"/>
                <a:cs typeface="Courier New"/>
              </a:rPr>
              <a:t>,2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],[0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,0</a:t>
            </a:r>
            <a:r>
              <a:rPr dirty="0" sz="1400" spc="-5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,1]])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945385"/>
            <a:ext cx="6180455" cy="1267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 b="1">
                <a:latin typeface="Times New Roman"/>
                <a:cs typeface="Times New Roman"/>
              </a:rPr>
              <a:t>Boolean Array</a:t>
            </a:r>
            <a:r>
              <a:rPr dirty="0" sz="1400" spc="-9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Indexing: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9300"/>
              </a:lnSpc>
            </a:pP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15">
                <a:latin typeface="Times New Roman"/>
                <a:cs typeface="Times New Roman"/>
              </a:rPr>
              <a:t>indexing </a:t>
            </a:r>
            <a:r>
              <a:rPr dirty="0" sz="1400" spc="-10">
                <a:latin typeface="Times New Roman"/>
                <a:cs typeface="Times New Roman"/>
              </a:rPr>
              <a:t>has </a:t>
            </a:r>
            <a:r>
              <a:rPr dirty="0" sz="1400" spc="-15">
                <a:latin typeface="Times New Roman"/>
                <a:cs typeface="Times New Roman"/>
              </a:rPr>
              <a:t>some </a:t>
            </a:r>
            <a:r>
              <a:rPr dirty="0" sz="1400" spc="-10">
                <a:latin typeface="Times New Roman"/>
                <a:cs typeface="Times New Roman"/>
              </a:rPr>
              <a:t>boolean </a:t>
            </a:r>
            <a:r>
              <a:rPr dirty="0" sz="1400" spc="-15">
                <a:latin typeface="Times New Roman"/>
                <a:cs typeface="Times New Roman"/>
              </a:rPr>
              <a:t>expression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index. </a:t>
            </a:r>
            <a:r>
              <a:rPr dirty="0" sz="1400" spc="-10">
                <a:latin typeface="Times New Roman"/>
                <a:cs typeface="Times New Roman"/>
              </a:rPr>
              <a:t>Those </a:t>
            </a:r>
            <a:r>
              <a:rPr dirty="0" sz="1400" spc="-15">
                <a:latin typeface="Times New Roman"/>
                <a:cs typeface="Times New Roman"/>
              </a:rPr>
              <a:t>elements </a:t>
            </a:r>
            <a:r>
              <a:rPr dirty="0" sz="1400" spc="-10">
                <a:latin typeface="Times New Roman"/>
                <a:cs typeface="Times New Roman"/>
              </a:rPr>
              <a:t>are returned  which satisfy that </a:t>
            </a:r>
            <a:r>
              <a:rPr dirty="0" sz="1400" spc="-15">
                <a:latin typeface="Times New Roman"/>
                <a:cs typeface="Times New Roman"/>
              </a:rPr>
              <a:t>Boolean expression.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used for </a:t>
            </a:r>
            <a:r>
              <a:rPr dirty="0" sz="1400" spc="-15">
                <a:latin typeface="Times New Roman"/>
                <a:cs typeface="Times New Roman"/>
              </a:rPr>
              <a:t>filtering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desired element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values.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704" y="3338195"/>
            <a:ext cx="6392545" cy="90678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5">
                <a:latin typeface="Courier New"/>
                <a:cs typeface="Courier New"/>
              </a:rPr>
              <a:t>np.array([10, 40, 80, 50,</a:t>
            </a:r>
            <a:r>
              <a:rPr dirty="0" sz="1400" spc="-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100])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print(a[a&gt;50])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432934"/>
            <a:ext cx="80010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704" y="4796663"/>
            <a:ext cx="6392545" cy="907415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5">
                <a:latin typeface="Courier New"/>
                <a:cs typeface="Courier New"/>
              </a:rPr>
              <a:t>np.array([10, 40, 80, 50,</a:t>
            </a:r>
            <a:r>
              <a:rPr dirty="0" sz="1400" spc="-51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100])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print(a[a%40==0]**2)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5861177"/>
            <a:ext cx="80010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4704" y="6185280"/>
            <a:ext cx="6392545" cy="120904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b = </a:t>
            </a:r>
            <a:r>
              <a:rPr dirty="0" sz="1400" spc="-5">
                <a:latin typeface="Courier New"/>
                <a:cs typeface="Courier New"/>
              </a:rPr>
              <a:t>np.array([[5, 5],[4, 5],[16,</a:t>
            </a:r>
            <a:r>
              <a:rPr dirty="0" sz="1400" spc="-51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4]])</a:t>
            </a:r>
            <a:endParaRPr sz="1400">
              <a:latin typeface="Courier New"/>
              <a:cs typeface="Courier New"/>
            </a:endParaRPr>
          </a:p>
          <a:p>
            <a:pPr marR="4038600">
              <a:lnSpc>
                <a:spcPts val="2390"/>
              </a:lnSpc>
              <a:spcBef>
                <a:spcPts val="180"/>
              </a:spcBef>
            </a:pPr>
            <a:r>
              <a:rPr dirty="0" sz="1400" spc="-5">
                <a:latin typeface="Courier New"/>
                <a:cs typeface="Courier New"/>
              </a:rPr>
              <a:t>sumrow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b.sum(-1)  </a:t>
            </a:r>
            <a:r>
              <a:rPr dirty="0" sz="1400" spc="-5">
                <a:latin typeface="Courier New"/>
                <a:cs typeface="Courier New"/>
              </a:rPr>
              <a:t>print(b[sumrow%10==0])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7737602"/>
            <a:ext cx="5780405" cy="1399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Basic Array Operations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Binary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Operators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numpy, </a:t>
            </a:r>
            <a:r>
              <a:rPr dirty="0" sz="1400" spc="-5">
                <a:latin typeface="Times New Roman"/>
                <a:cs typeface="Times New Roman"/>
              </a:rPr>
              <a:t>arrays </a:t>
            </a:r>
            <a:r>
              <a:rPr dirty="0" sz="1400">
                <a:latin typeface="Times New Roman"/>
                <a:cs typeface="Times New Roman"/>
              </a:rPr>
              <a:t>allow a </a:t>
            </a:r>
            <a:r>
              <a:rPr dirty="0" sz="1400" spc="-5">
                <a:latin typeface="Times New Roman"/>
                <a:cs typeface="Times New Roman"/>
              </a:rPr>
              <a:t>wide range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operations which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performed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particular array </a:t>
            </a:r>
            <a:r>
              <a:rPr dirty="0" sz="1400">
                <a:latin typeface="Times New Roman"/>
                <a:cs typeface="Times New Roman"/>
              </a:rPr>
              <a:t>or a </a:t>
            </a:r>
            <a:r>
              <a:rPr dirty="0" sz="1400" spc="-5">
                <a:latin typeface="Times New Roman"/>
                <a:cs typeface="Times New Roman"/>
              </a:rPr>
              <a:t>combination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Arrays. </a:t>
            </a: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operations include some basic  Mathematical operation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well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Unary and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operations.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416" y="9232086"/>
            <a:ext cx="6323965" cy="30353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541019"/>
            <a:ext cx="6323965" cy="2719705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24460">
              <a:lnSpc>
                <a:spcPts val="1480"/>
              </a:lnSpc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5">
                <a:latin typeface="Courier New"/>
                <a:cs typeface="Courier New"/>
              </a:rPr>
              <a:t>np.array([[1,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2],</a:t>
            </a:r>
            <a:endParaRPr sz="1400">
              <a:latin typeface="Courier New"/>
              <a:cs typeface="Courier New"/>
            </a:endParaRPr>
          </a:p>
          <a:p>
            <a:pPr marL="151130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[3,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4]])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b = </a:t>
            </a:r>
            <a:r>
              <a:rPr dirty="0" sz="1400" spc="-5">
                <a:latin typeface="Courier New"/>
                <a:cs typeface="Courier New"/>
              </a:rPr>
              <a:t>np.array([[4,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3],</a:t>
            </a:r>
            <a:endParaRPr sz="1400">
              <a:latin typeface="Courier New"/>
              <a:cs typeface="Courier New"/>
            </a:endParaRPr>
          </a:p>
          <a:p>
            <a:pPr marL="151130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[2,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1]])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print ("Adding </a:t>
            </a:r>
            <a:r>
              <a:rPr dirty="0" sz="1400">
                <a:latin typeface="Courier New"/>
                <a:cs typeface="Courier New"/>
              </a:rPr>
              <a:t>1 </a:t>
            </a:r>
            <a:r>
              <a:rPr dirty="0" sz="1400" spc="-5">
                <a:latin typeface="Courier New"/>
                <a:cs typeface="Courier New"/>
              </a:rPr>
              <a:t>to every element:", </a:t>
            </a:r>
            <a:r>
              <a:rPr dirty="0" sz="1400">
                <a:latin typeface="Courier New"/>
                <a:cs typeface="Courier New"/>
              </a:rPr>
              <a:t>a +</a:t>
            </a:r>
            <a:r>
              <a:rPr dirty="0" sz="1400" spc="-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1)</a:t>
            </a:r>
            <a:endParaRPr sz="1400">
              <a:latin typeface="Courier New"/>
              <a:cs typeface="Courier New"/>
            </a:endParaRPr>
          </a:p>
          <a:p>
            <a:pPr marL="17780" marR="855980">
              <a:lnSpc>
                <a:spcPct val="141400"/>
              </a:lnSpc>
            </a:pPr>
            <a:r>
              <a:rPr dirty="0" sz="1400" spc="-5">
                <a:latin typeface="Courier New"/>
                <a:cs typeface="Courier New"/>
              </a:rPr>
              <a:t>print ("\nSubtracting </a:t>
            </a:r>
            <a:r>
              <a:rPr dirty="0" sz="1400">
                <a:latin typeface="Courier New"/>
                <a:cs typeface="Courier New"/>
              </a:rPr>
              <a:t>2 </a:t>
            </a:r>
            <a:r>
              <a:rPr dirty="0" sz="1400" spc="-5">
                <a:latin typeface="Courier New"/>
                <a:cs typeface="Courier New"/>
              </a:rPr>
              <a:t>from each element:", </a:t>
            </a:r>
            <a:r>
              <a:rPr dirty="0" sz="1400">
                <a:latin typeface="Courier New"/>
                <a:cs typeface="Courier New"/>
              </a:rPr>
              <a:t>b - </a:t>
            </a:r>
            <a:r>
              <a:rPr dirty="0" sz="1400" spc="-5">
                <a:latin typeface="Courier New"/>
                <a:cs typeface="Courier New"/>
              </a:rPr>
              <a:t>2)  print ("\nArray sum:\n", </a:t>
            </a:r>
            <a:r>
              <a:rPr dirty="0" sz="1400">
                <a:latin typeface="Courier New"/>
                <a:cs typeface="Courier New"/>
              </a:rPr>
              <a:t>a +</a:t>
            </a:r>
            <a:r>
              <a:rPr dirty="0" sz="1400" spc="-3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b)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print ("Array multiplication:\n", a*b)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print ("Matrix multiplication:\n",</a:t>
            </a:r>
            <a:r>
              <a:rPr dirty="0" sz="1400" spc="1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a.dot(b))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481959"/>
            <a:ext cx="6262370" cy="1399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Numpy Mathematical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400" spc="-5">
                <a:latin typeface="Times New Roman"/>
                <a:cs typeface="Times New Roman"/>
              </a:rPr>
              <a:t>NumPy contains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large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various mathematical operations. NumPy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provides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standard trigonometric functions, functions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arithmetic operations, handling </a:t>
            </a:r>
            <a:r>
              <a:rPr dirty="0" sz="1400" spc="-10">
                <a:latin typeface="Times New Roman"/>
                <a:cs typeface="Times New Roman"/>
              </a:rPr>
              <a:t>complex  </a:t>
            </a:r>
            <a:r>
              <a:rPr dirty="0" sz="1400" spc="-5">
                <a:latin typeface="Times New Roman"/>
                <a:cs typeface="Times New Roman"/>
              </a:rPr>
              <a:t>numbers,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4976495"/>
            <a:ext cx="6323965" cy="1818639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70"/>
              </a:lnSpc>
            </a:pPr>
            <a:r>
              <a:rPr dirty="0" sz="1400" spc="-15">
                <a:latin typeface="Courier New"/>
                <a:cs typeface="Courier New"/>
              </a:rPr>
              <a:t>import </a:t>
            </a:r>
            <a:r>
              <a:rPr dirty="0" sz="1400" spc="-10">
                <a:latin typeface="Courier New"/>
                <a:cs typeface="Courier New"/>
              </a:rPr>
              <a:t>numpy </a:t>
            </a:r>
            <a:r>
              <a:rPr dirty="0" sz="1400" spc="-5">
                <a:latin typeface="Courier New"/>
                <a:cs typeface="Courier New"/>
              </a:rPr>
              <a:t>as</a:t>
            </a:r>
            <a:r>
              <a:rPr dirty="0" sz="1400" spc="-95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10"/>
              </a:spcBef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10">
                <a:latin typeface="Courier New"/>
                <a:cs typeface="Courier New"/>
              </a:rPr>
              <a:t>np.array([0, np.pi/2,</a:t>
            </a:r>
            <a:r>
              <a:rPr dirty="0" sz="1400" spc="-185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np.pi])</a:t>
            </a:r>
            <a:endParaRPr sz="1400">
              <a:latin typeface="Courier New"/>
              <a:cs typeface="Courier New"/>
            </a:endParaRPr>
          </a:p>
          <a:p>
            <a:pPr marL="17780" marR="918844">
              <a:lnSpc>
                <a:spcPct val="142100"/>
              </a:lnSpc>
            </a:pPr>
            <a:r>
              <a:rPr dirty="0" sz="1400" spc="-10">
                <a:latin typeface="Courier New"/>
                <a:cs typeface="Courier New"/>
              </a:rPr>
              <a:t>print ("Sine values of array </a:t>
            </a:r>
            <a:r>
              <a:rPr dirty="0" sz="1400" spc="-15">
                <a:latin typeface="Courier New"/>
                <a:cs typeface="Courier New"/>
              </a:rPr>
              <a:t>elements:",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np.sin(a))  </a:t>
            </a: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10">
                <a:latin typeface="Courier New"/>
                <a:cs typeface="Courier New"/>
              </a:rPr>
              <a:t>np.array([0, 1, 2,</a:t>
            </a:r>
            <a:r>
              <a:rPr dirty="0" sz="1400" spc="-17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3])</a:t>
            </a:r>
            <a:endParaRPr sz="1400">
              <a:latin typeface="Courier New"/>
              <a:cs typeface="Courier New"/>
            </a:endParaRPr>
          </a:p>
          <a:p>
            <a:pPr marL="17780" marR="815340">
              <a:lnSpc>
                <a:spcPct val="141400"/>
              </a:lnSpc>
              <a:spcBef>
                <a:spcPts val="10"/>
              </a:spcBef>
            </a:pPr>
            <a:r>
              <a:rPr dirty="0" sz="1400" spc="-10">
                <a:latin typeface="Courier New"/>
                <a:cs typeface="Courier New"/>
              </a:rPr>
              <a:t>print ("Exponent of array elements:", </a:t>
            </a:r>
            <a:r>
              <a:rPr dirty="0" sz="1400" spc="-15">
                <a:latin typeface="Courier New"/>
                <a:cs typeface="Courier New"/>
              </a:rPr>
              <a:t>np.exp(a))  </a:t>
            </a:r>
            <a:r>
              <a:rPr dirty="0" sz="1400" spc="-10">
                <a:latin typeface="Courier New"/>
                <a:cs typeface="Courier New"/>
              </a:rPr>
              <a:t>print ("Square root of array </a:t>
            </a:r>
            <a:r>
              <a:rPr dirty="0" sz="1400" spc="-15">
                <a:latin typeface="Courier New"/>
                <a:cs typeface="Courier New"/>
              </a:rPr>
              <a:t>elements:",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np.sqrt(a))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086472"/>
            <a:ext cx="6113145" cy="1247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 b="1">
                <a:latin typeface="Times New Roman"/>
                <a:cs typeface="Times New Roman"/>
              </a:rPr>
              <a:t>Unary</a:t>
            </a:r>
            <a:r>
              <a:rPr dirty="0" sz="1400" spc="-8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operators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95400"/>
              </a:lnSpc>
              <a:spcBef>
                <a:spcPts val="800"/>
              </a:spcBef>
            </a:pPr>
            <a:r>
              <a:rPr dirty="0" sz="1400" spc="-10">
                <a:latin typeface="Times New Roman"/>
                <a:cs typeface="Times New Roman"/>
              </a:rPr>
              <a:t>Many unary </a:t>
            </a:r>
            <a:r>
              <a:rPr dirty="0" sz="1400" spc="-15">
                <a:latin typeface="Times New Roman"/>
                <a:cs typeface="Times New Roman"/>
              </a:rPr>
              <a:t>operations </a:t>
            </a:r>
            <a:r>
              <a:rPr dirty="0" sz="1400" spc="-10">
                <a:latin typeface="Times New Roman"/>
                <a:cs typeface="Times New Roman"/>
              </a:rPr>
              <a:t>are </a:t>
            </a:r>
            <a:r>
              <a:rPr dirty="0" sz="1400" spc="-15">
                <a:latin typeface="Times New Roman"/>
                <a:cs typeface="Times New Roman"/>
              </a:rPr>
              <a:t>provided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5">
                <a:latin typeface="Times New Roman"/>
                <a:cs typeface="Times New Roman"/>
              </a:rPr>
              <a:t>method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5">
                <a:latin typeface="Times New Roman"/>
                <a:cs typeface="Times New Roman"/>
              </a:rPr>
              <a:t>ndarray </a:t>
            </a:r>
            <a:r>
              <a:rPr dirty="0" sz="1400" spc="-10">
                <a:latin typeface="Times New Roman"/>
                <a:cs typeface="Times New Roman"/>
              </a:rPr>
              <a:t>class. This </a:t>
            </a:r>
            <a:r>
              <a:rPr dirty="0" sz="1400" spc="-15">
                <a:latin typeface="Times New Roman"/>
                <a:cs typeface="Times New Roman"/>
              </a:rPr>
              <a:t>includes sum,  </a:t>
            </a:r>
            <a:r>
              <a:rPr dirty="0" sz="1400" spc="-10">
                <a:latin typeface="Times New Roman"/>
                <a:cs typeface="Times New Roman"/>
              </a:rPr>
              <a:t>min, </a:t>
            </a:r>
            <a:r>
              <a:rPr dirty="0" sz="1400" spc="-15">
                <a:latin typeface="Times New Roman"/>
                <a:cs typeface="Times New Roman"/>
              </a:rPr>
              <a:t>max, </a:t>
            </a:r>
            <a:r>
              <a:rPr dirty="0" sz="1400" spc="-10">
                <a:latin typeface="Times New Roman"/>
                <a:cs typeface="Times New Roman"/>
              </a:rPr>
              <a:t>etc. These functions </a:t>
            </a:r>
            <a:r>
              <a:rPr dirty="0" sz="1400" spc="-15">
                <a:latin typeface="Times New Roman"/>
                <a:cs typeface="Times New Roman"/>
              </a:rPr>
              <a:t>can </a:t>
            </a:r>
            <a:r>
              <a:rPr dirty="0" sz="1400" spc="-10">
                <a:latin typeface="Times New Roman"/>
                <a:cs typeface="Times New Roman"/>
              </a:rPr>
              <a:t>also </a:t>
            </a:r>
            <a:r>
              <a:rPr dirty="0" sz="1400" spc="-5">
                <a:latin typeface="Times New Roman"/>
                <a:cs typeface="Times New Roman"/>
              </a:rPr>
              <a:t>be </a:t>
            </a:r>
            <a:r>
              <a:rPr dirty="0" sz="1400" spc="-15">
                <a:latin typeface="Times New Roman"/>
                <a:cs typeface="Times New Roman"/>
              </a:rPr>
              <a:t>applied row-wise </a:t>
            </a: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 spc="-15">
                <a:latin typeface="Times New Roman"/>
                <a:cs typeface="Times New Roman"/>
              </a:rPr>
              <a:t>column-wise </a:t>
            </a:r>
            <a:r>
              <a:rPr dirty="0" sz="1400" spc="-5">
                <a:latin typeface="Times New Roman"/>
                <a:cs typeface="Times New Roman"/>
              </a:rPr>
              <a:t>by </a:t>
            </a:r>
            <a:r>
              <a:rPr dirty="0" sz="1400" spc="-10">
                <a:latin typeface="Times New Roman"/>
                <a:cs typeface="Times New Roman"/>
              </a:rPr>
              <a:t>setting  an axis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parameter.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8428990"/>
            <a:ext cx="6323965" cy="90678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15">
                <a:latin typeface="Courier New"/>
                <a:cs typeface="Courier New"/>
              </a:rPr>
              <a:t>import </a:t>
            </a:r>
            <a:r>
              <a:rPr dirty="0" sz="1400" spc="-10">
                <a:latin typeface="Courier New"/>
                <a:cs typeface="Courier New"/>
              </a:rPr>
              <a:t>numpy </a:t>
            </a:r>
            <a:r>
              <a:rPr dirty="0" sz="1400" spc="-5">
                <a:latin typeface="Courier New"/>
                <a:cs typeface="Courier New"/>
              </a:rPr>
              <a:t>as</a:t>
            </a:r>
            <a:r>
              <a:rPr dirty="0" sz="1400" spc="-9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10">
                <a:latin typeface="Courier New"/>
                <a:cs typeface="Courier New"/>
              </a:rPr>
              <a:t>arr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10">
                <a:latin typeface="Courier New"/>
                <a:cs typeface="Courier New"/>
              </a:rPr>
              <a:t>np.array([[1, 5,</a:t>
            </a:r>
            <a:r>
              <a:rPr dirty="0" sz="1400" spc="-15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6],</a:t>
            </a:r>
            <a:endParaRPr sz="1400">
              <a:latin typeface="Courier New"/>
              <a:cs typeface="Courier New"/>
            </a:endParaRPr>
          </a:p>
          <a:p>
            <a:pPr marL="1705610">
              <a:lnSpc>
                <a:spcPct val="100000"/>
              </a:lnSpc>
              <a:spcBef>
                <a:spcPts val="695"/>
              </a:spcBef>
            </a:pPr>
            <a:r>
              <a:rPr dirty="0" sz="1400" spc="-10">
                <a:latin typeface="Courier New"/>
                <a:cs typeface="Courier New"/>
              </a:rPr>
              <a:t>[4, 7,</a:t>
            </a:r>
            <a:r>
              <a:rPr dirty="0" sz="1400" spc="-114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2],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541019"/>
            <a:ext cx="6323965" cy="1510665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705610">
              <a:lnSpc>
                <a:spcPts val="1480"/>
              </a:lnSpc>
            </a:pPr>
            <a:r>
              <a:rPr dirty="0" sz="1400" spc="-10">
                <a:latin typeface="Courier New"/>
                <a:cs typeface="Courier New"/>
              </a:rPr>
              <a:t>[3, 1,</a:t>
            </a:r>
            <a:r>
              <a:rPr dirty="0" sz="1400" spc="-114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9]])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10">
                <a:latin typeface="Courier New"/>
                <a:cs typeface="Courier New"/>
              </a:rPr>
              <a:t>print ("Largest element is:",</a:t>
            </a:r>
            <a:r>
              <a:rPr dirty="0" sz="1400" spc="-10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arr.max())</a:t>
            </a:r>
            <a:endParaRPr sz="1400">
              <a:latin typeface="Courier New"/>
              <a:cs typeface="Courier New"/>
            </a:endParaRPr>
          </a:p>
          <a:p>
            <a:pPr marL="17780" marR="281940">
              <a:lnSpc>
                <a:spcPct val="141400"/>
              </a:lnSpc>
            </a:pPr>
            <a:r>
              <a:rPr dirty="0" sz="1400" spc="-10">
                <a:latin typeface="Courier New"/>
                <a:cs typeface="Courier New"/>
              </a:rPr>
              <a:t>print ("Row-wise maximum elements:",arr.max(axis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10">
                <a:latin typeface="Courier New"/>
                <a:cs typeface="Courier New"/>
              </a:rPr>
              <a:t>1))  print ("Column-wise minimum </a:t>
            </a:r>
            <a:r>
              <a:rPr dirty="0" sz="1400" spc="-15">
                <a:latin typeface="Courier New"/>
                <a:cs typeface="Courier New"/>
              </a:rPr>
              <a:t>elements:",arr.min(axis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0))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-10">
                <a:latin typeface="Courier New"/>
                <a:cs typeface="Courier New"/>
              </a:rPr>
              <a:t>print ("Sum </a:t>
            </a:r>
            <a:r>
              <a:rPr dirty="0" sz="1400" spc="-5">
                <a:latin typeface="Courier New"/>
                <a:cs typeface="Courier New"/>
              </a:rPr>
              <a:t>of </a:t>
            </a:r>
            <a:r>
              <a:rPr dirty="0" sz="1400" spc="-10">
                <a:latin typeface="Courier New"/>
                <a:cs typeface="Courier New"/>
              </a:rPr>
              <a:t>all array</a:t>
            </a:r>
            <a:r>
              <a:rPr dirty="0" sz="1400" spc="-60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elements:",arr.sum())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340102"/>
            <a:ext cx="6229985" cy="150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 b="1">
                <a:latin typeface="Times New Roman"/>
                <a:cs typeface="Times New Roman"/>
              </a:rPr>
              <a:t>Numpy </a:t>
            </a:r>
            <a:r>
              <a:rPr dirty="0" sz="1400" spc="-10" b="1">
                <a:latin typeface="Times New Roman"/>
                <a:cs typeface="Times New Roman"/>
              </a:rPr>
              <a:t>Linear</a:t>
            </a:r>
            <a:r>
              <a:rPr dirty="0" sz="1400" spc="-7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Algebra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400" spc="-10">
                <a:latin typeface="Times New Roman"/>
                <a:cs typeface="Times New Roman"/>
              </a:rPr>
              <a:t>The Linear Algebra </a:t>
            </a:r>
            <a:r>
              <a:rPr dirty="0" sz="1400" spc="-15">
                <a:latin typeface="Times New Roman"/>
                <a:cs typeface="Times New Roman"/>
              </a:rPr>
              <a:t>module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5">
                <a:latin typeface="Times New Roman"/>
                <a:cs typeface="Times New Roman"/>
              </a:rPr>
              <a:t>NumPy offers </a:t>
            </a:r>
            <a:r>
              <a:rPr dirty="0" sz="1400" spc="-10">
                <a:latin typeface="Times New Roman"/>
                <a:cs typeface="Times New Roman"/>
              </a:rPr>
              <a:t>various </a:t>
            </a:r>
            <a:r>
              <a:rPr dirty="0" sz="1400" spc="-15">
                <a:latin typeface="Times New Roman"/>
                <a:cs typeface="Times New Roman"/>
              </a:rPr>
              <a:t>methods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apply linear </a:t>
            </a:r>
            <a:r>
              <a:rPr dirty="0" sz="1400" spc="-15">
                <a:latin typeface="Times New Roman"/>
                <a:cs typeface="Times New Roman"/>
              </a:rPr>
              <a:t>algebra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9700"/>
              </a:lnSpc>
              <a:spcBef>
                <a:spcPts val="15"/>
              </a:spcBef>
            </a:pPr>
            <a:r>
              <a:rPr dirty="0" sz="1400" spc="-10">
                <a:latin typeface="Times New Roman"/>
                <a:cs typeface="Times New Roman"/>
              </a:rPr>
              <a:t>any numpy </a:t>
            </a:r>
            <a:r>
              <a:rPr dirty="0" sz="1400" spc="-15">
                <a:latin typeface="Times New Roman"/>
                <a:cs typeface="Times New Roman"/>
              </a:rPr>
              <a:t>array.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 spc="-10">
                <a:latin typeface="Times New Roman"/>
                <a:cs typeface="Times New Roman"/>
              </a:rPr>
              <a:t>can find: rank, </a:t>
            </a:r>
            <a:r>
              <a:rPr dirty="0" sz="1400" spc="-15">
                <a:latin typeface="Times New Roman"/>
                <a:cs typeface="Times New Roman"/>
              </a:rPr>
              <a:t>determinant, trace, </a:t>
            </a:r>
            <a:r>
              <a:rPr dirty="0" sz="1400" spc="-10">
                <a:latin typeface="Times New Roman"/>
                <a:cs typeface="Times New Roman"/>
              </a:rPr>
              <a:t>etc.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15">
                <a:latin typeface="Times New Roman"/>
                <a:cs typeface="Times New Roman"/>
              </a:rPr>
              <a:t>array. </a:t>
            </a:r>
            <a:r>
              <a:rPr dirty="0" sz="1400" spc="-10">
                <a:latin typeface="Times New Roman"/>
                <a:cs typeface="Times New Roman"/>
              </a:rPr>
              <a:t>eigen values </a:t>
            </a:r>
            <a:r>
              <a:rPr dirty="0" sz="1400" spc="-5">
                <a:latin typeface="Times New Roman"/>
                <a:cs typeface="Times New Roman"/>
              </a:rPr>
              <a:t>of  </a:t>
            </a:r>
            <a:r>
              <a:rPr dirty="0" sz="1400" spc="-15">
                <a:latin typeface="Times New Roman"/>
                <a:cs typeface="Times New Roman"/>
              </a:rPr>
              <a:t>matrices matrix </a:t>
            </a:r>
            <a:r>
              <a:rPr dirty="0" sz="1400" spc="-10">
                <a:latin typeface="Times New Roman"/>
                <a:cs typeface="Times New Roman"/>
              </a:rPr>
              <a:t>and vector </a:t>
            </a:r>
            <a:r>
              <a:rPr dirty="0" sz="1400" spc="-15">
                <a:latin typeface="Times New Roman"/>
                <a:cs typeface="Times New Roman"/>
              </a:rPr>
              <a:t>products </a:t>
            </a:r>
            <a:r>
              <a:rPr dirty="0" sz="1400" spc="-10">
                <a:latin typeface="Times New Roman"/>
                <a:cs typeface="Times New Roman"/>
              </a:rPr>
              <a:t>(dot, </a:t>
            </a:r>
            <a:r>
              <a:rPr dirty="0" sz="1400" spc="-15">
                <a:latin typeface="Times New Roman"/>
                <a:cs typeface="Times New Roman"/>
              </a:rPr>
              <a:t>inner, outer,etc. product), matrix  exponentiation, solve </a:t>
            </a:r>
            <a:r>
              <a:rPr dirty="0" sz="1400" spc="-10">
                <a:latin typeface="Times New Roman"/>
                <a:cs typeface="Times New Roman"/>
              </a:rPr>
              <a:t>linear </a:t>
            </a: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tensor </a:t>
            </a:r>
            <a:r>
              <a:rPr dirty="0" sz="1400" spc="-15">
                <a:latin typeface="Times New Roman"/>
                <a:cs typeface="Times New Roman"/>
              </a:rPr>
              <a:t>equations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15">
                <a:latin typeface="Times New Roman"/>
                <a:cs typeface="Times New Roman"/>
              </a:rPr>
              <a:t>much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more.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4039234"/>
            <a:ext cx="6323965" cy="3324225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15">
                <a:latin typeface="Courier New"/>
                <a:cs typeface="Courier New"/>
              </a:rPr>
              <a:t>import </a:t>
            </a:r>
            <a:r>
              <a:rPr dirty="0" sz="1400" spc="-10">
                <a:latin typeface="Courier New"/>
                <a:cs typeface="Courier New"/>
              </a:rPr>
              <a:t>numpy </a:t>
            </a:r>
            <a:r>
              <a:rPr dirty="0" sz="1400" spc="-5">
                <a:latin typeface="Courier New"/>
                <a:cs typeface="Courier New"/>
              </a:rPr>
              <a:t>as</a:t>
            </a:r>
            <a:r>
              <a:rPr dirty="0" sz="1400" spc="-9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10">
                <a:latin typeface="Courier New"/>
                <a:cs typeface="Courier New"/>
              </a:rPr>
              <a:t>np.array([[6, 1,</a:t>
            </a:r>
            <a:r>
              <a:rPr dirty="0" sz="1400" spc="-185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1],</a:t>
            </a:r>
            <a:endParaRPr sz="1400">
              <a:latin typeface="Courier New"/>
              <a:cs typeface="Courier New"/>
            </a:endParaRPr>
          </a:p>
          <a:p>
            <a:pPr marL="1494790">
              <a:lnSpc>
                <a:spcPct val="100000"/>
              </a:lnSpc>
              <a:spcBef>
                <a:spcPts val="695"/>
              </a:spcBef>
            </a:pPr>
            <a:r>
              <a:rPr dirty="0" sz="1400" spc="-10">
                <a:latin typeface="Courier New"/>
                <a:cs typeface="Courier New"/>
              </a:rPr>
              <a:t>[4, -2,</a:t>
            </a:r>
            <a:r>
              <a:rPr dirty="0" sz="1400" spc="-114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5],</a:t>
            </a:r>
            <a:endParaRPr sz="1400">
              <a:latin typeface="Courier New"/>
              <a:cs typeface="Courier New"/>
            </a:endParaRPr>
          </a:p>
          <a:p>
            <a:pPr marL="1494790">
              <a:lnSpc>
                <a:spcPct val="100000"/>
              </a:lnSpc>
              <a:spcBef>
                <a:spcPts val="705"/>
              </a:spcBef>
            </a:pPr>
            <a:r>
              <a:rPr dirty="0" sz="1400" spc="-10">
                <a:latin typeface="Courier New"/>
                <a:cs typeface="Courier New"/>
              </a:rPr>
              <a:t>[2, 8,</a:t>
            </a:r>
            <a:r>
              <a:rPr dirty="0" sz="1400" spc="-114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7]])</a:t>
            </a:r>
            <a:endParaRPr sz="1400">
              <a:latin typeface="Courier New"/>
              <a:cs typeface="Courier New"/>
            </a:endParaRPr>
          </a:p>
          <a:p>
            <a:pPr marL="17780" marR="1443355">
              <a:lnSpc>
                <a:spcPct val="141400"/>
              </a:lnSpc>
            </a:pPr>
            <a:r>
              <a:rPr dirty="0" sz="1400" spc="-15">
                <a:latin typeface="Courier New"/>
                <a:cs typeface="Courier New"/>
              </a:rPr>
              <a:t>print("Rank </a:t>
            </a:r>
            <a:r>
              <a:rPr dirty="0" sz="1400" spc="-5">
                <a:latin typeface="Courier New"/>
                <a:cs typeface="Courier New"/>
              </a:rPr>
              <a:t>of </a:t>
            </a:r>
            <a:r>
              <a:rPr dirty="0" sz="1400" spc="-10">
                <a:latin typeface="Courier New"/>
                <a:cs typeface="Courier New"/>
              </a:rPr>
              <a:t>A:", </a:t>
            </a:r>
            <a:r>
              <a:rPr dirty="0" sz="1400" spc="-15">
                <a:latin typeface="Courier New"/>
                <a:cs typeface="Courier New"/>
              </a:rPr>
              <a:t>np.linalg.matrix_rank(A))  print("\nTrace </a:t>
            </a:r>
            <a:r>
              <a:rPr dirty="0" sz="1400" spc="-10">
                <a:latin typeface="Courier New"/>
                <a:cs typeface="Courier New"/>
              </a:rPr>
              <a:t>of A:", np.trace(A))  </a:t>
            </a:r>
            <a:r>
              <a:rPr dirty="0" sz="1400" spc="-15">
                <a:latin typeface="Courier New"/>
                <a:cs typeface="Courier New"/>
              </a:rPr>
              <a:t>print("\nDeterminant </a:t>
            </a:r>
            <a:r>
              <a:rPr dirty="0" sz="1400" spc="-5">
                <a:latin typeface="Courier New"/>
                <a:cs typeface="Courier New"/>
              </a:rPr>
              <a:t>of </a:t>
            </a:r>
            <a:r>
              <a:rPr dirty="0" sz="1400" spc="-10">
                <a:latin typeface="Courier New"/>
                <a:cs typeface="Courier New"/>
              </a:rPr>
              <a:t>A:",</a:t>
            </a:r>
            <a:r>
              <a:rPr dirty="0" sz="1400" spc="40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np.linalg.det(A))</a:t>
            </a:r>
            <a:endParaRPr sz="1400">
              <a:latin typeface="Courier New"/>
              <a:cs typeface="Courier New"/>
            </a:endParaRPr>
          </a:p>
          <a:p>
            <a:pPr marL="17780" marR="1654175">
              <a:lnSpc>
                <a:spcPct val="141400"/>
              </a:lnSpc>
              <a:spcBef>
                <a:spcPts val="10"/>
              </a:spcBef>
            </a:pPr>
            <a:r>
              <a:rPr dirty="0" sz="1400" spc="-10">
                <a:latin typeface="Courier New"/>
                <a:cs typeface="Courier New"/>
              </a:rPr>
              <a:t>print("\nInverse of A:\n",</a:t>
            </a:r>
            <a:r>
              <a:rPr dirty="0" sz="1400" spc="-125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np.linalg.inv(A))  print("\nMatrix </a:t>
            </a:r>
            <a:r>
              <a:rPr dirty="0" sz="1400">
                <a:latin typeface="Courier New"/>
                <a:cs typeface="Courier New"/>
              </a:rPr>
              <a:t>A </a:t>
            </a:r>
            <a:r>
              <a:rPr dirty="0" sz="1400" spc="-10">
                <a:latin typeface="Courier New"/>
                <a:cs typeface="Courier New"/>
              </a:rPr>
              <a:t>raised to power </a:t>
            </a:r>
            <a:r>
              <a:rPr dirty="0" sz="1400" spc="-15">
                <a:latin typeface="Courier New"/>
                <a:cs typeface="Courier New"/>
              </a:rPr>
              <a:t>3:\n",  np.linalg.matrix_power(A, </a:t>
            </a:r>
            <a:r>
              <a:rPr dirty="0" sz="1400" spc="-5">
                <a:latin typeface="Courier New"/>
                <a:cs typeface="Courier New"/>
              </a:rPr>
              <a:t>3))  </a:t>
            </a:r>
            <a:r>
              <a:rPr dirty="0" sz="1400" spc="-10">
                <a:latin typeface="Courier New"/>
                <a:cs typeface="Courier New"/>
              </a:rPr>
              <a:t>print("transpose of A:",A.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transpose())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652257"/>
            <a:ext cx="6290310" cy="140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 b="1">
                <a:latin typeface="Times New Roman"/>
                <a:cs typeface="Times New Roman"/>
              </a:rPr>
              <a:t>Matrix </a:t>
            </a:r>
            <a:r>
              <a:rPr dirty="0" sz="1400" spc="-15" b="1">
                <a:latin typeface="Times New Roman"/>
                <a:cs typeface="Times New Roman"/>
              </a:rPr>
              <a:t>eigenvalues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Functions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65"/>
              </a:spcBef>
            </a:pPr>
            <a:r>
              <a:rPr dirty="0" sz="1400" spc="-15">
                <a:latin typeface="Times New Roman"/>
                <a:cs typeface="Times New Roman"/>
              </a:rPr>
              <a:t>numpy.linalg.eigh(a, UPLO=’L’)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10">
                <a:latin typeface="Times New Roman"/>
                <a:cs typeface="Times New Roman"/>
              </a:rPr>
              <a:t>This function is used to </a:t>
            </a:r>
            <a:r>
              <a:rPr dirty="0" sz="1400" spc="-15">
                <a:latin typeface="Times New Roman"/>
                <a:cs typeface="Times New Roman"/>
              </a:rPr>
              <a:t>return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eigenvalues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15">
                <a:latin typeface="Times New Roman"/>
                <a:cs typeface="Times New Roman"/>
              </a:rPr>
              <a:t>eigenvectors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5">
                <a:latin typeface="Times New Roman"/>
                <a:cs typeface="Times New Roman"/>
              </a:rPr>
              <a:t>complex Hermitian (conjugate symmetric) </a:t>
            </a: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real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symmetric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10"/>
              </a:spcBef>
            </a:pPr>
            <a:r>
              <a:rPr dirty="0" sz="1400" spc="-15">
                <a:latin typeface="Times New Roman"/>
                <a:cs typeface="Times New Roman"/>
              </a:rPr>
              <a:t>matrix.Returns </a:t>
            </a:r>
            <a:r>
              <a:rPr dirty="0" sz="1400" spc="-10">
                <a:latin typeface="Times New Roman"/>
                <a:cs typeface="Times New Roman"/>
              </a:rPr>
              <a:t>two </a:t>
            </a:r>
            <a:r>
              <a:rPr dirty="0" sz="1400" spc="-15">
                <a:latin typeface="Times New Roman"/>
                <a:cs typeface="Times New Roman"/>
              </a:rPr>
              <a:t>objects,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1-D array containing the </a:t>
            </a:r>
            <a:r>
              <a:rPr dirty="0" sz="1400" spc="-15">
                <a:latin typeface="Times New Roman"/>
                <a:cs typeface="Times New Roman"/>
              </a:rPr>
              <a:t>eigenvalues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a, and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2-D </a:t>
            </a:r>
            <a:r>
              <a:rPr dirty="0" sz="1400" spc="-10">
                <a:latin typeface="Times New Roman"/>
                <a:cs typeface="Times New Roman"/>
              </a:rPr>
              <a:t>square  </a:t>
            </a:r>
            <a:r>
              <a:rPr dirty="0" sz="1400" spc="-15">
                <a:latin typeface="Times New Roman"/>
                <a:cs typeface="Times New Roman"/>
              </a:rPr>
              <a:t>array </a:t>
            </a: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 spc="-15">
                <a:latin typeface="Times New Roman"/>
                <a:cs typeface="Times New Roman"/>
              </a:rPr>
              <a:t>matrix (depending </a:t>
            </a:r>
            <a:r>
              <a:rPr dirty="0" sz="1400" spc="-5">
                <a:latin typeface="Times New Roman"/>
                <a:cs typeface="Times New Roman"/>
              </a:rPr>
              <a:t>on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input type) </a:t>
            </a:r>
            <a:r>
              <a:rPr dirty="0" sz="1400" spc="-5">
                <a:latin typeface="Times New Roman"/>
                <a:cs typeface="Times New Roman"/>
              </a:rPr>
              <a:t>of the </a:t>
            </a:r>
            <a:r>
              <a:rPr dirty="0" sz="1400" spc="-15">
                <a:latin typeface="Times New Roman"/>
                <a:cs typeface="Times New Roman"/>
              </a:rPr>
              <a:t>corresponding eigenvectors </a:t>
            </a:r>
            <a:r>
              <a:rPr dirty="0" sz="1400" spc="-10">
                <a:latin typeface="Times New Roman"/>
                <a:cs typeface="Times New Roman"/>
              </a:rPr>
              <a:t>(in  </a:t>
            </a:r>
            <a:r>
              <a:rPr dirty="0" sz="1400" spc="-15">
                <a:latin typeface="Times New Roman"/>
                <a:cs typeface="Times New Roman"/>
              </a:rPr>
              <a:t>columns).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4992"/>
            <a:ext cx="80010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1251458"/>
            <a:ext cx="6323965" cy="1812289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10">
                <a:latin typeface="Courier New"/>
                <a:cs typeface="Courier New"/>
              </a:rPr>
              <a:t>from numpy import linalg as</a:t>
            </a:r>
            <a:r>
              <a:rPr dirty="0" sz="1400" spc="-120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geek</a:t>
            </a:r>
            <a:endParaRPr sz="1400">
              <a:latin typeface="Courier New"/>
              <a:cs typeface="Courier New"/>
            </a:endParaRPr>
          </a:p>
          <a:p>
            <a:pPr marL="17780" marR="2815590">
              <a:lnSpc>
                <a:spcPct val="141400"/>
              </a:lnSpc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10">
                <a:latin typeface="Courier New"/>
                <a:cs typeface="Courier New"/>
              </a:rPr>
              <a:t>np.array([[1, -2j], [2j,</a:t>
            </a:r>
            <a:r>
              <a:rPr dirty="0" sz="1400" spc="-170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5]])  </a:t>
            </a:r>
            <a:r>
              <a:rPr dirty="0" sz="1400" spc="-15">
                <a:latin typeface="Courier New"/>
                <a:cs typeface="Courier New"/>
              </a:rPr>
              <a:t>print("Array </a:t>
            </a:r>
            <a:r>
              <a:rPr dirty="0" sz="1400" spc="-5">
                <a:latin typeface="Courier New"/>
                <a:cs typeface="Courier New"/>
              </a:rPr>
              <a:t>is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:",a)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10">
                <a:latin typeface="Courier New"/>
                <a:cs typeface="Courier New"/>
              </a:rPr>
              <a:t>c, </a:t>
            </a:r>
            <a:r>
              <a:rPr dirty="0" sz="1400">
                <a:latin typeface="Courier New"/>
                <a:cs typeface="Courier New"/>
              </a:rPr>
              <a:t>d =</a:t>
            </a:r>
            <a:r>
              <a:rPr dirty="0" sz="1400" spc="-110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geek.eigh(a)</a:t>
            </a:r>
            <a:endParaRPr sz="1400">
              <a:latin typeface="Courier New"/>
              <a:cs typeface="Courier New"/>
            </a:endParaRPr>
          </a:p>
          <a:p>
            <a:pPr marL="17780" marR="3343275">
              <a:lnSpc>
                <a:spcPct val="141400"/>
              </a:lnSpc>
              <a:spcBef>
                <a:spcPts val="10"/>
              </a:spcBef>
            </a:pPr>
            <a:r>
              <a:rPr dirty="0" sz="1400" spc="-15">
                <a:latin typeface="Courier New"/>
                <a:cs typeface="Courier New"/>
              </a:rPr>
              <a:t>print("Eigen </a:t>
            </a:r>
            <a:r>
              <a:rPr dirty="0" sz="1400" spc="-10">
                <a:latin typeface="Courier New"/>
                <a:cs typeface="Courier New"/>
              </a:rPr>
              <a:t>value is :",</a:t>
            </a:r>
            <a:r>
              <a:rPr dirty="0" sz="1400" spc="-7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c)  </a:t>
            </a:r>
            <a:r>
              <a:rPr dirty="0" sz="1400" spc="-15">
                <a:latin typeface="Courier New"/>
                <a:cs typeface="Courier New"/>
              </a:rPr>
              <a:t>print("Eigen </a:t>
            </a:r>
            <a:r>
              <a:rPr dirty="0" sz="1400" spc="-10">
                <a:latin typeface="Courier New"/>
                <a:cs typeface="Courier New"/>
              </a:rPr>
              <a:t>value is :",</a:t>
            </a:r>
            <a:r>
              <a:rPr dirty="0" sz="1400" spc="-8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d)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328034"/>
            <a:ext cx="5690870" cy="822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dirty="0" sz="1400" spc="-15" b="1">
                <a:latin typeface="Times New Roman"/>
                <a:cs typeface="Times New Roman"/>
              </a:rPr>
              <a:t>numpy.linalg.eig(a)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15">
                <a:latin typeface="Times New Roman"/>
                <a:cs typeface="Times New Roman"/>
              </a:rPr>
              <a:t>function </a:t>
            </a:r>
            <a:r>
              <a:rPr dirty="0" sz="1400" spc="-10">
                <a:latin typeface="Times New Roman"/>
                <a:cs typeface="Times New Roman"/>
              </a:rPr>
              <a:t>is used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 spc="-15">
                <a:latin typeface="Times New Roman"/>
                <a:cs typeface="Times New Roman"/>
              </a:rPr>
              <a:t>compute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eigenvalues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15">
                <a:latin typeface="Times New Roman"/>
                <a:cs typeface="Times New Roman"/>
              </a:rPr>
              <a:t>right  eigenvectors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square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array.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4347083"/>
            <a:ext cx="6323965" cy="1812289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10">
                <a:latin typeface="Courier New"/>
                <a:cs typeface="Courier New"/>
              </a:rPr>
              <a:t>from numpy import linalg as</a:t>
            </a:r>
            <a:r>
              <a:rPr dirty="0" sz="1400" spc="-120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geek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10">
                <a:latin typeface="Courier New"/>
                <a:cs typeface="Courier New"/>
              </a:rPr>
              <a:t>np.diag((1, 2,</a:t>
            </a:r>
            <a:r>
              <a:rPr dirty="0" sz="1400" spc="-17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3))</a:t>
            </a:r>
            <a:endParaRPr sz="1400">
              <a:latin typeface="Courier New"/>
              <a:cs typeface="Courier New"/>
            </a:endParaRPr>
          </a:p>
          <a:p>
            <a:pPr marL="17780" marR="4084954">
              <a:lnSpc>
                <a:spcPts val="2380"/>
              </a:lnSpc>
              <a:spcBef>
                <a:spcPts val="190"/>
              </a:spcBef>
            </a:pPr>
            <a:r>
              <a:rPr dirty="0" sz="1400" spc="-15">
                <a:latin typeface="Courier New"/>
                <a:cs typeface="Courier New"/>
              </a:rPr>
              <a:t>print("Array </a:t>
            </a:r>
            <a:r>
              <a:rPr dirty="0" sz="1400" spc="-5">
                <a:latin typeface="Courier New"/>
                <a:cs typeface="Courier New"/>
              </a:rPr>
              <a:t>is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:",a)  </a:t>
            </a:r>
            <a:r>
              <a:rPr dirty="0" sz="1400" spc="-10">
                <a:latin typeface="Courier New"/>
                <a:cs typeface="Courier New"/>
              </a:rPr>
              <a:t>c, </a:t>
            </a:r>
            <a:r>
              <a:rPr dirty="0" sz="1400">
                <a:latin typeface="Courier New"/>
                <a:cs typeface="Courier New"/>
              </a:rPr>
              <a:t>d =</a:t>
            </a:r>
            <a:r>
              <a:rPr dirty="0" sz="1400" spc="-165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geek.eig(a)</a:t>
            </a:r>
            <a:endParaRPr sz="1400">
              <a:latin typeface="Courier New"/>
              <a:cs typeface="Courier New"/>
            </a:endParaRPr>
          </a:p>
          <a:p>
            <a:pPr marL="17780" marR="3449954">
              <a:lnSpc>
                <a:spcPts val="2380"/>
              </a:lnSpc>
              <a:spcBef>
                <a:spcPts val="5"/>
              </a:spcBef>
            </a:pPr>
            <a:r>
              <a:rPr dirty="0" sz="1400" spc="-15">
                <a:latin typeface="Courier New"/>
                <a:cs typeface="Courier New"/>
              </a:rPr>
              <a:t>print("Eigen </a:t>
            </a:r>
            <a:r>
              <a:rPr dirty="0" sz="1400" spc="-10">
                <a:latin typeface="Courier New"/>
                <a:cs typeface="Courier New"/>
              </a:rPr>
              <a:t>value is </a:t>
            </a:r>
            <a:r>
              <a:rPr dirty="0" sz="1400" spc="-15">
                <a:latin typeface="Courier New"/>
                <a:cs typeface="Courier New"/>
              </a:rPr>
              <a:t>:",c)  print("Eigen </a:t>
            </a:r>
            <a:r>
              <a:rPr dirty="0" sz="1400" spc="-10">
                <a:latin typeface="Courier New"/>
                <a:cs typeface="Courier New"/>
              </a:rPr>
              <a:t>value is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:",d)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444869"/>
            <a:ext cx="6198870" cy="147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>
                <a:latin typeface="Times New Roman"/>
                <a:cs typeface="Times New Roman"/>
              </a:rPr>
              <a:t>Solving equations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15">
                <a:latin typeface="Times New Roman"/>
                <a:cs typeface="Times New Roman"/>
              </a:rPr>
              <a:t>inverting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matrices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400" spc="-15">
                <a:latin typeface="Times New Roman"/>
                <a:cs typeface="Times New Roman"/>
              </a:rPr>
              <a:t>numpy.linalg.solve()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10">
                <a:latin typeface="Times New Roman"/>
                <a:cs typeface="Times New Roman"/>
              </a:rPr>
              <a:t>Solve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5">
                <a:latin typeface="Times New Roman"/>
                <a:cs typeface="Times New Roman"/>
              </a:rPr>
              <a:t>linear matrix equation, </a:t>
            </a: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system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linear </a:t>
            </a:r>
            <a:r>
              <a:rPr dirty="0" sz="1400" spc="-15">
                <a:latin typeface="Times New Roman"/>
                <a:cs typeface="Times New Roman"/>
              </a:rPr>
              <a:t>scalar  equations.Computes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15">
                <a:latin typeface="Times New Roman"/>
                <a:cs typeface="Times New Roman"/>
              </a:rPr>
              <a:t>“exact” solution, </a:t>
            </a:r>
            <a:r>
              <a:rPr dirty="0" sz="1400" spc="-5">
                <a:latin typeface="Times New Roman"/>
                <a:cs typeface="Times New Roman"/>
              </a:rPr>
              <a:t>x, of the </a:t>
            </a:r>
            <a:r>
              <a:rPr dirty="0" sz="1400" spc="-15">
                <a:latin typeface="Times New Roman"/>
                <a:cs typeface="Times New Roman"/>
              </a:rPr>
              <a:t>well-determined, i.e., </a:t>
            </a:r>
            <a:r>
              <a:rPr dirty="0" sz="1400" spc="-10">
                <a:latin typeface="Times New Roman"/>
                <a:cs typeface="Times New Roman"/>
              </a:rPr>
              <a:t>full rank, </a:t>
            </a:r>
            <a:r>
              <a:rPr dirty="0" sz="1400" spc="-15">
                <a:latin typeface="Times New Roman"/>
                <a:cs typeface="Times New Roman"/>
              </a:rPr>
              <a:t>linear  matrix equation </a:t>
            </a:r>
            <a:r>
              <a:rPr dirty="0" sz="1400" spc="-10">
                <a:latin typeface="Times New Roman"/>
                <a:cs typeface="Times New Roman"/>
              </a:rPr>
              <a:t>ax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1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6416" y="8011414"/>
            <a:ext cx="6323965" cy="1510665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15">
                <a:latin typeface="Courier New"/>
                <a:cs typeface="Courier New"/>
              </a:rPr>
              <a:t>import </a:t>
            </a:r>
            <a:r>
              <a:rPr dirty="0" sz="1400" spc="-10">
                <a:latin typeface="Courier New"/>
                <a:cs typeface="Courier New"/>
              </a:rPr>
              <a:t>numpy </a:t>
            </a:r>
            <a:r>
              <a:rPr dirty="0" sz="1400" spc="-5">
                <a:latin typeface="Courier New"/>
                <a:cs typeface="Courier New"/>
              </a:rPr>
              <a:t>as</a:t>
            </a:r>
            <a:r>
              <a:rPr dirty="0" sz="1400" spc="-9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 marR="3134360">
              <a:lnSpc>
                <a:spcPct val="141400"/>
              </a:lnSpc>
            </a:pPr>
            <a:r>
              <a:rPr dirty="0" sz="1400">
                <a:latin typeface="Courier New"/>
                <a:cs typeface="Courier New"/>
              </a:rPr>
              <a:t>a = </a:t>
            </a:r>
            <a:r>
              <a:rPr dirty="0" sz="1400" spc="-10">
                <a:latin typeface="Courier New"/>
                <a:cs typeface="Courier New"/>
              </a:rPr>
              <a:t>np.array([[1, 2], [3,</a:t>
            </a:r>
            <a:r>
              <a:rPr dirty="0" sz="1400" spc="-180">
                <a:latin typeface="Courier New"/>
                <a:cs typeface="Courier New"/>
              </a:rPr>
              <a:t> </a:t>
            </a:r>
            <a:r>
              <a:rPr dirty="0" sz="1400" spc="-10">
                <a:latin typeface="Courier New"/>
                <a:cs typeface="Courier New"/>
              </a:rPr>
              <a:t>4]])  </a:t>
            </a:r>
            <a:r>
              <a:rPr dirty="0" sz="1400">
                <a:latin typeface="Courier New"/>
                <a:cs typeface="Courier New"/>
              </a:rPr>
              <a:t>b = </a:t>
            </a:r>
            <a:r>
              <a:rPr dirty="0" sz="1400" spc="-10">
                <a:latin typeface="Courier New"/>
                <a:cs typeface="Courier New"/>
              </a:rPr>
              <a:t>np.array([8,</a:t>
            </a:r>
            <a:r>
              <a:rPr dirty="0" sz="1400" spc="-165">
                <a:latin typeface="Courier New"/>
                <a:cs typeface="Courier New"/>
              </a:rPr>
              <a:t> </a:t>
            </a:r>
            <a:r>
              <a:rPr dirty="0" sz="1400" spc="-15">
                <a:latin typeface="Courier New"/>
                <a:cs typeface="Courier New"/>
              </a:rPr>
              <a:t>18])</a:t>
            </a:r>
            <a:endParaRPr sz="1400">
              <a:latin typeface="Courier New"/>
              <a:cs typeface="Courier New"/>
            </a:endParaRPr>
          </a:p>
          <a:p>
            <a:pPr marL="17780" marR="282575">
              <a:lnSpc>
                <a:spcPct val="141400"/>
              </a:lnSpc>
              <a:spcBef>
                <a:spcPts val="10"/>
              </a:spcBef>
            </a:pPr>
            <a:r>
              <a:rPr dirty="0" sz="1400" spc="-10">
                <a:latin typeface="Courier New"/>
                <a:cs typeface="Courier New"/>
              </a:rPr>
              <a:t>print(("Solution of linear </a:t>
            </a:r>
            <a:r>
              <a:rPr dirty="0" sz="1400" spc="-15">
                <a:latin typeface="Courier New"/>
                <a:cs typeface="Courier New"/>
              </a:rPr>
              <a:t>equations:",np.linalg.solve(a,  b)))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6288"/>
            <a:ext cx="6300470" cy="3060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0795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Introduction </a:t>
            </a:r>
            <a:r>
              <a:rPr dirty="0" sz="1400" b="1">
                <a:latin typeface="Times New Roman"/>
                <a:cs typeface="Times New Roman"/>
              </a:rPr>
              <a:t>to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pyplot</a:t>
            </a:r>
            <a:endParaRPr sz="1400">
              <a:latin typeface="Times New Roman"/>
              <a:cs typeface="Times New Roman"/>
            </a:endParaRPr>
          </a:p>
          <a:p>
            <a:pPr marL="12700" marR="32384">
              <a:lnSpc>
                <a:spcPct val="103400"/>
              </a:lnSpc>
              <a:spcBef>
                <a:spcPts val="770"/>
              </a:spcBef>
            </a:pPr>
            <a:r>
              <a:rPr dirty="0" sz="1400" spc="-5">
                <a:latin typeface="Times New Roman"/>
                <a:cs typeface="Times New Roman"/>
              </a:rPr>
              <a:t>matplotlib.pyplot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collection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functions that make </a:t>
            </a:r>
            <a:r>
              <a:rPr dirty="0" sz="1400" spc="-5" b="1" i="1">
                <a:latin typeface="Times New Roman"/>
                <a:cs typeface="Times New Roman"/>
              </a:rPr>
              <a:t>matplotlib </a:t>
            </a:r>
            <a:r>
              <a:rPr dirty="0" sz="1400" spc="-5">
                <a:latin typeface="Times New Roman"/>
                <a:cs typeface="Times New Roman"/>
              </a:rPr>
              <a:t>work like MATLAB.  Each </a:t>
            </a:r>
            <a:r>
              <a:rPr dirty="0" sz="1400" spc="-5" b="1" i="1">
                <a:latin typeface="Times New Roman"/>
                <a:cs typeface="Times New Roman"/>
              </a:rPr>
              <a:t>pyplot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makes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change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figure: e.g., creates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figure, creates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plotting area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figure, plots some </a:t>
            </a:r>
            <a:r>
              <a:rPr dirty="0" sz="1400">
                <a:latin typeface="Times New Roman"/>
                <a:cs typeface="Times New Roman"/>
              </a:rPr>
              <a:t>lines in a </a:t>
            </a:r>
            <a:r>
              <a:rPr dirty="0" sz="1400" spc="-5">
                <a:latin typeface="Times New Roman"/>
                <a:cs typeface="Times New Roman"/>
              </a:rPr>
              <a:t>plotting </a:t>
            </a:r>
            <a:r>
              <a:rPr dirty="0" sz="1400">
                <a:latin typeface="Times New Roman"/>
                <a:cs typeface="Times New Roman"/>
              </a:rPr>
              <a:t>area, </a:t>
            </a:r>
            <a:r>
              <a:rPr dirty="0" sz="1400" spc="-5">
                <a:latin typeface="Times New Roman"/>
                <a:cs typeface="Times New Roman"/>
              </a:rPr>
              <a:t>decorates the plot </a:t>
            </a:r>
            <a:r>
              <a:rPr dirty="0" sz="1400" spc="-10">
                <a:latin typeface="Times New Roman"/>
                <a:cs typeface="Times New Roman"/>
              </a:rPr>
              <a:t>with  </a:t>
            </a:r>
            <a:r>
              <a:rPr dirty="0" sz="1400" spc="-5">
                <a:latin typeface="Times New Roman"/>
                <a:cs typeface="Times New Roman"/>
              </a:rPr>
              <a:t>labels,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3400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 b="1" i="1">
                <a:latin typeface="Times New Roman"/>
                <a:cs typeface="Times New Roman"/>
              </a:rPr>
              <a:t>matplotlib.pyplot </a:t>
            </a:r>
            <a:r>
              <a:rPr dirty="0" sz="1400" spc="-5">
                <a:latin typeface="Times New Roman"/>
                <a:cs typeface="Times New Roman"/>
              </a:rPr>
              <a:t>various states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preserved across function calls, so that it keeps  track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things like the current figure and plotting area, 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plotting functions </a:t>
            </a:r>
            <a:r>
              <a:rPr dirty="0" sz="1400">
                <a:latin typeface="Times New Roman"/>
                <a:cs typeface="Times New Roman"/>
              </a:rPr>
              <a:t>are  </a:t>
            </a:r>
            <a:r>
              <a:rPr dirty="0" sz="1400" spc="-5">
                <a:latin typeface="Times New Roman"/>
                <a:cs typeface="Times New Roman"/>
              </a:rPr>
              <a:t>directed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current axes (please note that "axes" </a:t>
            </a:r>
            <a:r>
              <a:rPr dirty="0" sz="1400">
                <a:latin typeface="Times New Roman"/>
                <a:cs typeface="Times New Roman"/>
              </a:rPr>
              <a:t>here </a:t>
            </a:r>
            <a:r>
              <a:rPr dirty="0" sz="1400" spc="-5">
                <a:latin typeface="Times New Roman"/>
                <a:cs typeface="Times New Roman"/>
              </a:rPr>
              <a:t>and in </a:t>
            </a:r>
            <a:r>
              <a:rPr dirty="0" sz="1400" spc="-10">
                <a:latin typeface="Times New Roman"/>
                <a:cs typeface="Times New Roman"/>
              </a:rPr>
              <a:t>most </a:t>
            </a:r>
            <a:r>
              <a:rPr dirty="0" sz="1400">
                <a:latin typeface="Times New Roman"/>
                <a:cs typeface="Times New Roman"/>
              </a:rPr>
              <a:t>places in </a:t>
            </a:r>
            <a:r>
              <a:rPr dirty="0" sz="1400" spc="-5">
                <a:latin typeface="Times New Roman"/>
                <a:cs typeface="Times New Roman"/>
              </a:rPr>
              <a:t>the  documentation refers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axes </a:t>
            </a:r>
            <a:r>
              <a:rPr dirty="0" sz="1400">
                <a:latin typeface="Times New Roman"/>
                <a:cs typeface="Times New Roman"/>
              </a:rPr>
              <a:t>part of a </a:t>
            </a:r>
            <a:r>
              <a:rPr dirty="0" sz="1400" spc="-5">
                <a:latin typeface="Times New Roman"/>
                <a:cs typeface="Times New Roman"/>
              </a:rPr>
              <a:t>figure and not the strict </a:t>
            </a:r>
            <a:r>
              <a:rPr dirty="0" sz="1400">
                <a:latin typeface="Times New Roman"/>
                <a:cs typeface="Times New Roman"/>
              </a:rPr>
              <a:t>mathematical term for  </a:t>
            </a:r>
            <a:r>
              <a:rPr dirty="0" sz="1400" spc="-5">
                <a:latin typeface="Times New Roman"/>
                <a:cs typeface="Times New Roman"/>
              </a:rPr>
              <a:t>more </a:t>
            </a:r>
            <a:r>
              <a:rPr dirty="0" sz="1400">
                <a:latin typeface="Times New Roman"/>
                <a:cs typeface="Times New Roman"/>
              </a:rPr>
              <a:t>than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axis).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 -Generating visualizations with pyplot is very</a:t>
            </a:r>
            <a:r>
              <a:rPr dirty="0" sz="1400" spc="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quick: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3696334"/>
            <a:ext cx="6323965" cy="12090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matplotlib.pyplot as</a:t>
            </a:r>
            <a:r>
              <a:rPr dirty="0" sz="1400" spc="-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plt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plt.plot([1, 2, 3,</a:t>
            </a:r>
            <a:r>
              <a:rPr dirty="0" sz="1400" spc="-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4])</a:t>
            </a:r>
            <a:endParaRPr sz="1400">
              <a:latin typeface="Courier New"/>
              <a:cs typeface="Courier New"/>
            </a:endParaRPr>
          </a:p>
          <a:p>
            <a:pPr marL="17780" marR="3524250">
              <a:lnSpc>
                <a:spcPct val="141400"/>
              </a:lnSpc>
              <a:spcBef>
                <a:spcPts val="10"/>
              </a:spcBef>
            </a:pPr>
            <a:r>
              <a:rPr dirty="0" sz="1400" spc="-5">
                <a:latin typeface="Courier New"/>
                <a:cs typeface="Courier New"/>
              </a:rPr>
              <a:t>plt.ylabel('some numbers')  plt.show()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203174"/>
            <a:ext cx="6292215" cy="1983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400"/>
              </a:lnSpc>
            </a:pPr>
            <a:r>
              <a:rPr dirty="0" sz="1400" spc="-5">
                <a:latin typeface="Times New Roman"/>
                <a:cs typeface="Times New Roman"/>
              </a:rPr>
              <a:t>You 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wondering </a:t>
            </a:r>
            <a:r>
              <a:rPr dirty="0" sz="1400" spc="-10">
                <a:latin typeface="Times New Roman"/>
                <a:cs typeface="Times New Roman"/>
              </a:rPr>
              <a:t>why </a:t>
            </a:r>
            <a:r>
              <a:rPr dirty="0" sz="1400">
                <a:latin typeface="Times New Roman"/>
                <a:cs typeface="Times New Roman"/>
              </a:rPr>
              <a:t>the x-axis </a:t>
            </a:r>
            <a:r>
              <a:rPr dirty="0" sz="1400" spc="-5">
                <a:latin typeface="Times New Roman"/>
                <a:cs typeface="Times New Roman"/>
              </a:rPr>
              <a:t>ranges from </a:t>
            </a:r>
            <a:r>
              <a:rPr dirty="0" sz="1400">
                <a:latin typeface="Times New Roman"/>
                <a:cs typeface="Times New Roman"/>
              </a:rPr>
              <a:t>0-3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y-axis from </a:t>
            </a:r>
            <a:r>
              <a:rPr dirty="0" sz="1400">
                <a:latin typeface="Times New Roman"/>
                <a:cs typeface="Times New Roman"/>
              </a:rPr>
              <a:t>1-4. If you  </a:t>
            </a:r>
            <a:r>
              <a:rPr dirty="0" sz="1400" spc="-5">
                <a:latin typeface="Times New Roman"/>
                <a:cs typeface="Times New Roman"/>
              </a:rPr>
              <a:t>provide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single list or </a:t>
            </a:r>
            <a:r>
              <a:rPr dirty="0" sz="1400">
                <a:latin typeface="Times New Roman"/>
                <a:cs typeface="Times New Roman"/>
              </a:rPr>
              <a:t>array to </a:t>
            </a:r>
            <a:r>
              <a:rPr dirty="0" sz="1400" spc="-5" b="1" i="1">
                <a:latin typeface="Times New Roman"/>
                <a:cs typeface="Times New Roman"/>
              </a:rPr>
              <a:t>plot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 spc="-5" b="1" i="1">
                <a:latin typeface="Times New Roman"/>
                <a:cs typeface="Times New Roman"/>
              </a:rPr>
              <a:t>matplotlib </a:t>
            </a:r>
            <a:r>
              <a:rPr dirty="0" sz="1400" spc="-10">
                <a:latin typeface="Times New Roman"/>
                <a:cs typeface="Times New Roman"/>
              </a:rPr>
              <a:t>assumes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sequence </a:t>
            </a:r>
            <a:r>
              <a:rPr dirty="0" sz="1400">
                <a:latin typeface="Times New Roman"/>
                <a:cs typeface="Times New Roman"/>
              </a:rPr>
              <a:t>of y values, </a:t>
            </a:r>
            <a:r>
              <a:rPr dirty="0" sz="1400" spc="-5">
                <a:latin typeface="Times New Roman"/>
                <a:cs typeface="Times New Roman"/>
              </a:rPr>
              <a:t>and  automatically generates the </a:t>
            </a:r>
            <a:r>
              <a:rPr dirty="0" sz="1400">
                <a:latin typeface="Times New Roman"/>
                <a:cs typeface="Times New Roman"/>
              </a:rPr>
              <a:t>x </a:t>
            </a:r>
            <a:r>
              <a:rPr dirty="0" sz="1400" spc="-5">
                <a:latin typeface="Times New Roman"/>
                <a:cs typeface="Times New Roman"/>
              </a:rPr>
              <a:t>values for you. Since python ranges start with </a:t>
            </a:r>
            <a:r>
              <a:rPr dirty="0" sz="1400">
                <a:latin typeface="Times New Roman"/>
                <a:cs typeface="Times New Roman"/>
              </a:rPr>
              <a:t>0, </a:t>
            </a:r>
            <a:r>
              <a:rPr dirty="0" sz="1400" spc="-5">
                <a:latin typeface="Times New Roman"/>
                <a:cs typeface="Times New Roman"/>
              </a:rPr>
              <a:t>the  default </a:t>
            </a:r>
            <a:r>
              <a:rPr dirty="0" sz="1400">
                <a:latin typeface="Times New Roman"/>
                <a:cs typeface="Times New Roman"/>
              </a:rPr>
              <a:t>x </a:t>
            </a:r>
            <a:r>
              <a:rPr dirty="0" sz="1400" spc="-5">
                <a:latin typeface="Times New Roman"/>
                <a:cs typeface="Times New Roman"/>
              </a:rPr>
              <a:t>vector has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length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y but </a:t>
            </a:r>
            <a:r>
              <a:rPr dirty="0" sz="1400" spc="-5">
                <a:latin typeface="Times New Roman"/>
                <a:cs typeface="Times New Roman"/>
              </a:rPr>
              <a:t>starts with </a:t>
            </a:r>
            <a:r>
              <a:rPr dirty="0" sz="1400">
                <a:latin typeface="Times New Roman"/>
                <a:cs typeface="Times New Roman"/>
              </a:rPr>
              <a:t>0; therefore,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x </a:t>
            </a:r>
            <a:r>
              <a:rPr dirty="0" sz="1400" spc="-5">
                <a:latin typeface="Times New Roman"/>
                <a:cs typeface="Times New Roman"/>
              </a:rPr>
              <a:t>data are [0, </a:t>
            </a:r>
            <a:r>
              <a:rPr dirty="0" sz="1400">
                <a:latin typeface="Times New Roman"/>
                <a:cs typeface="Times New Roman"/>
              </a:rPr>
              <a:t>1,  2,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3].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49605">
              <a:lnSpc>
                <a:spcPct val="102899"/>
              </a:lnSpc>
            </a:pPr>
            <a:r>
              <a:rPr dirty="0" sz="1400" spc="-5">
                <a:latin typeface="Times New Roman"/>
                <a:cs typeface="Times New Roman"/>
              </a:rPr>
              <a:t>plot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versatile function, and will take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arbitrary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arguments. </a:t>
            </a:r>
            <a:r>
              <a:rPr dirty="0" sz="1400">
                <a:latin typeface="Times New Roman"/>
                <a:cs typeface="Times New Roman"/>
              </a:rPr>
              <a:t>For  </a:t>
            </a:r>
            <a:r>
              <a:rPr dirty="0" sz="1400" spc="-5">
                <a:latin typeface="Times New Roman"/>
                <a:cs typeface="Times New Roman"/>
              </a:rPr>
              <a:t>example, to plot </a:t>
            </a:r>
            <a:r>
              <a:rPr dirty="0" sz="1400">
                <a:latin typeface="Times New Roman"/>
                <a:cs typeface="Times New Roman"/>
              </a:rPr>
              <a:t>x </a:t>
            </a:r>
            <a:r>
              <a:rPr dirty="0" sz="1400" spc="-5">
                <a:latin typeface="Times New Roman"/>
                <a:cs typeface="Times New Roman"/>
              </a:rPr>
              <a:t>versus </a:t>
            </a:r>
            <a:r>
              <a:rPr dirty="0" sz="1400" spc="-15">
                <a:latin typeface="Times New Roman"/>
                <a:cs typeface="Times New Roman"/>
              </a:rPr>
              <a:t>y, </a:t>
            </a:r>
            <a:r>
              <a:rPr dirty="0" sz="1400" spc="-5">
                <a:latin typeface="Times New Roman"/>
                <a:cs typeface="Times New Roman"/>
              </a:rPr>
              <a:t>you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write: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7416748"/>
            <a:ext cx="6323965" cy="52006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matplotlib.pyplot as</a:t>
            </a:r>
            <a:r>
              <a:rPr dirty="0" sz="1400" spc="-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plt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plt.plot([1, 2, 3, 4], [1, 4, 9,</a:t>
            </a:r>
            <a:r>
              <a:rPr dirty="0" sz="14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16])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8142985"/>
            <a:ext cx="6282690" cy="989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Formatting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style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your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plot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3600"/>
              </a:lnSpc>
              <a:spcBef>
                <a:spcPts val="76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every </a:t>
            </a:r>
            <a:r>
              <a:rPr dirty="0" sz="1400">
                <a:latin typeface="Times New Roman"/>
                <a:cs typeface="Times New Roman"/>
              </a:rPr>
              <a:t>x, y pair </a:t>
            </a:r>
            <a:r>
              <a:rPr dirty="0" sz="1400" spc="-5">
                <a:latin typeface="Times New Roman"/>
                <a:cs typeface="Times New Roman"/>
              </a:rPr>
              <a:t>of arguments, there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optional third argument 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format  string that indicates the color and line 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plot. The letters and symbols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format string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from MATLAB,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you </a:t>
            </a:r>
            <a:r>
              <a:rPr dirty="0" sz="1400" spc="-5">
                <a:latin typeface="Times New Roman"/>
                <a:cs typeface="Times New Roman"/>
              </a:rPr>
              <a:t>concatenate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color string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style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17052"/>
            <a:ext cx="6111875" cy="778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400" spc="-5">
                <a:latin typeface="Times New Roman"/>
                <a:cs typeface="Times New Roman"/>
              </a:rPr>
              <a:t>string. The default format string </a:t>
            </a:r>
            <a:r>
              <a:rPr dirty="0" sz="1400">
                <a:latin typeface="Times New Roman"/>
                <a:cs typeface="Times New Roman"/>
              </a:rPr>
              <a:t>is 'b-', </a:t>
            </a:r>
            <a:r>
              <a:rPr dirty="0" sz="1400" spc="-5">
                <a:latin typeface="Times New Roman"/>
                <a:cs typeface="Times New Roman"/>
              </a:rPr>
              <a:t>which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solid blue line.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plot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above with red circles, you would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issue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1405382"/>
            <a:ext cx="6323965" cy="120904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matplotlib.pyplot as</a:t>
            </a:r>
            <a:r>
              <a:rPr dirty="0" sz="1400" spc="-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plt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plt.plot([1, 2, 3, 4], [1, 4, 9, 16],</a:t>
            </a:r>
            <a:r>
              <a:rPr dirty="0" sz="1400" spc="2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'ro')</a:t>
            </a:r>
            <a:endParaRPr sz="1400">
              <a:latin typeface="Courier New"/>
              <a:cs typeface="Courier New"/>
            </a:endParaRPr>
          </a:p>
          <a:p>
            <a:pPr marL="17780" marR="3844290">
              <a:lnSpc>
                <a:spcPct val="141400"/>
              </a:lnSpc>
              <a:spcBef>
                <a:spcPts val="10"/>
              </a:spcBef>
            </a:pPr>
            <a:r>
              <a:rPr dirty="0" sz="1400" spc="-5">
                <a:latin typeface="Courier New"/>
                <a:cs typeface="Courier New"/>
              </a:rPr>
              <a:t>plt.axis((0, 6, 0, 20))  plt.show()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912180"/>
            <a:ext cx="6283325" cy="1983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299"/>
              </a:lnSpc>
            </a:pPr>
            <a:r>
              <a:rPr dirty="0" sz="1400">
                <a:latin typeface="Times New Roman"/>
                <a:cs typeface="Times New Roman"/>
              </a:rPr>
              <a:t>See </a:t>
            </a:r>
            <a:r>
              <a:rPr dirty="0" sz="1400" spc="-5">
                <a:latin typeface="Times New Roman"/>
                <a:cs typeface="Times New Roman"/>
              </a:rPr>
              <a:t>the plot documentation 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complete list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line styles and format strings. The axis  function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example above takes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list of [xmin, xmax, </a:t>
            </a:r>
            <a:r>
              <a:rPr dirty="0" sz="1400" spc="-10">
                <a:latin typeface="Times New Roman"/>
                <a:cs typeface="Times New Roman"/>
              </a:rPr>
              <a:t>ymin, </a:t>
            </a:r>
            <a:r>
              <a:rPr dirty="0" sz="1400" spc="-5">
                <a:latin typeface="Times New Roman"/>
                <a:cs typeface="Times New Roman"/>
              </a:rPr>
              <a:t>ymax]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specifies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viewport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axes.</a:t>
            </a:r>
            <a:endParaRPr sz="1400">
              <a:latin typeface="Times New Roman"/>
              <a:cs typeface="Times New Roman"/>
            </a:endParaRPr>
          </a:p>
          <a:p>
            <a:pPr marL="12700" marR="156210">
              <a:lnSpc>
                <a:spcPct val="103299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matplotlib were limited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working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lists,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would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fairly useless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numeric  processing. Generally, you will use numpy arrays. </a:t>
            </a:r>
            <a:r>
              <a:rPr dirty="0" sz="1400">
                <a:latin typeface="Times New Roman"/>
                <a:cs typeface="Times New Roman"/>
              </a:rPr>
              <a:t>In fact, </a:t>
            </a:r>
            <a:r>
              <a:rPr dirty="0" sz="1400" spc="-5">
                <a:latin typeface="Times New Roman"/>
                <a:cs typeface="Times New Roman"/>
              </a:rPr>
              <a:t>all sequences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converted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numpy </a:t>
            </a:r>
            <a:r>
              <a:rPr dirty="0" sz="1400">
                <a:latin typeface="Times New Roman"/>
                <a:cs typeface="Times New Roman"/>
              </a:rPr>
              <a:t>arrays </a:t>
            </a:r>
            <a:r>
              <a:rPr dirty="0" sz="1400" spc="-5">
                <a:latin typeface="Times New Roman"/>
                <a:cs typeface="Times New Roman"/>
              </a:rPr>
              <a:t>internally. The example </a:t>
            </a:r>
            <a:r>
              <a:rPr dirty="0" sz="1400">
                <a:latin typeface="Times New Roman"/>
                <a:cs typeface="Times New Roman"/>
              </a:rPr>
              <a:t>below </a:t>
            </a:r>
            <a:r>
              <a:rPr dirty="0" sz="1400" spc="-5">
                <a:latin typeface="Times New Roman"/>
                <a:cs typeface="Times New Roman"/>
              </a:rPr>
              <a:t>illustrates plotting several lines </a:t>
            </a:r>
            <a:r>
              <a:rPr dirty="0" sz="1400" spc="-10">
                <a:latin typeface="Times New Roman"/>
                <a:cs typeface="Times New Roman"/>
              </a:rPr>
              <a:t>with  </a:t>
            </a:r>
            <a:r>
              <a:rPr dirty="0" sz="1400" spc="-5">
                <a:latin typeface="Times New Roman"/>
                <a:cs typeface="Times New Roman"/>
              </a:rPr>
              <a:t>different format styles in one function call using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6416" y="5006975"/>
            <a:ext cx="6323965" cy="151066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matplotlib.pyplot as</a:t>
            </a:r>
            <a:r>
              <a:rPr dirty="0" sz="1400" spc="-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plt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Courier New"/>
                <a:cs typeface="Courier New"/>
              </a:rPr>
              <a:t>t = </a:t>
            </a:r>
            <a:r>
              <a:rPr dirty="0" sz="1400" spc="-5">
                <a:latin typeface="Courier New"/>
                <a:cs typeface="Courier New"/>
              </a:rPr>
              <a:t>np.arange(0., 5.,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0.2)</a:t>
            </a:r>
            <a:endParaRPr sz="1400">
              <a:latin typeface="Courier New"/>
              <a:cs typeface="Courier New"/>
            </a:endParaRPr>
          </a:p>
          <a:p>
            <a:pPr marL="17780" marR="856615">
              <a:lnSpc>
                <a:spcPct val="141400"/>
              </a:lnSpc>
              <a:spcBef>
                <a:spcPts val="10"/>
              </a:spcBef>
            </a:pPr>
            <a:r>
              <a:rPr dirty="0" sz="1400" spc="-5">
                <a:latin typeface="Courier New"/>
                <a:cs typeface="Courier New"/>
              </a:rPr>
              <a:t>plt.plot(t, t, 'r--', t, t**2, 'bs', t, t**3, 'g^')  plt.show()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6825868"/>
            <a:ext cx="5814695" cy="548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basic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functions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825"/>
              </a:spcBef>
            </a:pPr>
            <a:r>
              <a:rPr dirty="0" sz="1400" spc="-5">
                <a:latin typeface="Times New Roman"/>
                <a:cs typeface="Times New Roman"/>
              </a:rPr>
              <a:t>Let’s </a:t>
            </a:r>
            <a:r>
              <a:rPr dirty="0" sz="1400">
                <a:latin typeface="Times New Roman"/>
                <a:cs typeface="Times New Roman"/>
              </a:rPr>
              <a:t>have a </a:t>
            </a:r>
            <a:r>
              <a:rPr dirty="0" sz="1400" spc="-5">
                <a:latin typeface="Times New Roman"/>
                <a:cs typeface="Times New Roman"/>
              </a:rPr>
              <a:t>look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basic functions that are often used in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matplotlib.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14704" y="7491730"/>
          <a:ext cx="6290945" cy="2019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8045"/>
                <a:gridCol w="5513323"/>
              </a:tblGrid>
              <a:tr h="245364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3048000" algn="l"/>
                        </a:tabLst>
                      </a:pPr>
                      <a:r>
                        <a:rPr dirty="0" sz="140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Method	Description</a:t>
                      </a:r>
                      <a:endParaRPr sz="1400">
                        <a:latin typeface="Nunito"/>
                        <a:cs typeface="Nunito"/>
                      </a:endParaRPr>
                    </a:p>
                  </a:txBody>
                  <a:tcPr marL="0" marR="0" marB="0" marT="1905"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5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plot()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creates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plot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at the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background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of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computer,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doesn’t displays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it.</a:t>
                      </a:r>
                      <a:r>
                        <a:rPr dirty="0" sz="1250" spc="27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We</a:t>
                      </a:r>
                      <a:endParaRPr sz="1250">
                        <a:latin typeface="Nunito"/>
                        <a:cs typeface="Nunito"/>
                      </a:endParaRPr>
                    </a:p>
                    <a:p>
                      <a:pPr algn="ctr" marL="180975" marR="189230">
                        <a:lnSpc>
                          <a:spcPct val="113599"/>
                        </a:lnSpc>
                      </a:pP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can also add </a:t>
                      </a:r>
                      <a:r>
                        <a:rPr dirty="0" sz="125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label </a:t>
                      </a:r>
                      <a:r>
                        <a:rPr dirty="0" sz="125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it’s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argument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that by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what name we will call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this 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plot </a:t>
                      </a:r>
                      <a:r>
                        <a:rPr dirty="0" sz="125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–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utilized in</a:t>
                      </a:r>
                      <a:r>
                        <a:rPr dirty="0" sz="1250" spc="3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legend()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</a:tr>
              <a:tr h="223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show()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displays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created</a:t>
                      </a:r>
                      <a:r>
                        <a:rPr dirty="0" sz="125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plots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</a:tcPr>
                </a:tc>
              </a:tr>
              <a:tr h="223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5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xlabel()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905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5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labels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</a:t>
                      </a:r>
                      <a:r>
                        <a:rPr dirty="0" sz="1250" spc="-2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x-axis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905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5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ylabel()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5">
                      <a:solidFill>
                        <a:srgbClr val="8EAADB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labels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</a:t>
                      </a:r>
                      <a:r>
                        <a:rPr dirty="0" sz="1250" spc="-3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y-axis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5">
                      <a:solidFill>
                        <a:srgbClr val="8EAADB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title()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gives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 title to the</a:t>
                      </a:r>
                      <a:r>
                        <a:rPr dirty="0" sz="1250" spc="5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graph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</a:tr>
              <a:tr h="2240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xticks()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5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decides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how the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markings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are to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be made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on the</a:t>
                      </a:r>
                      <a:r>
                        <a:rPr dirty="0" sz="1250" spc="14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250" spc="1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x-axis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5">
                      <a:solidFill>
                        <a:srgbClr val="8EAADB"/>
                      </a:solidFill>
                      <a:prstDash val="solid"/>
                    </a:lnT>
                    <a:lnB w="6095">
                      <a:solidFill>
                        <a:srgbClr val="8EAAD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62452"/>
            <a:ext cx="6169025" cy="16630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300"/>
              </a:lnSpc>
            </a:pPr>
            <a:r>
              <a:rPr dirty="0" sz="1400" spc="-5" b="1">
                <a:latin typeface="Times New Roman"/>
                <a:cs typeface="Times New Roman"/>
              </a:rPr>
              <a:t>Float </a:t>
            </a:r>
            <a:r>
              <a:rPr dirty="0" sz="1400" b="1">
                <a:latin typeface="Times New Roman"/>
                <a:cs typeface="Times New Roman"/>
              </a:rPr>
              <a:t>–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value is represented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float class. </a:t>
            </a:r>
            <a:r>
              <a:rPr dirty="0" sz="1400">
                <a:latin typeface="Times New Roman"/>
                <a:cs typeface="Times New Roman"/>
              </a:rPr>
              <a:t>It is a </a:t>
            </a:r>
            <a:r>
              <a:rPr dirty="0" sz="1400" spc="-5">
                <a:latin typeface="Times New Roman"/>
                <a:cs typeface="Times New Roman"/>
              </a:rPr>
              <a:t>real number with </a:t>
            </a:r>
            <a:r>
              <a:rPr dirty="0" sz="1400">
                <a:latin typeface="Times New Roman"/>
                <a:cs typeface="Times New Roman"/>
              </a:rPr>
              <a:t>a floating-  </a:t>
            </a:r>
            <a:r>
              <a:rPr dirty="0" sz="1400" spc="-5">
                <a:latin typeface="Times New Roman"/>
                <a:cs typeface="Times New Roman"/>
              </a:rPr>
              <a:t>point representation.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specified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decimal </a:t>
            </a:r>
            <a:r>
              <a:rPr dirty="0" sz="1400">
                <a:latin typeface="Times New Roman"/>
                <a:cs typeface="Times New Roman"/>
              </a:rPr>
              <a:t>point. </a:t>
            </a:r>
            <a:r>
              <a:rPr dirty="0" sz="1400" spc="-5">
                <a:latin typeface="Times New Roman"/>
                <a:cs typeface="Times New Roman"/>
              </a:rPr>
              <a:t>Optionally,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character </a:t>
            </a:r>
            <a:r>
              <a:rPr dirty="0" sz="1400">
                <a:latin typeface="Times New Roman"/>
                <a:cs typeface="Times New Roman"/>
              </a:rPr>
              <a:t>e or E  </a:t>
            </a:r>
            <a:r>
              <a:rPr dirty="0" sz="1400" spc="-5">
                <a:latin typeface="Times New Roman"/>
                <a:cs typeface="Times New Roman"/>
              </a:rPr>
              <a:t>followed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positive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negative integer </a:t>
            </a:r>
            <a:r>
              <a:rPr dirty="0" sz="1400">
                <a:latin typeface="Times New Roman"/>
                <a:cs typeface="Times New Roman"/>
              </a:rPr>
              <a:t>may be </a:t>
            </a:r>
            <a:r>
              <a:rPr dirty="0" sz="1400" spc="-5">
                <a:latin typeface="Times New Roman"/>
                <a:cs typeface="Times New Roman"/>
              </a:rPr>
              <a:t>appended to specify scientific  notation.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25780">
              <a:lnSpc>
                <a:spcPct val="110700"/>
              </a:lnSpc>
            </a:pPr>
            <a:r>
              <a:rPr dirty="0" sz="1400" spc="-5" b="1">
                <a:latin typeface="Times New Roman"/>
                <a:cs typeface="Times New Roman"/>
              </a:rPr>
              <a:t>Complex Numbers </a:t>
            </a:r>
            <a:r>
              <a:rPr dirty="0" sz="1400" b="1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Complex number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represented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complex class.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 specified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(real part) </a:t>
            </a:r>
            <a:r>
              <a:rPr dirty="0" sz="1400">
                <a:latin typeface="Times New Roman"/>
                <a:cs typeface="Times New Roman"/>
              </a:rPr>
              <a:t>+ </a:t>
            </a:r>
            <a:r>
              <a:rPr dirty="0" sz="1400" spc="-5">
                <a:latin typeface="Times New Roman"/>
                <a:cs typeface="Times New Roman"/>
              </a:rPr>
              <a:t>(imaginary part)j.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2+3j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2781554"/>
            <a:ext cx="6323965" cy="220154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1300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a =</a:t>
            </a:r>
            <a:r>
              <a:rPr dirty="0" sz="1400" spc="-5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5</a:t>
            </a:r>
            <a:endParaRPr sz="1400">
              <a:latin typeface="Courier New"/>
              <a:cs typeface="Courier New"/>
            </a:endParaRPr>
          </a:p>
          <a:p>
            <a:pPr marL="17780" marR="3168015">
              <a:lnSpc>
                <a:spcPct val="141400"/>
              </a:lnSpc>
              <a:spcBef>
                <a:spcPts val="10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print("Type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a: ", type(a))  b =</a:t>
            </a:r>
            <a:r>
              <a:rPr dirty="0" sz="1400" spc="-5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5.0</a:t>
            </a:r>
            <a:endParaRPr sz="1400">
              <a:latin typeface="Courier New"/>
              <a:cs typeface="Courier New"/>
            </a:endParaRPr>
          </a:p>
          <a:p>
            <a:pPr marL="17780" marR="2953385">
              <a:lnSpc>
                <a:spcPct val="14140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print("\nType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b: ", type(b))  c = 2 +</a:t>
            </a:r>
            <a:r>
              <a:rPr dirty="0" sz="1400" spc="-1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4j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print("\nType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 c: ",</a:t>
            </a:r>
            <a:r>
              <a:rPr dirty="0" sz="1400" spc="2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type(c))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378069"/>
            <a:ext cx="4959350" cy="582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Arithmetic Operators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5" b="1">
                <a:latin typeface="Times New Roman"/>
                <a:cs typeface="Times New Roman"/>
              </a:rPr>
              <a:t> Python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7 </a:t>
            </a:r>
            <a:r>
              <a:rPr dirty="0" sz="1400" spc="-5">
                <a:latin typeface="Times New Roman"/>
                <a:cs typeface="Times New Roman"/>
              </a:rPr>
              <a:t>arithmetic operators in Python. The </a:t>
            </a:r>
            <a:r>
              <a:rPr dirty="0" sz="1400">
                <a:latin typeface="Times New Roman"/>
                <a:cs typeface="Times New Roman"/>
              </a:rPr>
              <a:t>lists are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below: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704" y="6134989"/>
          <a:ext cx="6290945" cy="276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441"/>
                <a:gridCol w="4679696"/>
                <a:gridCol w="713231"/>
              </a:tblGrid>
              <a:tr h="339852">
                <a:tc gridSpan="3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tabLst>
                          <a:tab pos="2752090" algn="l"/>
                          <a:tab pos="5636260" algn="l"/>
                        </a:tabLst>
                      </a:pPr>
                      <a:r>
                        <a:rPr dirty="0" sz="140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Operator	Description	Syntax</a:t>
                      </a:r>
                      <a:endParaRPr sz="1400">
                        <a:latin typeface="Nunito"/>
                        <a:cs typeface="Nunito"/>
                      </a:endParaRPr>
                    </a:p>
                  </a:txBody>
                  <a:tcPr marL="0" marR="0" marB="0" marT="0"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59">
                <a:tc>
                  <a:txBody>
                    <a:bodyPr/>
                    <a:lstStyle/>
                    <a:p>
                      <a:pPr algn="r" marR="385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+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12541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Addition: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adds two</a:t>
                      </a:r>
                      <a:r>
                        <a:rPr dirty="0" sz="1300" spc="4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operands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+</a:t>
                      </a:r>
                      <a:r>
                        <a:rPr dirty="0" sz="1300" spc="-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algn="r" marR="393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–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5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Subtraction: subtracts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two</a:t>
                      </a:r>
                      <a:r>
                        <a:rPr dirty="0" sz="1300" spc="1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operands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–</a:t>
                      </a:r>
                      <a:r>
                        <a:rPr dirty="0" sz="1300" spc="-4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  <a:tr h="328040">
                <a:tc>
                  <a:txBody>
                    <a:bodyPr/>
                    <a:lstStyle/>
                    <a:p>
                      <a:pPr algn="r" marR="397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*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895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Multiplication: multiplies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two</a:t>
                      </a:r>
                      <a:r>
                        <a:rPr dirty="0" sz="1300" spc="4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operands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*</a:t>
                      </a:r>
                      <a:r>
                        <a:rPr dirty="0" sz="1300" spc="-4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326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/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Division (float):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divides the first operand by the</a:t>
                      </a:r>
                      <a:r>
                        <a:rPr dirty="0" sz="1300" spc="21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second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/</a:t>
                      </a:r>
                      <a:r>
                        <a:rPr dirty="0" sz="1300" spc="-4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algn="r" marR="3790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1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//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Division (floor):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divides the first operand by the</a:t>
                      </a:r>
                      <a:r>
                        <a:rPr dirty="0" sz="1300" spc="21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second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//</a:t>
                      </a:r>
                      <a:r>
                        <a:rPr dirty="0" sz="1300" spc="-6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 marR="3562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%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254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Modulus: returns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remainder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when the first operand</a:t>
                      </a:r>
                      <a:r>
                        <a:rPr dirty="0" sz="1300" spc="18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is</a:t>
                      </a:r>
                      <a:endParaRPr sz="1300">
                        <a:latin typeface="Nunito"/>
                        <a:cs typeface="Nun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divided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by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</a:t>
                      </a:r>
                      <a:r>
                        <a:rPr dirty="0" sz="1300" spc="2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second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254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%</a:t>
                      </a:r>
                      <a:r>
                        <a:rPr dirty="0" sz="1300" spc="-5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2540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  <a:tr h="327609">
                <a:tc>
                  <a:txBody>
                    <a:bodyPr/>
                    <a:lstStyle/>
                    <a:p>
                      <a:pPr algn="r" marR="3581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1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**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60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Power (Exponent):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Returns first raised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to power</a:t>
                      </a:r>
                      <a:r>
                        <a:rPr dirty="0" sz="1300" spc="12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second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**</a:t>
                      </a:r>
                      <a:r>
                        <a:rPr dirty="0" sz="1300" spc="-6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704" y="541019"/>
          <a:ext cx="6290945" cy="884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8045"/>
                <a:gridCol w="5513323"/>
              </a:tblGrid>
              <a:tr h="222503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yticks()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it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decides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how the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markings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are to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be made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on the</a:t>
                      </a:r>
                      <a:r>
                        <a:rPr dirty="0" sz="1250" spc="14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250" spc="1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y-axis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</a:tr>
              <a:tr h="65557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legend()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6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 indent="-508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pass </a:t>
                      </a:r>
                      <a:r>
                        <a:rPr dirty="0" sz="125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list as it’s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arguments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of all the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plots made,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if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labels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are </a:t>
                      </a:r>
                      <a:r>
                        <a:rPr dirty="0" sz="125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not</a:t>
                      </a:r>
                      <a:r>
                        <a:rPr dirty="0" sz="1250" spc="254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explicitly</a:t>
                      </a:r>
                      <a:endParaRPr sz="1250">
                        <a:latin typeface="Nunito"/>
                        <a:cs typeface="Nunito"/>
                      </a:endParaRPr>
                    </a:p>
                    <a:p>
                      <a:pPr marL="2552700" marR="137160" indent="-2419350">
                        <a:lnSpc>
                          <a:spcPct val="113599"/>
                        </a:lnSpc>
                      </a:pP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specified then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add the values in the list in the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same order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as the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plots </a:t>
                      </a:r>
                      <a:r>
                        <a:rPr dirty="0" sz="12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are  </a:t>
                      </a:r>
                      <a:r>
                        <a:rPr dirty="0" sz="125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made</a:t>
                      </a:r>
                      <a:endParaRPr sz="125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8EAADB"/>
                      </a:solidFill>
                      <a:prstDash val="solid"/>
                    </a:lnL>
                    <a:lnR w="6095">
                      <a:solidFill>
                        <a:srgbClr val="8EAADB"/>
                      </a:solidFill>
                      <a:prstDash val="solid"/>
                    </a:lnR>
                    <a:lnT w="6096">
                      <a:solidFill>
                        <a:srgbClr val="8EAADB"/>
                      </a:solidFill>
                      <a:prstDash val="solid"/>
                    </a:lnT>
                    <a:lnB w="6096">
                      <a:solidFill>
                        <a:srgbClr val="8EAAD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02004" y="1730502"/>
            <a:ext cx="81216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2069845"/>
            <a:ext cx="6323965" cy="392811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matplotlib.pyplot as</a:t>
            </a:r>
            <a:r>
              <a:rPr dirty="0" sz="1400" spc="-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plt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 marR="2670810">
              <a:lnSpc>
                <a:spcPct val="141400"/>
              </a:lnSpc>
            </a:pPr>
            <a:r>
              <a:rPr dirty="0" sz="1400">
                <a:latin typeface="Courier New"/>
                <a:cs typeface="Courier New"/>
              </a:rPr>
              <a:t>x = </a:t>
            </a:r>
            <a:r>
              <a:rPr dirty="0" sz="1400" spc="-5">
                <a:latin typeface="Courier New"/>
                <a:cs typeface="Courier New"/>
              </a:rPr>
              <a:t>np.arange(0, </a:t>
            </a:r>
            <a:r>
              <a:rPr dirty="0" sz="1400">
                <a:latin typeface="Courier New"/>
                <a:cs typeface="Courier New"/>
              </a:rPr>
              <a:t>2 * </a:t>
            </a:r>
            <a:r>
              <a:rPr dirty="0" sz="1400" spc="-5">
                <a:latin typeface="Courier New"/>
                <a:cs typeface="Courier New"/>
              </a:rPr>
              <a:t>(np.pi), 0.1)  y1 </a:t>
            </a: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7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np.sin(x)</a:t>
            </a:r>
            <a:endParaRPr sz="1400">
              <a:latin typeface="Courier New"/>
              <a:cs typeface="Courier New"/>
            </a:endParaRPr>
          </a:p>
          <a:p>
            <a:pPr marL="17780" marR="4164329">
              <a:lnSpc>
                <a:spcPts val="2390"/>
              </a:lnSpc>
              <a:spcBef>
                <a:spcPts val="185"/>
              </a:spcBef>
            </a:pPr>
            <a:r>
              <a:rPr dirty="0" sz="1400" spc="-5">
                <a:latin typeface="Courier New"/>
                <a:cs typeface="Courier New"/>
              </a:rPr>
              <a:t>y2=np.cos(x)  plt.plot(x,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y1,'r:')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495"/>
              </a:spcBef>
            </a:pPr>
            <a:r>
              <a:rPr dirty="0" sz="1400" spc="-5">
                <a:latin typeface="Courier New"/>
                <a:cs typeface="Courier New"/>
              </a:rPr>
              <a:t>plt.plot(x,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y2,'b--')</a:t>
            </a:r>
            <a:endParaRPr sz="1400">
              <a:latin typeface="Courier New"/>
              <a:cs typeface="Courier New"/>
            </a:endParaRPr>
          </a:p>
          <a:p>
            <a:pPr marL="17780" marR="3417570">
              <a:lnSpc>
                <a:spcPct val="141400"/>
              </a:lnSpc>
            </a:pPr>
            <a:r>
              <a:rPr dirty="0" sz="1400" spc="-5">
                <a:latin typeface="Courier New"/>
                <a:cs typeface="Courier New"/>
              </a:rPr>
              <a:t>plt.xlabel('Time')  plt.ylabel('Speed')  plt.legend(['car','plane'])</a:t>
            </a:r>
            <a:endParaRPr sz="1400">
              <a:latin typeface="Courier New"/>
              <a:cs typeface="Courier New"/>
            </a:endParaRPr>
          </a:p>
          <a:p>
            <a:pPr marL="17780" marR="3950970">
              <a:lnSpc>
                <a:spcPct val="141500"/>
              </a:lnSpc>
              <a:spcBef>
                <a:spcPts val="10"/>
              </a:spcBef>
            </a:pPr>
            <a:r>
              <a:rPr dirty="0" sz="1400" spc="-5">
                <a:latin typeface="Courier New"/>
                <a:cs typeface="Courier New"/>
              </a:rPr>
              <a:t>plt.axis((-1,6,-2,2))  plt.title('The Graph')  plt.show()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6306184"/>
            <a:ext cx="5731510" cy="8712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Customization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Plots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54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Here, we </a:t>
            </a:r>
            <a:r>
              <a:rPr dirty="0" sz="1400">
                <a:latin typeface="Times New Roman"/>
                <a:cs typeface="Times New Roman"/>
              </a:rPr>
              <a:t>discuss </a:t>
            </a:r>
            <a:r>
              <a:rPr dirty="0" sz="1400" spc="-5">
                <a:latin typeface="Times New Roman"/>
                <a:cs typeface="Times New Roman"/>
              </a:rPr>
              <a:t>some elementary customizations applicable to almost any </a:t>
            </a:r>
            <a:r>
              <a:rPr dirty="0" sz="1400">
                <a:latin typeface="Times New Roman"/>
                <a:cs typeface="Times New Roman"/>
              </a:rPr>
              <a:t>plot.  </a:t>
            </a: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6416" y="7287209"/>
            <a:ext cx="6323965" cy="195707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matplotlib.pyplot as</a:t>
            </a:r>
            <a:r>
              <a:rPr dirty="0" sz="1400" spc="-2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plt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40"/>
              </a:spcBef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 marR="2670810">
              <a:lnSpc>
                <a:spcPts val="1720"/>
              </a:lnSpc>
              <a:spcBef>
                <a:spcPts val="45"/>
              </a:spcBef>
            </a:pPr>
            <a:r>
              <a:rPr dirty="0" sz="1400">
                <a:latin typeface="Courier New"/>
                <a:cs typeface="Courier New"/>
              </a:rPr>
              <a:t>x = </a:t>
            </a:r>
            <a:r>
              <a:rPr dirty="0" sz="1400" spc="-5">
                <a:latin typeface="Courier New"/>
                <a:cs typeface="Courier New"/>
              </a:rPr>
              <a:t>np.arange(0, </a:t>
            </a:r>
            <a:r>
              <a:rPr dirty="0" sz="1400">
                <a:latin typeface="Courier New"/>
                <a:cs typeface="Courier New"/>
              </a:rPr>
              <a:t>2 * </a:t>
            </a:r>
            <a:r>
              <a:rPr dirty="0" sz="1400" spc="-5">
                <a:latin typeface="Courier New"/>
                <a:cs typeface="Courier New"/>
              </a:rPr>
              <a:t>(np.pi), 0.5)  </a:t>
            </a:r>
            <a:r>
              <a:rPr dirty="0" sz="1400">
                <a:latin typeface="Courier New"/>
                <a:cs typeface="Courier New"/>
              </a:rPr>
              <a:t>y =</a:t>
            </a:r>
            <a:r>
              <a:rPr dirty="0" sz="1400" spc="-8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np.sin(x)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ts val="1650"/>
              </a:lnSpc>
            </a:pPr>
            <a:r>
              <a:rPr dirty="0" sz="1400" spc="-5">
                <a:latin typeface="Courier New"/>
                <a:cs typeface="Courier New"/>
              </a:rPr>
              <a:t>plt.plot(x, y,color='green', linestyle='dashed',</a:t>
            </a:r>
            <a:r>
              <a:rPr dirty="0" sz="1400" spc="4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linewidth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25"/>
              </a:spcBef>
            </a:pPr>
            <a:r>
              <a:rPr dirty="0" sz="1400">
                <a:latin typeface="Courier New"/>
                <a:cs typeface="Courier New"/>
              </a:rPr>
              <a:t>=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3,</a:t>
            </a:r>
            <a:endParaRPr sz="1400">
              <a:latin typeface="Courier New"/>
              <a:cs typeface="Courier New"/>
            </a:endParaRPr>
          </a:p>
          <a:p>
            <a:pPr marL="17780" marR="1604010" indent="959485">
              <a:lnSpc>
                <a:spcPct val="102099"/>
              </a:lnSpc>
            </a:pPr>
            <a:r>
              <a:rPr dirty="0" sz="1400" spc="-5">
                <a:latin typeface="Courier New"/>
                <a:cs typeface="Courier New"/>
              </a:rPr>
              <a:t>marker='o', markerfacecolor='blue',  markersize=12)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latin typeface="Courier New"/>
                <a:cs typeface="Courier New"/>
              </a:rPr>
              <a:t>plt.show()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6288"/>
            <a:ext cx="6212205" cy="1090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Subplots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3699"/>
              </a:lnSpc>
              <a:spcBef>
                <a:spcPts val="765"/>
              </a:spcBef>
            </a:pPr>
            <a:r>
              <a:rPr dirty="0" sz="1400" spc="-5">
                <a:latin typeface="Times New Roman"/>
                <a:cs typeface="Times New Roman"/>
              </a:rPr>
              <a:t>Subplots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required when we want to </a:t>
            </a:r>
            <a:r>
              <a:rPr dirty="0" sz="1400" spc="-10">
                <a:latin typeface="Times New Roman"/>
                <a:cs typeface="Times New Roman"/>
              </a:rPr>
              <a:t>show </a:t>
            </a:r>
            <a:r>
              <a:rPr dirty="0" sz="1400">
                <a:latin typeface="Times New Roman"/>
                <a:cs typeface="Times New Roman"/>
              </a:rPr>
              <a:t>two or </a:t>
            </a:r>
            <a:r>
              <a:rPr dirty="0" sz="1400" spc="-10">
                <a:latin typeface="Times New Roman"/>
                <a:cs typeface="Times New Roman"/>
              </a:rPr>
              <a:t>more </a:t>
            </a:r>
            <a:r>
              <a:rPr dirty="0" sz="1400" spc="-5">
                <a:latin typeface="Times New Roman"/>
                <a:cs typeface="Times New Roman"/>
              </a:rPr>
              <a:t>plots in same </a:t>
            </a:r>
            <a:r>
              <a:rPr dirty="0" sz="1400">
                <a:latin typeface="Times New Roman"/>
                <a:cs typeface="Times New Roman"/>
              </a:rPr>
              <a:t>figure.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 do it in </a:t>
            </a:r>
            <a:r>
              <a:rPr dirty="0" sz="1400" spc="-5">
                <a:latin typeface="Times New Roman"/>
                <a:cs typeface="Times New Roman"/>
              </a:rPr>
              <a:t>two </a:t>
            </a:r>
            <a:r>
              <a:rPr dirty="0" sz="1400" spc="-10">
                <a:latin typeface="Times New Roman"/>
                <a:cs typeface="Times New Roman"/>
              </a:rPr>
              <a:t>ways </a:t>
            </a:r>
            <a:r>
              <a:rPr dirty="0" sz="1400" spc="-5">
                <a:latin typeface="Times New Roman"/>
                <a:cs typeface="Times New Roman"/>
              </a:rPr>
              <a:t>using two slightly different methods.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1728470"/>
            <a:ext cx="6323965" cy="5438775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480"/>
              </a:lnSpc>
            </a:pPr>
            <a:r>
              <a:rPr dirty="0" sz="1400" spc="-5">
                <a:latin typeface="Courier New"/>
                <a:cs typeface="Courier New"/>
              </a:rPr>
              <a:t>import numpy as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np</a:t>
            </a:r>
            <a:endParaRPr sz="1400">
              <a:latin typeface="Courier New"/>
              <a:cs typeface="Courier New"/>
            </a:endParaRPr>
          </a:p>
          <a:p>
            <a:pPr marL="17780" marR="2990850">
              <a:lnSpc>
                <a:spcPct val="141400"/>
              </a:lnSpc>
            </a:pPr>
            <a:r>
              <a:rPr dirty="0" sz="1400" spc="-5">
                <a:latin typeface="Courier New"/>
                <a:cs typeface="Courier New"/>
              </a:rPr>
              <a:t>import matplotlib.pyplot as plt  </a:t>
            </a:r>
            <a:r>
              <a:rPr dirty="0" sz="1400">
                <a:latin typeface="Courier New"/>
                <a:cs typeface="Courier New"/>
              </a:rPr>
              <a:t>x = </a:t>
            </a:r>
            <a:r>
              <a:rPr dirty="0" sz="1400" spc="-5">
                <a:latin typeface="Courier New"/>
                <a:cs typeface="Courier New"/>
              </a:rPr>
              <a:t>np.arange(-2, 2,</a:t>
            </a:r>
            <a:r>
              <a:rPr dirty="0" sz="1400" spc="-5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0.1)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y1=x</a:t>
            </a:r>
            <a:endParaRPr sz="1400">
              <a:latin typeface="Courier New"/>
              <a:cs typeface="Courier New"/>
            </a:endParaRPr>
          </a:p>
          <a:p>
            <a:pPr marL="17780" marR="5551170">
              <a:lnSpc>
                <a:spcPct val="141500"/>
              </a:lnSpc>
              <a:spcBef>
                <a:spcPts val="10"/>
              </a:spcBef>
            </a:pPr>
            <a:r>
              <a:rPr dirty="0" sz="1400" spc="-5">
                <a:latin typeface="Courier New"/>
                <a:cs typeface="Courier New"/>
              </a:rPr>
              <a:t>y2=x*2  </a:t>
            </a:r>
            <a:r>
              <a:rPr dirty="0" sz="1400" spc="-5">
                <a:latin typeface="Courier New"/>
                <a:cs typeface="Courier New"/>
              </a:rPr>
              <a:t>y3=x**2  y4=x**3</a:t>
            </a:r>
            <a:endParaRPr sz="1400">
              <a:latin typeface="Courier New"/>
              <a:cs typeface="Courier New"/>
            </a:endParaRPr>
          </a:p>
          <a:p>
            <a:pPr marL="17780" marR="3310890">
              <a:lnSpc>
                <a:spcPts val="2390"/>
              </a:lnSpc>
              <a:spcBef>
                <a:spcPts val="185"/>
              </a:spcBef>
            </a:pPr>
            <a:r>
              <a:rPr dirty="0" sz="1400" spc="-5">
                <a:latin typeface="Courier New"/>
                <a:cs typeface="Courier New"/>
              </a:rPr>
              <a:t>fig, ax </a:t>
            </a:r>
            <a:r>
              <a:rPr dirty="0" sz="1400">
                <a:latin typeface="Courier New"/>
                <a:cs typeface="Courier New"/>
              </a:rPr>
              <a:t>= </a:t>
            </a:r>
            <a:r>
              <a:rPr dirty="0" sz="1400" spc="-5">
                <a:latin typeface="Courier New"/>
                <a:cs typeface="Courier New"/>
              </a:rPr>
              <a:t>plt.subplots(2, 2)  ax[0, 0].plot(x,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y1)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495"/>
              </a:spcBef>
            </a:pPr>
            <a:r>
              <a:rPr dirty="0" sz="1400" spc="-5">
                <a:latin typeface="Courier New"/>
                <a:cs typeface="Courier New"/>
              </a:rPr>
              <a:t>ax[0, 1].plot(x,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y2)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ax[1, 0].plot(x,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y3)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Courier New"/>
                <a:cs typeface="Courier New"/>
              </a:rPr>
              <a:t>ax[1, 1].plot(x,</a:t>
            </a:r>
            <a:r>
              <a:rPr dirty="0" sz="1400" spc="-5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y4)</a:t>
            </a:r>
            <a:endParaRPr sz="1400">
              <a:latin typeface="Courier New"/>
              <a:cs typeface="Courier New"/>
            </a:endParaRPr>
          </a:p>
          <a:p>
            <a:pPr marL="17780" marR="3310890">
              <a:lnSpc>
                <a:spcPct val="141600"/>
              </a:lnSpc>
              <a:spcBef>
                <a:spcPts val="10"/>
              </a:spcBef>
            </a:pPr>
            <a:r>
              <a:rPr dirty="0" sz="1400" spc="-5">
                <a:latin typeface="Courier New"/>
                <a:cs typeface="Courier New"/>
              </a:rPr>
              <a:t>ax[0, 0].set_title("Linear")  ax[0, 1].set_title("Double")  ax[1, 0].set_title("Square")  ax[1, 1].set_title("Cube")  fig.tight_layout()  plt.show()</a:t>
            </a:r>
            <a:endParaRPr sz="1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900633"/>
            <a:ext cx="6323965" cy="189039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-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123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val1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6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2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6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val2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6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3</a:t>
            </a:r>
            <a:endParaRPr sz="1400">
              <a:latin typeface="Courier New"/>
              <a:cs typeface="Courier New"/>
            </a:endParaRPr>
          </a:p>
          <a:p>
            <a:pPr marL="17780" marR="3167380">
              <a:lnSpc>
                <a:spcPts val="2390"/>
              </a:lnSpc>
              <a:spcBef>
                <a:spcPts val="185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#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using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the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addition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operator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res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val1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+</a:t>
            </a:r>
            <a:r>
              <a:rPr dirty="0" sz="1400" spc="-15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val2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4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print(res)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079622"/>
            <a:ext cx="5379720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Precedence of </a:t>
            </a:r>
            <a:r>
              <a:rPr dirty="0" sz="1400" spc="-5" b="1">
                <a:latin typeface="Times New Roman"/>
                <a:cs typeface="Times New Roman"/>
              </a:rPr>
              <a:t>Arithmetic Operators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dirty="0" sz="1400" spc="-5">
                <a:latin typeface="Times New Roman"/>
                <a:cs typeface="Times New Roman"/>
              </a:rPr>
              <a:t>Let us </a:t>
            </a:r>
            <a:r>
              <a:rPr dirty="0" sz="1400">
                <a:latin typeface="Times New Roman"/>
                <a:cs typeface="Times New Roman"/>
              </a:rPr>
              <a:t>see </a:t>
            </a:r>
            <a:r>
              <a:rPr dirty="0" sz="1400" spc="-5">
                <a:latin typeface="Times New Roman"/>
                <a:cs typeface="Times New Roman"/>
              </a:rPr>
              <a:t>the precedence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associativity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Python Arithmetic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operators.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704" y="3865498"/>
          <a:ext cx="6031865" cy="1532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9025"/>
                <a:gridCol w="3767962"/>
                <a:gridCol w="1123569"/>
                <a:gridCol w="141732"/>
              </a:tblGrid>
              <a:tr h="323850">
                <a:tc gridSpan="4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429510" algn="l"/>
                          <a:tab pos="4825365" algn="l"/>
                        </a:tabLst>
                      </a:pP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Operator	Description	</a:t>
                      </a:r>
                      <a:r>
                        <a:rPr dirty="0" sz="130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Associativity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6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**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7619">
                      <a:solidFill>
                        <a:srgbClr val="FFFFFF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Exponentiation</a:t>
                      </a:r>
                      <a:r>
                        <a:rPr dirty="0" sz="1300" spc="-6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Operator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7619">
                      <a:solidFill>
                        <a:srgbClr val="FFFFFF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right-to-left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7619">
                      <a:solidFill>
                        <a:srgbClr val="FFFFFF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0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7619">
                      <a:solidFill>
                        <a:srgbClr val="FFFFFF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551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%, *, /,</a:t>
                      </a:r>
                      <a:r>
                        <a:rPr dirty="0" sz="1300" spc="-3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//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Modulos, Multiplication, Division,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and</a:t>
                      </a:r>
                      <a:r>
                        <a:rPr dirty="0" sz="1300" spc="4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Floor</a:t>
                      </a:r>
                      <a:endParaRPr sz="1300">
                        <a:latin typeface="Nunito"/>
                        <a:cs typeface="Nun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Division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left-to-right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0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  <a:tr h="3271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+,</a:t>
                      </a:r>
                      <a:r>
                        <a:rPr dirty="0" sz="1300" spc="-7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–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Addition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and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Subtraction</a:t>
                      </a:r>
                      <a:r>
                        <a:rPr dirty="0" sz="1300" spc="-1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operators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left-to-right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0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2004" y="5685916"/>
            <a:ext cx="4764405" cy="534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Variable modifying</a:t>
            </a:r>
            <a:r>
              <a:rPr dirty="0" sz="1400" spc="-3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operators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Some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additional arithmetic operators that modify variable</a:t>
            </a:r>
            <a:r>
              <a:rPr dirty="0" sz="1400" spc="2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values: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14704" y="6319392"/>
          <a:ext cx="5948045" cy="16344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249"/>
                <a:gridCol w="3332099"/>
                <a:gridCol w="1349120"/>
              </a:tblGrid>
              <a:tr h="323088">
                <a:tc gridSpan="3"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696210" algn="l"/>
                          <a:tab pos="4692650" algn="l"/>
                        </a:tabLst>
                      </a:pP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Operator	</a:t>
                      </a:r>
                      <a:r>
                        <a:rPr dirty="0" sz="1300" spc="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Effect	Equivalent</a:t>
                      </a:r>
                      <a:r>
                        <a:rPr dirty="0" sz="1300" spc="-75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b="1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to…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+=</a:t>
                      </a:r>
                      <a:r>
                        <a:rPr dirty="0" sz="1300" spc="-4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Add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value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of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to</a:t>
                      </a:r>
                      <a:r>
                        <a:rPr dirty="0" sz="1300" spc="2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= x + 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326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-=</a:t>
                      </a:r>
                      <a:r>
                        <a:rPr dirty="0" sz="1300" spc="-3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Subtract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value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of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from</a:t>
                      </a:r>
                      <a:r>
                        <a:rPr dirty="0" sz="1300" spc="5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= x -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  <a:tr h="3280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*=</a:t>
                      </a:r>
                      <a:r>
                        <a:rPr dirty="0" sz="1300" spc="-6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*=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Multiply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value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of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by</a:t>
                      </a:r>
                      <a:r>
                        <a:rPr dirty="0" sz="1300" spc="11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= x *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1270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= x /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/=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Divide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the 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value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of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</a:t>
                      </a:r>
                      <a:r>
                        <a:rPr dirty="0" sz="1300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by</a:t>
                      </a:r>
                      <a:r>
                        <a:rPr dirty="0" sz="1300" spc="10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x = x /</a:t>
                      </a:r>
                      <a:r>
                        <a:rPr dirty="0" sz="1300" spc="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 </a:t>
                      </a:r>
                      <a:r>
                        <a:rPr dirty="0" sz="1300" spc="-5">
                          <a:solidFill>
                            <a:srgbClr val="273139"/>
                          </a:solidFill>
                          <a:latin typeface="Nunito"/>
                          <a:cs typeface="Nunito"/>
                        </a:rPr>
                        <a:t>y</a:t>
                      </a:r>
                      <a:endParaRPr sz="1300">
                        <a:latin typeface="Nunito"/>
                        <a:cs typeface="Nunito"/>
                      </a:endParaRPr>
                    </a:p>
                  </a:txBody>
                  <a:tcPr marL="0" marR="0" marB="0" marT="635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194054"/>
            <a:ext cx="5534660" cy="768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Comparison Operators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700"/>
              </a:lnSpc>
              <a:spcBef>
                <a:spcPts val="525"/>
              </a:spcBef>
            </a:pPr>
            <a:r>
              <a:rPr dirty="0" sz="1400" spc="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Python </a:t>
            </a:r>
            <a:r>
              <a:rPr dirty="0" sz="1400" spc="5">
                <a:latin typeface="Times New Roman"/>
                <a:cs typeface="Times New Roman"/>
                <a:hlinkClick r:id="rId2"/>
              </a:rPr>
              <a:t>Comparison</a:t>
            </a:r>
            <a:r>
              <a:rPr dirty="0" sz="1400" spc="5">
                <a:latin typeface="Times New Roman"/>
                <a:cs typeface="Times New Roman"/>
              </a:rPr>
              <a:t> of </a:t>
            </a:r>
            <a:r>
              <a:rPr dirty="0" sz="1400" spc="5">
                <a:latin typeface="Times New Roman"/>
                <a:cs typeface="Times New Roman"/>
                <a:hlinkClick r:id="rId3"/>
              </a:rPr>
              <a:t>Relational operators</a:t>
            </a:r>
            <a:r>
              <a:rPr dirty="0" sz="1400" spc="5">
                <a:latin typeface="Times New Roman"/>
                <a:cs typeface="Times New Roman"/>
              </a:rPr>
              <a:t> compares the values.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5">
                <a:latin typeface="Times New Roman"/>
                <a:cs typeface="Times New Roman"/>
              </a:rPr>
              <a:t>either  returns </a:t>
            </a:r>
            <a:r>
              <a:rPr dirty="0" sz="1400" spc="5" b="1">
                <a:latin typeface="Times New Roman"/>
                <a:cs typeface="Times New Roman"/>
              </a:rPr>
              <a:t>True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5" b="1">
                <a:latin typeface="Times New Roman"/>
                <a:cs typeface="Times New Roman"/>
              </a:rPr>
              <a:t>False </a:t>
            </a:r>
            <a:r>
              <a:rPr dirty="0" sz="1400" spc="5">
                <a:latin typeface="Times New Roman"/>
                <a:cs typeface="Times New Roman"/>
              </a:rPr>
              <a:t>according to 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condition.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704" y="2219198"/>
          <a:ext cx="6290945" cy="1966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817"/>
                <a:gridCol w="4771135"/>
                <a:gridCol w="661415"/>
              </a:tblGrid>
              <a:tr h="245363">
                <a:tc gridSpan="3">
                  <a:txBody>
                    <a:bodyPr/>
                    <a:lstStyle/>
                    <a:p>
                      <a:pPr marL="67945">
                        <a:lnSpc>
                          <a:spcPts val="1625"/>
                        </a:lnSpc>
                        <a:tabLst>
                          <a:tab pos="2793365" algn="l"/>
                          <a:tab pos="5688330" algn="l"/>
                        </a:tabLst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Operator	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Description	Syntax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4884">
                <a:tc>
                  <a:txBody>
                    <a:bodyPr/>
                    <a:lstStyle/>
                    <a:p>
                      <a:pPr algn="r" marR="356235">
                        <a:lnSpc>
                          <a:spcPts val="1370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&gt;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50" spc="-5">
                          <a:latin typeface="Times New Roman"/>
                          <a:cs typeface="Times New Roman"/>
                        </a:rPr>
                        <a:t>Greater than: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True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if the left operand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greater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than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5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right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x &gt;</a:t>
                      </a:r>
                      <a:r>
                        <a:rPr dirty="0" sz="1200" spc="-1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200">
                          <a:latin typeface="Cambria Math"/>
                          <a:cs typeface="Cambria Math"/>
                        </a:rPr>
                        <a:t>y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217169">
                <a:tc>
                  <a:txBody>
                    <a:bodyPr/>
                    <a:lstStyle/>
                    <a:p>
                      <a:pPr algn="r" marR="356235">
                        <a:lnSpc>
                          <a:spcPts val="1380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&lt;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50" spc="-5">
                          <a:latin typeface="Times New Roman"/>
                          <a:cs typeface="Times New Roman"/>
                        </a:rPr>
                        <a:t>Less than: True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the left operand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less than </a:t>
                      </a:r>
                      <a:r>
                        <a:rPr dirty="0" sz="1250" spc="5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5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right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x &lt;</a:t>
                      </a:r>
                      <a:r>
                        <a:rPr dirty="0" sz="1200" spc="-1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200">
                          <a:latin typeface="Cambria Math"/>
                          <a:cs typeface="Cambria Math"/>
                        </a:rPr>
                        <a:t>y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  <a:tr h="215646">
                <a:tc>
                  <a:txBody>
                    <a:bodyPr/>
                    <a:lstStyle/>
                    <a:p>
                      <a:pPr algn="r" marR="298450">
                        <a:lnSpc>
                          <a:spcPts val="1375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==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</a:pPr>
                      <a:r>
                        <a:rPr dirty="0" sz="1250" spc="-5">
                          <a:latin typeface="Times New Roman"/>
                          <a:cs typeface="Times New Roman"/>
                        </a:rPr>
                        <a:t>Equal to: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True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if both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operands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equal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x ==</a:t>
                      </a:r>
                      <a:r>
                        <a:rPr dirty="0" sz="1200" spc="-1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200">
                          <a:latin typeface="Cambria Math"/>
                          <a:cs typeface="Cambria Math"/>
                        </a:rPr>
                        <a:t>y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216788">
                <a:tc>
                  <a:txBody>
                    <a:bodyPr/>
                    <a:lstStyle/>
                    <a:p>
                      <a:pPr algn="r" marR="333375">
                        <a:lnSpc>
                          <a:spcPts val="1370"/>
                        </a:lnSpc>
                      </a:pPr>
                      <a:r>
                        <a:rPr dirty="0" sz="1200" spc="5">
                          <a:latin typeface="Cambria Math"/>
                          <a:cs typeface="Cambria Math"/>
                        </a:rPr>
                        <a:t>!=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50" spc="-5">
                          <a:latin typeface="Times New Roman"/>
                          <a:cs typeface="Times New Roman"/>
                        </a:rPr>
                        <a:t>Not equal to – True if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operands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are not</a:t>
                      </a:r>
                      <a:r>
                        <a:rPr dirty="0" sz="125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equal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x !=</a:t>
                      </a:r>
                      <a:r>
                        <a:rPr dirty="0" sz="1200" spc="-10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200">
                          <a:latin typeface="Cambria Math"/>
                          <a:cs typeface="Cambria Math"/>
                        </a:rPr>
                        <a:t>y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r" marR="300355">
                        <a:lnSpc>
                          <a:spcPts val="1370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&gt;=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50" spc="-5">
                          <a:latin typeface="Times New Roman"/>
                          <a:cs typeface="Times New Roman"/>
                        </a:rPr>
                        <a:t>Greater than or equal to True if the left operand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greater than or</a:t>
                      </a:r>
                      <a:r>
                        <a:rPr dirty="0" sz="125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equal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50" spc="-5">
                          <a:latin typeface="Times New Roman"/>
                          <a:cs typeface="Times New Roman"/>
                        </a:rPr>
                        <a:t>to the</a:t>
                      </a:r>
                      <a:r>
                        <a:rPr dirty="0" sz="125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right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x &gt;=</a:t>
                      </a:r>
                      <a:r>
                        <a:rPr dirty="0" sz="1200" spc="-10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200">
                          <a:latin typeface="Cambria Math"/>
                          <a:cs typeface="Cambria Math"/>
                        </a:rPr>
                        <a:t>y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r" marR="300355">
                        <a:lnSpc>
                          <a:spcPts val="1370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&lt;=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50" spc="-5">
                          <a:latin typeface="Times New Roman"/>
                          <a:cs typeface="Times New Roman"/>
                        </a:rPr>
                        <a:t>Less than or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equal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to True if the left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operand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is less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than </a:t>
                      </a:r>
                      <a:r>
                        <a:rPr dirty="0" sz="1250" spc="-5">
                          <a:latin typeface="Times New Roman"/>
                          <a:cs typeface="Times New Roman"/>
                        </a:rPr>
                        <a:t>or equal to</a:t>
                      </a:r>
                      <a:r>
                        <a:rPr dirty="0" sz="125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50">
                          <a:latin typeface="Times New Roman"/>
                          <a:cs typeface="Times New Roman"/>
                        </a:rPr>
                        <a:t>the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50" spc="-5">
                          <a:latin typeface="Times New Roman"/>
                          <a:cs typeface="Times New Roman"/>
                        </a:rPr>
                        <a:t>right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>
                          <a:latin typeface="Cambria Math"/>
                          <a:cs typeface="Cambria Math"/>
                        </a:rPr>
                        <a:t>x &lt;=</a:t>
                      </a:r>
                      <a:r>
                        <a:rPr dirty="0" sz="1200" spc="-10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200">
                          <a:latin typeface="Cambria Math"/>
                          <a:cs typeface="Cambria Math"/>
                        </a:rPr>
                        <a:t>y</a:t>
                      </a:r>
                      <a:endParaRPr sz="12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6095">
                      <a:solidFill>
                        <a:srgbClr val="9CC2E4"/>
                      </a:solidFill>
                      <a:prstDash val="solid"/>
                    </a:lnL>
                    <a:lnR w="6095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4320159"/>
            <a:ext cx="5479415" cy="1438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= is an assignment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 ==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comparison</a:t>
            </a:r>
            <a:r>
              <a:rPr dirty="0" sz="1400" spc="15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Logical Operators in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790"/>
              </a:spcBef>
            </a:pPr>
            <a:r>
              <a:rPr dirty="0" sz="1400" spc="5">
                <a:latin typeface="Times New Roman"/>
                <a:cs typeface="Times New Roman"/>
              </a:rPr>
              <a:t>Python </a:t>
            </a:r>
            <a:r>
              <a:rPr dirty="0" sz="1400">
                <a:latin typeface="Times New Roman"/>
                <a:cs typeface="Times New Roman"/>
                <a:hlinkClick r:id="rId4"/>
              </a:rPr>
              <a:t>Logical </a:t>
            </a:r>
            <a:r>
              <a:rPr dirty="0" sz="1400" spc="5">
                <a:latin typeface="Times New Roman"/>
                <a:cs typeface="Times New Roman"/>
                <a:hlinkClick r:id="rId4"/>
              </a:rPr>
              <a:t>operators</a:t>
            </a:r>
            <a:r>
              <a:rPr dirty="0" sz="1400" spc="5">
                <a:latin typeface="Times New Roman"/>
                <a:cs typeface="Times New Roman"/>
              </a:rPr>
              <a:t> perform </a:t>
            </a:r>
            <a:r>
              <a:rPr dirty="0" sz="1400" spc="5" b="1">
                <a:latin typeface="Times New Roman"/>
                <a:cs typeface="Times New Roman"/>
              </a:rPr>
              <a:t>Logical AND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 spc="5" b="1">
                <a:latin typeface="Times New Roman"/>
                <a:cs typeface="Times New Roman"/>
              </a:rPr>
              <a:t>Logical OR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b="1">
                <a:latin typeface="Times New Roman"/>
                <a:cs typeface="Times New Roman"/>
              </a:rPr>
              <a:t>Logical  </a:t>
            </a:r>
            <a:r>
              <a:rPr dirty="0" sz="1400" spc="5" b="1">
                <a:latin typeface="Times New Roman"/>
                <a:cs typeface="Times New Roman"/>
              </a:rPr>
              <a:t>NOT </a:t>
            </a:r>
            <a:r>
              <a:rPr dirty="0" sz="1400" spc="5">
                <a:latin typeface="Times New Roman"/>
                <a:cs typeface="Times New Roman"/>
              </a:rPr>
              <a:t>operations.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5">
                <a:latin typeface="Times New Roman"/>
                <a:cs typeface="Times New Roman"/>
              </a:rPr>
              <a:t>used to combine </a:t>
            </a:r>
            <a:r>
              <a:rPr dirty="0" sz="1400">
                <a:latin typeface="Times New Roman"/>
                <a:cs typeface="Times New Roman"/>
              </a:rPr>
              <a:t>conditional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statements.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704" y="6226428"/>
          <a:ext cx="5097780" cy="1076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09"/>
                <a:gridCol w="3754247"/>
                <a:gridCol w="587121"/>
              </a:tblGrid>
              <a:tr h="265175">
                <a:tc gridSpan="3"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  <a:tabLst>
                          <a:tab pos="2246630" algn="l"/>
                          <a:tab pos="4569460" algn="l"/>
                        </a:tabLst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Operator	Description	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Syntax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9747">
                <a:tc>
                  <a:txBody>
                    <a:bodyPr/>
                    <a:lstStyle/>
                    <a:p>
                      <a:pPr algn="r" marR="23939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9116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Logical AND: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True if both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operands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FFFFFF"/>
                      </a:solidFill>
                      <a:prstDash val="solid"/>
                    </a:lnT>
                    <a:lnB w="6096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  <a:tr h="268986">
                <a:tc>
                  <a:txBody>
                    <a:bodyPr/>
                    <a:lstStyle/>
                    <a:p>
                      <a:pPr algn="r" marR="290195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116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Logical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OR: True if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either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operands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x or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6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</a:tcPr>
                </a:tc>
              </a:tr>
              <a:tr h="268985">
                <a:tc>
                  <a:txBody>
                    <a:bodyPr/>
                    <a:lstStyle/>
                    <a:p>
                      <a:pPr algn="r" marR="257175">
                        <a:lnSpc>
                          <a:spcPts val="136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58610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Logical NOT: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True if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operand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false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096">
                      <a:solidFill>
                        <a:srgbClr val="9CC2E4"/>
                      </a:solidFill>
                      <a:prstDash val="solid"/>
                    </a:lnL>
                    <a:lnR w="6096">
                      <a:solidFill>
                        <a:srgbClr val="9CC2E4"/>
                      </a:solidFill>
                      <a:prstDash val="solid"/>
                    </a:lnR>
                    <a:lnT w="6095">
                      <a:solidFill>
                        <a:srgbClr val="9CC2E4"/>
                      </a:solidFill>
                      <a:prstDash val="solid"/>
                    </a:lnT>
                    <a:lnB w="6095">
                      <a:solidFill>
                        <a:srgbClr val="9CC2E4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02004" y="7594345"/>
            <a:ext cx="4443095" cy="1259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Precedence of </a:t>
            </a:r>
            <a:r>
              <a:rPr dirty="0" sz="1400" spc="-5" b="1">
                <a:latin typeface="Times New Roman"/>
                <a:cs typeface="Times New Roman"/>
              </a:rPr>
              <a:t>Logical Operators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Python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The precedence 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Logical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Operators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python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as</a:t>
            </a:r>
            <a:r>
              <a:rPr dirty="0" sz="1400" spc="15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45"/>
              </a:lnSpc>
              <a:spcBef>
                <a:spcPts val="695"/>
              </a:spcBef>
              <a:buAutoNum type="arabicPeriod"/>
              <a:tabLst>
                <a:tab pos="2413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Logical</a:t>
            </a:r>
            <a:r>
              <a:rPr dirty="0" sz="1400" spc="-8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not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10"/>
              </a:lnSpc>
              <a:buAutoNum type="arabicPeriod"/>
              <a:tabLst>
                <a:tab pos="2413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logical</a:t>
            </a:r>
            <a:r>
              <a:rPr dirty="0" sz="1400" spc="-6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645"/>
              </a:lnSpc>
              <a:buAutoNum type="arabicPeriod"/>
              <a:tabLst>
                <a:tab pos="241300" algn="l"/>
              </a:tabLst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logical</a:t>
            </a:r>
            <a:r>
              <a:rPr dirty="0" sz="1400" spc="-7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7730"/>
            <a:ext cx="6263005" cy="268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String </a:t>
            </a:r>
            <a:r>
              <a:rPr dirty="0" sz="1400" b="1">
                <a:solidFill>
                  <a:srgbClr val="273139"/>
                </a:solidFill>
                <a:latin typeface="Times New Roman"/>
                <a:cs typeface="Times New Roman"/>
              </a:rPr>
              <a:t>Data</a:t>
            </a:r>
            <a:r>
              <a:rPr dirty="0" sz="1400" spc="-4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180"/>
              </a:spcBef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Strings in Python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are arrays 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bytes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representing Unicode characters.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string is a 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collection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of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one or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more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characters put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single quote, </a:t>
            </a:r>
            <a:r>
              <a:rPr dirty="0" sz="1400" spc="10">
                <a:solidFill>
                  <a:srgbClr val="273139"/>
                </a:solidFill>
                <a:latin typeface="Times New Roman"/>
                <a:cs typeface="Times New Roman"/>
              </a:rPr>
              <a:t>double-quote,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or</a:t>
            </a:r>
            <a:r>
              <a:rPr dirty="0" sz="1400" spc="135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triple-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10"/>
              </a:spcBef>
            </a:pP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quote.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In python there is no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character data type,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character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is a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string of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length </a:t>
            </a:r>
            <a:r>
              <a:rPr dirty="0" sz="1400" spc="30">
                <a:solidFill>
                  <a:srgbClr val="273139"/>
                </a:solidFill>
                <a:latin typeface="Times New Roman"/>
                <a:cs typeface="Times New Roman"/>
              </a:rPr>
              <a:t>one.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It  is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represented by str</a:t>
            </a:r>
            <a:r>
              <a:rPr dirty="0" sz="1400" spc="-20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class.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Creating</a:t>
            </a:r>
            <a:r>
              <a:rPr dirty="0" sz="1400" spc="-75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String</a:t>
            </a:r>
            <a:endParaRPr sz="1400">
              <a:latin typeface="Times New Roman"/>
              <a:cs typeface="Times New Roman"/>
            </a:endParaRPr>
          </a:p>
          <a:p>
            <a:pPr marL="12700" marR="222250">
              <a:lnSpc>
                <a:spcPts val="2420"/>
              </a:lnSpc>
              <a:spcBef>
                <a:spcPts val="175"/>
              </a:spcBef>
            </a:pP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Strings in Python can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be created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using single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quotes or double quotes </a:t>
            </a:r>
            <a:r>
              <a:rPr dirty="0" sz="1400">
                <a:solidFill>
                  <a:srgbClr val="273139"/>
                </a:solidFill>
                <a:latin typeface="Times New Roman"/>
                <a:cs typeface="Times New Roman"/>
              </a:rPr>
              <a:t>or </a:t>
            </a:r>
            <a:r>
              <a:rPr dirty="0" sz="1400" spc="5">
                <a:solidFill>
                  <a:srgbClr val="273139"/>
                </a:solidFill>
                <a:latin typeface="Times New Roman"/>
                <a:cs typeface="Times New Roman"/>
              </a:rPr>
              <a:t>even triple  quotes.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6416" y="3967607"/>
            <a:ext cx="6323965" cy="453771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50"/>
              </a:lnSpc>
            </a:pPr>
            <a:r>
              <a:rPr dirty="0" sz="1400" spc="5">
                <a:solidFill>
                  <a:srgbClr val="FF0000"/>
                </a:solidFill>
                <a:latin typeface="Times New Roman"/>
                <a:cs typeface="Times New Roman"/>
              </a:rPr>
              <a:t>Example:</a:t>
            </a:r>
            <a:r>
              <a:rPr dirty="0" sz="1400" spc="-6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7780" marR="2192655">
              <a:lnSpc>
                <a:spcPts val="2390"/>
              </a:lnSpc>
              <a:spcBef>
                <a:spcPts val="14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String1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'Welcome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to the Geeks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World'  String2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"I'm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a</a:t>
            </a:r>
            <a:r>
              <a:rPr dirty="0" sz="1400" spc="-3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Geek"</a:t>
            </a:r>
            <a:endParaRPr sz="1400">
              <a:latin typeface="Courier New"/>
              <a:cs typeface="Courier New"/>
            </a:endParaRPr>
          </a:p>
          <a:p>
            <a:pPr marL="17780">
              <a:lnSpc>
                <a:spcPct val="100000"/>
              </a:lnSpc>
              <a:spcBef>
                <a:spcPts val="49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String3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 '''I'm a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Geek and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I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live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in a world</a:t>
            </a:r>
            <a:r>
              <a:rPr dirty="0" sz="1400" spc="14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of</a:t>
            </a:r>
            <a:endParaRPr sz="1400">
              <a:latin typeface="Courier New"/>
              <a:cs typeface="Courier New"/>
            </a:endParaRPr>
          </a:p>
          <a:p>
            <a:pPr marL="17780" marR="4353560">
              <a:lnSpc>
                <a:spcPct val="14140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"Geeks"'''  String4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=</a:t>
            </a:r>
            <a:r>
              <a:rPr dirty="0" sz="1400" spc="-60">
                <a:solidFill>
                  <a:srgbClr val="273139"/>
                </a:solidFill>
                <a:latin typeface="Courier New"/>
                <a:cs typeface="Courier New"/>
              </a:rPr>
              <a:t>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'''Geeks</a:t>
            </a:r>
            <a:endParaRPr sz="1400">
              <a:latin typeface="Courier New"/>
              <a:cs typeface="Courier New"/>
            </a:endParaRPr>
          </a:p>
          <a:p>
            <a:pPr marL="1315085" marR="4246880">
              <a:lnSpc>
                <a:spcPct val="141400"/>
              </a:lnSpc>
              <a:spcBef>
                <a:spcPts val="10"/>
              </a:spcBef>
            </a:pP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For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L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i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fe''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'</a:t>
            </a:r>
            <a:endParaRPr sz="1400">
              <a:latin typeface="Courier New"/>
              <a:cs typeface="Courier New"/>
            </a:endParaRPr>
          </a:p>
          <a:p>
            <a:pPr marL="17780" marR="3597910">
              <a:lnSpc>
                <a:spcPct val="141400"/>
              </a:lnSpc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String5= </a:t>
            </a:r>
            <a:r>
              <a:rPr dirty="0" sz="1400">
                <a:solidFill>
                  <a:srgbClr val="273139"/>
                </a:solidFill>
                <a:latin typeface="Courier New"/>
                <a:cs typeface="Courier New"/>
              </a:rPr>
              <a:t>String1+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String2  print(String1)</a:t>
            </a:r>
            <a:endParaRPr sz="1400">
              <a:latin typeface="Courier New"/>
              <a:cs typeface="Courier New"/>
            </a:endParaRPr>
          </a:p>
          <a:p>
            <a:pPr marL="17780" marR="4137025">
              <a:lnSpc>
                <a:spcPct val="141700"/>
              </a:lnSpc>
              <a:spcBef>
                <a:spcPts val="5"/>
              </a:spcBef>
            </a:pP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print(typ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e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(St</a:t>
            </a:r>
            <a:r>
              <a:rPr dirty="0" sz="1400" spc="-5">
                <a:solidFill>
                  <a:srgbClr val="273139"/>
                </a:solidFill>
                <a:latin typeface="Courier New"/>
                <a:cs typeface="Courier New"/>
              </a:rPr>
              <a:t>r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ing1))  </a:t>
            </a:r>
            <a:r>
              <a:rPr dirty="0" sz="1400" spc="5">
                <a:solidFill>
                  <a:srgbClr val="273139"/>
                </a:solidFill>
                <a:latin typeface="Courier New"/>
                <a:cs typeface="Courier New"/>
              </a:rPr>
              <a:t>print(String2)  print(String3)  print(String4)  print(String5)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798255"/>
            <a:ext cx="2214880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Accessing elements of</a:t>
            </a:r>
            <a:r>
              <a:rPr dirty="0" sz="1400" spc="-50" b="1">
                <a:solidFill>
                  <a:srgbClr val="273139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73139"/>
                </a:solidFill>
                <a:latin typeface="Times New Roman"/>
                <a:cs typeface="Times New Roman"/>
              </a:rPr>
              <a:t>String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2024-12-17T21:31:21Z</dcterms:created>
  <dcterms:modified xsi:type="dcterms:W3CDTF">2024-12-17T21:31:21Z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2024-12-17T00:00:00Z</vt:filetime>
  </property>
</Properties>
</file>