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www.w3schools.com/python/ref_func_abs.asp" TargetMode="External"/><Relationship Id="rId3" Type="http://schemas.openxmlformats.org/officeDocument/2006/relationships/hyperlink" Target="https://www.w3schools.com/python/ref_func_all.asp" TargetMode="External"/><Relationship Id="rId4" Type="http://schemas.openxmlformats.org/officeDocument/2006/relationships/hyperlink" Target="https://www.w3schools.com/python/ref_func_any.asp" TargetMode="External"/><Relationship Id="rId5" Type="http://schemas.openxmlformats.org/officeDocument/2006/relationships/hyperlink" Target="https://www.w3schools.com/python/ref_func_bool.asp" TargetMode="External"/><Relationship Id="rId6" Type="http://schemas.openxmlformats.org/officeDocument/2006/relationships/hyperlink" Target="https://www.w3schools.com/python/ref_func_chr.asp" TargetMode="External"/><Relationship Id="rId7" Type="http://schemas.openxmlformats.org/officeDocument/2006/relationships/hyperlink" Target="https://www.w3schools.com/python/ref_func_complex.asp" TargetMode="Externa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www.w3schools.com/python/ref_func_float.asp" TargetMode="External"/><Relationship Id="rId3" Type="http://schemas.openxmlformats.org/officeDocument/2006/relationships/hyperlink" Target="https://www.w3schools.com/python/ref_func_input.asp" TargetMode="External"/><Relationship Id="rId4" Type="http://schemas.openxmlformats.org/officeDocument/2006/relationships/hyperlink" Target="https://www.w3schools.com/python/ref_func_int.asp" TargetMode="External"/><Relationship Id="rId5" Type="http://schemas.openxmlformats.org/officeDocument/2006/relationships/hyperlink" Target="https://www.w3schools.com/python/ref_func_len.asp" TargetMode="External"/><Relationship Id="rId6" Type="http://schemas.openxmlformats.org/officeDocument/2006/relationships/hyperlink" Target="https://www.w3schools.com/python/ref_func_list.asp" TargetMode="External"/><Relationship Id="rId7" Type="http://schemas.openxmlformats.org/officeDocument/2006/relationships/hyperlink" Target="https://www.w3schools.com/python/ref_func_max.asp" TargetMode="External"/><Relationship Id="rId8" Type="http://schemas.openxmlformats.org/officeDocument/2006/relationships/hyperlink" Target="https://www.w3schools.com/python/ref_func_min.asp" TargetMode="External"/><Relationship Id="rId9" Type="http://schemas.openxmlformats.org/officeDocument/2006/relationships/hyperlink" Target="https://www.w3schools.com/python/ref_func_next.asp" TargetMode="External"/><Relationship Id="rId10" Type="http://schemas.openxmlformats.org/officeDocument/2006/relationships/hyperlink" Target="https://www.w3schools.com/python/ref_func_ord.asp" TargetMode="External"/><Relationship Id="rId11" Type="http://schemas.openxmlformats.org/officeDocument/2006/relationships/hyperlink" Target="https://www.w3schools.com/python/ref_func_pow.asp" TargetMode="External"/><Relationship Id="rId12" Type="http://schemas.openxmlformats.org/officeDocument/2006/relationships/hyperlink" Target="https://www.w3schools.com/python/ref_func_print.asp" TargetMode="External"/><Relationship Id="rId13" Type="http://schemas.openxmlformats.org/officeDocument/2006/relationships/hyperlink" Target="https://www.w3schools.com/python/ref_func_range.asp" TargetMode="External"/><Relationship Id="rId14" Type="http://schemas.openxmlformats.org/officeDocument/2006/relationships/hyperlink" Target="https://www.w3schools.com/python/ref_func_reversed.asp" TargetMode="External"/><Relationship Id="rId15" Type="http://schemas.openxmlformats.org/officeDocument/2006/relationships/hyperlink" Target="https://www.w3schools.com/python/ref_func_round.asp" TargetMode="External"/><Relationship Id="rId16" Type="http://schemas.openxmlformats.org/officeDocument/2006/relationships/hyperlink" Target="https://www.w3schools.com/python/ref_func_sorted.asp" TargetMode="External"/><Relationship Id="rId17" Type="http://schemas.openxmlformats.org/officeDocument/2006/relationships/hyperlink" Target="https://www.w3schools.com/python/ref_func_str.asp" TargetMode="External"/><Relationship Id="rId18" Type="http://schemas.openxmlformats.org/officeDocument/2006/relationships/hyperlink" Target="https://www.w3schools.com/python/ref_func_sum.asp" TargetMode="External"/><Relationship Id="rId19" Type="http://schemas.openxmlformats.org/officeDocument/2006/relationships/hyperlink" Target="https://www.w3schools.com/python/ref_func_tuple.asp" TargetMode="Externa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www.w3schools.com/python/ref_string_count.asp" TargetMode="External"/><Relationship Id="rId3" Type="http://schemas.openxmlformats.org/officeDocument/2006/relationships/hyperlink" Target="https://www.w3schools.com/python/ref_string_endswith.asp" TargetMode="External"/><Relationship Id="rId4" Type="http://schemas.openxmlformats.org/officeDocument/2006/relationships/hyperlink" Target="https://www.w3schools.com/python/ref_string_find.asp" TargetMode="External"/><Relationship Id="rId5" Type="http://schemas.openxmlformats.org/officeDocument/2006/relationships/hyperlink" Target="https://www.w3schools.com/python/ref_string_index.asp" TargetMode="External"/><Relationship Id="rId6" Type="http://schemas.openxmlformats.org/officeDocument/2006/relationships/hyperlink" Target="https://www.w3schools.com/python/ref_string_isalnum.asp" TargetMode="External"/><Relationship Id="rId7" Type="http://schemas.openxmlformats.org/officeDocument/2006/relationships/hyperlink" Target="https://www.w3schools.com/python/ref_string_isalpha.asp" TargetMode="External"/><Relationship Id="rId8" Type="http://schemas.openxmlformats.org/officeDocument/2006/relationships/hyperlink" Target="https://www.w3schools.com/python/ref_string_isdecimal.asp" TargetMode="External"/><Relationship Id="rId9" Type="http://schemas.openxmlformats.org/officeDocument/2006/relationships/hyperlink" Target="https://www.w3schools.com/python/ref_string_isdigit.asp" TargetMode="External"/><Relationship Id="rId10" Type="http://schemas.openxmlformats.org/officeDocument/2006/relationships/hyperlink" Target="https://www.w3schools.com/python/ref_string_islower.asp" TargetMode="External"/><Relationship Id="rId11" Type="http://schemas.openxmlformats.org/officeDocument/2006/relationships/hyperlink" Target="https://www.w3schools.com/python/ref_string_isnumeric.asp" TargetMode="External"/><Relationship Id="rId12" Type="http://schemas.openxmlformats.org/officeDocument/2006/relationships/hyperlink" Target="https://www.w3schools.com/python/ref_string_isspace.asp" TargetMode="External"/><Relationship Id="rId13" Type="http://schemas.openxmlformats.org/officeDocument/2006/relationships/hyperlink" Target="https://www.w3schools.com/python/ref_string_isupper.asp" TargetMode="External"/><Relationship Id="rId14" Type="http://schemas.openxmlformats.org/officeDocument/2006/relationships/hyperlink" Target="https://www.w3schools.com/python/ref_string_join.asp" TargetMode="External"/><Relationship Id="rId15" Type="http://schemas.openxmlformats.org/officeDocument/2006/relationships/hyperlink" Target="https://www.w3schools.com/python/ref_string_lower.asp" TargetMode="External"/><Relationship Id="rId16" Type="http://schemas.openxmlformats.org/officeDocument/2006/relationships/hyperlink" Target="https://www.w3schools.com/python/ref_string_partition.asp" TargetMode="External"/><Relationship Id="rId17" Type="http://schemas.openxmlformats.org/officeDocument/2006/relationships/hyperlink" Target="https://www.w3schools.com/python/ref_string_replace.asp" TargetMode="External"/><Relationship Id="rId18" Type="http://schemas.openxmlformats.org/officeDocument/2006/relationships/hyperlink" Target="https://www.w3schools.com/python/ref_string_rfind.asp" TargetMode="External"/><Relationship Id="rId19" Type="http://schemas.openxmlformats.org/officeDocument/2006/relationships/hyperlink" Target="https://www.w3schools.com/python/ref_string_rindex.asp" TargetMode="External"/><Relationship Id="rId20" Type="http://schemas.openxmlformats.org/officeDocument/2006/relationships/hyperlink" Target="https://www.w3schools.com/python/ref_string_rpartition.asp" TargetMode="External"/><Relationship Id="rId21" Type="http://schemas.openxmlformats.org/officeDocument/2006/relationships/hyperlink" Target="https://www.w3schools.com/python/ref_string_rsplit.asp" TargetMode="External"/><Relationship Id="rId22" Type="http://schemas.openxmlformats.org/officeDocument/2006/relationships/hyperlink" Target="https://www.w3schools.com/python/ref_string_split.asp" TargetMode="External"/><Relationship Id="rId23" Type="http://schemas.openxmlformats.org/officeDocument/2006/relationships/hyperlink" Target="https://www.w3schools.com/python/ref_string_splitlines.asp" TargetMode="External"/><Relationship Id="rId24" Type="http://schemas.openxmlformats.org/officeDocument/2006/relationships/hyperlink" Target="https://www.w3schools.com/python/ref_string_startswith.asp" TargetMode="External"/><Relationship Id="rId25" Type="http://schemas.openxmlformats.org/officeDocument/2006/relationships/hyperlink" Target="https://www.w3schools.com/python/ref_string_strip.asp" TargetMode="External"/><Relationship Id="rId26" Type="http://schemas.openxmlformats.org/officeDocument/2006/relationships/hyperlink" Target="https://www.w3schools.com/python/ref_string_swapcase.asp" TargetMode="External"/><Relationship Id="rId27" Type="http://schemas.openxmlformats.org/officeDocument/2006/relationships/hyperlink" Target="https://www.w3schools.com/python/ref_string_upper.asp" TargetMode="Externa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www.w3schools.com/python/ref_list_append.asp" TargetMode="External"/><Relationship Id="rId3" Type="http://schemas.openxmlformats.org/officeDocument/2006/relationships/hyperlink" Target="https://www.w3schools.com/python/ref_list_clear.asp" TargetMode="External"/><Relationship Id="rId4" Type="http://schemas.openxmlformats.org/officeDocument/2006/relationships/hyperlink" Target="https://www.w3schools.com/python/ref_list_copy.asp" TargetMode="External"/><Relationship Id="rId5" Type="http://schemas.openxmlformats.org/officeDocument/2006/relationships/hyperlink" Target="https://www.w3schools.com/python/ref_list_count.asp" TargetMode="External"/><Relationship Id="rId6" Type="http://schemas.openxmlformats.org/officeDocument/2006/relationships/hyperlink" Target="https://www.w3schools.com/python/ref_list_extend.asp" TargetMode="External"/><Relationship Id="rId7" Type="http://schemas.openxmlformats.org/officeDocument/2006/relationships/hyperlink" Target="https://www.w3schools.com/python/ref_list_index.asp" TargetMode="External"/><Relationship Id="rId8" Type="http://schemas.openxmlformats.org/officeDocument/2006/relationships/hyperlink" Target="https://www.w3schools.com/python/ref_list_insert.asp" TargetMode="Externa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python.org/" TargetMode="External"/><Relationship Id="rId3" Type="http://schemas.openxmlformats.org/officeDocument/2006/relationships/hyperlink" Target="http://www.jetbrains.com/" TargetMode="Externa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www.w3schools.com/python/ref_list_pop.asp" TargetMode="External"/><Relationship Id="rId3" Type="http://schemas.openxmlformats.org/officeDocument/2006/relationships/hyperlink" Target="https://www.w3schools.com/python/ref_list_remove.asp" TargetMode="External"/><Relationship Id="rId4" Type="http://schemas.openxmlformats.org/officeDocument/2006/relationships/hyperlink" Target="https://www.w3schools.com/python/ref_list_reverse.asp" TargetMode="External"/><Relationship Id="rId5" Type="http://schemas.openxmlformats.org/officeDocument/2006/relationships/hyperlink" Target="https://www.w3schools.com/python/ref_list_sort.asp" TargetMode="External"/><Relationship Id="rId6" Type="http://schemas.openxmlformats.org/officeDocument/2006/relationships/hyperlink" Target="https://www.w3schools.com/python/ref_tuple_count.asp" TargetMode="External"/><Relationship Id="rId7" Type="http://schemas.openxmlformats.org/officeDocument/2006/relationships/hyperlink" Target="https://www.w3schools.com/python/ref_tuple_index.asp" TargetMode="Externa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png"/></Relationships>
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g"/></Relationships>
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www.geeksforgeeks.org/python-object-comparison-is-vs/" TargetMode="External"/><Relationship Id="rId3" Type="http://schemas.openxmlformats.org/officeDocument/2006/relationships/hyperlink" Target="https://www.geeksforgeeks.org/relational-operators-in-python/" TargetMode="External"/><Relationship Id="rId4" Type="http://schemas.openxmlformats.org/officeDocument/2006/relationships/hyperlink" Target="https://www.geeksforgeeks.org/python-logical-operators-with-examples-improvement-needed/" TargetMode="Externa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40407" y="1033272"/>
            <a:ext cx="4294632" cy="3992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688335" y="1757172"/>
            <a:ext cx="2409443" cy="3032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467611" y="2441448"/>
            <a:ext cx="4858512" cy="32308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750820" y="3145535"/>
            <a:ext cx="2286000" cy="32308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4433315"/>
            <a:ext cx="5943600" cy="339699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790976"/>
            <a:ext cx="6149975" cy="12433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43800"/>
              </a:lnSpc>
            </a:pP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In Python, individual characters of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a String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can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be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accessed by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using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the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method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of  Indexing. Negative Indexing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allows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negative address references to access characters  </a:t>
            </a:r>
            <a:r>
              <a:rPr dirty="0" sz="1400" spc="10">
                <a:solidFill>
                  <a:srgbClr val="273139"/>
                </a:solidFill>
                <a:latin typeface="Times New Roman"/>
                <a:cs typeface="Times New Roman"/>
              </a:rPr>
              <a:t>from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the back of the String, e.g.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-1 refers to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the last character,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-2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refers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to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the </a:t>
            </a:r>
            <a:r>
              <a:rPr dirty="0" sz="1400" spc="10">
                <a:solidFill>
                  <a:srgbClr val="273139"/>
                </a:solidFill>
                <a:latin typeface="Times New Roman"/>
                <a:cs typeface="Times New Roman"/>
              </a:rPr>
              <a:t>second 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last character,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and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so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on.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6416" y="2434082"/>
            <a:ext cx="6323965" cy="3630929"/>
          </a:xfrm>
          <a:prstGeom prst="rect">
            <a:avLst/>
          </a:prstGeom>
          <a:solidFill>
            <a:srgbClr val="F1F1F1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550"/>
              </a:lnSpc>
            </a:pPr>
            <a:r>
              <a:rPr dirty="0" sz="1400" spc="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6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7780" marR="3598545">
              <a:lnSpc>
                <a:spcPts val="2380"/>
              </a:lnSpc>
              <a:spcBef>
                <a:spcPts val="155"/>
              </a:spcBef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String1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=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"GeeksForGeeks"  print("Initial String:</a:t>
            </a:r>
            <a:r>
              <a:rPr dirty="0" sz="1400" spc="-45">
                <a:solidFill>
                  <a:srgbClr val="273139"/>
                </a:solidFill>
                <a:latin typeface="Courier New"/>
                <a:cs typeface="Courier New"/>
              </a:rPr>
              <a:t> </a:t>
            </a:r>
            <a:r>
              <a:rPr dirty="0" sz="1400" spc="-5">
                <a:solidFill>
                  <a:srgbClr val="273139"/>
                </a:solidFill>
                <a:latin typeface="Courier New"/>
                <a:cs typeface="Courier New"/>
              </a:rPr>
              <a:t>")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509"/>
              </a:spcBef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print(String1)</a:t>
            </a:r>
            <a:endParaRPr sz="1400">
              <a:latin typeface="Courier New"/>
              <a:cs typeface="Courier New"/>
            </a:endParaRPr>
          </a:p>
          <a:p>
            <a:pPr marL="17780" marR="1874520">
              <a:lnSpc>
                <a:spcPct val="141400"/>
              </a:lnSpc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print("\nFirst character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of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String is: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") 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print(String1[0])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695"/>
              </a:spcBef>
            </a:pP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#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Printing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Last</a:t>
            </a:r>
            <a:r>
              <a:rPr dirty="0" sz="1400" spc="-25">
                <a:solidFill>
                  <a:srgbClr val="273139"/>
                </a:solidFill>
                <a:latin typeface="Courier New"/>
                <a:cs typeface="Courier New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character</a:t>
            </a:r>
            <a:endParaRPr sz="1400">
              <a:latin typeface="Courier New"/>
              <a:cs typeface="Courier New"/>
            </a:endParaRPr>
          </a:p>
          <a:p>
            <a:pPr marL="17780" marR="1982470">
              <a:lnSpc>
                <a:spcPct val="141400"/>
              </a:lnSpc>
              <a:spcBef>
                <a:spcPts val="10"/>
              </a:spcBef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print("\nLast character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of String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is: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") 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print(String1[-1])</a:t>
            </a:r>
            <a:endParaRPr sz="1400">
              <a:latin typeface="Courier New"/>
              <a:cs typeface="Courier New"/>
            </a:endParaRPr>
          </a:p>
          <a:p>
            <a:pPr marL="17780" marR="2305050">
              <a:lnSpc>
                <a:spcPts val="2380"/>
              </a:lnSpc>
              <a:spcBef>
                <a:spcPts val="190"/>
              </a:spcBef>
            </a:pP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#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Printing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range of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characters  print("\n characters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of String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is:</a:t>
            </a:r>
            <a:r>
              <a:rPr dirty="0" sz="1400" spc="30">
                <a:solidFill>
                  <a:srgbClr val="273139"/>
                </a:solidFill>
                <a:latin typeface="Courier New"/>
                <a:cs typeface="Courier New"/>
              </a:rPr>
              <a:t>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")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509"/>
              </a:spcBef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print(String1[2:5])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6358001"/>
            <a:ext cx="6290945" cy="8407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5" b="1">
                <a:solidFill>
                  <a:srgbClr val="273139"/>
                </a:solidFill>
                <a:latin typeface="Times New Roman"/>
                <a:cs typeface="Times New Roman"/>
              </a:rPr>
              <a:t>Python Built-in </a:t>
            </a:r>
            <a:r>
              <a:rPr dirty="0" sz="1400" b="1">
                <a:solidFill>
                  <a:srgbClr val="273139"/>
                </a:solidFill>
                <a:latin typeface="Times New Roman"/>
                <a:cs typeface="Times New Roman"/>
              </a:rPr>
              <a:t>Functions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2420"/>
              </a:lnSpc>
              <a:spcBef>
                <a:spcPts val="170"/>
              </a:spcBef>
            </a:pP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The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Python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interpreter has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a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number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of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functions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and types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built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into it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that are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always 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available.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They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are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listed some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of them</a:t>
            </a:r>
            <a:r>
              <a:rPr dirty="0" sz="1400" spc="110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here.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914704" y="7297877"/>
          <a:ext cx="6397625" cy="20180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15161"/>
                <a:gridCol w="5072888"/>
              </a:tblGrid>
              <a:tr h="288340">
                <a:tc gridSpan="2"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385"/>
                        </a:spcBef>
                        <a:tabLst>
                          <a:tab pos="1383665" algn="l"/>
                        </a:tabLst>
                      </a:pPr>
                      <a:r>
                        <a:rPr dirty="0" sz="1200" spc="-5" b="1">
                          <a:latin typeface="Verdana"/>
                          <a:cs typeface="Verdana"/>
                        </a:rPr>
                        <a:t>Function	Description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48895">
                    <a:solidFill>
                      <a:srgbClr val="A4A4A4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84988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2"/>
                        </a:rPr>
                        <a:t>abs()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4826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B w="6095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Returns the absolute value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of a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 number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4826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B w="6095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</a:tr>
              <a:tr h="288036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3"/>
                        </a:rPr>
                        <a:t>all()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48894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5">
                      <a:solidFill>
                        <a:srgbClr val="C8C8C8"/>
                      </a:solidFill>
                      <a:prstDash val="solid"/>
                    </a:lnT>
                    <a:lnB w="6095">
                      <a:solidFill>
                        <a:srgbClr val="C8C8C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Returns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True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if all items in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an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iterable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object are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true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48894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5">
                      <a:solidFill>
                        <a:srgbClr val="C8C8C8"/>
                      </a:solidFill>
                      <a:prstDash val="solid"/>
                    </a:lnT>
                    <a:lnB w="6095">
                      <a:solidFill>
                        <a:srgbClr val="C8C8C8"/>
                      </a:solidFill>
                      <a:prstDash val="solid"/>
                    </a:lnB>
                  </a:tcPr>
                </a:tc>
              </a:tr>
              <a:tr h="288035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4"/>
                        </a:rPr>
                        <a:t>any()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4826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5">
                      <a:solidFill>
                        <a:srgbClr val="C8C8C8"/>
                      </a:solidFill>
                      <a:prstDash val="solid"/>
                    </a:lnT>
                    <a:lnB w="6095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Returns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True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if any item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in an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iterable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object is</a:t>
                      </a:r>
                      <a:r>
                        <a:rPr dirty="0" sz="1200" spc="-3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true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4826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5">
                      <a:solidFill>
                        <a:srgbClr val="C8C8C8"/>
                      </a:solidFill>
                      <a:prstDash val="solid"/>
                    </a:lnT>
                    <a:lnB w="6095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</a:tr>
              <a:tr h="289559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5"/>
                        </a:rPr>
                        <a:t>bool()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48894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5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Returns the Boolean value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of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the specified</a:t>
                      </a:r>
                      <a:r>
                        <a:rPr dirty="0" sz="1200" spc="1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object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48894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5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</a:tcPr>
                </a:tc>
              </a:tr>
              <a:tr h="287985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6"/>
                        </a:rPr>
                        <a:t>chr()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4826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Returns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a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character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from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the specified Unicode</a:t>
                      </a:r>
                      <a:r>
                        <a:rPr dirty="0" sz="1200" spc="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code.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4826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</a:tr>
              <a:tr h="288036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7"/>
                        </a:rPr>
                        <a:t>complex()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4826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5">
                      <a:solidFill>
                        <a:srgbClr val="C8C8C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Returns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a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complex</a:t>
                      </a:r>
                      <a:r>
                        <a:rPr dirty="0" sz="1200" spc="-5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number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4826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5">
                      <a:solidFill>
                        <a:srgbClr val="C8C8C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914704" y="900683"/>
          <a:ext cx="6397625" cy="54616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15161"/>
                <a:gridCol w="5072888"/>
              </a:tblGrid>
              <a:tr h="288290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2"/>
                        </a:rPr>
                        <a:t>float()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48895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Returns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a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floating point</a:t>
                      </a:r>
                      <a:r>
                        <a:rPr dirty="0" sz="1200" spc="-2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number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48895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</a:tr>
              <a:tr h="288035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3"/>
                        </a:rPr>
                        <a:t>input()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48894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Allowing user</a:t>
                      </a:r>
                      <a:r>
                        <a:rPr dirty="0" sz="1200" spc="-5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input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48894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</a:tcPr>
                </a:tc>
              </a:tr>
              <a:tr h="288036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4"/>
                        </a:rPr>
                        <a:t>int()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4826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Returns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an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integer</a:t>
                      </a:r>
                      <a:r>
                        <a:rPr dirty="0" sz="1200" spc="-5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number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4826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</a:tr>
              <a:tr h="288798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5"/>
                        </a:rPr>
                        <a:t>len()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4826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Returns the length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of an</a:t>
                      </a:r>
                      <a:r>
                        <a:rPr dirty="0" sz="1200" spc="-3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object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4826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</a:tcPr>
                </a:tc>
              </a:tr>
              <a:tr h="288798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6"/>
                        </a:rPr>
                        <a:t>list()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47625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Returns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1200" spc="-6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list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47625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</a:tr>
              <a:tr h="288035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7"/>
                        </a:rPr>
                        <a:t>max()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48894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Returns the largest item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in an</a:t>
                      </a:r>
                      <a:r>
                        <a:rPr dirty="0" sz="1200" spc="-2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iterable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48894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</a:tcPr>
                </a:tc>
              </a:tr>
              <a:tr h="288036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8"/>
                        </a:rPr>
                        <a:t>min()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48894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Returns the smallest item in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an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 iterable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48894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</a:tr>
              <a:tr h="288417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9"/>
                        </a:rPr>
                        <a:t>next()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48894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Returns the next item in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an</a:t>
                      </a:r>
                      <a:r>
                        <a:rPr dirty="0" sz="1200" spc="-2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iterable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48894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</a:tcPr>
                </a:tc>
              </a:tr>
              <a:tr h="451103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10"/>
                        </a:rPr>
                        <a:t>ord()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129539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65405" marR="354965">
                        <a:lnSpc>
                          <a:spcPct val="100800"/>
                        </a:lnSpc>
                        <a:spcBef>
                          <a:spcPts val="285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Convert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an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integer representing the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Unicode of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the specified  character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36195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</a:tr>
              <a:tr h="288036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11"/>
                        </a:rPr>
                        <a:t>pow()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4826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Returns the value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of x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to the power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of</a:t>
                      </a:r>
                      <a:r>
                        <a:rPr dirty="0" sz="1200" spc="-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y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4826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</a:tcPr>
                </a:tc>
              </a:tr>
              <a:tr h="288035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12"/>
                        </a:rPr>
                        <a:t>print()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4826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Prints to the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standard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output</a:t>
                      </a:r>
                      <a:r>
                        <a:rPr dirty="0" sz="1200" spc="-3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device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4826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</a:tr>
              <a:tr h="391668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13"/>
                        </a:rPr>
                        <a:t>range()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10033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5">
                      <a:solidFill>
                        <a:srgbClr val="C8C8C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960119">
                        <a:lnSpc>
                          <a:spcPct val="101699"/>
                        </a:lnSpc>
                        <a:spcBef>
                          <a:spcPts val="35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Returns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a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sequence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of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numbers,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starting from 0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and  increments by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1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(by</a:t>
                      </a:r>
                      <a:r>
                        <a:rPr dirty="0" sz="1200" spc="-3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default)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4445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5">
                      <a:solidFill>
                        <a:srgbClr val="C8C8C8"/>
                      </a:solidFill>
                      <a:prstDash val="solid"/>
                    </a:lnB>
                  </a:tcPr>
                </a:tc>
              </a:tr>
              <a:tr h="288035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14"/>
                        </a:rPr>
                        <a:t>reversed()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48894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5">
                      <a:solidFill>
                        <a:srgbClr val="C8C8C8"/>
                      </a:solidFill>
                      <a:prstDash val="solid"/>
                    </a:lnT>
                    <a:lnB w="6095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Returns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a reversed</a:t>
                      </a:r>
                      <a:r>
                        <a:rPr dirty="0" sz="1200" spc="-4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iterator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48894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5">
                      <a:solidFill>
                        <a:srgbClr val="C8C8C8"/>
                      </a:solidFill>
                      <a:prstDash val="solid"/>
                    </a:lnT>
                    <a:lnB w="6095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</a:tr>
              <a:tr h="288035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15"/>
                        </a:rPr>
                        <a:t>round()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48894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5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Rounds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1200" spc="-6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numbers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48894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5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16"/>
                        </a:rPr>
                        <a:t>sorted()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48895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5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Returns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a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sorted</a:t>
                      </a:r>
                      <a:r>
                        <a:rPr dirty="0" sz="1200" spc="-4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list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48895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5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</a:tr>
              <a:tr h="289559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17"/>
                        </a:rPr>
                        <a:t>str()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48894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5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Returns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a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string</a:t>
                      </a:r>
                      <a:r>
                        <a:rPr dirty="0" sz="1200" spc="-5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object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48894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5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</a:tcPr>
                </a:tc>
              </a:tr>
              <a:tr h="288035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18"/>
                        </a:rPr>
                        <a:t>sum()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4826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Sums the items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of an</a:t>
                      </a:r>
                      <a:r>
                        <a:rPr dirty="0" sz="1200" spc="-3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iterator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4826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</a:tr>
              <a:tr h="288036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19"/>
                        </a:rPr>
                        <a:t>tuple()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4826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5">
                      <a:solidFill>
                        <a:srgbClr val="C8C8C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Returns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1200" spc="-7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tuple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4826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5">
                      <a:solidFill>
                        <a:srgbClr val="C8C8C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896416" y="6967093"/>
            <a:ext cx="6323965" cy="1515745"/>
          </a:xfrm>
          <a:prstGeom prst="rect">
            <a:avLst/>
          </a:prstGeom>
          <a:solidFill>
            <a:srgbClr val="F1F1F1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550"/>
              </a:lnSpc>
            </a:pPr>
            <a:r>
              <a:rPr dirty="0" sz="1400" spc="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6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7780">
              <a:lnSpc>
                <a:spcPct val="100000"/>
              </a:lnSpc>
              <a:spcBef>
                <a:spcPts val="660"/>
              </a:spcBef>
            </a:pP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x =</a:t>
            </a:r>
            <a:r>
              <a:rPr dirty="0" sz="1400" spc="-55">
                <a:solidFill>
                  <a:srgbClr val="273139"/>
                </a:solidFill>
                <a:latin typeface="Courier New"/>
                <a:cs typeface="Courier New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input('x=')</a:t>
            </a:r>
            <a:endParaRPr sz="1400">
              <a:latin typeface="Courier New"/>
              <a:cs typeface="Courier New"/>
            </a:endParaRPr>
          </a:p>
          <a:p>
            <a:pPr marL="17780" marR="4679315">
              <a:lnSpc>
                <a:spcPct val="141400"/>
              </a:lnSpc>
            </a:pP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y =</a:t>
            </a:r>
            <a:r>
              <a:rPr dirty="0" sz="1400" spc="-55">
                <a:solidFill>
                  <a:srgbClr val="273139"/>
                </a:solidFill>
                <a:latin typeface="Courier New"/>
                <a:cs typeface="Courier New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input('y=') 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z=int(x)+</a:t>
            </a:r>
            <a:r>
              <a:rPr dirty="0" sz="1400" spc="-5">
                <a:solidFill>
                  <a:srgbClr val="273139"/>
                </a:solidFill>
                <a:latin typeface="Courier New"/>
                <a:cs typeface="Courier New"/>
              </a:rPr>
              <a:t>i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nt(</a:t>
            </a:r>
            <a:r>
              <a:rPr dirty="0" sz="1400" spc="-5">
                <a:solidFill>
                  <a:srgbClr val="273139"/>
                </a:solidFill>
                <a:latin typeface="Courier New"/>
                <a:cs typeface="Courier New"/>
              </a:rPr>
              <a:t>y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705"/>
              </a:spcBef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print(z)</a:t>
            </a:r>
            <a:endParaRPr sz="14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55490" y="9624568"/>
            <a:ext cx="96520" cy="187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Calibri"/>
                <a:cs typeface="Calibri"/>
              </a:rPr>
              <a:t>1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433831"/>
            <a:ext cx="6378575" cy="30283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9050">
              <a:lnSpc>
                <a:spcPct val="100000"/>
              </a:lnSpc>
            </a:pPr>
            <a:r>
              <a:rPr dirty="0" sz="1600" spc="5" b="1">
                <a:solidFill>
                  <a:srgbClr val="273139"/>
                </a:solidFill>
                <a:latin typeface="Times New Roman"/>
                <a:cs typeface="Times New Roman"/>
              </a:rPr>
              <a:t>Python </a:t>
            </a:r>
            <a:r>
              <a:rPr dirty="0" sz="1600" b="1">
                <a:solidFill>
                  <a:srgbClr val="273139"/>
                </a:solidFill>
                <a:latin typeface="Times New Roman"/>
                <a:cs typeface="Times New Roman"/>
              </a:rPr>
              <a:t>Data</a:t>
            </a:r>
            <a:r>
              <a:rPr dirty="0" sz="1600" spc="-25" b="1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600" b="1">
                <a:solidFill>
                  <a:srgbClr val="273139"/>
                </a:solidFill>
                <a:latin typeface="Times New Roman"/>
                <a:cs typeface="Times New Roman"/>
              </a:rPr>
              <a:t>Types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ct val="110400"/>
              </a:lnSpc>
              <a:spcBef>
                <a:spcPts val="815"/>
              </a:spcBef>
            </a:pP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Data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types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are the classification or categorization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of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data items. It represents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the kind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of  value that tells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what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operations can be performed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on a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particular data. Since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everything  is an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object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in Python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programming,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data types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are classes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and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variables are instances  (objects) of these classes.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The following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are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the standard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or </a:t>
            </a:r>
            <a:r>
              <a:rPr dirty="0" sz="1400" spc="15">
                <a:solidFill>
                  <a:srgbClr val="273139"/>
                </a:solidFill>
                <a:latin typeface="Times New Roman"/>
                <a:cs typeface="Times New Roman"/>
              </a:rPr>
              <a:t>built-in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data types in 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Python:</a:t>
            </a:r>
            <a:endParaRPr sz="14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6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Numeric</a:t>
            </a:r>
            <a:endParaRPr sz="14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6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Sequence</a:t>
            </a:r>
            <a:r>
              <a:rPr dirty="0" sz="1400" spc="-60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Type</a:t>
            </a:r>
            <a:endParaRPr sz="14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7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Boolean</a:t>
            </a:r>
            <a:endParaRPr sz="14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7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Set</a:t>
            </a:r>
            <a:endParaRPr sz="14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6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Dictionary</a:t>
            </a:r>
            <a:endParaRPr sz="14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7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Binary Types (memory view, byte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array,</a:t>
            </a:r>
            <a:r>
              <a:rPr dirty="0" sz="1400" spc="60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bytes)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6764908"/>
            <a:ext cx="6349365" cy="17468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016760">
              <a:lnSpc>
                <a:spcPct val="100000"/>
              </a:lnSpc>
            </a:pPr>
            <a:r>
              <a:rPr dirty="0" sz="1400" spc="5" b="1">
                <a:solidFill>
                  <a:srgbClr val="273139"/>
                </a:solidFill>
                <a:latin typeface="Times New Roman"/>
                <a:cs typeface="Times New Roman"/>
              </a:rPr>
              <a:t>Sequence </a:t>
            </a:r>
            <a:r>
              <a:rPr dirty="0" sz="1400" b="1">
                <a:solidFill>
                  <a:srgbClr val="273139"/>
                </a:solidFill>
                <a:latin typeface="Times New Roman"/>
                <a:cs typeface="Times New Roman"/>
              </a:rPr>
              <a:t>Data Type </a:t>
            </a:r>
            <a:r>
              <a:rPr dirty="0" sz="1400" spc="5" b="1">
                <a:solidFill>
                  <a:srgbClr val="273139"/>
                </a:solidFill>
                <a:latin typeface="Times New Roman"/>
                <a:cs typeface="Times New Roman"/>
              </a:rPr>
              <a:t>in</a:t>
            </a:r>
            <a:r>
              <a:rPr dirty="0" sz="1400" spc="10" b="1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 spc="5" b="1">
                <a:solidFill>
                  <a:srgbClr val="273139"/>
                </a:solidFill>
                <a:latin typeface="Times New Roman"/>
                <a:cs typeface="Times New Roman"/>
              </a:rPr>
              <a:t>Python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10400"/>
              </a:lnSpc>
              <a:spcBef>
                <a:spcPts val="530"/>
              </a:spcBef>
            </a:pP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The sequence Data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Type in Python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is the ordered collection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of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similar or different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data 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types. Sequences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allow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storing of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multiple </a:t>
            </a:r>
            <a:r>
              <a:rPr dirty="0" sz="1400" spc="15">
                <a:solidFill>
                  <a:srgbClr val="273139"/>
                </a:solidFill>
                <a:latin typeface="Times New Roman"/>
                <a:cs typeface="Times New Roman"/>
              </a:rPr>
              <a:t>values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in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an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organized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and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efficient fashion.  There are several sequence types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in</a:t>
            </a:r>
            <a:r>
              <a:rPr dirty="0" sz="1400" spc="70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Python:</a:t>
            </a:r>
            <a:endParaRPr sz="14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6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Python</a:t>
            </a:r>
            <a:r>
              <a:rPr dirty="0" sz="1400" spc="-55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String</a:t>
            </a:r>
            <a:endParaRPr sz="14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7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Python</a:t>
            </a:r>
            <a:r>
              <a:rPr dirty="0" sz="1400" spc="-65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List</a:t>
            </a:r>
            <a:endParaRPr sz="14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6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Python</a:t>
            </a:r>
            <a:r>
              <a:rPr dirty="0" sz="1400" spc="-60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Tuple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93164" y="3718559"/>
            <a:ext cx="4812792" cy="2956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55490" y="9624568"/>
            <a:ext cx="96520" cy="187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Calibri"/>
                <a:cs typeface="Calibri"/>
              </a:rPr>
              <a:t>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434847"/>
            <a:ext cx="6370320" cy="23844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5" b="1">
                <a:solidFill>
                  <a:srgbClr val="273139"/>
                </a:solidFill>
                <a:latin typeface="Times New Roman"/>
                <a:cs typeface="Times New Roman"/>
              </a:rPr>
              <a:t>String </a:t>
            </a:r>
            <a:r>
              <a:rPr dirty="0" sz="1400" b="1">
                <a:solidFill>
                  <a:srgbClr val="273139"/>
                </a:solidFill>
                <a:latin typeface="Times New Roman"/>
                <a:cs typeface="Times New Roman"/>
              </a:rPr>
              <a:t>Data</a:t>
            </a:r>
            <a:r>
              <a:rPr dirty="0" sz="1400" spc="-40" b="1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 spc="5" b="1">
                <a:solidFill>
                  <a:srgbClr val="273139"/>
                </a:solidFill>
                <a:latin typeface="Times New Roman"/>
                <a:cs typeface="Times New Roman"/>
              </a:rPr>
              <a:t>Type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10300"/>
              </a:lnSpc>
              <a:spcBef>
                <a:spcPts val="785"/>
              </a:spcBef>
            </a:pP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Strings in Python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are arrays of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bytes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representing Unicode characters.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A string is a 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collection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of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one or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more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characters put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in a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single quote, </a:t>
            </a:r>
            <a:r>
              <a:rPr dirty="0" sz="1400" spc="10">
                <a:solidFill>
                  <a:srgbClr val="273139"/>
                </a:solidFill>
                <a:latin typeface="Times New Roman"/>
                <a:cs typeface="Times New Roman"/>
              </a:rPr>
              <a:t>double-quote,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or triple-quote.  In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python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there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is no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character data type,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a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character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is a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string of length </a:t>
            </a:r>
            <a:r>
              <a:rPr dirty="0" sz="1400" spc="25">
                <a:solidFill>
                  <a:srgbClr val="273139"/>
                </a:solidFill>
                <a:latin typeface="Times New Roman"/>
                <a:cs typeface="Times New Roman"/>
              </a:rPr>
              <a:t>one.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It is 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represented by str</a:t>
            </a:r>
            <a:r>
              <a:rPr dirty="0" sz="1400" spc="-30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class.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80"/>
              </a:spcBef>
            </a:pPr>
            <a:r>
              <a:rPr dirty="0" sz="1400" spc="5" b="1">
                <a:solidFill>
                  <a:srgbClr val="273139"/>
                </a:solidFill>
                <a:latin typeface="Times New Roman"/>
                <a:cs typeface="Times New Roman"/>
              </a:rPr>
              <a:t>Creating</a:t>
            </a:r>
            <a:r>
              <a:rPr dirty="0" sz="1400" spc="-75" b="1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 spc="5" b="1">
                <a:solidFill>
                  <a:srgbClr val="273139"/>
                </a:solidFill>
                <a:latin typeface="Times New Roman"/>
                <a:cs typeface="Times New Roman"/>
              </a:rPr>
              <a:t>String</a:t>
            </a:r>
            <a:endParaRPr sz="1400">
              <a:latin typeface="Times New Roman"/>
              <a:cs typeface="Times New Roman"/>
            </a:endParaRPr>
          </a:p>
          <a:p>
            <a:pPr marL="12700" marR="329565">
              <a:lnSpc>
                <a:spcPct val="110000"/>
              </a:lnSpc>
              <a:spcBef>
                <a:spcPts val="790"/>
              </a:spcBef>
            </a:pP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Strings in Python can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be created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using single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quotes or double quotes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or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even triple  quotes.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96416" y="3147390"/>
          <a:ext cx="6414135" cy="42360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29757"/>
                <a:gridCol w="215065"/>
                <a:gridCol w="1943432"/>
                <a:gridCol w="215030"/>
                <a:gridCol w="541586"/>
                <a:gridCol w="324268"/>
                <a:gridCol w="215396"/>
                <a:gridCol w="646723"/>
                <a:gridCol w="324163"/>
                <a:gridCol w="1158456"/>
              </a:tblGrid>
              <a:tr h="915611">
                <a:tc gridSpan="10">
                  <a:txBody>
                    <a:bodyPr/>
                    <a:lstStyle/>
                    <a:p>
                      <a:pPr marL="17780">
                        <a:lnSpc>
                          <a:spcPts val="1555"/>
                        </a:lnSpc>
                      </a:pPr>
                      <a:r>
                        <a:rPr dirty="0" sz="1400" spc="5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Example:</a:t>
                      </a:r>
                      <a:r>
                        <a:rPr dirty="0" sz="1400" spc="-65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7780" marR="2282190">
                        <a:lnSpc>
                          <a:spcPts val="2380"/>
                        </a:lnSpc>
                        <a:spcBef>
                          <a:spcPts val="165"/>
                        </a:spcBef>
                      </a:pPr>
                      <a:r>
                        <a:rPr dirty="0" sz="1400" spc="5">
                          <a:solidFill>
                            <a:srgbClr val="273139"/>
                          </a:solidFill>
                          <a:latin typeface="Courier New"/>
                          <a:cs typeface="Courier New"/>
                        </a:rPr>
                        <a:t>String1 </a:t>
                      </a:r>
                      <a:r>
                        <a:rPr dirty="0" sz="1400">
                          <a:solidFill>
                            <a:srgbClr val="273139"/>
                          </a:solidFill>
                          <a:latin typeface="Courier New"/>
                          <a:cs typeface="Courier New"/>
                        </a:rPr>
                        <a:t>= </a:t>
                      </a:r>
                      <a:r>
                        <a:rPr dirty="0" sz="1400" spc="5">
                          <a:solidFill>
                            <a:srgbClr val="273139"/>
                          </a:solidFill>
                          <a:latin typeface="Courier New"/>
                          <a:cs typeface="Courier New"/>
                        </a:rPr>
                        <a:t>'Welcome </a:t>
                      </a:r>
                      <a:r>
                        <a:rPr dirty="0" sz="1400">
                          <a:solidFill>
                            <a:srgbClr val="273139"/>
                          </a:solidFill>
                          <a:latin typeface="Courier New"/>
                          <a:cs typeface="Courier New"/>
                        </a:rPr>
                        <a:t>to the Geeks </a:t>
                      </a:r>
                      <a:r>
                        <a:rPr dirty="0" sz="1400" spc="5">
                          <a:solidFill>
                            <a:srgbClr val="273139"/>
                          </a:solidFill>
                          <a:latin typeface="Courier New"/>
                          <a:cs typeface="Courier New"/>
                        </a:rPr>
                        <a:t>World'  String2 </a:t>
                      </a:r>
                      <a:r>
                        <a:rPr dirty="0" sz="1400">
                          <a:solidFill>
                            <a:srgbClr val="273139"/>
                          </a:solidFill>
                          <a:latin typeface="Courier New"/>
                          <a:cs typeface="Courier New"/>
                        </a:rPr>
                        <a:t>= </a:t>
                      </a:r>
                      <a:r>
                        <a:rPr dirty="0" sz="1400" spc="5">
                          <a:solidFill>
                            <a:srgbClr val="273139"/>
                          </a:solidFill>
                          <a:latin typeface="Courier New"/>
                          <a:cs typeface="Courier New"/>
                        </a:rPr>
                        <a:t>"I'm </a:t>
                      </a:r>
                      <a:r>
                        <a:rPr dirty="0" sz="1400">
                          <a:solidFill>
                            <a:srgbClr val="273139"/>
                          </a:solidFill>
                          <a:latin typeface="Courier New"/>
                          <a:cs typeface="Courier New"/>
                        </a:rPr>
                        <a:t>a</a:t>
                      </a:r>
                      <a:r>
                        <a:rPr dirty="0" sz="1400" spc="-30">
                          <a:solidFill>
                            <a:srgbClr val="273139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1400" spc="5">
                          <a:solidFill>
                            <a:srgbClr val="273139"/>
                          </a:solidFill>
                          <a:latin typeface="Courier New"/>
                          <a:cs typeface="Courier New"/>
                        </a:rPr>
                        <a:t>Geek"</a:t>
                      </a:r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51870">
                <a:tc>
                  <a:txBody>
                    <a:bodyPr/>
                    <a:lstStyle/>
                    <a:p>
                      <a:pPr marL="17780">
                        <a:lnSpc>
                          <a:spcPts val="1450"/>
                        </a:lnSpc>
                      </a:pPr>
                      <a:r>
                        <a:rPr dirty="0" sz="1400" spc="5">
                          <a:solidFill>
                            <a:srgbClr val="273139"/>
                          </a:solidFill>
                          <a:latin typeface="Courier New"/>
                          <a:cs typeface="Courier New"/>
                        </a:rPr>
                        <a:t>String3</a:t>
                      </a:r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50"/>
                        </a:lnSpc>
                      </a:pPr>
                      <a:r>
                        <a:rPr dirty="0" sz="1400">
                          <a:solidFill>
                            <a:srgbClr val="273139"/>
                          </a:solidFill>
                          <a:latin typeface="Courier New"/>
                          <a:cs typeface="Courier New"/>
                        </a:rPr>
                        <a:t>=</a:t>
                      </a:r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53340">
                        <a:lnSpc>
                          <a:spcPts val="1450"/>
                        </a:lnSpc>
                      </a:pPr>
                      <a:r>
                        <a:rPr dirty="0" sz="1400">
                          <a:solidFill>
                            <a:srgbClr val="273139"/>
                          </a:solidFill>
                          <a:latin typeface="Courier New"/>
                          <a:cs typeface="Courier New"/>
                        </a:rPr>
                        <a:t>'''I'm a </a:t>
                      </a:r>
                      <a:r>
                        <a:rPr dirty="0" sz="1400" spc="5">
                          <a:solidFill>
                            <a:srgbClr val="273139"/>
                          </a:solidFill>
                          <a:latin typeface="Courier New"/>
                          <a:cs typeface="Courier New"/>
                        </a:rPr>
                        <a:t>Geek</a:t>
                      </a:r>
                      <a:r>
                        <a:rPr dirty="0" sz="1400" spc="-15">
                          <a:solidFill>
                            <a:srgbClr val="273139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1400" spc="5">
                          <a:solidFill>
                            <a:srgbClr val="273139"/>
                          </a:solidFill>
                          <a:latin typeface="Courier New"/>
                          <a:cs typeface="Courier New"/>
                        </a:rPr>
                        <a:t>and</a:t>
                      </a:r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ts val="1450"/>
                        </a:lnSpc>
                      </a:pPr>
                      <a:r>
                        <a:rPr dirty="0" sz="1400">
                          <a:solidFill>
                            <a:srgbClr val="273139"/>
                          </a:solidFill>
                          <a:latin typeface="Courier New"/>
                          <a:cs typeface="Courier New"/>
                        </a:rPr>
                        <a:t>I</a:t>
                      </a:r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ts val="1450"/>
                        </a:lnSpc>
                      </a:pPr>
                      <a:r>
                        <a:rPr dirty="0" sz="1400" spc="5">
                          <a:solidFill>
                            <a:srgbClr val="273139"/>
                          </a:solidFill>
                          <a:latin typeface="Courier New"/>
                          <a:cs typeface="Courier New"/>
                        </a:rPr>
                        <a:t>live</a:t>
                      </a:r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ts val="1450"/>
                        </a:lnSpc>
                      </a:pPr>
                      <a:r>
                        <a:rPr dirty="0" sz="1400" spc="5">
                          <a:solidFill>
                            <a:srgbClr val="273139"/>
                          </a:solidFill>
                          <a:latin typeface="Courier New"/>
                          <a:cs typeface="Courier New"/>
                        </a:rPr>
                        <a:t>in</a:t>
                      </a:r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ts val="1450"/>
                        </a:lnSpc>
                      </a:pPr>
                      <a:r>
                        <a:rPr dirty="0" sz="1400">
                          <a:solidFill>
                            <a:srgbClr val="273139"/>
                          </a:solidFill>
                          <a:latin typeface="Courier New"/>
                          <a:cs typeface="Courier New"/>
                        </a:rPr>
                        <a:t>a</a:t>
                      </a:r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ts val="1450"/>
                        </a:lnSpc>
                      </a:pPr>
                      <a:r>
                        <a:rPr dirty="0" sz="1400">
                          <a:solidFill>
                            <a:srgbClr val="273139"/>
                          </a:solidFill>
                          <a:latin typeface="Courier New"/>
                          <a:cs typeface="Courier New"/>
                        </a:rPr>
                        <a:t>world</a:t>
                      </a:r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ts val="1450"/>
                        </a:lnSpc>
                      </a:pPr>
                      <a:r>
                        <a:rPr dirty="0" sz="1400">
                          <a:solidFill>
                            <a:srgbClr val="273139"/>
                          </a:solidFill>
                          <a:latin typeface="Courier New"/>
                          <a:cs typeface="Courier New"/>
                        </a:rPr>
                        <a:t>of</a:t>
                      </a:r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ts val="1450"/>
                        </a:lnSpc>
                      </a:pPr>
                      <a:r>
                        <a:rPr dirty="0" sz="1400">
                          <a:solidFill>
                            <a:srgbClr val="273139"/>
                          </a:solidFill>
                          <a:latin typeface="Courier New"/>
                          <a:cs typeface="Courier New"/>
                        </a:rPr>
                        <a:t>"Geeks"'''</a:t>
                      </a:r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</a:tr>
              <a:tr h="251870"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1400" spc="5">
                          <a:solidFill>
                            <a:srgbClr val="273139"/>
                          </a:solidFill>
                          <a:latin typeface="Courier New"/>
                          <a:cs typeface="Courier New"/>
                        </a:rPr>
                        <a:t>String4</a:t>
                      </a:r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B="0" marT="2032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1400">
                          <a:solidFill>
                            <a:srgbClr val="273139"/>
                          </a:solidFill>
                          <a:latin typeface="Courier New"/>
                          <a:cs typeface="Courier New"/>
                        </a:rPr>
                        <a:t>=</a:t>
                      </a:r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B="0" marT="2032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5334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1400" spc="5">
                          <a:solidFill>
                            <a:srgbClr val="273139"/>
                          </a:solidFill>
                          <a:latin typeface="Courier New"/>
                          <a:cs typeface="Courier New"/>
                        </a:rPr>
                        <a:t>'''Geeks</a:t>
                      </a:r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B="0" marT="2032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</a:tr>
              <a:tr h="2816401">
                <a:tc gridSpan="10">
                  <a:txBody>
                    <a:bodyPr/>
                    <a:lstStyle/>
                    <a:p>
                      <a:pPr marL="1315085" marR="4337050">
                        <a:lnSpc>
                          <a:spcPts val="2380"/>
                        </a:lnSpc>
                        <a:spcBef>
                          <a:spcPts val="60"/>
                        </a:spcBef>
                      </a:pPr>
                      <a:r>
                        <a:rPr dirty="0" sz="1400">
                          <a:solidFill>
                            <a:srgbClr val="273139"/>
                          </a:solidFill>
                          <a:latin typeface="Courier New"/>
                          <a:cs typeface="Courier New"/>
                        </a:rPr>
                        <a:t>For  </a:t>
                      </a:r>
                      <a:r>
                        <a:rPr dirty="0" sz="1400" spc="5">
                          <a:solidFill>
                            <a:srgbClr val="273139"/>
                          </a:solidFill>
                          <a:latin typeface="Courier New"/>
                          <a:cs typeface="Courier New"/>
                        </a:rPr>
                        <a:t>L</a:t>
                      </a:r>
                      <a:r>
                        <a:rPr dirty="0" sz="1400" spc="-5">
                          <a:solidFill>
                            <a:srgbClr val="273139"/>
                          </a:solidFill>
                          <a:latin typeface="Courier New"/>
                          <a:cs typeface="Courier New"/>
                        </a:rPr>
                        <a:t>i</a:t>
                      </a:r>
                      <a:r>
                        <a:rPr dirty="0" sz="1400" spc="5">
                          <a:solidFill>
                            <a:srgbClr val="273139"/>
                          </a:solidFill>
                          <a:latin typeface="Courier New"/>
                          <a:cs typeface="Courier New"/>
                        </a:rPr>
                        <a:t>fe''</a:t>
                      </a:r>
                      <a:r>
                        <a:rPr dirty="0" sz="1400">
                          <a:solidFill>
                            <a:srgbClr val="273139"/>
                          </a:solidFill>
                          <a:latin typeface="Courier New"/>
                          <a:cs typeface="Courier New"/>
                        </a:rPr>
                        <a:t>'</a:t>
                      </a:r>
                      <a:endParaRPr sz="1400">
                        <a:latin typeface="Courier New"/>
                        <a:cs typeface="Courier New"/>
                      </a:endParaRPr>
                    </a:p>
                    <a:p>
                      <a:pPr marL="17780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dirty="0" sz="1400" spc="5">
                          <a:solidFill>
                            <a:srgbClr val="273139"/>
                          </a:solidFill>
                          <a:latin typeface="Courier New"/>
                          <a:cs typeface="Courier New"/>
                        </a:rPr>
                        <a:t>String5= </a:t>
                      </a:r>
                      <a:r>
                        <a:rPr dirty="0" sz="1400">
                          <a:solidFill>
                            <a:srgbClr val="273139"/>
                          </a:solidFill>
                          <a:latin typeface="Courier New"/>
                          <a:cs typeface="Courier New"/>
                        </a:rPr>
                        <a:t>String1+</a:t>
                      </a:r>
                      <a:r>
                        <a:rPr dirty="0" sz="1400" spc="-15">
                          <a:solidFill>
                            <a:srgbClr val="273139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1400" spc="5">
                          <a:solidFill>
                            <a:srgbClr val="273139"/>
                          </a:solidFill>
                          <a:latin typeface="Courier New"/>
                          <a:cs typeface="Courier New"/>
                        </a:rPr>
                        <a:t>String2</a:t>
                      </a:r>
                      <a:endParaRPr sz="1400">
                        <a:latin typeface="Courier New"/>
                        <a:cs typeface="Courier New"/>
                      </a:endParaRPr>
                    </a:p>
                    <a:p>
                      <a:pPr marL="17780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dirty="0" sz="1400" spc="5">
                          <a:solidFill>
                            <a:srgbClr val="273139"/>
                          </a:solidFill>
                          <a:latin typeface="Courier New"/>
                          <a:cs typeface="Courier New"/>
                        </a:rPr>
                        <a:t>print(String1)</a:t>
                      </a:r>
                      <a:endParaRPr sz="1400">
                        <a:latin typeface="Courier New"/>
                        <a:cs typeface="Courier New"/>
                      </a:endParaRPr>
                    </a:p>
                    <a:p>
                      <a:pPr marL="17780" marR="4226560">
                        <a:lnSpc>
                          <a:spcPct val="141600"/>
                        </a:lnSpc>
                        <a:spcBef>
                          <a:spcPts val="10"/>
                        </a:spcBef>
                      </a:pPr>
                      <a:r>
                        <a:rPr dirty="0" sz="1400" spc="5">
                          <a:solidFill>
                            <a:srgbClr val="273139"/>
                          </a:solidFill>
                          <a:latin typeface="Courier New"/>
                          <a:cs typeface="Courier New"/>
                        </a:rPr>
                        <a:t>print(typ</a:t>
                      </a:r>
                      <a:r>
                        <a:rPr dirty="0" sz="1400" spc="-5">
                          <a:solidFill>
                            <a:srgbClr val="273139"/>
                          </a:solidFill>
                          <a:latin typeface="Courier New"/>
                          <a:cs typeface="Courier New"/>
                        </a:rPr>
                        <a:t>e</a:t>
                      </a:r>
                      <a:r>
                        <a:rPr dirty="0" sz="1400" spc="5">
                          <a:solidFill>
                            <a:srgbClr val="273139"/>
                          </a:solidFill>
                          <a:latin typeface="Courier New"/>
                          <a:cs typeface="Courier New"/>
                        </a:rPr>
                        <a:t>(St</a:t>
                      </a:r>
                      <a:r>
                        <a:rPr dirty="0" sz="1400" spc="-5">
                          <a:solidFill>
                            <a:srgbClr val="273139"/>
                          </a:solidFill>
                          <a:latin typeface="Courier New"/>
                          <a:cs typeface="Courier New"/>
                        </a:rPr>
                        <a:t>r</a:t>
                      </a:r>
                      <a:r>
                        <a:rPr dirty="0" sz="1400" spc="5">
                          <a:solidFill>
                            <a:srgbClr val="273139"/>
                          </a:solidFill>
                          <a:latin typeface="Courier New"/>
                          <a:cs typeface="Courier New"/>
                        </a:rPr>
                        <a:t>ing1))  </a:t>
                      </a:r>
                      <a:r>
                        <a:rPr dirty="0" sz="1400" spc="5">
                          <a:solidFill>
                            <a:srgbClr val="273139"/>
                          </a:solidFill>
                          <a:latin typeface="Courier New"/>
                          <a:cs typeface="Courier New"/>
                        </a:rPr>
                        <a:t>print(String2)  print(String3)  print(String4)  print(String5)</a:t>
                      </a:r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B="0" marT="7620"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902004" y="7675117"/>
            <a:ext cx="6149975" cy="1270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5" b="1">
                <a:solidFill>
                  <a:srgbClr val="273139"/>
                </a:solidFill>
                <a:latin typeface="Times New Roman"/>
                <a:cs typeface="Times New Roman"/>
              </a:rPr>
              <a:t>Accessing elements of</a:t>
            </a:r>
            <a:r>
              <a:rPr dirty="0" sz="1400" spc="-50" b="1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 spc="5" b="1">
                <a:solidFill>
                  <a:srgbClr val="273139"/>
                </a:solidFill>
                <a:latin typeface="Times New Roman"/>
                <a:cs typeface="Times New Roman"/>
              </a:rPr>
              <a:t>String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10200"/>
              </a:lnSpc>
              <a:spcBef>
                <a:spcPts val="785"/>
              </a:spcBef>
            </a:pP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In Python, individual characters of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a String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can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be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accessed by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using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the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method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of  Indexing. Negative Indexing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allows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negative address references to access characters  </a:t>
            </a:r>
            <a:r>
              <a:rPr dirty="0" sz="1400" spc="10">
                <a:solidFill>
                  <a:srgbClr val="273139"/>
                </a:solidFill>
                <a:latin typeface="Times New Roman"/>
                <a:cs typeface="Times New Roman"/>
              </a:rPr>
              <a:t>from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the back of the String, e.g.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-1 refers to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the last character,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-2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refers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to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the </a:t>
            </a:r>
            <a:r>
              <a:rPr dirty="0" sz="1400" spc="10">
                <a:solidFill>
                  <a:srgbClr val="273139"/>
                </a:solidFill>
                <a:latin typeface="Times New Roman"/>
                <a:cs typeface="Times New Roman"/>
              </a:rPr>
              <a:t>second 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last character,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and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so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on.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55490" y="9624568"/>
            <a:ext cx="96520" cy="187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Calibri"/>
                <a:cs typeface="Calibri"/>
              </a:rPr>
              <a:t>3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6416" y="449580"/>
            <a:ext cx="6414135" cy="3630929"/>
          </a:xfrm>
          <a:prstGeom prst="rect">
            <a:avLst/>
          </a:prstGeom>
          <a:solidFill>
            <a:srgbClr val="F1F1F1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550"/>
              </a:lnSpc>
            </a:pPr>
            <a:r>
              <a:rPr dirty="0" sz="1400" spc="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6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algn="just" marL="17780" marR="3688715">
              <a:lnSpc>
                <a:spcPts val="2380"/>
              </a:lnSpc>
              <a:spcBef>
                <a:spcPts val="165"/>
              </a:spcBef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String1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=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"GeeksForGeeks"  print("Initial String: </a:t>
            </a:r>
            <a:r>
              <a:rPr dirty="0" sz="1400" spc="-5">
                <a:solidFill>
                  <a:srgbClr val="273139"/>
                </a:solidFill>
                <a:latin typeface="Courier New"/>
                <a:cs typeface="Courier New"/>
              </a:rPr>
              <a:t>") 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print(String1)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500"/>
              </a:spcBef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print("\nFirst character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of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String is:</a:t>
            </a:r>
            <a:r>
              <a:rPr dirty="0" sz="1400" spc="-10">
                <a:solidFill>
                  <a:srgbClr val="273139"/>
                </a:solidFill>
                <a:latin typeface="Courier New"/>
                <a:cs typeface="Courier New"/>
              </a:rPr>
              <a:t>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")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705"/>
              </a:spcBef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print(String1[0])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695"/>
              </a:spcBef>
            </a:pP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#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Printing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Last</a:t>
            </a:r>
            <a:r>
              <a:rPr dirty="0" sz="1400" spc="-25">
                <a:solidFill>
                  <a:srgbClr val="273139"/>
                </a:solidFill>
                <a:latin typeface="Courier New"/>
                <a:cs typeface="Courier New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character</a:t>
            </a:r>
            <a:endParaRPr sz="1400">
              <a:latin typeface="Courier New"/>
              <a:cs typeface="Courier New"/>
            </a:endParaRPr>
          </a:p>
          <a:p>
            <a:pPr marL="17780" marR="2072639">
              <a:lnSpc>
                <a:spcPct val="141400"/>
              </a:lnSpc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print("\nLast character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of String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is: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") 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print(String1[-1])</a:t>
            </a:r>
            <a:endParaRPr sz="1400">
              <a:latin typeface="Courier New"/>
              <a:cs typeface="Courier New"/>
            </a:endParaRPr>
          </a:p>
          <a:p>
            <a:pPr marL="17780" marR="2395220">
              <a:lnSpc>
                <a:spcPct val="141400"/>
              </a:lnSpc>
              <a:spcBef>
                <a:spcPts val="15"/>
              </a:spcBef>
            </a:pP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#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Printing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range of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characters  print("\n characters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of String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is: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") 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print(String1[2:5])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4373498"/>
            <a:ext cx="6365240" cy="18084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5" b="1">
                <a:solidFill>
                  <a:srgbClr val="273139"/>
                </a:solidFill>
                <a:latin typeface="Times New Roman"/>
                <a:cs typeface="Times New Roman"/>
              </a:rPr>
              <a:t>List </a:t>
            </a:r>
            <a:r>
              <a:rPr dirty="0" sz="1400" b="1">
                <a:solidFill>
                  <a:srgbClr val="273139"/>
                </a:solidFill>
                <a:latin typeface="Times New Roman"/>
                <a:cs typeface="Times New Roman"/>
              </a:rPr>
              <a:t>Data</a:t>
            </a:r>
            <a:r>
              <a:rPr dirty="0" sz="1400" spc="-50" b="1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 spc="5" b="1">
                <a:solidFill>
                  <a:srgbClr val="273139"/>
                </a:solidFill>
                <a:latin typeface="Times New Roman"/>
                <a:cs typeface="Times New Roman"/>
              </a:rPr>
              <a:t>Type</a:t>
            </a:r>
            <a:endParaRPr sz="1400">
              <a:latin typeface="Times New Roman"/>
              <a:cs typeface="Times New Roman"/>
            </a:endParaRPr>
          </a:p>
          <a:p>
            <a:pPr marL="12700" marR="125095">
              <a:lnSpc>
                <a:spcPct val="110000"/>
              </a:lnSpc>
              <a:spcBef>
                <a:spcPts val="780"/>
              </a:spcBef>
            </a:pP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Lists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are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just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like arrays, declared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in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other languages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which is an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ordered collection of  data.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It is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very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flexible as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the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items in a list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do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not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need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to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be of the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same</a:t>
            </a:r>
            <a:r>
              <a:rPr dirty="0" sz="1400" spc="310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type.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5" b="1">
                <a:solidFill>
                  <a:srgbClr val="273139"/>
                </a:solidFill>
                <a:latin typeface="Times New Roman"/>
                <a:cs typeface="Times New Roman"/>
              </a:rPr>
              <a:t>Creating</a:t>
            </a:r>
            <a:r>
              <a:rPr dirty="0" sz="1400" spc="-70" b="1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 spc="5" b="1">
                <a:solidFill>
                  <a:srgbClr val="273139"/>
                </a:solidFill>
                <a:latin typeface="Times New Roman"/>
                <a:cs typeface="Times New Roman"/>
              </a:rPr>
              <a:t>List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44"/>
              </a:spcBef>
            </a:pP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Lists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in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Python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can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be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created by just placing the sequence inside the square</a:t>
            </a:r>
            <a:r>
              <a:rPr dirty="0" sz="1400" spc="265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brackets[].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96416" y="6613525"/>
            <a:ext cx="6414135" cy="2724150"/>
          </a:xfrm>
          <a:prstGeom prst="rect">
            <a:avLst/>
          </a:prstGeom>
          <a:solidFill>
            <a:srgbClr val="F1F1F1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550"/>
              </a:lnSpc>
            </a:pPr>
            <a:r>
              <a:rPr dirty="0" sz="1400" spc="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6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7780" marR="5200015">
              <a:lnSpc>
                <a:spcPts val="2380"/>
              </a:lnSpc>
              <a:spcBef>
                <a:spcPts val="155"/>
              </a:spcBef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List1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=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[] 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print(Lis</a:t>
            </a:r>
            <a:r>
              <a:rPr dirty="0" sz="1400" spc="-5">
                <a:solidFill>
                  <a:srgbClr val="273139"/>
                </a:solidFill>
                <a:latin typeface="Courier New"/>
                <a:cs typeface="Courier New"/>
              </a:rPr>
              <a:t>t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)</a:t>
            </a:r>
            <a:endParaRPr sz="1400">
              <a:latin typeface="Courier New"/>
              <a:cs typeface="Courier New"/>
            </a:endParaRPr>
          </a:p>
          <a:p>
            <a:pPr marL="17780" marR="3582670" indent="107950">
              <a:lnSpc>
                <a:spcPts val="2380"/>
              </a:lnSpc>
              <a:spcBef>
                <a:spcPts val="10"/>
              </a:spcBef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List2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=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['GeeksForGeeks']  print(List2)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500"/>
              </a:spcBef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List3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= ["Geeks",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"For",</a:t>
            </a:r>
            <a:r>
              <a:rPr dirty="0" sz="1400" spc="10">
                <a:solidFill>
                  <a:srgbClr val="273139"/>
                </a:solidFill>
                <a:latin typeface="Courier New"/>
                <a:cs typeface="Courier New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"Geeks"]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695"/>
              </a:spcBef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print(List3[0])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695"/>
              </a:spcBef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List4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=</a:t>
            </a:r>
            <a:r>
              <a:rPr dirty="0" sz="1400" spc="-45">
                <a:solidFill>
                  <a:srgbClr val="273139"/>
                </a:solidFill>
                <a:latin typeface="Courier New"/>
                <a:cs typeface="Courier New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[2,5,8,3,-2,0,12]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705"/>
              </a:spcBef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print(List4[3])</a:t>
            </a:r>
            <a:endParaRPr sz="14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55490" y="9624568"/>
            <a:ext cx="96520" cy="187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Calibri"/>
                <a:cs typeface="Calibri"/>
              </a:rPr>
              <a:t>4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436371"/>
            <a:ext cx="1885950" cy="534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5" b="1">
                <a:solidFill>
                  <a:srgbClr val="273139"/>
                </a:solidFill>
                <a:latin typeface="Times New Roman"/>
                <a:cs typeface="Times New Roman"/>
              </a:rPr>
              <a:t>Multi-Dimensional</a:t>
            </a:r>
            <a:r>
              <a:rPr dirty="0" sz="1400" spc="-50" b="1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 spc="5" b="1">
                <a:solidFill>
                  <a:srgbClr val="273139"/>
                </a:solidFill>
                <a:latin typeface="Times New Roman"/>
                <a:cs typeface="Times New Roman"/>
              </a:rPr>
              <a:t>List: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1400" spc="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6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6416" y="1064005"/>
            <a:ext cx="6414135" cy="1510665"/>
          </a:xfrm>
          <a:prstGeom prst="rect">
            <a:avLst/>
          </a:prstGeom>
          <a:solidFill>
            <a:srgbClr val="F1F1F1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80"/>
              </a:lnSpc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List1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= [[2, </a:t>
            </a:r>
            <a:r>
              <a:rPr dirty="0" sz="1400" spc="-5">
                <a:solidFill>
                  <a:srgbClr val="273139"/>
                </a:solidFill>
                <a:latin typeface="Courier New"/>
                <a:cs typeface="Courier New"/>
              </a:rPr>
              <a:t>4,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6, 8, 10], [3, 6, 9, 12, 15],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[4,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8,</a:t>
            </a:r>
            <a:r>
              <a:rPr dirty="0" sz="1400" spc="254">
                <a:solidFill>
                  <a:srgbClr val="273139"/>
                </a:solidFill>
                <a:latin typeface="Courier New"/>
                <a:cs typeface="Courier New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12,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695"/>
              </a:spcBef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16,</a:t>
            </a:r>
            <a:r>
              <a:rPr dirty="0" sz="1400" spc="-70">
                <a:solidFill>
                  <a:srgbClr val="273139"/>
                </a:solidFill>
                <a:latin typeface="Courier New"/>
                <a:cs typeface="Courier New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20]]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695"/>
              </a:spcBef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print(List1)</a:t>
            </a:r>
            <a:endParaRPr sz="1400">
              <a:latin typeface="Courier New"/>
              <a:cs typeface="Courier New"/>
            </a:endParaRPr>
          </a:p>
          <a:p>
            <a:pPr marL="17780" marR="4443095">
              <a:lnSpc>
                <a:spcPct val="141400"/>
              </a:lnSpc>
              <a:spcBef>
                <a:spcPts val="10"/>
              </a:spcBef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print(List1[1]) 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print(Lis</a:t>
            </a:r>
            <a:r>
              <a:rPr dirty="0" sz="1400" spc="-5">
                <a:solidFill>
                  <a:srgbClr val="273139"/>
                </a:solidFill>
                <a:latin typeface="Courier New"/>
                <a:cs typeface="Courier New"/>
              </a:rPr>
              <a:t>t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1[1</a:t>
            </a:r>
            <a:r>
              <a:rPr dirty="0" sz="1400" spc="-5">
                <a:solidFill>
                  <a:srgbClr val="273139"/>
                </a:solidFill>
                <a:latin typeface="Courier New"/>
                <a:cs typeface="Courier New"/>
              </a:rPr>
              <a:t>]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[3])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2865881"/>
            <a:ext cx="6351905" cy="5140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5" b="1">
                <a:solidFill>
                  <a:srgbClr val="273139"/>
                </a:solidFill>
                <a:latin typeface="Times New Roman"/>
                <a:cs typeface="Times New Roman"/>
              </a:rPr>
              <a:t>Python </a:t>
            </a:r>
            <a:r>
              <a:rPr dirty="0" sz="1400" b="1">
                <a:solidFill>
                  <a:srgbClr val="273139"/>
                </a:solidFill>
                <a:latin typeface="Times New Roman"/>
                <a:cs typeface="Times New Roman"/>
              </a:rPr>
              <a:t>Access </a:t>
            </a:r>
            <a:r>
              <a:rPr dirty="0" sz="1400" spc="5" b="1">
                <a:solidFill>
                  <a:srgbClr val="273139"/>
                </a:solidFill>
                <a:latin typeface="Times New Roman"/>
                <a:cs typeface="Times New Roman"/>
              </a:rPr>
              <a:t>List</a:t>
            </a:r>
            <a:r>
              <a:rPr dirty="0" sz="1400" spc="-10" b="1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 spc="5" b="1">
                <a:solidFill>
                  <a:srgbClr val="273139"/>
                </a:solidFill>
                <a:latin typeface="Times New Roman"/>
                <a:cs typeface="Times New Roman"/>
              </a:rPr>
              <a:t>Items</a:t>
            </a:r>
            <a:endParaRPr sz="1400">
              <a:latin typeface="Times New Roman"/>
              <a:cs typeface="Times New Roman"/>
            </a:endParaRPr>
          </a:p>
          <a:p>
            <a:pPr marL="12700" marR="33020">
              <a:lnSpc>
                <a:spcPct val="110000"/>
              </a:lnSpc>
              <a:spcBef>
                <a:spcPts val="795"/>
              </a:spcBef>
            </a:pP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In order to access the list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items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refer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to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the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index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number.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Use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the index operator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[ ] to 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access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an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item in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a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list.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In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Python,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negative </a:t>
            </a:r>
            <a:r>
              <a:rPr dirty="0" sz="1400" spc="10">
                <a:solidFill>
                  <a:srgbClr val="273139"/>
                </a:solidFill>
                <a:latin typeface="Times New Roman"/>
                <a:cs typeface="Times New Roman"/>
              </a:rPr>
              <a:t>sequence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indexes represent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positions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from  the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end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of the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array.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Instead of having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to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compute the offset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as in </a:t>
            </a:r>
            <a:r>
              <a:rPr dirty="0" sz="1400" spc="10">
                <a:solidFill>
                  <a:srgbClr val="273139"/>
                </a:solidFill>
                <a:latin typeface="Times New Roman"/>
                <a:cs typeface="Times New Roman"/>
              </a:rPr>
              <a:t>List[len(List)-3],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it is  enough to just write </a:t>
            </a:r>
            <a:r>
              <a:rPr dirty="0" sz="1400" spc="10">
                <a:solidFill>
                  <a:srgbClr val="273139"/>
                </a:solidFill>
                <a:latin typeface="Times New Roman"/>
                <a:cs typeface="Times New Roman"/>
              </a:rPr>
              <a:t>List[-3].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Negative indexing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means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beginning from </a:t>
            </a:r>
            <a:r>
              <a:rPr dirty="0" sz="1400" spc="10">
                <a:solidFill>
                  <a:srgbClr val="273139"/>
                </a:solidFill>
                <a:latin typeface="Times New Roman"/>
                <a:cs typeface="Times New Roman"/>
              </a:rPr>
              <a:t>the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end, -1  refers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to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the last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item,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-2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refers to </a:t>
            </a:r>
            <a:r>
              <a:rPr dirty="0" sz="1400" spc="10">
                <a:solidFill>
                  <a:srgbClr val="273139"/>
                </a:solidFill>
                <a:latin typeface="Times New Roman"/>
                <a:cs typeface="Times New Roman"/>
              </a:rPr>
              <a:t>the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second-last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item,</a:t>
            </a:r>
            <a:r>
              <a:rPr dirty="0" sz="1400" spc="210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 spc="10">
                <a:solidFill>
                  <a:srgbClr val="273139"/>
                </a:solidFill>
                <a:latin typeface="Times New Roman"/>
                <a:cs typeface="Times New Roman"/>
              </a:rPr>
              <a:t>etc.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5" b="1">
                <a:solidFill>
                  <a:srgbClr val="273139"/>
                </a:solidFill>
                <a:latin typeface="Times New Roman"/>
                <a:cs typeface="Times New Roman"/>
              </a:rPr>
              <a:t>Tuple </a:t>
            </a:r>
            <a:r>
              <a:rPr dirty="0" sz="1400" b="1">
                <a:solidFill>
                  <a:srgbClr val="273139"/>
                </a:solidFill>
                <a:latin typeface="Times New Roman"/>
                <a:cs typeface="Times New Roman"/>
              </a:rPr>
              <a:t>Data</a:t>
            </a:r>
            <a:r>
              <a:rPr dirty="0" sz="1400" spc="-45" b="1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 spc="5" b="1">
                <a:solidFill>
                  <a:srgbClr val="273139"/>
                </a:solidFill>
                <a:latin typeface="Times New Roman"/>
                <a:cs typeface="Times New Roman"/>
              </a:rPr>
              <a:t>Type</a:t>
            </a:r>
            <a:endParaRPr sz="1400">
              <a:latin typeface="Times New Roman"/>
              <a:cs typeface="Times New Roman"/>
            </a:endParaRPr>
          </a:p>
          <a:p>
            <a:pPr marL="12700" marR="193675">
              <a:lnSpc>
                <a:spcPct val="109700"/>
              </a:lnSpc>
              <a:spcBef>
                <a:spcPts val="795"/>
              </a:spcBef>
            </a:pP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Just like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a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list,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a tuple is also an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ordered collection of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Python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objects.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The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only  difference between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a tuple and a list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is that tuples are immutable i.e.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tuples cannot be 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modified after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it is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created.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It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is represented by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a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tuple</a:t>
            </a:r>
            <a:r>
              <a:rPr dirty="0" sz="1400" spc="165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class.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5" b="1">
                <a:solidFill>
                  <a:srgbClr val="273139"/>
                </a:solidFill>
                <a:latin typeface="Times New Roman"/>
                <a:cs typeface="Times New Roman"/>
              </a:rPr>
              <a:t>Creating </a:t>
            </a:r>
            <a:r>
              <a:rPr dirty="0" sz="1400" b="1">
                <a:solidFill>
                  <a:srgbClr val="273139"/>
                </a:solidFill>
                <a:latin typeface="Times New Roman"/>
                <a:cs typeface="Times New Roman"/>
              </a:rPr>
              <a:t>a</a:t>
            </a:r>
            <a:r>
              <a:rPr dirty="0" sz="1400" spc="-40" b="1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273139"/>
                </a:solidFill>
                <a:latin typeface="Times New Roman"/>
                <a:cs typeface="Times New Roman"/>
              </a:rPr>
              <a:t>Tuple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10000"/>
              </a:lnSpc>
              <a:spcBef>
                <a:spcPts val="790"/>
              </a:spcBef>
            </a:pP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In Python, tuples are created by placing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a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sequence of values separated by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a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‘comma’  with or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without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the use of parentheses for grouping the data sequence. Tuples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can 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contain any number of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elements and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of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any </a:t>
            </a:r>
            <a:r>
              <a:rPr dirty="0" sz="1400" spc="15">
                <a:solidFill>
                  <a:srgbClr val="273139"/>
                </a:solidFill>
                <a:latin typeface="Times New Roman"/>
                <a:cs typeface="Times New Roman"/>
              </a:rPr>
              <a:t>datatype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(like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strings, integers, lists,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etc.).  Note: Tuples can also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be created </a:t>
            </a:r>
            <a:r>
              <a:rPr dirty="0" sz="1400" spc="-5">
                <a:solidFill>
                  <a:srgbClr val="273139"/>
                </a:solidFill>
                <a:latin typeface="Times New Roman"/>
                <a:cs typeface="Times New Roman"/>
              </a:rPr>
              <a:t>with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a single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element,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but it is a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bit tricky.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Having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one  element in the parentheses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is not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sufficient, there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must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be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a trailing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‘comma’ to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make it  a</a:t>
            </a:r>
            <a:r>
              <a:rPr dirty="0" sz="1400" spc="-80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tuple.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96416" y="8438133"/>
            <a:ext cx="6414135" cy="1213485"/>
          </a:xfrm>
          <a:prstGeom prst="rect">
            <a:avLst/>
          </a:prstGeom>
          <a:solidFill>
            <a:srgbClr val="F1F1F1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550"/>
              </a:lnSpc>
            </a:pPr>
            <a:r>
              <a:rPr dirty="0" sz="1400" spc="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6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7780" marR="3689985">
              <a:lnSpc>
                <a:spcPts val="2380"/>
              </a:lnSpc>
              <a:spcBef>
                <a:spcPts val="165"/>
              </a:spcBef>
            </a:pP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#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Creating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an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empty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tuple 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Tuple1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=</a:t>
            </a:r>
            <a:r>
              <a:rPr dirty="0" sz="1400" spc="-45">
                <a:solidFill>
                  <a:srgbClr val="273139"/>
                </a:solidFill>
                <a:latin typeface="Courier New"/>
                <a:cs typeface="Courier New"/>
              </a:rPr>
              <a:t> </a:t>
            </a:r>
            <a:r>
              <a:rPr dirty="0" sz="1400" spc="-5">
                <a:solidFill>
                  <a:srgbClr val="273139"/>
                </a:solidFill>
                <a:latin typeface="Courier New"/>
                <a:cs typeface="Courier New"/>
              </a:rPr>
              <a:t>()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500"/>
              </a:spcBef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print("Initial empty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Tuple:</a:t>
            </a:r>
            <a:r>
              <a:rPr dirty="0" sz="1400" spc="-25">
                <a:solidFill>
                  <a:srgbClr val="273139"/>
                </a:solidFill>
                <a:latin typeface="Courier New"/>
                <a:cs typeface="Courier New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")</a:t>
            </a:r>
            <a:endParaRPr sz="14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55490" y="9624568"/>
            <a:ext cx="96520" cy="187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Calibri"/>
                <a:cs typeface="Calibri"/>
              </a:rPr>
              <a:t>5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6416" y="449580"/>
            <a:ext cx="6414135" cy="6950709"/>
          </a:xfrm>
          <a:prstGeom prst="rect">
            <a:avLst/>
          </a:prstGeom>
          <a:solidFill>
            <a:srgbClr val="F1F1F1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80"/>
              </a:lnSpc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print(Tuple1)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705"/>
              </a:spcBef>
            </a:pP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#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Creating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a Tuple</a:t>
            </a:r>
            <a:r>
              <a:rPr dirty="0" sz="1400" spc="10">
                <a:solidFill>
                  <a:srgbClr val="273139"/>
                </a:solidFill>
                <a:latin typeface="Courier New"/>
                <a:cs typeface="Courier New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with</a:t>
            </a:r>
            <a:endParaRPr sz="1400">
              <a:latin typeface="Courier New"/>
              <a:cs typeface="Courier New"/>
            </a:endParaRPr>
          </a:p>
          <a:p>
            <a:pPr marL="17780" marR="3688715">
              <a:lnSpc>
                <a:spcPct val="141400"/>
              </a:lnSpc>
            </a:pP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#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the use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of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Strings  Tuple1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= ('Geeks',</a:t>
            </a:r>
            <a:r>
              <a:rPr dirty="0" sz="1400" spc="35">
                <a:solidFill>
                  <a:srgbClr val="273139"/>
                </a:solidFill>
                <a:latin typeface="Courier New"/>
                <a:cs typeface="Courier New"/>
              </a:rPr>
              <a:t>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'For')</a:t>
            </a:r>
            <a:endParaRPr sz="1400">
              <a:latin typeface="Courier New"/>
              <a:cs typeface="Courier New"/>
            </a:endParaRPr>
          </a:p>
          <a:p>
            <a:pPr marL="17780" marR="1964689">
              <a:lnSpc>
                <a:spcPts val="2390"/>
              </a:lnSpc>
              <a:spcBef>
                <a:spcPts val="185"/>
              </a:spcBef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print("\nTuple with the use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of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String: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") 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print(Tuple1)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495"/>
              </a:spcBef>
            </a:pP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#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Creating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a Tuple</a:t>
            </a:r>
            <a:r>
              <a:rPr dirty="0" sz="1400" spc="10">
                <a:solidFill>
                  <a:srgbClr val="273139"/>
                </a:solidFill>
                <a:latin typeface="Courier New"/>
                <a:cs typeface="Courier New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with</a:t>
            </a:r>
            <a:endParaRPr sz="1400">
              <a:latin typeface="Courier New"/>
              <a:cs typeface="Courier New"/>
            </a:endParaRPr>
          </a:p>
          <a:p>
            <a:pPr marL="17780" marR="3904615">
              <a:lnSpc>
                <a:spcPct val="141400"/>
              </a:lnSpc>
            </a:pP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#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the use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of list 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list1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= [1, 2, 4, 5,</a:t>
            </a:r>
            <a:r>
              <a:rPr dirty="0" sz="1400" spc="45">
                <a:solidFill>
                  <a:srgbClr val="273139"/>
                </a:solidFill>
                <a:latin typeface="Courier New"/>
                <a:cs typeface="Courier New"/>
              </a:rPr>
              <a:t>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6]</a:t>
            </a:r>
            <a:endParaRPr sz="1400">
              <a:latin typeface="Courier New"/>
              <a:cs typeface="Courier New"/>
            </a:endParaRPr>
          </a:p>
          <a:p>
            <a:pPr marL="17780" marR="3259454">
              <a:lnSpc>
                <a:spcPct val="141400"/>
              </a:lnSpc>
              <a:spcBef>
                <a:spcPts val="15"/>
              </a:spcBef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print("\nTuple using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List: </a:t>
            </a:r>
            <a:r>
              <a:rPr dirty="0" sz="1400" spc="-5">
                <a:solidFill>
                  <a:srgbClr val="273139"/>
                </a:solidFill>
                <a:latin typeface="Courier New"/>
                <a:cs typeface="Courier New"/>
              </a:rPr>
              <a:t>") 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print(tuple(list1))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695"/>
              </a:spcBef>
            </a:pP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#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Creating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a Tuple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with</a:t>
            </a:r>
            <a:r>
              <a:rPr dirty="0" sz="1400" spc="15">
                <a:solidFill>
                  <a:srgbClr val="273139"/>
                </a:solidFill>
                <a:latin typeface="Courier New"/>
                <a:cs typeface="Courier New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the</a:t>
            </a:r>
            <a:endParaRPr sz="1400">
              <a:latin typeface="Courier New"/>
              <a:cs typeface="Courier New"/>
            </a:endParaRPr>
          </a:p>
          <a:p>
            <a:pPr marL="17780" marR="3578860">
              <a:lnSpc>
                <a:spcPts val="2390"/>
              </a:lnSpc>
              <a:spcBef>
                <a:spcPts val="180"/>
              </a:spcBef>
            </a:pP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#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use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of built-in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function  Tuple1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=</a:t>
            </a:r>
            <a:r>
              <a:rPr dirty="0" sz="1400" spc="-45">
                <a:solidFill>
                  <a:srgbClr val="273139"/>
                </a:solidFill>
                <a:latin typeface="Courier New"/>
                <a:cs typeface="Courier New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tuple('Geeks')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495"/>
              </a:spcBef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print("\nTuple with the use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of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function:</a:t>
            </a:r>
            <a:r>
              <a:rPr dirty="0" sz="1400" spc="-5">
                <a:solidFill>
                  <a:srgbClr val="273139"/>
                </a:solidFill>
                <a:latin typeface="Courier New"/>
                <a:cs typeface="Courier New"/>
              </a:rPr>
              <a:t> ")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695"/>
              </a:spcBef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print(Tuple1)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695"/>
              </a:spcBef>
            </a:pP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#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Creating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a</a:t>
            </a:r>
            <a:r>
              <a:rPr dirty="0" sz="1400" spc="-40">
                <a:solidFill>
                  <a:srgbClr val="273139"/>
                </a:solidFill>
                <a:latin typeface="Courier New"/>
                <a:cs typeface="Courier New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Tuple</a:t>
            </a:r>
            <a:endParaRPr sz="1400">
              <a:latin typeface="Courier New"/>
              <a:cs typeface="Courier New"/>
            </a:endParaRPr>
          </a:p>
          <a:p>
            <a:pPr marL="17780" marR="4117975">
              <a:lnSpc>
                <a:spcPct val="141400"/>
              </a:lnSpc>
              <a:spcBef>
                <a:spcPts val="10"/>
              </a:spcBef>
            </a:pP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#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with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nested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tuples  Tuple1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= (0, </a:t>
            </a:r>
            <a:r>
              <a:rPr dirty="0" sz="1400" spc="-5">
                <a:solidFill>
                  <a:srgbClr val="273139"/>
                </a:solidFill>
                <a:latin typeface="Courier New"/>
                <a:cs typeface="Courier New"/>
              </a:rPr>
              <a:t>1,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2,</a:t>
            </a:r>
            <a:r>
              <a:rPr dirty="0" sz="1400" spc="45">
                <a:solidFill>
                  <a:srgbClr val="273139"/>
                </a:solidFill>
                <a:latin typeface="Courier New"/>
                <a:cs typeface="Courier New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3)</a:t>
            </a:r>
            <a:endParaRPr sz="1400">
              <a:latin typeface="Courier New"/>
              <a:cs typeface="Courier New"/>
            </a:endParaRPr>
          </a:p>
          <a:p>
            <a:pPr marL="17780" marR="3470910">
              <a:lnSpc>
                <a:spcPct val="141400"/>
              </a:lnSpc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Tuple2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= ('python',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'geek')  Tuple3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= (Tuple1,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Tuple2)</a:t>
            </a:r>
            <a:endParaRPr sz="1400">
              <a:latin typeface="Courier New"/>
              <a:cs typeface="Courier New"/>
            </a:endParaRPr>
          </a:p>
          <a:p>
            <a:pPr marL="17780" marR="2395220">
              <a:lnSpc>
                <a:spcPct val="141400"/>
              </a:lnSpc>
              <a:spcBef>
                <a:spcPts val="10"/>
              </a:spcBef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print("\nTuple with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nested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tuples: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") 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print(Tuple3)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7691882"/>
            <a:ext cx="6228080" cy="10337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5" b="1">
                <a:solidFill>
                  <a:srgbClr val="273139"/>
                </a:solidFill>
                <a:latin typeface="Times New Roman"/>
                <a:cs typeface="Times New Roman"/>
              </a:rPr>
              <a:t>Access </a:t>
            </a:r>
            <a:r>
              <a:rPr dirty="0" sz="1400" b="1">
                <a:solidFill>
                  <a:srgbClr val="273139"/>
                </a:solidFill>
                <a:latin typeface="Times New Roman"/>
                <a:cs typeface="Times New Roman"/>
              </a:rPr>
              <a:t>Tuple</a:t>
            </a:r>
            <a:r>
              <a:rPr dirty="0" sz="1400" spc="-30" b="1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273139"/>
                </a:solidFill>
                <a:latin typeface="Times New Roman"/>
                <a:cs typeface="Times New Roman"/>
              </a:rPr>
              <a:t>Items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10000"/>
              </a:lnSpc>
              <a:spcBef>
                <a:spcPts val="790"/>
              </a:spcBef>
            </a:pP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In order to access the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tuple items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refer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to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the index number. </a:t>
            </a:r>
            <a:r>
              <a:rPr dirty="0" sz="1400" spc="-5">
                <a:solidFill>
                  <a:srgbClr val="273139"/>
                </a:solidFill>
                <a:latin typeface="Times New Roman"/>
                <a:cs typeface="Times New Roman"/>
              </a:rPr>
              <a:t>Use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the index operator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[ ]  to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access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an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item in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a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tuple.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The index must be an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integer.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Nested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tuples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are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accessed 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using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nested</a:t>
            </a:r>
            <a:r>
              <a:rPr dirty="0" sz="1400" spc="-30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indexing.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6416" y="449580"/>
            <a:ext cx="6414135" cy="3934460"/>
          </a:xfrm>
          <a:prstGeom prst="rect">
            <a:avLst/>
          </a:prstGeom>
          <a:solidFill>
            <a:srgbClr val="F1F1F1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550"/>
              </a:lnSpc>
            </a:pPr>
            <a:r>
              <a:rPr dirty="0" sz="1400" spc="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6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7780">
              <a:lnSpc>
                <a:spcPct val="100000"/>
              </a:lnSpc>
              <a:spcBef>
                <a:spcPts val="670"/>
              </a:spcBef>
            </a:pP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#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Python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program</a:t>
            </a:r>
            <a:r>
              <a:rPr dirty="0" sz="1400" spc="-5">
                <a:solidFill>
                  <a:srgbClr val="273139"/>
                </a:solidFill>
                <a:latin typeface="Courier New"/>
                <a:cs typeface="Courier New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to</a:t>
            </a:r>
            <a:endParaRPr sz="1400">
              <a:latin typeface="Courier New"/>
              <a:cs typeface="Courier New"/>
            </a:endParaRPr>
          </a:p>
          <a:p>
            <a:pPr marL="17780" marR="3039745">
              <a:lnSpc>
                <a:spcPct val="141400"/>
              </a:lnSpc>
            </a:pP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#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demonstrate accessing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tuple 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tuple1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= tuple([1, 2, 3, 4,</a:t>
            </a:r>
            <a:r>
              <a:rPr dirty="0" sz="1400" spc="70">
                <a:solidFill>
                  <a:srgbClr val="273139"/>
                </a:solidFill>
                <a:latin typeface="Courier New"/>
                <a:cs typeface="Courier New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5])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695"/>
              </a:spcBef>
            </a:pP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#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Accessing element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using</a:t>
            </a:r>
            <a:r>
              <a:rPr dirty="0" sz="1400" spc="10">
                <a:solidFill>
                  <a:srgbClr val="273139"/>
                </a:solidFill>
                <a:latin typeface="Courier New"/>
                <a:cs typeface="Courier New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indexing</a:t>
            </a:r>
            <a:endParaRPr sz="1400">
              <a:latin typeface="Courier New"/>
              <a:cs typeface="Courier New"/>
            </a:endParaRPr>
          </a:p>
          <a:p>
            <a:pPr marL="17780" marR="3042920">
              <a:lnSpc>
                <a:spcPct val="141400"/>
              </a:lnSpc>
              <a:spcBef>
                <a:spcPts val="10"/>
              </a:spcBef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print("First element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of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tuple")  print(tuple1[0])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695"/>
              </a:spcBef>
            </a:pP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#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Accessing element from</a:t>
            </a:r>
            <a:r>
              <a:rPr dirty="0" sz="1400" spc="-20">
                <a:solidFill>
                  <a:srgbClr val="273139"/>
                </a:solidFill>
                <a:latin typeface="Courier New"/>
                <a:cs typeface="Courier New"/>
              </a:rPr>
              <a:t>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last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695"/>
              </a:spcBef>
            </a:pP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#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negative</a:t>
            </a:r>
            <a:r>
              <a:rPr dirty="0" sz="1400" spc="-50">
                <a:solidFill>
                  <a:srgbClr val="273139"/>
                </a:solidFill>
                <a:latin typeface="Courier New"/>
                <a:cs typeface="Courier New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indexing</a:t>
            </a:r>
            <a:endParaRPr sz="1400">
              <a:latin typeface="Courier New"/>
              <a:cs typeface="Courier New"/>
            </a:endParaRPr>
          </a:p>
          <a:p>
            <a:pPr marL="17780" marR="2935605">
              <a:lnSpc>
                <a:spcPct val="141400"/>
              </a:lnSpc>
              <a:spcBef>
                <a:spcPts val="15"/>
              </a:spcBef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print("\nLast element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of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tuple")  print(tuple1[-1])</a:t>
            </a:r>
            <a:endParaRPr sz="1400">
              <a:latin typeface="Courier New"/>
              <a:cs typeface="Courier New"/>
            </a:endParaRPr>
          </a:p>
          <a:p>
            <a:pPr marL="17780" marR="2287270">
              <a:lnSpc>
                <a:spcPct val="141400"/>
              </a:lnSpc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print("\nThird last element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of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tuple")  print(tuple1[-3])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4929759"/>
            <a:ext cx="6116320" cy="799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5" b="1">
                <a:solidFill>
                  <a:srgbClr val="273139"/>
                </a:solidFill>
                <a:latin typeface="Times New Roman"/>
                <a:cs typeface="Times New Roman"/>
              </a:rPr>
              <a:t>Membership Operators in</a:t>
            </a:r>
            <a:r>
              <a:rPr dirty="0" sz="1400" spc="-5" b="1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273139"/>
                </a:solidFill>
                <a:latin typeface="Times New Roman"/>
                <a:cs typeface="Times New Roman"/>
              </a:rPr>
              <a:t>Python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10000"/>
              </a:lnSpc>
              <a:spcBef>
                <a:spcPts val="790"/>
              </a:spcBef>
            </a:pP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In Python,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in and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not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in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are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the membership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operators that are used to test whether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a 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value or variable is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in a</a:t>
            </a:r>
            <a:r>
              <a:rPr dirty="0" sz="1400" spc="25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sequence.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914704" y="5993257"/>
          <a:ext cx="6290945" cy="6324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97126"/>
                <a:gridCol w="4484242"/>
              </a:tblGrid>
              <a:tr h="204215">
                <a:tc>
                  <a:txBody>
                    <a:bodyPr/>
                    <a:lstStyle/>
                    <a:p>
                      <a:pPr marL="67945">
                        <a:lnSpc>
                          <a:spcPts val="1575"/>
                        </a:lnSpc>
                      </a:pP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Operators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575"/>
                        </a:lnSpc>
                      </a:pP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Description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5B9BD4"/>
                    </a:solidFill>
                  </a:tcPr>
                </a:tc>
              </a:tr>
              <a:tr h="213359">
                <a:tc>
                  <a:txBody>
                    <a:bodyPr/>
                    <a:lstStyle/>
                    <a:p>
                      <a:pPr marL="65405">
                        <a:lnSpc>
                          <a:spcPts val="1575"/>
                        </a:lnSpc>
                      </a:pPr>
                      <a:r>
                        <a:rPr dirty="0" sz="1400">
                          <a:solidFill>
                            <a:srgbClr val="273139"/>
                          </a:solidFill>
                          <a:latin typeface="Times New Roman"/>
                          <a:cs typeface="Times New Roman"/>
                        </a:rPr>
                        <a:t>in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6">
                      <a:solidFill>
                        <a:srgbClr val="8EAADB"/>
                      </a:solidFill>
                      <a:prstDash val="solid"/>
                    </a:lnL>
                    <a:lnR w="6096">
                      <a:solidFill>
                        <a:srgbClr val="8EAADB"/>
                      </a:solidFill>
                      <a:prstDash val="solid"/>
                    </a:lnR>
                    <a:lnT w="6096">
                      <a:solidFill>
                        <a:srgbClr val="5B9BD4"/>
                      </a:solidFill>
                      <a:prstDash val="solid"/>
                    </a:lnT>
                    <a:lnB w="6096">
                      <a:solidFill>
                        <a:srgbClr val="8EAAD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575"/>
                        </a:lnSpc>
                      </a:pPr>
                      <a:r>
                        <a:rPr dirty="0" sz="1400" spc="5">
                          <a:solidFill>
                            <a:srgbClr val="273139"/>
                          </a:solidFill>
                          <a:latin typeface="Times New Roman"/>
                          <a:cs typeface="Times New Roman"/>
                        </a:rPr>
                        <a:t>True if </a:t>
                      </a:r>
                      <a:r>
                        <a:rPr dirty="0" sz="1400">
                          <a:solidFill>
                            <a:srgbClr val="273139"/>
                          </a:solidFill>
                          <a:latin typeface="Times New Roman"/>
                          <a:cs typeface="Times New Roman"/>
                        </a:rPr>
                        <a:t>value is found </a:t>
                      </a:r>
                      <a:r>
                        <a:rPr dirty="0" sz="1400" spc="5">
                          <a:solidFill>
                            <a:srgbClr val="273139"/>
                          </a:solidFill>
                          <a:latin typeface="Times New Roman"/>
                          <a:cs typeface="Times New Roman"/>
                        </a:rPr>
                        <a:t>in the</a:t>
                      </a:r>
                      <a:r>
                        <a:rPr dirty="0" sz="1400" spc="45">
                          <a:solidFill>
                            <a:srgbClr val="27313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5">
                          <a:solidFill>
                            <a:srgbClr val="273139"/>
                          </a:solidFill>
                          <a:latin typeface="Times New Roman"/>
                          <a:cs typeface="Times New Roman"/>
                        </a:rPr>
                        <a:t>sequence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6">
                      <a:solidFill>
                        <a:srgbClr val="8EAADB"/>
                      </a:solidFill>
                      <a:prstDash val="solid"/>
                    </a:lnL>
                    <a:lnR w="6095">
                      <a:solidFill>
                        <a:srgbClr val="8EAADB"/>
                      </a:solidFill>
                      <a:prstDash val="solid"/>
                    </a:lnR>
                    <a:lnT w="6096">
                      <a:solidFill>
                        <a:srgbClr val="5B9BD4"/>
                      </a:solidFill>
                      <a:prstDash val="solid"/>
                    </a:lnT>
                    <a:lnB w="6096">
                      <a:solidFill>
                        <a:srgbClr val="8EAADB"/>
                      </a:solidFill>
                      <a:prstDash val="solid"/>
                    </a:lnB>
                  </a:tcPr>
                </a:tc>
              </a:tr>
              <a:tr h="211836">
                <a:tc>
                  <a:txBody>
                    <a:bodyPr/>
                    <a:lstStyle/>
                    <a:p>
                      <a:pPr marL="65405">
                        <a:lnSpc>
                          <a:spcPts val="1550"/>
                        </a:lnSpc>
                      </a:pPr>
                      <a:r>
                        <a:rPr dirty="0" sz="1400" spc="5">
                          <a:solidFill>
                            <a:srgbClr val="273139"/>
                          </a:solidFill>
                          <a:latin typeface="Times New Roman"/>
                          <a:cs typeface="Times New Roman"/>
                        </a:rPr>
                        <a:t>not</a:t>
                      </a:r>
                      <a:r>
                        <a:rPr dirty="0" sz="1400" spc="-80">
                          <a:solidFill>
                            <a:srgbClr val="27313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solidFill>
                            <a:srgbClr val="273139"/>
                          </a:solidFill>
                          <a:latin typeface="Times New Roman"/>
                          <a:cs typeface="Times New Roman"/>
                        </a:rPr>
                        <a:t>in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6">
                      <a:solidFill>
                        <a:srgbClr val="8EAADB"/>
                      </a:solidFill>
                      <a:prstDash val="solid"/>
                    </a:lnL>
                    <a:lnR w="6096">
                      <a:solidFill>
                        <a:srgbClr val="8EAADB"/>
                      </a:solidFill>
                      <a:prstDash val="solid"/>
                    </a:lnR>
                    <a:lnT w="6096">
                      <a:solidFill>
                        <a:srgbClr val="8EAADB"/>
                      </a:solidFill>
                      <a:prstDash val="solid"/>
                    </a:lnT>
                    <a:lnB w="6095">
                      <a:solidFill>
                        <a:srgbClr val="8EAAD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550"/>
                        </a:lnSpc>
                      </a:pPr>
                      <a:r>
                        <a:rPr dirty="0" sz="1400" spc="5">
                          <a:solidFill>
                            <a:srgbClr val="273139"/>
                          </a:solidFill>
                          <a:latin typeface="Times New Roman"/>
                          <a:cs typeface="Times New Roman"/>
                        </a:rPr>
                        <a:t>True if </a:t>
                      </a:r>
                      <a:r>
                        <a:rPr dirty="0" sz="1400">
                          <a:solidFill>
                            <a:srgbClr val="273139"/>
                          </a:solidFill>
                          <a:latin typeface="Times New Roman"/>
                          <a:cs typeface="Times New Roman"/>
                        </a:rPr>
                        <a:t>value is not </a:t>
                      </a:r>
                      <a:r>
                        <a:rPr dirty="0" sz="1400" spc="5">
                          <a:solidFill>
                            <a:srgbClr val="273139"/>
                          </a:solidFill>
                          <a:latin typeface="Times New Roman"/>
                          <a:cs typeface="Times New Roman"/>
                        </a:rPr>
                        <a:t>found </a:t>
                      </a:r>
                      <a:r>
                        <a:rPr dirty="0" sz="1400">
                          <a:solidFill>
                            <a:srgbClr val="273139"/>
                          </a:solidFill>
                          <a:latin typeface="Times New Roman"/>
                          <a:cs typeface="Times New Roman"/>
                        </a:rPr>
                        <a:t>in </a:t>
                      </a:r>
                      <a:r>
                        <a:rPr dirty="0" sz="1400" spc="5">
                          <a:solidFill>
                            <a:srgbClr val="273139"/>
                          </a:solidFill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400" spc="75">
                          <a:solidFill>
                            <a:srgbClr val="27313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5">
                          <a:solidFill>
                            <a:srgbClr val="273139"/>
                          </a:solidFill>
                          <a:latin typeface="Times New Roman"/>
                          <a:cs typeface="Times New Roman"/>
                        </a:rPr>
                        <a:t>sequence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6">
                      <a:solidFill>
                        <a:srgbClr val="8EAADB"/>
                      </a:solidFill>
                      <a:prstDash val="solid"/>
                    </a:lnL>
                    <a:lnR w="6095">
                      <a:solidFill>
                        <a:srgbClr val="8EAADB"/>
                      </a:solidFill>
                      <a:prstDash val="solid"/>
                    </a:lnR>
                    <a:lnT w="6096">
                      <a:solidFill>
                        <a:srgbClr val="8EAADB"/>
                      </a:solidFill>
                      <a:prstDash val="solid"/>
                    </a:lnT>
                    <a:lnB w="6095">
                      <a:solidFill>
                        <a:srgbClr val="8EAADB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896416" y="7034148"/>
            <a:ext cx="6414135" cy="1177290"/>
          </a:xfrm>
          <a:prstGeom prst="rect">
            <a:avLst/>
          </a:prstGeom>
          <a:solidFill>
            <a:srgbClr val="F1F1F1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540"/>
              </a:lnSpc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7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7780">
              <a:lnSpc>
                <a:spcPct val="100000"/>
              </a:lnSpc>
              <a:spcBef>
                <a:spcPts val="805"/>
              </a:spcBef>
            </a:pPr>
            <a:r>
              <a:rPr dirty="0" sz="1400" spc="-5">
                <a:latin typeface="Courier New"/>
                <a:cs typeface="Courier New"/>
              </a:rPr>
              <a:t>a=[2,5,-2,5,0,3]</a:t>
            </a:r>
            <a:endParaRPr sz="1400">
              <a:latin typeface="Courier New"/>
              <a:cs typeface="Courier New"/>
            </a:endParaRPr>
          </a:p>
          <a:p>
            <a:pPr marL="17780" marR="5534025">
              <a:lnSpc>
                <a:spcPct val="149300"/>
              </a:lnSpc>
            </a:pPr>
            <a:r>
              <a:rPr dirty="0" sz="1400" spc="-5">
                <a:latin typeface="Courier New"/>
                <a:cs typeface="Courier New"/>
              </a:rPr>
              <a:t>k=2 in</a:t>
            </a:r>
            <a:r>
              <a:rPr dirty="0" sz="1400" spc="-80">
                <a:latin typeface="Courier New"/>
                <a:cs typeface="Courier New"/>
              </a:rPr>
              <a:t> </a:t>
            </a:r>
            <a:r>
              <a:rPr dirty="0" sz="1400">
                <a:latin typeface="Courier New"/>
                <a:cs typeface="Courier New"/>
              </a:rPr>
              <a:t>a  </a:t>
            </a:r>
            <a:r>
              <a:rPr dirty="0" sz="1400" spc="-5">
                <a:latin typeface="Courier New"/>
                <a:cs typeface="Courier New"/>
              </a:rPr>
              <a:t>print(k)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8534654"/>
            <a:ext cx="6341110" cy="1277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Methods </a:t>
            </a:r>
            <a:r>
              <a:rPr dirty="0" sz="1400" b="1">
                <a:latin typeface="Times New Roman"/>
                <a:cs typeface="Times New Roman"/>
              </a:rPr>
              <a:t>in</a:t>
            </a:r>
            <a:r>
              <a:rPr dirty="0" sz="1400" spc="-4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Python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10000"/>
              </a:lnSpc>
              <a:spcBef>
                <a:spcPts val="790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Python, methods are functions that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associated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object and can </a:t>
            </a:r>
            <a:r>
              <a:rPr dirty="0" sz="1400" spc="-10">
                <a:latin typeface="Times New Roman"/>
                <a:cs typeface="Times New Roman"/>
              </a:rPr>
              <a:t>manipulate  </a:t>
            </a:r>
            <a:r>
              <a:rPr dirty="0" sz="1400" spc="-5">
                <a:latin typeface="Times New Roman"/>
                <a:cs typeface="Times New Roman"/>
              </a:rPr>
              <a:t>its data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perform actions </a:t>
            </a:r>
            <a:r>
              <a:rPr dirty="0" sz="1400">
                <a:latin typeface="Times New Roman"/>
                <a:cs typeface="Times New Roman"/>
              </a:rPr>
              <a:t>on it. </a:t>
            </a:r>
            <a:r>
              <a:rPr dirty="0" sz="1400" spc="-5">
                <a:latin typeface="Times New Roman"/>
                <a:cs typeface="Times New Roman"/>
              </a:rPr>
              <a:t>They </a:t>
            </a:r>
            <a:r>
              <a:rPr dirty="0" sz="1400">
                <a:latin typeface="Times New Roman"/>
                <a:cs typeface="Times New Roman"/>
              </a:rPr>
              <a:t>are called </a:t>
            </a:r>
            <a:r>
              <a:rPr dirty="0" sz="1400" spc="-5">
                <a:latin typeface="Times New Roman"/>
                <a:cs typeface="Times New Roman"/>
              </a:rPr>
              <a:t>using dot notation,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 spc="-5">
                <a:latin typeface="Times New Roman"/>
                <a:cs typeface="Times New Roman"/>
              </a:rPr>
              <a:t>the object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name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050">
              <a:latin typeface="Times New Roman"/>
              <a:cs typeface="Times New Roman"/>
            </a:endParaRPr>
          </a:p>
          <a:p>
            <a:pPr algn="ctr" marL="62865">
              <a:lnSpc>
                <a:spcPct val="100000"/>
              </a:lnSpc>
            </a:pPr>
            <a:r>
              <a:rPr dirty="0" sz="1100">
                <a:latin typeface="Calibri"/>
                <a:cs typeface="Calibri"/>
              </a:rPr>
              <a:t>6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55490" y="9624568"/>
            <a:ext cx="96520" cy="187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Calibri"/>
                <a:cs typeface="Calibri"/>
              </a:rPr>
              <a:t>7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411987"/>
            <a:ext cx="6307455" cy="16287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266065">
              <a:lnSpc>
                <a:spcPct val="110000"/>
              </a:lnSpc>
            </a:pPr>
            <a:r>
              <a:rPr dirty="0" sz="1400" spc="-5">
                <a:latin typeface="Times New Roman"/>
                <a:cs typeface="Times New Roman"/>
              </a:rPr>
              <a:t>followed </a:t>
            </a:r>
            <a:r>
              <a:rPr dirty="0" sz="1400">
                <a:latin typeface="Times New Roman"/>
                <a:cs typeface="Times New Roman"/>
              </a:rPr>
              <a:t>by a period </a:t>
            </a:r>
            <a:r>
              <a:rPr dirty="0" sz="1400" spc="-5">
                <a:latin typeface="Times New Roman"/>
                <a:cs typeface="Times New Roman"/>
              </a:rPr>
              <a:t>and the method name. Methods are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important part </a:t>
            </a:r>
            <a:r>
              <a:rPr dirty="0" sz="1400">
                <a:latin typeface="Times New Roman"/>
                <a:cs typeface="Times New Roman"/>
              </a:rPr>
              <a:t>of object-  </a:t>
            </a:r>
            <a:r>
              <a:rPr dirty="0" sz="1400" spc="-5">
                <a:latin typeface="Times New Roman"/>
                <a:cs typeface="Times New Roman"/>
              </a:rPr>
              <a:t>oriented programming in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Python.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dirty="0" sz="1400" spc="-5" b="1">
                <a:latin typeface="Times New Roman"/>
                <a:cs typeface="Times New Roman"/>
              </a:rPr>
              <a:t>String</a:t>
            </a:r>
            <a:r>
              <a:rPr dirty="0" sz="1400" spc="-5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Methods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09300"/>
              </a:lnSpc>
              <a:spcBef>
                <a:spcPts val="800"/>
              </a:spcBef>
            </a:pPr>
            <a:r>
              <a:rPr dirty="0" sz="1400" spc="-5">
                <a:latin typeface="Times New Roman"/>
                <a:cs typeface="Times New Roman"/>
              </a:rPr>
              <a:t>Python has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set of built-in methods that </a:t>
            </a:r>
            <a:r>
              <a:rPr dirty="0" sz="1400" spc="-10">
                <a:latin typeface="Times New Roman"/>
                <a:cs typeface="Times New Roman"/>
              </a:rPr>
              <a:t>you </a:t>
            </a:r>
            <a:r>
              <a:rPr dirty="0" sz="1400" spc="-5">
                <a:latin typeface="Times New Roman"/>
                <a:cs typeface="Times New Roman"/>
              </a:rPr>
              <a:t>can use on strings.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They are listed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some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of  them</a:t>
            </a:r>
            <a:r>
              <a:rPr dirty="0" sz="1400" spc="-90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 spc="10">
                <a:solidFill>
                  <a:srgbClr val="273139"/>
                </a:solidFill>
                <a:latin typeface="Times New Roman"/>
                <a:cs typeface="Times New Roman"/>
              </a:rPr>
              <a:t>here.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914704" y="2408173"/>
          <a:ext cx="6306185" cy="72009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5349"/>
                <a:gridCol w="5001260"/>
              </a:tblGrid>
              <a:tr h="214883">
                <a:tc gridSpan="2"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tabLst>
                          <a:tab pos="1363345" algn="l"/>
                        </a:tabLst>
                      </a:pPr>
                      <a:r>
                        <a:rPr dirty="0" sz="1200" b="1">
                          <a:latin typeface="Verdana"/>
                          <a:cs typeface="Verdana"/>
                        </a:rPr>
                        <a:t>Method	</a:t>
                      </a:r>
                      <a:r>
                        <a:rPr dirty="0" sz="1200" spc="-5" b="1">
                          <a:latin typeface="Verdana"/>
                          <a:cs typeface="Verdana"/>
                        </a:rPr>
                        <a:t>Description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solidFill>
                      <a:srgbClr val="A4A4A4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32815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2"/>
                        </a:rPr>
                        <a:t>count()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10668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FFFFFF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Returns the number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of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times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a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specified value occurs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in</a:t>
                      </a:r>
                      <a:r>
                        <a:rPr dirty="0" sz="1200" spc="3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a</a:t>
                      </a:r>
                      <a:endParaRPr sz="120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string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FFFFFF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</a:tr>
              <a:tr h="219836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3"/>
                        </a:rPr>
                        <a:t>endswith()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Returns true if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the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string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ends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with the specified</a:t>
                      </a:r>
                      <a:r>
                        <a:rPr dirty="0" sz="1200" spc="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value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</a:tcPr>
                </a:tc>
              </a:tr>
              <a:tr h="432816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4"/>
                        </a:rPr>
                        <a:t>find()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10668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Searches the string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for a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specified value and returns</a:t>
                      </a:r>
                      <a:r>
                        <a:rPr dirty="0" sz="1200" spc="7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the</a:t>
                      </a:r>
                      <a:endParaRPr sz="120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position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of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where it was</a:t>
                      </a:r>
                      <a:r>
                        <a:rPr dirty="0" sz="1200" spc="-3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found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</a:tr>
              <a:tr h="431292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5"/>
                        </a:rPr>
                        <a:t>index()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10668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Searches the string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for a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specified value and returns</a:t>
                      </a:r>
                      <a:r>
                        <a:rPr dirty="0" sz="1200" spc="7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the</a:t>
                      </a:r>
                      <a:endParaRPr sz="120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position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of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where it was</a:t>
                      </a:r>
                      <a:r>
                        <a:rPr dirty="0" sz="1200" spc="-3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found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6"/>
                        </a:rPr>
                        <a:t>isalnum()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Returns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True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if all characters in the string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are</a:t>
                      </a:r>
                      <a:r>
                        <a:rPr dirty="0" sz="1200" spc="4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alphanumeric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7"/>
                        </a:rPr>
                        <a:t>isalpha()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Returns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True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if all characters in the string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are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in the</a:t>
                      </a:r>
                      <a:r>
                        <a:rPr dirty="0" sz="1200" spc="5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alphabet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8"/>
                        </a:rPr>
                        <a:t>isdecimal()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Returns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True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if all characters in the string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are</a:t>
                      </a:r>
                      <a:r>
                        <a:rPr dirty="0" sz="1200" spc="3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decimals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9"/>
                        </a:rPr>
                        <a:t>isdigit()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Returns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True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if all characters in the string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are</a:t>
                      </a:r>
                      <a:r>
                        <a:rPr dirty="0" sz="1200" spc="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digits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10"/>
                        </a:rPr>
                        <a:t>islower()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Returns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True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if all characters in the string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are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lower</a:t>
                      </a:r>
                      <a:r>
                        <a:rPr dirty="0" sz="1200" spc="2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case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</a:tr>
              <a:tr h="219710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11"/>
                        </a:rPr>
                        <a:t>isnumeric()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Returns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True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if all characters in the string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are</a:t>
                      </a:r>
                      <a:r>
                        <a:rPr dirty="0" sz="1200" spc="2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numeric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12"/>
                        </a:rPr>
                        <a:t>isspace()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Returns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True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if all characters in the string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are</a:t>
                      </a:r>
                      <a:r>
                        <a:rPr dirty="0" sz="1200" spc="3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whitespaces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13"/>
                        </a:rPr>
                        <a:t>isupper()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Returns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True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if all characters in the string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are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upper</a:t>
                      </a:r>
                      <a:r>
                        <a:rPr dirty="0" sz="1200" spc="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case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14"/>
                        </a:rPr>
                        <a:t>join()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Converts the elements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of an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iterable into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1200" spc="2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string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15"/>
                        </a:rPr>
                        <a:t>lower()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Converts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a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string into lower</a:t>
                      </a:r>
                      <a:r>
                        <a:rPr dirty="0" sz="1200" spc="-1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case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16"/>
                        </a:rPr>
                        <a:t>partition()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5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Returns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a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tuple where the string is parted into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three</a:t>
                      </a:r>
                      <a:r>
                        <a:rPr dirty="0" sz="1200" spc="3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parts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5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</a:tr>
              <a:tr h="431291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17"/>
                        </a:rPr>
                        <a:t>replace()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10668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5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Returns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a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string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where a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specified value is replaced with</a:t>
                      </a:r>
                      <a:r>
                        <a:rPr dirty="0" sz="1200" spc="4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a</a:t>
                      </a:r>
                      <a:endParaRPr sz="120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specified</a:t>
                      </a:r>
                      <a:r>
                        <a:rPr dirty="0" sz="1200" spc="-7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value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5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</a:tcPr>
                </a:tc>
              </a:tr>
              <a:tr h="432816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18"/>
                        </a:rPr>
                        <a:t>rfind()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10668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5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Searches the string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for a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specified value and returns the</a:t>
                      </a:r>
                      <a:r>
                        <a:rPr dirty="0" sz="1200" spc="9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last</a:t>
                      </a:r>
                      <a:endParaRPr sz="120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position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of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where it was</a:t>
                      </a:r>
                      <a:r>
                        <a:rPr dirty="0" sz="1200" spc="-3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found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5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</a:tr>
              <a:tr h="433197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19"/>
                        </a:rPr>
                        <a:t>rindex()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10668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5">
                      <a:solidFill>
                        <a:srgbClr val="C8C8C8"/>
                      </a:solidFill>
                      <a:prstDash val="solid"/>
                    </a:lnT>
                    <a:lnB w="6095">
                      <a:solidFill>
                        <a:srgbClr val="C8C8C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Searches the string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for a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specified value and returns the</a:t>
                      </a:r>
                      <a:r>
                        <a:rPr dirty="0" sz="1200" spc="9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last</a:t>
                      </a:r>
                      <a:endParaRPr sz="120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position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of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where it was</a:t>
                      </a:r>
                      <a:r>
                        <a:rPr dirty="0" sz="1200" spc="-3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found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5">
                      <a:solidFill>
                        <a:srgbClr val="C8C8C8"/>
                      </a:solidFill>
                      <a:prstDash val="solid"/>
                    </a:lnT>
                    <a:lnB w="6095">
                      <a:solidFill>
                        <a:srgbClr val="C8C8C8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20"/>
                        </a:rPr>
                        <a:t>rpartition()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5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Returns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a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tuple where the string is parted into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three</a:t>
                      </a:r>
                      <a:r>
                        <a:rPr dirty="0" sz="1200" spc="3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parts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5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</a:tr>
              <a:tr h="218694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21"/>
                        </a:rPr>
                        <a:t>rsplit()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5">
                      <a:solidFill>
                        <a:srgbClr val="C8C8C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Splits the string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at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the specified separator, and returns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1200" spc="8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list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5">
                      <a:solidFill>
                        <a:srgbClr val="C8C8C8"/>
                      </a:solidFill>
                      <a:prstDash val="solid"/>
                    </a:lnB>
                  </a:tcPr>
                </a:tc>
              </a:tr>
              <a:tr h="218693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22"/>
                        </a:rPr>
                        <a:t>split()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635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5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Splits the string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at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the specified separator, and returns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a</a:t>
                      </a:r>
                      <a:r>
                        <a:rPr dirty="0" sz="1200" spc="8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list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635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5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23"/>
                        </a:rPr>
                        <a:t>splitlines()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127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5">
                      <a:solidFill>
                        <a:srgbClr val="C8C8C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Splits the string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at line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breaks and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returns a</a:t>
                      </a:r>
                      <a:r>
                        <a:rPr dirty="0" sz="1200" spc="-1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list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127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5">
                      <a:solidFill>
                        <a:srgbClr val="C8C8C8"/>
                      </a:solidFill>
                      <a:prstDash val="solid"/>
                    </a:lnB>
                  </a:tcPr>
                </a:tc>
              </a:tr>
              <a:tr h="219404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24"/>
                        </a:rPr>
                        <a:t>startswith()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5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Returns true if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the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string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starts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with the specified</a:t>
                      </a:r>
                      <a:r>
                        <a:rPr dirty="0" sz="1200" spc="3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value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5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</a:tr>
              <a:tr h="219456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25"/>
                        </a:rPr>
                        <a:t>strip()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5">
                      <a:solidFill>
                        <a:srgbClr val="C8C8C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Returns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a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trimmed version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of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the</a:t>
                      </a:r>
                      <a:r>
                        <a:rPr dirty="0" sz="1200" spc="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string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5">
                      <a:solidFill>
                        <a:srgbClr val="C8C8C8"/>
                      </a:solidFill>
                      <a:prstDash val="solid"/>
                    </a:lnB>
                  </a:tcPr>
                </a:tc>
              </a:tr>
              <a:tr h="219455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26"/>
                        </a:rPr>
                        <a:t>swapcase()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5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Swaps cases, lower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case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becomes upper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case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and vice</a:t>
                      </a:r>
                      <a:r>
                        <a:rPr dirty="0" sz="1200" spc="3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versa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5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</a:tr>
              <a:tr h="219760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27"/>
                        </a:rPr>
                        <a:t>upper()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Converts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a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string into upper</a:t>
                      </a:r>
                      <a:r>
                        <a:rPr dirty="0" sz="1200" spc="-2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case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55490" y="9624568"/>
            <a:ext cx="96520" cy="187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Calibri"/>
                <a:cs typeface="Calibri"/>
              </a:rPr>
              <a:t>8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6416" y="786333"/>
            <a:ext cx="6414135" cy="1235075"/>
          </a:xfrm>
          <a:prstGeom prst="rect">
            <a:avLst/>
          </a:prstGeom>
          <a:solidFill>
            <a:srgbClr val="F1F1F1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540"/>
              </a:lnSpc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7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7780" marR="946785">
              <a:lnSpc>
                <a:spcPts val="2630"/>
              </a:lnSpc>
              <a:spcBef>
                <a:spcPts val="195"/>
              </a:spcBef>
            </a:pPr>
            <a:r>
              <a:rPr dirty="0" sz="1400" spc="-5">
                <a:latin typeface="Courier New"/>
                <a:cs typeface="Courier New"/>
              </a:rPr>
              <a:t>txt </a:t>
            </a:r>
            <a:r>
              <a:rPr dirty="0" sz="1400">
                <a:latin typeface="Courier New"/>
                <a:cs typeface="Courier New"/>
              </a:rPr>
              <a:t>= </a:t>
            </a:r>
            <a:r>
              <a:rPr dirty="0" sz="1400" spc="-5">
                <a:latin typeface="Courier New"/>
                <a:cs typeface="Courier New"/>
              </a:rPr>
              <a:t>"I love applers, apple are my favorite fruit"  </a:t>
            </a:r>
            <a:r>
              <a:rPr dirty="0" sz="1400">
                <a:latin typeface="Courier New"/>
                <a:cs typeface="Courier New"/>
              </a:rPr>
              <a:t>x =</a:t>
            </a:r>
            <a:r>
              <a:rPr dirty="0" sz="1400" spc="-6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txt.count("apple")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700"/>
              </a:spcBef>
            </a:pPr>
            <a:r>
              <a:rPr dirty="0" sz="1400" spc="-5">
                <a:latin typeface="Courier New"/>
                <a:cs typeface="Courier New"/>
              </a:rPr>
              <a:t>print(x)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6416" y="2456942"/>
            <a:ext cx="6414135" cy="1235075"/>
          </a:xfrm>
          <a:prstGeom prst="rect">
            <a:avLst/>
          </a:prstGeom>
          <a:solidFill>
            <a:srgbClr val="F1F1F1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540"/>
              </a:lnSpc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7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7780" marR="2653665">
              <a:lnSpc>
                <a:spcPts val="2630"/>
              </a:lnSpc>
              <a:spcBef>
                <a:spcPts val="195"/>
              </a:spcBef>
            </a:pPr>
            <a:r>
              <a:rPr dirty="0" sz="1400" spc="-5">
                <a:latin typeface="Courier New"/>
                <a:cs typeface="Courier New"/>
              </a:rPr>
              <a:t>txt </a:t>
            </a:r>
            <a:r>
              <a:rPr dirty="0" sz="1400">
                <a:latin typeface="Courier New"/>
                <a:cs typeface="Courier New"/>
              </a:rPr>
              <a:t>= </a:t>
            </a:r>
            <a:r>
              <a:rPr dirty="0" sz="1400" spc="-5">
                <a:latin typeface="Courier New"/>
                <a:cs typeface="Courier New"/>
              </a:rPr>
              <a:t>"Hello, welcome to my world."  </a:t>
            </a:r>
            <a:r>
              <a:rPr dirty="0" sz="1400">
                <a:latin typeface="Courier New"/>
                <a:cs typeface="Courier New"/>
              </a:rPr>
              <a:t>x =</a:t>
            </a:r>
            <a:r>
              <a:rPr dirty="0" sz="1400" spc="-6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txt.find("welcome")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690"/>
              </a:spcBef>
            </a:pPr>
            <a:r>
              <a:rPr dirty="0" sz="1400" spc="-5">
                <a:latin typeface="Courier New"/>
                <a:cs typeface="Courier New"/>
              </a:rPr>
              <a:t>print(x)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96416" y="4130675"/>
            <a:ext cx="6414135" cy="1235075"/>
          </a:xfrm>
          <a:prstGeom prst="rect">
            <a:avLst/>
          </a:prstGeom>
          <a:solidFill>
            <a:srgbClr val="F1F1F1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540"/>
              </a:lnSpc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7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7780" marR="3293745">
              <a:lnSpc>
                <a:spcPts val="2620"/>
              </a:lnSpc>
              <a:spcBef>
                <a:spcPts val="200"/>
              </a:spcBef>
            </a:pPr>
            <a:r>
              <a:rPr dirty="0" sz="1400" spc="-5">
                <a:latin typeface="Courier New"/>
                <a:cs typeface="Courier New"/>
              </a:rPr>
              <a:t>txt </a:t>
            </a:r>
            <a:r>
              <a:rPr dirty="0" sz="1400">
                <a:latin typeface="Courier New"/>
                <a:cs typeface="Courier New"/>
              </a:rPr>
              <a:t>= </a:t>
            </a:r>
            <a:r>
              <a:rPr dirty="0" sz="1400" spc="-5">
                <a:latin typeface="Courier New"/>
                <a:cs typeface="Courier New"/>
              </a:rPr>
              <a:t>"welcome to the jungle"  </a:t>
            </a:r>
            <a:r>
              <a:rPr dirty="0" sz="1400">
                <a:latin typeface="Courier New"/>
                <a:cs typeface="Courier New"/>
              </a:rPr>
              <a:t>x =</a:t>
            </a:r>
            <a:r>
              <a:rPr dirty="0" sz="1400" spc="-8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txt.split()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700"/>
              </a:spcBef>
            </a:pPr>
            <a:r>
              <a:rPr dirty="0" sz="1400" spc="-5">
                <a:latin typeface="Courier New"/>
                <a:cs typeface="Courier New"/>
              </a:rPr>
              <a:t>print(x)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5789548"/>
            <a:ext cx="6115050" cy="7975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List</a:t>
            </a:r>
            <a:r>
              <a:rPr dirty="0" sz="1400" spc="-5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Methods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09300"/>
              </a:lnSpc>
              <a:spcBef>
                <a:spcPts val="800"/>
              </a:spcBef>
            </a:pPr>
            <a:r>
              <a:rPr dirty="0" sz="1400" spc="-5">
                <a:latin typeface="Times New Roman"/>
                <a:cs typeface="Times New Roman"/>
              </a:rPr>
              <a:t>Python has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set of built-in methods that </a:t>
            </a:r>
            <a:r>
              <a:rPr dirty="0" sz="1400" spc="-10">
                <a:latin typeface="Times New Roman"/>
                <a:cs typeface="Times New Roman"/>
              </a:rPr>
              <a:t>you </a:t>
            </a:r>
            <a:r>
              <a:rPr dirty="0" sz="1400" spc="-5">
                <a:latin typeface="Times New Roman"/>
                <a:cs typeface="Times New Roman"/>
              </a:rPr>
              <a:t>can use on lists.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They are listed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some of 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them</a:t>
            </a:r>
            <a:r>
              <a:rPr dirty="0" sz="1400" spc="-90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 spc="10">
                <a:solidFill>
                  <a:srgbClr val="273139"/>
                </a:solidFill>
                <a:latin typeface="Times New Roman"/>
                <a:cs typeface="Times New Roman"/>
              </a:rPr>
              <a:t>here.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914704" y="6953377"/>
          <a:ext cx="6127750" cy="25520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6561"/>
                <a:gridCol w="5031739"/>
              </a:tblGrid>
              <a:tr h="281978">
                <a:tc gridSpan="2"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tabLst>
                          <a:tab pos="1155065" algn="l"/>
                        </a:tabLst>
                      </a:pPr>
                      <a:r>
                        <a:rPr dirty="0" sz="1200" b="1">
                          <a:latin typeface="Verdana"/>
                          <a:cs typeface="Verdana"/>
                        </a:rPr>
                        <a:t>Method	</a:t>
                      </a:r>
                      <a:r>
                        <a:rPr dirty="0" sz="1200" spc="-5" b="1">
                          <a:latin typeface="Verdana"/>
                          <a:cs typeface="Verdana"/>
                        </a:rPr>
                        <a:t>Description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solidFill>
                      <a:srgbClr val="A4A4A4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83806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2"/>
                        </a:rPr>
                        <a:t>append()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172">
                      <a:solidFill>
                        <a:srgbClr val="FFFFFF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Adds </a:t>
                      </a:r>
                      <a:r>
                        <a:rPr dirty="0" sz="1200" spc="5">
                          <a:latin typeface="Verdana"/>
                          <a:cs typeface="Verdana"/>
                        </a:rPr>
                        <a:t>an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element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at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the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end of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the</a:t>
                      </a:r>
                      <a:r>
                        <a:rPr dirty="0" sz="1200" spc="-5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list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5">
                      <a:solidFill>
                        <a:srgbClr val="C8C8C8"/>
                      </a:solidFill>
                      <a:prstDash val="solid"/>
                    </a:lnR>
                    <a:lnT w="6172">
                      <a:solidFill>
                        <a:srgbClr val="FFFFFF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</a:tr>
              <a:tr h="284225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3"/>
                        </a:rPr>
                        <a:t>clear()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Removes all the elements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from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the</a:t>
                      </a:r>
                      <a:r>
                        <a:rPr dirty="0" sz="1200" spc="-1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list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5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</a:tcPr>
                </a:tc>
              </a:tr>
              <a:tr h="284225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4"/>
                        </a:rPr>
                        <a:t>copy()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635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Returns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a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copy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of the</a:t>
                      </a:r>
                      <a:r>
                        <a:rPr dirty="0" sz="1200" spc="-7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list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635">
                    <a:lnL w="6096">
                      <a:solidFill>
                        <a:srgbClr val="C8C8C8"/>
                      </a:solidFill>
                      <a:prstDash val="solid"/>
                    </a:lnL>
                    <a:lnR w="6095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</a:tr>
              <a:tr h="284200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5"/>
                        </a:rPr>
                        <a:t>count()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5">
                      <a:solidFill>
                        <a:srgbClr val="C8C8C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Returns the number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of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elements with the specified</a:t>
                      </a:r>
                      <a:r>
                        <a:rPr dirty="0" sz="1200" spc="2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value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5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5">
                      <a:solidFill>
                        <a:srgbClr val="C8C8C8"/>
                      </a:solidFill>
                      <a:prstDash val="solid"/>
                    </a:lnB>
                  </a:tcPr>
                </a:tc>
              </a:tr>
              <a:tr h="561568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6"/>
                        </a:rPr>
                        <a:t>extend()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139065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5">
                      <a:solidFill>
                        <a:srgbClr val="C8C8C8"/>
                      </a:solidFill>
                      <a:prstDash val="solid"/>
                    </a:lnT>
                    <a:lnB w="6095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Add the elements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of a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list (or any iterable), to the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end of</a:t>
                      </a:r>
                      <a:r>
                        <a:rPr dirty="0" sz="1200" spc="4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the</a:t>
                      </a:r>
                      <a:endParaRPr sz="120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current</a:t>
                      </a:r>
                      <a:r>
                        <a:rPr dirty="0" sz="1200" spc="-6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list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635">
                    <a:lnL w="6096">
                      <a:solidFill>
                        <a:srgbClr val="C8C8C8"/>
                      </a:solidFill>
                      <a:prstDash val="solid"/>
                    </a:lnL>
                    <a:lnR w="6095">
                      <a:solidFill>
                        <a:srgbClr val="C8C8C8"/>
                      </a:solidFill>
                      <a:prstDash val="solid"/>
                    </a:lnR>
                    <a:lnT w="6095">
                      <a:solidFill>
                        <a:srgbClr val="C8C8C8"/>
                      </a:solidFill>
                      <a:prstDash val="solid"/>
                    </a:lnT>
                    <a:lnB w="6095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</a:tr>
              <a:tr h="284988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7"/>
                        </a:rPr>
                        <a:t>index()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5">
                      <a:solidFill>
                        <a:srgbClr val="C8C8C8"/>
                      </a:solidFill>
                      <a:prstDash val="solid"/>
                    </a:lnT>
                    <a:lnB w="6095">
                      <a:solidFill>
                        <a:srgbClr val="C8C8C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Returns the index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of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the first element with the specified</a:t>
                      </a:r>
                      <a:r>
                        <a:rPr dirty="0" sz="1200" spc="5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value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5">
                      <a:solidFill>
                        <a:srgbClr val="C8C8C8"/>
                      </a:solidFill>
                      <a:prstDash val="solid"/>
                    </a:lnR>
                    <a:lnT w="6095">
                      <a:solidFill>
                        <a:srgbClr val="C8C8C8"/>
                      </a:solidFill>
                      <a:prstDash val="solid"/>
                    </a:lnT>
                    <a:lnB w="6095">
                      <a:solidFill>
                        <a:srgbClr val="C8C8C8"/>
                      </a:solidFill>
                      <a:prstDash val="solid"/>
                    </a:lnB>
                  </a:tcPr>
                </a:tc>
              </a:tr>
              <a:tr h="283463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8"/>
                        </a:rPr>
                        <a:t>insert()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5">
                      <a:solidFill>
                        <a:srgbClr val="C8C8C8"/>
                      </a:solidFill>
                      <a:prstDash val="solid"/>
                    </a:lnT>
                    <a:lnB w="6095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Adds </a:t>
                      </a:r>
                      <a:r>
                        <a:rPr dirty="0" sz="1200" spc="5">
                          <a:latin typeface="Verdana"/>
                          <a:cs typeface="Verdana"/>
                        </a:rPr>
                        <a:t>an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element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at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the specified</a:t>
                      </a:r>
                      <a:r>
                        <a:rPr dirty="0" sz="1200" spc="-2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position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5">
                      <a:solidFill>
                        <a:srgbClr val="C8C8C8"/>
                      </a:solidFill>
                      <a:prstDash val="solid"/>
                    </a:lnR>
                    <a:lnT w="6095">
                      <a:solidFill>
                        <a:srgbClr val="C8C8C8"/>
                      </a:solidFill>
                      <a:prstDash val="solid"/>
                    </a:lnT>
                    <a:lnB w="6095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86714"/>
            <a:ext cx="6312535" cy="7548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20825">
              <a:lnSpc>
                <a:spcPct val="100000"/>
              </a:lnSpc>
            </a:pPr>
            <a:r>
              <a:rPr dirty="0" sz="1600" spc="-5" b="1">
                <a:latin typeface="Times New Roman"/>
                <a:cs typeface="Times New Roman"/>
              </a:rPr>
              <a:t>Introduction to Python</a:t>
            </a:r>
            <a:r>
              <a:rPr dirty="0" sz="1600" spc="20" b="1">
                <a:latin typeface="Times New Roman"/>
                <a:cs typeface="Times New Roman"/>
              </a:rPr>
              <a:t> </a:t>
            </a:r>
            <a:r>
              <a:rPr dirty="0" sz="1600" spc="-5" b="1">
                <a:latin typeface="Times New Roman"/>
                <a:cs typeface="Times New Roman"/>
              </a:rPr>
              <a:t>Programming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7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10400"/>
              </a:lnSpc>
            </a:pPr>
            <a:r>
              <a:rPr dirty="0" sz="1400" spc="-5">
                <a:latin typeface="Times New Roman"/>
                <a:cs typeface="Times New Roman"/>
              </a:rPr>
              <a:t>Python </a:t>
            </a:r>
            <a:r>
              <a:rPr dirty="0" sz="1400">
                <a:latin typeface="Times New Roman"/>
                <a:cs typeface="Times New Roman"/>
              </a:rPr>
              <a:t>is a </a:t>
            </a:r>
            <a:r>
              <a:rPr dirty="0" sz="1400" spc="-5">
                <a:latin typeface="Times New Roman"/>
                <a:cs typeface="Times New Roman"/>
              </a:rPr>
              <a:t>modern, general-purpose, object-oriented, high-level programming language  with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clean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expressive syntax. The following features make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easy </a:t>
            </a:r>
            <a:r>
              <a:rPr dirty="0" sz="1400">
                <a:latin typeface="Times New Roman"/>
                <a:cs typeface="Times New Roman"/>
              </a:rPr>
              <a:t>code </a:t>
            </a:r>
            <a:r>
              <a:rPr dirty="0" sz="1400" spc="-5">
                <a:latin typeface="Times New Roman"/>
                <a:cs typeface="Times New Roman"/>
              </a:rPr>
              <a:t>develop-  ment and debugging in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python:</a:t>
            </a:r>
            <a:endParaRPr sz="1400">
              <a:latin typeface="Times New Roman"/>
              <a:cs typeface="Times New Roman"/>
            </a:endParaRPr>
          </a:p>
          <a:p>
            <a:pPr algn="just" marL="241300" marR="144145" indent="-228600">
              <a:lnSpc>
                <a:spcPct val="110400"/>
              </a:lnSpc>
              <a:spcBef>
                <a:spcPts val="760"/>
              </a:spcBef>
              <a:buFont typeface="Symbol"/>
              <a:buChar char=""/>
              <a:tabLst>
                <a:tab pos="241300" algn="l"/>
              </a:tabLst>
            </a:pPr>
            <a:r>
              <a:rPr dirty="0" sz="1400" spc="-5">
                <a:latin typeface="Times New Roman"/>
                <a:cs typeface="Times New Roman"/>
              </a:rPr>
              <a:t>Python code is interpreted: There </a:t>
            </a:r>
            <a:r>
              <a:rPr dirty="0" sz="1400">
                <a:latin typeface="Times New Roman"/>
                <a:cs typeface="Times New Roman"/>
              </a:rPr>
              <a:t>is no </a:t>
            </a:r>
            <a:r>
              <a:rPr dirty="0" sz="1400" spc="-5">
                <a:latin typeface="Times New Roman"/>
                <a:cs typeface="Times New Roman"/>
              </a:rPr>
              <a:t>need to compile the </a:t>
            </a:r>
            <a:r>
              <a:rPr dirty="0" sz="1400" spc="-10">
                <a:latin typeface="Times New Roman"/>
                <a:cs typeface="Times New Roman"/>
              </a:rPr>
              <a:t>code. </a:t>
            </a:r>
            <a:r>
              <a:rPr dirty="0" sz="1400" spc="-5">
                <a:latin typeface="Times New Roman"/>
                <a:cs typeface="Times New Roman"/>
              </a:rPr>
              <a:t>Your code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10">
                <a:latin typeface="Times New Roman"/>
                <a:cs typeface="Times New Roman"/>
              </a:rPr>
              <a:t>read  </a:t>
            </a:r>
            <a:r>
              <a:rPr dirty="0" sz="1400">
                <a:latin typeface="Times New Roman"/>
                <a:cs typeface="Times New Roman"/>
              </a:rPr>
              <a:t>by a </a:t>
            </a:r>
            <a:r>
              <a:rPr dirty="0" sz="1400" spc="-5">
                <a:latin typeface="Times New Roman"/>
                <a:cs typeface="Times New Roman"/>
              </a:rPr>
              <a:t>python interpreter and made </a:t>
            </a:r>
            <a:r>
              <a:rPr dirty="0" sz="1400">
                <a:latin typeface="Times New Roman"/>
                <a:cs typeface="Times New Roman"/>
              </a:rPr>
              <a:t>into </a:t>
            </a:r>
            <a:r>
              <a:rPr dirty="0" sz="1400" spc="-5">
                <a:latin typeface="Times New Roman"/>
                <a:cs typeface="Times New Roman"/>
              </a:rPr>
              <a:t>executable instructions for your computer in  </a:t>
            </a:r>
            <a:r>
              <a:rPr dirty="0" sz="1400">
                <a:latin typeface="Times New Roman"/>
                <a:cs typeface="Times New Roman"/>
              </a:rPr>
              <a:t>real</a:t>
            </a:r>
            <a:r>
              <a:rPr dirty="0" sz="1400" spc="-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time.</a:t>
            </a:r>
            <a:endParaRPr sz="1400">
              <a:latin typeface="Times New Roman"/>
              <a:cs typeface="Times New Roman"/>
            </a:endParaRPr>
          </a:p>
          <a:p>
            <a:pPr marL="241300" marR="17145" indent="-228600">
              <a:lnSpc>
                <a:spcPct val="110900"/>
              </a:lnSpc>
              <a:spcBef>
                <a:spcPts val="620"/>
              </a:spcBef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dirty="0" sz="1400" spc="-5">
                <a:latin typeface="Times New Roman"/>
                <a:cs typeface="Times New Roman"/>
              </a:rPr>
              <a:t>Python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dynamically typed: There is no need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declare the type </a:t>
            </a:r>
            <a:r>
              <a:rPr dirty="0" sz="1400">
                <a:latin typeface="Times New Roman"/>
                <a:cs typeface="Times New Roman"/>
              </a:rPr>
              <a:t>of a variable or </a:t>
            </a:r>
            <a:r>
              <a:rPr dirty="0" sz="1400" spc="-5">
                <a:latin typeface="Times New Roman"/>
                <a:cs typeface="Times New Roman"/>
              </a:rPr>
              <a:t>the  type </a:t>
            </a:r>
            <a:r>
              <a:rPr dirty="0" sz="1400">
                <a:latin typeface="Times New Roman"/>
                <a:cs typeface="Times New Roman"/>
              </a:rPr>
              <a:t>of an </a:t>
            </a:r>
            <a:r>
              <a:rPr dirty="0" sz="1400" spc="-5">
                <a:latin typeface="Times New Roman"/>
                <a:cs typeface="Times New Roman"/>
              </a:rPr>
              <a:t>input to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function.</a:t>
            </a:r>
            <a:endParaRPr sz="1400">
              <a:latin typeface="Times New Roman"/>
              <a:cs typeface="Times New Roman"/>
            </a:endParaRPr>
          </a:p>
          <a:p>
            <a:pPr marL="241300" marR="127635" indent="-228600">
              <a:lnSpc>
                <a:spcPct val="110400"/>
              </a:lnSpc>
              <a:spcBef>
                <a:spcPts val="630"/>
              </a:spcBef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dirty="0" sz="1400" spc="-5">
                <a:latin typeface="Times New Roman"/>
                <a:cs typeface="Times New Roman"/>
              </a:rPr>
              <a:t>Python has automatic garbage collection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memory management: There is no need 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explicitly allocate memory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variables </a:t>
            </a:r>
            <a:r>
              <a:rPr dirty="0" sz="1400">
                <a:latin typeface="Times New Roman"/>
                <a:cs typeface="Times New Roman"/>
              </a:rPr>
              <a:t>before </a:t>
            </a:r>
            <a:r>
              <a:rPr dirty="0" sz="1400" spc="-5">
                <a:latin typeface="Times New Roman"/>
                <a:cs typeface="Times New Roman"/>
              </a:rPr>
              <a:t>you use them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deallocate them  </a:t>
            </a:r>
            <a:r>
              <a:rPr dirty="0" sz="1400">
                <a:latin typeface="Times New Roman"/>
                <a:cs typeface="Times New Roman"/>
              </a:rPr>
              <a:t>after</a:t>
            </a:r>
            <a:r>
              <a:rPr dirty="0" sz="1400" spc="-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use.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283210">
              <a:lnSpc>
                <a:spcPct val="110000"/>
              </a:lnSpc>
            </a:pPr>
            <a:r>
              <a:rPr dirty="0" sz="1400">
                <a:latin typeface="Times New Roman"/>
                <a:cs typeface="Times New Roman"/>
              </a:rPr>
              <a:t>However, </a:t>
            </a:r>
            <a:r>
              <a:rPr dirty="0" sz="1400" spc="-5">
                <a:latin typeface="Times New Roman"/>
                <a:cs typeface="Times New Roman"/>
              </a:rPr>
              <a:t>keep in </a:t>
            </a:r>
            <a:r>
              <a:rPr dirty="0" sz="1400" spc="-10">
                <a:latin typeface="Times New Roman"/>
                <a:cs typeface="Times New Roman"/>
              </a:rPr>
              <a:t>mind </a:t>
            </a:r>
            <a:r>
              <a:rPr dirty="0" sz="1400" spc="-5">
                <a:latin typeface="Times New Roman"/>
                <a:cs typeface="Times New Roman"/>
              </a:rPr>
              <a:t>that these </a:t>
            </a:r>
            <a:r>
              <a:rPr dirty="0" sz="1400">
                <a:latin typeface="Times New Roman"/>
                <a:cs typeface="Times New Roman"/>
              </a:rPr>
              <a:t>features </a:t>
            </a:r>
            <a:r>
              <a:rPr dirty="0" sz="1400" spc="-5">
                <a:latin typeface="Times New Roman"/>
                <a:cs typeface="Times New Roman"/>
              </a:rPr>
              <a:t>also make </a:t>
            </a:r>
            <a:r>
              <a:rPr dirty="0" sz="1400">
                <a:latin typeface="Times New Roman"/>
                <a:cs typeface="Times New Roman"/>
              </a:rPr>
              <a:t>pure </a:t>
            </a:r>
            <a:r>
              <a:rPr dirty="0" sz="1400" spc="-5">
                <a:latin typeface="Times New Roman"/>
                <a:cs typeface="Times New Roman"/>
              </a:rPr>
              <a:t>python code slower (than,  </a:t>
            </a:r>
            <a:r>
              <a:rPr dirty="0" sz="1400">
                <a:latin typeface="Times New Roman"/>
                <a:cs typeface="Times New Roman"/>
              </a:rPr>
              <a:t>say C) in </a:t>
            </a:r>
            <a:r>
              <a:rPr dirty="0" sz="1400" spc="-5">
                <a:latin typeface="Times New Roman"/>
                <a:cs typeface="Times New Roman"/>
              </a:rPr>
              <a:t>repetitious loops because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repeated checking for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type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objects.</a:t>
            </a: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165"/>
              </a:spcBef>
            </a:pPr>
            <a:r>
              <a:rPr dirty="0" sz="1400" spc="-5">
                <a:latin typeface="Times New Roman"/>
                <a:cs typeface="Times New Roman"/>
              </a:rPr>
              <a:t>Therefore, many python </a:t>
            </a:r>
            <a:r>
              <a:rPr dirty="0" sz="1400" spc="-10">
                <a:latin typeface="Times New Roman"/>
                <a:cs typeface="Times New Roman"/>
              </a:rPr>
              <a:t>modules </a:t>
            </a:r>
            <a:r>
              <a:rPr dirty="0" sz="1400" spc="-5">
                <a:latin typeface="Times New Roman"/>
                <a:cs typeface="Times New Roman"/>
              </a:rPr>
              <a:t>(such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numpy, </a:t>
            </a:r>
            <a:r>
              <a:rPr dirty="0" sz="1400">
                <a:latin typeface="Times New Roman"/>
                <a:cs typeface="Times New Roman"/>
              </a:rPr>
              <a:t>which </a:t>
            </a:r>
            <a:r>
              <a:rPr dirty="0" sz="1400" spc="-5">
                <a:latin typeface="Times New Roman"/>
                <a:cs typeface="Times New Roman"/>
              </a:rPr>
              <a:t>we shall </a:t>
            </a:r>
            <a:r>
              <a:rPr dirty="0" sz="1400">
                <a:latin typeface="Times New Roman"/>
                <a:cs typeface="Times New Roman"/>
              </a:rPr>
              <a:t>see </a:t>
            </a:r>
            <a:r>
              <a:rPr dirty="0" sz="1400" spc="-5">
                <a:latin typeface="Times New Roman"/>
                <a:cs typeface="Times New Roman"/>
              </a:rPr>
              <a:t>in detail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soon),</a:t>
            </a:r>
            <a:endParaRPr sz="1400">
              <a:latin typeface="Times New Roman"/>
              <a:cs typeface="Times New Roman"/>
            </a:endParaRPr>
          </a:p>
          <a:p>
            <a:pPr marL="12700" marR="208279">
              <a:lnSpc>
                <a:spcPct val="110000"/>
              </a:lnSpc>
              <a:spcBef>
                <a:spcPts val="15"/>
              </a:spcBef>
            </a:pPr>
            <a:r>
              <a:rPr dirty="0" sz="1400" spc="-5">
                <a:latin typeface="Times New Roman"/>
                <a:cs typeface="Times New Roman"/>
              </a:rPr>
              <a:t>have </a:t>
            </a:r>
            <a:r>
              <a:rPr dirty="0" sz="1400">
                <a:latin typeface="Times New Roman"/>
                <a:cs typeface="Times New Roman"/>
              </a:rPr>
              <a:t>C or </a:t>
            </a:r>
            <a:r>
              <a:rPr dirty="0" sz="1400" spc="-5">
                <a:latin typeface="Times New Roman"/>
                <a:cs typeface="Times New Roman"/>
              </a:rPr>
              <a:t>other compiled code, which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then </a:t>
            </a:r>
            <a:r>
              <a:rPr dirty="0" sz="1400">
                <a:latin typeface="Times New Roman"/>
                <a:cs typeface="Times New Roman"/>
              </a:rPr>
              <a:t>wrapped </a:t>
            </a:r>
            <a:r>
              <a:rPr dirty="0" sz="1400" spc="-5">
                <a:latin typeface="Times New Roman"/>
                <a:cs typeface="Times New Roman"/>
              </a:rPr>
              <a:t>in python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take advantage </a:t>
            </a:r>
            <a:r>
              <a:rPr dirty="0" sz="1400">
                <a:latin typeface="Times New Roman"/>
                <a:cs typeface="Times New Roman"/>
              </a:rPr>
              <a:t>of  </a:t>
            </a:r>
            <a:r>
              <a:rPr dirty="0" sz="1400" spc="-5">
                <a:latin typeface="Times New Roman"/>
                <a:cs typeface="Times New Roman"/>
              </a:rPr>
              <a:t>python’s usability without losing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speed.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Installing</a:t>
            </a:r>
            <a:r>
              <a:rPr dirty="0" sz="1400" spc="-6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Python</a:t>
            </a:r>
            <a:endParaRPr sz="1400">
              <a:latin typeface="Times New Roman"/>
              <a:cs typeface="Times New Roman"/>
            </a:endParaRPr>
          </a:p>
          <a:p>
            <a:pPr algn="just" marL="12700" marR="59055">
              <a:lnSpc>
                <a:spcPts val="1850"/>
              </a:lnSpc>
              <a:spcBef>
                <a:spcPts val="75"/>
              </a:spcBef>
            </a:pPr>
            <a:r>
              <a:rPr dirty="0" sz="1400" spc="-5">
                <a:latin typeface="Times New Roman"/>
                <a:cs typeface="Times New Roman"/>
              </a:rPr>
              <a:t>Go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  <a:hlinkClick r:id="rId2"/>
              </a:rPr>
              <a:t>www.python.org</a:t>
            </a:r>
            <a:r>
              <a:rPr dirty="0" sz="1400" spc="-5">
                <a:latin typeface="Times New Roman"/>
                <a:cs typeface="Times New Roman"/>
              </a:rPr>
              <a:t> and download the latest version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Python.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should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painless 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install. Then Go to https://</a:t>
            </a:r>
            <a:r>
              <a:rPr dirty="0" sz="1400" spc="-5">
                <a:latin typeface="Times New Roman"/>
                <a:cs typeface="Times New Roman"/>
                <a:hlinkClick r:id="rId3"/>
              </a:rPr>
              <a:t>www.jetbrains.com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download “PyCharm Community  Edition” the IDE </a:t>
            </a:r>
            <a:r>
              <a:rPr dirty="0" sz="1400">
                <a:latin typeface="Times New Roman"/>
                <a:cs typeface="Times New Roman"/>
              </a:rPr>
              <a:t>for Pure </a:t>
            </a:r>
            <a:r>
              <a:rPr dirty="0" sz="1400" spc="-5">
                <a:latin typeface="Times New Roman"/>
                <a:cs typeface="Times New Roman"/>
              </a:rPr>
              <a:t>Python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Development.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400" b="1">
                <a:latin typeface="Times New Roman"/>
                <a:cs typeface="Times New Roman"/>
              </a:rPr>
              <a:t>Input and</a:t>
            </a:r>
            <a:r>
              <a:rPr dirty="0" sz="1400" spc="-10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Output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Output: </a:t>
            </a:r>
            <a:r>
              <a:rPr dirty="0" sz="1400" b="1">
                <a:latin typeface="Times New Roman"/>
                <a:cs typeface="Times New Roman"/>
              </a:rPr>
              <a:t>- </a:t>
            </a:r>
            <a:r>
              <a:rPr dirty="0" sz="1400" spc="-5" b="1">
                <a:latin typeface="Times New Roman"/>
                <a:cs typeface="Times New Roman"/>
              </a:rPr>
              <a:t>The print</a:t>
            </a:r>
            <a:r>
              <a:rPr dirty="0" sz="1400" spc="-3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command</a:t>
            </a: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145"/>
              </a:spcBef>
            </a:pPr>
            <a:r>
              <a:rPr dirty="0" sz="1400" spc="-5">
                <a:latin typeface="Times New Roman"/>
                <a:cs typeface="Times New Roman"/>
              </a:rPr>
              <a:t>The fastest way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print the value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an object in python is with the print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command.</a:t>
            </a:r>
            <a:endParaRPr sz="1400">
              <a:latin typeface="Times New Roman"/>
              <a:cs typeface="Times New Roman"/>
            </a:endParaRPr>
          </a:p>
          <a:p>
            <a:pPr marL="12700" marR="248920">
              <a:lnSpc>
                <a:spcPct val="110000"/>
              </a:lnSpc>
              <a:spcBef>
                <a:spcPts val="10"/>
              </a:spcBef>
            </a:pPr>
            <a:r>
              <a:rPr dirty="0" sz="1400" spc="-5">
                <a:latin typeface="Times New Roman"/>
                <a:cs typeface="Times New Roman"/>
              </a:rPr>
              <a:t>Python </a:t>
            </a:r>
            <a:r>
              <a:rPr dirty="0" sz="1400" spc="-5" b="1">
                <a:latin typeface="Times New Roman"/>
                <a:cs typeface="Times New Roman"/>
              </a:rPr>
              <a:t>print() </a:t>
            </a:r>
            <a:r>
              <a:rPr dirty="0" sz="1400" spc="-5">
                <a:latin typeface="Times New Roman"/>
                <a:cs typeface="Times New Roman"/>
              </a:rPr>
              <a:t>function prints the message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screen or </a:t>
            </a:r>
            <a:r>
              <a:rPr dirty="0" sz="1400" spc="-5">
                <a:latin typeface="Times New Roman"/>
                <a:cs typeface="Times New Roman"/>
              </a:rPr>
              <a:t>any other standard output  device.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55490" y="9624568"/>
            <a:ext cx="96520" cy="187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Calibri"/>
                <a:cs typeface="Calibri"/>
              </a:rPr>
              <a:t>9</a:t>
            </a:r>
            <a:endParaRPr sz="1100">
              <a:latin typeface="Calibri"/>
              <a:cs typeface="Calibri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914704" y="449580"/>
          <a:ext cx="6127750" cy="11436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6561"/>
                <a:gridCol w="5031739"/>
              </a:tblGrid>
              <a:tr h="284988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2"/>
                        </a:rPr>
                        <a:t>pop()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127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Removes the element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at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the specified position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1270">
                    <a:lnL w="6096">
                      <a:solidFill>
                        <a:srgbClr val="C8C8C8"/>
                      </a:solidFill>
                      <a:prstDash val="solid"/>
                    </a:lnL>
                    <a:lnR w="6095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</a:tcPr>
                </a:tc>
              </a:tr>
              <a:tr h="283463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Verdana"/>
                          <a:cs typeface="Verdana"/>
                          <a:hlinkClick r:id="rId3"/>
                        </a:rPr>
                        <a:t>remove()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Removes the item with the specified value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5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</a:tr>
              <a:tr h="285242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4"/>
                        </a:rPr>
                        <a:t>reverse()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1905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Reverses the order </a:t>
                      </a:r>
                      <a:r>
                        <a:rPr dirty="0" sz="1200">
                          <a:latin typeface="Verdana"/>
                          <a:cs typeface="Verdana"/>
                        </a:rPr>
                        <a:t>of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the</a:t>
                      </a:r>
                      <a:r>
                        <a:rPr dirty="0" sz="1200" spc="-3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list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1905">
                    <a:lnL w="6096">
                      <a:solidFill>
                        <a:srgbClr val="C8C8C8"/>
                      </a:solidFill>
                      <a:prstDash val="solid"/>
                    </a:lnL>
                    <a:lnR w="6095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</a:tcPr>
                </a:tc>
              </a:tr>
              <a:tr h="283463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  <a:hlinkClick r:id="rId5"/>
                        </a:rPr>
                        <a:t>sort()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Verdana"/>
                          <a:cs typeface="Verdana"/>
                        </a:rPr>
                        <a:t>Sorts the</a:t>
                      </a:r>
                      <a:r>
                        <a:rPr dirty="0" sz="1200" spc="-7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200" spc="-5">
                          <a:latin typeface="Verdana"/>
                          <a:cs typeface="Verdana"/>
                        </a:rPr>
                        <a:t>list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5">
                      <a:solidFill>
                        <a:srgbClr val="C8C8C8"/>
                      </a:solidFill>
                      <a:prstDash val="solid"/>
                    </a:lnR>
                    <a:lnT w="6096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896416" y="1929638"/>
            <a:ext cx="6414135" cy="902335"/>
          </a:xfrm>
          <a:prstGeom prst="rect">
            <a:avLst/>
          </a:prstGeom>
          <a:solidFill>
            <a:srgbClr val="F1F1F1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540"/>
              </a:lnSpc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7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7780" marR="2333625">
              <a:lnSpc>
                <a:spcPts val="2630"/>
              </a:lnSpc>
              <a:spcBef>
                <a:spcPts val="195"/>
              </a:spcBef>
            </a:pPr>
            <a:r>
              <a:rPr dirty="0" sz="1400" spc="-5">
                <a:latin typeface="Courier New"/>
                <a:cs typeface="Courier New"/>
              </a:rPr>
              <a:t>fruits </a:t>
            </a:r>
            <a:r>
              <a:rPr dirty="0" sz="1400">
                <a:latin typeface="Courier New"/>
                <a:cs typeface="Courier New"/>
              </a:rPr>
              <a:t>= </a:t>
            </a:r>
            <a:r>
              <a:rPr dirty="0" sz="1400" spc="-5">
                <a:latin typeface="Courier New"/>
                <a:cs typeface="Courier New"/>
              </a:rPr>
              <a:t>['apple', 'banana', 'cherry']  fruits.append("orange")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96416" y="3271139"/>
            <a:ext cx="6414135" cy="2237740"/>
          </a:xfrm>
          <a:prstGeom prst="rect">
            <a:avLst/>
          </a:prstGeom>
          <a:solidFill>
            <a:srgbClr val="F1F1F1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540"/>
              </a:lnSpc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7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7780" marR="2333625">
              <a:lnSpc>
                <a:spcPts val="2620"/>
              </a:lnSpc>
              <a:spcBef>
                <a:spcPts val="204"/>
              </a:spcBef>
            </a:pPr>
            <a:r>
              <a:rPr dirty="0" sz="1400" spc="-5">
                <a:latin typeface="Courier New"/>
                <a:cs typeface="Courier New"/>
              </a:rPr>
              <a:t>fruits </a:t>
            </a:r>
            <a:r>
              <a:rPr dirty="0" sz="1400">
                <a:latin typeface="Courier New"/>
                <a:cs typeface="Courier New"/>
              </a:rPr>
              <a:t>= </a:t>
            </a:r>
            <a:r>
              <a:rPr dirty="0" sz="1400" spc="-5">
                <a:latin typeface="Courier New"/>
                <a:cs typeface="Courier New"/>
              </a:rPr>
              <a:t>['apple', 'banana', 'cherry']  fruits.insert(1,</a:t>
            </a:r>
            <a:r>
              <a:rPr dirty="0" sz="1400" spc="-4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"orange")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775"/>
              </a:spcBef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7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7780" marR="2333625">
              <a:lnSpc>
                <a:spcPts val="2620"/>
              </a:lnSpc>
              <a:spcBef>
                <a:spcPts val="200"/>
              </a:spcBef>
            </a:pPr>
            <a:r>
              <a:rPr dirty="0" sz="1400" spc="-5">
                <a:latin typeface="Courier New"/>
                <a:cs typeface="Courier New"/>
              </a:rPr>
              <a:t>fruits </a:t>
            </a:r>
            <a:r>
              <a:rPr dirty="0" sz="1400">
                <a:latin typeface="Courier New"/>
                <a:cs typeface="Courier New"/>
              </a:rPr>
              <a:t>= </a:t>
            </a:r>
            <a:r>
              <a:rPr dirty="0" sz="1400" spc="-5">
                <a:latin typeface="Courier New"/>
                <a:cs typeface="Courier New"/>
              </a:rPr>
              <a:t>['apple', 'banana', 'cherry']  cars </a:t>
            </a:r>
            <a:r>
              <a:rPr dirty="0" sz="1400">
                <a:latin typeface="Courier New"/>
                <a:cs typeface="Courier New"/>
              </a:rPr>
              <a:t>= </a:t>
            </a:r>
            <a:r>
              <a:rPr dirty="0" sz="1400" spc="-5">
                <a:latin typeface="Courier New"/>
                <a:cs typeface="Courier New"/>
              </a:rPr>
              <a:t>['Ford', 'BMW',</a:t>
            </a:r>
            <a:r>
              <a:rPr dirty="0" sz="1400" spc="-3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'Volvo']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705"/>
              </a:spcBef>
            </a:pPr>
            <a:r>
              <a:rPr dirty="0" sz="1400" spc="-5">
                <a:latin typeface="Courier New"/>
                <a:cs typeface="Courier New"/>
              </a:rPr>
              <a:t>fruits.extend(cars)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5932804"/>
            <a:ext cx="4270375" cy="563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b="1">
                <a:latin typeface="Times New Roman"/>
                <a:cs typeface="Times New Roman"/>
              </a:rPr>
              <a:t>Tuple</a:t>
            </a:r>
            <a:r>
              <a:rPr dirty="0" sz="1400" spc="-8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Methods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44"/>
              </a:spcBef>
            </a:pPr>
            <a:r>
              <a:rPr dirty="0" sz="1400" spc="-5">
                <a:latin typeface="Times New Roman"/>
                <a:cs typeface="Times New Roman"/>
              </a:rPr>
              <a:t>Python has </a:t>
            </a:r>
            <a:r>
              <a:rPr dirty="0" sz="1400">
                <a:latin typeface="Times New Roman"/>
                <a:cs typeface="Times New Roman"/>
              </a:rPr>
              <a:t>two </a:t>
            </a:r>
            <a:r>
              <a:rPr dirty="0" sz="1400" spc="-5">
                <a:latin typeface="Times New Roman"/>
                <a:cs typeface="Times New Roman"/>
              </a:rPr>
              <a:t>built-in </a:t>
            </a:r>
            <a:r>
              <a:rPr dirty="0" sz="1400" spc="-10">
                <a:latin typeface="Times New Roman"/>
                <a:cs typeface="Times New Roman"/>
              </a:rPr>
              <a:t>methods </a:t>
            </a:r>
            <a:r>
              <a:rPr dirty="0" sz="1400" spc="-5">
                <a:latin typeface="Times New Roman"/>
                <a:cs typeface="Times New Roman"/>
              </a:rPr>
              <a:t>that </a:t>
            </a:r>
            <a:r>
              <a:rPr dirty="0" sz="1400" spc="-10">
                <a:latin typeface="Times New Roman"/>
                <a:cs typeface="Times New Roman"/>
              </a:rPr>
              <a:t>you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5">
                <a:latin typeface="Times New Roman"/>
                <a:cs typeface="Times New Roman"/>
              </a:rPr>
              <a:t>use </a:t>
            </a:r>
            <a:r>
              <a:rPr dirty="0" sz="1400">
                <a:latin typeface="Times New Roman"/>
                <a:cs typeface="Times New Roman"/>
              </a:rPr>
              <a:t>on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tuples.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914704" y="6627241"/>
          <a:ext cx="6309360" cy="13506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66062"/>
                <a:gridCol w="4633594"/>
              </a:tblGrid>
              <a:tr h="268986">
                <a:tc gridSpan="2"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tabLst>
                          <a:tab pos="1734185" algn="l"/>
                        </a:tabLst>
                      </a:pPr>
                      <a:r>
                        <a:rPr dirty="0" sz="1150">
                          <a:latin typeface="Verdana"/>
                          <a:cs typeface="Verdana"/>
                        </a:rPr>
                        <a:t>Method	Description</a:t>
                      </a:r>
                      <a:endParaRPr sz="115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solidFill>
                      <a:srgbClr val="A4A4A4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538734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045"/>
                        </a:spcBef>
                      </a:pPr>
                      <a:r>
                        <a:rPr dirty="0" sz="1150" spc="-5">
                          <a:latin typeface="Verdana"/>
                          <a:cs typeface="Verdana"/>
                          <a:hlinkClick r:id="rId6"/>
                        </a:rPr>
                        <a:t>count()</a:t>
                      </a:r>
                      <a:endParaRPr sz="1150">
                        <a:latin typeface="Verdana"/>
                        <a:cs typeface="Verdana"/>
                      </a:endParaRPr>
                    </a:p>
                  </a:txBody>
                  <a:tcPr marL="0" marR="0" marB="0" marT="132715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7620">
                      <a:solidFill>
                        <a:srgbClr val="FFFFFF"/>
                      </a:solidFill>
                      <a:prstDash val="solid"/>
                    </a:lnT>
                    <a:lnB w="6095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150" spc="-5">
                          <a:latin typeface="Verdana"/>
                          <a:cs typeface="Verdana"/>
                        </a:rPr>
                        <a:t>Returns </a:t>
                      </a:r>
                      <a:r>
                        <a:rPr dirty="0" sz="1150">
                          <a:latin typeface="Verdana"/>
                          <a:cs typeface="Verdana"/>
                        </a:rPr>
                        <a:t>the number of times a specified </a:t>
                      </a:r>
                      <a:r>
                        <a:rPr dirty="0" sz="1150" spc="-5">
                          <a:latin typeface="Verdana"/>
                          <a:cs typeface="Verdana"/>
                        </a:rPr>
                        <a:t>value </a:t>
                      </a:r>
                      <a:r>
                        <a:rPr dirty="0" sz="1150">
                          <a:latin typeface="Verdana"/>
                          <a:cs typeface="Verdana"/>
                        </a:rPr>
                        <a:t>occurs </a:t>
                      </a:r>
                      <a:r>
                        <a:rPr dirty="0" sz="1150" spc="-5">
                          <a:latin typeface="Verdana"/>
                          <a:cs typeface="Verdana"/>
                        </a:rPr>
                        <a:t>in</a:t>
                      </a:r>
                      <a:r>
                        <a:rPr dirty="0" sz="1150" spc="-105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150">
                          <a:latin typeface="Verdana"/>
                          <a:cs typeface="Verdana"/>
                        </a:rPr>
                        <a:t>a</a:t>
                      </a:r>
                      <a:endParaRPr sz="115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dirty="0" sz="1150">
                          <a:latin typeface="Verdana"/>
                          <a:cs typeface="Verdana"/>
                        </a:rPr>
                        <a:t>tuple</a:t>
                      </a:r>
                      <a:endParaRPr sz="115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6096">
                      <a:solidFill>
                        <a:srgbClr val="C8C8C8"/>
                      </a:solidFill>
                      <a:prstDash val="solid"/>
                    </a:lnL>
                    <a:lnR w="6095">
                      <a:solidFill>
                        <a:srgbClr val="C8C8C8"/>
                      </a:solidFill>
                      <a:prstDash val="solid"/>
                    </a:lnR>
                    <a:lnT w="7620">
                      <a:solidFill>
                        <a:srgbClr val="FFFFFF"/>
                      </a:solidFill>
                      <a:prstDash val="solid"/>
                    </a:lnT>
                    <a:lnB w="6095">
                      <a:solidFill>
                        <a:srgbClr val="C8C8C8"/>
                      </a:solidFill>
                      <a:prstDash val="solid"/>
                    </a:lnB>
                    <a:solidFill>
                      <a:srgbClr val="ECECEC"/>
                    </a:solidFill>
                  </a:tcPr>
                </a:tc>
              </a:tr>
              <a:tr h="539876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060"/>
                        </a:spcBef>
                      </a:pPr>
                      <a:r>
                        <a:rPr dirty="0" sz="1150">
                          <a:latin typeface="Verdana"/>
                          <a:cs typeface="Verdana"/>
                          <a:hlinkClick r:id="rId7"/>
                        </a:rPr>
                        <a:t>index()</a:t>
                      </a:r>
                      <a:endParaRPr sz="1150">
                        <a:latin typeface="Verdana"/>
                        <a:cs typeface="Verdana"/>
                      </a:endParaRPr>
                    </a:p>
                  </a:txBody>
                  <a:tcPr marL="0" marR="0" marB="0" marT="134620">
                    <a:lnL w="6096">
                      <a:solidFill>
                        <a:srgbClr val="C8C8C8"/>
                      </a:solidFill>
                      <a:prstDash val="solid"/>
                    </a:lnL>
                    <a:lnR w="6096">
                      <a:solidFill>
                        <a:srgbClr val="C8C8C8"/>
                      </a:solidFill>
                      <a:prstDash val="solid"/>
                    </a:lnR>
                    <a:lnT w="6095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Verdana"/>
                          <a:cs typeface="Verdana"/>
                        </a:rPr>
                        <a:t>Searches the tuple </a:t>
                      </a:r>
                      <a:r>
                        <a:rPr dirty="0" sz="1150" spc="-5">
                          <a:latin typeface="Verdana"/>
                          <a:cs typeface="Verdana"/>
                        </a:rPr>
                        <a:t>for </a:t>
                      </a:r>
                      <a:r>
                        <a:rPr dirty="0" sz="1150">
                          <a:latin typeface="Verdana"/>
                          <a:cs typeface="Verdana"/>
                        </a:rPr>
                        <a:t>a </a:t>
                      </a:r>
                      <a:r>
                        <a:rPr dirty="0" sz="1150" spc="-5">
                          <a:latin typeface="Verdana"/>
                          <a:cs typeface="Verdana"/>
                        </a:rPr>
                        <a:t>specified </a:t>
                      </a:r>
                      <a:r>
                        <a:rPr dirty="0" sz="1150">
                          <a:latin typeface="Verdana"/>
                          <a:cs typeface="Verdana"/>
                        </a:rPr>
                        <a:t>value and </a:t>
                      </a:r>
                      <a:r>
                        <a:rPr dirty="0" sz="1150" spc="-5">
                          <a:latin typeface="Verdana"/>
                          <a:cs typeface="Verdana"/>
                        </a:rPr>
                        <a:t>returns</a:t>
                      </a:r>
                      <a:r>
                        <a:rPr dirty="0" sz="1150" spc="-7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150">
                          <a:latin typeface="Verdana"/>
                          <a:cs typeface="Verdana"/>
                        </a:rPr>
                        <a:t>the</a:t>
                      </a:r>
                      <a:endParaRPr sz="1150">
                        <a:latin typeface="Verdana"/>
                        <a:cs typeface="Verdana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dirty="0" sz="1150">
                          <a:latin typeface="Verdana"/>
                          <a:cs typeface="Verdana"/>
                        </a:rPr>
                        <a:t>position of where it was</a:t>
                      </a:r>
                      <a:r>
                        <a:rPr dirty="0" sz="1150" spc="-110">
                          <a:latin typeface="Verdana"/>
                          <a:cs typeface="Verdana"/>
                        </a:rPr>
                        <a:t> </a:t>
                      </a:r>
                      <a:r>
                        <a:rPr dirty="0" sz="1150" spc="-5">
                          <a:latin typeface="Verdana"/>
                          <a:cs typeface="Verdana"/>
                        </a:rPr>
                        <a:t>found</a:t>
                      </a:r>
                      <a:endParaRPr sz="1150">
                        <a:latin typeface="Verdana"/>
                        <a:cs typeface="Verdana"/>
                      </a:endParaRPr>
                    </a:p>
                  </a:txBody>
                  <a:tcPr marL="0" marR="0" marB="0" marT="635">
                    <a:lnL w="6096">
                      <a:solidFill>
                        <a:srgbClr val="C8C8C8"/>
                      </a:solidFill>
                      <a:prstDash val="solid"/>
                    </a:lnL>
                    <a:lnR w="6095">
                      <a:solidFill>
                        <a:srgbClr val="C8C8C8"/>
                      </a:solidFill>
                      <a:prstDash val="solid"/>
                    </a:lnR>
                    <a:lnT w="6095">
                      <a:solidFill>
                        <a:srgbClr val="C8C8C8"/>
                      </a:solidFill>
                      <a:prstDash val="solid"/>
                    </a:lnT>
                    <a:lnB w="6096">
                      <a:solidFill>
                        <a:srgbClr val="C8C8C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896416" y="8314690"/>
            <a:ext cx="6414135" cy="1234440"/>
          </a:xfrm>
          <a:prstGeom prst="rect">
            <a:avLst/>
          </a:prstGeom>
          <a:solidFill>
            <a:srgbClr val="F1F1F1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540"/>
              </a:lnSpc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7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7780">
              <a:lnSpc>
                <a:spcPct val="100000"/>
              </a:lnSpc>
              <a:spcBef>
                <a:spcPts val="900"/>
              </a:spcBef>
            </a:pPr>
            <a:r>
              <a:rPr dirty="0" sz="1400" spc="-5">
                <a:latin typeface="Courier New"/>
                <a:cs typeface="Courier New"/>
              </a:rPr>
              <a:t>thistuple </a:t>
            </a:r>
            <a:r>
              <a:rPr dirty="0" sz="1400">
                <a:latin typeface="Courier New"/>
                <a:cs typeface="Courier New"/>
              </a:rPr>
              <a:t>= </a:t>
            </a:r>
            <a:r>
              <a:rPr dirty="0" sz="1400" spc="-5">
                <a:latin typeface="Courier New"/>
                <a:cs typeface="Courier New"/>
              </a:rPr>
              <a:t>(1, 3, 7, 8, 7, 5, 4, 6, 8,</a:t>
            </a:r>
            <a:r>
              <a:rPr dirty="0" sz="1400" spc="1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5)</a:t>
            </a:r>
            <a:endParaRPr sz="1400">
              <a:latin typeface="Courier New"/>
              <a:cs typeface="Courier New"/>
            </a:endParaRPr>
          </a:p>
          <a:p>
            <a:pPr marL="17780" marR="4040504">
              <a:lnSpc>
                <a:spcPts val="2630"/>
              </a:lnSpc>
              <a:spcBef>
                <a:spcPts val="229"/>
              </a:spcBef>
            </a:pPr>
            <a:r>
              <a:rPr dirty="0" sz="1400">
                <a:latin typeface="Courier New"/>
                <a:cs typeface="Courier New"/>
              </a:rPr>
              <a:t>x =</a:t>
            </a:r>
            <a:r>
              <a:rPr dirty="0" sz="1400" spc="-6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thistuple.count(5)  print(x)</a:t>
            </a:r>
            <a:endParaRPr sz="14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09771" y="9621519"/>
            <a:ext cx="96520" cy="187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Calibri"/>
                <a:cs typeface="Calibri"/>
              </a:rPr>
              <a:t>1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525271"/>
            <a:ext cx="6263005" cy="35045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312670">
              <a:lnSpc>
                <a:spcPct val="100000"/>
              </a:lnSpc>
            </a:pPr>
            <a:r>
              <a:rPr dirty="0" sz="1600" spc="-5" b="1">
                <a:latin typeface="Times New Roman"/>
                <a:cs typeface="Times New Roman"/>
              </a:rPr>
              <a:t>Control</a:t>
            </a:r>
            <a:r>
              <a:rPr dirty="0" sz="1600" spc="-45" b="1">
                <a:latin typeface="Times New Roman"/>
                <a:cs typeface="Times New Roman"/>
              </a:rPr>
              <a:t> </a:t>
            </a:r>
            <a:r>
              <a:rPr dirty="0" sz="1600" spc="-5" b="1">
                <a:latin typeface="Times New Roman"/>
                <a:cs typeface="Times New Roman"/>
              </a:rPr>
              <a:t>Statements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if..else</a:t>
            </a:r>
            <a:r>
              <a:rPr dirty="0" sz="1400" spc="-3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Statements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10000"/>
              </a:lnSpc>
              <a:spcBef>
                <a:spcPts val="935"/>
              </a:spcBef>
            </a:pPr>
            <a:r>
              <a:rPr dirty="0" sz="1400" spc="-5">
                <a:solidFill>
                  <a:srgbClr val="201D1E"/>
                </a:solidFill>
                <a:latin typeface="Times New Roman"/>
                <a:cs typeface="Times New Roman"/>
              </a:rPr>
              <a:t>Usually statements </a:t>
            </a:r>
            <a:r>
              <a:rPr dirty="0" sz="1400">
                <a:solidFill>
                  <a:srgbClr val="201D1E"/>
                </a:solidFill>
                <a:latin typeface="Times New Roman"/>
                <a:cs typeface="Times New Roman"/>
              </a:rPr>
              <a:t>in a program are </a:t>
            </a:r>
            <a:r>
              <a:rPr dirty="0" sz="1400" spc="-5">
                <a:solidFill>
                  <a:srgbClr val="201D1E"/>
                </a:solidFill>
                <a:latin typeface="Times New Roman"/>
                <a:cs typeface="Times New Roman"/>
              </a:rPr>
              <a:t>executed one after another. </a:t>
            </a:r>
            <a:r>
              <a:rPr dirty="0" sz="1400">
                <a:solidFill>
                  <a:srgbClr val="201D1E"/>
                </a:solidFill>
                <a:latin typeface="Times New Roman"/>
                <a:cs typeface="Times New Roman"/>
              </a:rPr>
              <a:t>However, </a:t>
            </a:r>
            <a:r>
              <a:rPr dirty="0" sz="1400" spc="-5">
                <a:solidFill>
                  <a:srgbClr val="201D1E"/>
                </a:solidFill>
                <a:latin typeface="Times New Roman"/>
                <a:cs typeface="Times New Roman"/>
              </a:rPr>
              <a:t>there </a:t>
            </a:r>
            <a:r>
              <a:rPr dirty="0" sz="1400">
                <a:solidFill>
                  <a:srgbClr val="201D1E"/>
                </a:solidFill>
                <a:latin typeface="Times New Roman"/>
                <a:cs typeface="Times New Roman"/>
              </a:rPr>
              <a:t>are  </a:t>
            </a:r>
            <a:r>
              <a:rPr dirty="0" sz="1400" spc="-5">
                <a:solidFill>
                  <a:srgbClr val="201D1E"/>
                </a:solidFill>
                <a:latin typeface="Times New Roman"/>
                <a:cs typeface="Times New Roman"/>
              </a:rPr>
              <a:t>situations when we </a:t>
            </a:r>
            <a:r>
              <a:rPr dirty="0" sz="1400">
                <a:solidFill>
                  <a:srgbClr val="201D1E"/>
                </a:solidFill>
                <a:latin typeface="Times New Roman"/>
                <a:cs typeface="Times New Roman"/>
              </a:rPr>
              <a:t>have </a:t>
            </a:r>
            <a:r>
              <a:rPr dirty="0" sz="1400" spc="-10">
                <a:solidFill>
                  <a:srgbClr val="201D1E"/>
                </a:solidFill>
                <a:latin typeface="Times New Roman"/>
                <a:cs typeface="Times New Roman"/>
              </a:rPr>
              <a:t>more </a:t>
            </a:r>
            <a:r>
              <a:rPr dirty="0" sz="1400" spc="-5">
                <a:solidFill>
                  <a:srgbClr val="201D1E"/>
                </a:solidFill>
                <a:latin typeface="Times New Roman"/>
                <a:cs typeface="Times New Roman"/>
              </a:rPr>
              <a:t>than one option to choose </a:t>
            </a:r>
            <a:r>
              <a:rPr dirty="0" sz="1400" spc="-10">
                <a:solidFill>
                  <a:srgbClr val="201D1E"/>
                </a:solidFill>
                <a:latin typeface="Times New Roman"/>
                <a:cs typeface="Times New Roman"/>
              </a:rPr>
              <a:t>from, </a:t>
            </a:r>
            <a:r>
              <a:rPr dirty="0" sz="1400" spc="-5">
                <a:solidFill>
                  <a:srgbClr val="201D1E"/>
                </a:solidFill>
                <a:latin typeface="Times New Roman"/>
                <a:cs typeface="Times New Roman"/>
              </a:rPr>
              <a:t>based on the outcome </a:t>
            </a:r>
            <a:r>
              <a:rPr dirty="0" sz="1400">
                <a:solidFill>
                  <a:srgbClr val="201D1E"/>
                </a:solidFill>
                <a:latin typeface="Times New Roman"/>
                <a:cs typeface="Times New Roman"/>
              </a:rPr>
              <a:t>of  </a:t>
            </a:r>
            <a:r>
              <a:rPr dirty="0" sz="1400" spc="-5">
                <a:solidFill>
                  <a:srgbClr val="201D1E"/>
                </a:solidFill>
                <a:latin typeface="Times New Roman"/>
                <a:cs typeface="Times New Roman"/>
              </a:rPr>
              <a:t>certain conditions. This can </a:t>
            </a:r>
            <a:r>
              <a:rPr dirty="0" sz="1400">
                <a:solidFill>
                  <a:srgbClr val="201D1E"/>
                </a:solidFill>
                <a:latin typeface="Times New Roman"/>
                <a:cs typeface="Times New Roman"/>
              </a:rPr>
              <a:t>be </a:t>
            </a:r>
            <a:r>
              <a:rPr dirty="0" sz="1400" spc="-5">
                <a:solidFill>
                  <a:srgbClr val="201D1E"/>
                </a:solidFill>
                <a:latin typeface="Times New Roman"/>
                <a:cs typeface="Times New Roman"/>
              </a:rPr>
              <a:t>done using </a:t>
            </a:r>
            <a:r>
              <a:rPr dirty="0" sz="1400">
                <a:solidFill>
                  <a:srgbClr val="201D1E"/>
                </a:solidFill>
                <a:latin typeface="Times New Roman"/>
                <a:cs typeface="Times New Roman"/>
              </a:rPr>
              <a:t>if..else </a:t>
            </a:r>
            <a:r>
              <a:rPr dirty="0" sz="1400" spc="-5">
                <a:solidFill>
                  <a:srgbClr val="201D1E"/>
                </a:solidFill>
                <a:latin typeface="Times New Roman"/>
                <a:cs typeface="Times New Roman"/>
              </a:rPr>
              <a:t>conditional statements. Conditional  statements let us write program </a:t>
            </a:r>
            <a:r>
              <a:rPr dirty="0" sz="1400">
                <a:solidFill>
                  <a:srgbClr val="201D1E"/>
                </a:solidFill>
                <a:latin typeface="Times New Roman"/>
                <a:cs typeface="Times New Roman"/>
              </a:rPr>
              <a:t>to do </a:t>
            </a:r>
            <a:r>
              <a:rPr dirty="0" sz="1400" spc="-5">
                <a:solidFill>
                  <a:srgbClr val="201D1E"/>
                </a:solidFill>
                <a:latin typeface="Times New Roman"/>
                <a:cs typeface="Times New Roman"/>
              </a:rPr>
              <a:t>different tasks </a:t>
            </a:r>
            <a:r>
              <a:rPr dirty="0" sz="1400">
                <a:solidFill>
                  <a:srgbClr val="201D1E"/>
                </a:solidFill>
                <a:latin typeface="Times New Roman"/>
                <a:cs typeface="Times New Roman"/>
              </a:rPr>
              <a:t>or </a:t>
            </a:r>
            <a:r>
              <a:rPr dirty="0" sz="1400" spc="-5">
                <a:solidFill>
                  <a:srgbClr val="201D1E"/>
                </a:solidFill>
                <a:latin typeface="Times New Roman"/>
                <a:cs typeface="Times New Roman"/>
              </a:rPr>
              <a:t>take different paths based on the  </a:t>
            </a:r>
            <a:r>
              <a:rPr dirty="0" sz="1400" spc="-10">
                <a:solidFill>
                  <a:srgbClr val="201D1E"/>
                </a:solidFill>
                <a:latin typeface="Times New Roman"/>
                <a:cs typeface="Times New Roman"/>
              </a:rPr>
              <a:t>outcome </a:t>
            </a:r>
            <a:r>
              <a:rPr dirty="0" sz="1400">
                <a:solidFill>
                  <a:srgbClr val="201D1E"/>
                </a:solidFill>
                <a:latin typeface="Times New Roman"/>
                <a:cs typeface="Times New Roman"/>
              </a:rPr>
              <a:t>of the</a:t>
            </a:r>
            <a:r>
              <a:rPr dirty="0" sz="1400" spc="-40">
                <a:solidFill>
                  <a:srgbClr val="201D1E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01D1E"/>
                </a:solidFill>
                <a:latin typeface="Times New Roman"/>
                <a:cs typeface="Times New Roman"/>
              </a:rPr>
              <a:t>conditions.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69"/>
              </a:spcBef>
            </a:pPr>
            <a:r>
              <a:rPr dirty="0" sz="1400" spc="-5">
                <a:solidFill>
                  <a:srgbClr val="201D1E"/>
                </a:solidFill>
                <a:latin typeface="Times New Roman"/>
                <a:cs typeface="Times New Roman"/>
              </a:rPr>
              <a:t>There </a:t>
            </a:r>
            <a:r>
              <a:rPr dirty="0" sz="1400">
                <a:solidFill>
                  <a:srgbClr val="201D1E"/>
                </a:solidFill>
                <a:latin typeface="Times New Roman"/>
                <a:cs typeface="Times New Roman"/>
              </a:rPr>
              <a:t>are </a:t>
            </a:r>
            <a:r>
              <a:rPr dirty="0" sz="1400" spc="-5">
                <a:solidFill>
                  <a:srgbClr val="201D1E"/>
                </a:solidFill>
                <a:latin typeface="Times New Roman"/>
                <a:cs typeface="Times New Roman"/>
              </a:rPr>
              <a:t>three </a:t>
            </a:r>
            <a:r>
              <a:rPr dirty="0" sz="1400" spc="-10">
                <a:solidFill>
                  <a:srgbClr val="201D1E"/>
                </a:solidFill>
                <a:latin typeface="Times New Roman"/>
                <a:cs typeface="Times New Roman"/>
              </a:rPr>
              <a:t>ways </a:t>
            </a:r>
            <a:r>
              <a:rPr dirty="0" sz="1400">
                <a:solidFill>
                  <a:srgbClr val="201D1E"/>
                </a:solidFill>
                <a:latin typeface="Times New Roman"/>
                <a:cs typeface="Times New Roman"/>
              </a:rPr>
              <a:t>to </a:t>
            </a:r>
            <a:r>
              <a:rPr dirty="0" sz="1400" spc="-5">
                <a:solidFill>
                  <a:srgbClr val="201D1E"/>
                </a:solidFill>
                <a:latin typeface="Times New Roman"/>
                <a:cs typeface="Times New Roman"/>
              </a:rPr>
              <a:t>write if..else</a:t>
            </a:r>
            <a:r>
              <a:rPr dirty="0" sz="1400" spc="30">
                <a:solidFill>
                  <a:srgbClr val="201D1E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01D1E"/>
                </a:solidFill>
                <a:latin typeface="Times New Roman"/>
                <a:cs typeface="Times New Roman"/>
              </a:rPr>
              <a:t>statements:</a:t>
            </a:r>
            <a:endParaRPr sz="1400">
              <a:latin typeface="Times New Roman"/>
              <a:cs typeface="Times New Roman"/>
            </a:endParaRPr>
          </a:p>
          <a:p>
            <a:pPr marL="464820" indent="-225425">
              <a:lnSpc>
                <a:spcPct val="100000"/>
              </a:lnSpc>
              <a:spcBef>
                <a:spcPts val="1105"/>
              </a:spcBef>
              <a:buFont typeface="Symbol"/>
              <a:buChar char=""/>
              <a:tabLst>
                <a:tab pos="464820" algn="l"/>
                <a:tab pos="465455" algn="l"/>
              </a:tabLst>
            </a:pPr>
            <a:r>
              <a:rPr dirty="0" sz="1400" b="1">
                <a:latin typeface="Times New Roman"/>
                <a:cs typeface="Times New Roman"/>
              </a:rPr>
              <a:t>if</a:t>
            </a:r>
            <a:r>
              <a:rPr dirty="0" sz="1400" spc="-7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Statement</a:t>
            </a:r>
            <a:endParaRPr sz="1400">
              <a:latin typeface="Times New Roman"/>
              <a:cs typeface="Times New Roman"/>
            </a:endParaRPr>
          </a:p>
          <a:p>
            <a:pPr marL="12700" marR="186690">
              <a:lnSpc>
                <a:spcPct val="110400"/>
              </a:lnSpc>
              <a:spcBef>
                <a:spcPts val="570"/>
              </a:spcBef>
            </a:pPr>
            <a:r>
              <a:rPr dirty="0" sz="1400">
                <a:latin typeface="Times New Roman"/>
                <a:cs typeface="Times New Roman"/>
              </a:rPr>
              <a:t>If the </a:t>
            </a:r>
            <a:r>
              <a:rPr dirty="0" sz="1400" spc="-5">
                <a:latin typeface="Times New Roman"/>
                <a:cs typeface="Times New Roman"/>
              </a:rPr>
              <a:t>simple code of block is to be performed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the condition holds true then the </a:t>
            </a:r>
            <a:r>
              <a:rPr dirty="0" sz="1400">
                <a:latin typeface="Times New Roman"/>
                <a:cs typeface="Times New Roman"/>
              </a:rPr>
              <a:t>if  </a:t>
            </a:r>
            <a:r>
              <a:rPr dirty="0" sz="1400" spc="-5">
                <a:latin typeface="Times New Roman"/>
                <a:cs typeface="Times New Roman"/>
              </a:rPr>
              <a:t>statement is used. Here the condition mentioned holds true then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code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 spc="-10">
                <a:latin typeface="Times New Roman"/>
                <a:cs typeface="Times New Roman"/>
              </a:rPr>
              <a:t>block  </a:t>
            </a:r>
            <a:r>
              <a:rPr dirty="0" sz="1400">
                <a:latin typeface="Times New Roman"/>
                <a:cs typeface="Times New Roman"/>
              </a:rPr>
              <a:t>runs </a:t>
            </a:r>
            <a:r>
              <a:rPr dirty="0" sz="1400" spc="-5">
                <a:latin typeface="Times New Roman"/>
                <a:cs typeface="Times New Roman"/>
              </a:rPr>
              <a:t>otherwise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not.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6416" y="4286122"/>
            <a:ext cx="6323965" cy="931544"/>
          </a:xfrm>
          <a:prstGeom prst="rect">
            <a:avLst/>
          </a:prstGeom>
          <a:solidFill>
            <a:srgbClr val="E7E6E6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550"/>
              </a:lnSpc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Syntax:</a:t>
            </a:r>
            <a:endParaRPr sz="1400">
              <a:latin typeface="Times New Roman"/>
              <a:cs typeface="Times New Roman"/>
            </a:endParaRPr>
          </a:p>
          <a:p>
            <a:pPr marL="17780">
              <a:lnSpc>
                <a:spcPct val="100000"/>
              </a:lnSpc>
              <a:spcBef>
                <a:spcPts val="95"/>
              </a:spcBef>
            </a:pPr>
            <a:r>
              <a:rPr dirty="0" sz="1400" spc="-5">
                <a:latin typeface="Courier New"/>
                <a:cs typeface="Courier New"/>
              </a:rPr>
              <a:t>if</a:t>
            </a:r>
            <a:r>
              <a:rPr dirty="0" sz="1400" spc="-7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condition:</a:t>
            </a:r>
            <a:endParaRPr sz="1400">
              <a:latin typeface="Courier New"/>
              <a:cs typeface="Courier New"/>
            </a:endParaRPr>
          </a:p>
          <a:p>
            <a:pPr marL="337820">
              <a:lnSpc>
                <a:spcPct val="100000"/>
              </a:lnSpc>
              <a:spcBef>
                <a:spcPts val="140"/>
              </a:spcBef>
            </a:pPr>
            <a:r>
              <a:rPr dirty="0" sz="1400">
                <a:latin typeface="Courier New"/>
                <a:cs typeface="Courier New"/>
              </a:rPr>
              <a:t># </a:t>
            </a:r>
            <a:r>
              <a:rPr dirty="0" sz="1400" spc="-5">
                <a:latin typeface="Courier New"/>
                <a:cs typeface="Courier New"/>
              </a:rPr>
              <a:t>Statements to execute</a:t>
            </a:r>
            <a:r>
              <a:rPr dirty="0" sz="1400" spc="-4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if</a:t>
            </a:r>
            <a:endParaRPr sz="1400">
              <a:latin typeface="Courier New"/>
              <a:cs typeface="Courier New"/>
            </a:endParaRPr>
          </a:p>
          <a:p>
            <a:pPr marL="337820">
              <a:lnSpc>
                <a:spcPct val="100000"/>
              </a:lnSpc>
              <a:spcBef>
                <a:spcPts val="145"/>
              </a:spcBef>
            </a:pPr>
            <a:r>
              <a:rPr dirty="0" sz="1400">
                <a:latin typeface="Courier New"/>
                <a:cs typeface="Courier New"/>
              </a:rPr>
              <a:t># </a:t>
            </a:r>
            <a:r>
              <a:rPr dirty="0" sz="1400" spc="-5">
                <a:latin typeface="Courier New"/>
                <a:cs typeface="Courier New"/>
              </a:rPr>
              <a:t>condition is</a:t>
            </a:r>
            <a:r>
              <a:rPr dirty="0" sz="1400" spc="-6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true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6416" y="5452236"/>
            <a:ext cx="6323965" cy="335280"/>
          </a:xfrm>
          <a:custGeom>
            <a:avLst/>
            <a:gdLst/>
            <a:ahLst/>
            <a:cxnLst/>
            <a:rect l="l" t="t" r="r" b="b"/>
            <a:pathLst>
              <a:path w="6323965" h="335279">
                <a:moveTo>
                  <a:pt x="0" y="335279"/>
                </a:moveTo>
                <a:lnTo>
                  <a:pt x="6323965" y="335279"/>
                </a:lnTo>
                <a:lnTo>
                  <a:pt x="6323965" y="0"/>
                </a:lnTo>
                <a:lnTo>
                  <a:pt x="0" y="0"/>
                </a:lnTo>
                <a:lnTo>
                  <a:pt x="0" y="335279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290951" y="5490336"/>
            <a:ext cx="100965" cy="0"/>
          </a:xfrm>
          <a:custGeom>
            <a:avLst/>
            <a:gdLst/>
            <a:ahLst/>
            <a:cxnLst/>
            <a:rect l="l" t="t" r="r" b="b"/>
            <a:pathLst>
              <a:path w="100964" h="0">
                <a:moveTo>
                  <a:pt x="0" y="0"/>
                </a:moveTo>
                <a:lnTo>
                  <a:pt x="1005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96416" y="5787516"/>
            <a:ext cx="6323965" cy="231775"/>
          </a:xfrm>
          <a:custGeom>
            <a:avLst/>
            <a:gdLst/>
            <a:ahLst/>
            <a:cxnLst/>
            <a:rect l="l" t="t" r="r" b="b"/>
            <a:pathLst>
              <a:path w="6323965" h="231775">
                <a:moveTo>
                  <a:pt x="0" y="231648"/>
                </a:moveTo>
                <a:lnTo>
                  <a:pt x="6323965" y="231648"/>
                </a:lnTo>
                <a:lnTo>
                  <a:pt x="6323965" y="0"/>
                </a:lnTo>
                <a:lnTo>
                  <a:pt x="0" y="0"/>
                </a:lnTo>
                <a:lnTo>
                  <a:pt x="0" y="231648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896416" y="6019165"/>
            <a:ext cx="6323965" cy="231775"/>
          </a:xfrm>
          <a:custGeom>
            <a:avLst/>
            <a:gdLst/>
            <a:ahLst/>
            <a:cxnLst/>
            <a:rect l="l" t="t" r="r" b="b"/>
            <a:pathLst>
              <a:path w="6323965" h="231775">
                <a:moveTo>
                  <a:pt x="0" y="231648"/>
                </a:moveTo>
                <a:lnTo>
                  <a:pt x="6323965" y="231648"/>
                </a:lnTo>
                <a:lnTo>
                  <a:pt x="6323965" y="0"/>
                </a:lnTo>
                <a:lnTo>
                  <a:pt x="0" y="0"/>
                </a:lnTo>
                <a:lnTo>
                  <a:pt x="0" y="231648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896416" y="6250813"/>
            <a:ext cx="6323965" cy="231775"/>
          </a:xfrm>
          <a:custGeom>
            <a:avLst/>
            <a:gdLst/>
            <a:ahLst/>
            <a:cxnLst/>
            <a:rect l="l" t="t" r="r" b="b"/>
            <a:pathLst>
              <a:path w="6323965" h="231775">
                <a:moveTo>
                  <a:pt x="0" y="231648"/>
                </a:moveTo>
                <a:lnTo>
                  <a:pt x="6323965" y="231648"/>
                </a:lnTo>
                <a:lnTo>
                  <a:pt x="6323965" y="0"/>
                </a:lnTo>
                <a:lnTo>
                  <a:pt x="0" y="0"/>
                </a:lnTo>
                <a:lnTo>
                  <a:pt x="0" y="231648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896416" y="6482460"/>
            <a:ext cx="6323965" cy="231775"/>
          </a:xfrm>
          <a:custGeom>
            <a:avLst/>
            <a:gdLst/>
            <a:ahLst/>
            <a:cxnLst/>
            <a:rect l="l" t="t" r="r" b="b"/>
            <a:pathLst>
              <a:path w="6323965" h="231775">
                <a:moveTo>
                  <a:pt x="0" y="231648"/>
                </a:moveTo>
                <a:lnTo>
                  <a:pt x="6323965" y="231648"/>
                </a:lnTo>
                <a:lnTo>
                  <a:pt x="6323965" y="0"/>
                </a:lnTo>
                <a:lnTo>
                  <a:pt x="0" y="0"/>
                </a:lnTo>
                <a:lnTo>
                  <a:pt x="0" y="231648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896416" y="6714108"/>
            <a:ext cx="6323965" cy="231775"/>
          </a:xfrm>
          <a:custGeom>
            <a:avLst/>
            <a:gdLst/>
            <a:ahLst/>
            <a:cxnLst/>
            <a:rect l="l" t="t" r="r" b="b"/>
            <a:pathLst>
              <a:path w="6323965" h="231775">
                <a:moveTo>
                  <a:pt x="0" y="231647"/>
                </a:moveTo>
                <a:lnTo>
                  <a:pt x="6323965" y="231647"/>
                </a:lnTo>
                <a:lnTo>
                  <a:pt x="6323965" y="0"/>
                </a:lnTo>
                <a:lnTo>
                  <a:pt x="0" y="0"/>
                </a:lnTo>
                <a:lnTo>
                  <a:pt x="0" y="231647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896416" y="5457316"/>
            <a:ext cx="6323965" cy="24930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ct val="100000"/>
              </a:lnSpc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 </a:t>
            </a:r>
            <a:r>
              <a:rPr dirty="0" sz="1400" spc="-5">
                <a:latin typeface="Times New Roman"/>
                <a:cs typeface="Times New Roman"/>
              </a:rPr>
              <a:t>To find </a:t>
            </a:r>
            <a:r>
              <a:rPr dirty="0" sz="1400">
                <a:latin typeface="Cambria Math"/>
                <a:cs typeface="Cambria Math"/>
              </a:rPr>
              <a:t>𝑦 </a:t>
            </a:r>
            <a:r>
              <a:rPr dirty="0" sz="1400">
                <a:latin typeface="Times New Roman"/>
                <a:cs typeface="Times New Roman"/>
              </a:rPr>
              <a:t>where </a:t>
            </a:r>
            <a:r>
              <a:rPr dirty="0" sz="1400">
                <a:latin typeface="Cambria Math"/>
                <a:cs typeface="Cambria Math"/>
              </a:rPr>
              <a:t>𝑦 =</a:t>
            </a:r>
            <a:r>
              <a:rPr dirty="0" sz="1400" spc="175">
                <a:latin typeface="Cambria Math"/>
                <a:cs typeface="Cambria Math"/>
              </a:rPr>
              <a:t> </a:t>
            </a:r>
            <a:r>
              <a:rPr dirty="0" baseline="-3968" sz="2100">
                <a:latin typeface="Cambria Math"/>
                <a:cs typeface="Cambria Math"/>
              </a:rPr>
              <a:t>√</a:t>
            </a:r>
            <a:r>
              <a:rPr dirty="0" sz="1400">
                <a:latin typeface="Cambria Math"/>
                <a:cs typeface="Cambria Math"/>
              </a:rPr>
              <a:t>𝑥</a:t>
            </a:r>
            <a:endParaRPr sz="1400">
              <a:latin typeface="Cambria Math"/>
              <a:cs typeface="Cambria Math"/>
            </a:endParaRPr>
          </a:p>
          <a:p>
            <a:pPr marL="17780" marR="4164329">
              <a:lnSpc>
                <a:spcPct val="108600"/>
              </a:lnSpc>
              <a:spcBef>
                <a:spcPts val="560"/>
              </a:spcBef>
            </a:pPr>
            <a:r>
              <a:rPr dirty="0" sz="1400" spc="-5">
                <a:latin typeface="Courier New"/>
                <a:cs typeface="Courier New"/>
              </a:rPr>
              <a:t>import math  </a:t>
            </a:r>
            <a:r>
              <a:rPr dirty="0" sz="1400" spc="-5">
                <a:latin typeface="Courier New"/>
                <a:cs typeface="Courier New"/>
              </a:rPr>
              <a:t>x=float(input('x='))  </a:t>
            </a:r>
            <a:r>
              <a:rPr dirty="0" sz="1400" spc="-5">
                <a:latin typeface="Courier New"/>
                <a:cs typeface="Courier New"/>
              </a:rPr>
              <a:t>if</a:t>
            </a:r>
            <a:r>
              <a:rPr dirty="0" sz="1400" spc="-8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x&gt;=0:</a:t>
            </a:r>
            <a:endParaRPr sz="1400">
              <a:latin typeface="Courier New"/>
              <a:cs typeface="Courier New"/>
            </a:endParaRPr>
          </a:p>
          <a:p>
            <a:pPr marL="17780" marR="4484370" indent="320040">
              <a:lnSpc>
                <a:spcPct val="108600"/>
              </a:lnSpc>
            </a:pPr>
            <a:r>
              <a:rPr dirty="0" sz="1400" spc="-5">
                <a:latin typeface="Courier New"/>
                <a:cs typeface="Courier New"/>
              </a:rPr>
              <a:t>y=math.sqrt(x)  </a:t>
            </a:r>
            <a:r>
              <a:rPr dirty="0" sz="1400" spc="-5">
                <a:latin typeface="Courier New"/>
                <a:cs typeface="Courier New"/>
              </a:rPr>
              <a:t>print(y)</a:t>
            </a:r>
            <a:endParaRPr sz="14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850">
              <a:latin typeface="Times New Roman"/>
              <a:cs typeface="Times New Roman"/>
            </a:endParaRPr>
          </a:p>
          <a:p>
            <a:pPr marL="470534" indent="-225425">
              <a:lnSpc>
                <a:spcPct val="100000"/>
              </a:lnSpc>
              <a:spcBef>
                <a:spcPts val="5"/>
              </a:spcBef>
              <a:buFont typeface="Symbol"/>
              <a:buChar char=""/>
              <a:tabLst>
                <a:tab pos="470534" algn="l"/>
                <a:tab pos="471170" algn="l"/>
              </a:tabLst>
            </a:pPr>
            <a:r>
              <a:rPr dirty="0" sz="1400" spc="-5" b="1">
                <a:latin typeface="Times New Roman"/>
                <a:cs typeface="Times New Roman"/>
              </a:rPr>
              <a:t>if..else</a:t>
            </a:r>
            <a:r>
              <a:rPr dirty="0" sz="1400" spc="-4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Statement</a:t>
            </a:r>
            <a:endParaRPr sz="1400">
              <a:latin typeface="Times New Roman"/>
              <a:cs typeface="Times New Roman"/>
            </a:endParaRPr>
          </a:p>
          <a:p>
            <a:pPr marL="17780" marR="391160">
              <a:lnSpc>
                <a:spcPct val="110000"/>
              </a:lnSpc>
              <a:spcBef>
                <a:spcPts val="590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conditional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Statement the additional block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code is merged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else statement  which is performed when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condition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false.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96416" y="8206485"/>
            <a:ext cx="6323965" cy="1163320"/>
          </a:xfrm>
          <a:prstGeom prst="rect">
            <a:avLst/>
          </a:prstGeom>
          <a:solidFill>
            <a:srgbClr val="E7E6E6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550"/>
              </a:lnSpc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Syntax:</a:t>
            </a:r>
            <a:endParaRPr sz="1400">
              <a:latin typeface="Times New Roman"/>
              <a:cs typeface="Times New Roman"/>
            </a:endParaRPr>
          </a:p>
          <a:p>
            <a:pPr marL="17780">
              <a:lnSpc>
                <a:spcPct val="100000"/>
              </a:lnSpc>
              <a:spcBef>
                <a:spcPts val="95"/>
              </a:spcBef>
            </a:pPr>
            <a:r>
              <a:rPr dirty="0" sz="1400" spc="-5">
                <a:latin typeface="Courier New"/>
                <a:cs typeface="Courier New"/>
              </a:rPr>
              <a:t>if</a:t>
            </a:r>
            <a:r>
              <a:rPr dirty="0" sz="1400" spc="-7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(condition):</a:t>
            </a:r>
            <a:endParaRPr sz="1400">
              <a:latin typeface="Courier New"/>
              <a:cs typeface="Courier New"/>
            </a:endParaRPr>
          </a:p>
          <a:p>
            <a:pPr marL="444500">
              <a:lnSpc>
                <a:spcPct val="100000"/>
              </a:lnSpc>
              <a:spcBef>
                <a:spcPts val="140"/>
              </a:spcBef>
            </a:pPr>
            <a:r>
              <a:rPr dirty="0" sz="1400">
                <a:latin typeface="Courier New"/>
                <a:cs typeface="Courier New"/>
              </a:rPr>
              <a:t># </a:t>
            </a:r>
            <a:r>
              <a:rPr dirty="0" sz="1400" spc="-5">
                <a:latin typeface="Courier New"/>
                <a:cs typeface="Courier New"/>
              </a:rPr>
              <a:t>Executes this block</a:t>
            </a:r>
            <a:r>
              <a:rPr dirty="0" sz="1400" spc="-5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if</a:t>
            </a:r>
            <a:endParaRPr sz="1400">
              <a:latin typeface="Courier New"/>
              <a:cs typeface="Courier New"/>
            </a:endParaRPr>
          </a:p>
          <a:p>
            <a:pPr marL="17780" marR="3844290" indent="426084">
              <a:lnSpc>
                <a:spcPct val="108600"/>
              </a:lnSpc>
            </a:pPr>
            <a:r>
              <a:rPr dirty="0" sz="1400">
                <a:latin typeface="Courier New"/>
                <a:cs typeface="Courier New"/>
              </a:rPr>
              <a:t># </a:t>
            </a:r>
            <a:r>
              <a:rPr dirty="0" sz="1400" spc="-5">
                <a:latin typeface="Courier New"/>
                <a:cs typeface="Courier New"/>
              </a:rPr>
              <a:t>condition is</a:t>
            </a:r>
            <a:r>
              <a:rPr dirty="0" sz="1400" spc="-6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true  else:</a:t>
            </a:r>
            <a:endParaRPr sz="14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09771" y="9621519"/>
            <a:ext cx="96520" cy="187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Calibri"/>
                <a:cs typeface="Calibri"/>
              </a:rPr>
              <a:t>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6416" y="541019"/>
            <a:ext cx="6323965" cy="463550"/>
          </a:xfrm>
          <a:prstGeom prst="rect">
            <a:avLst/>
          </a:prstGeom>
          <a:solidFill>
            <a:srgbClr val="E7E6E6"/>
          </a:solidFill>
        </p:spPr>
        <p:txBody>
          <a:bodyPr wrap="square" lIns="0" tIns="0" rIns="0" bIns="0" rtlCol="0" vert="horz">
            <a:spAutoFit/>
          </a:bodyPr>
          <a:lstStyle/>
          <a:p>
            <a:pPr marL="444500">
              <a:lnSpc>
                <a:spcPts val="1470"/>
              </a:lnSpc>
            </a:pPr>
            <a:r>
              <a:rPr dirty="0" sz="1400">
                <a:latin typeface="Courier New"/>
                <a:cs typeface="Courier New"/>
              </a:rPr>
              <a:t># </a:t>
            </a:r>
            <a:r>
              <a:rPr dirty="0" sz="1400" spc="-5">
                <a:latin typeface="Courier New"/>
                <a:cs typeface="Courier New"/>
              </a:rPr>
              <a:t>Executes this block</a:t>
            </a:r>
            <a:r>
              <a:rPr dirty="0" sz="1400" spc="-5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if</a:t>
            </a:r>
            <a:endParaRPr sz="1400">
              <a:latin typeface="Courier New"/>
              <a:cs typeface="Courier New"/>
            </a:endParaRPr>
          </a:p>
          <a:p>
            <a:pPr marL="444500">
              <a:lnSpc>
                <a:spcPct val="100000"/>
              </a:lnSpc>
              <a:spcBef>
                <a:spcPts val="140"/>
              </a:spcBef>
            </a:pPr>
            <a:r>
              <a:rPr dirty="0" sz="1400">
                <a:latin typeface="Courier New"/>
                <a:cs typeface="Courier New"/>
              </a:rPr>
              <a:t># </a:t>
            </a:r>
            <a:r>
              <a:rPr dirty="0" sz="1400" spc="-5">
                <a:latin typeface="Courier New"/>
                <a:cs typeface="Courier New"/>
              </a:rPr>
              <a:t>condition is</a:t>
            </a:r>
            <a:r>
              <a:rPr dirty="0" sz="1400" spc="-6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false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96416" y="1239266"/>
            <a:ext cx="6323965" cy="445134"/>
          </a:xfrm>
          <a:custGeom>
            <a:avLst/>
            <a:gdLst/>
            <a:ahLst/>
            <a:cxnLst/>
            <a:rect l="l" t="t" r="r" b="b"/>
            <a:pathLst>
              <a:path w="6323965" h="445135">
                <a:moveTo>
                  <a:pt x="0" y="445007"/>
                </a:moveTo>
                <a:lnTo>
                  <a:pt x="6323965" y="445007"/>
                </a:lnTo>
                <a:lnTo>
                  <a:pt x="6323965" y="0"/>
                </a:lnTo>
                <a:lnTo>
                  <a:pt x="0" y="0"/>
                </a:lnTo>
                <a:lnTo>
                  <a:pt x="0" y="445007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359530" y="1487677"/>
            <a:ext cx="100965" cy="0"/>
          </a:xfrm>
          <a:custGeom>
            <a:avLst/>
            <a:gdLst/>
            <a:ahLst/>
            <a:cxnLst/>
            <a:rect l="l" t="t" r="r" b="b"/>
            <a:pathLst>
              <a:path w="100964" h="0">
                <a:moveTo>
                  <a:pt x="0" y="0"/>
                </a:moveTo>
                <a:lnTo>
                  <a:pt x="10058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3659759" y="1232154"/>
            <a:ext cx="477520" cy="4400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r>
              <a:rPr dirty="0" sz="1400">
                <a:latin typeface="Cambria Math"/>
                <a:cs typeface="Cambria Math"/>
              </a:rPr>
              <a:t>𝑥 &lt;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  <a:p>
            <a:pPr marL="36195">
              <a:lnSpc>
                <a:spcPct val="100000"/>
              </a:lnSpc>
              <a:spcBef>
                <a:spcPts val="70"/>
              </a:spcBef>
            </a:pPr>
            <a:r>
              <a:rPr dirty="0" sz="1400">
                <a:latin typeface="Cambria Math"/>
                <a:cs typeface="Cambria Math"/>
              </a:rPr>
              <a:t>𝑥 ≤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96416" y="1684273"/>
            <a:ext cx="6323965" cy="231775"/>
          </a:xfrm>
          <a:custGeom>
            <a:avLst/>
            <a:gdLst/>
            <a:ahLst/>
            <a:cxnLst/>
            <a:rect l="l" t="t" r="r" b="b"/>
            <a:pathLst>
              <a:path w="6323965" h="231775">
                <a:moveTo>
                  <a:pt x="0" y="231648"/>
                </a:moveTo>
                <a:lnTo>
                  <a:pt x="6323965" y="231648"/>
                </a:lnTo>
                <a:lnTo>
                  <a:pt x="6323965" y="0"/>
                </a:lnTo>
                <a:lnTo>
                  <a:pt x="0" y="0"/>
                </a:lnTo>
                <a:lnTo>
                  <a:pt x="0" y="231648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896416" y="1915922"/>
            <a:ext cx="6323965" cy="231775"/>
          </a:xfrm>
          <a:custGeom>
            <a:avLst/>
            <a:gdLst/>
            <a:ahLst/>
            <a:cxnLst/>
            <a:rect l="l" t="t" r="r" b="b"/>
            <a:pathLst>
              <a:path w="6323965" h="231775">
                <a:moveTo>
                  <a:pt x="0" y="231648"/>
                </a:moveTo>
                <a:lnTo>
                  <a:pt x="6323965" y="231648"/>
                </a:lnTo>
                <a:lnTo>
                  <a:pt x="6323965" y="0"/>
                </a:lnTo>
                <a:lnTo>
                  <a:pt x="0" y="0"/>
                </a:lnTo>
                <a:lnTo>
                  <a:pt x="0" y="231648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896416" y="2147570"/>
            <a:ext cx="6323965" cy="231775"/>
          </a:xfrm>
          <a:custGeom>
            <a:avLst/>
            <a:gdLst/>
            <a:ahLst/>
            <a:cxnLst/>
            <a:rect l="l" t="t" r="r" b="b"/>
            <a:pathLst>
              <a:path w="6323965" h="231775">
                <a:moveTo>
                  <a:pt x="0" y="231648"/>
                </a:moveTo>
                <a:lnTo>
                  <a:pt x="6323965" y="231648"/>
                </a:lnTo>
                <a:lnTo>
                  <a:pt x="6323965" y="0"/>
                </a:lnTo>
                <a:lnTo>
                  <a:pt x="0" y="0"/>
                </a:lnTo>
                <a:lnTo>
                  <a:pt x="0" y="231648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896416" y="2379217"/>
            <a:ext cx="6323965" cy="231775"/>
          </a:xfrm>
          <a:custGeom>
            <a:avLst/>
            <a:gdLst/>
            <a:ahLst/>
            <a:cxnLst/>
            <a:rect l="l" t="t" r="r" b="b"/>
            <a:pathLst>
              <a:path w="6323965" h="231775">
                <a:moveTo>
                  <a:pt x="0" y="231648"/>
                </a:moveTo>
                <a:lnTo>
                  <a:pt x="6323965" y="231648"/>
                </a:lnTo>
                <a:lnTo>
                  <a:pt x="6323965" y="0"/>
                </a:lnTo>
                <a:lnTo>
                  <a:pt x="0" y="0"/>
                </a:lnTo>
                <a:lnTo>
                  <a:pt x="0" y="231648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896416" y="2610866"/>
            <a:ext cx="6323965" cy="231775"/>
          </a:xfrm>
          <a:custGeom>
            <a:avLst/>
            <a:gdLst/>
            <a:ahLst/>
            <a:cxnLst/>
            <a:rect l="l" t="t" r="r" b="b"/>
            <a:pathLst>
              <a:path w="6323965" h="231775">
                <a:moveTo>
                  <a:pt x="0" y="231648"/>
                </a:moveTo>
                <a:lnTo>
                  <a:pt x="6323965" y="231648"/>
                </a:lnTo>
                <a:lnTo>
                  <a:pt x="6323965" y="0"/>
                </a:lnTo>
                <a:lnTo>
                  <a:pt x="0" y="0"/>
                </a:lnTo>
                <a:lnTo>
                  <a:pt x="0" y="231648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896416" y="2842514"/>
            <a:ext cx="6323965" cy="231775"/>
          </a:xfrm>
          <a:custGeom>
            <a:avLst/>
            <a:gdLst/>
            <a:ahLst/>
            <a:cxnLst/>
            <a:rect l="l" t="t" r="r" b="b"/>
            <a:pathLst>
              <a:path w="6323965" h="231775">
                <a:moveTo>
                  <a:pt x="0" y="231648"/>
                </a:moveTo>
                <a:lnTo>
                  <a:pt x="6323965" y="231648"/>
                </a:lnTo>
                <a:lnTo>
                  <a:pt x="6323965" y="0"/>
                </a:lnTo>
                <a:lnTo>
                  <a:pt x="0" y="0"/>
                </a:lnTo>
                <a:lnTo>
                  <a:pt x="0" y="231648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896416" y="3074238"/>
            <a:ext cx="6323965" cy="232410"/>
          </a:xfrm>
          <a:custGeom>
            <a:avLst/>
            <a:gdLst/>
            <a:ahLst/>
            <a:cxnLst/>
            <a:rect l="l" t="t" r="r" b="b"/>
            <a:pathLst>
              <a:path w="6323965" h="232410">
                <a:moveTo>
                  <a:pt x="0" y="231952"/>
                </a:moveTo>
                <a:lnTo>
                  <a:pt x="6323965" y="231952"/>
                </a:lnTo>
                <a:lnTo>
                  <a:pt x="6323965" y="0"/>
                </a:lnTo>
                <a:lnTo>
                  <a:pt x="0" y="0"/>
                </a:lnTo>
                <a:lnTo>
                  <a:pt x="0" y="231952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914704" y="1332738"/>
            <a:ext cx="2553970" cy="19462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20"/>
              </a:lnSpc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 </a:t>
            </a:r>
            <a:r>
              <a:rPr dirty="0" sz="1400" spc="-5">
                <a:latin typeface="Times New Roman"/>
                <a:cs typeface="Times New Roman"/>
              </a:rPr>
              <a:t>To find </a:t>
            </a:r>
            <a:r>
              <a:rPr dirty="0" sz="1400">
                <a:latin typeface="Cambria Math"/>
                <a:cs typeface="Cambria Math"/>
              </a:rPr>
              <a:t>𝑦 </a:t>
            </a:r>
            <a:r>
              <a:rPr dirty="0" sz="1400">
                <a:latin typeface="Times New Roman"/>
                <a:cs typeface="Times New Roman"/>
              </a:rPr>
              <a:t>where </a:t>
            </a:r>
            <a:r>
              <a:rPr dirty="0" sz="1400">
                <a:latin typeface="Cambria Math"/>
                <a:cs typeface="Cambria Math"/>
              </a:rPr>
              <a:t>𝑦 = {</a:t>
            </a: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baseline="31746" sz="2100" spc="75">
                <a:latin typeface="Cambria Math"/>
                <a:cs typeface="Cambria Math"/>
              </a:rPr>
              <a:t>𝑥</a:t>
            </a:r>
            <a:r>
              <a:rPr dirty="0" baseline="72222" sz="1500" spc="75">
                <a:latin typeface="Cambria Math"/>
                <a:cs typeface="Cambria Math"/>
              </a:rPr>
              <a:t>2</a:t>
            </a:r>
            <a:endParaRPr baseline="72222" sz="1500">
              <a:latin typeface="Cambria Math"/>
              <a:cs typeface="Cambria Math"/>
            </a:endParaRPr>
          </a:p>
          <a:p>
            <a:pPr marL="2327275">
              <a:lnSpc>
                <a:spcPts val="1280"/>
              </a:lnSpc>
            </a:pPr>
            <a:r>
              <a:rPr dirty="0" baseline="-3968" sz="2100">
                <a:latin typeface="Cambria Math"/>
                <a:cs typeface="Cambria Math"/>
              </a:rPr>
              <a:t>√</a:t>
            </a:r>
            <a:r>
              <a:rPr dirty="0" sz="1400">
                <a:latin typeface="Cambria Math"/>
                <a:cs typeface="Cambria Math"/>
              </a:rPr>
              <a:t>𝑥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1639"/>
              </a:lnSpc>
            </a:pPr>
            <a:r>
              <a:rPr dirty="0" sz="1400" spc="-5">
                <a:latin typeface="Courier New"/>
                <a:cs typeface="Courier New"/>
              </a:rPr>
              <a:t>import</a:t>
            </a:r>
            <a:r>
              <a:rPr dirty="0" sz="1400" spc="-8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math</a:t>
            </a:r>
            <a:endParaRPr sz="1400">
              <a:latin typeface="Courier New"/>
              <a:cs typeface="Courier New"/>
            </a:endParaRPr>
          </a:p>
          <a:p>
            <a:pPr marR="412115">
              <a:lnSpc>
                <a:spcPct val="108600"/>
              </a:lnSpc>
            </a:pPr>
            <a:r>
              <a:rPr dirty="0" sz="1400" spc="-5">
                <a:latin typeface="Courier New"/>
                <a:cs typeface="Courier New"/>
              </a:rPr>
              <a:t>x=float(input('x='))  </a:t>
            </a:r>
            <a:r>
              <a:rPr dirty="0" sz="1400" spc="-5">
                <a:latin typeface="Courier New"/>
                <a:cs typeface="Courier New"/>
              </a:rPr>
              <a:t>if</a:t>
            </a:r>
            <a:r>
              <a:rPr dirty="0" sz="1400" spc="-8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x&gt;=0:</a:t>
            </a:r>
            <a:endParaRPr sz="1400">
              <a:latin typeface="Courier New"/>
              <a:cs typeface="Courier New"/>
            </a:endParaRPr>
          </a:p>
          <a:p>
            <a:pPr marR="412115" indent="426084">
              <a:lnSpc>
                <a:spcPct val="108600"/>
              </a:lnSpc>
            </a:pPr>
            <a:r>
              <a:rPr dirty="0" sz="1400">
                <a:latin typeface="Courier New"/>
                <a:cs typeface="Courier New"/>
              </a:rPr>
              <a:t>y =</a:t>
            </a:r>
            <a:r>
              <a:rPr dirty="0" sz="1400" spc="-7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math.sqrt(x)  else:</a:t>
            </a:r>
            <a:endParaRPr sz="1400">
              <a:latin typeface="Courier New"/>
              <a:cs typeface="Courier New"/>
            </a:endParaRPr>
          </a:p>
          <a:p>
            <a:pPr marR="1052195" indent="426084">
              <a:lnSpc>
                <a:spcPts val="1830"/>
              </a:lnSpc>
              <a:spcBef>
                <a:spcPts val="80"/>
              </a:spcBef>
            </a:pPr>
            <a:r>
              <a:rPr dirty="0" sz="1400">
                <a:latin typeface="Courier New"/>
                <a:cs typeface="Courier New"/>
              </a:rPr>
              <a:t>y = x </a:t>
            </a:r>
            <a:r>
              <a:rPr dirty="0" sz="1400" spc="-5">
                <a:latin typeface="Courier New"/>
                <a:cs typeface="Courier New"/>
              </a:rPr>
              <a:t>**</a:t>
            </a:r>
            <a:r>
              <a:rPr dirty="0" sz="1400" spc="-100">
                <a:latin typeface="Courier New"/>
                <a:cs typeface="Courier New"/>
              </a:rPr>
              <a:t> </a:t>
            </a:r>
            <a:r>
              <a:rPr dirty="0" sz="1400">
                <a:latin typeface="Courier New"/>
                <a:cs typeface="Courier New"/>
              </a:rPr>
              <a:t>2  </a:t>
            </a:r>
            <a:r>
              <a:rPr dirty="0" sz="1400" spc="-5">
                <a:latin typeface="Courier New"/>
                <a:cs typeface="Courier New"/>
              </a:rPr>
              <a:t>print(y)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02004" y="3539871"/>
            <a:ext cx="6212840" cy="10083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64820" indent="-225425">
              <a:lnSpc>
                <a:spcPct val="100000"/>
              </a:lnSpc>
              <a:buFont typeface="Symbol"/>
              <a:buChar char=""/>
              <a:tabLst>
                <a:tab pos="464820" algn="l"/>
                <a:tab pos="465455" algn="l"/>
              </a:tabLst>
            </a:pPr>
            <a:r>
              <a:rPr dirty="0" sz="1400" b="1">
                <a:latin typeface="Times New Roman"/>
                <a:cs typeface="Times New Roman"/>
              </a:rPr>
              <a:t>Nested </a:t>
            </a:r>
            <a:r>
              <a:rPr dirty="0" sz="1400" spc="-5" b="1">
                <a:latin typeface="Times New Roman"/>
                <a:cs typeface="Times New Roman"/>
              </a:rPr>
              <a:t>if</a:t>
            </a:r>
            <a:r>
              <a:rPr dirty="0" sz="1400" spc="-6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Statement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10000"/>
              </a:lnSpc>
              <a:spcBef>
                <a:spcPts val="585"/>
              </a:spcBef>
            </a:pP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statement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5">
                <a:latin typeface="Times New Roman"/>
                <a:cs typeface="Times New Roman"/>
              </a:rPr>
              <a:t>also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checked inside other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statement. This conditional statement is  </a:t>
            </a:r>
            <a:r>
              <a:rPr dirty="0" sz="1400">
                <a:latin typeface="Times New Roman"/>
                <a:cs typeface="Times New Roman"/>
              </a:rPr>
              <a:t>called a </a:t>
            </a:r>
            <a:r>
              <a:rPr dirty="0" sz="1400" spc="-5">
                <a:latin typeface="Times New Roman"/>
                <a:cs typeface="Times New Roman"/>
              </a:rPr>
              <a:t>nested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statement. This means that inner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condition will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checked only </a:t>
            </a:r>
            <a:r>
              <a:rPr dirty="0" sz="1400">
                <a:latin typeface="Times New Roman"/>
                <a:cs typeface="Times New Roman"/>
              </a:rPr>
              <a:t>if  </a:t>
            </a:r>
            <a:r>
              <a:rPr dirty="0" sz="1400" spc="-5">
                <a:latin typeface="Times New Roman"/>
                <a:cs typeface="Times New Roman"/>
              </a:rPr>
              <a:t>outer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condition is true and </a:t>
            </a:r>
            <a:r>
              <a:rPr dirty="0" sz="1400">
                <a:latin typeface="Times New Roman"/>
                <a:cs typeface="Times New Roman"/>
              </a:rPr>
              <a:t>by this, </a:t>
            </a:r>
            <a:r>
              <a:rPr dirty="0" sz="1400" spc="-5">
                <a:latin typeface="Times New Roman"/>
                <a:cs typeface="Times New Roman"/>
              </a:rPr>
              <a:t>we can see multiple conditions to be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satisfied.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96416" y="4805807"/>
            <a:ext cx="6323965" cy="1624965"/>
          </a:xfrm>
          <a:prstGeom prst="rect">
            <a:avLst/>
          </a:prstGeom>
          <a:solidFill>
            <a:srgbClr val="E7E6E6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550"/>
              </a:lnSpc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Syntax:</a:t>
            </a:r>
            <a:endParaRPr sz="1400">
              <a:latin typeface="Times New Roman"/>
              <a:cs typeface="Times New Roman"/>
            </a:endParaRPr>
          </a:p>
          <a:p>
            <a:pPr marL="17780">
              <a:lnSpc>
                <a:spcPct val="100000"/>
              </a:lnSpc>
              <a:spcBef>
                <a:spcPts val="80"/>
              </a:spcBef>
            </a:pPr>
            <a:r>
              <a:rPr dirty="0" sz="1400" spc="-5">
                <a:latin typeface="Courier New"/>
                <a:cs typeface="Courier New"/>
              </a:rPr>
              <a:t>if</a:t>
            </a:r>
            <a:r>
              <a:rPr dirty="0" sz="1400" spc="-6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(condition1):</a:t>
            </a:r>
            <a:endParaRPr sz="1400">
              <a:latin typeface="Courier New"/>
              <a:cs typeface="Courier New"/>
            </a:endParaRPr>
          </a:p>
          <a:p>
            <a:pPr marL="337820" marR="2350770">
              <a:lnSpc>
                <a:spcPct val="108600"/>
              </a:lnSpc>
            </a:pPr>
            <a:r>
              <a:rPr dirty="0" sz="1400">
                <a:latin typeface="Courier New"/>
                <a:cs typeface="Courier New"/>
              </a:rPr>
              <a:t># </a:t>
            </a:r>
            <a:r>
              <a:rPr dirty="0" sz="1400" spc="-5">
                <a:latin typeface="Courier New"/>
                <a:cs typeface="Courier New"/>
              </a:rPr>
              <a:t>Executes when condition1 is true  if</a:t>
            </a:r>
            <a:r>
              <a:rPr dirty="0" sz="1400" spc="-6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(condition2):</a:t>
            </a:r>
            <a:endParaRPr sz="1400">
              <a:latin typeface="Courier New"/>
              <a:cs typeface="Courier New"/>
            </a:endParaRPr>
          </a:p>
          <a:p>
            <a:pPr marL="657860">
              <a:lnSpc>
                <a:spcPct val="100000"/>
              </a:lnSpc>
              <a:spcBef>
                <a:spcPts val="145"/>
              </a:spcBef>
            </a:pPr>
            <a:r>
              <a:rPr dirty="0" sz="1400">
                <a:latin typeface="Courier New"/>
                <a:cs typeface="Courier New"/>
              </a:rPr>
              <a:t># </a:t>
            </a:r>
            <a:r>
              <a:rPr dirty="0" sz="1400" spc="-5">
                <a:latin typeface="Courier New"/>
                <a:cs typeface="Courier New"/>
              </a:rPr>
              <a:t>Executes when condition2 is</a:t>
            </a:r>
            <a:r>
              <a:rPr dirty="0" sz="1400" spc="-2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true</a:t>
            </a:r>
            <a:endParaRPr sz="1400">
              <a:latin typeface="Courier New"/>
              <a:cs typeface="Courier New"/>
            </a:endParaRPr>
          </a:p>
          <a:p>
            <a:pPr marL="337820">
              <a:lnSpc>
                <a:spcPct val="100000"/>
              </a:lnSpc>
              <a:spcBef>
                <a:spcPts val="140"/>
              </a:spcBef>
            </a:pPr>
            <a:r>
              <a:rPr dirty="0" sz="1400">
                <a:latin typeface="Courier New"/>
                <a:cs typeface="Courier New"/>
              </a:rPr>
              <a:t># </a:t>
            </a:r>
            <a:r>
              <a:rPr dirty="0" sz="1400" spc="-5">
                <a:latin typeface="Courier New"/>
                <a:cs typeface="Courier New"/>
              </a:rPr>
              <a:t>if Block is end</a:t>
            </a:r>
            <a:r>
              <a:rPr dirty="0" sz="1400" spc="-5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here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140"/>
              </a:spcBef>
            </a:pPr>
            <a:r>
              <a:rPr dirty="0" sz="1400">
                <a:latin typeface="Courier New"/>
                <a:cs typeface="Courier New"/>
              </a:rPr>
              <a:t># </a:t>
            </a:r>
            <a:r>
              <a:rPr dirty="0" sz="1400" spc="-5">
                <a:latin typeface="Courier New"/>
                <a:cs typeface="Courier New"/>
              </a:rPr>
              <a:t>if Block is end</a:t>
            </a:r>
            <a:r>
              <a:rPr dirty="0" sz="1400" spc="-5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here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896416" y="6665341"/>
            <a:ext cx="6323965" cy="335280"/>
          </a:xfrm>
          <a:custGeom>
            <a:avLst/>
            <a:gdLst/>
            <a:ahLst/>
            <a:cxnLst/>
            <a:rect l="l" t="t" r="r" b="b"/>
            <a:pathLst>
              <a:path w="6323965" h="335279">
                <a:moveTo>
                  <a:pt x="0" y="335280"/>
                </a:moveTo>
                <a:lnTo>
                  <a:pt x="6323965" y="335280"/>
                </a:lnTo>
                <a:lnTo>
                  <a:pt x="6323965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290951" y="6703441"/>
            <a:ext cx="100965" cy="0"/>
          </a:xfrm>
          <a:custGeom>
            <a:avLst/>
            <a:gdLst/>
            <a:ahLst/>
            <a:cxnLst/>
            <a:rect l="l" t="t" r="r" b="b"/>
            <a:pathLst>
              <a:path w="100964" h="0">
                <a:moveTo>
                  <a:pt x="0" y="0"/>
                </a:moveTo>
                <a:lnTo>
                  <a:pt x="10058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896416" y="7000620"/>
            <a:ext cx="6323965" cy="231775"/>
          </a:xfrm>
          <a:custGeom>
            <a:avLst/>
            <a:gdLst/>
            <a:ahLst/>
            <a:cxnLst/>
            <a:rect l="l" t="t" r="r" b="b"/>
            <a:pathLst>
              <a:path w="6323965" h="231775">
                <a:moveTo>
                  <a:pt x="0" y="231647"/>
                </a:moveTo>
                <a:lnTo>
                  <a:pt x="6323965" y="231647"/>
                </a:lnTo>
                <a:lnTo>
                  <a:pt x="6323965" y="0"/>
                </a:lnTo>
                <a:lnTo>
                  <a:pt x="0" y="0"/>
                </a:lnTo>
                <a:lnTo>
                  <a:pt x="0" y="231647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896416" y="7232345"/>
            <a:ext cx="6323965" cy="232410"/>
          </a:xfrm>
          <a:custGeom>
            <a:avLst/>
            <a:gdLst/>
            <a:ahLst/>
            <a:cxnLst/>
            <a:rect l="l" t="t" r="r" b="b"/>
            <a:pathLst>
              <a:path w="6323965" h="232409">
                <a:moveTo>
                  <a:pt x="0" y="231952"/>
                </a:moveTo>
                <a:lnTo>
                  <a:pt x="6323965" y="231952"/>
                </a:lnTo>
                <a:lnTo>
                  <a:pt x="6323965" y="0"/>
                </a:lnTo>
                <a:lnTo>
                  <a:pt x="0" y="0"/>
                </a:lnTo>
                <a:lnTo>
                  <a:pt x="0" y="231952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896416" y="7464297"/>
            <a:ext cx="6323965" cy="231775"/>
          </a:xfrm>
          <a:custGeom>
            <a:avLst/>
            <a:gdLst/>
            <a:ahLst/>
            <a:cxnLst/>
            <a:rect l="l" t="t" r="r" b="b"/>
            <a:pathLst>
              <a:path w="6323965" h="231775">
                <a:moveTo>
                  <a:pt x="0" y="231647"/>
                </a:moveTo>
                <a:lnTo>
                  <a:pt x="6323965" y="231647"/>
                </a:lnTo>
                <a:lnTo>
                  <a:pt x="6323965" y="0"/>
                </a:lnTo>
                <a:lnTo>
                  <a:pt x="0" y="0"/>
                </a:lnTo>
                <a:lnTo>
                  <a:pt x="0" y="231647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896416" y="7695945"/>
            <a:ext cx="6323965" cy="231775"/>
          </a:xfrm>
          <a:custGeom>
            <a:avLst/>
            <a:gdLst/>
            <a:ahLst/>
            <a:cxnLst/>
            <a:rect l="l" t="t" r="r" b="b"/>
            <a:pathLst>
              <a:path w="6323965" h="231775">
                <a:moveTo>
                  <a:pt x="0" y="231647"/>
                </a:moveTo>
                <a:lnTo>
                  <a:pt x="6323965" y="231647"/>
                </a:lnTo>
                <a:lnTo>
                  <a:pt x="6323965" y="0"/>
                </a:lnTo>
                <a:lnTo>
                  <a:pt x="0" y="0"/>
                </a:lnTo>
                <a:lnTo>
                  <a:pt x="0" y="231647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896416" y="7927593"/>
            <a:ext cx="6323965" cy="231775"/>
          </a:xfrm>
          <a:custGeom>
            <a:avLst/>
            <a:gdLst/>
            <a:ahLst/>
            <a:cxnLst/>
            <a:rect l="l" t="t" r="r" b="b"/>
            <a:pathLst>
              <a:path w="6323965" h="231775">
                <a:moveTo>
                  <a:pt x="0" y="231647"/>
                </a:moveTo>
                <a:lnTo>
                  <a:pt x="6323965" y="231647"/>
                </a:lnTo>
                <a:lnTo>
                  <a:pt x="6323965" y="0"/>
                </a:lnTo>
                <a:lnTo>
                  <a:pt x="0" y="0"/>
                </a:lnTo>
                <a:lnTo>
                  <a:pt x="0" y="231647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896416" y="8159242"/>
            <a:ext cx="6323965" cy="231775"/>
          </a:xfrm>
          <a:custGeom>
            <a:avLst/>
            <a:gdLst/>
            <a:ahLst/>
            <a:cxnLst/>
            <a:rect l="l" t="t" r="r" b="b"/>
            <a:pathLst>
              <a:path w="6323965" h="231775">
                <a:moveTo>
                  <a:pt x="0" y="231647"/>
                </a:moveTo>
                <a:lnTo>
                  <a:pt x="6323965" y="231647"/>
                </a:lnTo>
                <a:lnTo>
                  <a:pt x="6323965" y="0"/>
                </a:lnTo>
                <a:lnTo>
                  <a:pt x="0" y="0"/>
                </a:lnTo>
                <a:lnTo>
                  <a:pt x="0" y="231647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896416" y="8390890"/>
            <a:ext cx="6323965" cy="231775"/>
          </a:xfrm>
          <a:custGeom>
            <a:avLst/>
            <a:gdLst/>
            <a:ahLst/>
            <a:cxnLst/>
            <a:rect l="l" t="t" r="r" b="b"/>
            <a:pathLst>
              <a:path w="6323965" h="231775">
                <a:moveTo>
                  <a:pt x="0" y="231647"/>
                </a:moveTo>
                <a:lnTo>
                  <a:pt x="6323965" y="231647"/>
                </a:lnTo>
                <a:lnTo>
                  <a:pt x="6323965" y="0"/>
                </a:lnTo>
                <a:lnTo>
                  <a:pt x="0" y="0"/>
                </a:lnTo>
                <a:lnTo>
                  <a:pt x="0" y="231647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896416" y="6670420"/>
            <a:ext cx="6323965" cy="19526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ct val="100000"/>
              </a:lnSpc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 </a:t>
            </a:r>
            <a:r>
              <a:rPr dirty="0" sz="1400" spc="-5">
                <a:latin typeface="Times New Roman"/>
                <a:cs typeface="Times New Roman"/>
              </a:rPr>
              <a:t>To find </a:t>
            </a:r>
            <a:r>
              <a:rPr dirty="0" sz="1400">
                <a:latin typeface="Cambria Math"/>
                <a:cs typeface="Cambria Math"/>
              </a:rPr>
              <a:t>𝑦 </a:t>
            </a:r>
            <a:r>
              <a:rPr dirty="0" sz="1400">
                <a:latin typeface="Times New Roman"/>
                <a:cs typeface="Times New Roman"/>
              </a:rPr>
              <a:t>where </a:t>
            </a:r>
            <a:r>
              <a:rPr dirty="0" sz="1400">
                <a:latin typeface="Cambria Math"/>
                <a:cs typeface="Cambria Math"/>
              </a:rPr>
              <a:t>𝑦 = </a:t>
            </a:r>
            <a:r>
              <a:rPr dirty="0" baseline="-3968" sz="2100">
                <a:latin typeface="Cambria Math"/>
                <a:cs typeface="Cambria Math"/>
              </a:rPr>
              <a:t>√</a:t>
            </a:r>
            <a:r>
              <a:rPr dirty="0" sz="1400">
                <a:latin typeface="Cambria Math"/>
                <a:cs typeface="Cambria Math"/>
              </a:rPr>
              <a:t>𝑥 </a:t>
            </a:r>
            <a:r>
              <a:rPr dirty="0" sz="1400" spc="-5">
                <a:latin typeface="Times New Roman"/>
                <a:cs typeface="Times New Roman"/>
              </a:rPr>
              <a:t>only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even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numbers</a:t>
            </a:r>
            <a:endParaRPr sz="1400">
              <a:latin typeface="Times New Roman"/>
              <a:cs typeface="Times New Roman"/>
            </a:endParaRPr>
          </a:p>
          <a:p>
            <a:pPr marL="17780" marR="4377690">
              <a:lnSpc>
                <a:spcPct val="108700"/>
              </a:lnSpc>
              <a:spcBef>
                <a:spcPts val="560"/>
              </a:spcBef>
            </a:pPr>
            <a:r>
              <a:rPr dirty="0" sz="1400" spc="-5">
                <a:latin typeface="Courier New"/>
                <a:cs typeface="Courier New"/>
              </a:rPr>
              <a:t>import math  </a:t>
            </a:r>
            <a:r>
              <a:rPr dirty="0" sz="1400" spc="-5">
                <a:latin typeface="Courier New"/>
                <a:cs typeface="Courier New"/>
              </a:rPr>
              <a:t>x=int(input('x='))  </a:t>
            </a:r>
            <a:r>
              <a:rPr dirty="0" sz="1400" spc="-5">
                <a:latin typeface="Courier New"/>
                <a:cs typeface="Courier New"/>
              </a:rPr>
              <a:t>y=0</a:t>
            </a:r>
            <a:endParaRPr sz="1400">
              <a:latin typeface="Courier New"/>
              <a:cs typeface="Courier New"/>
            </a:endParaRPr>
          </a:p>
          <a:p>
            <a:pPr marL="337820" marR="5124450" indent="-320040">
              <a:lnSpc>
                <a:spcPct val="108600"/>
              </a:lnSpc>
            </a:pPr>
            <a:r>
              <a:rPr dirty="0" sz="1400" spc="-5">
                <a:latin typeface="Courier New"/>
                <a:cs typeface="Courier New"/>
              </a:rPr>
              <a:t>if x%2==0:  if</a:t>
            </a:r>
            <a:r>
              <a:rPr dirty="0" sz="1400" spc="-8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x&gt;=0:</a:t>
            </a:r>
            <a:endParaRPr sz="1400">
              <a:latin typeface="Courier New"/>
              <a:cs typeface="Courier New"/>
            </a:endParaRPr>
          </a:p>
          <a:p>
            <a:pPr marL="17780" marR="4164329" indent="639445">
              <a:lnSpc>
                <a:spcPct val="108600"/>
              </a:lnSpc>
            </a:pPr>
            <a:r>
              <a:rPr dirty="0" sz="1400" spc="-5">
                <a:latin typeface="Courier New"/>
                <a:cs typeface="Courier New"/>
              </a:rPr>
              <a:t>y=math.sqrt(x)  </a:t>
            </a:r>
            <a:r>
              <a:rPr dirty="0" sz="1400" spc="-5">
                <a:latin typeface="Courier New"/>
                <a:cs typeface="Courier New"/>
              </a:rPr>
              <a:t>print(y)</a:t>
            </a:r>
            <a:endParaRPr sz="14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09771" y="9621519"/>
            <a:ext cx="96520" cy="187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Calibri"/>
                <a:cs typeface="Calibri"/>
              </a:rPr>
              <a:t>3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540004"/>
            <a:ext cx="6260465" cy="7734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64820" indent="-225425">
              <a:lnSpc>
                <a:spcPct val="100000"/>
              </a:lnSpc>
              <a:buFont typeface="Symbol"/>
              <a:buChar char=""/>
              <a:tabLst>
                <a:tab pos="464820" algn="l"/>
                <a:tab pos="465455" algn="l"/>
              </a:tabLst>
            </a:pPr>
            <a:r>
              <a:rPr dirty="0" sz="1400" spc="-5" b="1">
                <a:latin typeface="Times New Roman"/>
                <a:cs typeface="Times New Roman"/>
              </a:rPr>
              <a:t>if-elif</a:t>
            </a:r>
            <a:r>
              <a:rPr dirty="0" sz="1400" spc="-5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Statement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10800"/>
              </a:lnSpc>
              <a:spcBef>
                <a:spcPts val="560"/>
              </a:spcBef>
            </a:pPr>
            <a:r>
              <a:rPr dirty="0" sz="1400" spc="-5">
                <a:latin typeface="Times New Roman"/>
                <a:cs typeface="Times New Roman"/>
              </a:rPr>
              <a:t>The if-elif statement is shortcut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if..else chain. While using </a:t>
            </a:r>
            <a:r>
              <a:rPr dirty="0" sz="1400">
                <a:latin typeface="Times New Roman"/>
                <a:cs typeface="Times New Roman"/>
              </a:rPr>
              <a:t>if-elif </a:t>
            </a:r>
            <a:r>
              <a:rPr dirty="0" sz="1400" spc="-5">
                <a:latin typeface="Times New Roman"/>
                <a:cs typeface="Times New Roman"/>
              </a:rPr>
              <a:t>statement </a:t>
            </a:r>
            <a:r>
              <a:rPr dirty="0" sz="1400" spc="-1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 spc="-10">
                <a:latin typeface="Times New Roman"/>
                <a:cs typeface="Times New Roman"/>
              </a:rPr>
              <a:t>end  </a:t>
            </a:r>
            <a:r>
              <a:rPr dirty="0" sz="1400" spc="-5">
                <a:latin typeface="Times New Roman"/>
                <a:cs typeface="Times New Roman"/>
              </a:rPr>
              <a:t>else block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added </a:t>
            </a:r>
            <a:r>
              <a:rPr dirty="0" sz="1400" spc="-10">
                <a:latin typeface="Times New Roman"/>
                <a:cs typeface="Times New Roman"/>
              </a:rPr>
              <a:t>which </a:t>
            </a:r>
            <a:r>
              <a:rPr dirty="0" sz="1400">
                <a:latin typeface="Times New Roman"/>
                <a:cs typeface="Times New Roman"/>
              </a:rPr>
              <a:t>is performed if </a:t>
            </a:r>
            <a:r>
              <a:rPr dirty="0" sz="1400" spc="-5">
                <a:latin typeface="Times New Roman"/>
                <a:cs typeface="Times New Roman"/>
              </a:rPr>
              <a:t>none </a:t>
            </a:r>
            <a:r>
              <a:rPr dirty="0" sz="1400">
                <a:latin typeface="Times New Roman"/>
                <a:cs typeface="Times New Roman"/>
              </a:rPr>
              <a:t>of the </a:t>
            </a:r>
            <a:r>
              <a:rPr dirty="0" sz="1400" spc="-5">
                <a:latin typeface="Times New Roman"/>
                <a:cs typeface="Times New Roman"/>
              </a:rPr>
              <a:t>above if-elif statement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true.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6416" y="1569974"/>
            <a:ext cx="6323965" cy="2088514"/>
          </a:xfrm>
          <a:prstGeom prst="rect">
            <a:avLst/>
          </a:prstGeom>
          <a:solidFill>
            <a:srgbClr val="E7E6E6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550"/>
              </a:lnSpc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Syntax:</a:t>
            </a:r>
            <a:endParaRPr sz="1400">
              <a:latin typeface="Times New Roman"/>
              <a:cs typeface="Times New Roman"/>
            </a:endParaRPr>
          </a:p>
          <a:p>
            <a:pPr marL="444500" marR="4697730" indent="-426720">
              <a:lnSpc>
                <a:spcPts val="1820"/>
              </a:lnSpc>
              <a:spcBef>
                <a:spcPts val="25"/>
              </a:spcBef>
            </a:pPr>
            <a:r>
              <a:rPr dirty="0" sz="1400" spc="-5">
                <a:latin typeface="Courier New"/>
                <a:cs typeface="Courier New"/>
              </a:rPr>
              <a:t>if</a:t>
            </a:r>
            <a:r>
              <a:rPr dirty="0" sz="1400" spc="-6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(condition):  statement</a:t>
            </a:r>
            <a:endParaRPr sz="1400">
              <a:latin typeface="Courier New"/>
              <a:cs typeface="Courier New"/>
            </a:endParaRPr>
          </a:p>
          <a:p>
            <a:pPr marL="444500" marR="4484370" indent="-426720">
              <a:lnSpc>
                <a:spcPts val="1820"/>
              </a:lnSpc>
              <a:spcBef>
                <a:spcPts val="5"/>
              </a:spcBef>
            </a:pPr>
            <a:r>
              <a:rPr dirty="0" sz="1400" spc="-5">
                <a:latin typeface="Courier New"/>
                <a:cs typeface="Courier New"/>
              </a:rPr>
              <a:t>elif</a:t>
            </a:r>
            <a:r>
              <a:rPr dirty="0" sz="1400" spc="-6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(condition):  statement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60"/>
              </a:spcBef>
            </a:pPr>
            <a:r>
              <a:rPr dirty="0" sz="1400">
                <a:latin typeface="Courier New"/>
                <a:cs typeface="Courier New"/>
              </a:rPr>
              <a:t>.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140"/>
              </a:spcBef>
            </a:pPr>
            <a:r>
              <a:rPr dirty="0" sz="1400">
                <a:latin typeface="Courier New"/>
                <a:cs typeface="Courier New"/>
              </a:rPr>
              <a:t>.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145"/>
              </a:spcBef>
            </a:pPr>
            <a:r>
              <a:rPr dirty="0" sz="1400" spc="-5">
                <a:latin typeface="Courier New"/>
                <a:cs typeface="Courier New"/>
              </a:rPr>
              <a:t>else:</a:t>
            </a:r>
            <a:endParaRPr sz="1400">
              <a:latin typeface="Courier New"/>
              <a:cs typeface="Courier New"/>
            </a:endParaRPr>
          </a:p>
          <a:p>
            <a:pPr algn="ctr" marR="4465955">
              <a:lnSpc>
                <a:spcPct val="100000"/>
              </a:lnSpc>
              <a:spcBef>
                <a:spcPts val="140"/>
              </a:spcBef>
            </a:pPr>
            <a:r>
              <a:rPr dirty="0" sz="1400" spc="-5">
                <a:latin typeface="Courier New"/>
                <a:cs typeface="Courier New"/>
              </a:rPr>
              <a:t>statement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6416" y="3894454"/>
            <a:ext cx="6323965" cy="650875"/>
          </a:xfrm>
          <a:custGeom>
            <a:avLst/>
            <a:gdLst/>
            <a:ahLst/>
            <a:cxnLst/>
            <a:rect l="l" t="t" r="r" b="b"/>
            <a:pathLst>
              <a:path w="6323965" h="650875">
                <a:moveTo>
                  <a:pt x="0" y="650748"/>
                </a:moveTo>
                <a:lnTo>
                  <a:pt x="6323965" y="650748"/>
                </a:lnTo>
                <a:lnTo>
                  <a:pt x="6323965" y="0"/>
                </a:lnTo>
                <a:lnTo>
                  <a:pt x="0" y="0"/>
                </a:lnTo>
                <a:lnTo>
                  <a:pt x="0" y="650748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361054" y="4347083"/>
            <a:ext cx="100965" cy="0"/>
          </a:xfrm>
          <a:custGeom>
            <a:avLst/>
            <a:gdLst/>
            <a:ahLst/>
            <a:cxnLst/>
            <a:rect l="l" t="t" r="r" b="b"/>
            <a:pathLst>
              <a:path w="100964" h="0">
                <a:moveTo>
                  <a:pt x="0" y="0"/>
                </a:moveTo>
                <a:lnTo>
                  <a:pt x="1005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3618610" y="3885819"/>
            <a:ext cx="481965" cy="6457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4130">
              <a:lnSpc>
                <a:spcPts val="1660"/>
              </a:lnSpc>
            </a:pPr>
            <a:r>
              <a:rPr dirty="0" sz="1400">
                <a:latin typeface="Cambria Math"/>
                <a:cs typeface="Cambria Math"/>
              </a:rPr>
              <a:t>𝑥 &lt;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1660"/>
              </a:lnSpc>
            </a:pPr>
            <a:r>
              <a:rPr dirty="0" sz="1400">
                <a:latin typeface="Cambria Math"/>
                <a:cs typeface="Cambria Math"/>
              </a:rPr>
              <a:t>𝑥 =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  <a:p>
            <a:pPr marL="39370">
              <a:lnSpc>
                <a:spcPct val="100000"/>
              </a:lnSpc>
              <a:spcBef>
                <a:spcPts val="45"/>
              </a:spcBef>
            </a:pPr>
            <a:r>
              <a:rPr dirty="0" sz="1400">
                <a:latin typeface="Cambria Math"/>
                <a:cs typeface="Cambria Math"/>
              </a:rPr>
              <a:t>𝑥 &lt;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96416" y="4545203"/>
            <a:ext cx="6323965" cy="231775"/>
          </a:xfrm>
          <a:custGeom>
            <a:avLst/>
            <a:gdLst/>
            <a:ahLst/>
            <a:cxnLst/>
            <a:rect l="l" t="t" r="r" b="b"/>
            <a:pathLst>
              <a:path w="6323965" h="231775">
                <a:moveTo>
                  <a:pt x="0" y="231648"/>
                </a:moveTo>
                <a:lnTo>
                  <a:pt x="6323965" y="231648"/>
                </a:lnTo>
                <a:lnTo>
                  <a:pt x="6323965" y="0"/>
                </a:lnTo>
                <a:lnTo>
                  <a:pt x="0" y="0"/>
                </a:lnTo>
                <a:lnTo>
                  <a:pt x="0" y="231648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896416" y="4776851"/>
            <a:ext cx="6323965" cy="231775"/>
          </a:xfrm>
          <a:custGeom>
            <a:avLst/>
            <a:gdLst/>
            <a:ahLst/>
            <a:cxnLst/>
            <a:rect l="l" t="t" r="r" b="b"/>
            <a:pathLst>
              <a:path w="6323965" h="231775">
                <a:moveTo>
                  <a:pt x="0" y="231648"/>
                </a:moveTo>
                <a:lnTo>
                  <a:pt x="6323965" y="231648"/>
                </a:lnTo>
                <a:lnTo>
                  <a:pt x="6323965" y="0"/>
                </a:lnTo>
                <a:lnTo>
                  <a:pt x="0" y="0"/>
                </a:lnTo>
                <a:lnTo>
                  <a:pt x="0" y="231648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896416" y="5008498"/>
            <a:ext cx="6323965" cy="231775"/>
          </a:xfrm>
          <a:custGeom>
            <a:avLst/>
            <a:gdLst/>
            <a:ahLst/>
            <a:cxnLst/>
            <a:rect l="l" t="t" r="r" b="b"/>
            <a:pathLst>
              <a:path w="6323965" h="231775">
                <a:moveTo>
                  <a:pt x="0" y="231648"/>
                </a:moveTo>
                <a:lnTo>
                  <a:pt x="6323965" y="231648"/>
                </a:lnTo>
                <a:lnTo>
                  <a:pt x="6323965" y="0"/>
                </a:lnTo>
                <a:lnTo>
                  <a:pt x="0" y="0"/>
                </a:lnTo>
                <a:lnTo>
                  <a:pt x="0" y="231648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896416" y="5240096"/>
            <a:ext cx="6323965" cy="232410"/>
          </a:xfrm>
          <a:custGeom>
            <a:avLst/>
            <a:gdLst/>
            <a:ahLst/>
            <a:cxnLst/>
            <a:rect l="l" t="t" r="r" b="b"/>
            <a:pathLst>
              <a:path w="6323965" h="232410">
                <a:moveTo>
                  <a:pt x="0" y="231952"/>
                </a:moveTo>
                <a:lnTo>
                  <a:pt x="6323965" y="231952"/>
                </a:lnTo>
                <a:lnTo>
                  <a:pt x="6323965" y="0"/>
                </a:lnTo>
                <a:lnTo>
                  <a:pt x="0" y="0"/>
                </a:lnTo>
                <a:lnTo>
                  <a:pt x="0" y="231952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896416" y="5472048"/>
            <a:ext cx="6323965" cy="231775"/>
          </a:xfrm>
          <a:custGeom>
            <a:avLst/>
            <a:gdLst/>
            <a:ahLst/>
            <a:cxnLst/>
            <a:rect l="l" t="t" r="r" b="b"/>
            <a:pathLst>
              <a:path w="6323965" h="231775">
                <a:moveTo>
                  <a:pt x="0" y="231648"/>
                </a:moveTo>
                <a:lnTo>
                  <a:pt x="6323965" y="231648"/>
                </a:lnTo>
                <a:lnTo>
                  <a:pt x="6323965" y="0"/>
                </a:lnTo>
                <a:lnTo>
                  <a:pt x="0" y="0"/>
                </a:lnTo>
                <a:lnTo>
                  <a:pt x="0" y="231648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896416" y="5703696"/>
            <a:ext cx="6323965" cy="231775"/>
          </a:xfrm>
          <a:custGeom>
            <a:avLst/>
            <a:gdLst/>
            <a:ahLst/>
            <a:cxnLst/>
            <a:rect l="l" t="t" r="r" b="b"/>
            <a:pathLst>
              <a:path w="6323965" h="231775">
                <a:moveTo>
                  <a:pt x="0" y="231648"/>
                </a:moveTo>
                <a:lnTo>
                  <a:pt x="6323965" y="231648"/>
                </a:lnTo>
                <a:lnTo>
                  <a:pt x="6323965" y="0"/>
                </a:lnTo>
                <a:lnTo>
                  <a:pt x="0" y="0"/>
                </a:lnTo>
                <a:lnTo>
                  <a:pt x="0" y="231648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896416" y="5935345"/>
            <a:ext cx="6323965" cy="231775"/>
          </a:xfrm>
          <a:custGeom>
            <a:avLst/>
            <a:gdLst/>
            <a:ahLst/>
            <a:cxnLst/>
            <a:rect l="l" t="t" r="r" b="b"/>
            <a:pathLst>
              <a:path w="6323965" h="231775">
                <a:moveTo>
                  <a:pt x="0" y="231648"/>
                </a:moveTo>
                <a:lnTo>
                  <a:pt x="6323965" y="231648"/>
                </a:lnTo>
                <a:lnTo>
                  <a:pt x="6323965" y="0"/>
                </a:lnTo>
                <a:lnTo>
                  <a:pt x="0" y="0"/>
                </a:lnTo>
                <a:lnTo>
                  <a:pt x="0" y="231648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896416" y="6166992"/>
            <a:ext cx="6323965" cy="231775"/>
          </a:xfrm>
          <a:custGeom>
            <a:avLst/>
            <a:gdLst/>
            <a:ahLst/>
            <a:cxnLst/>
            <a:rect l="l" t="t" r="r" b="b"/>
            <a:pathLst>
              <a:path w="6323965" h="231775">
                <a:moveTo>
                  <a:pt x="0" y="231648"/>
                </a:moveTo>
                <a:lnTo>
                  <a:pt x="6323965" y="231648"/>
                </a:lnTo>
                <a:lnTo>
                  <a:pt x="6323965" y="0"/>
                </a:lnTo>
                <a:lnTo>
                  <a:pt x="0" y="0"/>
                </a:lnTo>
                <a:lnTo>
                  <a:pt x="0" y="231648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896416" y="6398640"/>
            <a:ext cx="6323965" cy="231775"/>
          </a:xfrm>
          <a:custGeom>
            <a:avLst/>
            <a:gdLst/>
            <a:ahLst/>
            <a:cxnLst/>
            <a:rect l="l" t="t" r="r" b="b"/>
            <a:pathLst>
              <a:path w="6323965" h="231775">
                <a:moveTo>
                  <a:pt x="0" y="231648"/>
                </a:moveTo>
                <a:lnTo>
                  <a:pt x="6323965" y="231648"/>
                </a:lnTo>
                <a:lnTo>
                  <a:pt x="6323965" y="0"/>
                </a:lnTo>
                <a:lnTo>
                  <a:pt x="0" y="0"/>
                </a:lnTo>
                <a:lnTo>
                  <a:pt x="0" y="231648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914704" y="3820286"/>
            <a:ext cx="2553970" cy="27832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21590">
              <a:lnSpc>
                <a:spcPct val="100000"/>
              </a:lnSpc>
            </a:pPr>
            <a:r>
              <a:rPr dirty="0" baseline="-19841" sz="2100" spc="120">
                <a:latin typeface="Cambria Math"/>
                <a:cs typeface="Cambria Math"/>
              </a:rPr>
              <a:t>𝑥</a:t>
            </a:r>
            <a:r>
              <a:rPr dirty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  <a:p>
            <a:pPr algn="r" marR="78740">
              <a:lnSpc>
                <a:spcPct val="100000"/>
              </a:lnSpc>
              <a:spcBef>
                <a:spcPts val="480"/>
              </a:spcBef>
            </a:pPr>
            <a:r>
              <a:rPr dirty="0" baseline="1984" sz="2100" spc="-7">
                <a:solidFill>
                  <a:srgbClr val="FF0000"/>
                </a:solidFill>
                <a:latin typeface="Times New Roman"/>
                <a:cs typeface="Times New Roman"/>
              </a:rPr>
              <a:t>Example: </a:t>
            </a:r>
            <a:r>
              <a:rPr dirty="0" baseline="1984" sz="2100" spc="-7">
                <a:latin typeface="Times New Roman"/>
                <a:cs typeface="Times New Roman"/>
              </a:rPr>
              <a:t>To find </a:t>
            </a:r>
            <a:r>
              <a:rPr dirty="0" baseline="1984" sz="2100">
                <a:latin typeface="Cambria Math"/>
                <a:cs typeface="Cambria Math"/>
              </a:rPr>
              <a:t>𝑦 </a:t>
            </a:r>
            <a:r>
              <a:rPr dirty="0" baseline="1984" sz="2100">
                <a:latin typeface="Times New Roman"/>
                <a:cs typeface="Times New Roman"/>
              </a:rPr>
              <a:t>where </a:t>
            </a:r>
            <a:r>
              <a:rPr dirty="0" baseline="1984" sz="2100">
                <a:latin typeface="Cambria Math"/>
                <a:cs typeface="Cambria Math"/>
              </a:rPr>
              <a:t>𝑦 = </a:t>
            </a:r>
            <a:r>
              <a:rPr dirty="0" baseline="1984" sz="2100" spc="15">
                <a:latin typeface="Cambria Math"/>
                <a:cs typeface="Cambria Math"/>
              </a:rPr>
              <a:t>{</a:t>
            </a:r>
            <a:r>
              <a:rPr dirty="0" baseline="1984" sz="2100" spc="262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  <a:p>
            <a:pPr marR="5080" indent="2328545">
              <a:lnSpc>
                <a:spcPct val="102099"/>
              </a:lnSpc>
              <a:spcBef>
                <a:spcPts val="10"/>
              </a:spcBef>
            </a:pPr>
            <a:r>
              <a:rPr dirty="0" baseline="-3968" sz="2100">
                <a:latin typeface="Cambria Math"/>
                <a:cs typeface="Cambria Math"/>
              </a:rPr>
              <a:t>√</a:t>
            </a:r>
            <a:r>
              <a:rPr dirty="0" sz="1400">
                <a:latin typeface="Cambria Math"/>
                <a:cs typeface="Cambria Math"/>
              </a:rPr>
              <a:t>𝑥  </a:t>
            </a:r>
            <a:r>
              <a:rPr dirty="0" sz="1400" spc="-5">
                <a:latin typeface="Courier New"/>
                <a:cs typeface="Courier New"/>
              </a:rPr>
              <a:t>import math  x=float(input('x='))</a:t>
            </a:r>
            <a:endParaRPr sz="14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140"/>
              </a:spcBef>
            </a:pPr>
            <a:r>
              <a:rPr dirty="0" sz="1400" spc="-5">
                <a:latin typeface="Courier New"/>
                <a:cs typeface="Courier New"/>
              </a:rPr>
              <a:t>if</a:t>
            </a:r>
            <a:r>
              <a:rPr dirty="0" sz="1400" spc="-9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x&gt;0:</a:t>
            </a:r>
            <a:endParaRPr sz="1400">
              <a:latin typeface="Courier New"/>
              <a:cs typeface="Courier New"/>
            </a:endParaRPr>
          </a:p>
          <a:p>
            <a:pPr marR="413384" indent="426084">
              <a:lnSpc>
                <a:spcPct val="108600"/>
              </a:lnSpc>
            </a:pPr>
            <a:r>
              <a:rPr dirty="0" sz="1400">
                <a:latin typeface="Courier New"/>
                <a:cs typeface="Courier New"/>
              </a:rPr>
              <a:t>y =</a:t>
            </a:r>
            <a:r>
              <a:rPr dirty="0" sz="1400" spc="-7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math.sqrt(x)  elif</a:t>
            </a:r>
            <a:r>
              <a:rPr dirty="0" sz="1400" spc="-8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x&lt;0:</a:t>
            </a:r>
            <a:endParaRPr sz="1400">
              <a:latin typeface="Courier New"/>
              <a:cs typeface="Courier New"/>
            </a:endParaRPr>
          </a:p>
          <a:p>
            <a:pPr marR="1052195" indent="426084">
              <a:lnSpc>
                <a:spcPct val="108600"/>
              </a:lnSpc>
            </a:pPr>
            <a:r>
              <a:rPr dirty="0" sz="1400">
                <a:latin typeface="Courier New"/>
                <a:cs typeface="Courier New"/>
              </a:rPr>
              <a:t>y = x </a:t>
            </a:r>
            <a:r>
              <a:rPr dirty="0" sz="1400" spc="-5">
                <a:latin typeface="Courier New"/>
                <a:cs typeface="Courier New"/>
              </a:rPr>
              <a:t>**</a:t>
            </a:r>
            <a:r>
              <a:rPr dirty="0" sz="1400" spc="-100">
                <a:latin typeface="Courier New"/>
                <a:cs typeface="Courier New"/>
              </a:rPr>
              <a:t> </a:t>
            </a:r>
            <a:r>
              <a:rPr dirty="0" sz="1400">
                <a:latin typeface="Courier New"/>
                <a:cs typeface="Courier New"/>
              </a:rPr>
              <a:t>2  </a:t>
            </a:r>
            <a:r>
              <a:rPr dirty="0" sz="1400" spc="-5">
                <a:latin typeface="Courier New"/>
                <a:cs typeface="Courier New"/>
              </a:rPr>
              <a:t>else:</a:t>
            </a:r>
            <a:endParaRPr sz="1400">
              <a:latin typeface="Courier New"/>
              <a:cs typeface="Courier New"/>
            </a:endParaRPr>
          </a:p>
          <a:p>
            <a:pPr marR="1692275" indent="426084">
              <a:lnSpc>
                <a:spcPct val="108600"/>
              </a:lnSpc>
            </a:pPr>
            <a:r>
              <a:rPr dirty="0" sz="1400" spc="-5">
                <a:latin typeface="Courier New"/>
                <a:cs typeface="Courier New"/>
              </a:rPr>
              <a:t>y=2  </a:t>
            </a:r>
            <a:r>
              <a:rPr dirty="0" sz="1400" spc="-5">
                <a:latin typeface="Courier New"/>
                <a:cs typeface="Courier New"/>
              </a:rPr>
              <a:t>print(y)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02004" y="7080377"/>
            <a:ext cx="6208395" cy="17900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b="1">
                <a:latin typeface="Times New Roman"/>
                <a:cs typeface="Times New Roman"/>
              </a:rPr>
              <a:t>for</a:t>
            </a:r>
            <a:r>
              <a:rPr dirty="0" sz="1400" spc="-8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loops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10300"/>
              </a:lnSpc>
              <a:spcBef>
                <a:spcPts val="1170"/>
              </a:spcBef>
            </a:pP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loops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used </a:t>
            </a:r>
            <a:r>
              <a:rPr dirty="0" sz="1400" spc="-10">
                <a:latin typeface="Times New Roman"/>
                <a:cs typeface="Times New Roman"/>
              </a:rPr>
              <a:t>when you </a:t>
            </a:r>
            <a:r>
              <a:rPr dirty="0" sz="1400" spc="-5">
                <a:latin typeface="Times New Roman"/>
                <a:cs typeface="Times New Roman"/>
              </a:rPr>
              <a:t>have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block of code which </a:t>
            </a:r>
            <a:r>
              <a:rPr dirty="0" sz="1400" spc="-10">
                <a:latin typeface="Times New Roman"/>
                <a:cs typeface="Times New Roman"/>
              </a:rPr>
              <a:t>you </a:t>
            </a:r>
            <a:r>
              <a:rPr dirty="0" sz="1400" spc="-5">
                <a:latin typeface="Times New Roman"/>
                <a:cs typeface="Times New Roman"/>
              </a:rPr>
              <a:t>want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repeat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fixed  number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times. The for-loop is always </a:t>
            </a:r>
            <a:r>
              <a:rPr dirty="0" sz="1400">
                <a:latin typeface="Times New Roman"/>
                <a:cs typeface="Times New Roman"/>
              </a:rPr>
              <a:t>used </a:t>
            </a:r>
            <a:r>
              <a:rPr dirty="0" sz="1400" spc="-5">
                <a:latin typeface="Times New Roman"/>
                <a:cs typeface="Times New Roman"/>
              </a:rPr>
              <a:t>in combination with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iterable object,  like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list </a:t>
            </a:r>
            <a:r>
              <a:rPr dirty="0" sz="1400">
                <a:latin typeface="Times New Roman"/>
                <a:cs typeface="Times New Roman"/>
              </a:rPr>
              <a:t>or a </a:t>
            </a:r>
            <a:r>
              <a:rPr dirty="0" sz="1400" spc="-5">
                <a:latin typeface="Times New Roman"/>
                <a:cs typeface="Times New Roman"/>
              </a:rPr>
              <a:t>range. The Python for statement iterates over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members </a:t>
            </a:r>
            <a:r>
              <a:rPr dirty="0" sz="1400">
                <a:latin typeface="Times New Roman"/>
                <a:cs typeface="Times New Roman"/>
              </a:rPr>
              <a:t>of a </a:t>
            </a:r>
            <a:r>
              <a:rPr dirty="0" sz="1400" spc="-5">
                <a:latin typeface="Times New Roman"/>
                <a:cs typeface="Times New Roman"/>
              </a:rPr>
              <a:t>sequence 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order, executing the block each </a:t>
            </a:r>
            <a:r>
              <a:rPr dirty="0" sz="1400" spc="-10">
                <a:latin typeface="Times New Roman"/>
                <a:cs typeface="Times New Roman"/>
              </a:rPr>
              <a:t>time. </a:t>
            </a:r>
            <a:r>
              <a:rPr dirty="0" sz="1400" spc="-5">
                <a:latin typeface="Times New Roman"/>
                <a:cs typeface="Times New Roman"/>
              </a:rPr>
              <a:t>Contrast the for statement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 spc="-5">
                <a:latin typeface="Times New Roman"/>
                <a:cs typeface="Times New Roman"/>
              </a:rPr>
              <a:t>the ''while''  loop, used when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condition needs to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checked each iteration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to repeat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5">
                <a:latin typeface="Times New Roman"/>
                <a:cs typeface="Times New Roman"/>
              </a:rPr>
              <a:t>block </a:t>
            </a:r>
            <a:r>
              <a:rPr dirty="0" sz="1400" spc="-5">
                <a:latin typeface="Times New Roman"/>
                <a:cs typeface="Times New Roman"/>
              </a:rPr>
              <a:t>of  code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forever.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96416" y="9126931"/>
            <a:ext cx="6323965" cy="236220"/>
          </a:xfrm>
          <a:prstGeom prst="rect">
            <a:avLst/>
          </a:prstGeom>
          <a:solidFill>
            <a:srgbClr val="F1F1F1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550"/>
              </a:lnSpc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 </a:t>
            </a:r>
            <a:r>
              <a:rPr dirty="0" sz="1400" spc="-5">
                <a:latin typeface="Times New Roman"/>
                <a:cs typeface="Times New Roman"/>
              </a:rPr>
              <a:t>Python For Loop using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List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09771" y="9621519"/>
            <a:ext cx="96520" cy="187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Calibri"/>
                <a:cs typeface="Calibri"/>
              </a:rPr>
              <a:t>4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6416" y="541019"/>
            <a:ext cx="6323965" cy="927100"/>
          </a:xfrm>
          <a:prstGeom prst="rect">
            <a:avLst/>
          </a:prstGeom>
          <a:solidFill>
            <a:srgbClr val="F1F1F1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70"/>
              </a:lnSpc>
            </a:pPr>
            <a:r>
              <a:rPr dirty="0" sz="1400" spc="-5">
                <a:latin typeface="Courier New"/>
                <a:cs typeface="Courier New"/>
              </a:rPr>
              <a:t>li </a:t>
            </a:r>
            <a:r>
              <a:rPr dirty="0" sz="1400">
                <a:latin typeface="Courier New"/>
                <a:cs typeface="Courier New"/>
              </a:rPr>
              <a:t>=</a:t>
            </a:r>
            <a:r>
              <a:rPr dirty="0" sz="1400" spc="-7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[2,-4,0,7]</a:t>
            </a:r>
            <a:endParaRPr sz="1400">
              <a:latin typeface="Courier New"/>
              <a:cs typeface="Courier New"/>
            </a:endParaRPr>
          </a:p>
          <a:p>
            <a:pPr marL="337820" marR="5017770" indent="-320040">
              <a:lnSpc>
                <a:spcPts val="1830"/>
              </a:lnSpc>
              <a:spcBef>
                <a:spcPts val="80"/>
              </a:spcBef>
            </a:pPr>
            <a:r>
              <a:rPr dirty="0" sz="1400" spc="-5">
                <a:latin typeface="Courier New"/>
                <a:cs typeface="Courier New"/>
              </a:rPr>
              <a:t>for </a:t>
            </a:r>
            <a:r>
              <a:rPr dirty="0" sz="1400">
                <a:latin typeface="Courier New"/>
                <a:cs typeface="Courier New"/>
              </a:rPr>
              <a:t>i </a:t>
            </a:r>
            <a:r>
              <a:rPr dirty="0" sz="1400" spc="-5">
                <a:latin typeface="Courier New"/>
                <a:cs typeface="Courier New"/>
              </a:rPr>
              <a:t>in</a:t>
            </a:r>
            <a:r>
              <a:rPr dirty="0" sz="1400" spc="-8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li:  print(i)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55"/>
              </a:spcBef>
            </a:pPr>
            <a:r>
              <a:rPr dirty="0" sz="1400" spc="-5">
                <a:latin typeface="Courier New"/>
                <a:cs typeface="Courier New"/>
              </a:rPr>
              <a:t>print('-----')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6416" y="1702561"/>
            <a:ext cx="6323965" cy="1237615"/>
          </a:xfrm>
          <a:prstGeom prst="rect">
            <a:avLst/>
          </a:prstGeom>
          <a:solidFill>
            <a:srgbClr val="F1F1F1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550"/>
              </a:lnSpc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 </a:t>
            </a:r>
            <a:r>
              <a:rPr dirty="0" sz="1400" spc="-5">
                <a:latin typeface="Times New Roman"/>
                <a:cs typeface="Times New Roman"/>
              </a:rPr>
              <a:t>Python For Loop using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Tuple</a:t>
            </a:r>
            <a:endParaRPr sz="1400">
              <a:latin typeface="Times New Roman"/>
              <a:cs typeface="Times New Roman"/>
            </a:endParaRPr>
          </a:p>
          <a:p>
            <a:pPr algn="ctr" marR="4892675">
              <a:lnSpc>
                <a:spcPct val="100000"/>
              </a:lnSpc>
              <a:spcBef>
                <a:spcPts val="680"/>
              </a:spcBef>
            </a:pPr>
            <a:r>
              <a:rPr dirty="0" sz="1400" spc="-5">
                <a:latin typeface="Courier New"/>
                <a:cs typeface="Courier New"/>
              </a:rPr>
              <a:t>seq </a:t>
            </a:r>
            <a:r>
              <a:rPr dirty="0" sz="1400">
                <a:latin typeface="Courier New"/>
                <a:cs typeface="Courier New"/>
              </a:rPr>
              <a:t>=</a:t>
            </a:r>
            <a:r>
              <a:rPr dirty="0" sz="1400" spc="-7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(2,1,5)</a:t>
            </a:r>
            <a:endParaRPr sz="1400">
              <a:latin typeface="Courier New"/>
              <a:cs typeface="Courier New"/>
            </a:endParaRPr>
          </a:p>
          <a:p>
            <a:pPr algn="ctr" marL="17780" marR="4804410" indent="-106680">
              <a:lnSpc>
                <a:spcPct val="108600"/>
              </a:lnSpc>
            </a:pPr>
            <a:r>
              <a:rPr dirty="0" sz="1400" spc="-5">
                <a:latin typeface="Courier New"/>
                <a:cs typeface="Courier New"/>
              </a:rPr>
              <a:t>for </a:t>
            </a:r>
            <a:r>
              <a:rPr dirty="0" sz="1400">
                <a:latin typeface="Courier New"/>
                <a:cs typeface="Courier New"/>
              </a:rPr>
              <a:t>i </a:t>
            </a:r>
            <a:r>
              <a:rPr dirty="0" sz="1400" spc="-5">
                <a:latin typeface="Courier New"/>
                <a:cs typeface="Courier New"/>
              </a:rPr>
              <a:t>in seq:  print(i)  </a:t>
            </a:r>
            <a:r>
              <a:rPr dirty="0" sz="1400" spc="-5">
                <a:latin typeface="Courier New"/>
                <a:cs typeface="Courier New"/>
              </a:rPr>
              <a:t>print('-----')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96416" y="3174822"/>
            <a:ext cx="6323965" cy="1007744"/>
          </a:xfrm>
          <a:prstGeom prst="rect">
            <a:avLst/>
          </a:prstGeom>
          <a:solidFill>
            <a:srgbClr val="F1F1F1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555"/>
              </a:lnSpc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 </a:t>
            </a:r>
            <a:r>
              <a:rPr dirty="0" sz="1400" spc="-5">
                <a:latin typeface="Times New Roman"/>
                <a:cs typeface="Times New Roman"/>
              </a:rPr>
              <a:t>Python For Loop using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String</a:t>
            </a:r>
            <a:endParaRPr sz="1400">
              <a:latin typeface="Times New Roman"/>
              <a:cs typeface="Times New Roman"/>
            </a:endParaRPr>
          </a:p>
          <a:p>
            <a:pPr marL="17780" marR="3097530">
              <a:lnSpc>
                <a:spcPct val="108600"/>
              </a:lnSpc>
              <a:spcBef>
                <a:spcPts val="550"/>
              </a:spcBef>
            </a:pPr>
            <a:r>
              <a:rPr dirty="0" sz="1400" spc="-5">
                <a:latin typeface="Courier New"/>
                <a:cs typeface="Courier New"/>
              </a:rPr>
              <a:t>str </a:t>
            </a:r>
            <a:r>
              <a:rPr dirty="0" sz="1400">
                <a:latin typeface="Courier New"/>
                <a:cs typeface="Courier New"/>
              </a:rPr>
              <a:t>= </a:t>
            </a:r>
            <a:r>
              <a:rPr dirty="0" sz="1400" spc="-5">
                <a:latin typeface="Courier New"/>
                <a:cs typeface="Courier New"/>
              </a:rPr>
              <a:t>"Mathematics Department"  for </a:t>
            </a:r>
            <a:r>
              <a:rPr dirty="0" sz="1400">
                <a:latin typeface="Courier New"/>
                <a:cs typeface="Courier New"/>
              </a:rPr>
              <a:t>i </a:t>
            </a:r>
            <a:r>
              <a:rPr dirty="0" sz="1400" spc="-5">
                <a:latin typeface="Courier New"/>
                <a:cs typeface="Courier New"/>
              </a:rPr>
              <a:t>in</a:t>
            </a:r>
            <a:r>
              <a:rPr dirty="0" sz="1400" spc="-8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str:</a:t>
            </a:r>
            <a:endParaRPr sz="1400">
              <a:latin typeface="Courier New"/>
              <a:cs typeface="Courier New"/>
            </a:endParaRPr>
          </a:p>
          <a:p>
            <a:pPr marL="337820">
              <a:lnSpc>
                <a:spcPct val="100000"/>
              </a:lnSpc>
              <a:spcBef>
                <a:spcPts val="140"/>
              </a:spcBef>
            </a:pPr>
            <a:r>
              <a:rPr dirty="0" sz="1400" spc="-5">
                <a:latin typeface="Courier New"/>
                <a:cs typeface="Courier New"/>
              </a:rPr>
              <a:t>print(i)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96416" y="4417186"/>
            <a:ext cx="6323965" cy="2396490"/>
          </a:xfrm>
          <a:prstGeom prst="rect">
            <a:avLst/>
          </a:prstGeom>
          <a:solidFill>
            <a:srgbClr val="F1F1F1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550"/>
              </a:lnSpc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 </a:t>
            </a:r>
            <a:r>
              <a:rPr dirty="0" sz="1400" spc="-5">
                <a:latin typeface="Times New Roman"/>
                <a:cs typeface="Times New Roman"/>
              </a:rPr>
              <a:t>Python For Loop using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Range</a:t>
            </a:r>
            <a:endParaRPr sz="1400">
              <a:latin typeface="Times New Roman"/>
              <a:cs typeface="Times New Roman"/>
            </a:endParaRPr>
          </a:p>
          <a:p>
            <a:pPr marL="337820" marR="4271010" indent="-320040">
              <a:lnSpc>
                <a:spcPct val="108600"/>
              </a:lnSpc>
              <a:spcBef>
                <a:spcPts val="540"/>
              </a:spcBef>
            </a:pPr>
            <a:r>
              <a:rPr dirty="0" sz="1400" spc="-5">
                <a:latin typeface="Courier New"/>
                <a:cs typeface="Courier New"/>
              </a:rPr>
              <a:t>for </a:t>
            </a:r>
            <a:r>
              <a:rPr dirty="0" sz="1400">
                <a:latin typeface="Courier New"/>
                <a:cs typeface="Courier New"/>
              </a:rPr>
              <a:t>i </a:t>
            </a:r>
            <a:r>
              <a:rPr dirty="0" sz="1400" spc="-5">
                <a:latin typeface="Courier New"/>
                <a:cs typeface="Courier New"/>
              </a:rPr>
              <a:t>in</a:t>
            </a:r>
            <a:r>
              <a:rPr dirty="0" sz="1400" spc="-6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range(10):  print(i)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145"/>
              </a:spcBef>
            </a:pPr>
            <a:r>
              <a:rPr dirty="0" sz="1400" spc="-5">
                <a:latin typeface="Courier New"/>
                <a:cs typeface="Courier New"/>
              </a:rPr>
              <a:t>print('----------')</a:t>
            </a:r>
            <a:endParaRPr sz="1400">
              <a:latin typeface="Courier New"/>
              <a:cs typeface="Courier New"/>
            </a:endParaRPr>
          </a:p>
          <a:p>
            <a:pPr marL="337820" marR="4164329" indent="-320040">
              <a:lnSpc>
                <a:spcPct val="108600"/>
              </a:lnSpc>
            </a:pPr>
            <a:r>
              <a:rPr dirty="0" sz="1400" spc="-5">
                <a:latin typeface="Courier New"/>
                <a:cs typeface="Courier New"/>
              </a:rPr>
              <a:t>for </a:t>
            </a:r>
            <a:r>
              <a:rPr dirty="0" sz="1400">
                <a:latin typeface="Courier New"/>
                <a:cs typeface="Courier New"/>
              </a:rPr>
              <a:t>i </a:t>
            </a:r>
            <a:r>
              <a:rPr dirty="0" sz="1400" spc="-5">
                <a:latin typeface="Courier New"/>
                <a:cs typeface="Courier New"/>
              </a:rPr>
              <a:t>in</a:t>
            </a:r>
            <a:r>
              <a:rPr dirty="0" sz="1400" spc="-6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range(3,8):  print(i)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145"/>
              </a:spcBef>
            </a:pPr>
            <a:r>
              <a:rPr dirty="0" sz="1400" spc="-5">
                <a:latin typeface="Courier New"/>
                <a:cs typeface="Courier New"/>
              </a:rPr>
              <a:t>print('----------')</a:t>
            </a:r>
            <a:endParaRPr sz="1400">
              <a:latin typeface="Courier New"/>
              <a:cs typeface="Courier New"/>
            </a:endParaRPr>
          </a:p>
          <a:p>
            <a:pPr marL="337820" marR="3844290" indent="-320040">
              <a:lnSpc>
                <a:spcPct val="108600"/>
              </a:lnSpc>
            </a:pPr>
            <a:r>
              <a:rPr dirty="0" sz="1400" spc="-5">
                <a:latin typeface="Courier New"/>
                <a:cs typeface="Courier New"/>
              </a:rPr>
              <a:t>for </a:t>
            </a:r>
            <a:r>
              <a:rPr dirty="0" sz="1400">
                <a:latin typeface="Courier New"/>
                <a:cs typeface="Courier New"/>
              </a:rPr>
              <a:t>i </a:t>
            </a:r>
            <a:r>
              <a:rPr dirty="0" sz="1400" spc="-5">
                <a:latin typeface="Courier New"/>
                <a:cs typeface="Courier New"/>
              </a:rPr>
              <a:t>in range(1,10,2):  print(i)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140"/>
              </a:spcBef>
            </a:pPr>
            <a:r>
              <a:rPr dirty="0" sz="1400" spc="-5">
                <a:latin typeface="Courier New"/>
                <a:cs typeface="Courier New"/>
              </a:rPr>
              <a:t>print('----------')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2004" y="7034657"/>
            <a:ext cx="5843270" cy="6978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b="1">
                <a:latin typeface="Times New Roman"/>
                <a:cs typeface="Times New Roman"/>
              </a:rPr>
              <a:t>The </a:t>
            </a:r>
            <a:r>
              <a:rPr dirty="0" sz="1400" spc="-5" b="1">
                <a:latin typeface="Times New Roman"/>
                <a:cs typeface="Times New Roman"/>
              </a:rPr>
              <a:t>break</a:t>
            </a:r>
            <a:r>
              <a:rPr dirty="0" sz="1400" spc="-9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Statement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1850"/>
              </a:lnSpc>
              <a:spcBef>
                <a:spcPts val="75"/>
              </a:spcBef>
            </a:pPr>
            <a:r>
              <a:rPr dirty="0" sz="1400" spc="-5">
                <a:latin typeface="Times New Roman"/>
                <a:cs typeface="Times New Roman"/>
              </a:rPr>
              <a:t>With the break statement we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5">
                <a:latin typeface="Times New Roman"/>
                <a:cs typeface="Times New Roman"/>
              </a:rPr>
              <a:t>stop the loop </a:t>
            </a:r>
            <a:r>
              <a:rPr dirty="0" sz="1400">
                <a:latin typeface="Times New Roman"/>
                <a:cs typeface="Times New Roman"/>
              </a:rPr>
              <a:t>before it </a:t>
            </a:r>
            <a:r>
              <a:rPr dirty="0" sz="1400" spc="-5">
                <a:latin typeface="Times New Roman"/>
                <a:cs typeface="Times New Roman"/>
              </a:rPr>
              <a:t>has looped through </a:t>
            </a:r>
            <a:r>
              <a:rPr dirty="0" sz="1400" spc="-10">
                <a:latin typeface="Times New Roman"/>
                <a:cs typeface="Times New Roman"/>
              </a:rPr>
              <a:t>all </a:t>
            </a:r>
            <a:r>
              <a:rPr dirty="0" sz="1400" spc="-5">
                <a:latin typeface="Times New Roman"/>
                <a:cs typeface="Times New Roman"/>
              </a:rPr>
              <a:t>the  items: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96416" y="7988554"/>
            <a:ext cx="6323965" cy="1470660"/>
          </a:xfrm>
          <a:prstGeom prst="rect">
            <a:avLst/>
          </a:prstGeom>
          <a:solidFill>
            <a:srgbClr val="F1F1F1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550"/>
              </a:lnSpc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 </a:t>
            </a:r>
            <a:r>
              <a:rPr dirty="0" sz="1400" spc="-5">
                <a:latin typeface="Times New Roman"/>
                <a:cs typeface="Times New Roman"/>
              </a:rPr>
              <a:t>To check </a:t>
            </a:r>
            <a:r>
              <a:rPr dirty="0" sz="1400">
                <a:latin typeface="Times New Roman"/>
                <a:cs typeface="Times New Roman"/>
              </a:rPr>
              <a:t>n is </a:t>
            </a:r>
            <a:r>
              <a:rPr dirty="0" sz="1400" spc="-5">
                <a:latin typeface="Times New Roman"/>
                <a:cs typeface="Times New Roman"/>
              </a:rPr>
              <a:t>prime </a:t>
            </a:r>
            <a:r>
              <a:rPr dirty="0" sz="1400">
                <a:latin typeface="Times New Roman"/>
                <a:cs typeface="Times New Roman"/>
              </a:rPr>
              <a:t>or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not</a:t>
            </a:r>
            <a:endParaRPr sz="1400">
              <a:latin typeface="Times New Roman"/>
              <a:cs typeface="Times New Roman"/>
            </a:endParaRPr>
          </a:p>
          <a:p>
            <a:pPr marL="17780" marR="4377690">
              <a:lnSpc>
                <a:spcPct val="108600"/>
              </a:lnSpc>
              <a:spcBef>
                <a:spcPts val="550"/>
              </a:spcBef>
            </a:pPr>
            <a:r>
              <a:rPr dirty="0" sz="1400" spc="-5">
                <a:latin typeface="Courier New"/>
                <a:cs typeface="Courier New"/>
              </a:rPr>
              <a:t>n=int(input('n='))  </a:t>
            </a:r>
            <a:r>
              <a:rPr dirty="0" sz="1400" spc="-5">
                <a:latin typeface="Courier New"/>
                <a:cs typeface="Courier New"/>
              </a:rPr>
              <a:t>f=True</a:t>
            </a:r>
            <a:endParaRPr sz="1400">
              <a:latin typeface="Courier New"/>
              <a:cs typeface="Courier New"/>
            </a:endParaRPr>
          </a:p>
          <a:p>
            <a:pPr marL="444500" marR="4164329" indent="-426720">
              <a:lnSpc>
                <a:spcPct val="108600"/>
              </a:lnSpc>
            </a:pPr>
            <a:r>
              <a:rPr dirty="0" sz="1400" spc="-5">
                <a:latin typeface="Courier New"/>
                <a:cs typeface="Courier New"/>
              </a:rPr>
              <a:t>for </a:t>
            </a:r>
            <a:r>
              <a:rPr dirty="0" sz="1400">
                <a:latin typeface="Courier New"/>
                <a:cs typeface="Courier New"/>
              </a:rPr>
              <a:t>i </a:t>
            </a:r>
            <a:r>
              <a:rPr dirty="0" sz="1400" spc="-5">
                <a:latin typeface="Courier New"/>
                <a:cs typeface="Courier New"/>
              </a:rPr>
              <a:t>in</a:t>
            </a:r>
            <a:r>
              <a:rPr dirty="0" sz="1400" spc="-6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range(2,n):  if</a:t>
            </a:r>
            <a:r>
              <a:rPr dirty="0" sz="1400" spc="-8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n%i==0:</a:t>
            </a:r>
            <a:endParaRPr sz="1400">
              <a:latin typeface="Courier New"/>
              <a:cs typeface="Courier New"/>
            </a:endParaRPr>
          </a:p>
          <a:p>
            <a:pPr marL="871219">
              <a:lnSpc>
                <a:spcPct val="100000"/>
              </a:lnSpc>
              <a:spcBef>
                <a:spcPts val="140"/>
              </a:spcBef>
            </a:pPr>
            <a:r>
              <a:rPr dirty="0" sz="1400" spc="-5">
                <a:latin typeface="Courier New"/>
                <a:cs typeface="Courier New"/>
              </a:rPr>
              <a:t>f=False</a:t>
            </a:r>
            <a:endParaRPr sz="14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09771" y="9621519"/>
            <a:ext cx="96520" cy="187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Calibri"/>
                <a:cs typeface="Calibri"/>
              </a:rPr>
              <a:t>5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6416" y="541019"/>
            <a:ext cx="6323965" cy="1158875"/>
          </a:xfrm>
          <a:prstGeom prst="rect">
            <a:avLst/>
          </a:prstGeom>
          <a:solidFill>
            <a:srgbClr val="F1F1F1"/>
          </a:solidFill>
        </p:spPr>
        <p:txBody>
          <a:bodyPr wrap="square" lIns="0" tIns="0" rIns="0" bIns="0" rtlCol="0" vert="horz">
            <a:spAutoFit/>
          </a:bodyPr>
          <a:lstStyle/>
          <a:p>
            <a:pPr marL="871219">
              <a:lnSpc>
                <a:spcPts val="1470"/>
              </a:lnSpc>
            </a:pPr>
            <a:r>
              <a:rPr dirty="0" sz="1400" spc="-5">
                <a:latin typeface="Courier New"/>
                <a:cs typeface="Courier New"/>
              </a:rPr>
              <a:t>break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140"/>
              </a:spcBef>
            </a:pPr>
            <a:r>
              <a:rPr dirty="0" sz="1400" spc="-5">
                <a:latin typeface="Courier New"/>
                <a:cs typeface="Courier New"/>
              </a:rPr>
              <a:t>if</a:t>
            </a:r>
            <a:r>
              <a:rPr dirty="0" sz="1400" spc="-9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f:</a:t>
            </a:r>
            <a:endParaRPr sz="1400">
              <a:latin typeface="Courier New"/>
              <a:cs typeface="Courier New"/>
            </a:endParaRPr>
          </a:p>
          <a:p>
            <a:pPr marL="17780" marR="4057650" indent="426084">
              <a:lnSpc>
                <a:spcPct val="108600"/>
              </a:lnSpc>
            </a:pPr>
            <a:r>
              <a:rPr dirty="0" sz="1400" spc="-5">
                <a:latin typeface="Courier New"/>
                <a:cs typeface="Courier New"/>
              </a:rPr>
              <a:t>print('is</a:t>
            </a:r>
            <a:r>
              <a:rPr dirty="0" sz="1400" spc="-6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prime')  else:</a:t>
            </a:r>
            <a:endParaRPr sz="1400">
              <a:latin typeface="Courier New"/>
              <a:cs typeface="Courier New"/>
            </a:endParaRPr>
          </a:p>
          <a:p>
            <a:pPr marL="444500">
              <a:lnSpc>
                <a:spcPct val="100000"/>
              </a:lnSpc>
              <a:spcBef>
                <a:spcPts val="145"/>
              </a:spcBef>
            </a:pPr>
            <a:r>
              <a:rPr dirty="0" sz="1400" spc="-5">
                <a:latin typeface="Courier New"/>
                <a:cs typeface="Courier New"/>
              </a:rPr>
              <a:t>print('is not</a:t>
            </a:r>
            <a:r>
              <a:rPr dirty="0" sz="1400" spc="-5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prime')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2155697"/>
            <a:ext cx="6243320" cy="10083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Else </a:t>
            </a:r>
            <a:r>
              <a:rPr dirty="0" sz="1400" b="1">
                <a:latin typeface="Times New Roman"/>
                <a:cs typeface="Times New Roman"/>
              </a:rPr>
              <a:t>with </a:t>
            </a:r>
            <a:r>
              <a:rPr dirty="0" sz="1400" spc="-5" b="1">
                <a:latin typeface="Times New Roman"/>
                <a:cs typeface="Times New Roman"/>
              </a:rPr>
              <a:t>For</a:t>
            </a:r>
            <a:r>
              <a:rPr dirty="0" sz="1400" spc="-7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loop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10400"/>
              </a:lnSpc>
              <a:spcBef>
                <a:spcPts val="570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10">
                <a:latin typeface="Times New Roman"/>
                <a:cs typeface="Times New Roman"/>
              </a:rPr>
              <a:t>most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programming languages </a:t>
            </a:r>
            <a:r>
              <a:rPr dirty="0" sz="1400">
                <a:latin typeface="Times New Roman"/>
                <a:cs typeface="Times New Roman"/>
              </a:rPr>
              <a:t>(C/C++, </a:t>
            </a:r>
            <a:r>
              <a:rPr dirty="0" sz="1400" spc="-5">
                <a:latin typeface="Times New Roman"/>
                <a:cs typeface="Times New Roman"/>
              </a:rPr>
              <a:t>Java, etc), the use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else statement has  been restricted with the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conditional statements. But </a:t>
            </a:r>
            <a:r>
              <a:rPr dirty="0" sz="1400" spc="-10">
                <a:latin typeface="Times New Roman"/>
                <a:cs typeface="Times New Roman"/>
              </a:rPr>
              <a:t>Python </a:t>
            </a:r>
            <a:r>
              <a:rPr dirty="0" sz="1400" spc="-5">
                <a:latin typeface="Times New Roman"/>
                <a:cs typeface="Times New Roman"/>
              </a:rPr>
              <a:t>also allows us to use the  else condition with </a:t>
            </a:r>
            <a:r>
              <a:rPr dirty="0" sz="1400" spc="-10">
                <a:latin typeface="Times New Roman"/>
                <a:cs typeface="Times New Roman"/>
              </a:rPr>
              <a:t>for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loops.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96416" y="3420490"/>
            <a:ext cx="6323965" cy="1934210"/>
          </a:xfrm>
          <a:prstGeom prst="rect">
            <a:avLst/>
          </a:prstGeom>
          <a:solidFill>
            <a:srgbClr val="F1F1F1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550"/>
              </a:lnSpc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 </a:t>
            </a:r>
            <a:r>
              <a:rPr dirty="0" sz="1400" spc="-5">
                <a:latin typeface="Times New Roman"/>
                <a:cs typeface="Times New Roman"/>
              </a:rPr>
              <a:t>To check </a:t>
            </a:r>
            <a:r>
              <a:rPr dirty="0" sz="1400">
                <a:latin typeface="Times New Roman"/>
                <a:cs typeface="Times New Roman"/>
              </a:rPr>
              <a:t>n is </a:t>
            </a:r>
            <a:r>
              <a:rPr dirty="0" sz="1400" spc="-5">
                <a:latin typeface="Times New Roman"/>
                <a:cs typeface="Times New Roman"/>
              </a:rPr>
              <a:t>prime </a:t>
            </a:r>
            <a:r>
              <a:rPr dirty="0" sz="1400">
                <a:latin typeface="Times New Roman"/>
                <a:cs typeface="Times New Roman"/>
              </a:rPr>
              <a:t>or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not</a:t>
            </a:r>
            <a:endParaRPr sz="1400">
              <a:latin typeface="Times New Roman"/>
              <a:cs typeface="Times New Roman"/>
            </a:endParaRPr>
          </a:p>
          <a:p>
            <a:pPr marL="17780" marR="4164329">
              <a:lnSpc>
                <a:spcPct val="108600"/>
              </a:lnSpc>
              <a:spcBef>
                <a:spcPts val="550"/>
              </a:spcBef>
            </a:pPr>
            <a:r>
              <a:rPr dirty="0" sz="1400" spc="-5">
                <a:latin typeface="Courier New"/>
                <a:cs typeface="Courier New"/>
              </a:rPr>
              <a:t>n=int(input('n='))  for </a:t>
            </a:r>
            <a:r>
              <a:rPr dirty="0" sz="1400">
                <a:latin typeface="Courier New"/>
                <a:cs typeface="Courier New"/>
              </a:rPr>
              <a:t>i </a:t>
            </a:r>
            <a:r>
              <a:rPr dirty="0" sz="1400" spc="-5">
                <a:latin typeface="Courier New"/>
                <a:cs typeface="Courier New"/>
              </a:rPr>
              <a:t>in</a:t>
            </a:r>
            <a:r>
              <a:rPr dirty="0" sz="1400" spc="-6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range(2,n):</a:t>
            </a:r>
            <a:endParaRPr sz="1400">
              <a:latin typeface="Courier New"/>
              <a:cs typeface="Courier New"/>
            </a:endParaRPr>
          </a:p>
          <a:p>
            <a:pPr marL="444500">
              <a:lnSpc>
                <a:spcPct val="100000"/>
              </a:lnSpc>
              <a:spcBef>
                <a:spcPts val="145"/>
              </a:spcBef>
            </a:pPr>
            <a:r>
              <a:rPr dirty="0" sz="1400" spc="-5">
                <a:latin typeface="Courier New"/>
                <a:cs typeface="Courier New"/>
              </a:rPr>
              <a:t>if</a:t>
            </a:r>
            <a:r>
              <a:rPr dirty="0" sz="1400" spc="-8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n%i==0:</a:t>
            </a:r>
            <a:endParaRPr sz="1400">
              <a:latin typeface="Courier New"/>
              <a:cs typeface="Courier New"/>
            </a:endParaRPr>
          </a:p>
          <a:p>
            <a:pPr marL="871219" marR="3204210">
              <a:lnSpc>
                <a:spcPct val="108600"/>
              </a:lnSpc>
            </a:pPr>
            <a:r>
              <a:rPr dirty="0" sz="1400" spc="-5">
                <a:latin typeface="Courier New"/>
                <a:cs typeface="Courier New"/>
              </a:rPr>
              <a:t>print('is not prime')  break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145"/>
              </a:spcBef>
            </a:pPr>
            <a:r>
              <a:rPr dirty="0" sz="1400" spc="-5">
                <a:latin typeface="Courier New"/>
                <a:cs typeface="Courier New"/>
              </a:rPr>
              <a:t>else:</a:t>
            </a:r>
            <a:endParaRPr sz="1400">
              <a:latin typeface="Courier New"/>
              <a:cs typeface="Courier New"/>
            </a:endParaRPr>
          </a:p>
          <a:p>
            <a:pPr marL="444500">
              <a:lnSpc>
                <a:spcPct val="100000"/>
              </a:lnSpc>
              <a:spcBef>
                <a:spcPts val="140"/>
              </a:spcBef>
            </a:pPr>
            <a:r>
              <a:rPr dirty="0" sz="1400" spc="-5">
                <a:latin typeface="Courier New"/>
                <a:cs typeface="Courier New"/>
              </a:rPr>
              <a:t>print('is</a:t>
            </a:r>
            <a:r>
              <a:rPr dirty="0" sz="1400" spc="-6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prime')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5573140"/>
            <a:ext cx="6243955" cy="12426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b="1">
                <a:latin typeface="Times New Roman"/>
                <a:cs typeface="Times New Roman"/>
              </a:rPr>
              <a:t>Nested</a:t>
            </a:r>
            <a:r>
              <a:rPr dirty="0" sz="1400" spc="-9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Loops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10200"/>
              </a:lnSpc>
              <a:spcBef>
                <a:spcPts val="570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Python programming language there </a:t>
            </a:r>
            <a:r>
              <a:rPr dirty="0" sz="1400">
                <a:latin typeface="Times New Roman"/>
                <a:cs typeface="Times New Roman"/>
              </a:rPr>
              <a:t>are two </a:t>
            </a:r>
            <a:r>
              <a:rPr dirty="0" sz="1400" spc="-5">
                <a:latin typeface="Times New Roman"/>
                <a:cs typeface="Times New Roman"/>
              </a:rPr>
              <a:t>types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loops </a:t>
            </a:r>
            <a:r>
              <a:rPr dirty="0" sz="1400" spc="-10">
                <a:latin typeface="Times New Roman"/>
                <a:cs typeface="Times New Roman"/>
              </a:rPr>
              <a:t>which </a:t>
            </a:r>
            <a:r>
              <a:rPr dirty="0" sz="1400" spc="-5">
                <a:latin typeface="Times New Roman"/>
                <a:cs typeface="Times New Roman"/>
              </a:rPr>
              <a:t>are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loop and  while loop. Using these loops we can create nested loops in Python. Nested loops mean  loops inside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loop. For example, while </a:t>
            </a:r>
            <a:r>
              <a:rPr dirty="0" sz="1400" spc="-10">
                <a:latin typeface="Times New Roman"/>
                <a:cs typeface="Times New Roman"/>
              </a:rPr>
              <a:t>loop </a:t>
            </a:r>
            <a:r>
              <a:rPr dirty="0" sz="1400" spc="-5">
                <a:latin typeface="Times New Roman"/>
                <a:cs typeface="Times New Roman"/>
              </a:rPr>
              <a:t>inside the for loop,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loop inside the </a:t>
            </a:r>
            <a:r>
              <a:rPr dirty="0" sz="1400" spc="10">
                <a:latin typeface="Times New Roman"/>
                <a:cs typeface="Times New Roman"/>
              </a:rPr>
              <a:t>for  </a:t>
            </a:r>
            <a:r>
              <a:rPr dirty="0" sz="1400" spc="-5">
                <a:latin typeface="Times New Roman"/>
                <a:cs typeface="Times New Roman"/>
              </a:rPr>
              <a:t>loop,</a:t>
            </a:r>
            <a:r>
              <a:rPr dirty="0" sz="1400" spc="-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etc.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96416" y="7072248"/>
            <a:ext cx="6323965" cy="1007744"/>
          </a:xfrm>
          <a:prstGeom prst="rect">
            <a:avLst/>
          </a:prstGeom>
          <a:solidFill>
            <a:srgbClr val="F1F1F1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550"/>
              </a:lnSpc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endParaRPr sz="1400">
              <a:latin typeface="Times New Roman"/>
              <a:cs typeface="Times New Roman"/>
            </a:endParaRPr>
          </a:p>
          <a:p>
            <a:pPr marL="231140" marR="4164329" indent="-213360">
              <a:lnSpc>
                <a:spcPct val="108600"/>
              </a:lnSpc>
              <a:spcBef>
                <a:spcPts val="555"/>
              </a:spcBef>
            </a:pPr>
            <a:r>
              <a:rPr dirty="0" sz="1400" spc="-5">
                <a:latin typeface="Courier New"/>
                <a:cs typeface="Courier New"/>
              </a:rPr>
              <a:t>for </a:t>
            </a:r>
            <a:r>
              <a:rPr dirty="0" sz="1400">
                <a:latin typeface="Courier New"/>
                <a:cs typeface="Courier New"/>
              </a:rPr>
              <a:t>i </a:t>
            </a:r>
            <a:r>
              <a:rPr dirty="0" sz="1400" spc="-5">
                <a:latin typeface="Courier New"/>
                <a:cs typeface="Courier New"/>
              </a:rPr>
              <a:t>in range(5):  for </a:t>
            </a:r>
            <a:r>
              <a:rPr dirty="0" sz="1400">
                <a:latin typeface="Courier New"/>
                <a:cs typeface="Courier New"/>
              </a:rPr>
              <a:t>j </a:t>
            </a:r>
            <a:r>
              <a:rPr dirty="0" sz="1400" spc="-5">
                <a:latin typeface="Courier New"/>
                <a:cs typeface="Courier New"/>
              </a:rPr>
              <a:t>in</a:t>
            </a:r>
            <a:r>
              <a:rPr dirty="0" sz="1400" spc="-6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range(3):</a:t>
            </a:r>
            <a:endParaRPr sz="1400">
              <a:latin typeface="Courier New"/>
              <a:cs typeface="Courier New"/>
            </a:endParaRPr>
          </a:p>
          <a:p>
            <a:pPr marL="444500">
              <a:lnSpc>
                <a:spcPct val="100000"/>
              </a:lnSpc>
              <a:spcBef>
                <a:spcPts val="145"/>
              </a:spcBef>
            </a:pPr>
            <a:r>
              <a:rPr dirty="0" sz="1400" spc="-5">
                <a:latin typeface="Courier New"/>
                <a:cs typeface="Courier New"/>
              </a:rPr>
              <a:t>print(f'({i},{j})')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96416" y="8543238"/>
            <a:ext cx="6323965" cy="774700"/>
          </a:xfrm>
          <a:prstGeom prst="rect">
            <a:avLst/>
          </a:prstGeom>
          <a:solidFill>
            <a:srgbClr val="F1F1F1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550"/>
              </a:lnSpc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 </a:t>
            </a:r>
            <a:r>
              <a:rPr dirty="0" sz="1400" spc="-5">
                <a:latin typeface="Times New Roman"/>
                <a:cs typeface="Times New Roman"/>
              </a:rPr>
              <a:t>Find The sum </a:t>
            </a:r>
            <a:r>
              <a:rPr dirty="0" sz="1400">
                <a:latin typeface="Times New Roman"/>
                <a:cs typeface="Times New Roman"/>
              </a:rPr>
              <a:t>of all </a:t>
            </a:r>
            <a:r>
              <a:rPr dirty="0" sz="1400" spc="-5">
                <a:latin typeface="Times New Roman"/>
                <a:cs typeface="Times New Roman"/>
              </a:rPr>
              <a:t>elements in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10">
                <a:latin typeface="Times New Roman"/>
                <a:cs typeface="Times New Roman"/>
              </a:rPr>
              <a:t>List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L=[[2,7,-1],[3,5,1],[2,0,-1]]</a:t>
            </a:r>
            <a:endParaRPr sz="1400">
              <a:latin typeface="Times New Roman"/>
              <a:cs typeface="Times New Roman"/>
            </a:endParaRPr>
          </a:p>
          <a:p>
            <a:pPr marL="17780">
              <a:lnSpc>
                <a:spcPct val="100000"/>
              </a:lnSpc>
              <a:spcBef>
                <a:spcPts val="680"/>
              </a:spcBef>
            </a:pPr>
            <a:r>
              <a:rPr dirty="0" sz="1400" spc="-5">
                <a:latin typeface="Courier New"/>
                <a:cs typeface="Courier New"/>
              </a:rPr>
              <a:t>L=[[2,7,-1],[3,5,1],[2,0,-1]]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140"/>
              </a:spcBef>
            </a:pPr>
            <a:r>
              <a:rPr dirty="0" sz="1400" spc="-5">
                <a:latin typeface="Courier New"/>
                <a:cs typeface="Courier New"/>
              </a:rPr>
              <a:t>s=0</a:t>
            </a:r>
            <a:endParaRPr sz="14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09771" y="9621519"/>
            <a:ext cx="96520" cy="187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Calibri"/>
                <a:cs typeface="Calibri"/>
              </a:rPr>
              <a:t>6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6416" y="541019"/>
            <a:ext cx="6323965" cy="1158875"/>
          </a:xfrm>
          <a:prstGeom prst="rect">
            <a:avLst/>
          </a:prstGeom>
          <a:solidFill>
            <a:srgbClr val="F1F1F1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70"/>
              </a:lnSpc>
            </a:pPr>
            <a:r>
              <a:rPr dirty="0" sz="1400" spc="-5">
                <a:latin typeface="Courier New"/>
                <a:cs typeface="Courier New"/>
              </a:rPr>
              <a:t>for row in</a:t>
            </a:r>
            <a:r>
              <a:rPr dirty="0" sz="1400" spc="-7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L:</a:t>
            </a:r>
            <a:endParaRPr sz="1400">
              <a:latin typeface="Courier New"/>
              <a:cs typeface="Courier New"/>
            </a:endParaRPr>
          </a:p>
          <a:p>
            <a:pPr marL="871219" marR="4271010" indent="-426720">
              <a:lnSpc>
                <a:spcPts val="1830"/>
              </a:lnSpc>
              <a:spcBef>
                <a:spcPts val="80"/>
              </a:spcBef>
            </a:pPr>
            <a:r>
              <a:rPr dirty="0" sz="1400" spc="-5">
                <a:latin typeface="Courier New"/>
                <a:cs typeface="Courier New"/>
              </a:rPr>
              <a:t>for elm in</a:t>
            </a:r>
            <a:r>
              <a:rPr dirty="0" sz="1400" spc="-6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row:  s=s+elm</a:t>
            </a:r>
            <a:endParaRPr sz="1400">
              <a:latin typeface="Courier New"/>
              <a:cs typeface="Courier New"/>
            </a:endParaRPr>
          </a:p>
          <a:p>
            <a:pPr marL="444500" marR="3204210" indent="-426720">
              <a:lnSpc>
                <a:spcPts val="1820"/>
              </a:lnSpc>
            </a:pPr>
            <a:r>
              <a:rPr dirty="0" sz="1400" spc="-5">
                <a:latin typeface="Courier New"/>
                <a:cs typeface="Courier New"/>
              </a:rPr>
              <a:t>print(f'The sum of </a:t>
            </a:r>
            <a:r>
              <a:rPr dirty="0" sz="1400">
                <a:latin typeface="Courier New"/>
                <a:cs typeface="Courier New"/>
              </a:rPr>
              <a:t>L </a:t>
            </a:r>
            <a:r>
              <a:rPr dirty="0" sz="1400" spc="-5">
                <a:latin typeface="Courier New"/>
                <a:cs typeface="Courier New"/>
              </a:rPr>
              <a:t>is {s}')  print(f'({i},{j})')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1916430"/>
            <a:ext cx="6264275" cy="10845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b="1">
                <a:latin typeface="Times New Roman"/>
                <a:cs typeface="Times New Roman"/>
              </a:rPr>
              <a:t>Python While</a:t>
            </a:r>
            <a:r>
              <a:rPr dirty="0" sz="1400" spc="-95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Loop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10000"/>
              </a:lnSpc>
              <a:spcBef>
                <a:spcPts val="1185"/>
              </a:spcBef>
            </a:pPr>
            <a:r>
              <a:rPr dirty="0" sz="1400" spc="-5">
                <a:latin typeface="Times New Roman"/>
                <a:cs typeface="Times New Roman"/>
              </a:rPr>
              <a:t>Python While </a:t>
            </a:r>
            <a:r>
              <a:rPr dirty="0" sz="1400" spc="-10">
                <a:latin typeface="Times New Roman"/>
                <a:cs typeface="Times New Roman"/>
              </a:rPr>
              <a:t>Loop </a:t>
            </a:r>
            <a:r>
              <a:rPr dirty="0" sz="1400" spc="-5">
                <a:latin typeface="Times New Roman"/>
                <a:cs typeface="Times New Roman"/>
              </a:rPr>
              <a:t>is used to execute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block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statements repeatedly </a:t>
            </a:r>
            <a:r>
              <a:rPr dirty="0" sz="1400">
                <a:latin typeface="Times New Roman"/>
                <a:cs typeface="Times New Roman"/>
              </a:rPr>
              <a:t>until a </a:t>
            </a:r>
            <a:r>
              <a:rPr dirty="0" sz="1400" spc="-5">
                <a:latin typeface="Times New Roman"/>
                <a:cs typeface="Times New Roman"/>
              </a:rPr>
              <a:t>given  condition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satisfied. And when the condition becomes false, the </a:t>
            </a:r>
            <a:r>
              <a:rPr dirty="0" sz="1400">
                <a:latin typeface="Times New Roman"/>
                <a:cs typeface="Times New Roman"/>
              </a:rPr>
              <a:t>line </a:t>
            </a:r>
            <a:r>
              <a:rPr dirty="0" sz="1400" spc="-5">
                <a:latin typeface="Times New Roman"/>
                <a:cs typeface="Times New Roman"/>
              </a:rPr>
              <a:t>immediately </a:t>
            </a:r>
            <a:r>
              <a:rPr dirty="0" sz="1400">
                <a:latin typeface="Times New Roman"/>
                <a:cs typeface="Times New Roman"/>
              </a:rPr>
              <a:t>after  the </a:t>
            </a:r>
            <a:r>
              <a:rPr dirty="0" sz="1400" spc="-5">
                <a:latin typeface="Times New Roman"/>
                <a:cs typeface="Times New Roman"/>
              </a:rPr>
              <a:t>loop in the program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executed.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96416" y="3258946"/>
            <a:ext cx="6323965" cy="774700"/>
          </a:xfrm>
          <a:prstGeom prst="rect">
            <a:avLst/>
          </a:prstGeom>
          <a:solidFill>
            <a:srgbClr val="F1F1F1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550"/>
              </a:lnSpc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Syntax:</a:t>
            </a:r>
            <a:endParaRPr sz="1400">
              <a:latin typeface="Times New Roman"/>
              <a:cs typeface="Times New Roman"/>
            </a:endParaRPr>
          </a:p>
          <a:p>
            <a:pPr marL="444500" marR="4484370" indent="-426720">
              <a:lnSpc>
                <a:spcPct val="108600"/>
              </a:lnSpc>
              <a:spcBef>
                <a:spcPts val="540"/>
              </a:spcBef>
            </a:pPr>
            <a:r>
              <a:rPr dirty="0" sz="1400" spc="-5">
                <a:latin typeface="Courier New"/>
                <a:cs typeface="Courier New"/>
              </a:rPr>
              <a:t>while</a:t>
            </a:r>
            <a:r>
              <a:rPr dirty="0" sz="1400" spc="-6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expression:  statement(s)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96416" y="4264786"/>
            <a:ext cx="6323965" cy="2082164"/>
          </a:xfrm>
          <a:prstGeom prst="rect">
            <a:avLst/>
          </a:prstGeom>
          <a:solidFill>
            <a:srgbClr val="F1F1F1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550"/>
              </a:lnSpc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 </a:t>
            </a:r>
            <a:r>
              <a:rPr dirty="0" sz="1400" spc="-5">
                <a:latin typeface="Times New Roman"/>
                <a:cs typeface="Times New Roman"/>
              </a:rPr>
              <a:t>To convert integer number </a:t>
            </a:r>
            <a:r>
              <a:rPr dirty="0" sz="1400">
                <a:latin typeface="Times New Roman"/>
                <a:cs typeface="Times New Roman"/>
              </a:rPr>
              <a:t>n </a:t>
            </a:r>
            <a:r>
              <a:rPr dirty="0" sz="1400" spc="-5">
                <a:latin typeface="Times New Roman"/>
                <a:cs typeface="Times New Roman"/>
              </a:rPr>
              <a:t>to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binary</a:t>
            </a:r>
            <a:endParaRPr sz="1400">
              <a:latin typeface="Times New Roman"/>
              <a:cs typeface="Times New Roman"/>
            </a:endParaRPr>
          </a:p>
          <a:p>
            <a:pPr marL="17780" marR="4377690">
              <a:lnSpc>
                <a:spcPts val="2420"/>
              </a:lnSpc>
              <a:spcBef>
                <a:spcPts val="145"/>
              </a:spcBef>
            </a:pPr>
            <a:r>
              <a:rPr dirty="0" sz="1400" spc="-5">
                <a:latin typeface="Courier New"/>
                <a:cs typeface="Courier New"/>
              </a:rPr>
              <a:t>x=int(input('x='))  </a:t>
            </a:r>
            <a:r>
              <a:rPr dirty="0" sz="1400" spc="-5">
                <a:latin typeface="Courier New"/>
                <a:cs typeface="Courier New"/>
              </a:rPr>
              <a:t>b=''</a:t>
            </a:r>
            <a:endParaRPr sz="1400">
              <a:latin typeface="Courier New"/>
              <a:cs typeface="Courier New"/>
            </a:endParaRPr>
          </a:p>
          <a:p>
            <a:pPr marL="231140" marR="4804410" indent="-213360">
              <a:lnSpc>
                <a:spcPts val="2420"/>
              </a:lnSpc>
              <a:spcBef>
                <a:spcPts val="5"/>
              </a:spcBef>
            </a:pPr>
            <a:r>
              <a:rPr dirty="0" sz="1400" spc="-5">
                <a:latin typeface="Courier New"/>
                <a:cs typeface="Courier New"/>
              </a:rPr>
              <a:t>while x&gt;0:  </a:t>
            </a:r>
            <a:r>
              <a:rPr dirty="0" sz="1400" spc="-5">
                <a:latin typeface="Courier New"/>
                <a:cs typeface="Courier New"/>
              </a:rPr>
              <a:t>b=str(x%2)+b  </a:t>
            </a:r>
            <a:r>
              <a:rPr dirty="0" sz="1400" spc="-5">
                <a:latin typeface="Courier New"/>
                <a:cs typeface="Courier New"/>
              </a:rPr>
              <a:t>x=x//2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540"/>
              </a:spcBef>
            </a:pPr>
            <a:r>
              <a:rPr dirty="0" sz="1400" spc="-5">
                <a:latin typeface="Courier New"/>
                <a:cs typeface="Courier New"/>
              </a:rPr>
              <a:t>print(b)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2004" y="6641465"/>
            <a:ext cx="6218555" cy="19488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b="1">
                <a:latin typeface="Times New Roman"/>
                <a:cs typeface="Times New Roman"/>
              </a:rPr>
              <a:t>While </a:t>
            </a:r>
            <a:r>
              <a:rPr dirty="0" sz="1400" spc="-5" b="1">
                <a:latin typeface="Times New Roman"/>
                <a:cs typeface="Times New Roman"/>
              </a:rPr>
              <a:t>loop </a:t>
            </a:r>
            <a:r>
              <a:rPr dirty="0" sz="1400" b="1">
                <a:latin typeface="Times New Roman"/>
                <a:cs typeface="Times New Roman"/>
              </a:rPr>
              <a:t>with</a:t>
            </a:r>
            <a:r>
              <a:rPr dirty="0" sz="1400" spc="-9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else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10100"/>
              </a:lnSpc>
              <a:spcBef>
                <a:spcPts val="585"/>
              </a:spcBef>
            </a:pPr>
            <a:r>
              <a:rPr dirty="0" sz="1400" spc="-5">
                <a:latin typeface="Times New Roman"/>
                <a:cs typeface="Times New Roman"/>
              </a:rPr>
              <a:t>As discussed above, while loop executes the block until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condition is satisfied. When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condition becomes false, the statement immediately </a:t>
            </a:r>
            <a:r>
              <a:rPr dirty="0" sz="1400">
                <a:latin typeface="Times New Roman"/>
                <a:cs typeface="Times New Roman"/>
              </a:rPr>
              <a:t>after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loop is </a:t>
            </a:r>
            <a:r>
              <a:rPr dirty="0" sz="1400" spc="-5">
                <a:latin typeface="Times New Roman"/>
                <a:cs typeface="Times New Roman"/>
              </a:rPr>
              <a:t>executed. The  else clause is only executed when your while condition becomes false.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you break out 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loop,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if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exception </a:t>
            </a:r>
            <a:r>
              <a:rPr dirty="0" sz="1400">
                <a:latin typeface="Times New Roman"/>
                <a:cs typeface="Times New Roman"/>
              </a:rPr>
              <a:t>is raised, it </a:t>
            </a:r>
            <a:r>
              <a:rPr dirty="0" sz="1400" spc="-5">
                <a:latin typeface="Times New Roman"/>
                <a:cs typeface="Times New Roman"/>
              </a:rPr>
              <a:t>won’t be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executed.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532130">
              <a:lnSpc>
                <a:spcPct val="110000"/>
              </a:lnSpc>
            </a:pPr>
            <a:r>
              <a:rPr dirty="0" sz="1400" spc="-5">
                <a:latin typeface="Times New Roman"/>
                <a:cs typeface="Times New Roman"/>
              </a:rPr>
              <a:t>Note: The else block just after for/while is executed only when the loop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NOT  terminated </a:t>
            </a:r>
            <a:r>
              <a:rPr dirty="0" sz="1400">
                <a:latin typeface="Times New Roman"/>
                <a:cs typeface="Times New Roman"/>
              </a:rPr>
              <a:t>by a break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statement.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96416" y="8844991"/>
            <a:ext cx="6323965" cy="547370"/>
          </a:xfrm>
          <a:prstGeom prst="rect">
            <a:avLst/>
          </a:prstGeom>
          <a:solidFill>
            <a:srgbClr val="F1F1F1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575"/>
              </a:lnSpc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 </a:t>
            </a:r>
            <a:r>
              <a:rPr dirty="0" sz="1400" spc="-5">
                <a:latin typeface="Times New Roman"/>
                <a:cs typeface="Times New Roman"/>
              </a:rPr>
              <a:t>To find the </a:t>
            </a:r>
            <a:r>
              <a:rPr dirty="0" sz="1400">
                <a:latin typeface="Times New Roman"/>
                <a:cs typeface="Times New Roman"/>
              </a:rPr>
              <a:t>root </a:t>
            </a:r>
            <a:r>
              <a:rPr dirty="0" sz="1400" spc="-5">
                <a:latin typeface="Times New Roman"/>
                <a:cs typeface="Times New Roman"/>
              </a:rPr>
              <a:t>of </a:t>
            </a:r>
            <a:r>
              <a:rPr dirty="0" sz="1400" spc="15">
                <a:latin typeface="Cambria Math"/>
                <a:cs typeface="Cambria Math"/>
              </a:rPr>
              <a:t>𝑥^2 </a:t>
            </a:r>
            <a:r>
              <a:rPr dirty="0" sz="1400">
                <a:latin typeface="Cambria Math"/>
                <a:cs typeface="Cambria Math"/>
              </a:rPr>
              <a:t>− 1 = 0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range </a:t>
            </a:r>
            <a:r>
              <a:rPr dirty="0" sz="1400" spc="5">
                <a:latin typeface="Cambria Math"/>
                <a:cs typeface="Cambria Math"/>
              </a:rPr>
              <a:t>[𝑎, </a:t>
            </a:r>
            <a:r>
              <a:rPr dirty="0" sz="1400" spc="10">
                <a:latin typeface="Cambria Math"/>
                <a:cs typeface="Cambria Math"/>
              </a:rPr>
              <a:t>𝑏] </a:t>
            </a:r>
            <a:r>
              <a:rPr dirty="0" sz="1400" spc="-5">
                <a:latin typeface="Times New Roman"/>
                <a:cs typeface="Times New Roman"/>
              </a:rPr>
              <a:t>using bisection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method</a:t>
            </a:r>
            <a:endParaRPr sz="1400">
              <a:latin typeface="Times New Roman"/>
              <a:cs typeface="Times New Roman"/>
            </a:endParaRPr>
          </a:p>
          <a:p>
            <a:pPr marL="17780">
              <a:lnSpc>
                <a:spcPct val="100000"/>
              </a:lnSpc>
              <a:spcBef>
                <a:spcPts val="695"/>
              </a:spcBef>
            </a:pPr>
            <a:r>
              <a:rPr dirty="0" sz="1400" spc="-5">
                <a:latin typeface="Courier New"/>
                <a:cs typeface="Courier New"/>
              </a:rPr>
              <a:t>def</a:t>
            </a:r>
            <a:r>
              <a:rPr dirty="0" sz="1400" spc="-8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f(x):</a:t>
            </a:r>
            <a:endParaRPr sz="14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09771" y="9621519"/>
            <a:ext cx="96520" cy="187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Calibri"/>
                <a:cs typeface="Calibri"/>
              </a:rPr>
              <a:t>7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6416" y="541019"/>
            <a:ext cx="6323965" cy="4168775"/>
          </a:xfrm>
          <a:prstGeom prst="rect">
            <a:avLst/>
          </a:prstGeom>
          <a:solidFill>
            <a:srgbClr val="F1F1F1"/>
          </a:solidFill>
        </p:spPr>
        <p:txBody>
          <a:bodyPr wrap="square" lIns="0" tIns="0" rIns="0" bIns="0" rtlCol="0" vert="horz">
            <a:spAutoFit/>
          </a:bodyPr>
          <a:lstStyle/>
          <a:p>
            <a:pPr marL="444500">
              <a:lnSpc>
                <a:spcPts val="1470"/>
              </a:lnSpc>
            </a:pPr>
            <a:r>
              <a:rPr dirty="0" sz="1400" spc="-5">
                <a:latin typeface="Courier New"/>
                <a:cs typeface="Courier New"/>
              </a:rPr>
              <a:t>y=x**2-1</a:t>
            </a:r>
            <a:endParaRPr sz="1400">
              <a:latin typeface="Courier New"/>
              <a:cs typeface="Courier New"/>
            </a:endParaRPr>
          </a:p>
          <a:p>
            <a:pPr marL="444500">
              <a:lnSpc>
                <a:spcPct val="100000"/>
              </a:lnSpc>
              <a:spcBef>
                <a:spcPts val="140"/>
              </a:spcBef>
            </a:pPr>
            <a:r>
              <a:rPr dirty="0" sz="1400" spc="-5">
                <a:latin typeface="Courier New"/>
                <a:cs typeface="Courier New"/>
              </a:rPr>
              <a:t>return</a:t>
            </a:r>
            <a:r>
              <a:rPr dirty="0" sz="1400" spc="-85">
                <a:latin typeface="Courier New"/>
                <a:cs typeface="Courier New"/>
              </a:rPr>
              <a:t> </a:t>
            </a:r>
            <a:r>
              <a:rPr dirty="0" sz="1400">
                <a:latin typeface="Courier New"/>
                <a:cs typeface="Courier New"/>
              </a:rPr>
              <a:t>y</a:t>
            </a:r>
            <a:endParaRPr sz="14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7780" marR="4164329">
              <a:lnSpc>
                <a:spcPct val="108200"/>
              </a:lnSpc>
              <a:spcBef>
                <a:spcPts val="5"/>
              </a:spcBef>
            </a:pPr>
            <a:r>
              <a:rPr dirty="0" sz="1400" spc="-5">
                <a:latin typeface="Courier New"/>
                <a:cs typeface="Courier New"/>
              </a:rPr>
              <a:t>a=float(input('a='))  b=float(input('b='))  </a:t>
            </a:r>
            <a:r>
              <a:rPr dirty="0" sz="1400" spc="-5">
                <a:latin typeface="Courier New"/>
                <a:cs typeface="Courier New"/>
              </a:rPr>
              <a:t>e=0.0001</a:t>
            </a:r>
            <a:endParaRPr sz="1400">
              <a:latin typeface="Courier New"/>
              <a:cs typeface="Courier New"/>
            </a:endParaRPr>
          </a:p>
          <a:p>
            <a:pPr marL="444500" marR="4484370" indent="-426720">
              <a:lnSpc>
                <a:spcPct val="108600"/>
              </a:lnSpc>
            </a:pPr>
            <a:r>
              <a:rPr dirty="0" sz="1400" spc="-5">
                <a:latin typeface="Courier New"/>
                <a:cs typeface="Courier New"/>
              </a:rPr>
              <a:t>while</a:t>
            </a:r>
            <a:r>
              <a:rPr dirty="0" sz="1400" spc="-6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abs(a-b)&gt;e:  c=(a+b)/2</a:t>
            </a:r>
            <a:endParaRPr sz="1400">
              <a:latin typeface="Courier New"/>
              <a:cs typeface="Courier New"/>
            </a:endParaRPr>
          </a:p>
          <a:p>
            <a:pPr marL="871219" marR="4271010" indent="-426720">
              <a:lnSpc>
                <a:spcPct val="108600"/>
              </a:lnSpc>
            </a:pPr>
            <a:r>
              <a:rPr dirty="0" sz="1400" spc="-5">
                <a:latin typeface="Courier New"/>
                <a:cs typeface="Courier New"/>
              </a:rPr>
              <a:t>if</a:t>
            </a:r>
            <a:r>
              <a:rPr dirty="0" sz="1400" spc="-6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f(a)*f(c)&gt;0:  a=c</a:t>
            </a:r>
            <a:endParaRPr sz="1400">
              <a:latin typeface="Courier New"/>
              <a:cs typeface="Courier New"/>
            </a:endParaRPr>
          </a:p>
          <a:p>
            <a:pPr marL="871219" marR="4057650" indent="-426720">
              <a:lnSpc>
                <a:spcPct val="108600"/>
              </a:lnSpc>
            </a:pPr>
            <a:r>
              <a:rPr dirty="0" sz="1400" spc="-5">
                <a:latin typeface="Courier New"/>
                <a:cs typeface="Courier New"/>
              </a:rPr>
              <a:t>elif</a:t>
            </a:r>
            <a:r>
              <a:rPr dirty="0" sz="1400" spc="-6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f(a)*f(c)&lt;0:  b=c</a:t>
            </a:r>
            <a:endParaRPr sz="1400">
              <a:latin typeface="Courier New"/>
              <a:cs typeface="Courier New"/>
            </a:endParaRPr>
          </a:p>
          <a:p>
            <a:pPr marL="444500">
              <a:lnSpc>
                <a:spcPct val="100000"/>
              </a:lnSpc>
              <a:spcBef>
                <a:spcPts val="145"/>
              </a:spcBef>
            </a:pPr>
            <a:r>
              <a:rPr dirty="0" sz="1400" spc="-5">
                <a:latin typeface="Courier New"/>
                <a:cs typeface="Courier New"/>
              </a:rPr>
              <a:t>else:</a:t>
            </a:r>
            <a:endParaRPr sz="1400">
              <a:latin typeface="Courier New"/>
              <a:cs typeface="Courier New"/>
            </a:endParaRPr>
          </a:p>
          <a:p>
            <a:pPr marL="871219" marR="2564130">
              <a:lnSpc>
                <a:spcPct val="108600"/>
              </a:lnSpc>
            </a:pPr>
            <a:r>
              <a:rPr dirty="0" sz="1400" spc="-5">
                <a:latin typeface="Courier New"/>
                <a:cs typeface="Courier New"/>
              </a:rPr>
              <a:t>print(f'{c} is exact root')  break</a:t>
            </a:r>
            <a:endParaRPr sz="1400">
              <a:latin typeface="Courier New"/>
              <a:cs typeface="Courier New"/>
            </a:endParaRPr>
          </a:p>
          <a:p>
            <a:pPr algn="just" marL="17780">
              <a:lnSpc>
                <a:spcPct val="100000"/>
              </a:lnSpc>
              <a:spcBef>
                <a:spcPts val="140"/>
              </a:spcBef>
            </a:pPr>
            <a:r>
              <a:rPr dirty="0" sz="1400" spc="-5">
                <a:latin typeface="Courier New"/>
                <a:cs typeface="Courier New"/>
              </a:rPr>
              <a:t>else:</a:t>
            </a:r>
            <a:endParaRPr sz="1400">
              <a:latin typeface="Courier New"/>
              <a:cs typeface="Courier New"/>
            </a:endParaRPr>
          </a:p>
          <a:p>
            <a:pPr marL="444500">
              <a:lnSpc>
                <a:spcPct val="100000"/>
              </a:lnSpc>
              <a:spcBef>
                <a:spcPts val="140"/>
              </a:spcBef>
            </a:pPr>
            <a:r>
              <a:rPr dirty="0" sz="1400" spc="-5">
                <a:latin typeface="Courier New"/>
                <a:cs typeface="Courier New"/>
              </a:rPr>
              <a:t>print(f'{c} is approximate</a:t>
            </a:r>
            <a:r>
              <a:rPr dirty="0" sz="1400" spc="-2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root')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4928234"/>
            <a:ext cx="6290945" cy="43129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b="1">
                <a:latin typeface="Times New Roman"/>
                <a:cs typeface="Times New Roman"/>
              </a:rPr>
              <a:t>Try</a:t>
            </a:r>
            <a:r>
              <a:rPr dirty="0" sz="1400" spc="-7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Except</a:t>
            </a:r>
            <a:endParaRPr sz="1400">
              <a:latin typeface="Times New Roman"/>
              <a:cs typeface="Times New Roman"/>
            </a:endParaRPr>
          </a:p>
          <a:p>
            <a:pPr marL="12700" marR="62865">
              <a:lnSpc>
                <a:spcPct val="96000"/>
              </a:lnSpc>
              <a:spcBef>
                <a:spcPts val="1170"/>
              </a:spcBef>
            </a:pPr>
            <a:r>
              <a:rPr dirty="0" sz="1400">
                <a:latin typeface="Times New Roman"/>
                <a:cs typeface="Times New Roman"/>
              </a:rPr>
              <a:t>Error </a:t>
            </a:r>
            <a:r>
              <a:rPr dirty="0" sz="1400" spc="-5">
                <a:latin typeface="Times New Roman"/>
                <a:cs typeface="Times New Roman"/>
              </a:rPr>
              <a:t>in Python can be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two types </a:t>
            </a:r>
            <a:r>
              <a:rPr dirty="0" sz="1400">
                <a:latin typeface="Times New Roman"/>
                <a:cs typeface="Times New Roman"/>
              </a:rPr>
              <a:t>i.e. </a:t>
            </a:r>
            <a:r>
              <a:rPr dirty="0" sz="1400" spc="-5">
                <a:latin typeface="Times New Roman"/>
                <a:cs typeface="Times New Roman"/>
              </a:rPr>
              <a:t>Syntax errors and Exceptions. Errors are the  problems </a:t>
            </a:r>
            <a:r>
              <a:rPr dirty="0" sz="1400">
                <a:latin typeface="Times New Roman"/>
                <a:cs typeface="Times New Roman"/>
              </a:rPr>
              <a:t>in a </a:t>
            </a:r>
            <a:r>
              <a:rPr dirty="0" sz="1400" spc="-5">
                <a:latin typeface="Times New Roman"/>
                <a:cs typeface="Times New Roman"/>
              </a:rPr>
              <a:t>program </a:t>
            </a:r>
            <a:r>
              <a:rPr dirty="0" sz="1400">
                <a:latin typeface="Times New Roman"/>
                <a:cs typeface="Times New Roman"/>
              </a:rPr>
              <a:t>due </a:t>
            </a:r>
            <a:r>
              <a:rPr dirty="0" sz="1400" spc="-5">
                <a:latin typeface="Times New Roman"/>
                <a:cs typeface="Times New Roman"/>
              </a:rPr>
              <a:t>to which the program will stop the execution. On the </a:t>
            </a:r>
            <a:r>
              <a:rPr dirty="0" sz="1400" spc="-10">
                <a:latin typeface="Times New Roman"/>
                <a:cs typeface="Times New Roman"/>
              </a:rPr>
              <a:t>other  </a:t>
            </a:r>
            <a:r>
              <a:rPr dirty="0" sz="1400" spc="-5">
                <a:latin typeface="Times New Roman"/>
                <a:cs typeface="Times New Roman"/>
              </a:rPr>
              <a:t>hand, exceptions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raised </a:t>
            </a:r>
            <a:r>
              <a:rPr dirty="0" sz="1400" spc="-10">
                <a:latin typeface="Times New Roman"/>
                <a:cs typeface="Times New Roman"/>
              </a:rPr>
              <a:t>when some </a:t>
            </a:r>
            <a:r>
              <a:rPr dirty="0" sz="1400" spc="-5">
                <a:latin typeface="Times New Roman"/>
                <a:cs typeface="Times New Roman"/>
              </a:rPr>
              <a:t>internal events </a:t>
            </a:r>
            <a:r>
              <a:rPr dirty="0" sz="1400">
                <a:latin typeface="Times New Roman"/>
                <a:cs typeface="Times New Roman"/>
              </a:rPr>
              <a:t>occur </a:t>
            </a:r>
            <a:r>
              <a:rPr dirty="0" sz="1400" spc="-5">
                <a:latin typeface="Times New Roman"/>
                <a:cs typeface="Times New Roman"/>
              </a:rPr>
              <a:t>which changes the normal  </a:t>
            </a:r>
            <a:r>
              <a:rPr dirty="0" sz="1400">
                <a:latin typeface="Times New Roman"/>
                <a:cs typeface="Times New Roman"/>
              </a:rPr>
              <a:t>flow of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-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program.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50"/>
              </a:spcBef>
            </a:pPr>
            <a:r>
              <a:rPr dirty="0" sz="1400" b="1">
                <a:solidFill>
                  <a:srgbClr val="273139"/>
                </a:solidFill>
                <a:latin typeface="Times New Roman"/>
                <a:cs typeface="Times New Roman"/>
              </a:rPr>
              <a:t>Some of </a:t>
            </a:r>
            <a:r>
              <a:rPr dirty="0" sz="1400" spc="5" b="1">
                <a:solidFill>
                  <a:srgbClr val="273139"/>
                </a:solidFill>
                <a:latin typeface="Times New Roman"/>
                <a:cs typeface="Times New Roman"/>
              </a:rPr>
              <a:t>the </a:t>
            </a:r>
            <a:r>
              <a:rPr dirty="0" sz="1400" b="1">
                <a:solidFill>
                  <a:srgbClr val="273139"/>
                </a:solidFill>
                <a:latin typeface="Times New Roman"/>
                <a:cs typeface="Times New Roman"/>
              </a:rPr>
              <a:t>common </a:t>
            </a:r>
            <a:r>
              <a:rPr dirty="0" sz="1400" spc="5" b="1">
                <a:solidFill>
                  <a:srgbClr val="273139"/>
                </a:solidFill>
                <a:latin typeface="Times New Roman"/>
                <a:cs typeface="Times New Roman"/>
              </a:rPr>
              <a:t>Exception Errors are</a:t>
            </a:r>
            <a:r>
              <a:rPr dirty="0" sz="1400" spc="114" b="1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273139"/>
                </a:solidFill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00">
              <a:latin typeface="Times New Roman"/>
              <a:cs typeface="Times New Roman"/>
            </a:endParaRPr>
          </a:p>
          <a:p>
            <a:pPr marL="241300" indent="-228600">
              <a:lnSpc>
                <a:spcPts val="1650"/>
              </a:lnSpc>
              <a:buSzPct val="71428"/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dirty="0" sz="1400" spc="5" b="1">
                <a:solidFill>
                  <a:srgbClr val="273139"/>
                </a:solidFill>
                <a:latin typeface="Times New Roman"/>
                <a:cs typeface="Times New Roman"/>
              </a:rPr>
              <a:t>IOError: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if the file can’t be</a:t>
            </a:r>
            <a:r>
              <a:rPr dirty="0" sz="1400" spc="25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opened</a:t>
            </a:r>
            <a:endParaRPr sz="1400">
              <a:latin typeface="Times New Roman"/>
              <a:cs typeface="Times New Roman"/>
            </a:endParaRPr>
          </a:p>
          <a:p>
            <a:pPr marL="241300" indent="-228600">
              <a:lnSpc>
                <a:spcPts val="1614"/>
              </a:lnSpc>
              <a:buSzPct val="71428"/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dirty="0" sz="1400" spc="5" b="1">
                <a:solidFill>
                  <a:srgbClr val="273139"/>
                </a:solidFill>
                <a:latin typeface="Times New Roman"/>
                <a:cs typeface="Times New Roman"/>
              </a:rPr>
              <a:t>KeyboardInterrupt: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when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an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unrequired </a:t>
            </a:r>
            <a:r>
              <a:rPr dirty="0" sz="1400" spc="10">
                <a:solidFill>
                  <a:srgbClr val="273139"/>
                </a:solidFill>
                <a:latin typeface="Times New Roman"/>
                <a:cs typeface="Times New Roman"/>
              </a:rPr>
              <a:t>key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is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pressed by </a:t>
            </a:r>
            <a:r>
              <a:rPr dirty="0" sz="1400" spc="10">
                <a:solidFill>
                  <a:srgbClr val="273139"/>
                </a:solidFill>
                <a:latin typeface="Times New Roman"/>
                <a:cs typeface="Times New Roman"/>
              </a:rPr>
              <a:t>the</a:t>
            </a:r>
            <a:r>
              <a:rPr dirty="0" sz="1400" spc="70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user</a:t>
            </a:r>
            <a:endParaRPr sz="1400">
              <a:latin typeface="Times New Roman"/>
              <a:cs typeface="Times New Roman"/>
            </a:endParaRPr>
          </a:p>
          <a:p>
            <a:pPr marL="241300" indent="-228600">
              <a:lnSpc>
                <a:spcPts val="1610"/>
              </a:lnSpc>
              <a:buSzPct val="71428"/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dirty="0" sz="1400" spc="5" b="1">
                <a:solidFill>
                  <a:srgbClr val="273139"/>
                </a:solidFill>
                <a:latin typeface="Times New Roman"/>
                <a:cs typeface="Times New Roman"/>
              </a:rPr>
              <a:t>ValueError: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when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the built-in function receives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a wrong</a:t>
            </a:r>
            <a:r>
              <a:rPr dirty="0" sz="1400" spc="155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argument</a:t>
            </a:r>
            <a:endParaRPr sz="1400">
              <a:latin typeface="Times New Roman"/>
              <a:cs typeface="Times New Roman"/>
            </a:endParaRPr>
          </a:p>
          <a:p>
            <a:pPr marL="241300" indent="-228600">
              <a:lnSpc>
                <a:spcPts val="1610"/>
              </a:lnSpc>
              <a:buSzPct val="71428"/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dirty="0" sz="1400" spc="5" b="1">
                <a:solidFill>
                  <a:srgbClr val="273139"/>
                </a:solidFill>
                <a:latin typeface="Times New Roman"/>
                <a:cs typeface="Times New Roman"/>
              </a:rPr>
              <a:t>EOFError: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if End-Of-File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is hit without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reading any</a:t>
            </a:r>
            <a:r>
              <a:rPr dirty="0" sz="1400" spc="100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data</a:t>
            </a:r>
            <a:endParaRPr sz="1400">
              <a:latin typeface="Times New Roman"/>
              <a:cs typeface="Times New Roman"/>
            </a:endParaRPr>
          </a:p>
          <a:p>
            <a:pPr marL="241300" indent="-228600">
              <a:lnSpc>
                <a:spcPts val="1645"/>
              </a:lnSpc>
              <a:buSzPct val="71428"/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dirty="0" sz="1400" spc="5" b="1">
                <a:solidFill>
                  <a:srgbClr val="273139"/>
                </a:solidFill>
                <a:latin typeface="Times New Roman"/>
                <a:cs typeface="Times New Roman"/>
              </a:rPr>
              <a:t>ImportError: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if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it is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unable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to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find the</a:t>
            </a:r>
            <a:r>
              <a:rPr dirty="0" sz="1400" spc="80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module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marL="12700" marR="5080">
              <a:lnSpc>
                <a:spcPct val="95900"/>
              </a:lnSpc>
              <a:spcBef>
                <a:spcPts val="1080"/>
              </a:spcBef>
            </a:pPr>
            <a:r>
              <a:rPr dirty="0" sz="1400" spc="-5">
                <a:latin typeface="Times New Roman"/>
                <a:cs typeface="Times New Roman"/>
              </a:rPr>
              <a:t>Try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Except statement is used to handle </a:t>
            </a:r>
            <a:r>
              <a:rPr dirty="0" sz="1400">
                <a:latin typeface="Times New Roman"/>
                <a:cs typeface="Times New Roman"/>
              </a:rPr>
              <a:t>these </a:t>
            </a:r>
            <a:r>
              <a:rPr dirty="0" sz="1400" spc="-5">
                <a:latin typeface="Times New Roman"/>
                <a:cs typeface="Times New Roman"/>
              </a:rPr>
              <a:t>errors within </a:t>
            </a:r>
            <a:r>
              <a:rPr dirty="0" sz="1400">
                <a:latin typeface="Times New Roman"/>
                <a:cs typeface="Times New Roman"/>
              </a:rPr>
              <a:t>our </a:t>
            </a:r>
            <a:r>
              <a:rPr dirty="0" sz="1400" spc="-5">
                <a:latin typeface="Times New Roman"/>
                <a:cs typeface="Times New Roman"/>
              </a:rPr>
              <a:t>code in Python. The  </a:t>
            </a:r>
            <a:r>
              <a:rPr dirty="0" sz="1400">
                <a:latin typeface="Times New Roman"/>
                <a:cs typeface="Times New Roman"/>
              </a:rPr>
              <a:t>try </a:t>
            </a:r>
            <a:r>
              <a:rPr dirty="0" sz="1400" spc="-5">
                <a:latin typeface="Times New Roman"/>
                <a:cs typeface="Times New Roman"/>
              </a:rPr>
              <a:t>block is used to check </a:t>
            </a:r>
            <a:r>
              <a:rPr dirty="0" sz="1400" spc="-10">
                <a:latin typeface="Times New Roman"/>
                <a:cs typeface="Times New Roman"/>
              </a:rPr>
              <a:t>some </a:t>
            </a:r>
            <a:r>
              <a:rPr dirty="0" sz="1400">
                <a:latin typeface="Times New Roman"/>
                <a:cs typeface="Times New Roman"/>
              </a:rPr>
              <a:t>code </a:t>
            </a:r>
            <a:r>
              <a:rPr dirty="0" sz="1400" spc="-5">
                <a:latin typeface="Times New Roman"/>
                <a:cs typeface="Times New Roman"/>
              </a:rPr>
              <a:t>for errors </a:t>
            </a:r>
            <a:r>
              <a:rPr dirty="0" sz="1400">
                <a:latin typeface="Times New Roman"/>
                <a:cs typeface="Times New Roman"/>
              </a:rPr>
              <a:t>i.e the </a:t>
            </a:r>
            <a:r>
              <a:rPr dirty="0" sz="1400" spc="-5">
                <a:latin typeface="Times New Roman"/>
                <a:cs typeface="Times New Roman"/>
              </a:rPr>
              <a:t>code inside the </a:t>
            </a:r>
            <a:r>
              <a:rPr dirty="0" sz="1400">
                <a:latin typeface="Times New Roman"/>
                <a:cs typeface="Times New Roman"/>
              </a:rPr>
              <a:t>try </a:t>
            </a:r>
            <a:r>
              <a:rPr dirty="0" sz="1400" spc="-5">
                <a:latin typeface="Times New Roman"/>
                <a:cs typeface="Times New Roman"/>
              </a:rPr>
              <a:t>block will  execute when there is </a:t>
            </a:r>
            <a:r>
              <a:rPr dirty="0" sz="1400">
                <a:latin typeface="Times New Roman"/>
                <a:cs typeface="Times New Roman"/>
              </a:rPr>
              <a:t>no </a:t>
            </a:r>
            <a:r>
              <a:rPr dirty="0" sz="1400" spc="-5">
                <a:latin typeface="Times New Roman"/>
                <a:cs typeface="Times New Roman"/>
              </a:rPr>
              <a:t>error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program. Whereas the </a:t>
            </a:r>
            <a:r>
              <a:rPr dirty="0" sz="1400" spc="-10">
                <a:latin typeface="Times New Roman"/>
                <a:cs typeface="Times New Roman"/>
              </a:rPr>
              <a:t>code </a:t>
            </a:r>
            <a:r>
              <a:rPr dirty="0" sz="1400">
                <a:latin typeface="Times New Roman"/>
                <a:cs typeface="Times New Roman"/>
              </a:rPr>
              <a:t>inside </a:t>
            </a:r>
            <a:r>
              <a:rPr dirty="0" sz="1400" spc="-5">
                <a:latin typeface="Times New Roman"/>
                <a:cs typeface="Times New Roman"/>
              </a:rPr>
              <a:t>the except block  will execute whenever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program encounters </a:t>
            </a:r>
            <a:r>
              <a:rPr dirty="0" sz="1400" spc="-10">
                <a:latin typeface="Times New Roman"/>
                <a:cs typeface="Times New Roman"/>
              </a:rPr>
              <a:t>some </a:t>
            </a:r>
            <a:r>
              <a:rPr dirty="0" sz="1400">
                <a:latin typeface="Times New Roman"/>
                <a:cs typeface="Times New Roman"/>
              </a:rPr>
              <a:t>error in </a:t>
            </a:r>
            <a:r>
              <a:rPr dirty="0" sz="1400" spc="-5">
                <a:latin typeface="Times New Roman"/>
                <a:cs typeface="Times New Roman"/>
              </a:rPr>
              <a:t>the preceding try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block.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25"/>
              </a:spcBef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Syntax: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09771" y="9621519"/>
            <a:ext cx="96520" cy="187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Calibri"/>
                <a:cs typeface="Calibri"/>
              </a:rPr>
              <a:t>8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6416" y="541019"/>
            <a:ext cx="6323965" cy="1510665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80"/>
              </a:lnSpc>
            </a:pPr>
            <a:r>
              <a:rPr dirty="0" sz="1400" spc="-5">
                <a:latin typeface="Courier New"/>
                <a:cs typeface="Courier New"/>
              </a:rPr>
              <a:t>try:</a:t>
            </a:r>
            <a:endParaRPr sz="1400">
              <a:latin typeface="Courier New"/>
              <a:cs typeface="Courier New"/>
            </a:endParaRPr>
          </a:p>
          <a:p>
            <a:pPr marL="17780" marR="4697730" indent="426084">
              <a:lnSpc>
                <a:spcPts val="2380"/>
              </a:lnSpc>
              <a:spcBef>
                <a:spcPts val="190"/>
              </a:spcBef>
            </a:pPr>
            <a:r>
              <a:rPr dirty="0" sz="1400">
                <a:latin typeface="Courier New"/>
                <a:cs typeface="Courier New"/>
              </a:rPr>
              <a:t># </a:t>
            </a:r>
            <a:r>
              <a:rPr dirty="0" sz="1400" spc="-5">
                <a:latin typeface="Courier New"/>
                <a:cs typeface="Courier New"/>
              </a:rPr>
              <a:t>Some</a:t>
            </a:r>
            <a:r>
              <a:rPr dirty="0" sz="1400" spc="-8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Code  except:</a:t>
            </a:r>
            <a:endParaRPr sz="1400">
              <a:latin typeface="Courier New"/>
              <a:cs typeface="Courier New"/>
            </a:endParaRPr>
          </a:p>
          <a:p>
            <a:pPr marL="444500">
              <a:lnSpc>
                <a:spcPct val="100000"/>
              </a:lnSpc>
              <a:spcBef>
                <a:spcPts val="500"/>
              </a:spcBef>
            </a:pPr>
            <a:r>
              <a:rPr dirty="0" sz="1400">
                <a:latin typeface="Courier New"/>
                <a:cs typeface="Courier New"/>
              </a:rPr>
              <a:t># </a:t>
            </a:r>
            <a:r>
              <a:rPr dirty="0" sz="1400" spc="-5">
                <a:latin typeface="Courier New"/>
                <a:cs typeface="Courier New"/>
              </a:rPr>
              <a:t>Executed if error in</a:t>
            </a:r>
            <a:r>
              <a:rPr dirty="0" sz="1400" spc="-4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the</a:t>
            </a:r>
            <a:endParaRPr sz="1400">
              <a:latin typeface="Courier New"/>
              <a:cs typeface="Courier New"/>
            </a:endParaRPr>
          </a:p>
          <a:p>
            <a:pPr marL="444500">
              <a:lnSpc>
                <a:spcPct val="100000"/>
              </a:lnSpc>
              <a:spcBef>
                <a:spcPts val="705"/>
              </a:spcBef>
            </a:pPr>
            <a:r>
              <a:rPr dirty="0" sz="1400">
                <a:latin typeface="Courier New"/>
                <a:cs typeface="Courier New"/>
              </a:rPr>
              <a:t># </a:t>
            </a:r>
            <a:r>
              <a:rPr dirty="0" sz="1400" spc="-5">
                <a:latin typeface="Courier New"/>
                <a:cs typeface="Courier New"/>
              </a:rPr>
              <a:t>try</a:t>
            </a:r>
            <a:r>
              <a:rPr dirty="0" sz="1400" spc="-8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block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2388869"/>
            <a:ext cx="812165" cy="229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7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96416" y="2761742"/>
            <a:ext cx="6323965" cy="1390650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70"/>
              </a:lnSpc>
            </a:pPr>
            <a:r>
              <a:rPr dirty="0" sz="1400" spc="-5">
                <a:latin typeface="Courier New"/>
                <a:cs typeface="Courier New"/>
              </a:rPr>
              <a:t>try:</a:t>
            </a:r>
            <a:endParaRPr sz="1400">
              <a:latin typeface="Courier New"/>
              <a:cs typeface="Courier New"/>
            </a:endParaRPr>
          </a:p>
          <a:p>
            <a:pPr marL="444500" marR="3950970">
              <a:lnSpc>
                <a:spcPts val="1830"/>
              </a:lnSpc>
              <a:spcBef>
                <a:spcPts val="80"/>
              </a:spcBef>
            </a:pPr>
            <a:r>
              <a:rPr dirty="0" sz="1400" spc="-5">
                <a:latin typeface="Courier New"/>
                <a:cs typeface="Courier New"/>
              </a:rPr>
              <a:t>x=int(input('x='))  </a:t>
            </a:r>
            <a:r>
              <a:rPr dirty="0" sz="1400" spc="-5">
                <a:latin typeface="Courier New"/>
                <a:cs typeface="Courier New"/>
              </a:rPr>
              <a:t>y=1/x</a:t>
            </a:r>
            <a:endParaRPr sz="1400">
              <a:latin typeface="Courier New"/>
              <a:cs typeface="Courier New"/>
            </a:endParaRPr>
          </a:p>
          <a:p>
            <a:pPr marL="17780" marR="5017770" indent="426084">
              <a:lnSpc>
                <a:spcPts val="1820"/>
              </a:lnSpc>
            </a:pPr>
            <a:r>
              <a:rPr dirty="0" sz="1400" spc="-5">
                <a:latin typeface="Courier New"/>
                <a:cs typeface="Courier New"/>
              </a:rPr>
              <a:t>print(y)  </a:t>
            </a:r>
            <a:r>
              <a:rPr dirty="0" sz="1400" spc="-5">
                <a:latin typeface="Courier New"/>
                <a:cs typeface="Courier New"/>
              </a:rPr>
              <a:t>except:</a:t>
            </a:r>
            <a:endParaRPr sz="1400">
              <a:latin typeface="Courier New"/>
              <a:cs typeface="Courier New"/>
            </a:endParaRPr>
          </a:p>
          <a:p>
            <a:pPr marL="444500">
              <a:lnSpc>
                <a:spcPct val="100000"/>
              </a:lnSpc>
              <a:spcBef>
                <a:spcPts val="60"/>
              </a:spcBef>
            </a:pPr>
            <a:r>
              <a:rPr dirty="0" sz="1400" spc="-5">
                <a:latin typeface="Courier New"/>
                <a:cs typeface="Courier New"/>
              </a:rPr>
              <a:t>print('invalid</a:t>
            </a:r>
            <a:r>
              <a:rPr dirty="0" sz="1400" spc="-5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type')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4489322"/>
            <a:ext cx="2164080" cy="229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the error expected </a:t>
            </a:r>
            <a:r>
              <a:rPr dirty="0" sz="1400">
                <a:latin typeface="Times New Roman"/>
                <a:cs typeface="Times New Roman"/>
              </a:rPr>
              <a:t>can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write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96416" y="4862195"/>
            <a:ext cx="6323965" cy="1853564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70"/>
              </a:lnSpc>
            </a:pPr>
            <a:r>
              <a:rPr dirty="0" sz="1400" spc="-5">
                <a:latin typeface="Courier New"/>
                <a:cs typeface="Courier New"/>
              </a:rPr>
              <a:t>try:</a:t>
            </a:r>
            <a:endParaRPr sz="1400">
              <a:latin typeface="Courier New"/>
              <a:cs typeface="Courier New"/>
            </a:endParaRPr>
          </a:p>
          <a:p>
            <a:pPr marL="444500" marR="3950970">
              <a:lnSpc>
                <a:spcPts val="1830"/>
              </a:lnSpc>
              <a:spcBef>
                <a:spcPts val="80"/>
              </a:spcBef>
            </a:pPr>
            <a:r>
              <a:rPr dirty="0" sz="1400" spc="-5">
                <a:latin typeface="Courier New"/>
                <a:cs typeface="Courier New"/>
              </a:rPr>
              <a:t>x=int(input('x='))  </a:t>
            </a:r>
            <a:r>
              <a:rPr dirty="0" sz="1400" spc="-5">
                <a:latin typeface="Courier New"/>
                <a:cs typeface="Courier New"/>
              </a:rPr>
              <a:t>y=1/x</a:t>
            </a:r>
            <a:endParaRPr sz="1400">
              <a:latin typeface="Courier New"/>
              <a:cs typeface="Courier New"/>
            </a:endParaRPr>
          </a:p>
          <a:p>
            <a:pPr marL="17780" marR="4377690" indent="426084">
              <a:lnSpc>
                <a:spcPts val="1820"/>
              </a:lnSpc>
            </a:pPr>
            <a:r>
              <a:rPr dirty="0" sz="1400" spc="-5">
                <a:latin typeface="Courier New"/>
                <a:cs typeface="Courier New"/>
              </a:rPr>
              <a:t>print(y)  except</a:t>
            </a:r>
            <a:r>
              <a:rPr dirty="0" sz="1400" spc="-6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ValueError:</a:t>
            </a:r>
            <a:endParaRPr sz="1400">
              <a:latin typeface="Courier New"/>
              <a:cs typeface="Courier New"/>
            </a:endParaRPr>
          </a:p>
          <a:p>
            <a:pPr marL="17780" marR="3630929" indent="426084">
              <a:lnSpc>
                <a:spcPts val="1820"/>
              </a:lnSpc>
              <a:spcBef>
                <a:spcPts val="5"/>
              </a:spcBef>
            </a:pPr>
            <a:r>
              <a:rPr dirty="0" sz="1400" spc="-5">
                <a:latin typeface="Courier New"/>
                <a:cs typeface="Courier New"/>
              </a:rPr>
              <a:t>print('invalid type')  except</a:t>
            </a:r>
            <a:r>
              <a:rPr dirty="0" sz="1400" spc="-4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ZeroDivisionError:</a:t>
            </a:r>
            <a:endParaRPr sz="1400">
              <a:latin typeface="Courier New"/>
              <a:cs typeface="Courier New"/>
            </a:endParaRPr>
          </a:p>
          <a:p>
            <a:pPr marL="444500">
              <a:lnSpc>
                <a:spcPct val="100000"/>
              </a:lnSpc>
              <a:spcBef>
                <a:spcPts val="60"/>
              </a:spcBef>
            </a:pPr>
            <a:r>
              <a:rPr dirty="0" sz="1400" spc="-5">
                <a:latin typeface="Courier New"/>
                <a:cs typeface="Courier New"/>
              </a:rPr>
              <a:t>print('divided by</a:t>
            </a:r>
            <a:r>
              <a:rPr dirty="0" sz="1400" spc="-4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zero')</a:t>
            </a:r>
            <a:endParaRPr sz="14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256540"/>
            <a:ext cx="6291580" cy="2209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22225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List</a:t>
            </a:r>
            <a:r>
              <a:rPr dirty="0" sz="1400" spc="-3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Comprehension</a:t>
            </a:r>
            <a:endParaRPr sz="1400">
              <a:latin typeface="Times New Roman"/>
              <a:cs typeface="Times New Roman"/>
            </a:endParaRPr>
          </a:p>
          <a:p>
            <a:pPr marL="12700" marR="221615">
              <a:lnSpc>
                <a:spcPct val="110400"/>
              </a:lnSpc>
              <a:spcBef>
                <a:spcPts val="770"/>
              </a:spcBef>
            </a:pP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Python list comprehension consists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brackets containing the expression, which is  executed for each element along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 spc="-5">
                <a:latin typeface="Times New Roman"/>
                <a:cs typeface="Times New Roman"/>
              </a:rPr>
              <a:t>the for loop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iterate over </a:t>
            </a:r>
            <a:r>
              <a:rPr dirty="0" sz="1400">
                <a:latin typeface="Times New Roman"/>
                <a:cs typeface="Times New Roman"/>
              </a:rPr>
              <a:t>each </a:t>
            </a:r>
            <a:r>
              <a:rPr dirty="0" sz="1400" spc="-5">
                <a:latin typeface="Times New Roman"/>
                <a:cs typeface="Times New Roman"/>
              </a:rPr>
              <a:t>element in the  Python</a:t>
            </a:r>
            <a:r>
              <a:rPr dirty="0" sz="1400" spc="-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list.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dirty="0" sz="1400" spc="-5">
                <a:latin typeface="Times New Roman"/>
                <a:cs typeface="Times New Roman"/>
              </a:rPr>
              <a:t>Python </a:t>
            </a:r>
            <a:r>
              <a:rPr dirty="0" sz="1400" spc="-10">
                <a:latin typeface="Times New Roman"/>
                <a:cs typeface="Times New Roman"/>
              </a:rPr>
              <a:t>List </a:t>
            </a:r>
            <a:r>
              <a:rPr dirty="0" sz="1400" spc="-5">
                <a:latin typeface="Times New Roman"/>
                <a:cs typeface="Times New Roman"/>
              </a:rPr>
              <a:t>comprehension provides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much shorter syntax for </a:t>
            </a:r>
            <a:r>
              <a:rPr dirty="0" sz="1400">
                <a:latin typeface="Times New Roman"/>
                <a:cs typeface="Times New Roman"/>
              </a:rPr>
              <a:t>creating a new </a:t>
            </a:r>
            <a:r>
              <a:rPr dirty="0" sz="1400" spc="-5">
                <a:latin typeface="Times New Roman"/>
                <a:cs typeface="Times New Roman"/>
              </a:rPr>
              <a:t>list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based</a:t>
            </a:r>
            <a:endParaRPr sz="1400">
              <a:latin typeface="Times New Roman"/>
              <a:cs typeface="Times New Roman"/>
            </a:endParaRPr>
          </a:p>
          <a:p>
            <a:pPr marL="12700" marR="73025">
              <a:lnSpc>
                <a:spcPct val="110000"/>
              </a:lnSpc>
              <a:spcBef>
                <a:spcPts val="10"/>
              </a:spcBef>
            </a:pPr>
            <a:r>
              <a:rPr dirty="0" sz="1400">
                <a:latin typeface="Times New Roman"/>
                <a:cs typeface="Times New Roman"/>
              </a:rPr>
              <a:t>on </a:t>
            </a:r>
            <a:r>
              <a:rPr dirty="0" sz="1400" spc="-5">
                <a:latin typeface="Times New Roman"/>
                <a:cs typeface="Times New Roman"/>
              </a:rPr>
              <a:t>the values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existing list. Here is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example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using list comprehension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find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square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number in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Python.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6416" y="2488945"/>
            <a:ext cx="6323965" cy="1302385"/>
          </a:xfrm>
          <a:prstGeom prst="rect">
            <a:avLst/>
          </a:prstGeom>
          <a:solidFill>
            <a:srgbClr val="F1F1F1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30"/>
              </a:lnSpc>
            </a:pPr>
            <a:r>
              <a:rPr dirty="0" sz="1400" spc="-5">
                <a:latin typeface="Courier New"/>
                <a:cs typeface="Courier New"/>
              </a:rPr>
              <a:t>numbers </a:t>
            </a:r>
            <a:r>
              <a:rPr dirty="0" sz="1400">
                <a:latin typeface="Courier New"/>
                <a:cs typeface="Courier New"/>
              </a:rPr>
              <a:t>= </a:t>
            </a:r>
            <a:r>
              <a:rPr dirty="0" sz="1400" spc="-5">
                <a:latin typeface="Courier New"/>
                <a:cs typeface="Courier New"/>
              </a:rPr>
              <a:t>[1, 2, 3, 4,</a:t>
            </a:r>
            <a:r>
              <a:rPr dirty="0" sz="1400" spc="-4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5]</a:t>
            </a:r>
            <a:endParaRPr sz="1400">
              <a:latin typeface="Courier New"/>
              <a:cs typeface="Courier New"/>
            </a:endParaRPr>
          </a:p>
          <a:p>
            <a:pPr marL="17780" marR="2564130">
              <a:lnSpc>
                <a:spcPts val="1580"/>
              </a:lnSpc>
              <a:spcBef>
                <a:spcPts val="85"/>
              </a:spcBef>
            </a:pPr>
            <a:r>
              <a:rPr dirty="0" sz="1400" spc="-5">
                <a:latin typeface="Courier New"/>
                <a:cs typeface="Courier New"/>
              </a:rPr>
              <a:t>squared </a:t>
            </a:r>
            <a:r>
              <a:rPr dirty="0" sz="1400">
                <a:latin typeface="Courier New"/>
                <a:cs typeface="Courier New"/>
              </a:rPr>
              <a:t>= </a:t>
            </a:r>
            <a:r>
              <a:rPr dirty="0" sz="1400" spc="-5">
                <a:latin typeface="Courier New"/>
                <a:cs typeface="Courier New"/>
              </a:rPr>
              <a:t>[x ** </a:t>
            </a:r>
            <a:r>
              <a:rPr dirty="0" sz="1400">
                <a:latin typeface="Courier New"/>
                <a:cs typeface="Courier New"/>
              </a:rPr>
              <a:t>2 </a:t>
            </a:r>
            <a:r>
              <a:rPr dirty="0" sz="1400" spc="-5">
                <a:latin typeface="Courier New"/>
                <a:cs typeface="Courier New"/>
              </a:rPr>
              <a:t>for </a:t>
            </a:r>
            <a:r>
              <a:rPr dirty="0" sz="1400">
                <a:latin typeface="Courier New"/>
                <a:cs typeface="Courier New"/>
              </a:rPr>
              <a:t>x </a:t>
            </a:r>
            <a:r>
              <a:rPr dirty="0" sz="1400" spc="-5">
                <a:latin typeface="Courier New"/>
                <a:cs typeface="Courier New"/>
              </a:rPr>
              <a:t>in numbers]  print(squared)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ts val="1625"/>
              </a:lnSpc>
            </a:pPr>
            <a:r>
              <a:rPr dirty="0" sz="1400" spc="5">
                <a:latin typeface="Times New Roman"/>
                <a:cs typeface="Times New Roman"/>
              </a:rPr>
              <a:t>or</a:t>
            </a:r>
            <a:endParaRPr sz="1400">
              <a:latin typeface="Times New Roman"/>
              <a:cs typeface="Times New Roman"/>
            </a:endParaRPr>
          </a:p>
          <a:p>
            <a:pPr marL="17780" marR="1710689">
              <a:lnSpc>
                <a:spcPts val="1820"/>
              </a:lnSpc>
              <a:spcBef>
                <a:spcPts val="25"/>
              </a:spcBef>
            </a:pPr>
            <a:r>
              <a:rPr dirty="0" sz="1400" spc="-5">
                <a:latin typeface="Courier New"/>
                <a:cs typeface="Courier New"/>
              </a:rPr>
              <a:t>squared </a:t>
            </a:r>
            <a:r>
              <a:rPr dirty="0" sz="1400">
                <a:latin typeface="Courier New"/>
                <a:cs typeface="Courier New"/>
              </a:rPr>
              <a:t>= </a:t>
            </a:r>
            <a:r>
              <a:rPr dirty="0" sz="1400" spc="-5">
                <a:latin typeface="Courier New"/>
                <a:cs typeface="Courier New"/>
              </a:rPr>
              <a:t>[x ** </a:t>
            </a:r>
            <a:r>
              <a:rPr dirty="0" sz="1400">
                <a:latin typeface="Courier New"/>
                <a:cs typeface="Courier New"/>
              </a:rPr>
              <a:t>2 </a:t>
            </a:r>
            <a:r>
              <a:rPr dirty="0" sz="1400" spc="-5">
                <a:latin typeface="Courier New"/>
                <a:cs typeface="Courier New"/>
              </a:rPr>
              <a:t>for </a:t>
            </a:r>
            <a:r>
              <a:rPr dirty="0" sz="1400">
                <a:latin typeface="Courier New"/>
                <a:cs typeface="Courier New"/>
              </a:rPr>
              <a:t>x </a:t>
            </a:r>
            <a:r>
              <a:rPr dirty="0" sz="1400" spc="-5">
                <a:latin typeface="Courier New"/>
                <a:cs typeface="Courier New"/>
              </a:rPr>
              <a:t>in [1, 2, 3, 4, 5]]  print(squared)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4245483"/>
            <a:ext cx="6266815" cy="35553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>
                <a:latin typeface="Times New Roman"/>
                <a:cs typeface="Times New Roman"/>
              </a:rPr>
              <a:t>Python </a:t>
            </a:r>
            <a:r>
              <a:rPr dirty="0" sz="1400" spc="-10">
                <a:latin typeface="Times New Roman"/>
                <a:cs typeface="Times New Roman"/>
              </a:rPr>
              <a:t>List </a:t>
            </a:r>
            <a:r>
              <a:rPr dirty="0" sz="1400" spc="-5">
                <a:latin typeface="Times New Roman"/>
                <a:cs typeface="Times New Roman"/>
              </a:rPr>
              <a:t>Comprehension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Syntax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dirty="0" sz="1400" spc="-5">
                <a:latin typeface="Times New Roman"/>
                <a:cs typeface="Times New Roman"/>
              </a:rPr>
              <a:t>Syntax: newList </a:t>
            </a: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 spc="-5">
                <a:latin typeface="Times New Roman"/>
                <a:cs typeface="Times New Roman"/>
              </a:rPr>
              <a:t>[expression(element) for element in oldList if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condition]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Times New Roman"/>
                <a:cs typeface="Times New Roman"/>
              </a:rPr>
              <a:t>Parameter: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200" spc="-5" b="1">
                <a:latin typeface="Times New Roman"/>
                <a:cs typeface="Times New Roman"/>
              </a:rPr>
              <a:t>expression</a:t>
            </a:r>
            <a:r>
              <a:rPr dirty="0" sz="1200" spc="-5" i="1">
                <a:latin typeface="Times New Roman"/>
                <a:cs typeface="Times New Roman"/>
              </a:rPr>
              <a:t>: Represents </a:t>
            </a:r>
            <a:r>
              <a:rPr dirty="0" sz="1200" spc="5" i="1">
                <a:latin typeface="Times New Roman"/>
                <a:cs typeface="Times New Roman"/>
              </a:rPr>
              <a:t>the </a:t>
            </a:r>
            <a:r>
              <a:rPr dirty="0" sz="1200" i="1">
                <a:latin typeface="Times New Roman"/>
                <a:cs typeface="Times New Roman"/>
              </a:rPr>
              <a:t>operation </a:t>
            </a:r>
            <a:r>
              <a:rPr dirty="0" sz="1200" spc="-5" i="1">
                <a:latin typeface="Times New Roman"/>
                <a:cs typeface="Times New Roman"/>
              </a:rPr>
              <a:t>you </a:t>
            </a:r>
            <a:r>
              <a:rPr dirty="0" sz="1200" i="1">
                <a:latin typeface="Times New Roman"/>
                <a:cs typeface="Times New Roman"/>
              </a:rPr>
              <a:t>want to </a:t>
            </a:r>
            <a:r>
              <a:rPr dirty="0" sz="1200" spc="-5" i="1">
                <a:latin typeface="Times New Roman"/>
                <a:cs typeface="Times New Roman"/>
              </a:rPr>
              <a:t>execute </a:t>
            </a:r>
            <a:r>
              <a:rPr dirty="0" sz="1200" i="1">
                <a:latin typeface="Times New Roman"/>
                <a:cs typeface="Times New Roman"/>
              </a:rPr>
              <a:t>on </a:t>
            </a:r>
            <a:r>
              <a:rPr dirty="0" sz="1200" spc="-5" i="1">
                <a:latin typeface="Times New Roman"/>
                <a:cs typeface="Times New Roman"/>
              </a:rPr>
              <a:t>every item </a:t>
            </a:r>
            <a:r>
              <a:rPr dirty="0" sz="1200" i="1">
                <a:latin typeface="Times New Roman"/>
                <a:cs typeface="Times New Roman"/>
              </a:rPr>
              <a:t>within the</a:t>
            </a:r>
            <a:r>
              <a:rPr dirty="0" sz="1200" spc="110" i="1">
                <a:latin typeface="Times New Roman"/>
                <a:cs typeface="Times New Roman"/>
              </a:rPr>
              <a:t> </a:t>
            </a:r>
            <a:r>
              <a:rPr dirty="0" sz="1200" spc="-5" i="1">
                <a:latin typeface="Times New Roman"/>
                <a:cs typeface="Times New Roman"/>
              </a:rPr>
              <a:t>iterable.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dirty="0" sz="1200" spc="-5" b="1">
                <a:latin typeface="Times New Roman"/>
                <a:cs typeface="Times New Roman"/>
              </a:rPr>
              <a:t>element</a:t>
            </a:r>
            <a:r>
              <a:rPr dirty="0" sz="1200" spc="-5" i="1">
                <a:latin typeface="Times New Roman"/>
                <a:cs typeface="Times New Roman"/>
              </a:rPr>
              <a:t>: </a:t>
            </a:r>
            <a:r>
              <a:rPr dirty="0" sz="1200" i="1">
                <a:latin typeface="Times New Roman"/>
                <a:cs typeface="Times New Roman"/>
              </a:rPr>
              <a:t>The term “variable” </a:t>
            </a:r>
            <a:r>
              <a:rPr dirty="0" sz="1200" spc="-5" i="1">
                <a:latin typeface="Times New Roman"/>
                <a:cs typeface="Times New Roman"/>
              </a:rPr>
              <a:t>refers </a:t>
            </a:r>
            <a:r>
              <a:rPr dirty="0" sz="1200" i="1">
                <a:latin typeface="Times New Roman"/>
                <a:cs typeface="Times New Roman"/>
              </a:rPr>
              <a:t>to </a:t>
            </a:r>
            <a:r>
              <a:rPr dirty="0" sz="1200" spc="-5" i="1">
                <a:latin typeface="Times New Roman"/>
                <a:cs typeface="Times New Roman"/>
              </a:rPr>
              <a:t>each </a:t>
            </a:r>
            <a:r>
              <a:rPr dirty="0" sz="1200" i="1">
                <a:latin typeface="Times New Roman"/>
                <a:cs typeface="Times New Roman"/>
              </a:rPr>
              <a:t>value </a:t>
            </a:r>
            <a:r>
              <a:rPr dirty="0" sz="1200" spc="-5" i="1">
                <a:latin typeface="Times New Roman"/>
                <a:cs typeface="Times New Roman"/>
              </a:rPr>
              <a:t>taken </a:t>
            </a:r>
            <a:r>
              <a:rPr dirty="0" sz="1200" i="1">
                <a:latin typeface="Times New Roman"/>
                <a:cs typeface="Times New Roman"/>
              </a:rPr>
              <a:t>from the</a:t>
            </a:r>
            <a:r>
              <a:rPr dirty="0" sz="1200" spc="20" i="1">
                <a:latin typeface="Times New Roman"/>
                <a:cs typeface="Times New Roman"/>
              </a:rPr>
              <a:t> </a:t>
            </a:r>
            <a:r>
              <a:rPr dirty="0" sz="1200" spc="-5" i="1">
                <a:latin typeface="Times New Roman"/>
                <a:cs typeface="Times New Roman"/>
              </a:rPr>
              <a:t>iterable.</a:t>
            </a:r>
            <a:endParaRPr sz="1200">
              <a:latin typeface="Times New Roman"/>
              <a:cs typeface="Times New Roman"/>
            </a:endParaRPr>
          </a:p>
          <a:p>
            <a:pPr marL="12700" marR="40640">
              <a:lnSpc>
                <a:spcPct val="110000"/>
              </a:lnSpc>
              <a:spcBef>
                <a:spcPts val="10"/>
              </a:spcBef>
            </a:pPr>
            <a:r>
              <a:rPr dirty="0" sz="1200" spc="-5" b="1">
                <a:latin typeface="Times New Roman"/>
                <a:cs typeface="Times New Roman"/>
              </a:rPr>
              <a:t>iterable</a:t>
            </a:r>
            <a:r>
              <a:rPr dirty="0" sz="1200" spc="-5" i="1">
                <a:latin typeface="Times New Roman"/>
                <a:cs typeface="Times New Roman"/>
              </a:rPr>
              <a:t>: specify </a:t>
            </a:r>
            <a:r>
              <a:rPr dirty="0" sz="1200" i="1">
                <a:latin typeface="Times New Roman"/>
                <a:cs typeface="Times New Roman"/>
              </a:rPr>
              <a:t>the </a:t>
            </a:r>
            <a:r>
              <a:rPr dirty="0" sz="1200" spc="-5" i="1">
                <a:latin typeface="Times New Roman"/>
                <a:cs typeface="Times New Roman"/>
              </a:rPr>
              <a:t>sequence </a:t>
            </a:r>
            <a:r>
              <a:rPr dirty="0" sz="1200" i="1">
                <a:latin typeface="Times New Roman"/>
                <a:cs typeface="Times New Roman"/>
              </a:rPr>
              <a:t>of </a:t>
            </a:r>
            <a:r>
              <a:rPr dirty="0" sz="1200" spc="-5" i="1">
                <a:latin typeface="Times New Roman"/>
                <a:cs typeface="Times New Roman"/>
              </a:rPr>
              <a:t>elements </a:t>
            </a:r>
            <a:r>
              <a:rPr dirty="0" sz="1200" i="1">
                <a:latin typeface="Times New Roman"/>
                <a:cs typeface="Times New Roman"/>
              </a:rPr>
              <a:t>you want to </a:t>
            </a:r>
            <a:r>
              <a:rPr dirty="0" sz="1200" spc="-5" i="1">
                <a:latin typeface="Times New Roman"/>
                <a:cs typeface="Times New Roman"/>
              </a:rPr>
              <a:t>iterate </a:t>
            </a:r>
            <a:r>
              <a:rPr dirty="0" sz="1200" i="1">
                <a:latin typeface="Times New Roman"/>
                <a:cs typeface="Times New Roman"/>
              </a:rPr>
              <a:t>through. </a:t>
            </a:r>
            <a:r>
              <a:rPr dirty="0" sz="1200" spc="-5" i="1">
                <a:latin typeface="Times New Roman"/>
                <a:cs typeface="Times New Roman"/>
              </a:rPr>
              <a:t>(e.g., </a:t>
            </a:r>
            <a:r>
              <a:rPr dirty="0" sz="1200" i="1">
                <a:latin typeface="Times New Roman"/>
                <a:cs typeface="Times New Roman"/>
              </a:rPr>
              <a:t>a list, tuple, or </a:t>
            </a:r>
            <a:r>
              <a:rPr dirty="0" sz="1200" spc="-5" i="1">
                <a:latin typeface="Times New Roman"/>
                <a:cs typeface="Times New Roman"/>
              </a:rPr>
              <a:t>string).  </a:t>
            </a:r>
            <a:r>
              <a:rPr dirty="0" sz="1200" b="1">
                <a:latin typeface="Times New Roman"/>
                <a:cs typeface="Times New Roman"/>
              </a:rPr>
              <a:t>condition</a:t>
            </a:r>
            <a:r>
              <a:rPr dirty="0" sz="1200" i="1">
                <a:latin typeface="Times New Roman"/>
                <a:cs typeface="Times New Roman"/>
              </a:rPr>
              <a:t>: </a:t>
            </a:r>
            <a:r>
              <a:rPr dirty="0" sz="1200" spc="-5" i="1">
                <a:latin typeface="Times New Roman"/>
                <a:cs typeface="Times New Roman"/>
              </a:rPr>
              <a:t>(Optional) </a:t>
            </a:r>
            <a:r>
              <a:rPr dirty="0" sz="1200" i="1">
                <a:latin typeface="Times New Roman"/>
                <a:cs typeface="Times New Roman"/>
              </a:rPr>
              <a:t>A filter </a:t>
            </a:r>
            <a:r>
              <a:rPr dirty="0" sz="1200" spc="-5" i="1">
                <a:latin typeface="Times New Roman"/>
                <a:cs typeface="Times New Roman"/>
              </a:rPr>
              <a:t>helps decide </a:t>
            </a:r>
            <a:r>
              <a:rPr dirty="0" sz="1200" i="1">
                <a:latin typeface="Times New Roman"/>
                <a:cs typeface="Times New Roman"/>
              </a:rPr>
              <a:t>whether or not an </a:t>
            </a:r>
            <a:r>
              <a:rPr dirty="0" sz="1200" spc="-5" i="1">
                <a:latin typeface="Times New Roman"/>
                <a:cs typeface="Times New Roman"/>
              </a:rPr>
              <a:t>element </a:t>
            </a:r>
            <a:r>
              <a:rPr dirty="0" sz="1200" i="1">
                <a:latin typeface="Times New Roman"/>
                <a:cs typeface="Times New Roman"/>
              </a:rPr>
              <a:t>should be </a:t>
            </a:r>
            <a:r>
              <a:rPr dirty="0" sz="1200" spc="-5" i="1">
                <a:latin typeface="Times New Roman"/>
                <a:cs typeface="Times New Roman"/>
              </a:rPr>
              <a:t>added </a:t>
            </a:r>
            <a:r>
              <a:rPr dirty="0" sz="1200" i="1">
                <a:latin typeface="Times New Roman"/>
                <a:cs typeface="Times New Roman"/>
              </a:rPr>
              <a:t>to the </a:t>
            </a:r>
            <a:r>
              <a:rPr dirty="0" sz="1200" spc="-5" i="1">
                <a:latin typeface="Times New Roman"/>
                <a:cs typeface="Times New Roman"/>
              </a:rPr>
              <a:t>new </a:t>
            </a:r>
            <a:r>
              <a:rPr dirty="0" sz="1200" i="1">
                <a:latin typeface="Times New Roman"/>
                <a:cs typeface="Times New Roman"/>
              </a:rPr>
              <a:t>list.  </a:t>
            </a:r>
            <a:r>
              <a:rPr dirty="0" sz="1200" b="1" i="1">
                <a:latin typeface="Times New Roman"/>
                <a:cs typeface="Times New Roman"/>
              </a:rPr>
              <a:t>Return</a:t>
            </a:r>
            <a:r>
              <a:rPr dirty="0" sz="1200" i="1">
                <a:latin typeface="Times New Roman"/>
                <a:cs typeface="Times New Roman"/>
              </a:rPr>
              <a:t>: The </a:t>
            </a:r>
            <a:r>
              <a:rPr dirty="0" sz="1200" spc="-5" i="1">
                <a:latin typeface="Times New Roman"/>
                <a:cs typeface="Times New Roman"/>
              </a:rPr>
              <a:t>return </a:t>
            </a:r>
            <a:r>
              <a:rPr dirty="0" sz="1200" i="1">
                <a:latin typeface="Times New Roman"/>
                <a:cs typeface="Times New Roman"/>
              </a:rPr>
              <a:t>value of a list </a:t>
            </a:r>
            <a:r>
              <a:rPr dirty="0" sz="1200" spc="-5" i="1">
                <a:latin typeface="Times New Roman"/>
                <a:cs typeface="Times New Roman"/>
              </a:rPr>
              <a:t>comprehension </a:t>
            </a:r>
            <a:r>
              <a:rPr dirty="0" sz="1200" i="1">
                <a:latin typeface="Times New Roman"/>
                <a:cs typeface="Times New Roman"/>
              </a:rPr>
              <a:t>is a </a:t>
            </a:r>
            <a:r>
              <a:rPr dirty="0" sz="1200" spc="-5" i="1">
                <a:latin typeface="Times New Roman"/>
                <a:cs typeface="Times New Roman"/>
              </a:rPr>
              <a:t>new </a:t>
            </a:r>
            <a:r>
              <a:rPr dirty="0" sz="1200" i="1">
                <a:latin typeface="Times New Roman"/>
                <a:cs typeface="Times New Roman"/>
              </a:rPr>
              <a:t>list containing </a:t>
            </a:r>
            <a:r>
              <a:rPr dirty="0" sz="1200" spc="-5" i="1">
                <a:latin typeface="Times New Roman"/>
                <a:cs typeface="Times New Roman"/>
              </a:rPr>
              <a:t>the modified elements </a:t>
            </a:r>
            <a:r>
              <a:rPr dirty="0" sz="1200" i="1">
                <a:latin typeface="Times New Roman"/>
                <a:cs typeface="Times New Roman"/>
              </a:rPr>
              <a:t>that  </a:t>
            </a:r>
            <a:r>
              <a:rPr dirty="0" sz="1200" i="1">
                <a:latin typeface="Times New Roman"/>
                <a:cs typeface="Times New Roman"/>
              </a:rPr>
              <a:t>satisfy the </a:t>
            </a:r>
            <a:r>
              <a:rPr dirty="0" sz="1200" spc="-5" i="1">
                <a:latin typeface="Times New Roman"/>
                <a:cs typeface="Times New Roman"/>
              </a:rPr>
              <a:t>given</a:t>
            </a:r>
            <a:r>
              <a:rPr dirty="0" sz="1200" spc="-50" i="1">
                <a:latin typeface="Times New Roman"/>
                <a:cs typeface="Times New Roman"/>
              </a:rPr>
              <a:t> </a:t>
            </a:r>
            <a:r>
              <a:rPr dirty="0" sz="1200" spc="-5" i="1">
                <a:latin typeface="Times New Roman"/>
                <a:cs typeface="Times New Roman"/>
              </a:rPr>
              <a:t>criteria.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-5">
                <a:latin typeface="Times New Roman"/>
                <a:cs typeface="Times New Roman"/>
              </a:rPr>
              <a:t>Iteration with </a:t>
            </a:r>
            <a:r>
              <a:rPr dirty="0" sz="1400" spc="-10">
                <a:latin typeface="Times New Roman"/>
                <a:cs typeface="Times New Roman"/>
              </a:rPr>
              <a:t>List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Comprehension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10000"/>
              </a:lnSpc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this example, we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assigning </a:t>
            </a:r>
            <a:r>
              <a:rPr dirty="0" sz="1400">
                <a:latin typeface="Times New Roman"/>
                <a:cs typeface="Times New Roman"/>
              </a:rPr>
              <a:t>1, 2, </a:t>
            </a:r>
            <a:r>
              <a:rPr dirty="0" sz="1400" spc="-5">
                <a:latin typeface="Times New Roman"/>
                <a:cs typeface="Times New Roman"/>
              </a:rPr>
              <a:t>and </a:t>
            </a:r>
            <a:r>
              <a:rPr dirty="0" sz="1400">
                <a:latin typeface="Times New Roman"/>
                <a:cs typeface="Times New Roman"/>
              </a:rPr>
              <a:t>3 </a:t>
            </a:r>
            <a:r>
              <a:rPr dirty="0" sz="1400" spc="-5">
                <a:latin typeface="Times New Roman"/>
                <a:cs typeface="Times New Roman"/>
              </a:rPr>
              <a:t>to the list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we are printing the list using  List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Comprehension.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96416" y="7822438"/>
            <a:ext cx="6323965" cy="403860"/>
          </a:xfrm>
          <a:prstGeom prst="rect">
            <a:avLst/>
          </a:prstGeom>
          <a:solidFill>
            <a:srgbClr val="F1F1F1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30"/>
              </a:lnSpc>
            </a:pPr>
            <a:r>
              <a:rPr dirty="0" sz="1400" spc="-5">
                <a:latin typeface="Courier New"/>
                <a:cs typeface="Courier New"/>
              </a:rPr>
              <a:t>List </a:t>
            </a:r>
            <a:r>
              <a:rPr dirty="0" sz="1400">
                <a:latin typeface="Courier New"/>
                <a:cs typeface="Courier New"/>
              </a:rPr>
              <a:t>= </a:t>
            </a:r>
            <a:r>
              <a:rPr dirty="0" sz="1400" spc="-5">
                <a:latin typeface="Courier New"/>
                <a:cs typeface="Courier New"/>
              </a:rPr>
              <a:t>[c for </a:t>
            </a:r>
            <a:r>
              <a:rPr dirty="0" sz="1400">
                <a:latin typeface="Courier New"/>
                <a:cs typeface="Courier New"/>
              </a:rPr>
              <a:t>c </a:t>
            </a:r>
            <a:r>
              <a:rPr dirty="0" sz="1400" spc="-5">
                <a:latin typeface="Courier New"/>
                <a:cs typeface="Courier New"/>
              </a:rPr>
              <a:t>in [1, 2,</a:t>
            </a:r>
            <a:r>
              <a:rPr dirty="0" sz="1400" spc="-3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3]]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ts val="1630"/>
              </a:lnSpc>
            </a:pPr>
            <a:r>
              <a:rPr dirty="0" sz="1400" spc="-5">
                <a:latin typeface="Courier New"/>
                <a:cs typeface="Courier New"/>
              </a:rPr>
              <a:t>print(List)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8444738"/>
            <a:ext cx="5262880" cy="1169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>
                <a:latin typeface="Times New Roman"/>
                <a:cs typeface="Times New Roman"/>
              </a:rPr>
              <a:t>Even list using </a:t>
            </a:r>
            <a:r>
              <a:rPr dirty="0" sz="1400" spc="-10">
                <a:latin typeface="Times New Roman"/>
                <a:cs typeface="Times New Roman"/>
              </a:rPr>
              <a:t>List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Comprehension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10000"/>
              </a:lnSpc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this example, we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printing the </a:t>
            </a:r>
            <a:r>
              <a:rPr dirty="0" sz="1400" spc="-10">
                <a:latin typeface="Times New Roman"/>
                <a:cs typeface="Times New Roman"/>
              </a:rPr>
              <a:t>even </a:t>
            </a:r>
            <a:r>
              <a:rPr dirty="0" sz="1400" spc="-5">
                <a:latin typeface="Times New Roman"/>
                <a:cs typeface="Times New Roman"/>
              </a:rPr>
              <a:t>numbers </a:t>
            </a:r>
            <a:r>
              <a:rPr dirty="0" sz="1400">
                <a:latin typeface="Times New Roman"/>
                <a:cs typeface="Times New Roman"/>
              </a:rPr>
              <a:t>from 0 to 10 </a:t>
            </a:r>
            <a:r>
              <a:rPr dirty="0" sz="1400" spc="-5">
                <a:latin typeface="Times New Roman"/>
                <a:cs typeface="Times New Roman"/>
              </a:rPr>
              <a:t>using List  Comprehension.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6416" y="900633"/>
            <a:ext cx="6323965" cy="1314450"/>
          </a:xfrm>
          <a:prstGeom prst="rect">
            <a:avLst/>
          </a:prstGeom>
          <a:solidFill>
            <a:srgbClr val="F1F1F1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550"/>
              </a:lnSpc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7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7780" marR="4903470">
              <a:lnSpc>
                <a:spcPct val="108600"/>
              </a:lnSpc>
              <a:spcBef>
                <a:spcPts val="1140"/>
              </a:spcBef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name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=</a:t>
            </a:r>
            <a:r>
              <a:rPr dirty="0" sz="1400" spc="-105">
                <a:solidFill>
                  <a:srgbClr val="273139"/>
                </a:solidFill>
                <a:latin typeface="Courier New"/>
                <a:cs typeface="Courier New"/>
              </a:rPr>
              <a:t>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"John" 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age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=</a:t>
            </a:r>
            <a:r>
              <a:rPr dirty="0" sz="1400" spc="-135">
                <a:solidFill>
                  <a:srgbClr val="273139"/>
                </a:solidFill>
                <a:latin typeface="Courier New"/>
                <a:cs typeface="Courier New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30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145"/>
              </a:spcBef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print("Name:",</a:t>
            </a:r>
            <a:r>
              <a:rPr dirty="0" sz="1400" spc="-65">
                <a:solidFill>
                  <a:srgbClr val="273139"/>
                </a:solidFill>
                <a:latin typeface="Courier New"/>
                <a:cs typeface="Courier New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name)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140"/>
              </a:spcBef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print("Age:",</a:t>
            </a:r>
            <a:r>
              <a:rPr dirty="0" sz="1400" spc="-75">
                <a:solidFill>
                  <a:srgbClr val="273139"/>
                </a:solidFill>
                <a:latin typeface="Courier New"/>
                <a:cs typeface="Courier New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age</a:t>
            </a:r>
            <a:r>
              <a:rPr dirty="0" sz="1000" spc="5">
                <a:solidFill>
                  <a:srgbClr val="273139"/>
                </a:solidFill>
                <a:latin typeface="Courier New"/>
                <a:cs typeface="Courier New"/>
              </a:rPr>
              <a:t>)</a:t>
            </a:r>
            <a:endParaRPr sz="10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2405633"/>
            <a:ext cx="6247130" cy="15557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How print() works in</a:t>
            </a:r>
            <a:r>
              <a:rPr dirty="0" sz="1400" spc="-1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Python?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10300"/>
              </a:lnSpc>
              <a:spcBef>
                <a:spcPts val="1170"/>
              </a:spcBef>
            </a:pPr>
            <a:r>
              <a:rPr dirty="0" sz="1400" spc="-5">
                <a:latin typeface="Times New Roman"/>
                <a:cs typeface="Times New Roman"/>
              </a:rPr>
              <a:t>You can pass variables, strings, numbers,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other data types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>
                <a:latin typeface="Times New Roman"/>
                <a:cs typeface="Times New Roman"/>
              </a:rPr>
              <a:t>one or </a:t>
            </a:r>
            <a:r>
              <a:rPr dirty="0" sz="1400" spc="-10">
                <a:latin typeface="Times New Roman"/>
                <a:cs typeface="Times New Roman"/>
              </a:rPr>
              <a:t>more </a:t>
            </a:r>
            <a:r>
              <a:rPr dirty="0" sz="1400" spc="-5">
                <a:latin typeface="Times New Roman"/>
                <a:cs typeface="Times New Roman"/>
              </a:rPr>
              <a:t>parameters  when using the print() function. Then, </a:t>
            </a:r>
            <a:r>
              <a:rPr dirty="0" sz="1400" spc="-10">
                <a:latin typeface="Times New Roman"/>
                <a:cs typeface="Times New Roman"/>
              </a:rPr>
              <a:t>these </a:t>
            </a:r>
            <a:r>
              <a:rPr dirty="0" sz="1400" spc="-5">
                <a:latin typeface="Times New Roman"/>
                <a:cs typeface="Times New Roman"/>
              </a:rPr>
              <a:t>parameters are represented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strings </a:t>
            </a:r>
            <a:r>
              <a:rPr dirty="0" sz="1400">
                <a:latin typeface="Times New Roman"/>
                <a:cs typeface="Times New Roman"/>
              </a:rPr>
              <a:t>by  </a:t>
            </a:r>
            <a:r>
              <a:rPr dirty="0" sz="1400" spc="-5">
                <a:latin typeface="Times New Roman"/>
                <a:cs typeface="Times New Roman"/>
              </a:rPr>
              <a:t>their respective str() functions. To create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single output string, the </a:t>
            </a:r>
            <a:r>
              <a:rPr dirty="0" sz="1400">
                <a:latin typeface="Times New Roman"/>
                <a:cs typeface="Times New Roman"/>
              </a:rPr>
              <a:t>transformed </a:t>
            </a:r>
            <a:r>
              <a:rPr dirty="0" sz="1400" spc="-5">
                <a:latin typeface="Times New Roman"/>
                <a:cs typeface="Times New Roman"/>
              </a:rPr>
              <a:t>strings 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concatenated with </a:t>
            </a:r>
            <a:r>
              <a:rPr dirty="0" sz="1400">
                <a:latin typeface="Times New Roman"/>
                <a:cs typeface="Times New Roman"/>
              </a:rPr>
              <a:t>spaces </a:t>
            </a:r>
            <a:r>
              <a:rPr dirty="0" sz="1400" spc="-5">
                <a:latin typeface="Times New Roman"/>
                <a:cs typeface="Times New Roman"/>
              </a:rPr>
              <a:t>between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them.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this code, we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passing two parameters name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age to </a:t>
            </a:r>
            <a:r>
              <a:rPr dirty="0" sz="1400">
                <a:latin typeface="Times New Roman"/>
                <a:cs typeface="Times New Roman"/>
              </a:rPr>
              <a:t>the print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function.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6416" y="4187063"/>
            <a:ext cx="6323965" cy="1209040"/>
          </a:xfrm>
          <a:prstGeom prst="rect">
            <a:avLst/>
          </a:prstGeom>
          <a:solidFill>
            <a:srgbClr val="F1F1F1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80"/>
              </a:lnSpc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name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=</a:t>
            </a:r>
            <a:r>
              <a:rPr dirty="0" sz="1400" spc="-55">
                <a:solidFill>
                  <a:srgbClr val="273139"/>
                </a:solidFill>
                <a:latin typeface="Courier New"/>
                <a:cs typeface="Courier New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"Alice"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695"/>
              </a:spcBef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age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=</a:t>
            </a:r>
            <a:r>
              <a:rPr dirty="0" sz="1400" spc="-60">
                <a:solidFill>
                  <a:srgbClr val="273139"/>
                </a:solidFill>
                <a:latin typeface="Courier New"/>
                <a:cs typeface="Courier New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25</a:t>
            </a:r>
            <a:endParaRPr sz="1400">
              <a:latin typeface="Courier New"/>
              <a:cs typeface="Courier New"/>
            </a:endParaRPr>
          </a:p>
          <a:p>
            <a:pPr marL="17780" marR="249554">
              <a:lnSpc>
                <a:spcPct val="141400"/>
              </a:lnSpc>
              <a:spcBef>
                <a:spcPts val="10"/>
              </a:spcBef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print("Hello,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my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name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is", name,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"and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I am",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age, "years  old.")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5583809"/>
            <a:ext cx="175895" cy="229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5">
                <a:latin typeface="Times New Roman"/>
                <a:cs typeface="Times New Roman"/>
              </a:rPr>
              <a:t>or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96416" y="6008496"/>
            <a:ext cx="6323965" cy="906780"/>
          </a:xfrm>
          <a:prstGeom prst="rect">
            <a:avLst/>
          </a:prstGeom>
          <a:solidFill>
            <a:srgbClr val="F1F1F1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80"/>
              </a:lnSpc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name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=</a:t>
            </a:r>
            <a:r>
              <a:rPr dirty="0" sz="1400" spc="-55">
                <a:solidFill>
                  <a:srgbClr val="273139"/>
                </a:solidFill>
                <a:latin typeface="Courier New"/>
                <a:cs typeface="Courier New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"Alice"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705"/>
              </a:spcBef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age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=</a:t>
            </a:r>
            <a:r>
              <a:rPr dirty="0" sz="1400" spc="-60">
                <a:solidFill>
                  <a:srgbClr val="273139"/>
                </a:solidFill>
                <a:latin typeface="Courier New"/>
                <a:cs typeface="Courier New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25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695"/>
              </a:spcBef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print("Hello,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my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name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is{name}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and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I </a:t>
            </a:r>
            <a:r>
              <a:rPr dirty="0" sz="1400" spc="-5">
                <a:solidFill>
                  <a:srgbClr val="273139"/>
                </a:solidFill>
                <a:latin typeface="Courier New"/>
                <a:cs typeface="Courier New"/>
              </a:rPr>
              <a:t>am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{age} years</a:t>
            </a:r>
            <a:r>
              <a:rPr dirty="0" sz="1400" spc="155">
                <a:solidFill>
                  <a:srgbClr val="273139"/>
                </a:solidFill>
                <a:latin typeface="Courier New"/>
                <a:cs typeface="Courier New"/>
              </a:rPr>
              <a:t>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old.")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2004" y="7133717"/>
            <a:ext cx="6304280" cy="22567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</a:pPr>
            <a:r>
              <a:rPr dirty="0" sz="1400" b="1">
                <a:latin typeface="Times New Roman"/>
                <a:cs typeface="Times New Roman"/>
              </a:rPr>
              <a:t>Input: - </a:t>
            </a:r>
            <a:r>
              <a:rPr dirty="0" sz="1400" spc="-5" b="1">
                <a:latin typeface="Times New Roman"/>
                <a:cs typeface="Times New Roman"/>
              </a:rPr>
              <a:t>The </a:t>
            </a:r>
            <a:r>
              <a:rPr dirty="0" sz="1400" b="1">
                <a:latin typeface="Times New Roman"/>
                <a:cs typeface="Times New Roman"/>
              </a:rPr>
              <a:t>Input</a:t>
            </a:r>
            <a:r>
              <a:rPr dirty="0" sz="1400" spc="-10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command</a:t>
            </a: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145"/>
              </a:spcBef>
            </a:pPr>
            <a:r>
              <a:rPr dirty="0" sz="1400" spc="-5">
                <a:latin typeface="Times New Roman"/>
                <a:cs typeface="Times New Roman"/>
              </a:rPr>
              <a:t>Developers often have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need to interact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 spc="-5">
                <a:latin typeface="Times New Roman"/>
                <a:cs typeface="Times New Roman"/>
              </a:rPr>
              <a:t>users, either to </a:t>
            </a:r>
            <a:r>
              <a:rPr dirty="0" sz="1400">
                <a:latin typeface="Times New Roman"/>
                <a:cs typeface="Times New Roman"/>
              </a:rPr>
              <a:t>get data or to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provide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10000"/>
              </a:lnSpc>
              <a:spcBef>
                <a:spcPts val="10"/>
              </a:spcBef>
            </a:pPr>
            <a:r>
              <a:rPr dirty="0" sz="1400" spc="-5">
                <a:latin typeface="Times New Roman"/>
                <a:cs typeface="Times New Roman"/>
              </a:rPr>
              <a:t>some sort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result. Most programs </a:t>
            </a:r>
            <a:r>
              <a:rPr dirty="0" sz="1400">
                <a:latin typeface="Times New Roman"/>
                <a:cs typeface="Times New Roman"/>
              </a:rPr>
              <a:t>today use a </a:t>
            </a:r>
            <a:r>
              <a:rPr dirty="0" sz="1400" spc="-5">
                <a:latin typeface="Times New Roman"/>
                <a:cs typeface="Times New Roman"/>
              </a:rPr>
              <a:t>dialog box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>
                <a:latin typeface="Times New Roman"/>
                <a:cs typeface="Times New Roman"/>
              </a:rPr>
              <a:t>a way of </a:t>
            </a:r>
            <a:r>
              <a:rPr dirty="0" sz="1400" spc="-5">
                <a:latin typeface="Times New Roman"/>
                <a:cs typeface="Times New Roman"/>
              </a:rPr>
              <a:t>asking the </a:t>
            </a:r>
            <a:r>
              <a:rPr dirty="0" sz="1400" spc="5">
                <a:latin typeface="Times New Roman"/>
                <a:cs typeface="Times New Roman"/>
              </a:rPr>
              <a:t>user </a:t>
            </a:r>
            <a:r>
              <a:rPr dirty="0" sz="1400">
                <a:latin typeface="Times New Roman"/>
                <a:cs typeface="Times New Roman"/>
              </a:rPr>
              <a:t>to  </a:t>
            </a:r>
            <a:r>
              <a:rPr dirty="0" sz="1400" spc="-5">
                <a:latin typeface="Times New Roman"/>
                <a:cs typeface="Times New Roman"/>
              </a:rPr>
              <a:t>provide </a:t>
            </a:r>
            <a:r>
              <a:rPr dirty="0" sz="1400" spc="-10">
                <a:latin typeface="Times New Roman"/>
                <a:cs typeface="Times New Roman"/>
              </a:rPr>
              <a:t>some </a:t>
            </a:r>
            <a:r>
              <a:rPr dirty="0" sz="1400" spc="-5">
                <a:latin typeface="Times New Roman"/>
                <a:cs typeface="Times New Roman"/>
              </a:rPr>
              <a:t>type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input. While Python provides </a:t>
            </a:r>
            <a:r>
              <a:rPr dirty="0" sz="1400">
                <a:latin typeface="Times New Roman"/>
                <a:cs typeface="Times New Roman"/>
              </a:rPr>
              <a:t>us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>
                <a:latin typeface="Times New Roman"/>
                <a:cs typeface="Times New Roman"/>
              </a:rPr>
              <a:t>two </a:t>
            </a:r>
            <a:r>
              <a:rPr dirty="0" sz="1400" spc="-5">
                <a:latin typeface="Times New Roman"/>
                <a:cs typeface="Times New Roman"/>
              </a:rPr>
              <a:t>inbuilt functions to read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input from 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keyboard.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7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400" b="1">
                <a:latin typeface="Times New Roman"/>
                <a:cs typeface="Times New Roman"/>
              </a:rPr>
              <a:t>input ( </a:t>
            </a:r>
            <a:r>
              <a:rPr dirty="0" sz="1400" spc="-5" b="1">
                <a:latin typeface="Times New Roman"/>
                <a:cs typeface="Times New Roman"/>
              </a:rPr>
              <a:t>prompt</a:t>
            </a:r>
            <a:r>
              <a:rPr dirty="0" sz="1400" spc="-9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12700" marR="278765">
              <a:lnSpc>
                <a:spcPct val="110000"/>
              </a:lnSpc>
              <a:spcBef>
                <a:spcPts val="1175"/>
              </a:spcBef>
            </a:pPr>
            <a:r>
              <a:rPr dirty="0" sz="1400" spc="-5">
                <a:latin typeface="Times New Roman"/>
                <a:cs typeface="Times New Roman"/>
              </a:rPr>
              <a:t>input (): This </a:t>
            </a:r>
            <a:r>
              <a:rPr dirty="0" sz="1400" spc="-10">
                <a:latin typeface="Times New Roman"/>
                <a:cs typeface="Times New Roman"/>
              </a:rPr>
              <a:t>function </a:t>
            </a:r>
            <a:r>
              <a:rPr dirty="0" sz="1400" spc="-5">
                <a:latin typeface="Times New Roman"/>
                <a:cs typeface="Times New Roman"/>
              </a:rPr>
              <a:t>first takes the input </a:t>
            </a:r>
            <a:r>
              <a:rPr dirty="0" sz="1400">
                <a:latin typeface="Times New Roman"/>
                <a:cs typeface="Times New Roman"/>
              </a:rPr>
              <a:t>from the </a:t>
            </a:r>
            <a:r>
              <a:rPr dirty="0" sz="1400" spc="-5">
                <a:latin typeface="Times New Roman"/>
                <a:cs typeface="Times New Roman"/>
              </a:rPr>
              <a:t>user and converts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into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string.  The type </a:t>
            </a:r>
            <a:r>
              <a:rPr dirty="0" sz="1400">
                <a:latin typeface="Times New Roman"/>
                <a:cs typeface="Times New Roman"/>
              </a:rPr>
              <a:t>of the </a:t>
            </a:r>
            <a:r>
              <a:rPr dirty="0" sz="1400" spc="-5">
                <a:latin typeface="Times New Roman"/>
                <a:cs typeface="Times New Roman"/>
              </a:rPr>
              <a:t>returned object always will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&lt;class ‘str’&gt;.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does not evaluate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6416" y="271272"/>
            <a:ext cx="6323965" cy="402590"/>
          </a:xfrm>
          <a:prstGeom prst="rect">
            <a:avLst/>
          </a:prstGeom>
          <a:solidFill>
            <a:srgbClr val="F1F1F1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30"/>
              </a:lnSpc>
            </a:pPr>
            <a:r>
              <a:rPr dirty="0" sz="1400" spc="-5">
                <a:latin typeface="Courier New"/>
                <a:cs typeface="Courier New"/>
              </a:rPr>
              <a:t>list </a:t>
            </a:r>
            <a:r>
              <a:rPr dirty="0" sz="1400">
                <a:latin typeface="Courier New"/>
                <a:cs typeface="Courier New"/>
              </a:rPr>
              <a:t>= </a:t>
            </a:r>
            <a:r>
              <a:rPr dirty="0" sz="1400" spc="-5">
                <a:latin typeface="Courier New"/>
                <a:cs typeface="Courier New"/>
              </a:rPr>
              <a:t>[i for </a:t>
            </a:r>
            <a:r>
              <a:rPr dirty="0" sz="1400">
                <a:latin typeface="Courier New"/>
                <a:cs typeface="Courier New"/>
              </a:rPr>
              <a:t>i </a:t>
            </a:r>
            <a:r>
              <a:rPr dirty="0" sz="1400" spc="-5">
                <a:latin typeface="Courier New"/>
                <a:cs typeface="Courier New"/>
              </a:rPr>
              <a:t>in range(11) if </a:t>
            </a:r>
            <a:r>
              <a:rPr dirty="0" sz="1400">
                <a:latin typeface="Courier New"/>
                <a:cs typeface="Courier New"/>
              </a:rPr>
              <a:t>i % 2 </a:t>
            </a:r>
            <a:r>
              <a:rPr dirty="0" sz="1400" spc="-5">
                <a:latin typeface="Courier New"/>
                <a:cs typeface="Courier New"/>
              </a:rPr>
              <a:t>==</a:t>
            </a:r>
            <a:r>
              <a:rPr dirty="0" sz="1400" spc="-2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0]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ts val="1630"/>
              </a:lnSpc>
            </a:pPr>
            <a:r>
              <a:rPr dirty="0" sz="1400" spc="-5">
                <a:latin typeface="Courier New"/>
                <a:cs typeface="Courier New"/>
              </a:rPr>
              <a:t>print(list)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892302"/>
            <a:ext cx="6169660" cy="1169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>
                <a:latin typeface="Times New Roman"/>
                <a:cs typeface="Times New Roman"/>
              </a:rPr>
              <a:t>Matrix using </a:t>
            </a:r>
            <a:r>
              <a:rPr dirty="0" sz="1400" spc="-10">
                <a:latin typeface="Times New Roman"/>
                <a:cs typeface="Times New Roman"/>
              </a:rPr>
              <a:t>List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Comprehension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1860"/>
              </a:lnSpc>
              <a:spcBef>
                <a:spcPts val="80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this example, we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assigning integers </a:t>
            </a:r>
            <a:r>
              <a:rPr dirty="0" sz="1400">
                <a:latin typeface="Times New Roman"/>
                <a:cs typeface="Times New Roman"/>
              </a:rPr>
              <a:t>0 </a:t>
            </a:r>
            <a:r>
              <a:rPr dirty="0" sz="1400" spc="-5">
                <a:latin typeface="Times New Roman"/>
                <a:cs typeface="Times New Roman"/>
              </a:rPr>
              <a:t>to </a:t>
            </a:r>
            <a:r>
              <a:rPr dirty="0" sz="1400">
                <a:latin typeface="Times New Roman"/>
                <a:cs typeface="Times New Roman"/>
              </a:rPr>
              <a:t>2 to 3 </a:t>
            </a:r>
            <a:r>
              <a:rPr dirty="0" sz="1400" spc="-5">
                <a:latin typeface="Times New Roman"/>
                <a:cs typeface="Times New Roman"/>
              </a:rPr>
              <a:t>rows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matrix and printing </a:t>
            </a:r>
            <a:r>
              <a:rPr dirty="0" sz="1400">
                <a:latin typeface="Times New Roman"/>
                <a:cs typeface="Times New Roman"/>
              </a:rPr>
              <a:t>it  </a:t>
            </a:r>
            <a:r>
              <a:rPr dirty="0" sz="1400" spc="-5">
                <a:latin typeface="Times New Roman"/>
                <a:cs typeface="Times New Roman"/>
              </a:rPr>
              <a:t>using List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Comprehension.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6416" y="2083561"/>
            <a:ext cx="6323965" cy="403860"/>
          </a:xfrm>
          <a:prstGeom prst="rect">
            <a:avLst/>
          </a:prstGeom>
          <a:solidFill>
            <a:srgbClr val="F1F1F1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40"/>
              </a:lnSpc>
            </a:pPr>
            <a:r>
              <a:rPr dirty="0" sz="1400" spc="-5">
                <a:latin typeface="Courier New"/>
                <a:cs typeface="Courier New"/>
              </a:rPr>
              <a:t>matrix </a:t>
            </a:r>
            <a:r>
              <a:rPr dirty="0" sz="1400">
                <a:latin typeface="Courier New"/>
                <a:cs typeface="Courier New"/>
              </a:rPr>
              <a:t>= </a:t>
            </a:r>
            <a:r>
              <a:rPr dirty="0" sz="1400" spc="-5">
                <a:latin typeface="Courier New"/>
                <a:cs typeface="Courier New"/>
              </a:rPr>
              <a:t>[[j+i for </a:t>
            </a:r>
            <a:r>
              <a:rPr dirty="0" sz="1400">
                <a:latin typeface="Courier New"/>
                <a:cs typeface="Courier New"/>
              </a:rPr>
              <a:t>j </a:t>
            </a:r>
            <a:r>
              <a:rPr dirty="0" sz="1400" spc="-5">
                <a:latin typeface="Courier New"/>
                <a:cs typeface="Courier New"/>
              </a:rPr>
              <a:t>in range(3)] for </a:t>
            </a:r>
            <a:r>
              <a:rPr dirty="0" sz="1400">
                <a:latin typeface="Courier New"/>
                <a:cs typeface="Courier New"/>
              </a:rPr>
              <a:t>i </a:t>
            </a:r>
            <a:r>
              <a:rPr dirty="0" sz="1400" spc="-5">
                <a:latin typeface="Courier New"/>
                <a:cs typeface="Courier New"/>
              </a:rPr>
              <a:t>in</a:t>
            </a:r>
            <a:r>
              <a:rPr dirty="0" sz="1400" spc="2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range(3)]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ts val="1639"/>
              </a:lnSpc>
            </a:pPr>
            <a:r>
              <a:rPr dirty="0" sz="1400" spc="-5">
                <a:latin typeface="Courier New"/>
                <a:cs typeface="Courier New"/>
              </a:rPr>
              <a:t>print(matrix)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2705861"/>
            <a:ext cx="6292215" cy="11703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>
                <a:latin typeface="Times New Roman"/>
                <a:cs typeface="Times New Roman"/>
              </a:rPr>
              <a:t>List Comprehensions </a:t>
            </a:r>
            <a:r>
              <a:rPr dirty="0" sz="1400">
                <a:latin typeface="Times New Roman"/>
                <a:cs typeface="Times New Roman"/>
              </a:rPr>
              <a:t>vs </a:t>
            </a:r>
            <a:r>
              <a:rPr dirty="0" sz="1400" spc="-5">
                <a:latin typeface="Times New Roman"/>
                <a:cs typeface="Times New Roman"/>
              </a:rPr>
              <a:t>For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Loop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1860"/>
              </a:lnSpc>
              <a:spcBef>
                <a:spcPts val="80"/>
              </a:spcBef>
            </a:pPr>
            <a:r>
              <a:rPr dirty="0" sz="1400" spc="-5">
                <a:latin typeface="Times New Roman"/>
                <a:cs typeface="Times New Roman"/>
              </a:rPr>
              <a:t>There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various </a:t>
            </a:r>
            <a:r>
              <a:rPr dirty="0" sz="1400" spc="-10">
                <a:latin typeface="Times New Roman"/>
                <a:cs typeface="Times New Roman"/>
              </a:rPr>
              <a:t>ways </a:t>
            </a:r>
            <a:r>
              <a:rPr dirty="0" sz="1400">
                <a:latin typeface="Times New Roman"/>
                <a:cs typeface="Times New Roman"/>
              </a:rPr>
              <a:t>to iterate </a:t>
            </a:r>
            <a:r>
              <a:rPr dirty="0" sz="1400" spc="-5">
                <a:latin typeface="Times New Roman"/>
                <a:cs typeface="Times New Roman"/>
              </a:rPr>
              <a:t>through </a:t>
            </a:r>
            <a:r>
              <a:rPr dirty="0" sz="1400">
                <a:latin typeface="Times New Roman"/>
                <a:cs typeface="Times New Roman"/>
              </a:rPr>
              <a:t>a list. </a:t>
            </a:r>
            <a:r>
              <a:rPr dirty="0" sz="1400" spc="-5">
                <a:latin typeface="Times New Roman"/>
                <a:cs typeface="Times New Roman"/>
              </a:rPr>
              <a:t>However, the most </a:t>
            </a:r>
            <a:r>
              <a:rPr dirty="0" sz="1400" spc="-10">
                <a:latin typeface="Times New Roman"/>
                <a:cs typeface="Times New Roman"/>
              </a:rPr>
              <a:t>common </a:t>
            </a:r>
            <a:r>
              <a:rPr dirty="0" sz="1400" spc="-5">
                <a:latin typeface="Times New Roman"/>
                <a:cs typeface="Times New Roman"/>
              </a:rPr>
              <a:t>approach is 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use the for loop. Let us look </a:t>
            </a:r>
            <a:r>
              <a:rPr dirty="0" sz="1400" spc="-1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the below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example: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96416" y="3897503"/>
            <a:ext cx="6323965" cy="806450"/>
          </a:xfrm>
          <a:prstGeom prst="rect">
            <a:avLst/>
          </a:prstGeom>
          <a:solidFill>
            <a:srgbClr val="F1F1F1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40"/>
              </a:lnSpc>
            </a:pPr>
            <a:r>
              <a:rPr dirty="0" sz="1400" spc="-5">
                <a:latin typeface="Courier New"/>
                <a:cs typeface="Courier New"/>
              </a:rPr>
              <a:t>List </a:t>
            </a:r>
            <a:r>
              <a:rPr dirty="0" sz="1400">
                <a:latin typeface="Courier New"/>
                <a:cs typeface="Courier New"/>
              </a:rPr>
              <a:t>=</a:t>
            </a:r>
            <a:r>
              <a:rPr dirty="0" sz="1400" spc="-8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[]</a:t>
            </a:r>
            <a:endParaRPr sz="1400">
              <a:latin typeface="Courier New"/>
              <a:cs typeface="Courier New"/>
            </a:endParaRPr>
          </a:p>
          <a:p>
            <a:pPr marL="444500" marR="2670810" indent="-426720">
              <a:lnSpc>
                <a:spcPts val="1580"/>
              </a:lnSpc>
              <a:spcBef>
                <a:spcPts val="90"/>
              </a:spcBef>
            </a:pPr>
            <a:r>
              <a:rPr dirty="0" sz="1400" spc="-5">
                <a:latin typeface="Courier New"/>
                <a:cs typeface="Courier New"/>
              </a:rPr>
              <a:t>for character in 'Geeks </a:t>
            </a:r>
            <a:r>
              <a:rPr dirty="0" sz="1400">
                <a:latin typeface="Courier New"/>
                <a:cs typeface="Courier New"/>
              </a:rPr>
              <a:t>4 </a:t>
            </a:r>
            <a:r>
              <a:rPr dirty="0" sz="1400" spc="-5">
                <a:latin typeface="Courier New"/>
                <a:cs typeface="Courier New"/>
              </a:rPr>
              <a:t>Geeks!':  List.append(character)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ts val="1550"/>
              </a:lnSpc>
            </a:pPr>
            <a:r>
              <a:rPr dirty="0" sz="1400" spc="-5">
                <a:latin typeface="Courier New"/>
                <a:cs typeface="Courier New"/>
              </a:rPr>
              <a:t>print(List)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2004" y="4899949"/>
            <a:ext cx="6307455" cy="1898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13030">
              <a:lnSpc>
                <a:spcPct val="110400"/>
              </a:lnSpc>
            </a:pPr>
            <a:r>
              <a:rPr dirty="0" sz="1400" spc="-5">
                <a:latin typeface="Times New Roman"/>
                <a:cs typeface="Times New Roman"/>
              </a:rPr>
              <a:t>Above is the implementation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traditional approach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iterate through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list, string,  tuple, </a:t>
            </a:r>
            <a:r>
              <a:rPr dirty="0" sz="1400">
                <a:latin typeface="Times New Roman"/>
                <a:cs typeface="Times New Roman"/>
              </a:rPr>
              <a:t>etc. </a:t>
            </a:r>
            <a:r>
              <a:rPr dirty="0" sz="1400" spc="-5">
                <a:latin typeface="Times New Roman"/>
                <a:cs typeface="Times New Roman"/>
              </a:rPr>
              <a:t>Now, list comprehension in Python does the same </a:t>
            </a:r>
            <a:r>
              <a:rPr dirty="0" sz="1400">
                <a:latin typeface="Times New Roman"/>
                <a:cs typeface="Times New Roman"/>
              </a:rPr>
              <a:t>task and </a:t>
            </a:r>
            <a:r>
              <a:rPr dirty="0" sz="1400" spc="-5">
                <a:latin typeface="Times New Roman"/>
                <a:cs typeface="Times New Roman"/>
              </a:rPr>
              <a:t>also makes the  </a:t>
            </a:r>
            <a:r>
              <a:rPr dirty="0" sz="1400">
                <a:latin typeface="Times New Roman"/>
                <a:cs typeface="Times New Roman"/>
              </a:rPr>
              <a:t>program</a:t>
            </a:r>
            <a:r>
              <a:rPr dirty="0" sz="1400" spc="-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simpler.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dirty="0" sz="1400" spc="-5">
                <a:latin typeface="Times New Roman"/>
                <a:cs typeface="Times New Roman"/>
              </a:rPr>
              <a:t>List Comprehensions translate the traditional iteration approach using for loop into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10000"/>
              </a:lnSpc>
              <a:spcBef>
                <a:spcPts val="10"/>
              </a:spcBef>
            </a:pPr>
            <a:r>
              <a:rPr dirty="0" sz="1400" spc="-5">
                <a:latin typeface="Times New Roman"/>
                <a:cs typeface="Times New Roman"/>
              </a:rPr>
              <a:t>simple formula hence making them </a:t>
            </a:r>
            <a:r>
              <a:rPr dirty="0" sz="1400">
                <a:latin typeface="Times New Roman"/>
                <a:cs typeface="Times New Roman"/>
              </a:rPr>
              <a:t>easy to use. </a:t>
            </a:r>
            <a:r>
              <a:rPr dirty="0" sz="1400" spc="-5">
                <a:latin typeface="Times New Roman"/>
                <a:cs typeface="Times New Roman"/>
              </a:rPr>
              <a:t>Below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the approach to iterate through  </a:t>
            </a:r>
            <a:r>
              <a:rPr dirty="0" sz="1400">
                <a:latin typeface="Times New Roman"/>
                <a:cs typeface="Times New Roman"/>
              </a:rPr>
              <a:t>a list, </a:t>
            </a:r>
            <a:r>
              <a:rPr dirty="0" sz="1400" spc="-5">
                <a:latin typeface="Times New Roman"/>
                <a:cs typeface="Times New Roman"/>
              </a:rPr>
              <a:t>string, tuple, etc. using list comprehension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Python.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96416" y="6820789"/>
            <a:ext cx="6323965" cy="402590"/>
          </a:xfrm>
          <a:prstGeom prst="rect">
            <a:avLst/>
          </a:prstGeom>
          <a:solidFill>
            <a:srgbClr val="F1F1F1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30"/>
              </a:lnSpc>
            </a:pPr>
            <a:r>
              <a:rPr dirty="0" sz="1400" spc="-5">
                <a:latin typeface="Courier New"/>
                <a:cs typeface="Courier New"/>
              </a:rPr>
              <a:t>List </a:t>
            </a:r>
            <a:r>
              <a:rPr dirty="0" sz="1400">
                <a:latin typeface="Courier New"/>
                <a:cs typeface="Courier New"/>
              </a:rPr>
              <a:t>= </a:t>
            </a:r>
            <a:r>
              <a:rPr dirty="0" sz="1400" spc="-5">
                <a:latin typeface="Courier New"/>
                <a:cs typeface="Courier New"/>
              </a:rPr>
              <a:t>[character for character in 'Geeks </a:t>
            </a:r>
            <a:r>
              <a:rPr dirty="0" sz="1400">
                <a:latin typeface="Courier New"/>
                <a:cs typeface="Courier New"/>
              </a:rPr>
              <a:t>4</a:t>
            </a:r>
            <a:r>
              <a:rPr dirty="0" sz="1400" spc="2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Geeks!']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ts val="1630"/>
              </a:lnSpc>
            </a:pPr>
            <a:r>
              <a:rPr dirty="0" sz="1400" spc="-5">
                <a:latin typeface="Courier New"/>
                <a:cs typeface="Courier New"/>
              </a:rPr>
              <a:t>print(List)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2004" y="7441945"/>
            <a:ext cx="6149975" cy="140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</a:pPr>
            <a:r>
              <a:rPr dirty="0" sz="1400" spc="-5">
                <a:latin typeface="Times New Roman"/>
                <a:cs typeface="Times New Roman"/>
              </a:rPr>
              <a:t>Conditionals in List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Comprehension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10000"/>
              </a:lnSpc>
              <a:spcBef>
                <a:spcPts val="10"/>
              </a:spcBef>
            </a:pP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can also </a:t>
            </a:r>
            <a:r>
              <a:rPr dirty="0" sz="1400" spc="-5">
                <a:latin typeface="Times New Roman"/>
                <a:cs typeface="Times New Roman"/>
              </a:rPr>
              <a:t>add </a:t>
            </a:r>
            <a:r>
              <a:rPr dirty="0" sz="1400" spc="-10">
                <a:latin typeface="Times New Roman"/>
                <a:cs typeface="Times New Roman"/>
              </a:rPr>
              <a:t>conditional </a:t>
            </a:r>
            <a:r>
              <a:rPr dirty="0" sz="1400" spc="-5">
                <a:latin typeface="Times New Roman"/>
                <a:cs typeface="Times New Roman"/>
              </a:rPr>
              <a:t>statements to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list comprehension. </a:t>
            </a: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5">
                <a:latin typeface="Times New Roman"/>
                <a:cs typeface="Times New Roman"/>
              </a:rPr>
              <a:t>create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list  using range(), operators, etc. and cal also apply some </a:t>
            </a:r>
            <a:r>
              <a:rPr dirty="0" sz="1400">
                <a:latin typeface="Times New Roman"/>
                <a:cs typeface="Times New Roman"/>
              </a:rPr>
              <a:t>conditions </a:t>
            </a:r>
            <a:r>
              <a:rPr dirty="0" sz="1400" spc="-5">
                <a:latin typeface="Times New Roman"/>
                <a:cs typeface="Times New Roman"/>
              </a:rPr>
              <a:t>to the list using </a:t>
            </a:r>
            <a:r>
              <a:rPr dirty="0" sz="1400">
                <a:latin typeface="Times New Roman"/>
                <a:cs typeface="Times New Roman"/>
              </a:rPr>
              <a:t>the if  </a:t>
            </a:r>
            <a:r>
              <a:rPr dirty="0" sz="1400" spc="-5">
                <a:latin typeface="Times New Roman"/>
                <a:cs typeface="Times New Roman"/>
              </a:rPr>
              <a:t>statement.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7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96416" y="8869374"/>
            <a:ext cx="6323965" cy="603885"/>
          </a:xfrm>
          <a:prstGeom prst="rect">
            <a:avLst/>
          </a:prstGeom>
          <a:solidFill>
            <a:srgbClr val="F1F1F1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30"/>
              </a:lnSpc>
            </a:pPr>
            <a:r>
              <a:rPr dirty="0" sz="1400" spc="-5">
                <a:latin typeface="Courier New"/>
                <a:cs typeface="Courier New"/>
              </a:rPr>
              <a:t>lis </a:t>
            </a:r>
            <a:r>
              <a:rPr dirty="0" sz="1400">
                <a:latin typeface="Courier New"/>
                <a:cs typeface="Courier New"/>
              </a:rPr>
              <a:t>= </a:t>
            </a:r>
            <a:r>
              <a:rPr dirty="0" sz="1400" spc="-5">
                <a:latin typeface="Courier New"/>
                <a:cs typeface="Courier New"/>
              </a:rPr>
              <a:t>["Even number" if </a:t>
            </a:r>
            <a:r>
              <a:rPr dirty="0" sz="1400">
                <a:latin typeface="Courier New"/>
                <a:cs typeface="Courier New"/>
              </a:rPr>
              <a:t>i % 2 </a:t>
            </a:r>
            <a:r>
              <a:rPr dirty="0" sz="1400" spc="-5">
                <a:latin typeface="Courier New"/>
                <a:cs typeface="Courier New"/>
              </a:rPr>
              <a:t>== </a:t>
            </a:r>
            <a:r>
              <a:rPr dirty="0" sz="1400">
                <a:latin typeface="Courier New"/>
                <a:cs typeface="Courier New"/>
              </a:rPr>
              <a:t>0 </a:t>
            </a:r>
            <a:r>
              <a:rPr dirty="0" sz="1400" spc="-5">
                <a:latin typeface="Courier New"/>
                <a:cs typeface="Courier New"/>
              </a:rPr>
              <a:t>else "Odd number" for</a:t>
            </a:r>
            <a:r>
              <a:rPr dirty="0" sz="1400" spc="20">
                <a:latin typeface="Courier New"/>
                <a:cs typeface="Courier New"/>
              </a:rPr>
              <a:t> </a:t>
            </a:r>
            <a:r>
              <a:rPr dirty="0" sz="1400">
                <a:latin typeface="Courier New"/>
                <a:cs typeface="Courier New"/>
              </a:rPr>
              <a:t>i</a:t>
            </a:r>
            <a:endParaRPr sz="1400">
              <a:latin typeface="Courier New"/>
              <a:cs typeface="Courier New"/>
            </a:endParaRPr>
          </a:p>
          <a:p>
            <a:pPr marL="17780" marR="5017770">
              <a:lnSpc>
                <a:spcPts val="1580"/>
              </a:lnSpc>
              <a:spcBef>
                <a:spcPts val="85"/>
              </a:spcBef>
            </a:pPr>
            <a:r>
              <a:rPr dirty="0" sz="1400" spc="-5">
                <a:latin typeface="Courier New"/>
                <a:cs typeface="Courier New"/>
              </a:rPr>
              <a:t>in</a:t>
            </a:r>
            <a:r>
              <a:rPr dirty="0" sz="1400" spc="-7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range(8)]  print(lis)</a:t>
            </a:r>
            <a:endParaRPr sz="14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526795"/>
            <a:ext cx="6278880" cy="19405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32384">
              <a:lnSpc>
                <a:spcPct val="100000"/>
              </a:lnSpc>
            </a:pPr>
            <a:r>
              <a:rPr dirty="0" sz="1600" spc="-5" b="1">
                <a:latin typeface="Times New Roman"/>
                <a:cs typeface="Times New Roman"/>
              </a:rPr>
              <a:t>Function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ts val="1610"/>
              </a:lnSpc>
              <a:spcBef>
                <a:spcPts val="1215"/>
              </a:spcBef>
            </a:pPr>
            <a:r>
              <a:rPr dirty="0" sz="1400" spc="-5">
                <a:latin typeface="Times New Roman"/>
                <a:cs typeface="Times New Roman"/>
              </a:rPr>
              <a:t>Python Functions is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block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statements that return the specific </a:t>
            </a:r>
            <a:r>
              <a:rPr dirty="0" sz="1400">
                <a:latin typeface="Times New Roman"/>
                <a:cs typeface="Times New Roman"/>
              </a:rPr>
              <a:t>task. </a:t>
            </a:r>
            <a:r>
              <a:rPr dirty="0" sz="1400" spc="-5">
                <a:latin typeface="Times New Roman"/>
                <a:cs typeface="Times New Roman"/>
              </a:rPr>
              <a:t>The idea is to put  some commonly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repeatedly </a:t>
            </a:r>
            <a:r>
              <a:rPr dirty="0" sz="1400">
                <a:latin typeface="Times New Roman"/>
                <a:cs typeface="Times New Roman"/>
              </a:rPr>
              <a:t>done </a:t>
            </a:r>
            <a:r>
              <a:rPr dirty="0" sz="1400" spc="-5">
                <a:latin typeface="Times New Roman"/>
                <a:cs typeface="Times New Roman"/>
              </a:rPr>
              <a:t>tasks together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make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function so that </a:t>
            </a:r>
            <a:r>
              <a:rPr dirty="0" sz="1400" spc="-10">
                <a:latin typeface="Times New Roman"/>
                <a:cs typeface="Times New Roman"/>
              </a:rPr>
              <a:t>instead 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writing the </a:t>
            </a:r>
            <a:r>
              <a:rPr dirty="0" sz="1400" spc="-10">
                <a:latin typeface="Times New Roman"/>
                <a:cs typeface="Times New Roman"/>
              </a:rPr>
              <a:t>same </a:t>
            </a:r>
            <a:r>
              <a:rPr dirty="0" sz="1400">
                <a:latin typeface="Times New Roman"/>
                <a:cs typeface="Times New Roman"/>
              </a:rPr>
              <a:t>code </a:t>
            </a:r>
            <a:r>
              <a:rPr dirty="0" sz="1400" spc="-5">
                <a:latin typeface="Times New Roman"/>
                <a:cs typeface="Times New Roman"/>
              </a:rPr>
              <a:t>again and again for different inputs, we </a:t>
            </a:r>
            <a:r>
              <a:rPr dirty="0" sz="1400">
                <a:latin typeface="Times New Roman"/>
                <a:cs typeface="Times New Roman"/>
              </a:rPr>
              <a:t>can do </a:t>
            </a:r>
            <a:r>
              <a:rPr dirty="0" sz="1400" spc="-5">
                <a:latin typeface="Times New Roman"/>
                <a:cs typeface="Times New Roman"/>
              </a:rPr>
              <a:t>the function  calls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reuse code contained in it over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>
                <a:latin typeface="Times New Roman"/>
                <a:cs typeface="Times New Roman"/>
              </a:rPr>
              <a:t>over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again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dirty="0" sz="1400" spc="-5" b="1">
                <a:latin typeface="Times New Roman"/>
                <a:cs typeface="Times New Roman"/>
              </a:rPr>
              <a:t>Function</a:t>
            </a:r>
            <a:r>
              <a:rPr dirty="0" sz="1400" spc="-5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Declaration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dirty="0" sz="1400" spc="-5">
                <a:latin typeface="Times New Roman"/>
                <a:cs typeface="Times New Roman"/>
              </a:rPr>
              <a:t>The syntax to declare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function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is: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5975477"/>
            <a:ext cx="5041900" cy="229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 </a:t>
            </a: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To create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function to check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number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is </a:t>
            </a:r>
            <a:r>
              <a:rPr dirty="0" sz="1400" spc="-10">
                <a:solidFill>
                  <a:srgbClr val="FF0000"/>
                </a:solidFill>
                <a:latin typeface="Times New Roman"/>
                <a:cs typeface="Times New Roman"/>
              </a:rPr>
              <a:t>prime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or</a:t>
            </a:r>
            <a:r>
              <a:rPr dirty="0" sz="1400" spc="5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not.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6416" y="6348348"/>
            <a:ext cx="6323965" cy="2780665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algn="ctr" marR="4785995">
              <a:lnSpc>
                <a:spcPts val="1470"/>
              </a:lnSpc>
            </a:pPr>
            <a:r>
              <a:rPr dirty="0" sz="1400" spc="-5">
                <a:latin typeface="Courier New"/>
                <a:cs typeface="Courier New"/>
              </a:rPr>
              <a:t>def</a:t>
            </a:r>
            <a:r>
              <a:rPr dirty="0" sz="1400" spc="-7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prim(x):</a:t>
            </a:r>
            <a:endParaRPr sz="1400">
              <a:latin typeface="Courier New"/>
              <a:cs typeface="Courier New"/>
            </a:endParaRPr>
          </a:p>
          <a:p>
            <a:pPr marL="444500">
              <a:lnSpc>
                <a:spcPct val="100000"/>
              </a:lnSpc>
              <a:spcBef>
                <a:spcPts val="140"/>
              </a:spcBef>
            </a:pPr>
            <a:r>
              <a:rPr dirty="0" sz="1400" spc="-5">
                <a:latin typeface="Courier New"/>
                <a:cs typeface="Courier New"/>
              </a:rPr>
              <a:t>p=True</a:t>
            </a:r>
            <a:endParaRPr sz="1400">
              <a:latin typeface="Courier New"/>
              <a:cs typeface="Courier New"/>
            </a:endParaRPr>
          </a:p>
          <a:p>
            <a:pPr marL="871219" marR="3737610" indent="-426720">
              <a:lnSpc>
                <a:spcPct val="108600"/>
              </a:lnSpc>
            </a:pPr>
            <a:r>
              <a:rPr dirty="0" sz="1400" spc="-5">
                <a:latin typeface="Courier New"/>
                <a:cs typeface="Courier New"/>
              </a:rPr>
              <a:t>for </a:t>
            </a:r>
            <a:r>
              <a:rPr dirty="0" sz="1400">
                <a:latin typeface="Courier New"/>
                <a:cs typeface="Courier New"/>
              </a:rPr>
              <a:t>k </a:t>
            </a:r>
            <a:r>
              <a:rPr dirty="0" sz="1400" spc="-5">
                <a:latin typeface="Courier New"/>
                <a:cs typeface="Courier New"/>
              </a:rPr>
              <a:t>in</a:t>
            </a:r>
            <a:r>
              <a:rPr dirty="0" sz="1400" spc="-6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range(2,x):  if</a:t>
            </a:r>
            <a:r>
              <a:rPr dirty="0" sz="1400" spc="-8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x%k==0:</a:t>
            </a:r>
            <a:endParaRPr sz="1400">
              <a:latin typeface="Courier New"/>
              <a:cs typeface="Courier New"/>
            </a:endParaRPr>
          </a:p>
          <a:p>
            <a:pPr marL="1297940" marR="4271010">
              <a:lnSpc>
                <a:spcPts val="1830"/>
              </a:lnSpc>
              <a:spcBef>
                <a:spcPts val="80"/>
              </a:spcBef>
            </a:pPr>
            <a:r>
              <a:rPr dirty="0" sz="1400" spc="-5">
                <a:latin typeface="Courier New"/>
                <a:cs typeface="Courier New"/>
              </a:rPr>
              <a:t>p=False  </a:t>
            </a:r>
            <a:r>
              <a:rPr dirty="0" sz="1400" spc="-5">
                <a:latin typeface="Courier New"/>
                <a:cs typeface="Courier New"/>
              </a:rPr>
              <a:t>break</a:t>
            </a:r>
            <a:endParaRPr sz="1400">
              <a:latin typeface="Courier New"/>
              <a:cs typeface="Courier New"/>
            </a:endParaRPr>
          </a:p>
          <a:p>
            <a:pPr marL="444500">
              <a:lnSpc>
                <a:spcPct val="100000"/>
              </a:lnSpc>
              <a:spcBef>
                <a:spcPts val="55"/>
              </a:spcBef>
            </a:pPr>
            <a:r>
              <a:rPr dirty="0" sz="1400" spc="-5">
                <a:latin typeface="Courier New"/>
                <a:cs typeface="Courier New"/>
              </a:rPr>
              <a:t>return</a:t>
            </a:r>
            <a:r>
              <a:rPr dirty="0" sz="1400" spc="-85">
                <a:latin typeface="Courier New"/>
                <a:cs typeface="Courier New"/>
              </a:rPr>
              <a:t> </a:t>
            </a:r>
            <a:r>
              <a:rPr dirty="0" sz="1400">
                <a:latin typeface="Courier New"/>
                <a:cs typeface="Courier New"/>
              </a:rPr>
              <a:t>p</a:t>
            </a:r>
            <a:endParaRPr sz="14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50">
              <a:latin typeface="Times New Roman"/>
              <a:cs typeface="Times New Roman"/>
            </a:endParaRPr>
          </a:p>
          <a:p>
            <a:pPr marL="17780" marR="4377690">
              <a:lnSpc>
                <a:spcPct val="108500"/>
              </a:lnSpc>
            </a:pPr>
            <a:r>
              <a:rPr dirty="0" sz="1400" spc="-5">
                <a:latin typeface="Courier New"/>
                <a:cs typeface="Courier New"/>
              </a:rPr>
              <a:t>x=int(input('x='))  </a:t>
            </a:r>
            <a:r>
              <a:rPr dirty="0" sz="1400" spc="-5">
                <a:latin typeface="Courier New"/>
                <a:cs typeface="Courier New"/>
              </a:rPr>
              <a:t>L=prim(x)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140"/>
              </a:spcBef>
            </a:pPr>
            <a:r>
              <a:rPr dirty="0" sz="1400" spc="-5">
                <a:latin typeface="Courier New"/>
                <a:cs typeface="Courier New"/>
              </a:rPr>
              <a:t>print(L)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24711" y="2610611"/>
            <a:ext cx="5867399" cy="26578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527811"/>
            <a:ext cx="3658870" cy="5829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Defining </a:t>
            </a:r>
            <a:r>
              <a:rPr dirty="0" sz="1400" b="1">
                <a:latin typeface="Times New Roman"/>
                <a:cs typeface="Times New Roman"/>
              </a:rPr>
              <a:t>and </a:t>
            </a:r>
            <a:r>
              <a:rPr dirty="0" sz="1400" spc="-5" b="1">
                <a:latin typeface="Times New Roman"/>
                <a:cs typeface="Times New Roman"/>
              </a:rPr>
              <a:t>calling </a:t>
            </a:r>
            <a:r>
              <a:rPr dirty="0" sz="1400" b="1">
                <a:latin typeface="Times New Roman"/>
                <a:cs typeface="Times New Roman"/>
              </a:rPr>
              <a:t>a </a:t>
            </a:r>
            <a:r>
              <a:rPr dirty="0" sz="1400" spc="-5" b="1">
                <a:latin typeface="Times New Roman"/>
                <a:cs typeface="Times New Roman"/>
              </a:rPr>
              <a:t>function with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parameters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05"/>
              </a:spcBef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Syntax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6416" y="1254505"/>
            <a:ext cx="6323965" cy="908685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62230">
              <a:lnSpc>
                <a:spcPts val="1480"/>
              </a:lnSpc>
            </a:pPr>
            <a:r>
              <a:rPr dirty="0" sz="1400" spc="-5">
                <a:latin typeface="Courier New"/>
                <a:cs typeface="Courier New"/>
              </a:rPr>
              <a:t>def fun_name(parameter: data_type) -&gt;</a:t>
            </a:r>
            <a:r>
              <a:rPr dirty="0" sz="1400" spc="3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return_type:</a:t>
            </a:r>
            <a:endParaRPr sz="1400">
              <a:latin typeface="Courier New"/>
              <a:cs typeface="Courier New"/>
            </a:endParaRPr>
          </a:p>
          <a:p>
            <a:pPr marL="444500" marR="3524250">
              <a:lnSpc>
                <a:spcPct val="165700"/>
              </a:lnSpc>
            </a:pPr>
            <a:r>
              <a:rPr dirty="0" sz="1400">
                <a:latin typeface="Courier New"/>
                <a:cs typeface="Courier New"/>
              </a:rPr>
              <a:t># </a:t>
            </a:r>
            <a:r>
              <a:rPr dirty="0" sz="1400" spc="-5">
                <a:latin typeface="Courier New"/>
                <a:cs typeface="Courier New"/>
              </a:rPr>
              <a:t>body of the function  return</a:t>
            </a:r>
            <a:r>
              <a:rPr dirty="0" sz="1400" spc="-5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expression1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2671317"/>
            <a:ext cx="6129020" cy="776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1610"/>
              </a:lnSpc>
            </a:pPr>
            <a:r>
              <a:rPr dirty="0" sz="1400" spc="-5">
                <a:latin typeface="Times New Roman"/>
                <a:cs typeface="Times New Roman"/>
              </a:rPr>
              <a:t>The following example uses arguments and parameters that </a:t>
            </a:r>
            <a:r>
              <a:rPr dirty="0" sz="1400" spc="-10">
                <a:latin typeface="Times New Roman"/>
                <a:cs typeface="Times New Roman"/>
              </a:rPr>
              <a:t>you </a:t>
            </a:r>
            <a:r>
              <a:rPr dirty="0" sz="1400" spc="-5">
                <a:latin typeface="Times New Roman"/>
                <a:cs typeface="Times New Roman"/>
              </a:rPr>
              <a:t>will learn later in this  article so </a:t>
            </a:r>
            <a:r>
              <a:rPr dirty="0" sz="1400" spc="-10">
                <a:latin typeface="Times New Roman"/>
                <a:cs typeface="Times New Roman"/>
              </a:rPr>
              <a:t>you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10">
                <a:latin typeface="Times New Roman"/>
                <a:cs typeface="Times New Roman"/>
              </a:rPr>
              <a:t>come </a:t>
            </a:r>
            <a:r>
              <a:rPr dirty="0" sz="1400">
                <a:latin typeface="Times New Roman"/>
                <a:cs typeface="Times New Roman"/>
              </a:rPr>
              <a:t>back </a:t>
            </a:r>
            <a:r>
              <a:rPr dirty="0" sz="1400" spc="-5">
                <a:latin typeface="Times New Roman"/>
                <a:cs typeface="Times New Roman"/>
              </a:rPr>
              <a:t>to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again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not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understood.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85"/>
              </a:spcBef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7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96416" y="3591178"/>
            <a:ext cx="6323965" cy="2417445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80"/>
              </a:lnSpc>
            </a:pPr>
            <a:r>
              <a:rPr dirty="0" sz="1400" spc="-5">
                <a:latin typeface="Courier New"/>
                <a:cs typeface="Courier New"/>
              </a:rPr>
              <a:t>def add(num1: int, num2: int) -&gt;</a:t>
            </a:r>
            <a:r>
              <a:rPr dirty="0" sz="140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int:</a:t>
            </a:r>
            <a:endParaRPr sz="1400">
              <a:latin typeface="Courier New"/>
              <a:cs typeface="Courier New"/>
            </a:endParaRPr>
          </a:p>
          <a:p>
            <a:pPr marL="444500" marR="3630929">
              <a:lnSpc>
                <a:spcPct val="141400"/>
              </a:lnSpc>
            </a:pPr>
            <a:r>
              <a:rPr dirty="0" sz="1400" spc="-5">
                <a:latin typeface="Courier New"/>
                <a:cs typeface="Courier New"/>
              </a:rPr>
              <a:t>"""Add two numbers"""  num3 </a:t>
            </a:r>
            <a:r>
              <a:rPr dirty="0" sz="1400">
                <a:latin typeface="Courier New"/>
                <a:cs typeface="Courier New"/>
              </a:rPr>
              <a:t>= </a:t>
            </a:r>
            <a:r>
              <a:rPr dirty="0" sz="1400" spc="-5">
                <a:latin typeface="Courier New"/>
                <a:cs typeface="Courier New"/>
              </a:rPr>
              <a:t>num1 </a:t>
            </a:r>
            <a:r>
              <a:rPr dirty="0" sz="1400">
                <a:latin typeface="Courier New"/>
                <a:cs typeface="Courier New"/>
              </a:rPr>
              <a:t>+</a:t>
            </a:r>
            <a:r>
              <a:rPr dirty="0" sz="1400" spc="-7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num2</a:t>
            </a:r>
            <a:endParaRPr sz="1400">
              <a:latin typeface="Courier New"/>
              <a:cs typeface="Courier New"/>
            </a:endParaRPr>
          </a:p>
          <a:p>
            <a:pPr marL="444500">
              <a:lnSpc>
                <a:spcPct val="100000"/>
              </a:lnSpc>
              <a:spcBef>
                <a:spcPts val="705"/>
              </a:spcBef>
            </a:pPr>
            <a:r>
              <a:rPr dirty="0" sz="1400" spc="-5">
                <a:latin typeface="Courier New"/>
                <a:cs typeface="Courier New"/>
              </a:rPr>
              <a:t>return</a:t>
            </a:r>
            <a:r>
              <a:rPr dirty="0" sz="1400" spc="-8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num3</a:t>
            </a:r>
            <a:endParaRPr sz="14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050">
              <a:latin typeface="Times New Roman"/>
              <a:cs typeface="Times New Roman"/>
            </a:endParaRPr>
          </a:p>
          <a:p>
            <a:pPr marL="17780" marR="4057650">
              <a:lnSpc>
                <a:spcPct val="141500"/>
              </a:lnSpc>
            </a:pPr>
            <a:r>
              <a:rPr dirty="0" sz="1400" spc="-5">
                <a:latin typeface="Courier New"/>
                <a:cs typeface="Courier New"/>
              </a:rPr>
              <a:t>num1, num2 </a:t>
            </a:r>
            <a:r>
              <a:rPr dirty="0" sz="1400">
                <a:latin typeface="Courier New"/>
                <a:cs typeface="Courier New"/>
              </a:rPr>
              <a:t>= </a:t>
            </a:r>
            <a:r>
              <a:rPr dirty="0" sz="1400" spc="-5">
                <a:latin typeface="Courier New"/>
                <a:cs typeface="Courier New"/>
              </a:rPr>
              <a:t>5, 15  ans </a:t>
            </a:r>
            <a:r>
              <a:rPr dirty="0" sz="1400">
                <a:latin typeface="Courier New"/>
                <a:cs typeface="Courier New"/>
              </a:rPr>
              <a:t>= </a:t>
            </a:r>
            <a:r>
              <a:rPr dirty="0" sz="1400" spc="-5">
                <a:latin typeface="Courier New"/>
                <a:cs typeface="Courier New"/>
              </a:rPr>
              <a:t>add(num1,</a:t>
            </a:r>
            <a:r>
              <a:rPr dirty="0" sz="1400" spc="-6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num2)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705"/>
              </a:spcBef>
            </a:pPr>
            <a:r>
              <a:rPr dirty="0" sz="1400" spc="-5">
                <a:latin typeface="Courier New"/>
                <a:cs typeface="Courier New"/>
              </a:rPr>
              <a:t>print(f"The addition of {num1} and {num2} results</a:t>
            </a:r>
            <a:r>
              <a:rPr dirty="0" sz="1400" spc="5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{ans}.")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6708520"/>
            <a:ext cx="6163945" cy="1145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b="1">
                <a:latin typeface="Times New Roman"/>
                <a:cs typeface="Times New Roman"/>
              </a:rPr>
              <a:t>Python </a:t>
            </a:r>
            <a:r>
              <a:rPr dirty="0" sz="1400" spc="-5" b="1">
                <a:latin typeface="Times New Roman"/>
                <a:cs typeface="Times New Roman"/>
              </a:rPr>
              <a:t>Function</a:t>
            </a:r>
            <a:r>
              <a:rPr dirty="0" sz="1400" spc="-6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Arguments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1620"/>
              </a:lnSpc>
              <a:spcBef>
                <a:spcPts val="1205"/>
              </a:spcBef>
            </a:pPr>
            <a:r>
              <a:rPr dirty="0" sz="1400" spc="-5">
                <a:latin typeface="Times New Roman"/>
                <a:cs typeface="Times New Roman"/>
              </a:rPr>
              <a:t>Arguments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the values passed inside the parenthesis of the function.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function can  have </a:t>
            </a:r>
            <a:r>
              <a:rPr dirty="0" sz="1400">
                <a:latin typeface="Times New Roman"/>
                <a:cs typeface="Times New Roman"/>
              </a:rPr>
              <a:t>any </a:t>
            </a:r>
            <a:r>
              <a:rPr dirty="0" sz="1400" spc="-5">
                <a:latin typeface="Times New Roman"/>
                <a:cs typeface="Times New Roman"/>
              </a:rPr>
              <a:t>number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arguments separated by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comma.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85"/>
              </a:spcBef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 </a:t>
            </a: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To find the volume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of</a:t>
            </a:r>
            <a:r>
              <a:rPr dirty="0" sz="1400" spc="-2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cylinder</a:t>
            </a:r>
            <a:r>
              <a:rPr dirty="0" sz="140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96416" y="7997697"/>
            <a:ext cx="6323965" cy="1390015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algn="ctr" marR="4465955">
              <a:lnSpc>
                <a:spcPts val="1470"/>
              </a:lnSpc>
            </a:pPr>
            <a:r>
              <a:rPr dirty="0" sz="1400" spc="-5">
                <a:latin typeface="Courier New"/>
                <a:cs typeface="Courier New"/>
              </a:rPr>
              <a:t>def</a:t>
            </a:r>
            <a:r>
              <a:rPr dirty="0" sz="1400" spc="-6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cyl_vol(r,h):</a:t>
            </a:r>
            <a:endParaRPr sz="1400">
              <a:latin typeface="Courier New"/>
              <a:cs typeface="Courier New"/>
            </a:endParaRPr>
          </a:p>
          <a:p>
            <a:pPr marL="444500" marR="3844290">
              <a:lnSpc>
                <a:spcPct val="108600"/>
              </a:lnSpc>
            </a:pPr>
            <a:r>
              <a:rPr dirty="0" sz="1400" spc="-5">
                <a:latin typeface="Courier New"/>
                <a:cs typeface="Courier New"/>
              </a:rPr>
              <a:t>from math import</a:t>
            </a:r>
            <a:r>
              <a:rPr dirty="0" sz="1400" spc="-5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pi  v=r**2*pi*h</a:t>
            </a:r>
            <a:endParaRPr sz="1400">
              <a:latin typeface="Courier New"/>
              <a:cs typeface="Courier New"/>
            </a:endParaRPr>
          </a:p>
          <a:p>
            <a:pPr marL="444500">
              <a:lnSpc>
                <a:spcPct val="100000"/>
              </a:lnSpc>
              <a:spcBef>
                <a:spcPts val="140"/>
              </a:spcBef>
            </a:pPr>
            <a:r>
              <a:rPr dirty="0" sz="1400" spc="-5">
                <a:latin typeface="Courier New"/>
                <a:cs typeface="Courier New"/>
              </a:rPr>
              <a:t>return</a:t>
            </a:r>
            <a:r>
              <a:rPr dirty="0" sz="1400" spc="-85">
                <a:latin typeface="Courier New"/>
                <a:cs typeface="Courier New"/>
              </a:rPr>
              <a:t> </a:t>
            </a:r>
            <a:r>
              <a:rPr dirty="0" sz="1400">
                <a:latin typeface="Courier New"/>
                <a:cs typeface="Courier New"/>
              </a:rPr>
              <a:t>v</a:t>
            </a:r>
            <a:endParaRPr sz="14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6416" y="541019"/>
            <a:ext cx="6323965" cy="927100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70"/>
              </a:lnSpc>
            </a:pPr>
            <a:r>
              <a:rPr dirty="0" sz="1400" spc="-5">
                <a:latin typeface="Courier New"/>
                <a:cs typeface="Courier New"/>
              </a:rPr>
              <a:t>r=int(input('r='))</a:t>
            </a:r>
            <a:endParaRPr sz="1400">
              <a:latin typeface="Courier New"/>
              <a:cs typeface="Courier New"/>
            </a:endParaRPr>
          </a:p>
          <a:p>
            <a:pPr marL="17780" marR="4377690">
              <a:lnSpc>
                <a:spcPct val="108600"/>
              </a:lnSpc>
            </a:pPr>
            <a:r>
              <a:rPr dirty="0" sz="1400" spc="-5">
                <a:latin typeface="Courier New"/>
                <a:cs typeface="Courier New"/>
              </a:rPr>
              <a:t>h=int(input('h='))  </a:t>
            </a:r>
            <a:r>
              <a:rPr dirty="0" sz="1400" spc="-5">
                <a:latin typeface="Courier New"/>
                <a:cs typeface="Courier New"/>
              </a:rPr>
              <a:t>v=cyl_vol(r,h)  print(v)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1811273"/>
            <a:ext cx="6302375" cy="3733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Types </a:t>
            </a:r>
            <a:r>
              <a:rPr dirty="0" sz="1400" b="1">
                <a:latin typeface="Times New Roman"/>
                <a:cs typeface="Times New Roman"/>
              </a:rPr>
              <a:t>of </a:t>
            </a:r>
            <a:r>
              <a:rPr dirty="0" sz="1400" spc="-5" b="1">
                <a:latin typeface="Times New Roman"/>
                <a:cs typeface="Times New Roman"/>
              </a:rPr>
              <a:t>Python Function</a:t>
            </a:r>
            <a:r>
              <a:rPr dirty="0" sz="1400" spc="2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Arguments</a:t>
            </a:r>
            <a:endParaRPr sz="1400">
              <a:latin typeface="Times New Roman"/>
              <a:cs typeface="Times New Roman"/>
            </a:endParaRPr>
          </a:p>
          <a:p>
            <a:pPr marL="12700" marR="586105">
              <a:lnSpc>
                <a:spcPts val="1610"/>
              </a:lnSpc>
              <a:spcBef>
                <a:spcPts val="1215"/>
              </a:spcBef>
            </a:pPr>
            <a:r>
              <a:rPr dirty="0" sz="1400" spc="-5">
                <a:latin typeface="Times New Roman"/>
                <a:cs typeface="Times New Roman"/>
              </a:rPr>
              <a:t>Python supports various types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arguments that can be passed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the time </a:t>
            </a:r>
            <a:r>
              <a:rPr dirty="0" sz="1400">
                <a:latin typeface="Times New Roman"/>
                <a:cs typeface="Times New Roman"/>
              </a:rPr>
              <a:t>of the  </a:t>
            </a:r>
            <a:r>
              <a:rPr dirty="0" sz="1400" spc="-5">
                <a:latin typeface="Times New Roman"/>
                <a:cs typeface="Times New Roman"/>
              </a:rPr>
              <a:t>function call.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Python, we have the following </a:t>
            </a:r>
            <a:r>
              <a:rPr dirty="0" sz="1400">
                <a:latin typeface="Times New Roman"/>
                <a:cs typeface="Times New Roman"/>
              </a:rPr>
              <a:t>4 </a:t>
            </a:r>
            <a:r>
              <a:rPr dirty="0" sz="1400" spc="-5">
                <a:latin typeface="Times New Roman"/>
                <a:cs typeface="Times New Roman"/>
              </a:rPr>
              <a:t>types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function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arguments.</a:t>
            </a:r>
            <a:endParaRPr sz="14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118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 spc="-5">
                <a:latin typeface="Times New Roman"/>
                <a:cs typeface="Times New Roman"/>
              </a:rPr>
              <a:t>Default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argument</a:t>
            </a:r>
            <a:endParaRPr sz="14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124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 spc="-5">
                <a:latin typeface="Times New Roman"/>
                <a:cs typeface="Times New Roman"/>
              </a:rPr>
              <a:t>Keyword arguments (named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arguments)</a:t>
            </a:r>
            <a:endParaRPr sz="14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122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 spc="-5">
                <a:latin typeface="Times New Roman"/>
                <a:cs typeface="Times New Roman"/>
              </a:rPr>
              <a:t>Positional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arguments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-5" b="1">
                <a:latin typeface="Times New Roman"/>
                <a:cs typeface="Times New Roman"/>
              </a:rPr>
              <a:t>Default</a:t>
            </a:r>
            <a:r>
              <a:rPr dirty="0" sz="1400" spc="-3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Arguments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1610"/>
              </a:lnSpc>
              <a:spcBef>
                <a:spcPts val="1215"/>
              </a:spcBef>
            </a:pP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default argument is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parameter that </a:t>
            </a:r>
            <a:r>
              <a:rPr dirty="0" sz="1400" spc="-10">
                <a:latin typeface="Times New Roman"/>
                <a:cs typeface="Times New Roman"/>
              </a:rPr>
              <a:t>assumes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default value </a:t>
            </a:r>
            <a:r>
              <a:rPr dirty="0" sz="1400">
                <a:latin typeface="Times New Roman"/>
                <a:cs typeface="Times New Roman"/>
              </a:rPr>
              <a:t>if a </a:t>
            </a:r>
            <a:r>
              <a:rPr dirty="0" sz="1400" spc="-5">
                <a:latin typeface="Times New Roman"/>
                <a:cs typeface="Times New Roman"/>
              </a:rPr>
              <a:t>value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not provided 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function call </a:t>
            </a:r>
            <a:r>
              <a:rPr dirty="0" sz="1400" spc="-1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that argument. The following example illustrates Default  arguments.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7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6416" y="5688457"/>
            <a:ext cx="6323965" cy="1621790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70"/>
              </a:lnSpc>
            </a:pPr>
            <a:r>
              <a:rPr dirty="0" sz="1400" spc="-5">
                <a:latin typeface="Courier New"/>
                <a:cs typeface="Courier New"/>
              </a:rPr>
              <a:t>def</a:t>
            </a:r>
            <a:r>
              <a:rPr dirty="0" sz="1400" spc="-5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cyl_vol(r,h=5):</a:t>
            </a:r>
            <a:endParaRPr sz="1400">
              <a:latin typeface="Courier New"/>
              <a:cs typeface="Courier New"/>
            </a:endParaRPr>
          </a:p>
          <a:p>
            <a:pPr marL="444500" marR="3844290">
              <a:lnSpc>
                <a:spcPct val="108600"/>
              </a:lnSpc>
            </a:pPr>
            <a:r>
              <a:rPr dirty="0" sz="1400" spc="-5">
                <a:latin typeface="Courier New"/>
                <a:cs typeface="Courier New"/>
              </a:rPr>
              <a:t>from math import</a:t>
            </a:r>
            <a:r>
              <a:rPr dirty="0" sz="1400" spc="-5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pi  v=r**2*pi*h</a:t>
            </a:r>
            <a:endParaRPr sz="1400">
              <a:latin typeface="Courier New"/>
              <a:cs typeface="Courier New"/>
            </a:endParaRPr>
          </a:p>
          <a:p>
            <a:pPr marL="17780" indent="426084">
              <a:lnSpc>
                <a:spcPct val="100000"/>
              </a:lnSpc>
              <a:spcBef>
                <a:spcPts val="145"/>
              </a:spcBef>
            </a:pPr>
            <a:r>
              <a:rPr dirty="0" sz="1400" spc="-5">
                <a:latin typeface="Courier New"/>
                <a:cs typeface="Courier New"/>
              </a:rPr>
              <a:t>return</a:t>
            </a:r>
            <a:r>
              <a:rPr dirty="0" sz="1400" spc="-85">
                <a:latin typeface="Courier New"/>
                <a:cs typeface="Courier New"/>
              </a:rPr>
              <a:t> </a:t>
            </a:r>
            <a:r>
              <a:rPr dirty="0" sz="1400">
                <a:latin typeface="Courier New"/>
                <a:cs typeface="Courier New"/>
              </a:rPr>
              <a:t>v</a:t>
            </a:r>
            <a:endParaRPr sz="14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Times New Roman"/>
              <a:cs typeface="Times New Roman"/>
            </a:endParaRPr>
          </a:p>
          <a:p>
            <a:pPr marL="17780" marR="5017135">
              <a:lnSpc>
                <a:spcPct val="108600"/>
              </a:lnSpc>
            </a:pPr>
            <a:r>
              <a:rPr dirty="0" sz="1400" spc="-5">
                <a:latin typeface="Courier New"/>
                <a:cs typeface="Courier New"/>
              </a:rPr>
              <a:t>v=cyl_vol(2</a:t>
            </a:r>
            <a:r>
              <a:rPr dirty="0" sz="1400">
                <a:latin typeface="Courier New"/>
                <a:cs typeface="Courier New"/>
              </a:rPr>
              <a:t>)  </a:t>
            </a:r>
            <a:r>
              <a:rPr dirty="0" sz="1400" spc="-5">
                <a:latin typeface="Courier New"/>
                <a:cs typeface="Courier New"/>
              </a:rPr>
              <a:t>print(v)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7653782"/>
            <a:ext cx="5908040" cy="1143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Keyword</a:t>
            </a:r>
            <a:r>
              <a:rPr dirty="0" sz="1400" spc="-5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Arguments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1610"/>
              </a:lnSpc>
              <a:spcBef>
                <a:spcPts val="1215"/>
              </a:spcBef>
            </a:pPr>
            <a:r>
              <a:rPr dirty="0" sz="1400" spc="-5">
                <a:latin typeface="Times New Roman"/>
                <a:cs typeface="Times New Roman"/>
              </a:rPr>
              <a:t>The idea </a:t>
            </a:r>
            <a:r>
              <a:rPr dirty="0" sz="1400">
                <a:latin typeface="Times New Roman"/>
                <a:cs typeface="Times New Roman"/>
              </a:rPr>
              <a:t>is to </a:t>
            </a:r>
            <a:r>
              <a:rPr dirty="0" sz="1400" spc="-5">
                <a:latin typeface="Times New Roman"/>
                <a:cs typeface="Times New Roman"/>
              </a:rPr>
              <a:t>allow the caller to specify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argument name with values so that the  caller does not need to remember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order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parameters.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85"/>
              </a:spcBef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7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96416" y="8941003"/>
            <a:ext cx="6323965" cy="463550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70"/>
              </a:lnSpc>
            </a:pPr>
            <a:r>
              <a:rPr dirty="0" sz="1400" spc="-5">
                <a:latin typeface="Courier New"/>
                <a:cs typeface="Courier New"/>
              </a:rPr>
              <a:t>def</a:t>
            </a:r>
            <a:r>
              <a:rPr dirty="0" sz="1400" spc="-6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cyl_vol(r,h):</a:t>
            </a:r>
            <a:endParaRPr sz="1400">
              <a:latin typeface="Courier New"/>
              <a:cs typeface="Courier New"/>
            </a:endParaRPr>
          </a:p>
          <a:p>
            <a:pPr marL="444500">
              <a:lnSpc>
                <a:spcPct val="100000"/>
              </a:lnSpc>
              <a:spcBef>
                <a:spcPts val="140"/>
              </a:spcBef>
            </a:pPr>
            <a:r>
              <a:rPr dirty="0" sz="1400" spc="-5">
                <a:latin typeface="Courier New"/>
                <a:cs typeface="Courier New"/>
              </a:rPr>
              <a:t>from math import</a:t>
            </a:r>
            <a:r>
              <a:rPr dirty="0" sz="1400" spc="-5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pi</a:t>
            </a:r>
            <a:endParaRPr sz="14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6416" y="541019"/>
            <a:ext cx="6323965" cy="1852295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444500">
              <a:lnSpc>
                <a:spcPts val="1470"/>
              </a:lnSpc>
            </a:pPr>
            <a:r>
              <a:rPr dirty="0" sz="1400" spc="-5">
                <a:latin typeface="Courier New"/>
                <a:cs typeface="Courier New"/>
              </a:rPr>
              <a:t>v=r**2*pi*h</a:t>
            </a:r>
            <a:endParaRPr sz="1400">
              <a:latin typeface="Courier New"/>
              <a:cs typeface="Courier New"/>
            </a:endParaRPr>
          </a:p>
          <a:p>
            <a:pPr marL="444500">
              <a:lnSpc>
                <a:spcPct val="100000"/>
              </a:lnSpc>
              <a:spcBef>
                <a:spcPts val="140"/>
              </a:spcBef>
            </a:pPr>
            <a:r>
              <a:rPr dirty="0" sz="1400" spc="-5">
                <a:latin typeface="Courier New"/>
                <a:cs typeface="Courier New"/>
              </a:rPr>
              <a:t>return</a:t>
            </a:r>
            <a:r>
              <a:rPr dirty="0" sz="1400" spc="-85">
                <a:latin typeface="Courier New"/>
                <a:cs typeface="Courier New"/>
              </a:rPr>
              <a:t> </a:t>
            </a:r>
            <a:r>
              <a:rPr dirty="0" sz="1400">
                <a:latin typeface="Courier New"/>
                <a:cs typeface="Courier New"/>
              </a:rPr>
              <a:t>v</a:t>
            </a:r>
            <a:endParaRPr sz="14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50">
              <a:latin typeface="Times New Roman"/>
              <a:cs typeface="Times New Roman"/>
            </a:endParaRPr>
          </a:p>
          <a:p>
            <a:pPr marL="17780" marR="4271010">
              <a:lnSpc>
                <a:spcPct val="108300"/>
              </a:lnSpc>
            </a:pPr>
            <a:r>
              <a:rPr dirty="0" sz="1400" spc="-5">
                <a:latin typeface="Courier New"/>
                <a:cs typeface="Courier New"/>
              </a:rPr>
              <a:t>v1=cyl_vol(r=2,h=4)  </a:t>
            </a:r>
            <a:r>
              <a:rPr dirty="0" sz="1400" spc="-5">
                <a:latin typeface="Courier New"/>
                <a:cs typeface="Courier New"/>
              </a:rPr>
              <a:t>print(v1)  </a:t>
            </a:r>
            <a:r>
              <a:rPr dirty="0" sz="1400" spc="-5">
                <a:latin typeface="Courier New"/>
                <a:cs typeface="Courier New"/>
              </a:rPr>
              <a:t>v2=cyl_vol(h=4,r=2)  </a:t>
            </a:r>
            <a:r>
              <a:rPr dirty="0" sz="1400" spc="-5">
                <a:latin typeface="Courier New"/>
                <a:cs typeface="Courier New"/>
              </a:rPr>
              <a:t>print(v2)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2737866"/>
            <a:ext cx="6297295" cy="1552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Positional</a:t>
            </a:r>
            <a:r>
              <a:rPr dirty="0" sz="1400" spc="-5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Arguments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1610"/>
              </a:lnSpc>
              <a:spcBef>
                <a:spcPts val="1215"/>
              </a:spcBef>
            </a:pP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used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 spc="-10">
                <a:latin typeface="Times New Roman"/>
                <a:cs typeface="Times New Roman"/>
              </a:rPr>
              <a:t>Position </a:t>
            </a:r>
            <a:r>
              <a:rPr dirty="0" sz="1400" spc="-5">
                <a:latin typeface="Times New Roman"/>
                <a:cs typeface="Times New Roman"/>
              </a:rPr>
              <a:t>argument during the function call so that the first argument </a:t>
            </a:r>
            <a:r>
              <a:rPr dirty="0" sz="1400">
                <a:latin typeface="Times New Roman"/>
                <a:cs typeface="Times New Roman"/>
              </a:rPr>
              <a:t>(or  value) is </a:t>
            </a:r>
            <a:r>
              <a:rPr dirty="0" sz="1400" spc="-5">
                <a:latin typeface="Times New Roman"/>
                <a:cs typeface="Times New Roman"/>
              </a:rPr>
              <a:t>assigned to radius and the second argument </a:t>
            </a:r>
            <a:r>
              <a:rPr dirty="0" sz="1400">
                <a:latin typeface="Times New Roman"/>
                <a:cs typeface="Times New Roman"/>
              </a:rPr>
              <a:t>(or value) </a:t>
            </a:r>
            <a:r>
              <a:rPr dirty="0" sz="1400" spc="-5">
                <a:latin typeface="Times New Roman"/>
                <a:cs typeface="Times New Roman"/>
              </a:rPr>
              <a:t>is assigned to height. </a:t>
            </a:r>
            <a:r>
              <a:rPr dirty="0" sz="1400">
                <a:latin typeface="Times New Roman"/>
                <a:cs typeface="Times New Roman"/>
              </a:rPr>
              <a:t>By  </a:t>
            </a:r>
            <a:r>
              <a:rPr dirty="0" sz="1400" spc="-5">
                <a:latin typeface="Times New Roman"/>
                <a:cs typeface="Times New Roman"/>
              </a:rPr>
              <a:t>changing the position, </a:t>
            </a:r>
            <a:r>
              <a:rPr dirty="0" sz="1400">
                <a:latin typeface="Times New Roman"/>
                <a:cs typeface="Times New Roman"/>
              </a:rPr>
              <a:t>or if </a:t>
            </a:r>
            <a:r>
              <a:rPr dirty="0" sz="1400" spc="-5">
                <a:latin typeface="Times New Roman"/>
                <a:cs typeface="Times New Roman"/>
              </a:rPr>
              <a:t>you forget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order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positions,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values can be used 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wrong</a:t>
            </a:r>
            <a:r>
              <a:rPr dirty="0" sz="1400" spc="-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places.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85"/>
              </a:spcBef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7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6416" y="4435475"/>
            <a:ext cx="6323965" cy="2315210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70"/>
              </a:lnSpc>
            </a:pPr>
            <a:r>
              <a:rPr dirty="0" sz="1400" spc="-5">
                <a:latin typeface="Courier New"/>
                <a:cs typeface="Courier New"/>
              </a:rPr>
              <a:t>def</a:t>
            </a:r>
            <a:r>
              <a:rPr dirty="0" sz="1400" spc="-6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cyl_vol(r,h):</a:t>
            </a:r>
            <a:endParaRPr sz="1400">
              <a:latin typeface="Courier New"/>
              <a:cs typeface="Courier New"/>
            </a:endParaRPr>
          </a:p>
          <a:p>
            <a:pPr marL="444500" marR="3844290">
              <a:lnSpc>
                <a:spcPct val="108600"/>
              </a:lnSpc>
            </a:pPr>
            <a:r>
              <a:rPr dirty="0" sz="1400" spc="-5">
                <a:latin typeface="Courier New"/>
                <a:cs typeface="Courier New"/>
              </a:rPr>
              <a:t>from math import</a:t>
            </a:r>
            <a:r>
              <a:rPr dirty="0" sz="1400" spc="-5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pi  v=r**2*pi*h</a:t>
            </a:r>
            <a:endParaRPr sz="1400">
              <a:latin typeface="Courier New"/>
              <a:cs typeface="Courier New"/>
            </a:endParaRPr>
          </a:p>
          <a:p>
            <a:pPr marL="444500">
              <a:lnSpc>
                <a:spcPct val="100000"/>
              </a:lnSpc>
              <a:spcBef>
                <a:spcPts val="145"/>
              </a:spcBef>
            </a:pPr>
            <a:r>
              <a:rPr dirty="0" sz="1400" spc="-5">
                <a:latin typeface="Courier New"/>
                <a:cs typeface="Courier New"/>
              </a:rPr>
              <a:t>return</a:t>
            </a:r>
            <a:r>
              <a:rPr dirty="0" sz="1400" spc="-85">
                <a:latin typeface="Courier New"/>
                <a:cs typeface="Courier New"/>
              </a:rPr>
              <a:t> </a:t>
            </a:r>
            <a:r>
              <a:rPr dirty="0" sz="1400">
                <a:latin typeface="Courier New"/>
                <a:cs typeface="Courier New"/>
              </a:rPr>
              <a:t>v</a:t>
            </a:r>
            <a:endParaRPr sz="14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50">
              <a:latin typeface="Times New Roman"/>
              <a:cs typeface="Times New Roman"/>
            </a:endParaRPr>
          </a:p>
          <a:p>
            <a:pPr marL="17780" marR="4697730">
              <a:lnSpc>
                <a:spcPct val="108600"/>
              </a:lnSpc>
            </a:pPr>
            <a:r>
              <a:rPr dirty="0" sz="1400" spc="-5">
                <a:latin typeface="Courier New"/>
                <a:cs typeface="Courier New"/>
              </a:rPr>
              <a:t>v1=cyl_vol(2,4)  </a:t>
            </a:r>
            <a:r>
              <a:rPr dirty="0" sz="1400" spc="-5">
                <a:latin typeface="Courier New"/>
                <a:cs typeface="Courier New"/>
              </a:rPr>
              <a:t>print(v1)  </a:t>
            </a:r>
            <a:r>
              <a:rPr dirty="0" sz="1400" spc="-5">
                <a:latin typeface="Courier New"/>
                <a:cs typeface="Courier New"/>
              </a:rPr>
              <a:t>v2=cyl_vol(4,2)  </a:t>
            </a:r>
            <a:r>
              <a:rPr dirty="0" sz="1400" spc="-5">
                <a:latin typeface="Courier New"/>
                <a:cs typeface="Courier New"/>
              </a:rPr>
              <a:t>print(v2)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7095617"/>
            <a:ext cx="6284595" cy="2319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Modules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1610"/>
              </a:lnSpc>
              <a:spcBef>
                <a:spcPts val="1215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this section, we will cover all </a:t>
            </a:r>
            <a:r>
              <a:rPr dirty="0" sz="1400" spc="-10">
                <a:latin typeface="Times New Roman"/>
                <a:cs typeface="Times New Roman"/>
              </a:rPr>
              <a:t>about </a:t>
            </a:r>
            <a:r>
              <a:rPr dirty="0" sz="1400" spc="-5">
                <a:latin typeface="Times New Roman"/>
                <a:cs typeface="Times New Roman"/>
              </a:rPr>
              <a:t>Python modules, such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How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create our own  simple module, Import Python modules, from </a:t>
            </a:r>
            <a:r>
              <a:rPr dirty="0" sz="1400">
                <a:latin typeface="Times New Roman"/>
                <a:cs typeface="Times New Roman"/>
              </a:rPr>
              <a:t>statements in </a:t>
            </a:r>
            <a:r>
              <a:rPr dirty="0" sz="1400" spc="-5">
                <a:latin typeface="Times New Roman"/>
                <a:cs typeface="Times New Roman"/>
              </a:rPr>
              <a:t>Python, how we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5">
                <a:latin typeface="Times New Roman"/>
                <a:cs typeface="Times New Roman"/>
              </a:rPr>
              <a:t>use </a:t>
            </a:r>
            <a:r>
              <a:rPr dirty="0" sz="1400">
                <a:latin typeface="Times New Roman"/>
                <a:cs typeface="Times New Roman"/>
              </a:rPr>
              <a:t>the  </a:t>
            </a:r>
            <a:r>
              <a:rPr dirty="0" sz="1400" spc="-5">
                <a:latin typeface="Times New Roman"/>
                <a:cs typeface="Times New Roman"/>
              </a:rPr>
              <a:t>alias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rename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module,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etc.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dirty="0" sz="1400" b="1">
                <a:latin typeface="Times New Roman"/>
                <a:cs typeface="Times New Roman"/>
              </a:rPr>
              <a:t>What is </a:t>
            </a:r>
            <a:r>
              <a:rPr dirty="0" sz="1400" spc="-5" b="1">
                <a:latin typeface="Times New Roman"/>
                <a:cs typeface="Times New Roman"/>
              </a:rPr>
              <a:t>Python</a:t>
            </a:r>
            <a:r>
              <a:rPr dirty="0" sz="1400" spc="-6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Module</a:t>
            </a:r>
            <a:endParaRPr sz="1400">
              <a:latin typeface="Times New Roman"/>
              <a:cs typeface="Times New Roman"/>
            </a:endParaRPr>
          </a:p>
          <a:p>
            <a:pPr marL="12700" marR="114935">
              <a:lnSpc>
                <a:spcPts val="1610"/>
              </a:lnSpc>
              <a:spcBef>
                <a:spcPts val="1215"/>
              </a:spcBef>
            </a:pP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Python module is </a:t>
            </a:r>
            <a:r>
              <a:rPr dirty="0" sz="1400">
                <a:latin typeface="Times New Roman"/>
                <a:cs typeface="Times New Roman"/>
              </a:rPr>
              <a:t>a file </a:t>
            </a:r>
            <a:r>
              <a:rPr dirty="0" sz="1400" spc="-5">
                <a:latin typeface="Times New Roman"/>
                <a:cs typeface="Times New Roman"/>
              </a:rPr>
              <a:t>containing Python definitions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statements.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module can  define functions, classes,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variables.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module can also include runnable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code.</a:t>
            </a:r>
            <a:endParaRPr sz="1400">
              <a:latin typeface="Times New Roman"/>
              <a:cs typeface="Times New Roman"/>
            </a:endParaRPr>
          </a:p>
          <a:p>
            <a:pPr marL="12700" marR="265430">
              <a:lnSpc>
                <a:spcPts val="1610"/>
              </a:lnSpc>
              <a:spcBef>
                <a:spcPts val="10"/>
              </a:spcBef>
            </a:pPr>
            <a:r>
              <a:rPr dirty="0" sz="1400" spc="-5">
                <a:latin typeface="Times New Roman"/>
                <a:cs typeface="Times New Roman"/>
              </a:rPr>
              <a:t>Grouping related </a:t>
            </a:r>
            <a:r>
              <a:rPr dirty="0" sz="1400" spc="-10">
                <a:latin typeface="Times New Roman"/>
                <a:cs typeface="Times New Roman"/>
              </a:rPr>
              <a:t>code </a:t>
            </a:r>
            <a:r>
              <a:rPr dirty="0" sz="1400" spc="-5">
                <a:latin typeface="Times New Roman"/>
                <a:cs typeface="Times New Roman"/>
              </a:rPr>
              <a:t>into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module </a:t>
            </a:r>
            <a:r>
              <a:rPr dirty="0" sz="1400" spc="-10">
                <a:latin typeface="Times New Roman"/>
                <a:cs typeface="Times New Roman"/>
              </a:rPr>
              <a:t>makes </a:t>
            </a:r>
            <a:r>
              <a:rPr dirty="0" sz="1400" spc="-5">
                <a:latin typeface="Times New Roman"/>
                <a:cs typeface="Times New Roman"/>
              </a:rPr>
              <a:t>the code </a:t>
            </a:r>
            <a:r>
              <a:rPr dirty="0" sz="1400">
                <a:latin typeface="Times New Roman"/>
                <a:cs typeface="Times New Roman"/>
              </a:rPr>
              <a:t>easier to </a:t>
            </a:r>
            <a:r>
              <a:rPr dirty="0" sz="1400" spc="-5">
                <a:latin typeface="Times New Roman"/>
                <a:cs typeface="Times New Roman"/>
              </a:rPr>
              <a:t>understand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use. </a:t>
            </a:r>
            <a:r>
              <a:rPr dirty="0" sz="1400">
                <a:latin typeface="Times New Roman"/>
                <a:cs typeface="Times New Roman"/>
              </a:rPr>
              <a:t>It  </a:t>
            </a:r>
            <a:r>
              <a:rPr dirty="0" sz="1400" spc="-5">
                <a:latin typeface="Times New Roman"/>
                <a:cs typeface="Times New Roman"/>
              </a:rPr>
              <a:t>also makes the code logically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organized.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527811"/>
            <a:ext cx="5769610" cy="11442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b="1">
                <a:latin typeface="Times New Roman"/>
                <a:cs typeface="Times New Roman"/>
              </a:rPr>
              <a:t>Create a </a:t>
            </a:r>
            <a:r>
              <a:rPr dirty="0" sz="1400" spc="-5" b="1">
                <a:latin typeface="Times New Roman"/>
                <a:cs typeface="Times New Roman"/>
              </a:rPr>
              <a:t>Python</a:t>
            </a:r>
            <a:r>
              <a:rPr dirty="0" sz="1400" spc="-6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Module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1610"/>
              </a:lnSpc>
              <a:spcBef>
                <a:spcPts val="1215"/>
              </a:spcBef>
            </a:pPr>
            <a:r>
              <a:rPr dirty="0" sz="1400" spc="-5">
                <a:latin typeface="Times New Roman"/>
                <a:cs typeface="Times New Roman"/>
              </a:rPr>
              <a:t>Let’s </a:t>
            </a:r>
            <a:r>
              <a:rPr dirty="0" sz="1400">
                <a:latin typeface="Times New Roman"/>
                <a:cs typeface="Times New Roman"/>
              </a:rPr>
              <a:t>create a </a:t>
            </a:r>
            <a:r>
              <a:rPr dirty="0" sz="1400" spc="-5">
                <a:latin typeface="Times New Roman"/>
                <a:cs typeface="Times New Roman"/>
              </a:rPr>
              <a:t>simple </a:t>
            </a:r>
            <a:r>
              <a:rPr dirty="0" sz="1400">
                <a:latin typeface="Times New Roman"/>
                <a:cs typeface="Times New Roman"/>
              </a:rPr>
              <a:t>cylin.py in </a:t>
            </a:r>
            <a:r>
              <a:rPr dirty="0" sz="1400" spc="-5">
                <a:latin typeface="Times New Roman"/>
                <a:cs typeface="Times New Roman"/>
              </a:rPr>
              <a:t>which we define two functions, one </a:t>
            </a:r>
            <a:r>
              <a:rPr dirty="0" sz="1400" spc="-10">
                <a:latin typeface="Times New Roman"/>
                <a:cs typeface="Times New Roman"/>
              </a:rPr>
              <a:t>volume </a:t>
            </a:r>
            <a:r>
              <a:rPr dirty="0" sz="1400">
                <a:latin typeface="Times New Roman"/>
                <a:cs typeface="Times New Roman"/>
              </a:rPr>
              <a:t>and  </a:t>
            </a:r>
            <a:r>
              <a:rPr dirty="0" sz="1400" spc="-5">
                <a:latin typeface="Times New Roman"/>
                <a:cs typeface="Times New Roman"/>
              </a:rPr>
              <a:t>another surface area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cylinder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85"/>
              </a:spcBef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7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6416" y="1815338"/>
            <a:ext cx="6323965" cy="2317115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algn="ctr" marR="4465955">
              <a:lnSpc>
                <a:spcPts val="1470"/>
              </a:lnSpc>
            </a:pPr>
            <a:r>
              <a:rPr dirty="0" sz="1400" spc="-5">
                <a:latin typeface="Courier New"/>
                <a:cs typeface="Courier New"/>
              </a:rPr>
              <a:t>def</a:t>
            </a:r>
            <a:r>
              <a:rPr dirty="0" sz="1400" spc="-6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cyl_vol(r,h):</a:t>
            </a:r>
            <a:endParaRPr sz="1400">
              <a:latin typeface="Courier New"/>
              <a:cs typeface="Courier New"/>
            </a:endParaRPr>
          </a:p>
          <a:p>
            <a:pPr marL="444500" marR="3843654">
              <a:lnSpc>
                <a:spcPct val="108600"/>
              </a:lnSpc>
            </a:pPr>
            <a:r>
              <a:rPr dirty="0" sz="1400" spc="-5">
                <a:latin typeface="Courier New"/>
                <a:cs typeface="Courier New"/>
              </a:rPr>
              <a:t>from math import pi  v=r**2*pi*h</a:t>
            </a:r>
            <a:endParaRPr sz="1400">
              <a:latin typeface="Courier New"/>
              <a:cs typeface="Courier New"/>
            </a:endParaRPr>
          </a:p>
          <a:p>
            <a:pPr marL="444500">
              <a:lnSpc>
                <a:spcPct val="100000"/>
              </a:lnSpc>
              <a:spcBef>
                <a:spcPts val="140"/>
              </a:spcBef>
            </a:pPr>
            <a:r>
              <a:rPr dirty="0" sz="1400" spc="-5">
                <a:latin typeface="Courier New"/>
                <a:cs typeface="Courier New"/>
              </a:rPr>
              <a:t>return</a:t>
            </a:r>
            <a:r>
              <a:rPr dirty="0" sz="1400" spc="-85">
                <a:latin typeface="Courier New"/>
                <a:cs typeface="Courier New"/>
              </a:rPr>
              <a:t> </a:t>
            </a:r>
            <a:r>
              <a:rPr dirty="0" sz="1400">
                <a:latin typeface="Courier New"/>
                <a:cs typeface="Courier New"/>
              </a:rPr>
              <a:t>v</a:t>
            </a:r>
            <a:endParaRPr sz="14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700">
              <a:latin typeface="Times New Roman"/>
              <a:cs typeface="Times New Roman"/>
            </a:endParaRPr>
          </a:p>
          <a:p>
            <a:pPr marL="17780">
              <a:lnSpc>
                <a:spcPct val="100000"/>
              </a:lnSpc>
            </a:pPr>
            <a:r>
              <a:rPr dirty="0" sz="1400" spc="-5">
                <a:latin typeface="Courier New"/>
                <a:cs typeface="Courier New"/>
              </a:rPr>
              <a:t>def</a:t>
            </a:r>
            <a:r>
              <a:rPr dirty="0" sz="1400" spc="-6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cyl_area(r,h):</a:t>
            </a:r>
            <a:endParaRPr sz="1400">
              <a:latin typeface="Courier New"/>
              <a:cs typeface="Courier New"/>
            </a:endParaRPr>
          </a:p>
          <a:p>
            <a:pPr marL="444500" marR="3737610">
              <a:lnSpc>
                <a:spcPct val="108600"/>
              </a:lnSpc>
            </a:pPr>
            <a:r>
              <a:rPr dirty="0" sz="1400" spc="-5">
                <a:latin typeface="Courier New"/>
                <a:cs typeface="Courier New"/>
              </a:rPr>
              <a:t>from math import pi  </a:t>
            </a:r>
            <a:r>
              <a:rPr dirty="0" sz="1400" spc="-5">
                <a:latin typeface="Courier New"/>
                <a:cs typeface="Courier New"/>
              </a:rPr>
              <a:t>a=2*r*pi*h+2*r**2*pi  </a:t>
            </a:r>
            <a:r>
              <a:rPr dirty="0" sz="1400" spc="-5">
                <a:latin typeface="Courier New"/>
                <a:cs typeface="Courier New"/>
              </a:rPr>
              <a:t>return</a:t>
            </a:r>
            <a:r>
              <a:rPr dirty="0" sz="1400" spc="-85">
                <a:latin typeface="Courier New"/>
                <a:cs typeface="Courier New"/>
              </a:rPr>
              <a:t> </a:t>
            </a:r>
            <a:r>
              <a:rPr dirty="0" sz="1400">
                <a:latin typeface="Courier New"/>
                <a:cs typeface="Courier New"/>
              </a:rPr>
              <a:t>a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4472559"/>
            <a:ext cx="6160135" cy="788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Import module </a:t>
            </a:r>
            <a:r>
              <a:rPr dirty="0" sz="1400" b="1">
                <a:latin typeface="Times New Roman"/>
                <a:cs typeface="Times New Roman"/>
              </a:rPr>
              <a:t>in</a:t>
            </a:r>
            <a:r>
              <a:rPr dirty="0" sz="1400" spc="-4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Python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1620"/>
              </a:lnSpc>
              <a:spcBef>
                <a:spcPts val="1205"/>
              </a:spcBef>
            </a:pP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5">
                <a:latin typeface="Times New Roman"/>
                <a:cs typeface="Times New Roman"/>
              </a:rPr>
              <a:t>import the functions, and classes defined in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module to another module using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import statement in </a:t>
            </a:r>
            <a:r>
              <a:rPr dirty="0" sz="1400" spc="-10">
                <a:latin typeface="Times New Roman"/>
                <a:cs typeface="Times New Roman"/>
              </a:rPr>
              <a:t>some </a:t>
            </a:r>
            <a:r>
              <a:rPr dirty="0" sz="1400">
                <a:latin typeface="Times New Roman"/>
                <a:cs typeface="Times New Roman"/>
              </a:rPr>
              <a:t>other </a:t>
            </a:r>
            <a:r>
              <a:rPr dirty="0" sz="1400" spc="-5">
                <a:latin typeface="Times New Roman"/>
                <a:cs typeface="Times New Roman"/>
              </a:rPr>
              <a:t>Python </a:t>
            </a:r>
            <a:r>
              <a:rPr dirty="0" sz="1400">
                <a:latin typeface="Times New Roman"/>
                <a:cs typeface="Times New Roman"/>
              </a:rPr>
              <a:t>source </a:t>
            </a:r>
            <a:r>
              <a:rPr dirty="0" sz="1400" spc="-5">
                <a:latin typeface="Times New Roman"/>
                <a:cs typeface="Times New Roman"/>
              </a:rPr>
              <a:t>file.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96416" y="5761609"/>
            <a:ext cx="6323965" cy="463550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70"/>
              </a:lnSpc>
            </a:pPr>
            <a:r>
              <a:rPr dirty="0" sz="1400" spc="-5">
                <a:latin typeface="Courier New"/>
                <a:cs typeface="Courier New"/>
              </a:rPr>
              <a:t>import</a:t>
            </a:r>
            <a:r>
              <a:rPr dirty="0" sz="1400" spc="-7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cylin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145"/>
              </a:spcBef>
            </a:pPr>
            <a:r>
              <a:rPr dirty="0" sz="1400" spc="-5">
                <a:latin typeface="Courier New"/>
                <a:cs typeface="Courier New"/>
              </a:rPr>
              <a:t>a=cylin.cyl_area(2,4)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6568313"/>
            <a:ext cx="5874385" cy="787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b="1">
                <a:latin typeface="Times New Roman"/>
                <a:cs typeface="Times New Roman"/>
              </a:rPr>
              <a:t>Python </a:t>
            </a:r>
            <a:r>
              <a:rPr dirty="0" sz="1400" spc="-5" b="1">
                <a:latin typeface="Times New Roman"/>
                <a:cs typeface="Times New Roman"/>
              </a:rPr>
              <a:t>Import from</a:t>
            </a:r>
            <a:r>
              <a:rPr dirty="0" sz="1400" spc="-8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Module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1610"/>
              </a:lnSpc>
              <a:spcBef>
                <a:spcPts val="1215"/>
              </a:spcBef>
            </a:pPr>
            <a:r>
              <a:rPr dirty="0" sz="1400" spc="-5">
                <a:latin typeface="Times New Roman"/>
                <a:cs typeface="Times New Roman"/>
              </a:rPr>
              <a:t>Python’s from </a:t>
            </a:r>
            <a:r>
              <a:rPr dirty="0" sz="1400">
                <a:latin typeface="Times New Roman"/>
                <a:cs typeface="Times New Roman"/>
              </a:rPr>
              <a:t>statement </a:t>
            </a:r>
            <a:r>
              <a:rPr dirty="0" sz="1400" spc="-5">
                <a:latin typeface="Times New Roman"/>
                <a:cs typeface="Times New Roman"/>
              </a:rPr>
              <a:t>lets </a:t>
            </a:r>
            <a:r>
              <a:rPr dirty="0" sz="1400" spc="-10">
                <a:latin typeface="Times New Roman"/>
                <a:cs typeface="Times New Roman"/>
              </a:rPr>
              <a:t>you </a:t>
            </a:r>
            <a:r>
              <a:rPr dirty="0" sz="1400" spc="-5">
                <a:latin typeface="Times New Roman"/>
                <a:cs typeface="Times New Roman"/>
              </a:rPr>
              <a:t>import specific attributes </a:t>
            </a:r>
            <a:r>
              <a:rPr dirty="0" sz="1400">
                <a:latin typeface="Times New Roman"/>
                <a:cs typeface="Times New Roman"/>
              </a:rPr>
              <a:t>from a </a:t>
            </a:r>
            <a:r>
              <a:rPr dirty="0" sz="1400" spc="-5">
                <a:latin typeface="Times New Roman"/>
                <a:cs typeface="Times New Roman"/>
              </a:rPr>
              <a:t>module without  importing the module </a:t>
            </a:r>
            <a:r>
              <a:rPr dirty="0" sz="1400">
                <a:latin typeface="Times New Roman"/>
                <a:cs typeface="Times New Roman"/>
              </a:rPr>
              <a:t>as a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whole.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96416" y="7499350"/>
            <a:ext cx="6323965" cy="463550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70"/>
              </a:lnSpc>
            </a:pPr>
            <a:r>
              <a:rPr dirty="0" sz="1400" spc="-5">
                <a:latin typeface="Courier New"/>
                <a:cs typeface="Courier New"/>
              </a:rPr>
              <a:t>from cylin import</a:t>
            </a:r>
            <a:r>
              <a:rPr dirty="0" sz="1400" spc="-3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cyl_area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140"/>
              </a:spcBef>
            </a:pPr>
            <a:r>
              <a:rPr dirty="0" sz="1400" spc="-5">
                <a:latin typeface="Courier New"/>
                <a:cs typeface="Courier New"/>
              </a:rPr>
              <a:t>a=cyl_area(2,4)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2004" y="8304530"/>
            <a:ext cx="5965190" cy="787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Import all</a:t>
            </a:r>
            <a:r>
              <a:rPr dirty="0" sz="1400" spc="-5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Names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1610"/>
              </a:lnSpc>
              <a:spcBef>
                <a:spcPts val="1215"/>
              </a:spcBef>
            </a:pP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* </a:t>
            </a:r>
            <a:r>
              <a:rPr dirty="0" sz="1400" spc="-5">
                <a:latin typeface="Times New Roman"/>
                <a:cs typeface="Times New Roman"/>
              </a:rPr>
              <a:t>symbol </a:t>
            </a:r>
            <a:r>
              <a:rPr dirty="0" sz="1400">
                <a:latin typeface="Times New Roman"/>
                <a:cs typeface="Times New Roman"/>
              </a:rPr>
              <a:t>used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 spc="-5">
                <a:latin typeface="Times New Roman"/>
                <a:cs typeface="Times New Roman"/>
              </a:rPr>
              <a:t>the import statement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used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import </a:t>
            </a:r>
            <a:r>
              <a:rPr dirty="0" sz="1400" spc="-10">
                <a:latin typeface="Times New Roman"/>
                <a:cs typeface="Times New Roman"/>
              </a:rPr>
              <a:t>all </a:t>
            </a:r>
            <a:r>
              <a:rPr dirty="0" sz="1400" spc="-5">
                <a:latin typeface="Times New Roman"/>
                <a:cs typeface="Times New Roman"/>
              </a:rPr>
              <a:t>the names </a:t>
            </a:r>
            <a:r>
              <a:rPr dirty="0" sz="1400">
                <a:latin typeface="Times New Roman"/>
                <a:cs typeface="Times New Roman"/>
              </a:rPr>
              <a:t>from a  </a:t>
            </a:r>
            <a:r>
              <a:rPr dirty="0" sz="1400" spc="-5">
                <a:latin typeface="Times New Roman"/>
                <a:cs typeface="Times New Roman"/>
              </a:rPr>
              <a:t>module to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current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namespace.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96416" y="9235135"/>
            <a:ext cx="6323965" cy="231775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70"/>
              </a:lnSpc>
            </a:pPr>
            <a:r>
              <a:rPr dirty="0" sz="1400" spc="-5">
                <a:latin typeface="Courier New"/>
                <a:cs typeface="Courier New"/>
              </a:rPr>
              <a:t>from cylin import</a:t>
            </a:r>
            <a:r>
              <a:rPr dirty="0" sz="1400" spc="-55">
                <a:latin typeface="Courier New"/>
                <a:cs typeface="Courier New"/>
              </a:rPr>
              <a:t> </a:t>
            </a:r>
            <a:r>
              <a:rPr dirty="0" sz="1400">
                <a:latin typeface="Courier New"/>
                <a:cs typeface="Courier New"/>
              </a:rPr>
              <a:t>*</a:t>
            </a:r>
            <a:endParaRPr sz="14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6416" y="541019"/>
            <a:ext cx="6323965" cy="695325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70"/>
              </a:lnSpc>
            </a:pPr>
            <a:r>
              <a:rPr dirty="0" sz="1400" spc="-5">
                <a:latin typeface="Courier New"/>
                <a:cs typeface="Courier New"/>
              </a:rPr>
              <a:t>a=cyl_area(2,4)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140"/>
              </a:spcBef>
            </a:pPr>
            <a:r>
              <a:rPr dirty="0" sz="1400" spc="-5">
                <a:latin typeface="Courier New"/>
                <a:cs typeface="Courier New"/>
              </a:rPr>
              <a:t>v=cyl_vol(2,4)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1579626"/>
            <a:ext cx="4703445" cy="5829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Renaming </a:t>
            </a:r>
            <a:r>
              <a:rPr dirty="0" sz="1400" b="1">
                <a:latin typeface="Times New Roman"/>
                <a:cs typeface="Times New Roman"/>
              </a:rPr>
              <a:t>the </a:t>
            </a:r>
            <a:r>
              <a:rPr dirty="0" sz="1400" spc="-5" b="1">
                <a:latin typeface="Times New Roman"/>
                <a:cs typeface="Times New Roman"/>
              </a:rPr>
              <a:t>Python</a:t>
            </a:r>
            <a:r>
              <a:rPr dirty="0" sz="1400" spc="-3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module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5">
                <a:latin typeface="Times New Roman"/>
                <a:cs typeface="Times New Roman"/>
              </a:rPr>
              <a:t>rename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module while importing it using the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keyword.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6416" y="2306066"/>
            <a:ext cx="6323965" cy="463550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70"/>
              </a:lnSpc>
            </a:pPr>
            <a:r>
              <a:rPr dirty="0" sz="1400" spc="-5">
                <a:latin typeface="Courier New"/>
                <a:cs typeface="Courier New"/>
              </a:rPr>
              <a:t>import cylin as</a:t>
            </a:r>
            <a:r>
              <a:rPr dirty="0" sz="1400" spc="-60">
                <a:latin typeface="Courier New"/>
                <a:cs typeface="Courier New"/>
              </a:rPr>
              <a:t> </a:t>
            </a:r>
            <a:r>
              <a:rPr dirty="0" sz="1400">
                <a:latin typeface="Courier New"/>
                <a:cs typeface="Courier New"/>
              </a:rPr>
              <a:t>c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140"/>
              </a:spcBef>
            </a:pPr>
            <a:r>
              <a:rPr dirty="0" sz="1400" spc="-5">
                <a:latin typeface="Courier New"/>
                <a:cs typeface="Courier New"/>
              </a:rPr>
              <a:t>a=c.cyl_area(2,4)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3113151"/>
            <a:ext cx="6261100" cy="5573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Packages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96000"/>
              </a:lnSpc>
              <a:spcBef>
                <a:spcPts val="1170"/>
              </a:spcBef>
            </a:pP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usually </a:t>
            </a:r>
            <a:r>
              <a:rPr dirty="0" sz="1400" spc="-5">
                <a:latin typeface="Times New Roman"/>
                <a:cs typeface="Times New Roman"/>
              </a:rPr>
              <a:t>organize </a:t>
            </a:r>
            <a:r>
              <a:rPr dirty="0" sz="1400">
                <a:latin typeface="Times New Roman"/>
                <a:cs typeface="Times New Roman"/>
              </a:rPr>
              <a:t>our </a:t>
            </a:r>
            <a:r>
              <a:rPr dirty="0" sz="1400" spc="-5">
                <a:latin typeface="Times New Roman"/>
                <a:cs typeface="Times New Roman"/>
              </a:rPr>
              <a:t>files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different folders and subfolders </a:t>
            </a:r>
            <a:r>
              <a:rPr dirty="0" sz="1400">
                <a:latin typeface="Times New Roman"/>
                <a:cs typeface="Times New Roman"/>
              </a:rPr>
              <a:t>based on </a:t>
            </a:r>
            <a:r>
              <a:rPr dirty="0" sz="1400" spc="-5">
                <a:latin typeface="Times New Roman"/>
                <a:cs typeface="Times New Roman"/>
              </a:rPr>
              <a:t>some criteria,  </a:t>
            </a:r>
            <a:r>
              <a:rPr dirty="0" sz="1400">
                <a:latin typeface="Times New Roman"/>
                <a:cs typeface="Times New Roman"/>
              </a:rPr>
              <a:t>so </a:t>
            </a:r>
            <a:r>
              <a:rPr dirty="0" sz="1400" spc="-5">
                <a:latin typeface="Times New Roman"/>
                <a:cs typeface="Times New Roman"/>
              </a:rPr>
              <a:t>that </a:t>
            </a:r>
            <a:r>
              <a:rPr dirty="0" sz="1400">
                <a:latin typeface="Times New Roman"/>
                <a:cs typeface="Times New Roman"/>
              </a:rPr>
              <a:t>they can </a:t>
            </a:r>
            <a:r>
              <a:rPr dirty="0" sz="1400" spc="-5">
                <a:latin typeface="Times New Roman"/>
                <a:cs typeface="Times New Roman"/>
              </a:rPr>
              <a:t>be managed easily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efficiently.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example, we keep all our games  </a:t>
            </a:r>
            <a:r>
              <a:rPr dirty="0" sz="1400">
                <a:latin typeface="Times New Roman"/>
                <a:cs typeface="Times New Roman"/>
              </a:rPr>
              <a:t>in a </a:t>
            </a:r>
            <a:r>
              <a:rPr dirty="0" sz="1400" spc="-5">
                <a:latin typeface="Times New Roman"/>
                <a:cs typeface="Times New Roman"/>
              </a:rPr>
              <a:t>Games </a:t>
            </a:r>
            <a:r>
              <a:rPr dirty="0" sz="1400">
                <a:latin typeface="Times New Roman"/>
                <a:cs typeface="Times New Roman"/>
              </a:rPr>
              <a:t>folder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10">
                <a:latin typeface="Times New Roman"/>
                <a:cs typeface="Times New Roman"/>
              </a:rPr>
              <a:t>even </a:t>
            </a:r>
            <a:r>
              <a:rPr dirty="0" sz="1400" spc="-5">
                <a:latin typeface="Times New Roman"/>
                <a:cs typeface="Times New Roman"/>
              </a:rPr>
              <a:t>subcategorize according to the genre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game or  </a:t>
            </a:r>
            <a:r>
              <a:rPr dirty="0" sz="1400" spc="-5">
                <a:latin typeface="Times New Roman"/>
                <a:cs typeface="Times New Roman"/>
              </a:rPr>
              <a:t>something like this. The </a:t>
            </a:r>
            <a:r>
              <a:rPr dirty="0" sz="1400" spc="-10">
                <a:latin typeface="Times New Roman"/>
                <a:cs typeface="Times New Roman"/>
              </a:rPr>
              <a:t>same </a:t>
            </a:r>
            <a:r>
              <a:rPr dirty="0" sz="1400">
                <a:latin typeface="Times New Roman"/>
                <a:cs typeface="Times New Roman"/>
              </a:rPr>
              <a:t>analogy is </a:t>
            </a:r>
            <a:r>
              <a:rPr dirty="0" sz="1400" spc="-5">
                <a:latin typeface="Times New Roman"/>
                <a:cs typeface="Times New Roman"/>
              </a:rPr>
              <a:t>followed </a:t>
            </a:r>
            <a:r>
              <a:rPr dirty="0" sz="1400">
                <a:latin typeface="Times New Roman"/>
                <a:cs typeface="Times New Roman"/>
              </a:rPr>
              <a:t>by the </a:t>
            </a:r>
            <a:r>
              <a:rPr dirty="0" sz="1400" spc="-5">
                <a:latin typeface="Times New Roman"/>
                <a:cs typeface="Times New Roman"/>
              </a:rPr>
              <a:t>packages in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Python.</a:t>
            </a: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1150"/>
              </a:spcBef>
            </a:pPr>
            <a:r>
              <a:rPr dirty="0" sz="1400" b="1">
                <a:latin typeface="Times New Roman"/>
                <a:cs typeface="Times New Roman"/>
              </a:rPr>
              <a:t>What is a </a:t>
            </a:r>
            <a:r>
              <a:rPr dirty="0" sz="1400" spc="-5" b="1">
                <a:latin typeface="Times New Roman"/>
                <a:cs typeface="Times New Roman"/>
              </a:rPr>
              <a:t>Python</a:t>
            </a:r>
            <a:r>
              <a:rPr dirty="0" sz="1400" spc="-9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Package?</a:t>
            </a:r>
            <a:endParaRPr sz="1400">
              <a:latin typeface="Times New Roman"/>
              <a:cs typeface="Times New Roman"/>
            </a:endParaRPr>
          </a:p>
          <a:p>
            <a:pPr algn="just" marL="12700" marR="92075">
              <a:lnSpc>
                <a:spcPts val="1610"/>
              </a:lnSpc>
              <a:spcBef>
                <a:spcPts val="1215"/>
              </a:spcBef>
            </a:pPr>
            <a:r>
              <a:rPr dirty="0" sz="1400" spc="-5">
                <a:latin typeface="Times New Roman"/>
                <a:cs typeface="Times New Roman"/>
              </a:rPr>
              <a:t>Python </a:t>
            </a:r>
            <a:r>
              <a:rPr dirty="0" sz="1400" spc="-10">
                <a:latin typeface="Times New Roman"/>
                <a:cs typeface="Times New Roman"/>
              </a:rPr>
              <a:t>modules </a:t>
            </a:r>
            <a:r>
              <a:rPr dirty="0" sz="1400" spc="-5">
                <a:latin typeface="Times New Roman"/>
                <a:cs typeface="Times New Roman"/>
              </a:rPr>
              <a:t>may contain several classes, functions, variables, </a:t>
            </a:r>
            <a:r>
              <a:rPr dirty="0" sz="1400">
                <a:latin typeface="Times New Roman"/>
                <a:cs typeface="Times New Roman"/>
              </a:rPr>
              <a:t>etc. </a:t>
            </a:r>
            <a:r>
              <a:rPr dirty="0" sz="1400" spc="-5">
                <a:latin typeface="Times New Roman"/>
                <a:cs typeface="Times New Roman"/>
              </a:rPr>
              <a:t>whereas Python  packages contain several modules.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simpler terms, </a:t>
            </a:r>
            <a:r>
              <a:rPr dirty="0" sz="1400">
                <a:latin typeface="Times New Roman"/>
                <a:cs typeface="Times New Roman"/>
              </a:rPr>
              <a:t>Package </a:t>
            </a:r>
            <a:r>
              <a:rPr dirty="0" sz="1400" spc="-5">
                <a:latin typeface="Times New Roman"/>
                <a:cs typeface="Times New Roman"/>
              </a:rPr>
              <a:t>in Python </a:t>
            </a:r>
            <a:r>
              <a:rPr dirty="0" sz="1400">
                <a:latin typeface="Times New Roman"/>
                <a:cs typeface="Times New Roman"/>
              </a:rPr>
              <a:t>is a </a:t>
            </a:r>
            <a:r>
              <a:rPr dirty="0" sz="1400" spc="-5">
                <a:latin typeface="Times New Roman"/>
                <a:cs typeface="Times New Roman"/>
              </a:rPr>
              <a:t>folder that  contains various modules </a:t>
            </a:r>
            <a:r>
              <a:rPr dirty="0" sz="1400" spc="-10">
                <a:latin typeface="Times New Roman"/>
                <a:cs typeface="Times New Roman"/>
              </a:rPr>
              <a:t>as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files.</a:t>
            </a: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1120"/>
              </a:spcBef>
            </a:pPr>
            <a:r>
              <a:rPr dirty="0" sz="1400" spc="-5" b="1">
                <a:latin typeface="Times New Roman"/>
                <a:cs typeface="Times New Roman"/>
              </a:rPr>
              <a:t>Creating</a:t>
            </a:r>
            <a:r>
              <a:rPr dirty="0" sz="1400" spc="-30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Package</a:t>
            </a:r>
            <a:endParaRPr sz="1400">
              <a:latin typeface="Times New Roman"/>
              <a:cs typeface="Times New Roman"/>
            </a:endParaRPr>
          </a:p>
          <a:p>
            <a:pPr marL="12700" marR="184785">
              <a:lnSpc>
                <a:spcPts val="1610"/>
              </a:lnSpc>
              <a:spcBef>
                <a:spcPts val="1215"/>
              </a:spcBef>
            </a:pPr>
            <a:r>
              <a:rPr dirty="0" sz="1400" spc="-5">
                <a:latin typeface="Times New Roman"/>
                <a:cs typeface="Times New Roman"/>
              </a:rPr>
              <a:t>Let’s </a:t>
            </a:r>
            <a:r>
              <a:rPr dirty="0" sz="1400">
                <a:latin typeface="Times New Roman"/>
                <a:cs typeface="Times New Roman"/>
              </a:rPr>
              <a:t>create a </a:t>
            </a:r>
            <a:r>
              <a:rPr dirty="0" sz="1400" spc="-5">
                <a:latin typeface="Times New Roman"/>
                <a:cs typeface="Times New Roman"/>
              </a:rPr>
              <a:t>package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Python named mypckg that will </a:t>
            </a:r>
            <a:r>
              <a:rPr dirty="0" sz="1400" spc="-10">
                <a:latin typeface="Times New Roman"/>
                <a:cs typeface="Times New Roman"/>
              </a:rPr>
              <a:t>contain </a:t>
            </a:r>
            <a:r>
              <a:rPr dirty="0" sz="1400">
                <a:latin typeface="Times New Roman"/>
                <a:cs typeface="Times New Roman"/>
              </a:rPr>
              <a:t>two </a:t>
            </a:r>
            <a:r>
              <a:rPr dirty="0" sz="1400" spc="-10">
                <a:latin typeface="Times New Roman"/>
                <a:cs typeface="Times New Roman"/>
              </a:rPr>
              <a:t>modules mod1  </a:t>
            </a:r>
            <a:r>
              <a:rPr dirty="0" sz="1400" spc="-5">
                <a:latin typeface="Times New Roman"/>
                <a:cs typeface="Times New Roman"/>
              </a:rPr>
              <a:t>and mod2. To create this module, follow the </a:t>
            </a:r>
            <a:r>
              <a:rPr dirty="0" sz="1400">
                <a:latin typeface="Times New Roman"/>
                <a:cs typeface="Times New Roman"/>
              </a:rPr>
              <a:t>below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steps:</a:t>
            </a:r>
            <a:endParaRPr sz="14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118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>
                <a:latin typeface="Times New Roman"/>
                <a:cs typeface="Times New Roman"/>
              </a:rPr>
              <a:t>Create a </a:t>
            </a:r>
            <a:r>
              <a:rPr dirty="0" sz="1400" spc="-5">
                <a:latin typeface="Times New Roman"/>
                <a:cs typeface="Times New Roman"/>
              </a:rPr>
              <a:t>folder named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mypckg.</a:t>
            </a:r>
            <a:endParaRPr sz="14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35"/>
              </a:spcBef>
              <a:buFont typeface="Symbol"/>
              <a:buChar char=""/>
              <a:tabLst>
                <a:tab pos="469265" algn="l"/>
                <a:tab pos="469900" algn="l"/>
                <a:tab pos="4156075" algn="l"/>
                <a:tab pos="4572000" algn="l"/>
              </a:tabLst>
            </a:pPr>
            <a:r>
              <a:rPr dirty="0" sz="1400" spc="-5">
                <a:latin typeface="Times New Roman"/>
                <a:cs typeface="Times New Roman"/>
              </a:rPr>
              <a:t>Inside this folder create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empty Python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file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i.e.</a:t>
            </a:r>
            <a:r>
              <a:rPr dirty="0" sz="1400" u="sng">
                <a:latin typeface="Times New Roman"/>
                <a:cs typeface="Times New Roman"/>
              </a:rPr>
              <a:t> 	</a:t>
            </a:r>
            <a:r>
              <a:rPr dirty="0" sz="1400" spc="-5">
                <a:latin typeface="Times New Roman"/>
                <a:cs typeface="Times New Roman"/>
              </a:rPr>
              <a:t>init</a:t>
            </a:r>
            <a:r>
              <a:rPr dirty="0" sz="1400" spc="-5" u="sng">
                <a:latin typeface="Times New Roman"/>
                <a:cs typeface="Times New Roman"/>
              </a:rPr>
              <a:t> 	</a:t>
            </a:r>
            <a:r>
              <a:rPr dirty="0" sz="1400">
                <a:latin typeface="Times New Roman"/>
                <a:cs typeface="Times New Roman"/>
              </a:rPr>
              <a:t>.py</a:t>
            </a:r>
            <a:endParaRPr sz="14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 spc="-5">
                <a:latin typeface="Times New Roman"/>
                <a:cs typeface="Times New Roman"/>
              </a:rPr>
              <a:t>Then create two modules </a:t>
            </a:r>
            <a:r>
              <a:rPr dirty="0" sz="1400" spc="-10">
                <a:latin typeface="Times New Roman"/>
                <a:cs typeface="Times New Roman"/>
              </a:rPr>
              <a:t>mod1 </a:t>
            </a:r>
            <a:r>
              <a:rPr dirty="0" sz="1400" spc="-5">
                <a:latin typeface="Times New Roman"/>
                <a:cs typeface="Times New Roman"/>
              </a:rPr>
              <a:t>and </a:t>
            </a:r>
            <a:r>
              <a:rPr dirty="0" sz="1400" spc="-10">
                <a:latin typeface="Times New Roman"/>
                <a:cs typeface="Times New Roman"/>
              </a:rPr>
              <a:t>mod2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this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folder.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4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Import Modules from </a:t>
            </a:r>
            <a:r>
              <a:rPr dirty="0" sz="1400" b="1">
                <a:latin typeface="Times New Roman"/>
                <a:cs typeface="Times New Roman"/>
              </a:rPr>
              <a:t>a</a:t>
            </a:r>
            <a:r>
              <a:rPr dirty="0" sz="1400" spc="-3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Package</a:t>
            </a:r>
            <a:endParaRPr sz="1400">
              <a:latin typeface="Times New Roman"/>
              <a:cs typeface="Times New Roman"/>
            </a:endParaRPr>
          </a:p>
          <a:p>
            <a:pPr marL="12700" marR="127635">
              <a:lnSpc>
                <a:spcPts val="1610"/>
              </a:lnSpc>
              <a:spcBef>
                <a:spcPts val="1215"/>
              </a:spcBef>
            </a:pP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5">
                <a:latin typeface="Times New Roman"/>
                <a:cs typeface="Times New Roman"/>
              </a:rPr>
              <a:t>import these Python </a:t>
            </a:r>
            <a:r>
              <a:rPr dirty="0" sz="1400" spc="-10">
                <a:latin typeface="Times New Roman"/>
                <a:cs typeface="Times New Roman"/>
              </a:rPr>
              <a:t>modules </a:t>
            </a:r>
            <a:r>
              <a:rPr dirty="0" sz="1400" spc="-5">
                <a:latin typeface="Times New Roman"/>
                <a:cs typeface="Times New Roman"/>
              </a:rPr>
              <a:t>using the from…import statement and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dot(.)  </a:t>
            </a:r>
            <a:r>
              <a:rPr dirty="0" sz="1400">
                <a:latin typeface="Times New Roman"/>
                <a:cs typeface="Times New Roman"/>
              </a:rPr>
              <a:t>operator.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Syntax: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96416" y="8678874"/>
            <a:ext cx="6323965" cy="612775"/>
          </a:xfrm>
          <a:prstGeom prst="rect">
            <a:avLst/>
          </a:prstGeom>
          <a:solidFill>
            <a:srgbClr val="D9D9D9"/>
          </a:solidFill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250">
              <a:latin typeface="Times New Roman"/>
              <a:cs typeface="Times New Roman"/>
            </a:endParaRPr>
          </a:p>
          <a:p>
            <a:pPr marL="17780">
              <a:lnSpc>
                <a:spcPct val="100000"/>
              </a:lnSpc>
            </a:pPr>
            <a:r>
              <a:rPr dirty="0" sz="1400" spc="-5">
                <a:latin typeface="Times New Roman"/>
                <a:cs typeface="Times New Roman"/>
              </a:rPr>
              <a:t>import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package_name.module_name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526795"/>
            <a:ext cx="6290945" cy="49041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803400">
              <a:lnSpc>
                <a:spcPct val="100000"/>
              </a:lnSpc>
            </a:pPr>
            <a:r>
              <a:rPr dirty="0" sz="1600" spc="-5" b="1">
                <a:latin typeface="Times New Roman"/>
                <a:cs typeface="Times New Roman"/>
              </a:rPr>
              <a:t>Object-Oriented</a:t>
            </a:r>
            <a:r>
              <a:rPr dirty="0" sz="1600" spc="-20" b="1">
                <a:latin typeface="Times New Roman"/>
                <a:cs typeface="Times New Roman"/>
              </a:rPr>
              <a:t> </a:t>
            </a:r>
            <a:r>
              <a:rPr dirty="0" sz="1600" spc="-5" b="1">
                <a:latin typeface="Times New Roman"/>
                <a:cs typeface="Times New Roman"/>
              </a:rPr>
              <a:t>Programming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b="1">
                <a:latin typeface="Times New Roman"/>
                <a:cs typeface="Times New Roman"/>
              </a:rPr>
              <a:t>Try</a:t>
            </a:r>
            <a:r>
              <a:rPr dirty="0" sz="1400" spc="-7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Except</a:t>
            </a:r>
            <a:endParaRPr sz="1400">
              <a:latin typeface="Times New Roman"/>
              <a:cs typeface="Times New Roman"/>
            </a:endParaRPr>
          </a:p>
          <a:p>
            <a:pPr marL="12700" marR="65405">
              <a:lnSpc>
                <a:spcPct val="96000"/>
              </a:lnSpc>
              <a:spcBef>
                <a:spcPts val="1170"/>
              </a:spcBef>
            </a:pPr>
            <a:r>
              <a:rPr dirty="0" sz="1400">
                <a:latin typeface="Times New Roman"/>
                <a:cs typeface="Times New Roman"/>
              </a:rPr>
              <a:t>Error </a:t>
            </a:r>
            <a:r>
              <a:rPr dirty="0" sz="1400" spc="-5">
                <a:latin typeface="Times New Roman"/>
                <a:cs typeface="Times New Roman"/>
              </a:rPr>
              <a:t>in Python can be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two types </a:t>
            </a:r>
            <a:r>
              <a:rPr dirty="0" sz="1400">
                <a:latin typeface="Times New Roman"/>
                <a:cs typeface="Times New Roman"/>
              </a:rPr>
              <a:t>i.e. </a:t>
            </a:r>
            <a:r>
              <a:rPr dirty="0" sz="1400" spc="-5">
                <a:latin typeface="Times New Roman"/>
                <a:cs typeface="Times New Roman"/>
              </a:rPr>
              <a:t>Syntax errors and Exceptions. Errors are the  problems </a:t>
            </a:r>
            <a:r>
              <a:rPr dirty="0" sz="1400">
                <a:latin typeface="Times New Roman"/>
                <a:cs typeface="Times New Roman"/>
              </a:rPr>
              <a:t>in a </a:t>
            </a:r>
            <a:r>
              <a:rPr dirty="0" sz="1400" spc="-5">
                <a:latin typeface="Times New Roman"/>
                <a:cs typeface="Times New Roman"/>
              </a:rPr>
              <a:t>program </a:t>
            </a:r>
            <a:r>
              <a:rPr dirty="0" sz="1400">
                <a:latin typeface="Times New Roman"/>
                <a:cs typeface="Times New Roman"/>
              </a:rPr>
              <a:t>due </a:t>
            </a:r>
            <a:r>
              <a:rPr dirty="0" sz="1400" spc="-5">
                <a:latin typeface="Times New Roman"/>
                <a:cs typeface="Times New Roman"/>
              </a:rPr>
              <a:t>to which the program will stop the execution. On the </a:t>
            </a:r>
            <a:r>
              <a:rPr dirty="0" sz="1400" spc="-10">
                <a:latin typeface="Times New Roman"/>
                <a:cs typeface="Times New Roman"/>
              </a:rPr>
              <a:t>other  </a:t>
            </a:r>
            <a:r>
              <a:rPr dirty="0" sz="1400" spc="-5">
                <a:latin typeface="Times New Roman"/>
                <a:cs typeface="Times New Roman"/>
              </a:rPr>
              <a:t>hand, exceptions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raised </a:t>
            </a:r>
            <a:r>
              <a:rPr dirty="0" sz="1400" spc="-10">
                <a:latin typeface="Times New Roman"/>
                <a:cs typeface="Times New Roman"/>
              </a:rPr>
              <a:t>when some </a:t>
            </a:r>
            <a:r>
              <a:rPr dirty="0" sz="1400" spc="-5">
                <a:latin typeface="Times New Roman"/>
                <a:cs typeface="Times New Roman"/>
              </a:rPr>
              <a:t>internal events </a:t>
            </a:r>
            <a:r>
              <a:rPr dirty="0" sz="1400">
                <a:latin typeface="Times New Roman"/>
                <a:cs typeface="Times New Roman"/>
              </a:rPr>
              <a:t>occur </a:t>
            </a:r>
            <a:r>
              <a:rPr dirty="0" sz="1400" spc="-5">
                <a:latin typeface="Times New Roman"/>
                <a:cs typeface="Times New Roman"/>
              </a:rPr>
              <a:t>which changes the normal  </a:t>
            </a:r>
            <a:r>
              <a:rPr dirty="0" sz="1400">
                <a:latin typeface="Times New Roman"/>
                <a:cs typeface="Times New Roman"/>
              </a:rPr>
              <a:t>flow of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-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program.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50"/>
              </a:spcBef>
            </a:pPr>
            <a:r>
              <a:rPr dirty="0" sz="1400" b="1">
                <a:solidFill>
                  <a:srgbClr val="273139"/>
                </a:solidFill>
                <a:latin typeface="Times New Roman"/>
                <a:cs typeface="Times New Roman"/>
              </a:rPr>
              <a:t>Some of </a:t>
            </a:r>
            <a:r>
              <a:rPr dirty="0" sz="1400" spc="5" b="1">
                <a:solidFill>
                  <a:srgbClr val="273139"/>
                </a:solidFill>
                <a:latin typeface="Times New Roman"/>
                <a:cs typeface="Times New Roman"/>
              </a:rPr>
              <a:t>the </a:t>
            </a:r>
            <a:r>
              <a:rPr dirty="0" sz="1400" b="1">
                <a:solidFill>
                  <a:srgbClr val="273139"/>
                </a:solidFill>
                <a:latin typeface="Times New Roman"/>
                <a:cs typeface="Times New Roman"/>
              </a:rPr>
              <a:t>common </a:t>
            </a:r>
            <a:r>
              <a:rPr dirty="0" sz="1400" spc="5" b="1">
                <a:solidFill>
                  <a:srgbClr val="273139"/>
                </a:solidFill>
                <a:latin typeface="Times New Roman"/>
                <a:cs typeface="Times New Roman"/>
              </a:rPr>
              <a:t>Exception Errors are</a:t>
            </a:r>
            <a:r>
              <a:rPr dirty="0" sz="1400" spc="114" b="1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273139"/>
                </a:solidFill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00">
              <a:latin typeface="Times New Roman"/>
              <a:cs typeface="Times New Roman"/>
            </a:endParaRPr>
          </a:p>
          <a:p>
            <a:pPr marL="241300" indent="-228600">
              <a:lnSpc>
                <a:spcPts val="1645"/>
              </a:lnSpc>
              <a:buSzPct val="71428"/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dirty="0" sz="1400" spc="5" b="1">
                <a:solidFill>
                  <a:srgbClr val="273139"/>
                </a:solidFill>
                <a:latin typeface="Times New Roman"/>
                <a:cs typeface="Times New Roman"/>
              </a:rPr>
              <a:t>IOError: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if the file can’t be</a:t>
            </a:r>
            <a:r>
              <a:rPr dirty="0" sz="1400" spc="25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opened</a:t>
            </a:r>
            <a:endParaRPr sz="1400">
              <a:latin typeface="Times New Roman"/>
              <a:cs typeface="Times New Roman"/>
            </a:endParaRPr>
          </a:p>
          <a:p>
            <a:pPr marL="241300" indent="-228600">
              <a:lnSpc>
                <a:spcPts val="1610"/>
              </a:lnSpc>
              <a:buSzPct val="71428"/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dirty="0" sz="1400" spc="5" b="1">
                <a:solidFill>
                  <a:srgbClr val="273139"/>
                </a:solidFill>
                <a:latin typeface="Times New Roman"/>
                <a:cs typeface="Times New Roman"/>
              </a:rPr>
              <a:t>KeyboardInterrupt: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when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an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unrequired </a:t>
            </a:r>
            <a:r>
              <a:rPr dirty="0" sz="1400" spc="10">
                <a:solidFill>
                  <a:srgbClr val="273139"/>
                </a:solidFill>
                <a:latin typeface="Times New Roman"/>
                <a:cs typeface="Times New Roman"/>
              </a:rPr>
              <a:t>key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is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pressed by </a:t>
            </a:r>
            <a:r>
              <a:rPr dirty="0" sz="1400" spc="10">
                <a:solidFill>
                  <a:srgbClr val="273139"/>
                </a:solidFill>
                <a:latin typeface="Times New Roman"/>
                <a:cs typeface="Times New Roman"/>
              </a:rPr>
              <a:t>the</a:t>
            </a:r>
            <a:r>
              <a:rPr dirty="0" sz="1400" spc="70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user</a:t>
            </a:r>
            <a:endParaRPr sz="1400">
              <a:latin typeface="Times New Roman"/>
              <a:cs typeface="Times New Roman"/>
            </a:endParaRPr>
          </a:p>
          <a:p>
            <a:pPr marL="241300" indent="-228600">
              <a:lnSpc>
                <a:spcPts val="1614"/>
              </a:lnSpc>
              <a:buSzPct val="71428"/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dirty="0" sz="1400" spc="5" b="1">
                <a:solidFill>
                  <a:srgbClr val="273139"/>
                </a:solidFill>
                <a:latin typeface="Times New Roman"/>
                <a:cs typeface="Times New Roman"/>
              </a:rPr>
              <a:t>ValueError: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when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the built-in function receives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a wrong</a:t>
            </a:r>
            <a:r>
              <a:rPr dirty="0" sz="1400" spc="170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argument</a:t>
            </a:r>
            <a:endParaRPr sz="1400">
              <a:latin typeface="Times New Roman"/>
              <a:cs typeface="Times New Roman"/>
            </a:endParaRPr>
          </a:p>
          <a:p>
            <a:pPr marL="241300" indent="-228600">
              <a:lnSpc>
                <a:spcPts val="1614"/>
              </a:lnSpc>
              <a:buSzPct val="71428"/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dirty="0" sz="1400" spc="5" b="1">
                <a:solidFill>
                  <a:srgbClr val="273139"/>
                </a:solidFill>
                <a:latin typeface="Times New Roman"/>
                <a:cs typeface="Times New Roman"/>
              </a:rPr>
              <a:t>EOFError: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if End-Of-File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is hit without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reading any</a:t>
            </a:r>
            <a:r>
              <a:rPr dirty="0" sz="1400" spc="100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data</a:t>
            </a:r>
            <a:endParaRPr sz="1400">
              <a:latin typeface="Times New Roman"/>
              <a:cs typeface="Times New Roman"/>
            </a:endParaRPr>
          </a:p>
          <a:p>
            <a:pPr marL="241300" indent="-228600">
              <a:lnSpc>
                <a:spcPts val="1645"/>
              </a:lnSpc>
              <a:buSzPct val="71428"/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dirty="0" sz="1400" spc="5" b="1">
                <a:solidFill>
                  <a:srgbClr val="273139"/>
                </a:solidFill>
                <a:latin typeface="Times New Roman"/>
                <a:cs typeface="Times New Roman"/>
              </a:rPr>
              <a:t>ImportError: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if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it is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unable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to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find the</a:t>
            </a:r>
            <a:r>
              <a:rPr dirty="0" sz="1400" spc="80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module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marL="12700" marR="5080">
              <a:lnSpc>
                <a:spcPct val="96000"/>
              </a:lnSpc>
              <a:spcBef>
                <a:spcPts val="1075"/>
              </a:spcBef>
            </a:pPr>
            <a:r>
              <a:rPr dirty="0" sz="1400" spc="-5">
                <a:latin typeface="Times New Roman"/>
                <a:cs typeface="Times New Roman"/>
              </a:rPr>
              <a:t>Try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Except statement is used to handle </a:t>
            </a:r>
            <a:r>
              <a:rPr dirty="0" sz="1400">
                <a:latin typeface="Times New Roman"/>
                <a:cs typeface="Times New Roman"/>
              </a:rPr>
              <a:t>these </a:t>
            </a:r>
            <a:r>
              <a:rPr dirty="0" sz="1400" spc="-5">
                <a:latin typeface="Times New Roman"/>
                <a:cs typeface="Times New Roman"/>
              </a:rPr>
              <a:t>errors within </a:t>
            </a:r>
            <a:r>
              <a:rPr dirty="0" sz="1400">
                <a:latin typeface="Times New Roman"/>
                <a:cs typeface="Times New Roman"/>
              </a:rPr>
              <a:t>our </a:t>
            </a:r>
            <a:r>
              <a:rPr dirty="0" sz="1400" spc="-5">
                <a:latin typeface="Times New Roman"/>
                <a:cs typeface="Times New Roman"/>
              </a:rPr>
              <a:t>code in Python. The  </a:t>
            </a:r>
            <a:r>
              <a:rPr dirty="0" sz="1400">
                <a:latin typeface="Times New Roman"/>
                <a:cs typeface="Times New Roman"/>
              </a:rPr>
              <a:t>try </a:t>
            </a:r>
            <a:r>
              <a:rPr dirty="0" sz="1400" spc="-5">
                <a:latin typeface="Times New Roman"/>
                <a:cs typeface="Times New Roman"/>
              </a:rPr>
              <a:t>block is used to check </a:t>
            </a:r>
            <a:r>
              <a:rPr dirty="0" sz="1400" spc="-10">
                <a:latin typeface="Times New Roman"/>
                <a:cs typeface="Times New Roman"/>
              </a:rPr>
              <a:t>some </a:t>
            </a:r>
            <a:r>
              <a:rPr dirty="0" sz="1400">
                <a:latin typeface="Times New Roman"/>
                <a:cs typeface="Times New Roman"/>
              </a:rPr>
              <a:t>code </a:t>
            </a:r>
            <a:r>
              <a:rPr dirty="0" sz="1400" spc="5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errors </a:t>
            </a:r>
            <a:r>
              <a:rPr dirty="0" sz="1400">
                <a:latin typeface="Times New Roman"/>
                <a:cs typeface="Times New Roman"/>
              </a:rPr>
              <a:t>i.e the </a:t>
            </a:r>
            <a:r>
              <a:rPr dirty="0" sz="1400" spc="-5">
                <a:latin typeface="Times New Roman"/>
                <a:cs typeface="Times New Roman"/>
              </a:rPr>
              <a:t>code inside the </a:t>
            </a:r>
            <a:r>
              <a:rPr dirty="0" sz="1400">
                <a:latin typeface="Times New Roman"/>
                <a:cs typeface="Times New Roman"/>
              </a:rPr>
              <a:t>try </a:t>
            </a:r>
            <a:r>
              <a:rPr dirty="0" sz="1400" spc="-5">
                <a:latin typeface="Times New Roman"/>
                <a:cs typeface="Times New Roman"/>
              </a:rPr>
              <a:t>block will  execute when there is </a:t>
            </a:r>
            <a:r>
              <a:rPr dirty="0" sz="1400">
                <a:latin typeface="Times New Roman"/>
                <a:cs typeface="Times New Roman"/>
              </a:rPr>
              <a:t>no </a:t>
            </a:r>
            <a:r>
              <a:rPr dirty="0" sz="1400" spc="-5">
                <a:latin typeface="Times New Roman"/>
                <a:cs typeface="Times New Roman"/>
              </a:rPr>
              <a:t>error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program. Whereas the </a:t>
            </a:r>
            <a:r>
              <a:rPr dirty="0" sz="1400" spc="-10">
                <a:latin typeface="Times New Roman"/>
                <a:cs typeface="Times New Roman"/>
              </a:rPr>
              <a:t>code </a:t>
            </a:r>
            <a:r>
              <a:rPr dirty="0" sz="1400">
                <a:latin typeface="Times New Roman"/>
                <a:cs typeface="Times New Roman"/>
              </a:rPr>
              <a:t>inside </a:t>
            </a:r>
            <a:r>
              <a:rPr dirty="0" sz="1400" spc="-5">
                <a:latin typeface="Times New Roman"/>
                <a:cs typeface="Times New Roman"/>
              </a:rPr>
              <a:t>the except block  will execute whenever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program encounters </a:t>
            </a:r>
            <a:r>
              <a:rPr dirty="0" sz="1400" spc="-10">
                <a:latin typeface="Times New Roman"/>
                <a:cs typeface="Times New Roman"/>
              </a:rPr>
              <a:t>some </a:t>
            </a:r>
            <a:r>
              <a:rPr dirty="0" sz="1400">
                <a:latin typeface="Times New Roman"/>
                <a:cs typeface="Times New Roman"/>
              </a:rPr>
              <a:t>error in </a:t>
            </a:r>
            <a:r>
              <a:rPr dirty="0" sz="1400" spc="-5">
                <a:latin typeface="Times New Roman"/>
                <a:cs typeface="Times New Roman"/>
              </a:rPr>
              <a:t>the preceding try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block.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30"/>
              </a:spcBef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Syntax: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6416" y="5574157"/>
            <a:ext cx="6323965" cy="1510665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80"/>
              </a:lnSpc>
            </a:pPr>
            <a:r>
              <a:rPr dirty="0" sz="1400" spc="-5">
                <a:latin typeface="Courier New"/>
                <a:cs typeface="Courier New"/>
              </a:rPr>
              <a:t>try:</a:t>
            </a:r>
            <a:endParaRPr sz="1400">
              <a:latin typeface="Courier New"/>
              <a:cs typeface="Courier New"/>
            </a:endParaRPr>
          </a:p>
          <a:p>
            <a:pPr marL="17780" marR="4697730" indent="426084">
              <a:lnSpc>
                <a:spcPct val="141400"/>
              </a:lnSpc>
            </a:pPr>
            <a:r>
              <a:rPr dirty="0" sz="1400">
                <a:latin typeface="Courier New"/>
                <a:cs typeface="Courier New"/>
              </a:rPr>
              <a:t># </a:t>
            </a:r>
            <a:r>
              <a:rPr dirty="0" sz="1400" spc="-5">
                <a:latin typeface="Courier New"/>
                <a:cs typeface="Courier New"/>
              </a:rPr>
              <a:t>Some</a:t>
            </a:r>
            <a:r>
              <a:rPr dirty="0" sz="1400" spc="-8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Code  except:</a:t>
            </a:r>
            <a:endParaRPr sz="1400">
              <a:latin typeface="Courier New"/>
              <a:cs typeface="Courier New"/>
            </a:endParaRPr>
          </a:p>
          <a:p>
            <a:pPr marL="444500">
              <a:lnSpc>
                <a:spcPct val="100000"/>
              </a:lnSpc>
              <a:spcBef>
                <a:spcPts val="705"/>
              </a:spcBef>
            </a:pPr>
            <a:r>
              <a:rPr dirty="0" sz="1400">
                <a:latin typeface="Courier New"/>
                <a:cs typeface="Courier New"/>
              </a:rPr>
              <a:t># </a:t>
            </a:r>
            <a:r>
              <a:rPr dirty="0" sz="1400" spc="-5">
                <a:latin typeface="Courier New"/>
                <a:cs typeface="Courier New"/>
              </a:rPr>
              <a:t>Executed if error in</a:t>
            </a:r>
            <a:r>
              <a:rPr dirty="0" sz="1400" spc="-4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the</a:t>
            </a:r>
            <a:endParaRPr sz="1400">
              <a:latin typeface="Courier New"/>
              <a:cs typeface="Courier New"/>
            </a:endParaRPr>
          </a:p>
          <a:p>
            <a:pPr marL="444500">
              <a:lnSpc>
                <a:spcPct val="100000"/>
              </a:lnSpc>
              <a:spcBef>
                <a:spcPts val="695"/>
              </a:spcBef>
            </a:pPr>
            <a:r>
              <a:rPr dirty="0" sz="1400">
                <a:latin typeface="Courier New"/>
                <a:cs typeface="Courier New"/>
              </a:rPr>
              <a:t># </a:t>
            </a:r>
            <a:r>
              <a:rPr dirty="0" sz="1400" spc="-5">
                <a:latin typeface="Courier New"/>
                <a:cs typeface="Courier New"/>
              </a:rPr>
              <a:t>try</a:t>
            </a:r>
            <a:r>
              <a:rPr dirty="0" sz="1400" spc="-8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block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7422133"/>
            <a:ext cx="812165" cy="229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7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96416" y="7795006"/>
            <a:ext cx="6323965" cy="1390015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70"/>
              </a:lnSpc>
            </a:pPr>
            <a:r>
              <a:rPr dirty="0" sz="1400" spc="-5">
                <a:latin typeface="Courier New"/>
                <a:cs typeface="Courier New"/>
              </a:rPr>
              <a:t>try:</a:t>
            </a:r>
            <a:endParaRPr sz="1400">
              <a:latin typeface="Courier New"/>
              <a:cs typeface="Courier New"/>
            </a:endParaRPr>
          </a:p>
          <a:p>
            <a:pPr marL="444500" marR="3950970">
              <a:lnSpc>
                <a:spcPct val="108600"/>
              </a:lnSpc>
            </a:pPr>
            <a:r>
              <a:rPr dirty="0" sz="1400" spc="-5">
                <a:latin typeface="Courier New"/>
                <a:cs typeface="Courier New"/>
              </a:rPr>
              <a:t>x=int(input('x='))  </a:t>
            </a:r>
            <a:r>
              <a:rPr dirty="0" sz="1400" spc="-5">
                <a:latin typeface="Courier New"/>
                <a:cs typeface="Courier New"/>
              </a:rPr>
              <a:t>y=1/x</a:t>
            </a:r>
            <a:endParaRPr sz="1400">
              <a:latin typeface="Courier New"/>
              <a:cs typeface="Courier New"/>
            </a:endParaRPr>
          </a:p>
          <a:p>
            <a:pPr marL="17780" marR="5017770" indent="426084">
              <a:lnSpc>
                <a:spcPct val="108500"/>
              </a:lnSpc>
            </a:pPr>
            <a:r>
              <a:rPr dirty="0" sz="1400" spc="-5">
                <a:latin typeface="Courier New"/>
                <a:cs typeface="Courier New"/>
              </a:rPr>
              <a:t>print(y)  </a:t>
            </a:r>
            <a:r>
              <a:rPr dirty="0" sz="1400" spc="-5">
                <a:latin typeface="Courier New"/>
                <a:cs typeface="Courier New"/>
              </a:rPr>
              <a:t>except:</a:t>
            </a:r>
            <a:endParaRPr sz="1400">
              <a:latin typeface="Courier New"/>
              <a:cs typeface="Courier New"/>
            </a:endParaRPr>
          </a:p>
          <a:p>
            <a:pPr marL="444500">
              <a:lnSpc>
                <a:spcPct val="100000"/>
              </a:lnSpc>
              <a:spcBef>
                <a:spcPts val="145"/>
              </a:spcBef>
            </a:pPr>
            <a:r>
              <a:rPr dirty="0" sz="1400" spc="-5">
                <a:latin typeface="Courier New"/>
                <a:cs typeface="Courier New"/>
              </a:rPr>
              <a:t>print('invalid</a:t>
            </a:r>
            <a:r>
              <a:rPr dirty="0" sz="1400" spc="-5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type')</a:t>
            </a:r>
            <a:endParaRPr sz="14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524764"/>
            <a:ext cx="2164080" cy="229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the error expected </a:t>
            </a:r>
            <a:r>
              <a:rPr dirty="0" sz="1400">
                <a:latin typeface="Times New Roman"/>
                <a:cs typeface="Times New Roman"/>
              </a:rPr>
              <a:t>can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write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6416" y="897585"/>
            <a:ext cx="6323965" cy="1853564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70"/>
              </a:lnSpc>
            </a:pPr>
            <a:r>
              <a:rPr dirty="0" sz="1400" spc="-5">
                <a:latin typeface="Courier New"/>
                <a:cs typeface="Courier New"/>
              </a:rPr>
              <a:t>try:</a:t>
            </a:r>
            <a:endParaRPr sz="1400">
              <a:latin typeface="Courier New"/>
              <a:cs typeface="Courier New"/>
            </a:endParaRPr>
          </a:p>
          <a:p>
            <a:pPr marL="444500" marR="3950970">
              <a:lnSpc>
                <a:spcPct val="108600"/>
              </a:lnSpc>
            </a:pPr>
            <a:r>
              <a:rPr dirty="0" sz="1400" spc="-5">
                <a:latin typeface="Courier New"/>
                <a:cs typeface="Courier New"/>
              </a:rPr>
              <a:t>x=int(input('x='))  </a:t>
            </a:r>
            <a:r>
              <a:rPr dirty="0" sz="1400" spc="-5">
                <a:latin typeface="Courier New"/>
                <a:cs typeface="Courier New"/>
              </a:rPr>
              <a:t>y=1/x</a:t>
            </a:r>
            <a:endParaRPr sz="1400">
              <a:latin typeface="Courier New"/>
              <a:cs typeface="Courier New"/>
            </a:endParaRPr>
          </a:p>
          <a:p>
            <a:pPr marL="17780" marR="4377690" indent="426084">
              <a:lnSpc>
                <a:spcPct val="108600"/>
              </a:lnSpc>
            </a:pPr>
            <a:r>
              <a:rPr dirty="0" sz="1400" spc="-5">
                <a:latin typeface="Courier New"/>
                <a:cs typeface="Courier New"/>
              </a:rPr>
              <a:t>print(y)  except</a:t>
            </a:r>
            <a:r>
              <a:rPr dirty="0" sz="1400" spc="-6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ValueError:</a:t>
            </a:r>
            <a:endParaRPr sz="1400">
              <a:latin typeface="Courier New"/>
              <a:cs typeface="Courier New"/>
            </a:endParaRPr>
          </a:p>
          <a:p>
            <a:pPr marL="17780" marR="3630929" indent="426084">
              <a:lnSpc>
                <a:spcPct val="108600"/>
              </a:lnSpc>
            </a:pPr>
            <a:r>
              <a:rPr dirty="0" sz="1400" spc="-5">
                <a:latin typeface="Courier New"/>
                <a:cs typeface="Courier New"/>
              </a:rPr>
              <a:t>print('invalid type')  except</a:t>
            </a:r>
            <a:r>
              <a:rPr dirty="0" sz="1400" spc="-4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ZeroDivisionError:</a:t>
            </a:r>
            <a:endParaRPr sz="1400">
              <a:latin typeface="Courier New"/>
              <a:cs typeface="Courier New"/>
            </a:endParaRPr>
          </a:p>
          <a:p>
            <a:pPr marL="444500">
              <a:lnSpc>
                <a:spcPct val="100000"/>
              </a:lnSpc>
              <a:spcBef>
                <a:spcPts val="140"/>
              </a:spcBef>
            </a:pPr>
            <a:r>
              <a:rPr dirty="0" sz="1400" spc="-5">
                <a:latin typeface="Courier New"/>
                <a:cs typeface="Courier New"/>
              </a:rPr>
              <a:t>print('divided by</a:t>
            </a:r>
            <a:r>
              <a:rPr dirty="0" sz="1400" spc="-4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zero')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3094863"/>
            <a:ext cx="6278880" cy="1910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Functions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1610"/>
              </a:lnSpc>
              <a:spcBef>
                <a:spcPts val="1215"/>
              </a:spcBef>
            </a:pPr>
            <a:r>
              <a:rPr dirty="0" sz="1400" spc="-5">
                <a:latin typeface="Times New Roman"/>
                <a:cs typeface="Times New Roman"/>
              </a:rPr>
              <a:t>Python Functions is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block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statements that return the specific </a:t>
            </a:r>
            <a:r>
              <a:rPr dirty="0" sz="1400">
                <a:latin typeface="Times New Roman"/>
                <a:cs typeface="Times New Roman"/>
              </a:rPr>
              <a:t>task. </a:t>
            </a:r>
            <a:r>
              <a:rPr dirty="0" sz="1400" spc="-5">
                <a:latin typeface="Times New Roman"/>
                <a:cs typeface="Times New Roman"/>
              </a:rPr>
              <a:t>The idea is to put  some commonly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repeatedly </a:t>
            </a:r>
            <a:r>
              <a:rPr dirty="0" sz="1400">
                <a:latin typeface="Times New Roman"/>
                <a:cs typeface="Times New Roman"/>
              </a:rPr>
              <a:t>done </a:t>
            </a:r>
            <a:r>
              <a:rPr dirty="0" sz="1400" spc="-5">
                <a:latin typeface="Times New Roman"/>
                <a:cs typeface="Times New Roman"/>
              </a:rPr>
              <a:t>tasks together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make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function so that </a:t>
            </a:r>
            <a:r>
              <a:rPr dirty="0" sz="1400" spc="-10">
                <a:latin typeface="Times New Roman"/>
                <a:cs typeface="Times New Roman"/>
              </a:rPr>
              <a:t>instead 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writing the </a:t>
            </a:r>
            <a:r>
              <a:rPr dirty="0" sz="1400" spc="-10">
                <a:latin typeface="Times New Roman"/>
                <a:cs typeface="Times New Roman"/>
              </a:rPr>
              <a:t>same </a:t>
            </a:r>
            <a:r>
              <a:rPr dirty="0" sz="1400">
                <a:latin typeface="Times New Roman"/>
                <a:cs typeface="Times New Roman"/>
              </a:rPr>
              <a:t>code </a:t>
            </a:r>
            <a:r>
              <a:rPr dirty="0" sz="1400" spc="-5">
                <a:latin typeface="Times New Roman"/>
                <a:cs typeface="Times New Roman"/>
              </a:rPr>
              <a:t>again and again for different inputs, we </a:t>
            </a:r>
            <a:r>
              <a:rPr dirty="0" sz="1400">
                <a:latin typeface="Times New Roman"/>
                <a:cs typeface="Times New Roman"/>
              </a:rPr>
              <a:t>can do </a:t>
            </a:r>
            <a:r>
              <a:rPr dirty="0" sz="1400" spc="-5">
                <a:latin typeface="Times New Roman"/>
                <a:cs typeface="Times New Roman"/>
              </a:rPr>
              <a:t>the function  calls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reuse code contained in it over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>
                <a:latin typeface="Times New Roman"/>
                <a:cs typeface="Times New Roman"/>
              </a:rPr>
              <a:t>over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again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dirty="0" sz="1400" spc="-5" b="1">
                <a:latin typeface="Times New Roman"/>
                <a:cs typeface="Times New Roman"/>
              </a:rPr>
              <a:t>Function</a:t>
            </a:r>
            <a:r>
              <a:rPr dirty="0" sz="1400" spc="-5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Declaration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dirty="0" sz="1400" spc="-5">
                <a:latin typeface="Times New Roman"/>
                <a:cs typeface="Times New Roman"/>
              </a:rPr>
              <a:t>The syntax to declare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function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is: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8513317"/>
            <a:ext cx="5043170" cy="229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 </a:t>
            </a: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To create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function to check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number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is </a:t>
            </a:r>
            <a:r>
              <a:rPr dirty="0" sz="1400" spc="-10">
                <a:solidFill>
                  <a:srgbClr val="FF0000"/>
                </a:solidFill>
                <a:latin typeface="Times New Roman"/>
                <a:cs typeface="Times New Roman"/>
              </a:rPr>
              <a:t>prime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or</a:t>
            </a:r>
            <a:r>
              <a:rPr dirty="0" sz="1400" spc="6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not.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96416" y="8886138"/>
            <a:ext cx="6323965" cy="463550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algn="ctr" marR="4785995">
              <a:lnSpc>
                <a:spcPts val="1470"/>
              </a:lnSpc>
            </a:pPr>
            <a:r>
              <a:rPr dirty="0" sz="1400" spc="-5">
                <a:latin typeface="Courier New"/>
                <a:cs typeface="Courier New"/>
              </a:rPr>
              <a:t>def</a:t>
            </a:r>
            <a:r>
              <a:rPr dirty="0" sz="1400" spc="-7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prim(x):</a:t>
            </a:r>
            <a:endParaRPr sz="1400">
              <a:latin typeface="Courier New"/>
              <a:cs typeface="Courier New"/>
            </a:endParaRPr>
          </a:p>
          <a:p>
            <a:pPr algn="ctr" marR="4785995">
              <a:lnSpc>
                <a:spcPct val="100000"/>
              </a:lnSpc>
              <a:spcBef>
                <a:spcPts val="145"/>
              </a:spcBef>
            </a:pPr>
            <a:r>
              <a:rPr dirty="0" sz="1400" spc="-5">
                <a:latin typeface="Courier New"/>
                <a:cs typeface="Courier New"/>
              </a:rPr>
              <a:t>p=True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124711" y="5148071"/>
            <a:ext cx="5867399" cy="26578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6416" y="541019"/>
            <a:ext cx="6323965" cy="2315210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444500">
              <a:lnSpc>
                <a:spcPts val="1470"/>
              </a:lnSpc>
            </a:pPr>
            <a:r>
              <a:rPr dirty="0" sz="1400" spc="-5">
                <a:latin typeface="Courier New"/>
                <a:cs typeface="Courier New"/>
              </a:rPr>
              <a:t>for </a:t>
            </a:r>
            <a:r>
              <a:rPr dirty="0" sz="1400">
                <a:latin typeface="Courier New"/>
                <a:cs typeface="Courier New"/>
              </a:rPr>
              <a:t>k </a:t>
            </a:r>
            <a:r>
              <a:rPr dirty="0" sz="1400" spc="-5">
                <a:latin typeface="Courier New"/>
                <a:cs typeface="Courier New"/>
              </a:rPr>
              <a:t>in</a:t>
            </a:r>
            <a:r>
              <a:rPr dirty="0" sz="1400" spc="-6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range(2,x):</a:t>
            </a:r>
            <a:endParaRPr sz="1400">
              <a:latin typeface="Courier New"/>
              <a:cs typeface="Courier New"/>
            </a:endParaRPr>
          </a:p>
          <a:p>
            <a:pPr marL="871219">
              <a:lnSpc>
                <a:spcPct val="100000"/>
              </a:lnSpc>
              <a:spcBef>
                <a:spcPts val="140"/>
              </a:spcBef>
            </a:pPr>
            <a:r>
              <a:rPr dirty="0" sz="1400" spc="-5">
                <a:latin typeface="Courier New"/>
                <a:cs typeface="Courier New"/>
              </a:rPr>
              <a:t>if</a:t>
            </a:r>
            <a:r>
              <a:rPr dirty="0" sz="1400" spc="-8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x%k==0:</a:t>
            </a:r>
            <a:endParaRPr sz="1400">
              <a:latin typeface="Courier New"/>
              <a:cs typeface="Courier New"/>
            </a:endParaRPr>
          </a:p>
          <a:p>
            <a:pPr marL="1297940" marR="4271010">
              <a:lnSpc>
                <a:spcPct val="108600"/>
              </a:lnSpc>
            </a:pPr>
            <a:r>
              <a:rPr dirty="0" sz="1400" spc="-5">
                <a:latin typeface="Courier New"/>
                <a:cs typeface="Courier New"/>
              </a:rPr>
              <a:t>p=False  </a:t>
            </a:r>
            <a:r>
              <a:rPr dirty="0" sz="1400" spc="-5">
                <a:latin typeface="Courier New"/>
                <a:cs typeface="Courier New"/>
              </a:rPr>
              <a:t>break</a:t>
            </a:r>
            <a:endParaRPr sz="1400">
              <a:latin typeface="Courier New"/>
              <a:cs typeface="Courier New"/>
            </a:endParaRPr>
          </a:p>
          <a:p>
            <a:pPr marL="444500">
              <a:lnSpc>
                <a:spcPct val="100000"/>
              </a:lnSpc>
              <a:spcBef>
                <a:spcPts val="145"/>
              </a:spcBef>
            </a:pPr>
            <a:r>
              <a:rPr dirty="0" sz="1400" spc="-5">
                <a:latin typeface="Courier New"/>
                <a:cs typeface="Courier New"/>
              </a:rPr>
              <a:t>return</a:t>
            </a:r>
            <a:r>
              <a:rPr dirty="0" sz="1400" spc="-85">
                <a:latin typeface="Courier New"/>
                <a:cs typeface="Courier New"/>
              </a:rPr>
              <a:t> </a:t>
            </a:r>
            <a:r>
              <a:rPr dirty="0" sz="1400">
                <a:latin typeface="Courier New"/>
                <a:cs typeface="Courier New"/>
              </a:rPr>
              <a:t>p</a:t>
            </a:r>
            <a:endParaRPr sz="14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550">
              <a:latin typeface="Times New Roman"/>
              <a:cs typeface="Times New Roman"/>
            </a:endParaRPr>
          </a:p>
          <a:p>
            <a:pPr marL="17780" marR="4377690">
              <a:lnSpc>
                <a:spcPct val="108600"/>
              </a:lnSpc>
            </a:pPr>
            <a:r>
              <a:rPr dirty="0" sz="1400" spc="-5">
                <a:latin typeface="Courier New"/>
                <a:cs typeface="Courier New"/>
              </a:rPr>
              <a:t>x=int(input('x='))  </a:t>
            </a:r>
            <a:r>
              <a:rPr dirty="0" sz="1400" spc="-5">
                <a:latin typeface="Courier New"/>
                <a:cs typeface="Courier New"/>
              </a:rPr>
              <a:t>L=prim(x)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140"/>
              </a:spcBef>
            </a:pPr>
            <a:r>
              <a:rPr dirty="0" sz="1400" spc="-5">
                <a:latin typeface="Courier New"/>
                <a:cs typeface="Courier New"/>
              </a:rPr>
              <a:t>print(L)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3201543"/>
            <a:ext cx="3658870" cy="5829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Defining </a:t>
            </a:r>
            <a:r>
              <a:rPr dirty="0" sz="1400" b="1">
                <a:latin typeface="Times New Roman"/>
                <a:cs typeface="Times New Roman"/>
              </a:rPr>
              <a:t>and </a:t>
            </a:r>
            <a:r>
              <a:rPr dirty="0" sz="1400" spc="-5" b="1">
                <a:latin typeface="Times New Roman"/>
                <a:cs typeface="Times New Roman"/>
              </a:rPr>
              <a:t>calling </a:t>
            </a:r>
            <a:r>
              <a:rPr dirty="0" sz="1400" b="1">
                <a:latin typeface="Times New Roman"/>
                <a:cs typeface="Times New Roman"/>
              </a:rPr>
              <a:t>a </a:t>
            </a:r>
            <a:r>
              <a:rPr dirty="0" sz="1400" spc="-5" b="1">
                <a:latin typeface="Times New Roman"/>
                <a:cs typeface="Times New Roman"/>
              </a:rPr>
              <a:t>function with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parameters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Syntax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6416" y="3927983"/>
            <a:ext cx="6323965" cy="908685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62230">
              <a:lnSpc>
                <a:spcPts val="1480"/>
              </a:lnSpc>
            </a:pPr>
            <a:r>
              <a:rPr dirty="0" sz="1400" spc="-5">
                <a:latin typeface="Courier New"/>
                <a:cs typeface="Courier New"/>
              </a:rPr>
              <a:t>def fun_name(parameter: data_type) -&gt;</a:t>
            </a:r>
            <a:r>
              <a:rPr dirty="0" sz="1400" spc="3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return_type:</a:t>
            </a:r>
            <a:endParaRPr sz="1400">
              <a:latin typeface="Courier New"/>
              <a:cs typeface="Courier New"/>
            </a:endParaRPr>
          </a:p>
          <a:p>
            <a:pPr marL="444500" marR="3524250">
              <a:lnSpc>
                <a:spcPct val="165700"/>
              </a:lnSpc>
            </a:pPr>
            <a:r>
              <a:rPr dirty="0" sz="1400">
                <a:latin typeface="Courier New"/>
                <a:cs typeface="Courier New"/>
              </a:rPr>
              <a:t># </a:t>
            </a:r>
            <a:r>
              <a:rPr dirty="0" sz="1400" spc="-5">
                <a:latin typeface="Courier New"/>
                <a:cs typeface="Courier New"/>
              </a:rPr>
              <a:t>body of the function  return</a:t>
            </a:r>
            <a:r>
              <a:rPr dirty="0" sz="1400" spc="-5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expression1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5345048"/>
            <a:ext cx="6129020" cy="775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1610"/>
              </a:lnSpc>
            </a:pPr>
            <a:r>
              <a:rPr dirty="0" sz="1400" spc="-5">
                <a:latin typeface="Times New Roman"/>
                <a:cs typeface="Times New Roman"/>
              </a:rPr>
              <a:t>The following example uses arguments and parameters that </a:t>
            </a:r>
            <a:r>
              <a:rPr dirty="0" sz="1400" spc="-10">
                <a:latin typeface="Times New Roman"/>
                <a:cs typeface="Times New Roman"/>
              </a:rPr>
              <a:t>you </a:t>
            </a:r>
            <a:r>
              <a:rPr dirty="0" sz="1400" spc="-5">
                <a:latin typeface="Times New Roman"/>
                <a:cs typeface="Times New Roman"/>
              </a:rPr>
              <a:t>will learn later in this  article so </a:t>
            </a:r>
            <a:r>
              <a:rPr dirty="0" sz="1400" spc="-10">
                <a:latin typeface="Times New Roman"/>
                <a:cs typeface="Times New Roman"/>
              </a:rPr>
              <a:t>you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10">
                <a:latin typeface="Times New Roman"/>
                <a:cs typeface="Times New Roman"/>
              </a:rPr>
              <a:t>come </a:t>
            </a:r>
            <a:r>
              <a:rPr dirty="0" sz="1400">
                <a:latin typeface="Times New Roman"/>
                <a:cs typeface="Times New Roman"/>
              </a:rPr>
              <a:t>back </a:t>
            </a:r>
            <a:r>
              <a:rPr dirty="0" sz="1400" spc="-5">
                <a:latin typeface="Times New Roman"/>
                <a:cs typeface="Times New Roman"/>
              </a:rPr>
              <a:t>to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again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not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understood.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85"/>
              </a:spcBef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7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96416" y="6264528"/>
            <a:ext cx="6323965" cy="2417445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80"/>
              </a:lnSpc>
            </a:pPr>
            <a:r>
              <a:rPr dirty="0" sz="1400" spc="-5">
                <a:latin typeface="Courier New"/>
                <a:cs typeface="Courier New"/>
              </a:rPr>
              <a:t>def add(num1: int, num2: int) -&gt;</a:t>
            </a:r>
            <a:r>
              <a:rPr dirty="0" sz="140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int:</a:t>
            </a:r>
            <a:endParaRPr sz="1400">
              <a:latin typeface="Courier New"/>
              <a:cs typeface="Courier New"/>
            </a:endParaRPr>
          </a:p>
          <a:p>
            <a:pPr marL="444500" marR="3630929">
              <a:lnSpc>
                <a:spcPct val="141400"/>
              </a:lnSpc>
            </a:pPr>
            <a:r>
              <a:rPr dirty="0" sz="1400" spc="-5">
                <a:latin typeface="Courier New"/>
                <a:cs typeface="Courier New"/>
              </a:rPr>
              <a:t>"""Add two numbers"""  num3 </a:t>
            </a:r>
            <a:r>
              <a:rPr dirty="0" sz="1400">
                <a:latin typeface="Courier New"/>
                <a:cs typeface="Courier New"/>
              </a:rPr>
              <a:t>= </a:t>
            </a:r>
            <a:r>
              <a:rPr dirty="0" sz="1400" spc="-5">
                <a:latin typeface="Courier New"/>
                <a:cs typeface="Courier New"/>
              </a:rPr>
              <a:t>num1 </a:t>
            </a:r>
            <a:r>
              <a:rPr dirty="0" sz="1400">
                <a:latin typeface="Courier New"/>
                <a:cs typeface="Courier New"/>
              </a:rPr>
              <a:t>+</a:t>
            </a:r>
            <a:r>
              <a:rPr dirty="0" sz="1400" spc="-7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num2</a:t>
            </a:r>
            <a:endParaRPr sz="1400">
              <a:latin typeface="Courier New"/>
              <a:cs typeface="Courier New"/>
            </a:endParaRPr>
          </a:p>
          <a:p>
            <a:pPr marL="444500">
              <a:lnSpc>
                <a:spcPct val="100000"/>
              </a:lnSpc>
              <a:spcBef>
                <a:spcPts val="705"/>
              </a:spcBef>
            </a:pPr>
            <a:r>
              <a:rPr dirty="0" sz="1400" spc="-5">
                <a:latin typeface="Courier New"/>
                <a:cs typeface="Courier New"/>
              </a:rPr>
              <a:t>return</a:t>
            </a:r>
            <a:r>
              <a:rPr dirty="0" sz="1400" spc="-8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num3</a:t>
            </a:r>
            <a:endParaRPr sz="14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050">
              <a:latin typeface="Times New Roman"/>
              <a:cs typeface="Times New Roman"/>
            </a:endParaRPr>
          </a:p>
          <a:p>
            <a:pPr marL="17780" marR="4057650">
              <a:lnSpc>
                <a:spcPct val="141400"/>
              </a:lnSpc>
            </a:pPr>
            <a:r>
              <a:rPr dirty="0" sz="1400" spc="-5">
                <a:latin typeface="Courier New"/>
                <a:cs typeface="Courier New"/>
              </a:rPr>
              <a:t>num1, num2 </a:t>
            </a:r>
            <a:r>
              <a:rPr dirty="0" sz="1400">
                <a:latin typeface="Courier New"/>
                <a:cs typeface="Courier New"/>
              </a:rPr>
              <a:t>= </a:t>
            </a:r>
            <a:r>
              <a:rPr dirty="0" sz="1400" spc="-5">
                <a:latin typeface="Courier New"/>
                <a:cs typeface="Courier New"/>
              </a:rPr>
              <a:t>5, 15  ans </a:t>
            </a:r>
            <a:r>
              <a:rPr dirty="0" sz="1400">
                <a:latin typeface="Courier New"/>
                <a:cs typeface="Courier New"/>
              </a:rPr>
              <a:t>= </a:t>
            </a:r>
            <a:r>
              <a:rPr dirty="0" sz="1400" spc="-5">
                <a:latin typeface="Courier New"/>
                <a:cs typeface="Courier New"/>
              </a:rPr>
              <a:t>add(num1,</a:t>
            </a:r>
            <a:r>
              <a:rPr dirty="0" sz="1400" spc="-6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num2)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705"/>
              </a:spcBef>
            </a:pPr>
            <a:r>
              <a:rPr dirty="0" sz="1400" spc="-5">
                <a:latin typeface="Courier New"/>
                <a:cs typeface="Courier New"/>
              </a:rPr>
              <a:t>print(f"The addition of {num1} and {num2} results</a:t>
            </a:r>
            <a:r>
              <a:rPr dirty="0" sz="1400" spc="5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{ans}.")</a:t>
            </a:r>
            <a:endParaRPr sz="14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62452"/>
            <a:ext cx="6169660" cy="95694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10300"/>
              </a:lnSpc>
            </a:pPr>
            <a:r>
              <a:rPr dirty="0" sz="1400" spc="-5">
                <a:latin typeface="Times New Roman"/>
                <a:cs typeface="Times New Roman"/>
              </a:rPr>
              <a:t>expression it just returns the complete statement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String. For example, Python  provides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built-in function called input which takes the input </a:t>
            </a:r>
            <a:r>
              <a:rPr dirty="0" sz="1400" spc="-10">
                <a:latin typeface="Times New Roman"/>
                <a:cs typeface="Times New Roman"/>
              </a:rPr>
              <a:t>from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user. When the  input function </a:t>
            </a:r>
            <a:r>
              <a:rPr dirty="0" sz="1400" spc="5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called it stops the program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10">
                <a:latin typeface="Times New Roman"/>
                <a:cs typeface="Times New Roman"/>
              </a:rPr>
              <a:t>waits </a:t>
            </a:r>
            <a:r>
              <a:rPr dirty="0" sz="1400" spc="-5">
                <a:latin typeface="Times New Roman"/>
                <a:cs typeface="Times New Roman"/>
              </a:rPr>
              <a:t>for the </a:t>
            </a:r>
            <a:r>
              <a:rPr dirty="0" sz="1400" spc="-10">
                <a:latin typeface="Times New Roman"/>
                <a:cs typeface="Times New Roman"/>
              </a:rPr>
              <a:t>user’s </a:t>
            </a:r>
            <a:r>
              <a:rPr dirty="0" sz="1400">
                <a:latin typeface="Times New Roman"/>
                <a:cs typeface="Times New Roman"/>
              </a:rPr>
              <a:t>input. </a:t>
            </a:r>
            <a:r>
              <a:rPr dirty="0" sz="1400" spc="-5">
                <a:latin typeface="Times New Roman"/>
                <a:cs typeface="Times New Roman"/>
              </a:rPr>
              <a:t>When the  user presses enter, the program </a:t>
            </a:r>
            <a:r>
              <a:rPr dirty="0" sz="1400">
                <a:latin typeface="Times New Roman"/>
                <a:cs typeface="Times New Roman"/>
              </a:rPr>
              <a:t>resumes and </a:t>
            </a:r>
            <a:r>
              <a:rPr dirty="0" sz="1400" spc="-5">
                <a:latin typeface="Times New Roman"/>
                <a:cs typeface="Times New Roman"/>
              </a:rPr>
              <a:t>returns what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user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typed.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6416" y="2072894"/>
            <a:ext cx="6323965" cy="962025"/>
          </a:xfrm>
          <a:prstGeom prst="rect">
            <a:avLst/>
          </a:prstGeom>
          <a:solidFill>
            <a:srgbClr val="F1F1F1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550"/>
              </a:lnSpc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7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7780" marR="2747010">
              <a:lnSpc>
                <a:spcPct val="141400"/>
              </a:lnSpc>
              <a:spcBef>
                <a:spcPts val="360"/>
              </a:spcBef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val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=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input("Enter your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value: ") 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print(val)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3225927"/>
            <a:ext cx="6142355" cy="44970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Variable</a:t>
            </a:r>
            <a:endParaRPr sz="1400">
              <a:latin typeface="Times New Roman"/>
              <a:cs typeface="Times New Roman"/>
            </a:endParaRPr>
          </a:p>
          <a:p>
            <a:pPr marL="12700" marR="141605">
              <a:lnSpc>
                <a:spcPct val="110000"/>
              </a:lnSpc>
              <a:spcBef>
                <a:spcPts val="1175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Python, variables are names that can be assigned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value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then used to refer to  that value throughout your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code.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z="1400" spc="-5">
                <a:latin typeface="Times New Roman"/>
                <a:cs typeface="Times New Roman"/>
              </a:rPr>
              <a:t>Variables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fundamental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programming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two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reasons: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 indent="176530">
              <a:lnSpc>
                <a:spcPct val="110000"/>
              </a:lnSpc>
              <a:buAutoNum type="arabicPeriod"/>
              <a:tabLst>
                <a:tab pos="367665" algn="l"/>
              </a:tabLst>
            </a:pPr>
            <a:r>
              <a:rPr dirty="0" sz="1400" spc="-5">
                <a:latin typeface="Times New Roman"/>
                <a:cs typeface="Times New Roman"/>
              </a:rPr>
              <a:t>Variables keep values accessible: For example, you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10">
                <a:latin typeface="Times New Roman"/>
                <a:cs typeface="Times New Roman"/>
              </a:rPr>
              <a:t>assign </a:t>
            </a:r>
            <a:r>
              <a:rPr dirty="0" sz="1400" spc="-5">
                <a:latin typeface="Times New Roman"/>
                <a:cs typeface="Times New Roman"/>
              </a:rPr>
              <a:t>the result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10">
                <a:latin typeface="Times New Roman"/>
                <a:cs typeface="Times New Roman"/>
              </a:rPr>
              <a:t>some  </a:t>
            </a:r>
            <a:r>
              <a:rPr dirty="0" sz="1400" spc="-5">
                <a:latin typeface="Times New Roman"/>
                <a:cs typeface="Times New Roman"/>
              </a:rPr>
              <a:t>time-consuming operation to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variable so that your program </a:t>
            </a:r>
            <a:r>
              <a:rPr dirty="0" sz="1400">
                <a:latin typeface="Times New Roman"/>
                <a:cs typeface="Times New Roman"/>
              </a:rPr>
              <a:t>doesn’t </a:t>
            </a:r>
            <a:r>
              <a:rPr dirty="0" sz="1400" spc="-5">
                <a:latin typeface="Times New Roman"/>
                <a:cs typeface="Times New Roman"/>
              </a:rPr>
              <a:t>have to perform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operation each </a:t>
            </a:r>
            <a:r>
              <a:rPr dirty="0" sz="1400" spc="-10">
                <a:latin typeface="Times New Roman"/>
                <a:cs typeface="Times New Roman"/>
              </a:rPr>
              <a:t>time </a:t>
            </a:r>
            <a:r>
              <a:rPr dirty="0" sz="1400" spc="-5">
                <a:latin typeface="Times New Roman"/>
                <a:cs typeface="Times New Roman"/>
              </a:rPr>
              <a:t>you need to use the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result.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10300"/>
              </a:lnSpc>
              <a:spcBef>
                <a:spcPts val="5"/>
              </a:spcBef>
              <a:buAutoNum type="arabicPeriod"/>
              <a:tabLst>
                <a:tab pos="191135" algn="l"/>
              </a:tabLst>
            </a:pPr>
            <a:r>
              <a:rPr dirty="0" sz="1400" spc="-5">
                <a:latin typeface="Times New Roman"/>
                <a:cs typeface="Times New Roman"/>
              </a:rPr>
              <a:t>Variables give values context: </a:t>
            </a:r>
            <a:r>
              <a:rPr dirty="0" sz="1400" spc="-1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number </a:t>
            </a:r>
            <a:r>
              <a:rPr dirty="0" sz="1400">
                <a:latin typeface="Times New Roman"/>
                <a:cs typeface="Times New Roman"/>
              </a:rPr>
              <a:t>28 </a:t>
            </a:r>
            <a:r>
              <a:rPr dirty="0" sz="1400" spc="-10">
                <a:latin typeface="Times New Roman"/>
                <a:cs typeface="Times New Roman"/>
              </a:rPr>
              <a:t>could mean </a:t>
            </a:r>
            <a:r>
              <a:rPr dirty="0" sz="1400" spc="-5">
                <a:latin typeface="Times New Roman"/>
                <a:cs typeface="Times New Roman"/>
              </a:rPr>
              <a:t>lots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different things,  such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the number of students in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class, the number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10">
                <a:latin typeface="Times New Roman"/>
                <a:cs typeface="Times New Roman"/>
              </a:rPr>
              <a:t>times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user has accessed </a:t>
            </a:r>
            <a:r>
              <a:rPr dirty="0" sz="1400">
                <a:latin typeface="Times New Roman"/>
                <a:cs typeface="Times New Roman"/>
              </a:rPr>
              <a:t>a  </a:t>
            </a:r>
            <a:r>
              <a:rPr dirty="0" sz="1400" spc="-5">
                <a:latin typeface="Times New Roman"/>
                <a:cs typeface="Times New Roman"/>
              </a:rPr>
              <a:t>website, and so on. Giving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value 28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name </a:t>
            </a:r>
            <a:r>
              <a:rPr dirty="0" sz="1400">
                <a:latin typeface="Times New Roman"/>
                <a:cs typeface="Times New Roman"/>
              </a:rPr>
              <a:t>like </a:t>
            </a:r>
            <a:r>
              <a:rPr dirty="0" sz="1400" spc="-5" i="1">
                <a:latin typeface="Times New Roman"/>
                <a:cs typeface="Times New Roman"/>
              </a:rPr>
              <a:t>num_students </a:t>
            </a:r>
            <a:r>
              <a:rPr dirty="0" sz="1400" spc="-5">
                <a:latin typeface="Times New Roman"/>
                <a:cs typeface="Times New Roman"/>
              </a:rPr>
              <a:t>makes the meaning 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value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clear.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Variable</a:t>
            </a:r>
            <a:r>
              <a:rPr dirty="0" sz="1400" spc="-6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names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40"/>
              </a:spcBef>
            </a:pPr>
            <a:r>
              <a:rPr dirty="0" sz="1400" spc="-5">
                <a:latin typeface="Times New Roman"/>
                <a:cs typeface="Times New Roman"/>
              </a:rPr>
              <a:t>There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10">
                <a:latin typeface="Times New Roman"/>
                <a:cs typeface="Times New Roman"/>
              </a:rPr>
              <a:t>just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couple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rules to follow </a:t>
            </a:r>
            <a:r>
              <a:rPr dirty="0" sz="1400" spc="-10">
                <a:latin typeface="Times New Roman"/>
                <a:cs typeface="Times New Roman"/>
              </a:rPr>
              <a:t>when </a:t>
            </a:r>
            <a:r>
              <a:rPr dirty="0" sz="1400" spc="-5">
                <a:latin typeface="Times New Roman"/>
                <a:cs typeface="Times New Roman"/>
              </a:rPr>
              <a:t>naming your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variables.</a:t>
            </a:r>
            <a:endParaRPr sz="1400">
              <a:latin typeface="Times New Roman"/>
              <a:cs typeface="Times New Roman"/>
            </a:endParaRPr>
          </a:p>
          <a:p>
            <a:pPr marL="119380" indent="-106680">
              <a:lnSpc>
                <a:spcPct val="100000"/>
              </a:lnSpc>
              <a:spcBef>
                <a:spcPts val="180"/>
              </a:spcBef>
              <a:buChar char="•"/>
              <a:tabLst>
                <a:tab pos="120014" algn="l"/>
              </a:tabLst>
            </a:pPr>
            <a:r>
              <a:rPr dirty="0" sz="1400" spc="-5">
                <a:latin typeface="Times New Roman"/>
                <a:cs typeface="Times New Roman"/>
              </a:rPr>
              <a:t>Variable names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5">
                <a:latin typeface="Times New Roman"/>
                <a:cs typeface="Times New Roman"/>
              </a:rPr>
              <a:t>contain letters, numbers, and 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underscore.</a:t>
            </a:r>
            <a:endParaRPr sz="1400">
              <a:latin typeface="Times New Roman"/>
              <a:cs typeface="Times New Roman"/>
            </a:endParaRPr>
          </a:p>
          <a:p>
            <a:pPr marL="119380" indent="-106680">
              <a:lnSpc>
                <a:spcPct val="100000"/>
              </a:lnSpc>
              <a:spcBef>
                <a:spcPts val="165"/>
              </a:spcBef>
              <a:buChar char="•"/>
              <a:tabLst>
                <a:tab pos="120014" algn="l"/>
              </a:tabLst>
            </a:pPr>
            <a:r>
              <a:rPr dirty="0" sz="1400" spc="-5">
                <a:latin typeface="Times New Roman"/>
                <a:cs typeface="Times New Roman"/>
              </a:rPr>
              <a:t>Variable names cannot contain spaces.</a:t>
            </a:r>
            <a:endParaRPr sz="1400">
              <a:latin typeface="Times New Roman"/>
              <a:cs typeface="Times New Roman"/>
            </a:endParaRPr>
          </a:p>
          <a:p>
            <a:pPr marL="119380" indent="-106680">
              <a:lnSpc>
                <a:spcPct val="100000"/>
              </a:lnSpc>
              <a:spcBef>
                <a:spcPts val="165"/>
              </a:spcBef>
              <a:buChar char="•"/>
              <a:tabLst>
                <a:tab pos="120014" algn="l"/>
              </a:tabLst>
            </a:pPr>
            <a:r>
              <a:rPr dirty="0" sz="1400" spc="-5">
                <a:latin typeface="Times New Roman"/>
                <a:cs typeface="Times New Roman"/>
              </a:rPr>
              <a:t>Variable names cannot start with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number.</a:t>
            </a:r>
            <a:endParaRPr sz="1400">
              <a:latin typeface="Times New Roman"/>
              <a:cs typeface="Times New Roman"/>
            </a:endParaRPr>
          </a:p>
          <a:p>
            <a:pPr marL="119380" indent="-106680">
              <a:lnSpc>
                <a:spcPct val="100000"/>
              </a:lnSpc>
              <a:spcBef>
                <a:spcPts val="170"/>
              </a:spcBef>
              <a:buChar char="•"/>
              <a:tabLst>
                <a:tab pos="120014" algn="l"/>
              </a:tabLst>
            </a:pPr>
            <a:r>
              <a:rPr dirty="0" sz="1400">
                <a:latin typeface="Times New Roman"/>
                <a:cs typeface="Times New Roman"/>
              </a:rPr>
              <a:t>Case </a:t>
            </a:r>
            <a:r>
              <a:rPr dirty="0" sz="1400" spc="-5">
                <a:latin typeface="Times New Roman"/>
                <a:cs typeface="Times New Roman"/>
              </a:rPr>
              <a:t>matters—for instance, </a:t>
            </a:r>
            <a:r>
              <a:rPr dirty="0" sz="1400" spc="-10">
                <a:latin typeface="Times New Roman"/>
                <a:cs typeface="Times New Roman"/>
              </a:rPr>
              <a:t>temp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15">
                <a:latin typeface="Times New Roman"/>
                <a:cs typeface="Times New Roman"/>
              </a:rPr>
              <a:t>Temp </a:t>
            </a:r>
            <a:r>
              <a:rPr dirty="0" sz="1400">
                <a:latin typeface="Times New Roman"/>
                <a:cs typeface="Times New Roman"/>
              </a:rPr>
              <a:t>are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different.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96416" y="7950454"/>
            <a:ext cx="6323965" cy="1263650"/>
          </a:xfrm>
          <a:prstGeom prst="rect">
            <a:avLst/>
          </a:prstGeom>
          <a:solidFill>
            <a:srgbClr val="F1F1F1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550"/>
              </a:lnSpc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7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7780" marR="4137025">
              <a:lnSpc>
                <a:spcPct val="141400"/>
              </a:lnSpc>
              <a:spcBef>
                <a:spcPts val="360"/>
              </a:spcBef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x=2 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s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tudent_n</a:t>
            </a:r>
            <a:r>
              <a:rPr dirty="0" sz="1400" spc="-5">
                <a:solidFill>
                  <a:srgbClr val="273139"/>
                </a:solidFill>
                <a:latin typeface="Courier New"/>
                <a:cs typeface="Courier New"/>
              </a:rPr>
              <a:t>a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me=</a:t>
            </a:r>
            <a:r>
              <a:rPr dirty="0" sz="1400" spc="-5">
                <a:solidFill>
                  <a:srgbClr val="273139"/>
                </a:solidFill>
                <a:latin typeface="Courier New"/>
                <a:cs typeface="Courier New"/>
              </a:rPr>
              <a:t>”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arkan” 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err1=0.002</a:t>
            </a:r>
            <a:endParaRPr sz="14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527811"/>
            <a:ext cx="6165215" cy="11442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b="1">
                <a:latin typeface="Times New Roman"/>
                <a:cs typeface="Times New Roman"/>
              </a:rPr>
              <a:t>Python </a:t>
            </a:r>
            <a:r>
              <a:rPr dirty="0" sz="1400" spc="-5" b="1">
                <a:latin typeface="Times New Roman"/>
                <a:cs typeface="Times New Roman"/>
              </a:rPr>
              <a:t>Function</a:t>
            </a:r>
            <a:r>
              <a:rPr dirty="0" sz="1400" spc="-6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Arguments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1610"/>
              </a:lnSpc>
              <a:spcBef>
                <a:spcPts val="1215"/>
              </a:spcBef>
            </a:pPr>
            <a:r>
              <a:rPr dirty="0" sz="1400" spc="-5">
                <a:latin typeface="Times New Roman"/>
                <a:cs typeface="Times New Roman"/>
              </a:rPr>
              <a:t>Arguments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the values passed inside the parenthesis of the function.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function can  have </a:t>
            </a:r>
            <a:r>
              <a:rPr dirty="0" sz="1400">
                <a:latin typeface="Times New Roman"/>
                <a:cs typeface="Times New Roman"/>
              </a:rPr>
              <a:t>any </a:t>
            </a:r>
            <a:r>
              <a:rPr dirty="0" sz="1400" spc="-5">
                <a:latin typeface="Times New Roman"/>
                <a:cs typeface="Times New Roman"/>
              </a:rPr>
              <a:t>number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arguments separated by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comma.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85"/>
              </a:spcBef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 </a:t>
            </a: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To find the volume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of</a:t>
            </a:r>
            <a:r>
              <a:rPr dirty="0" sz="1400" spc="-2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cylinder</a:t>
            </a:r>
            <a:r>
              <a:rPr dirty="0" sz="140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6416" y="1815338"/>
            <a:ext cx="6323965" cy="2317115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70"/>
              </a:lnSpc>
            </a:pPr>
            <a:r>
              <a:rPr dirty="0" sz="1400" spc="-5">
                <a:latin typeface="Courier New"/>
                <a:cs typeface="Courier New"/>
              </a:rPr>
              <a:t>def</a:t>
            </a:r>
            <a:r>
              <a:rPr dirty="0" sz="1400" spc="-6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cyl_vol(r,h):</a:t>
            </a:r>
            <a:endParaRPr sz="1400">
              <a:latin typeface="Courier New"/>
              <a:cs typeface="Courier New"/>
            </a:endParaRPr>
          </a:p>
          <a:p>
            <a:pPr marL="444500" marR="3844290">
              <a:lnSpc>
                <a:spcPct val="108600"/>
              </a:lnSpc>
            </a:pPr>
            <a:r>
              <a:rPr dirty="0" sz="1400" spc="-5">
                <a:latin typeface="Courier New"/>
                <a:cs typeface="Courier New"/>
              </a:rPr>
              <a:t>from math import</a:t>
            </a:r>
            <a:r>
              <a:rPr dirty="0" sz="1400" spc="-5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pi  v=r**2*pi*h</a:t>
            </a:r>
            <a:endParaRPr sz="1400">
              <a:latin typeface="Courier New"/>
              <a:cs typeface="Courier New"/>
            </a:endParaRPr>
          </a:p>
          <a:p>
            <a:pPr marL="444500">
              <a:lnSpc>
                <a:spcPct val="100000"/>
              </a:lnSpc>
              <a:spcBef>
                <a:spcPts val="140"/>
              </a:spcBef>
            </a:pPr>
            <a:r>
              <a:rPr dirty="0" sz="1400" spc="-5">
                <a:latin typeface="Courier New"/>
                <a:cs typeface="Courier New"/>
              </a:rPr>
              <a:t>return</a:t>
            </a:r>
            <a:r>
              <a:rPr dirty="0" sz="1400" spc="-85">
                <a:latin typeface="Courier New"/>
                <a:cs typeface="Courier New"/>
              </a:rPr>
              <a:t> </a:t>
            </a:r>
            <a:r>
              <a:rPr dirty="0" sz="1400">
                <a:latin typeface="Courier New"/>
                <a:cs typeface="Courier New"/>
              </a:rPr>
              <a:t>v</a:t>
            </a:r>
            <a:endParaRPr sz="14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700">
              <a:latin typeface="Times New Roman"/>
              <a:cs typeface="Times New Roman"/>
            </a:endParaRPr>
          </a:p>
          <a:p>
            <a:pPr marL="17780">
              <a:lnSpc>
                <a:spcPct val="100000"/>
              </a:lnSpc>
            </a:pPr>
            <a:r>
              <a:rPr dirty="0" sz="1400" spc="-5">
                <a:latin typeface="Courier New"/>
                <a:cs typeface="Courier New"/>
              </a:rPr>
              <a:t>r=int(input('r='))</a:t>
            </a:r>
            <a:endParaRPr sz="1400">
              <a:latin typeface="Courier New"/>
              <a:cs typeface="Courier New"/>
            </a:endParaRPr>
          </a:p>
          <a:p>
            <a:pPr marL="17780" marR="4377690">
              <a:lnSpc>
                <a:spcPct val="108600"/>
              </a:lnSpc>
            </a:pPr>
            <a:r>
              <a:rPr dirty="0" sz="1400" spc="-5">
                <a:latin typeface="Courier New"/>
                <a:cs typeface="Courier New"/>
              </a:rPr>
              <a:t>h=int(input('h='))  </a:t>
            </a:r>
            <a:r>
              <a:rPr dirty="0" sz="1400" spc="-5">
                <a:latin typeface="Courier New"/>
                <a:cs typeface="Courier New"/>
              </a:rPr>
              <a:t>v=cyl_vol(r,h)  print(v)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4475607"/>
            <a:ext cx="6302375" cy="3733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Types </a:t>
            </a:r>
            <a:r>
              <a:rPr dirty="0" sz="1400" b="1">
                <a:latin typeface="Times New Roman"/>
                <a:cs typeface="Times New Roman"/>
              </a:rPr>
              <a:t>of </a:t>
            </a:r>
            <a:r>
              <a:rPr dirty="0" sz="1400" spc="-5" b="1">
                <a:latin typeface="Times New Roman"/>
                <a:cs typeface="Times New Roman"/>
              </a:rPr>
              <a:t>Python Function</a:t>
            </a:r>
            <a:r>
              <a:rPr dirty="0" sz="1400" spc="1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Arguments</a:t>
            </a:r>
            <a:endParaRPr sz="1400">
              <a:latin typeface="Times New Roman"/>
              <a:cs typeface="Times New Roman"/>
            </a:endParaRPr>
          </a:p>
          <a:p>
            <a:pPr marL="12700" marR="586105">
              <a:lnSpc>
                <a:spcPts val="1620"/>
              </a:lnSpc>
              <a:spcBef>
                <a:spcPts val="1205"/>
              </a:spcBef>
            </a:pPr>
            <a:r>
              <a:rPr dirty="0" sz="1400" spc="-5">
                <a:latin typeface="Times New Roman"/>
                <a:cs typeface="Times New Roman"/>
              </a:rPr>
              <a:t>Python supports various types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arguments that can be passed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the time </a:t>
            </a:r>
            <a:r>
              <a:rPr dirty="0" sz="1400">
                <a:latin typeface="Times New Roman"/>
                <a:cs typeface="Times New Roman"/>
              </a:rPr>
              <a:t>of the  </a:t>
            </a:r>
            <a:r>
              <a:rPr dirty="0" sz="1400" spc="-5">
                <a:latin typeface="Times New Roman"/>
                <a:cs typeface="Times New Roman"/>
              </a:rPr>
              <a:t>function call.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Python, we have the following </a:t>
            </a:r>
            <a:r>
              <a:rPr dirty="0" sz="1400">
                <a:latin typeface="Times New Roman"/>
                <a:cs typeface="Times New Roman"/>
              </a:rPr>
              <a:t>4 </a:t>
            </a:r>
            <a:r>
              <a:rPr dirty="0" sz="1400" spc="-5">
                <a:latin typeface="Times New Roman"/>
                <a:cs typeface="Times New Roman"/>
              </a:rPr>
              <a:t>types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function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arguments.</a:t>
            </a:r>
            <a:endParaRPr sz="14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118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 spc="-5">
                <a:latin typeface="Times New Roman"/>
                <a:cs typeface="Times New Roman"/>
              </a:rPr>
              <a:t>Default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argument</a:t>
            </a:r>
            <a:endParaRPr sz="14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122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 spc="-5">
                <a:latin typeface="Times New Roman"/>
                <a:cs typeface="Times New Roman"/>
              </a:rPr>
              <a:t>Keyword arguments (named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arguments)</a:t>
            </a:r>
            <a:endParaRPr sz="14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123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 spc="-5">
                <a:latin typeface="Times New Roman"/>
                <a:cs typeface="Times New Roman"/>
              </a:rPr>
              <a:t>Positional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arguments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Default</a:t>
            </a:r>
            <a:r>
              <a:rPr dirty="0" sz="1400" spc="-3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Arguments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95800"/>
              </a:lnSpc>
              <a:spcBef>
                <a:spcPts val="1185"/>
              </a:spcBef>
            </a:pP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default argument is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parameter that </a:t>
            </a:r>
            <a:r>
              <a:rPr dirty="0" sz="1400" spc="-10">
                <a:latin typeface="Times New Roman"/>
                <a:cs typeface="Times New Roman"/>
              </a:rPr>
              <a:t>assumes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default value </a:t>
            </a:r>
            <a:r>
              <a:rPr dirty="0" sz="1400">
                <a:latin typeface="Times New Roman"/>
                <a:cs typeface="Times New Roman"/>
              </a:rPr>
              <a:t>if a </a:t>
            </a:r>
            <a:r>
              <a:rPr dirty="0" sz="1400" spc="-5">
                <a:latin typeface="Times New Roman"/>
                <a:cs typeface="Times New Roman"/>
              </a:rPr>
              <a:t>value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not provided 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function call </a:t>
            </a:r>
            <a:r>
              <a:rPr dirty="0" sz="1400" spc="-1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that argument. The following example illustrates Default  arguments.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25"/>
              </a:spcBef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7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96416" y="8352790"/>
            <a:ext cx="6323965" cy="1158240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70"/>
              </a:lnSpc>
            </a:pPr>
            <a:r>
              <a:rPr dirty="0" sz="1400" spc="-5">
                <a:latin typeface="Courier New"/>
                <a:cs typeface="Courier New"/>
              </a:rPr>
              <a:t>def</a:t>
            </a:r>
            <a:r>
              <a:rPr dirty="0" sz="1400" spc="-5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cyl_vol(r,h=5):</a:t>
            </a:r>
            <a:endParaRPr sz="1400">
              <a:latin typeface="Courier New"/>
              <a:cs typeface="Courier New"/>
            </a:endParaRPr>
          </a:p>
          <a:p>
            <a:pPr marL="444500" marR="3844290">
              <a:lnSpc>
                <a:spcPct val="108500"/>
              </a:lnSpc>
            </a:pPr>
            <a:r>
              <a:rPr dirty="0" sz="1400" spc="-5">
                <a:latin typeface="Courier New"/>
                <a:cs typeface="Courier New"/>
              </a:rPr>
              <a:t>from math import</a:t>
            </a:r>
            <a:r>
              <a:rPr dirty="0" sz="1400" spc="-5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pi  v=r**2*pi*h</a:t>
            </a:r>
            <a:endParaRPr sz="1400">
              <a:latin typeface="Courier New"/>
              <a:cs typeface="Courier New"/>
            </a:endParaRPr>
          </a:p>
          <a:p>
            <a:pPr marL="444500">
              <a:lnSpc>
                <a:spcPct val="100000"/>
              </a:lnSpc>
              <a:spcBef>
                <a:spcPts val="140"/>
              </a:spcBef>
            </a:pPr>
            <a:r>
              <a:rPr dirty="0" sz="1400" spc="-5">
                <a:latin typeface="Courier New"/>
                <a:cs typeface="Courier New"/>
              </a:rPr>
              <a:t>return</a:t>
            </a:r>
            <a:r>
              <a:rPr dirty="0" sz="1400" spc="-85">
                <a:latin typeface="Courier New"/>
                <a:cs typeface="Courier New"/>
              </a:rPr>
              <a:t> </a:t>
            </a:r>
            <a:r>
              <a:rPr dirty="0" sz="1400">
                <a:latin typeface="Courier New"/>
                <a:cs typeface="Courier New"/>
              </a:rPr>
              <a:t>v</a:t>
            </a:r>
            <a:endParaRPr sz="14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6416" y="541019"/>
            <a:ext cx="6323965" cy="463550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70"/>
              </a:lnSpc>
            </a:pPr>
            <a:r>
              <a:rPr dirty="0" sz="1400" spc="-5">
                <a:latin typeface="Courier New"/>
                <a:cs typeface="Courier New"/>
              </a:rPr>
              <a:t>v=cyl_vol(2)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140"/>
              </a:spcBef>
            </a:pPr>
            <a:r>
              <a:rPr dirty="0" sz="1400" spc="-5">
                <a:latin typeface="Courier New"/>
                <a:cs typeface="Courier New"/>
              </a:rPr>
              <a:t>print(v)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1347978"/>
            <a:ext cx="5908040" cy="1143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Keyword</a:t>
            </a:r>
            <a:r>
              <a:rPr dirty="0" sz="1400" spc="-5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Arguments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1610"/>
              </a:lnSpc>
              <a:spcBef>
                <a:spcPts val="1215"/>
              </a:spcBef>
            </a:pPr>
            <a:r>
              <a:rPr dirty="0" sz="1400" spc="-5">
                <a:latin typeface="Times New Roman"/>
                <a:cs typeface="Times New Roman"/>
              </a:rPr>
              <a:t>The idea </a:t>
            </a:r>
            <a:r>
              <a:rPr dirty="0" sz="1400">
                <a:latin typeface="Times New Roman"/>
                <a:cs typeface="Times New Roman"/>
              </a:rPr>
              <a:t>is to </a:t>
            </a:r>
            <a:r>
              <a:rPr dirty="0" sz="1400" spc="-5">
                <a:latin typeface="Times New Roman"/>
                <a:cs typeface="Times New Roman"/>
              </a:rPr>
              <a:t>allow the caller to specify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argument name with values so that the  caller does not need to remember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order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parameters.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85"/>
              </a:spcBef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7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6416" y="2635250"/>
            <a:ext cx="6323965" cy="2317115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70"/>
              </a:lnSpc>
            </a:pPr>
            <a:r>
              <a:rPr dirty="0" sz="1400" spc="-5">
                <a:latin typeface="Courier New"/>
                <a:cs typeface="Courier New"/>
              </a:rPr>
              <a:t>def</a:t>
            </a:r>
            <a:r>
              <a:rPr dirty="0" sz="1400" spc="-6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cyl_vol(r,h):</a:t>
            </a:r>
            <a:endParaRPr sz="1400">
              <a:latin typeface="Courier New"/>
              <a:cs typeface="Courier New"/>
            </a:endParaRPr>
          </a:p>
          <a:p>
            <a:pPr marL="444500" marR="3844290">
              <a:lnSpc>
                <a:spcPts val="1830"/>
              </a:lnSpc>
              <a:spcBef>
                <a:spcPts val="80"/>
              </a:spcBef>
            </a:pPr>
            <a:r>
              <a:rPr dirty="0" sz="1400" spc="-5">
                <a:latin typeface="Courier New"/>
                <a:cs typeface="Courier New"/>
              </a:rPr>
              <a:t>from math import</a:t>
            </a:r>
            <a:r>
              <a:rPr dirty="0" sz="1400" spc="-5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pi  v=r**2*pi*h</a:t>
            </a:r>
            <a:endParaRPr sz="1400">
              <a:latin typeface="Courier New"/>
              <a:cs typeface="Courier New"/>
            </a:endParaRPr>
          </a:p>
          <a:p>
            <a:pPr marL="444500">
              <a:lnSpc>
                <a:spcPct val="100000"/>
              </a:lnSpc>
              <a:spcBef>
                <a:spcPts val="55"/>
              </a:spcBef>
            </a:pPr>
            <a:r>
              <a:rPr dirty="0" sz="1400" spc="-5">
                <a:latin typeface="Courier New"/>
                <a:cs typeface="Courier New"/>
              </a:rPr>
              <a:t>return</a:t>
            </a:r>
            <a:r>
              <a:rPr dirty="0" sz="1400" spc="-85">
                <a:latin typeface="Courier New"/>
                <a:cs typeface="Courier New"/>
              </a:rPr>
              <a:t> </a:t>
            </a:r>
            <a:r>
              <a:rPr dirty="0" sz="1400">
                <a:latin typeface="Courier New"/>
                <a:cs typeface="Courier New"/>
              </a:rPr>
              <a:t>v</a:t>
            </a:r>
            <a:endParaRPr sz="14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50">
              <a:latin typeface="Times New Roman"/>
              <a:cs typeface="Times New Roman"/>
            </a:endParaRPr>
          </a:p>
          <a:p>
            <a:pPr marL="17780" marR="4271010">
              <a:lnSpc>
                <a:spcPct val="108600"/>
              </a:lnSpc>
            </a:pPr>
            <a:r>
              <a:rPr dirty="0" sz="1400" spc="-5">
                <a:latin typeface="Courier New"/>
                <a:cs typeface="Courier New"/>
              </a:rPr>
              <a:t>v1=cyl_vol(r=2,h=4)  </a:t>
            </a:r>
            <a:r>
              <a:rPr dirty="0" sz="1400" spc="-5">
                <a:latin typeface="Courier New"/>
                <a:cs typeface="Courier New"/>
              </a:rPr>
              <a:t>print(v1)  </a:t>
            </a:r>
            <a:r>
              <a:rPr dirty="0" sz="1400" spc="-5">
                <a:latin typeface="Courier New"/>
                <a:cs typeface="Courier New"/>
              </a:rPr>
              <a:t>v2=cyl_vol(h=4,r=2)  </a:t>
            </a:r>
            <a:r>
              <a:rPr dirty="0" sz="1400" spc="-5">
                <a:latin typeface="Courier New"/>
                <a:cs typeface="Courier New"/>
              </a:rPr>
              <a:t>print(v2)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5295772"/>
            <a:ext cx="6297295" cy="15538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Positional</a:t>
            </a:r>
            <a:r>
              <a:rPr dirty="0" sz="1400" spc="-5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Arguments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96000"/>
              </a:lnSpc>
              <a:spcBef>
                <a:spcPts val="1170"/>
              </a:spcBef>
            </a:pP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used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 spc="-10">
                <a:latin typeface="Times New Roman"/>
                <a:cs typeface="Times New Roman"/>
              </a:rPr>
              <a:t>Position </a:t>
            </a:r>
            <a:r>
              <a:rPr dirty="0" sz="1400" spc="-5">
                <a:latin typeface="Times New Roman"/>
                <a:cs typeface="Times New Roman"/>
              </a:rPr>
              <a:t>argument during the function call so that the first argument </a:t>
            </a:r>
            <a:r>
              <a:rPr dirty="0" sz="1400">
                <a:latin typeface="Times New Roman"/>
                <a:cs typeface="Times New Roman"/>
              </a:rPr>
              <a:t>(or  value) is </a:t>
            </a:r>
            <a:r>
              <a:rPr dirty="0" sz="1400" spc="-5">
                <a:latin typeface="Times New Roman"/>
                <a:cs typeface="Times New Roman"/>
              </a:rPr>
              <a:t>assigned to radius and the second argument </a:t>
            </a:r>
            <a:r>
              <a:rPr dirty="0" sz="1400">
                <a:latin typeface="Times New Roman"/>
                <a:cs typeface="Times New Roman"/>
              </a:rPr>
              <a:t>(or value) </a:t>
            </a:r>
            <a:r>
              <a:rPr dirty="0" sz="1400" spc="-5">
                <a:latin typeface="Times New Roman"/>
                <a:cs typeface="Times New Roman"/>
              </a:rPr>
              <a:t>is assigned to height. </a:t>
            </a:r>
            <a:r>
              <a:rPr dirty="0" sz="1400">
                <a:latin typeface="Times New Roman"/>
                <a:cs typeface="Times New Roman"/>
              </a:rPr>
              <a:t>By  </a:t>
            </a:r>
            <a:r>
              <a:rPr dirty="0" sz="1400" spc="-5">
                <a:latin typeface="Times New Roman"/>
                <a:cs typeface="Times New Roman"/>
              </a:rPr>
              <a:t>changing the position, </a:t>
            </a:r>
            <a:r>
              <a:rPr dirty="0" sz="1400">
                <a:latin typeface="Times New Roman"/>
                <a:cs typeface="Times New Roman"/>
              </a:rPr>
              <a:t>or if </a:t>
            </a:r>
            <a:r>
              <a:rPr dirty="0" sz="1400" spc="-5">
                <a:latin typeface="Times New Roman"/>
                <a:cs typeface="Times New Roman"/>
              </a:rPr>
              <a:t>you forget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order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positions,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values </a:t>
            </a:r>
            <a:r>
              <a:rPr dirty="0" sz="1400" spc="5">
                <a:latin typeface="Times New Roman"/>
                <a:cs typeface="Times New Roman"/>
              </a:rPr>
              <a:t>can </a:t>
            </a:r>
            <a:r>
              <a:rPr dirty="0" sz="1400" spc="-5">
                <a:latin typeface="Times New Roman"/>
                <a:cs typeface="Times New Roman"/>
              </a:rPr>
              <a:t>be used 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wrong</a:t>
            </a:r>
            <a:r>
              <a:rPr dirty="0" sz="1400" spc="-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places.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25"/>
              </a:spcBef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7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96416" y="6993001"/>
            <a:ext cx="6323965" cy="2317115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70"/>
              </a:lnSpc>
            </a:pPr>
            <a:r>
              <a:rPr dirty="0" sz="1400" spc="-5">
                <a:latin typeface="Courier New"/>
                <a:cs typeface="Courier New"/>
              </a:rPr>
              <a:t>def</a:t>
            </a:r>
            <a:r>
              <a:rPr dirty="0" sz="1400" spc="-6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cyl_vol(r,h):</a:t>
            </a:r>
            <a:endParaRPr sz="1400">
              <a:latin typeface="Courier New"/>
              <a:cs typeface="Courier New"/>
            </a:endParaRPr>
          </a:p>
          <a:p>
            <a:pPr marL="444500" marR="3844290">
              <a:lnSpc>
                <a:spcPts val="1830"/>
              </a:lnSpc>
              <a:spcBef>
                <a:spcPts val="80"/>
              </a:spcBef>
            </a:pPr>
            <a:r>
              <a:rPr dirty="0" sz="1400" spc="-5">
                <a:latin typeface="Courier New"/>
                <a:cs typeface="Courier New"/>
              </a:rPr>
              <a:t>from math import</a:t>
            </a:r>
            <a:r>
              <a:rPr dirty="0" sz="1400" spc="-5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pi  v=r**2*pi*h</a:t>
            </a:r>
            <a:endParaRPr sz="1400">
              <a:latin typeface="Courier New"/>
              <a:cs typeface="Courier New"/>
            </a:endParaRPr>
          </a:p>
          <a:p>
            <a:pPr marL="444500">
              <a:lnSpc>
                <a:spcPct val="100000"/>
              </a:lnSpc>
              <a:spcBef>
                <a:spcPts val="55"/>
              </a:spcBef>
            </a:pPr>
            <a:r>
              <a:rPr dirty="0" sz="1400" spc="-5">
                <a:latin typeface="Courier New"/>
                <a:cs typeface="Courier New"/>
              </a:rPr>
              <a:t>return</a:t>
            </a:r>
            <a:r>
              <a:rPr dirty="0" sz="1400" spc="-85">
                <a:latin typeface="Courier New"/>
                <a:cs typeface="Courier New"/>
              </a:rPr>
              <a:t> </a:t>
            </a:r>
            <a:r>
              <a:rPr dirty="0" sz="1400">
                <a:latin typeface="Courier New"/>
                <a:cs typeface="Courier New"/>
              </a:rPr>
              <a:t>v</a:t>
            </a:r>
            <a:endParaRPr sz="14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50">
              <a:latin typeface="Times New Roman"/>
              <a:cs typeface="Times New Roman"/>
            </a:endParaRPr>
          </a:p>
          <a:p>
            <a:pPr marL="17780" marR="4697730">
              <a:lnSpc>
                <a:spcPct val="108600"/>
              </a:lnSpc>
            </a:pPr>
            <a:r>
              <a:rPr dirty="0" sz="1400" spc="-5">
                <a:latin typeface="Courier New"/>
                <a:cs typeface="Courier New"/>
              </a:rPr>
              <a:t>v1=cyl_vol(2,4)  </a:t>
            </a:r>
            <a:r>
              <a:rPr dirty="0" sz="1400" spc="-5">
                <a:latin typeface="Courier New"/>
                <a:cs typeface="Courier New"/>
              </a:rPr>
              <a:t>print(v1)  </a:t>
            </a:r>
            <a:r>
              <a:rPr dirty="0" sz="1400" spc="-5">
                <a:latin typeface="Courier New"/>
                <a:cs typeface="Courier New"/>
              </a:rPr>
              <a:t>v2=cyl_vol(4,2)  </a:t>
            </a:r>
            <a:r>
              <a:rPr dirty="0" sz="1400" spc="-5">
                <a:latin typeface="Courier New"/>
                <a:cs typeface="Courier New"/>
              </a:rPr>
              <a:t>print(v2)</a:t>
            </a:r>
            <a:endParaRPr sz="14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527811"/>
            <a:ext cx="6284595" cy="39516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Modules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1610"/>
              </a:lnSpc>
              <a:spcBef>
                <a:spcPts val="1215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this section, we will cover all </a:t>
            </a:r>
            <a:r>
              <a:rPr dirty="0" sz="1400" spc="-10">
                <a:latin typeface="Times New Roman"/>
                <a:cs typeface="Times New Roman"/>
              </a:rPr>
              <a:t>about </a:t>
            </a:r>
            <a:r>
              <a:rPr dirty="0" sz="1400" spc="-5">
                <a:latin typeface="Times New Roman"/>
                <a:cs typeface="Times New Roman"/>
              </a:rPr>
              <a:t>Python modules, such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How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create our own  simple module, Import Python modules, from </a:t>
            </a:r>
            <a:r>
              <a:rPr dirty="0" sz="1400">
                <a:latin typeface="Times New Roman"/>
                <a:cs typeface="Times New Roman"/>
              </a:rPr>
              <a:t>statements in </a:t>
            </a:r>
            <a:r>
              <a:rPr dirty="0" sz="1400" spc="-5">
                <a:latin typeface="Times New Roman"/>
                <a:cs typeface="Times New Roman"/>
              </a:rPr>
              <a:t>Python, how we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5">
                <a:latin typeface="Times New Roman"/>
                <a:cs typeface="Times New Roman"/>
              </a:rPr>
              <a:t>use </a:t>
            </a:r>
            <a:r>
              <a:rPr dirty="0" sz="1400">
                <a:latin typeface="Times New Roman"/>
                <a:cs typeface="Times New Roman"/>
              </a:rPr>
              <a:t>the  </a:t>
            </a:r>
            <a:r>
              <a:rPr dirty="0" sz="1400" spc="-5">
                <a:latin typeface="Times New Roman"/>
                <a:cs typeface="Times New Roman"/>
              </a:rPr>
              <a:t>alias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rename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module,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etc.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dirty="0" sz="1400" b="1">
                <a:latin typeface="Times New Roman"/>
                <a:cs typeface="Times New Roman"/>
              </a:rPr>
              <a:t>What is </a:t>
            </a:r>
            <a:r>
              <a:rPr dirty="0" sz="1400" spc="-5" b="1">
                <a:latin typeface="Times New Roman"/>
                <a:cs typeface="Times New Roman"/>
              </a:rPr>
              <a:t>Python</a:t>
            </a:r>
            <a:r>
              <a:rPr dirty="0" sz="1400" spc="-6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Module</a:t>
            </a:r>
            <a:endParaRPr sz="1400">
              <a:latin typeface="Times New Roman"/>
              <a:cs typeface="Times New Roman"/>
            </a:endParaRPr>
          </a:p>
          <a:p>
            <a:pPr marL="12700" marR="114935">
              <a:lnSpc>
                <a:spcPts val="1620"/>
              </a:lnSpc>
              <a:spcBef>
                <a:spcPts val="1205"/>
              </a:spcBef>
            </a:pP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Python module is </a:t>
            </a:r>
            <a:r>
              <a:rPr dirty="0" sz="1400">
                <a:latin typeface="Times New Roman"/>
                <a:cs typeface="Times New Roman"/>
              </a:rPr>
              <a:t>a file </a:t>
            </a:r>
            <a:r>
              <a:rPr dirty="0" sz="1400" spc="-5">
                <a:latin typeface="Times New Roman"/>
                <a:cs typeface="Times New Roman"/>
              </a:rPr>
              <a:t>containing Python definitions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statements.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module can  define functions, </a:t>
            </a:r>
            <a:r>
              <a:rPr dirty="0" sz="1400">
                <a:latin typeface="Times New Roman"/>
                <a:cs typeface="Times New Roman"/>
              </a:rPr>
              <a:t>classes,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variables.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module can also include runnable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code.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30"/>
              </a:lnSpc>
            </a:pPr>
            <a:r>
              <a:rPr dirty="0" sz="1400" spc="-5">
                <a:latin typeface="Times New Roman"/>
                <a:cs typeface="Times New Roman"/>
              </a:rPr>
              <a:t>Grouping related </a:t>
            </a:r>
            <a:r>
              <a:rPr dirty="0" sz="1400" spc="-10">
                <a:latin typeface="Times New Roman"/>
                <a:cs typeface="Times New Roman"/>
              </a:rPr>
              <a:t>code </a:t>
            </a:r>
            <a:r>
              <a:rPr dirty="0" sz="1400" spc="-5">
                <a:latin typeface="Times New Roman"/>
                <a:cs typeface="Times New Roman"/>
              </a:rPr>
              <a:t>into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module </a:t>
            </a:r>
            <a:r>
              <a:rPr dirty="0" sz="1400" spc="-10">
                <a:latin typeface="Times New Roman"/>
                <a:cs typeface="Times New Roman"/>
              </a:rPr>
              <a:t>makes </a:t>
            </a:r>
            <a:r>
              <a:rPr dirty="0" sz="1400" spc="-5">
                <a:latin typeface="Times New Roman"/>
                <a:cs typeface="Times New Roman"/>
              </a:rPr>
              <a:t>the code </a:t>
            </a:r>
            <a:r>
              <a:rPr dirty="0" sz="1400">
                <a:latin typeface="Times New Roman"/>
                <a:cs typeface="Times New Roman"/>
              </a:rPr>
              <a:t>easier to </a:t>
            </a:r>
            <a:r>
              <a:rPr dirty="0" sz="1400" spc="-5">
                <a:latin typeface="Times New Roman"/>
                <a:cs typeface="Times New Roman"/>
              </a:rPr>
              <a:t>understand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use.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It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45"/>
              </a:lnSpc>
            </a:pPr>
            <a:r>
              <a:rPr dirty="0" sz="1400" spc="-5">
                <a:latin typeface="Times New Roman"/>
                <a:cs typeface="Times New Roman"/>
              </a:rPr>
              <a:t>also makes the code logically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organized.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b="1">
                <a:latin typeface="Times New Roman"/>
                <a:cs typeface="Times New Roman"/>
              </a:rPr>
              <a:t>Create a </a:t>
            </a:r>
            <a:r>
              <a:rPr dirty="0" sz="1400" spc="-5" b="1">
                <a:latin typeface="Times New Roman"/>
                <a:cs typeface="Times New Roman"/>
              </a:rPr>
              <a:t>Python</a:t>
            </a:r>
            <a:r>
              <a:rPr dirty="0" sz="1400" spc="-6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Module</a:t>
            </a:r>
            <a:endParaRPr sz="1400">
              <a:latin typeface="Times New Roman"/>
              <a:cs typeface="Times New Roman"/>
            </a:endParaRPr>
          </a:p>
          <a:p>
            <a:pPr marL="12700" marR="519430">
              <a:lnSpc>
                <a:spcPts val="1610"/>
              </a:lnSpc>
              <a:spcBef>
                <a:spcPts val="1215"/>
              </a:spcBef>
            </a:pPr>
            <a:r>
              <a:rPr dirty="0" sz="1400" spc="-5">
                <a:latin typeface="Times New Roman"/>
                <a:cs typeface="Times New Roman"/>
              </a:rPr>
              <a:t>Let’s </a:t>
            </a:r>
            <a:r>
              <a:rPr dirty="0" sz="1400">
                <a:latin typeface="Times New Roman"/>
                <a:cs typeface="Times New Roman"/>
              </a:rPr>
              <a:t>create a </a:t>
            </a:r>
            <a:r>
              <a:rPr dirty="0" sz="1400" spc="-5">
                <a:latin typeface="Times New Roman"/>
                <a:cs typeface="Times New Roman"/>
              </a:rPr>
              <a:t>simple </a:t>
            </a:r>
            <a:r>
              <a:rPr dirty="0" sz="1400">
                <a:latin typeface="Times New Roman"/>
                <a:cs typeface="Times New Roman"/>
              </a:rPr>
              <a:t>cylin.py in </a:t>
            </a:r>
            <a:r>
              <a:rPr dirty="0" sz="1400" spc="-5">
                <a:latin typeface="Times New Roman"/>
                <a:cs typeface="Times New Roman"/>
              </a:rPr>
              <a:t>which we </a:t>
            </a:r>
            <a:r>
              <a:rPr dirty="0" sz="1400">
                <a:latin typeface="Times New Roman"/>
                <a:cs typeface="Times New Roman"/>
              </a:rPr>
              <a:t>define </a:t>
            </a:r>
            <a:r>
              <a:rPr dirty="0" sz="1400" spc="-5">
                <a:latin typeface="Times New Roman"/>
                <a:cs typeface="Times New Roman"/>
              </a:rPr>
              <a:t>two functions, one </a:t>
            </a:r>
            <a:r>
              <a:rPr dirty="0" sz="1400" spc="-10">
                <a:latin typeface="Times New Roman"/>
                <a:cs typeface="Times New Roman"/>
              </a:rPr>
              <a:t>volume </a:t>
            </a:r>
            <a:r>
              <a:rPr dirty="0" sz="1400">
                <a:latin typeface="Times New Roman"/>
                <a:cs typeface="Times New Roman"/>
              </a:rPr>
              <a:t>and  </a:t>
            </a:r>
            <a:r>
              <a:rPr dirty="0" sz="1400" spc="-5">
                <a:latin typeface="Times New Roman"/>
                <a:cs typeface="Times New Roman"/>
              </a:rPr>
              <a:t>another surface area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cylinder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7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6416" y="4622927"/>
            <a:ext cx="6323965" cy="2317115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algn="ctr" marR="4465955">
              <a:lnSpc>
                <a:spcPts val="1470"/>
              </a:lnSpc>
            </a:pPr>
            <a:r>
              <a:rPr dirty="0" sz="1400" spc="-5">
                <a:latin typeface="Courier New"/>
                <a:cs typeface="Courier New"/>
              </a:rPr>
              <a:t>def</a:t>
            </a:r>
            <a:r>
              <a:rPr dirty="0" sz="1400" spc="-6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cyl_vol(r,h):</a:t>
            </a:r>
            <a:endParaRPr sz="1400">
              <a:latin typeface="Courier New"/>
              <a:cs typeface="Courier New"/>
            </a:endParaRPr>
          </a:p>
          <a:p>
            <a:pPr marL="444500" marR="3844290">
              <a:lnSpc>
                <a:spcPct val="108600"/>
              </a:lnSpc>
            </a:pPr>
            <a:r>
              <a:rPr dirty="0" sz="1400" spc="-5">
                <a:latin typeface="Courier New"/>
                <a:cs typeface="Courier New"/>
              </a:rPr>
              <a:t>from math import</a:t>
            </a:r>
            <a:r>
              <a:rPr dirty="0" sz="1400" spc="-5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pi  v=r**2*pi*h</a:t>
            </a:r>
            <a:endParaRPr sz="1400">
              <a:latin typeface="Courier New"/>
              <a:cs typeface="Courier New"/>
            </a:endParaRPr>
          </a:p>
          <a:p>
            <a:pPr marL="444500">
              <a:lnSpc>
                <a:spcPct val="100000"/>
              </a:lnSpc>
              <a:spcBef>
                <a:spcPts val="145"/>
              </a:spcBef>
            </a:pPr>
            <a:r>
              <a:rPr dirty="0" sz="1400" spc="-5">
                <a:latin typeface="Courier New"/>
                <a:cs typeface="Courier New"/>
              </a:rPr>
              <a:t>return</a:t>
            </a:r>
            <a:r>
              <a:rPr dirty="0" sz="1400" spc="-85">
                <a:latin typeface="Courier New"/>
                <a:cs typeface="Courier New"/>
              </a:rPr>
              <a:t> </a:t>
            </a:r>
            <a:r>
              <a:rPr dirty="0" sz="1400">
                <a:latin typeface="Courier New"/>
                <a:cs typeface="Courier New"/>
              </a:rPr>
              <a:t>v</a:t>
            </a:r>
            <a:endParaRPr sz="14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650">
              <a:latin typeface="Times New Roman"/>
              <a:cs typeface="Times New Roman"/>
            </a:endParaRPr>
          </a:p>
          <a:p>
            <a:pPr marL="17780">
              <a:lnSpc>
                <a:spcPct val="100000"/>
              </a:lnSpc>
              <a:spcBef>
                <a:spcPts val="5"/>
              </a:spcBef>
            </a:pPr>
            <a:r>
              <a:rPr dirty="0" sz="1400" spc="-5">
                <a:latin typeface="Courier New"/>
                <a:cs typeface="Courier New"/>
              </a:rPr>
              <a:t>def</a:t>
            </a:r>
            <a:r>
              <a:rPr dirty="0" sz="1400" spc="-6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cyl_area(r,h):</a:t>
            </a:r>
            <a:endParaRPr sz="1400">
              <a:latin typeface="Courier New"/>
              <a:cs typeface="Courier New"/>
            </a:endParaRPr>
          </a:p>
          <a:p>
            <a:pPr marL="444500" marR="3737610">
              <a:lnSpc>
                <a:spcPct val="108600"/>
              </a:lnSpc>
            </a:pPr>
            <a:r>
              <a:rPr dirty="0" sz="1400" spc="-5">
                <a:latin typeface="Courier New"/>
                <a:cs typeface="Courier New"/>
              </a:rPr>
              <a:t>from math import pi  </a:t>
            </a:r>
            <a:r>
              <a:rPr dirty="0" sz="1400" spc="-5">
                <a:latin typeface="Courier New"/>
                <a:cs typeface="Courier New"/>
              </a:rPr>
              <a:t>a=2*r*pi*h+2*r**2*pi  </a:t>
            </a:r>
            <a:r>
              <a:rPr dirty="0" sz="1400" spc="-5">
                <a:latin typeface="Courier New"/>
                <a:cs typeface="Courier New"/>
              </a:rPr>
              <a:t>return</a:t>
            </a:r>
            <a:r>
              <a:rPr dirty="0" sz="1400" spc="-85">
                <a:latin typeface="Courier New"/>
                <a:cs typeface="Courier New"/>
              </a:rPr>
              <a:t> </a:t>
            </a:r>
            <a:r>
              <a:rPr dirty="0" sz="1400">
                <a:latin typeface="Courier New"/>
                <a:cs typeface="Courier New"/>
              </a:rPr>
              <a:t>a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7280402"/>
            <a:ext cx="6160135" cy="787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Import module </a:t>
            </a:r>
            <a:r>
              <a:rPr dirty="0" sz="1400" b="1">
                <a:latin typeface="Times New Roman"/>
                <a:cs typeface="Times New Roman"/>
              </a:rPr>
              <a:t>in</a:t>
            </a:r>
            <a:r>
              <a:rPr dirty="0" sz="1400" spc="-4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Python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1610"/>
              </a:lnSpc>
              <a:spcBef>
                <a:spcPts val="1215"/>
              </a:spcBef>
            </a:pP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5">
                <a:latin typeface="Times New Roman"/>
                <a:cs typeface="Times New Roman"/>
              </a:rPr>
              <a:t>import the functions, and classes defined in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module to another module using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import statement in </a:t>
            </a:r>
            <a:r>
              <a:rPr dirty="0" sz="1400" spc="-10">
                <a:latin typeface="Times New Roman"/>
                <a:cs typeface="Times New Roman"/>
              </a:rPr>
              <a:t>some </a:t>
            </a:r>
            <a:r>
              <a:rPr dirty="0" sz="1400">
                <a:latin typeface="Times New Roman"/>
                <a:cs typeface="Times New Roman"/>
              </a:rPr>
              <a:t>other </a:t>
            </a:r>
            <a:r>
              <a:rPr dirty="0" sz="1400" spc="-5">
                <a:latin typeface="Times New Roman"/>
                <a:cs typeface="Times New Roman"/>
              </a:rPr>
              <a:t>Python </a:t>
            </a:r>
            <a:r>
              <a:rPr dirty="0" sz="1400">
                <a:latin typeface="Times New Roman"/>
                <a:cs typeface="Times New Roman"/>
              </a:rPr>
              <a:t>source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file.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96416" y="8567623"/>
            <a:ext cx="6323965" cy="463550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70"/>
              </a:lnSpc>
            </a:pPr>
            <a:r>
              <a:rPr dirty="0" sz="1400" spc="-5">
                <a:latin typeface="Courier New"/>
                <a:cs typeface="Courier New"/>
              </a:rPr>
              <a:t>import</a:t>
            </a:r>
            <a:r>
              <a:rPr dirty="0" sz="1400" spc="-7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cylin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140"/>
              </a:spcBef>
            </a:pPr>
            <a:r>
              <a:rPr dirty="0" sz="1400" spc="-5">
                <a:latin typeface="Courier New"/>
                <a:cs typeface="Courier New"/>
              </a:rPr>
              <a:t>a=cylin.cyl_area(2,4)</a:t>
            </a:r>
            <a:endParaRPr sz="14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527811"/>
            <a:ext cx="5878830" cy="787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b="1">
                <a:latin typeface="Times New Roman"/>
                <a:cs typeface="Times New Roman"/>
              </a:rPr>
              <a:t>Python </a:t>
            </a:r>
            <a:r>
              <a:rPr dirty="0" sz="1400" spc="-5" b="1">
                <a:latin typeface="Times New Roman"/>
                <a:cs typeface="Times New Roman"/>
              </a:rPr>
              <a:t>Import from</a:t>
            </a:r>
            <a:r>
              <a:rPr dirty="0" sz="1400" spc="-8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Module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1610"/>
              </a:lnSpc>
              <a:spcBef>
                <a:spcPts val="1215"/>
              </a:spcBef>
            </a:pPr>
            <a:r>
              <a:rPr dirty="0" sz="1400" spc="-5">
                <a:latin typeface="Times New Roman"/>
                <a:cs typeface="Times New Roman"/>
              </a:rPr>
              <a:t>Python’s from </a:t>
            </a:r>
            <a:r>
              <a:rPr dirty="0" sz="1400">
                <a:latin typeface="Times New Roman"/>
                <a:cs typeface="Times New Roman"/>
              </a:rPr>
              <a:t>statement </a:t>
            </a:r>
            <a:r>
              <a:rPr dirty="0" sz="1400" spc="-5">
                <a:latin typeface="Times New Roman"/>
                <a:cs typeface="Times New Roman"/>
              </a:rPr>
              <a:t>lets </a:t>
            </a:r>
            <a:r>
              <a:rPr dirty="0" sz="1400" spc="-10">
                <a:latin typeface="Times New Roman"/>
                <a:cs typeface="Times New Roman"/>
              </a:rPr>
              <a:t>you </a:t>
            </a:r>
            <a:r>
              <a:rPr dirty="0" sz="1400" spc="-5">
                <a:latin typeface="Times New Roman"/>
                <a:cs typeface="Times New Roman"/>
              </a:rPr>
              <a:t>import specific attributes </a:t>
            </a:r>
            <a:r>
              <a:rPr dirty="0" sz="1400">
                <a:latin typeface="Times New Roman"/>
                <a:cs typeface="Times New Roman"/>
              </a:rPr>
              <a:t>from a </a:t>
            </a:r>
            <a:r>
              <a:rPr dirty="0" sz="1400" spc="-5">
                <a:latin typeface="Times New Roman"/>
                <a:cs typeface="Times New Roman"/>
              </a:rPr>
              <a:t>module without  importing the module </a:t>
            </a:r>
            <a:r>
              <a:rPr dirty="0" sz="1400">
                <a:latin typeface="Times New Roman"/>
                <a:cs typeface="Times New Roman"/>
              </a:rPr>
              <a:t>as a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whole.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6416" y="1458722"/>
            <a:ext cx="6323965" cy="463550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70"/>
              </a:lnSpc>
            </a:pPr>
            <a:r>
              <a:rPr dirty="0" sz="1400" spc="-5">
                <a:latin typeface="Courier New"/>
                <a:cs typeface="Courier New"/>
              </a:rPr>
              <a:t>from cylin import</a:t>
            </a:r>
            <a:r>
              <a:rPr dirty="0" sz="1400" spc="-3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cyl_area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140"/>
              </a:spcBef>
            </a:pPr>
            <a:r>
              <a:rPr dirty="0" sz="1400" spc="-5">
                <a:latin typeface="Courier New"/>
                <a:cs typeface="Courier New"/>
              </a:rPr>
              <a:t>a=cyl_area(2,4)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2262378"/>
            <a:ext cx="5965190" cy="787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Import all</a:t>
            </a:r>
            <a:r>
              <a:rPr dirty="0" sz="1400" spc="-5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Names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1610"/>
              </a:lnSpc>
              <a:spcBef>
                <a:spcPts val="1215"/>
              </a:spcBef>
            </a:pP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* </a:t>
            </a:r>
            <a:r>
              <a:rPr dirty="0" sz="1400" spc="-5">
                <a:latin typeface="Times New Roman"/>
                <a:cs typeface="Times New Roman"/>
              </a:rPr>
              <a:t>symbol </a:t>
            </a:r>
            <a:r>
              <a:rPr dirty="0" sz="1400">
                <a:latin typeface="Times New Roman"/>
                <a:cs typeface="Times New Roman"/>
              </a:rPr>
              <a:t>used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 spc="-5">
                <a:latin typeface="Times New Roman"/>
                <a:cs typeface="Times New Roman"/>
              </a:rPr>
              <a:t>the import statement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used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import </a:t>
            </a:r>
            <a:r>
              <a:rPr dirty="0" sz="1400" spc="-10">
                <a:latin typeface="Times New Roman"/>
                <a:cs typeface="Times New Roman"/>
              </a:rPr>
              <a:t>all </a:t>
            </a:r>
            <a:r>
              <a:rPr dirty="0" sz="1400" spc="-5">
                <a:latin typeface="Times New Roman"/>
                <a:cs typeface="Times New Roman"/>
              </a:rPr>
              <a:t>the names </a:t>
            </a:r>
            <a:r>
              <a:rPr dirty="0" sz="1400">
                <a:latin typeface="Times New Roman"/>
                <a:cs typeface="Times New Roman"/>
              </a:rPr>
              <a:t>from a  </a:t>
            </a:r>
            <a:r>
              <a:rPr dirty="0" sz="1400" spc="-5">
                <a:latin typeface="Times New Roman"/>
                <a:cs typeface="Times New Roman"/>
              </a:rPr>
              <a:t>module to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current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namespace.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96416" y="3194939"/>
            <a:ext cx="6323965" cy="927100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70"/>
              </a:lnSpc>
            </a:pPr>
            <a:r>
              <a:rPr dirty="0" sz="1400" spc="-5">
                <a:latin typeface="Courier New"/>
                <a:cs typeface="Courier New"/>
              </a:rPr>
              <a:t>from cylin import</a:t>
            </a:r>
            <a:r>
              <a:rPr dirty="0" sz="1400" spc="-50">
                <a:latin typeface="Courier New"/>
                <a:cs typeface="Courier New"/>
              </a:rPr>
              <a:t> </a:t>
            </a:r>
            <a:r>
              <a:rPr dirty="0" sz="1400">
                <a:latin typeface="Courier New"/>
                <a:cs typeface="Courier New"/>
              </a:rPr>
              <a:t>*</a:t>
            </a:r>
            <a:endParaRPr sz="1400">
              <a:latin typeface="Courier New"/>
              <a:cs typeface="Courier New"/>
            </a:endParaRPr>
          </a:p>
          <a:p>
            <a:pPr marL="17780" marR="4697730">
              <a:lnSpc>
                <a:spcPct val="108600"/>
              </a:lnSpc>
            </a:pPr>
            <a:r>
              <a:rPr dirty="0" sz="1400" spc="-5">
                <a:latin typeface="Courier New"/>
                <a:cs typeface="Courier New"/>
              </a:rPr>
              <a:t>a=cyl_area(2,4)  </a:t>
            </a:r>
            <a:r>
              <a:rPr dirty="0" sz="1400" spc="-5">
                <a:latin typeface="Courier New"/>
                <a:cs typeface="Courier New"/>
              </a:rPr>
              <a:t>v=cyl_vol(2,4)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4464939"/>
            <a:ext cx="4700270" cy="5829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Renaming </a:t>
            </a:r>
            <a:r>
              <a:rPr dirty="0" sz="1400" b="1">
                <a:latin typeface="Times New Roman"/>
                <a:cs typeface="Times New Roman"/>
              </a:rPr>
              <a:t>the </a:t>
            </a:r>
            <a:r>
              <a:rPr dirty="0" sz="1400" spc="-5" b="1">
                <a:latin typeface="Times New Roman"/>
                <a:cs typeface="Times New Roman"/>
              </a:rPr>
              <a:t>Python</a:t>
            </a:r>
            <a:r>
              <a:rPr dirty="0" sz="1400" spc="-3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module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5">
                <a:latin typeface="Times New Roman"/>
                <a:cs typeface="Times New Roman"/>
              </a:rPr>
              <a:t>rename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module while importing it using the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keyword.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96416" y="5191328"/>
            <a:ext cx="6323965" cy="464184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70"/>
              </a:lnSpc>
            </a:pPr>
            <a:r>
              <a:rPr dirty="0" sz="1400" spc="-5">
                <a:latin typeface="Courier New"/>
                <a:cs typeface="Courier New"/>
              </a:rPr>
              <a:t>import cylin as</a:t>
            </a:r>
            <a:r>
              <a:rPr dirty="0" sz="1400" spc="-60">
                <a:latin typeface="Courier New"/>
                <a:cs typeface="Courier New"/>
              </a:rPr>
              <a:t> </a:t>
            </a:r>
            <a:r>
              <a:rPr dirty="0" sz="1400">
                <a:latin typeface="Courier New"/>
                <a:cs typeface="Courier New"/>
              </a:rPr>
              <a:t>c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140"/>
              </a:spcBef>
            </a:pPr>
            <a:r>
              <a:rPr dirty="0" sz="1400" spc="-5">
                <a:latin typeface="Courier New"/>
                <a:cs typeface="Courier New"/>
              </a:rPr>
              <a:t>a=c.cyl_area(2,4)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2004" y="5998336"/>
            <a:ext cx="6267450" cy="33934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Packages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96000"/>
              </a:lnSpc>
              <a:spcBef>
                <a:spcPts val="1170"/>
              </a:spcBef>
            </a:pP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usually </a:t>
            </a:r>
            <a:r>
              <a:rPr dirty="0" sz="1400" spc="-5">
                <a:latin typeface="Times New Roman"/>
                <a:cs typeface="Times New Roman"/>
              </a:rPr>
              <a:t>organize </a:t>
            </a:r>
            <a:r>
              <a:rPr dirty="0" sz="1400">
                <a:latin typeface="Times New Roman"/>
                <a:cs typeface="Times New Roman"/>
              </a:rPr>
              <a:t>our </a:t>
            </a:r>
            <a:r>
              <a:rPr dirty="0" sz="1400" spc="-5">
                <a:latin typeface="Times New Roman"/>
                <a:cs typeface="Times New Roman"/>
              </a:rPr>
              <a:t>files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different folders and subfolders </a:t>
            </a:r>
            <a:r>
              <a:rPr dirty="0" sz="1400">
                <a:latin typeface="Times New Roman"/>
                <a:cs typeface="Times New Roman"/>
              </a:rPr>
              <a:t>based on </a:t>
            </a:r>
            <a:r>
              <a:rPr dirty="0" sz="1400" spc="-5">
                <a:latin typeface="Times New Roman"/>
                <a:cs typeface="Times New Roman"/>
              </a:rPr>
              <a:t>some criteria,  </a:t>
            </a:r>
            <a:r>
              <a:rPr dirty="0" sz="1400">
                <a:latin typeface="Times New Roman"/>
                <a:cs typeface="Times New Roman"/>
              </a:rPr>
              <a:t>so </a:t>
            </a:r>
            <a:r>
              <a:rPr dirty="0" sz="1400" spc="-5">
                <a:latin typeface="Times New Roman"/>
                <a:cs typeface="Times New Roman"/>
              </a:rPr>
              <a:t>that </a:t>
            </a:r>
            <a:r>
              <a:rPr dirty="0" sz="1400">
                <a:latin typeface="Times New Roman"/>
                <a:cs typeface="Times New Roman"/>
              </a:rPr>
              <a:t>they can </a:t>
            </a:r>
            <a:r>
              <a:rPr dirty="0" sz="1400" spc="-5">
                <a:latin typeface="Times New Roman"/>
                <a:cs typeface="Times New Roman"/>
              </a:rPr>
              <a:t>be managed easily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efficiently.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example, we keep all our games  </a:t>
            </a:r>
            <a:r>
              <a:rPr dirty="0" sz="1400">
                <a:latin typeface="Times New Roman"/>
                <a:cs typeface="Times New Roman"/>
              </a:rPr>
              <a:t>in a </a:t>
            </a:r>
            <a:r>
              <a:rPr dirty="0" sz="1400" spc="-5">
                <a:latin typeface="Times New Roman"/>
                <a:cs typeface="Times New Roman"/>
              </a:rPr>
              <a:t>Games </a:t>
            </a:r>
            <a:r>
              <a:rPr dirty="0" sz="1400">
                <a:latin typeface="Times New Roman"/>
                <a:cs typeface="Times New Roman"/>
              </a:rPr>
              <a:t>folder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10">
                <a:latin typeface="Times New Roman"/>
                <a:cs typeface="Times New Roman"/>
              </a:rPr>
              <a:t>even </a:t>
            </a:r>
            <a:r>
              <a:rPr dirty="0" sz="1400" spc="-5">
                <a:latin typeface="Times New Roman"/>
                <a:cs typeface="Times New Roman"/>
              </a:rPr>
              <a:t>subcategorize according to the genre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game </a:t>
            </a:r>
            <a:r>
              <a:rPr dirty="0" sz="1400">
                <a:latin typeface="Times New Roman"/>
                <a:cs typeface="Times New Roman"/>
              </a:rPr>
              <a:t>or  </a:t>
            </a:r>
            <a:r>
              <a:rPr dirty="0" sz="1400" spc="-5">
                <a:latin typeface="Times New Roman"/>
                <a:cs typeface="Times New Roman"/>
              </a:rPr>
              <a:t>something like this. The </a:t>
            </a:r>
            <a:r>
              <a:rPr dirty="0" sz="1400" spc="-10">
                <a:latin typeface="Times New Roman"/>
                <a:cs typeface="Times New Roman"/>
              </a:rPr>
              <a:t>same </a:t>
            </a:r>
            <a:r>
              <a:rPr dirty="0" sz="1400">
                <a:latin typeface="Times New Roman"/>
                <a:cs typeface="Times New Roman"/>
              </a:rPr>
              <a:t>analogy is </a:t>
            </a:r>
            <a:r>
              <a:rPr dirty="0" sz="1400" spc="-5">
                <a:latin typeface="Times New Roman"/>
                <a:cs typeface="Times New Roman"/>
              </a:rPr>
              <a:t>followed </a:t>
            </a:r>
            <a:r>
              <a:rPr dirty="0" sz="1400">
                <a:latin typeface="Times New Roman"/>
                <a:cs typeface="Times New Roman"/>
              </a:rPr>
              <a:t>by the </a:t>
            </a:r>
            <a:r>
              <a:rPr dirty="0" sz="1400" spc="-5">
                <a:latin typeface="Times New Roman"/>
                <a:cs typeface="Times New Roman"/>
              </a:rPr>
              <a:t>packages in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Python.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9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400" b="1">
                <a:latin typeface="Times New Roman"/>
                <a:cs typeface="Times New Roman"/>
              </a:rPr>
              <a:t>What is a </a:t>
            </a:r>
            <a:r>
              <a:rPr dirty="0" sz="1400" spc="-5" b="1">
                <a:latin typeface="Times New Roman"/>
                <a:cs typeface="Times New Roman"/>
              </a:rPr>
              <a:t>Python</a:t>
            </a:r>
            <a:r>
              <a:rPr dirty="0" sz="1400" spc="-9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Package?</a:t>
            </a:r>
            <a:endParaRPr sz="1400">
              <a:latin typeface="Times New Roman"/>
              <a:cs typeface="Times New Roman"/>
            </a:endParaRPr>
          </a:p>
          <a:p>
            <a:pPr algn="just" marL="12700" marR="98425">
              <a:lnSpc>
                <a:spcPct val="96100"/>
              </a:lnSpc>
              <a:spcBef>
                <a:spcPts val="1170"/>
              </a:spcBef>
            </a:pPr>
            <a:r>
              <a:rPr dirty="0" sz="1400" spc="-5">
                <a:latin typeface="Times New Roman"/>
                <a:cs typeface="Times New Roman"/>
              </a:rPr>
              <a:t>Python </a:t>
            </a:r>
            <a:r>
              <a:rPr dirty="0" sz="1400" spc="-10">
                <a:latin typeface="Times New Roman"/>
                <a:cs typeface="Times New Roman"/>
              </a:rPr>
              <a:t>modules </a:t>
            </a:r>
            <a:r>
              <a:rPr dirty="0" sz="1400" spc="-5">
                <a:latin typeface="Times New Roman"/>
                <a:cs typeface="Times New Roman"/>
              </a:rPr>
              <a:t>may contain several classes, functions, variables, </a:t>
            </a:r>
            <a:r>
              <a:rPr dirty="0" sz="1400">
                <a:latin typeface="Times New Roman"/>
                <a:cs typeface="Times New Roman"/>
              </a:rPr>
              <a:t>etc. </a:t>
            </a:r>
            <a:r>
              <a:rPr dirty="0" sz="1400" spc="-5">
                <a:latin typeface="Times New Roman"/>
                <a:cs typeface="Times New Roman"/>
              </a:rPr>
              <a:t>whereas Python  packages contain several modules.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simpler terms, </a:t>
            </a:r>
            <a:r>
              <a:rPr dirty="0" sz="1400">
                <a:latin typeface="Times New Roman"/>
                <a:cs typeface="Times New Roman"/>
              </a:rPr>
              <a:t>Package </a:t>
            </a:r>
            <a:r>
              <a:rPr dirty="0" sz="1400" spc="-5">
                <a:latin typeface="Times New Roman"/>
                <a:cs typeface="Times New Roman"/>
              </a:rPr>
              <a:t>in Python </a:t>
            </a:r>
            <a:r>
              <a:rPr dirty="0" sz="1400">
                <a:latin typeface="Times New Roman"/>
                <a:cs typeface="Times New Roman"/>
              </a:rPr>
              <a:t>is a </a:t>
            </a:r>
            <a:r>
              <a:rPr dirty="0" sz="1400" spc="-5">
                <a:latin typeface="Times New Roman"/>
                <a:cs typeface="Times New Roman"/>
              </a:rPr>
              <a:t>folder that  contains various modules </a:t>
            </a:r>
            <a:r>
              <a:rPr dirty="0" sz="1400" spc="-10">
                <a:latin typeface="Times New Roman"/>
                <a:cs typeface="Times New Roman"/>
              </a:rPr>
              <a:t>as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files.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9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Creating</a:t>
            </a:r>
            <a:r>
              <a:rPr dirty="0" sz="1400" spc="-5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Package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538988"/>
            <a:ext cx="6138545" cy="27546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62230">
              <a:lnSpc>
                <a:spcPts val="1610"/>
              </a:lnSpc>
            </a:pPr>
            <a:r>
              <a:rPr dirty="0" sz="1400" spc="-5">
                <a:latin typeface="Times New Roman"/>
                <a:cs typeface="Times New Roman"/>
              </a:rPr>
              <a:t>Let’s </a:t>
            </a:r>
            <a:r>
              <a:rPr dirty="0" sz="1400">
                <a:latin typeface="Times New Roman"/>
                <a:cs typeface="Times New Roman"/>
              </a:rPr>
              <a:t>create a </a:t>
            </a:r>
            <a:r>
              <a:rPr dirty="0" sz="1400" spc="-5">
                <a:latin typeface="Times New Roman"/>
                <a:cs typeface="Times New Roman"/>
              </a:rPr>
              <a:t>package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Python named mypckg that will </a:t>
            </a:r>
            <a:r>
              <a:rPr dirty="0" sz="1400" spc="-10">
                <a:latin typeface="Times New Roman"/>
                <a:cs typeface="Times New Roman"/>
              </a:rPr>
              <a:t>contain </a:t>
            </a:r>
            <a:r>
              <a:rPr dirty="0" sz="1400">
                <a:latin typeface="Times New Roman"/>
                <a:cs typeface="Times New Roman"/>
              </a:rPr>
              <a:t>two </a:t>
            </a:r>
            <a:r>
              <a:rPr dirty="0" sz="1400" spc="-10">
                <a:latin typeface="Times New Roman"/>
                <a:cs typeface="Times New Roman"/>
              </a:rPr>
              <a:t>modules mod1  </a:t>
            </a:r>
            <a:r>
              <a:rPr dirty="0" sz="1400" spc="-5">
                <a:latin typeface="Times New Roman"/>
                <a:cs typeface="Times New Roman"/>
              </a:rPr>
              <a:t>and mod2. To create this module, follow the </a:t>
            </a:r>
            <a:r>
              <a:rPr dirty="0" sz="1400">
                <a:latin typeface="Times New Roman"/>
                <a:cs typeface="Times New Roman"/>
              </a:rPr>
              <a:t>below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steps:</a:t>
            </a:r>
            <a:endParaRPr sz="14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118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>
                <a:latin typeface="Times New Roman"/>
                <a:cs typeface="Times New Roman"/>
              </a:rPr>
              <a:t>Create a </a:t>
            </a:r>
            <a:r>
              <a:rPr dirty="0" sz="1400" spc="-5">
                <a:latin typeface="Times New Roman"/>
                <a:cs typeface="Times New Roman"/>
              </a:rPr>
              <a:t>folder named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mypckg.</a:t>
            </a:r>
            <a:endParaRPr sz="14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0"/>
              </a:spcBef>
              <a:buFont typeface="Symbol"/>
              <a:buChar char=""/>
              <a:tabLst>
                <a:tab pos="469265" algn="l"/>
                <a:tab pos="469900" algn="l"/>
                <a:tab pos="4156075" algn="l"/>
                <a:tab pos="4572000" algn="l"/>
              </a:tabLst>
            </a:pPr>
            <a:r>
              <a:rPr dirty="0" sz="1400" spc="-5">
                <a:latin typeface="Times New Roman"/>
                <a:cs typeface="Times New Roman"/>
              </a:rPr>
              <a:t>Inside this folder create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empty Python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file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i.e.</a:t>
            </a:r>
            <a:r>
              <a:rPr dirty="0" sz="1400" u="sng">
                <a:latin typeface="Times New Roman"/>
                <a:cs typeface="Times New Roman"/>
              </a:rPr>
              <a:t> 	</a:t>
            </a:r>
            <a:r>
              <a:rPr dirty="0" sz="1400" spc="-5">
                <a:latin typeface="Times New Roman"/>
                <a:cs typeface="Times New Roman"/>
              </a:rPr>
              <a:t>init</a:t>
            </a:r>
            <a:r>
              <a:rPr dirty="0" sz="1400" spc="-5" u="sng">
                <a:latin typeface="Times New Roman"/>
                <a:cs typeface="Times New Roman"/>
              </a:rPr>
              <a:t> 	</a:t>
            </a:r>
            <a:r>
              <a:rPr dirty="0" sz="1400">
                <a:latin typeface="Times New Roman"/>
                <a:cs typeface="Times New Roman"/>
              </a:rPr>
              <a:t>.py</a:t>
            </a:r>
            <a:endParaRPr sz="14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3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 spc="-5">
                <a:latin typeface="Times New Roman"/>
                <a:cs typeface="Times New Roman"/>
              </a:rPr>
              <a:t>Then create two modules </a:t>
            </a:r>
            <a:r>
              <a:rPr dirty="0" sz="1400" spc="-10">
                <a:latin typeface="Times New Roman"/>
                <a:cs typeface="Times New Roman"/>
              </a:rPr>
              <a:t>mod1 </a:t>
            </a:r>
            <a:r>
              <a:rPr dirty="0" sz="1400" spc="-5">
                <a:latin typeface="Times New Roman"/>
                <a:cs typeface="Times New Roman"/>
              </a:rPr>
              <a:t>and </a:t>
            </a:r>
            <a:r>
              <a:rPr dirty="0" sz="1400" spc="-10">
                <a:latin typeface="Times New Roman"/>
                <a:cs typeface="Times New Roman"/>
              </a:rPr>
              <a:t>mod2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this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folder.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Import Modules from </a:t>
            </a:r>
            <a:r>
              <a:rPr dirty="0" sz="1400" b="1">
                <a:latin typeface="Times New Roman"/>
                <a:cs typeface="Times New Roman"/>
              </a:rPr>
              <a:t>a</a:t>
            </a:r>
            <a:r>
              <a:rPr dirty="0" sz="1400" spc="-3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Package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1610"/>
              </a:lnSpc>
              <a:spcBef>
                <a:spcPts val="1215"/>
              </a:spcBef>
            </a:pP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5">
                <a:latin typeface="Times New Roman"/>
                <a:cs typeface="Times New Roman"/>
              </a:rPr>
              <a:t>import these Python </a:t>
            </a:r>
            <a:r>
              <a:rPr dirty="0" sz="1400" spc="-10">
                <a:latin typeface="Times New Roman"/>
                <a:cs typeface="Times New Roman"/>
              </a:rPr>
              <a:t>modules </a:t>
            </a:r>
            <a:r>
              <a:rPr dirty="0" sz="1400" spc="-5">
                <a:latin typeface="Times New Roman"/>
                <a:cs typeface="Times New Roman"/>
              </a:rPr>
              <a:t>using the from…import statement and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dot(.)  </a:t>
            </a:r>
            <a:r>
              <a:rPr dirty="0" sz="1400">
                <a:latin typeface="Times New Roman"/>
                <a:cs typeface="Times New Roman"/>
              </a:rPr>
              <a:t>operator.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Syntax: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6416" y="3284854"/>
            <a:ext cx="6323965" cy="614680"/>
          </a:xfrm>
          <a:prstGeom prst="rect">
            <a:avLst/>
          </a:prstGeom>
          <a:solidFill>
            <a:srgbClr val="D9D9D9"/>
          </a:solidFill>
        </p:spPr>
        <p:txBody>
          <a:bodyPr wrap="square" lIns="0" tIns="635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1250">
              <a:latin typeface="Times New Roman"/>
              <a:cs typeface="Times New Roman"/>
            </a:endParaRPr>
          </a:p>
          <a:p>
            <a:pPr marL="17780">
              <a:lnSpc>
                <a:spcPct val="100000"/>
              </a:lnSpc>
              <a:spcBef>
                <a:spcPts val="5"/>
              </a:spcBef>
            </a:pPr>
            <a:r>
              <a:rPr dirty="0" sz="1400" spc="-5">
                <a:latin typeface="Times New Roman"/>
                <a:cs typeface="Times New Roman"/>
              </a:rPr>
              <a:t>import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package_name.module_name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4038219"/>
            <a:ext cx="6261100" cy="33413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Object-Oriented</a:t>
            </a:r>
            <a:r>
              <a:rPr dirty="0" sz="1400" spc="-4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Programming</a:t>
            </a:r>
            <a:endParaRPr sz="1400">
              <a:latin typeface="Times New Roman"/>
              <a:cs typeface="Times New Roman"/>
            </a:endParaRPr>
          </a:p>
          <a:p>
            <a:pPr marL="12700" marR="32384">
              <a:lnSpc>
                <a:spcPct val="95900"/>
              </a:lnSpc>
              <a:spcBef>
                <a:spcPts val="1170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Python, object-oriented Programming (OOPs) </a:t>
            </a:r>
            <a:r>
              <a:rPr dirty="0" sz="1400">
                <a:latin typeface="Times New Roman"/>
                <a:cs typeface="Times New Roman"/>
              </a:rPr>
              <a:t>is a </a:t>
            </a:r>
            <a:r>
              <a:rPr dirty="0" sz="1400" spc="-5">
                <a:latin typeface="Times New Roman"/>
                <a:cs typeface="Times New Roman"/>
              </a:rPr>
              <a:t>programming paradigm </a:t>
            </a:r>
            <a:r>
              <a:rPr dirty="0" sz="1400">
                <a:latin typeface="Times New Roman"/>
                <a:cs typeface="Times New Roman"/>
              </a:rPr>
              <a:t>that </a:t>
            </a:r>
            <a:r>
              <a:rPr dirty="0" sz="1400" spc="-5">
                <a:latin typeface="Times New Roman"/>
                <a:cs typeface="Times New Roman"/>
              </a:rPr>
              <a:t>uses  objects and classes in programming.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10">
                <a:latin typeface="Times New Roman"/>
                <a:cs typeface="Times New Roman"/>
              </a:rPr>
              <a:t>aims </a:t>
            </a:r>
            <a:r>
              <a:rPr dirty="0" sz="1400" spc="-5">
                <a:latin typeface="Times New Roman"/>
                <a:cs typeface="Times New Roman"/>
              </a:rPr>
              <a:t>to implement </a:t>
            </a:r>
            <a:r>
              <a:rPr dirty="0" sz="1400">
                <a:latin typeface="Times New Roman"/>
                <a:cs typeface="Times New Roman"/>
              </a:rPr>
              <a:t>real-world </a:t>
            </a:r>
            <a:r>
              <a:rPr dirty="0" sz="1400" spc="-5">
                <a:latin typeface="Times New Roman"/>
                <a:cs typeface="Times New Roman"/>
              </a:rPr>
              <a:t>entities like  inheritance, polymorphisms, encapsulation, </a:t>
            </a:r>
            <a:r>
              <a:rPr dirty="0" sz="1400">
                <a:latin typeface="Times New Roman"/>
                <a:cs typeface="Times New Roman"/>
              </a:rPr>
              <a:t>etc. in </a:t>
            </a:r>
            <a:r>
              <a:rPr dirty="0" sz="1400" spc="-5">
                <a:latin typeface="Times New Roman"/>
                <a:cs typeface="Times New Roman"/>
              </a:rPr>
              <a:t>the programming. The main concept 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OOPs is to bind the data and </a:t>
            </a:r>
            <a:r>
              <a:rPr dirty="0" sz="1400" spc="1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functions that work </a:t>
            </a:r>
            <a:r>
              <a:rPr dirty="0" sz="1400">
                <a:latin typeface="Times New Roman"/>
                <a:cs typeface="Times New Roman"/>
              </a:rPr>
              <a:t>on </a:t>
            </a:r>
            <a:r>
              <a:rPr dirty="0" sz="1400" spc="-5">
                <a:latin typeface="Times New Roman"/>
                <a:cs typeface="Times New Roman"/>
              </a:rPr>
              <a:t>that together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single unit  </a:t>
            </a:r>
            <a:r>
              <a:rPr dirty="0" sz="1400">
                <a:latin typeface="Times New Roman"/>
                <a:cs typeface="Times New Roman"/>
              </a:rPr>
              <a:t>so </a:t>
            </a:r>
            <a:r>
              <a:rPr dirty="0" sz="1400" spc="-5">
                <a:latin typeface="Times New Roman"/>
                <a:cs typeface="Times New Roman"/>
              </a:rPr>
              <a:t>that </a:t>
            </a:r>
            <a:r>
              <a:rPr dirty="0" sz="1400">
                <a:latin typeface="Times New Roman"/>
                <a:cs typeface="Times New Roman"/>
              </a:rPr>
              <a:t>no </a:t>
            </a:r>
            <a:r>
              <a:rPr dirty="0" sz="1400" spc="-5">
                <a:latin typeface="Times New Roman"/>
                <a:cs typeface="Times New Roman"/>
              </a:rPr>
              <a:t>other part of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code can access this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data.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50"/>
              </a:spcBef>
            </a:pPr>
            <a:r>
              <a:rPr dirty="0" sz="1400" spc="-5" b="1">
                <a:latin typeface="Times New Roman"/>
                <a:cs typeface="Times New Roman"/>
              </a:rPr>
              <a:t>Classes and</a:t>
            </a:r>
            <a:r>
              <a:rPr dirty="0" sz="1400" spc="-4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Objects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95900"/>
              </a:lnSpc>
              <a:spcBef>
                <a:spcPts val="1170"/>
              </a:spcBef>
            </a:pPr>
            <a:r>
              <a:rPr dirty="0" sz="1400">
                <a:latin typeface="Times New Roman"/>
                <a:cs typeface="Times New Roman"/>
              </a:rPr>
              <a:t>A class </a:t>
            </a:r>
            <a:r>
              <a:rPr dirty="0" sz="1400" spc="-5">
                <a:latin typeface="Times New Roman"/>
                <a:cs typeface="Times New Roman"/>
              </a:rPr>
              <a:t>is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user-defined blueprint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prototype </a:t>
            </a:r>
            <a:r>
              <a:rPr dirty="0" sz="1400">
                <a:latin typeface="Times New Roman"/>
                <a:cs typeface="Times New Roman"/>
              </a:rPr>
              <a:t>from which </a:t>
            </a:r>
            <a:r>
              <a:rPr dirty="0" sz="1400" spc="-5">
                <a:latin typeface="Times New Roman"/>
                <a:cs typeface="Times New Roman"/>
              </a:rPr>
              <a:t>objects are created. Classes  provide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means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bundling data and functionality together. Creating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new class  </a:t>
            </a:r>
            <a:r>
              <a:rPr dirty="0" sz="1400">
                <a:latin typeface="Times New Roman"/>
                <a:cs typeface="Times New Roman"/>
              </a:rPr>
              <a:t>creates a new </a:t>
            </a:r>
            <a:r>
              <a:rPr dirty="0" sz="1400" spc="-5">
                <a:latin typeface="Times New Roman"/>
                <a:cs typeface="Times New Roman"/>
              </a:rPr>
              <a:t>type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object, allowing </a:t>
            </a:r>
            <a:r>
              <a:rPr dirty="0" sz="1400">
                <a:latin typeface="Times New Roman"/>
                <a:cs typeface="Times New Roman"/>
              </a:rPr>
              <a:t>new </a:t>
            </a:r>
            <a:r>
              <a:rPr dirty="0" sz="1400" spc="-5">
                <a:latin typeface="Times New Roman"/>
                <a:cs typeface="Times New Roman"/>
              </a:rPr>
              <a:t>instances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that type </a:t>
            </a:r>
            <a:r>
              <a:rPr dirty="0" sz="1400">
                <a:latin typeface="Times New Roman"/>
                <a:cs typeface="Times New Roman"/>
              </a:rPr>
              <a:t>to be </a:t>
            </a:r>
            <a:r>
              <a:rPr dirty="0" sz="1400" spc="-5">
                <a:latin typeface="Times New Roman"/>
                <a:cs typeface="Times New Roman"/>
              </a:rPr>
              <a:t>made. Each class  instance can have attributes attached to it for maintaining its state. Class instances can  also have methods (defined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their class)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modifying their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state.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Syntax: </a:t>
            </a:r>
            <a:r>
              <a:rPr dirty="0" sz="1400" spc="-10">
                <a:solidFill>
                  <a:srgbClr val="FF0000"/>
                </a:solidFill>
                <a:latin typeface="Times New Roman"/>
                <a:cs typeface="Times New Roman"/>
              </a:rPr>
              <a:t>Class</a:t>
            </a:r>
            <a:r>
              <a:rPr dirty="0" sz="1400" spc="-3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Definition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96416" y="7575550"/>
            <a:ext cx="6323965" cy="403860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30"/>
              </a:lnSpc>
            </a:pPr>
            <a:r>
              <a:rPr dirty="0" sz="1400" spc="-5">
                <a:latin typeface="Courier New"/>
                <a:cs typeface="Courier New"/>
              </a:rPr>
              <a:t>class</a:t>
            </a:r>
            <a:r>
              <a:rPr dirty="0" sz="1400" spc="-6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ClassName:</a:t>
            </a:r>
            <a:endParaRPr sz="1400">
              <a:latin typeface="Courier New"/>
              <a:cs typeface="Courier New"/>
            </a:endParaRPr>
          </a:p>
          <a:p>
            <a:pPr marL="444500">
              <a:lnSpc>
                <a:spcPts val="1630"/>
              </a:lnSpc>
            </a:pPr>
            <a:r>
              <a:rPr dirty="0" sz="1400">
                <a:latin typeface="Courier New"/>
                <a:cs typeface="Courier New"/>
              </a:rPr>
              <a:t>#</a:t>
            </a:r>
            <a:r>
              <a:rPr dirty="0" sz="1400" spc="-8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Statement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8164321"/>
            <a:ext cx="1863089" cy="229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Syntax: Object</a:t>
            </a:r>
            <a:r>
              <a:rPr dirty="0" sz="1400" spc="-4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Definition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96416" y="8588959"/>
            <a:ext cx="6323965" cy="402590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30"/>
              </a:lnSpc>
            </a:pPr>
            <a:r>
              <a:rPr dirty="0" sz="1400" spc="-5">
                <a:latin typeface="Courier New"/>
                <a:cs typeface="Courier New"/>
              </a:rPr>
              <a:t>obj </a:t>
            </a:r>
            <a:r>
              <a:rPr dirty="0" sz="1400">
                <a:latin typeface="Courier New"/>
                <a:cs typeface="Courier New"/>
              </a:rPr>
              <a:t>=</a:t>
            </a:r>
            <a:r>
              <a:rPr dirty="0" sz="1400" spc="-6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ClassName()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ts val="1630"/>
              </a:lnSpc>
            </a:pPr>
            <a:r>
              <a:rPr dirty="0" sz="1400" spc="-5">
                <a:latin typeface="Courier New"/>
                <a:cs typeface="Courier New"/>
              </a:rPr>
              <a:t>print(obj.atrr)</a:t>
            </a:r>
            <a:endParaRPr sz="14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538988"/>
            <a:ext cx="6291580" cy="31159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1610"/>
              </a:lnSpc>
            </a:pPr>
            <a:r>
              <a:rPr dirty="0" sz="1400" spc="-5">
                <a:latin typeface="Times New Roman"/>
                <a:cs typeface="Times New Roman"/>
              </a:rPr>
              <a:t>The class creates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user-defined data structure, which holds its own data members </a:t>
            </a:r>
            <a:r>
              <a:rPr dirty="0" sz="1400">
                <a:latin typeface="Times New Roman"/>
                <a:cs typeface="Times New Roman"/>
              </a:rPr>
              <a:t>and  </a:t>
            </a:r>
            <a:r>
              <a:rPr dirty="0" sz="1400" spc="-5">
                <a:latin typeface="Times New Roman"/>
                <a:cs typeface="Times New Roman"/>
              </a:rPr>
              <a:t>member functions, which 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accessed and used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creating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instance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that class.  </a:t>
            </a:r>
            <a:r>
              <a:rPr dirty="0" sz="1400">
                <a:latin typeface="Times New Roman"/>
                <a:cs typeface="Times New Roman"/>
              </a:rPr>
              <a:t>A class </a:t>
            </a:r>
            <a:r>
              <a:rPr dirty="0" sz="1400" spc="-5">
                <a:latin typeface="Times New Roman"/>
                <a:cs typeface="Times New Roman"/>
              </a:rPr>
              <a:t>is like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blueprint for </a:t>
            </a:r>
            <a:r>
              <a:rPr dirty="0" sz="1400">
                <a:latin typeface="Times New Roman"/>
                <a:cs typeface="Times New Roman"/>
              </a:rPr>
              <a:t>an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object.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Some </a:t>
            </a:r>
            <a:r>
              <a:rPr dirty="0" sz="1400" b="1">
                <a:latin typeface="Times New Roman"/>
                <a:cs typeface="Times New Roman"/>
              </a:rPr>
              <a:t>points on </a:t>
            </a:r>
            <a:r>
              <a:rPr dirty="0" sz="1400" spc="-5" b="1">
                <a:latin typeface="Times New Roman"/>
                <a:cs typeface="Times New Roman"/>
              </a:rPr>
              <a:t>Python</a:t>
            </a:r>
            <a:r>
              <a:rPr dirty="0" sz="1400" spc="-5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class: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 spc="-5">
                <a:latin typeface="Times New Roman"/>
                <a:cs typeface="Times New Roman"/>
              </a:rPr>
              <a:t>Classes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created by keyword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class.</a:t>
            </a:r>
            <a:endParaRPr sz="14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 spc="-5">
                <a:latin typeface="Times New Roman"/>
                <a:cs typeface="Times New Roman"/>
              </a:rPr>
              <a:t>Attributes are the </a:t>
            </a:r>
            <a:r>
              <a:rPr dirty="0" sz="1400">
                <a:latin typeface="Times New Roman"/>
                <a:cs typeface="Times New Roman"/>
              </a:rPr>
              <a:t>variables </a:t>
            </a:r>
            <a:r>
              <a:rPr dirty="0" sz="1400" spc="-5">
                <a:latin typeface="Times New Roman"/>
                <a:cs typeface="Times New Roman"/>
              </a:rPr>
              <a:t>that belong </a:t>
            </a:r>
            <a:r>
              <a:rPr dirty="0" sz="1400">
                <a:latin typeface="Times New Roman"/>
                <a:cs typeface="Times New Roman"/>
              </a:rPr>
              <a:t>to a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class.</a:t>
            </a:r>
            <a:endParaRPr sz="14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3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 spc="-5">
                <a:latin typeface="Times New Roman"/>
                <a:cs typeface="Times New Roman"/>
              </a:rPr>
              <a:t>Attributes are always </a:t>
            </a:r>
            <a:r>
              <a:rPr dirty="0" sz="1400">
                <a:latin typeface="Times New Roman"/>
                <a:cs typeface="Times New Roman"/>
              </a:rPr>
              <a:t>public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accessed using the dot (.)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operator.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ts val="1645"/>
              </a:lnSpc>
            </a:pPr>
            <a:r>
              <a:rPr dirty="0" sz="1400" spc="-5">
                <a:latin typeface="Times New Roman"/>
                <a:cs typeface="Times New Roman"/>
              </a:rPr>
              <a:t>Creating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Python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Class</a:t>
            </a:r>
            <a:endParaRPr sz="1400">
              <a:latin typeface="Times New Roman"/>
              <a:cs typeface="Times New Roman"/>
            </a:endParaRPr>
          </a:p>
          <a:p>
            <a:pPr marL="12700" marR="95250">
              <a:lnSpc>
                <a:spcPts val="1620"/>
              </a:lnSpc>
              <a:spcBef>
                <a:spcPts val="65"/>
              </a:spcBef>
            </a:pPr>
            <a:r>
              <a:rPr dirty="0" sz="1400" spc="-5">
                <a:latin typeface="Times New Roman"/>
                <a:cs typeface="Times New Roman"/>
              </a:rPr>
              <a:t>Here,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class keyword indicates that </a:t>
            </a:r>
            <a:r>
              <a:rPr dirty="0" sz="1400" spc="-10">
                <a:latin typeface="Times New Roman"/>
                <a:cs typeface="Times New Roman"/>
              </a:rPr>
              <a:t>you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creating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class followed </a:t>
            </a:r>
            <a:r>
              <a:rPr dirty="0" sz="1400">
                <a:latin typeface="Times New Roman"/>
                <a:cs typeface="Times New Roman"/>
              </a:rPr>
              <a:t>by the </a:t>
            </a:r>
            <a:r>
              <a:rPr dirty="0" sz="1400" spc="-5">
                <a:latin typeface="Times New Roman"/>
                <a:cs typeface="Times New Roman"/>
              </a:rPr>
              <a:t>name </a:t>
            </a:r>
            <a:r>
              <a:rPr dirty="0" sz="1400">
                <a:latin typeface="Times New Roman"/>
                <a:cs typeface="Times New Roman"/>
              </a:rPr>
              <a:t>of  the</a:t>
            </a:r>
            <a:r>
              <a:rPr dirty="0" sz="1400" spc="-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class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7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6416" y="3850259"/>
            <a:ext cx="6323965" cy="1814195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30"/>
              </a:lnSpc>
            </a:pPr>
            <a:r>
              <a:rPr dirty="0" sz="1400" spc="-5">
                <a:latin typeface="Courier New"/>
                <a:cs typeface="Courier New"/>
              </a:rPr>
              <a:t>class</a:t>
            </a:r>
            <a:r>
              <a:rPr dirty="0" sz="1400" spc="-7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Point:</a:t>
            </a:r>
            <a:endParaRPr sz="1400">
              <a:latin typeface="Courier New"/>
              <a:cs typeface="Courier New"/>
            </a:endParaRPr>
          </a:p>
          <a:p>
            <a:pPr marL="444500">
              <a:lnSpc>
                <a:spcPts val="1590"/>
              </a:lnSpc>
            </a:pPr>
            <a:r>
              <a:rPr dirty="0" sz="1400" spc="-5">
                <a:latin typeface="Courier New"/>
                <a:cs typeface="Courier New"/>
              </a:rPr>
              <a:t>def</a:t>
            </a:r>
            <a:r>
              <a:rPr dirty="0" sz="1400" spc="-7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move(self):</a:t>
            </a:r>
            <a:endParaRPr sz="1400">
              <a:latin typeface="Courier New"/>
              <a:cs typeface="Courier New"/>
            </a:endParaRPr>
          </a:p>
          <a:p>
            <a:pPr marL="444500" marR="2350770" indent="426720">
              <a:lnSpc>
                <a:spcPts val="1580"/>
              </a:lnSpc>
              <a:spcBef>
                <a:spcPts val="90"/>
              </a:spcBef>
            </a:pPr>
            <a:r>
              <a:rPr dirty="0" sz="1400" spc="-5">
                <a:latin typeface="Courier New"/>
                <a:cs typeface="Courier New"/>
              </a:rPr>
              <a:t>print('move method of point')  def</a:t>
            </a:r>
            <a:r>
              <a:rPr dirty="0" sz="1400" spc="-7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draw(self):</a:t>
            </a:r>
            <a:endParaRPr sz="1400">
              <a:latin typeface="Courier New"/>
              <a:cs typeface="Courier New"/>
            </a:endParaRPr>
          </a:p>
          <a:p>
            <a:pPr marL="871219">
              <a:lnSpc>
                <a:spcPts val="1550"/>
              </a:lnSpc>
            </a:pPr>
            <a:r>
              <a:rPr dirty="0" sz="1400" spc="-5">
                <a:latin typeface="Courier New"/>
                <a:cs typeface="Courier New"/>
              </a:rPr>
              <a:t>print('draw method of</a:t>
            </a:r>
            <a:r>
              <a:rPr dirty="0" sz="1400" spc="-3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point')</a:t>
            </a:r>
            <a:endParaRPr sz="14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7780" marR="5337810">
              <a:lnSpc>
                <a:spcPts val="1580"/>
              </a:lnSpc>
              <a:spcBef>
                <a:spcPts val="1370"/>
              </a:spcBef>
            </a:pPr>
            <a:r>
              <a:rPr dirty="0" sz="1400" spc="-5">
                <a:latin typeface="Courier New"/>
                <a:cs typeface="Courier New"/>
              </a:rPr>
              <a:t>p=Point()  </a:t>
            </a:r>
            <a:r>
              <a:rPr dirty="0" sz="1400" spc="-5">
                <a:latin typeface="Courier New"/>
                <a:cs typeface="Courier New"/>
              </a:rPr>
              <a:t>p.move()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5855080"/>
            <a:ext cx="6290945" cy="3279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b="1">
                <a:latin typeface="Times New Roman"/>
                <a:cs typeface="Times New Roman"/>
              </a:rPr>
              <a:t>Object of </a:t>
            </a:r>
            <a:r>
              <a:rPr dirty="0" sz="1400" spc="-5" b="1">
                <a:latin typeface="Times New Roman"/>
                <a:cs typeface="Times New Roman"/>
              </a:rPr>
              <a:t>Python</a:t>
            </a:r>
            <a:r>
              <a:rPr dirty="0" sz="1400" spc="-8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Class</a:t>
            </a:r>
            <a:endParaRPr sz="1400">
              <a:latin typeface="Times New Roman"/>
              <a:cs typeface="Times New Roman"/>
            </a:endParaRPr>
          </a:p>
          <a:p>
            <a:pPr marL="12700" marR="148590">
              <a:lnSpc>
                <a:spcPct val="95900"/>
              </a:lnSpc>
              <a:spcBef>
                <a:spcPts val="1170"/>
              </a:spcBef>
            </a:pPr>
            <a:r>
              <a:rPr dirty="0" sz="1400" spc="-5">
                <a:latin typeface="Times New Roman"/>
                <a:cs typeface="Times New Roman"/>
              </a:rPr>
              <a:t>An Object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instance </a:t>
            </a:r>
            <a:r>
              <a:rPr dirty="0" sz="1400">
                <a:latin typeface="Times New Roman"/>
                <a:cs typeface="Times New Roman"/>
              </a:rPr>
              <a:t>of a </a:t>
            </a:r>
            <a:r>
              <a:rPr dirty="0" sz="1400" spc="-5">
                <a:latin typeface="Times New Roman"/>
                <a:cs typeface="Times New Roman"/>
              </a:rPr>
              <a:t>Class.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class is like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blueprint </a:t>
            </a:r>
            <a:r>
              <a:rPr dirty="0" sz="1400" spc="-10">
                <a:latin typeface="Times New Roman"/>
                <a:cs typeface="Times New Roman"/>
              </a:rPr>
              <a:t>while an </a:t>
            </a:r>
            <a:r>
              <a:rPr dirty="0" sz="1400" spc="-5">
                <a:latin typeface="Times New Roman"/>
                <a:cs typeface="Times New Roman"/>
              </a:rPr>
              <a:t>instance </a:t>
            </a:r>
            <a:r>
              <a:rPr dirty="0" sz="1400">
                <a:latin typeface="Times New Roman"/>
                <a:cs typeface="Times New Roman"/>
              </a:rPr>
              <a:t>is a  </a:t>
            </a:r>
            <a:r>
              <a:rPr dirty="0" sz="1400" spc="-5">
                <a:latin typeface="Times New Roman"/>
                <a:cs typeface="Times New Roman"/>
              </a:rPr>
              <a:t>copy </a:t>
            </a:r>
            <a:r>
              <a:rPr dirty="0" sz="1400">
                <a:latin typeface="Times New Roman"/>
                <a:cs typeface="Times New Roman"/>
              </a:rPr>
              <a:t>of the </a:t>
            </a:r>
            <a:r>
              <a:rPr dirty="0" sz="1400" spc="-5">
                <a:latin typeface="Times New Roman"/>
                <a:cs typeface="Times New Roman"/>
              </a:rPr>
              <a:t>class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>
                <a:latin typeface="Times New Roman"/>
                <a:cs typeface="Times New Roman"/>
              </a:rPr>
              <a:t>actual </a:t>
            </a:r>
            <a:r>
              <a:rPr dirty="0" sz="1400" spc="-5">
                <a:latin typeface="Times New Roman"/>
                <a:cs typeface="Times New Roman"/>
              </a:rPr>
              <a:t>values. It’s not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idea anymore, </a:t>
            </a:r>
            <a:r>
              <a:rPr dirty="0" sz="1400">
                <a:latin typeface="Times New Roman"/>
                <a:cs typeface="Times New Roman"/>
              </a:rPr>
              <a:t>it’s an </a:t>
            </a:r>
            <a:r>
              <a:rPr dirty="0" sz="1400" spc="-5">
                <a:latin typeface="Times New Roman"/>
                <a:cs typeface="Times New Roman"/>
              </a:rPr>
              <a:t>actual dog, like </a:t>
            </a:r>
            <a:r>
              <a:rPr dirty="0" sz="1400">
                <a:latin typeface="Times New Roman"/>
                <a:cs typeface="Times New Roman"/>
              </a:rPr>
              <a:t>a  </a:t>
            </a:r>
            <a:r>
              <a:rPr dirty="0" sz="1400" spc="-5">
                <a:latin typeface="Times New Roman"/>
                <a:cs typeface="Times New Roman"/>
              </a:rPr>
              <a:t>dog of breed pug </a:t>
            </a:r>
            <a:r>
              <a:rPr dirty="0" sz="1400" spc="-10">
                <a:latin typeface="Times New Roman"/>
                <a:cs typeface="Times New Roman"/>
              </a:rPr>
              <a:t>who’s </a:t>
            </a:r>
            <a:r>
              <a:rPr dirty="0" sz="1400" spc="-5">
                <a:latin typeface="Times New Roman"/>
                <a:cs typeface="Times New Roman"/>
              </a:rPr>
              <a:t>seven years </a:t>
            </a:r>
            <a:r>
              <a:rPr dirty="0" sz="1400">
                <a:latin typeface="Times New Roman"/>
                <a:cs typeface="Times New Roman"/>
              </a:rPr>
              <a:t>old. </a:t>
            </a:r>
            <a:r>
              <a:rPr dirty="0" sz="1400" spc="-5">
                <a:latin typeface="Times New Roman"/>
                <a:cs typeface="Times New Roman"/>
              </a:rPr>
              <a:t>You can have many </a:t>
            </a:r>
            <a:r>
              <a:rPr dirty="0" sz="1400">
                <a:latin typeface="Times New Roman"/>
                <a:cs typeface="Times New Roman"/>
              </a:rPr>
              <a:t>dogs </a:t>
            </a:r>
            <a:r>
              <a:rPr dirty="0" sz="1400" spc="-5">
                <a:latin typeface="Times New Roman"/>
                <a:cs typeface="Times New Roman"/>
              </a:rPr>
              <a:t>to create many  different instances, but </a:t>
            </a:r>
            <a:r>
              <a:rPr dirty="0" sz="1400" spc="-10">
                <a:latin typeface="Times New Roman"/>
                <a:cs typeface="Times New Roman"/>
              </a:rPr>
              <a:t>without </a:t>
            </a:r>
            <a:r>
              <a:rPr dirty="0" sz="1400" spc="-5">
                <a:latin typeface="Times New Roman"/>
                <a:cs typeface="Times New Roman"/>
              </a:rPr>
              <a:t>the class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guide, you would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lost, not knowing  what information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required.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-5">
                <a:latin typeface="Times New Roman"/>
                <a:cs typeface="Times New Roman"/>
              </a:rPr>
              <a:t>An object consists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of: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500">
              <a:latin typeface="Times New Roman"/>
              <a:cs typeface="Times New Roman"/>
            </a:endParaRPr>
          </a:p>
          <a:p>
            <a:pPr marL="469265" marR="5080" indent="-227965">
              <a:lnSpc>
                <a:spcPts val="1620"/>
              </a:lnSpc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 b="1">
                <a:latin typeface="Times New Roman"/>
                <a:cs typeface="Times New Roman"/>
              </a:rPr>
              <a:t>State: </a:t>
            </a:r>
            <a:r>
              <a:rPr dirty="0" sz="1400" spc="-1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is represented </a:t>
            </a:r>
            <a:r>
              <a:rPr dirty="0" sz="1400">
                <a:latin typeface="Times New Roman"/>
                <a:cs typeface="Times New Roman"/>
              </a:rPr>
              <a:t>by the </a:t>
            </a:r>
            <a:r>
              <a:rPr dirty="0" sz="1400" spc="-5">
                <a:latin typeface="Times New Roman"/>
                <a:cs typeface="Times New Roman"/>
              </a:rPr>
              <a:t>attributes </a:t>
            </a:r>
            <a:r>
              <a:rPr dirty="0" sz="1400">
                <a:latin typeface="Times New Roman"/>
                <a:cs typeface="Times New Roman"/>
              </a:rPr>
              <a:t>of an </a:t>
            </a:r>
            <a:r>
              <a:rPr dirty="0" sz="1400" spc="-5">
                <a:latin typeface="Times New Roman"/>
                <a:cs typeface="Times New Roman"/>
              </a:rPr>
              <a:t>object.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also reflects the properties 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10">
                <a:latin typeface="Times New Roman"/>
                <a:cs typeface="Times New Roman"/>
              </a:rPr>
              <a:t>an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object.</a:t>
            </a:r>
            <a:endParaRPr sz="1400">
              <a:latin typeface="Times New Roman"/>
              <a:cs typeface="Times New Roman"/>
            </a:endParaRPr>
          </a:p>
          <a:p>
            <a:pPr marL="469265" marR="511809" indent="-227965">
              <a:lnSpc>
                <a:spcPts val="1610"/>
              </a:lnSpc>
              <a:spcBef>
                <a:spcPts val="9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 spc="-5" b="1">
                <a:latin typeface="Times New Roman"/>
                <a:cs typeface="Times New Roman"/>
              </a:rPr>
              <a:t>Behavior: </a:t>
            </a:r>
            <a:r>
              <a:rPr dirty="0" sz="1400" spc="-1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is represented </a:t>
            </a:r>
            <a:r>
              <a:rPr dirty="0" sz="1400">
                <a:latin typeface="Times New Roman"/>
                <a:cs typeface="Times New Roman"/>
              </a:rPr>
              <a:t>by the </a:t>
            </a:r>
            <a:r>
              <a:rPr dirty="0" sz="1400" spc="-5">
                <a:latin typeface="Times New Roman"/>
                <a:cs typeface="Times New Roman"/>
              </a:rPr>
              <a:t>methods </a:t>
            </a:r>
            <a:r>
              <a:rPr dirty="0" sz="1400">
                <a:latin typeface="Times New Roman"/>
                <a:cs typeface="Times New Roman"/>
              </a:rPr>
              <a:t>of an </a:t>
            </a:r>
            <a:r>
              <a:rPr dirty="0" sz="1400" spc="-5">
                <a:latin typeface="Times New Roman"/>
                <a:cs typeface="Times New Roman"/>
              </a:rPr>
              <a:t>object.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also reflects the  response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an object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other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objects.</a:t>
            </a:r>
            <a:endParaRPr sz="1400">
              <a:latin typeface="Times New Roman"/>
              <a:cs typeface="Times New Roman"/>
            </a:endParaRPr>
          </a:p>
          <a:p>
            <a:pPr marL="469265" marR="205104" indent="-227965">
              <a:lnSpc>
                <a:spcPts val="1610"/>
              </a:lnSpc>
              <a:spcBef>
                <a:spcPts val="10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 spc="-5" b="1">
                <a:latin typeface="Times New Roman"/>
                <a:cs typeface="Times New Roman"/>
              </a:rPr>
              <a:t>Identity: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gives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unique name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object and enables one object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interact  with other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objects.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936497"/>
            <a:ext cx="6307455" cy="18567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b="1">
                <a:latin typeface="Times New Roman"/>
                <a:cs typeface="Times New Roman"/>
              </a:rPr>
              <a:t>Self</a:t>
            </a:r>
            <a:r>
              <a:rPr dirty="0" sz="1400" spc="-8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Parameter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1610"/>
              </a:lnSpc>
              <a:spcBef>
                <a:spcPts val="1215"/>
              </a:spcBef>
            </a:pPr>
            <a:r>
              <a:rPr dirty="0" sz="1400">
                <a:latin typeface="Times New Roman"/>
                <a:cs typeface="Times New Roman"/>
              </a:rPr>
              <a:t>Self </a:t>
            </a:r>
            <a:r>
              <a:rPr dirty="0" sz="1400" spc="-5">
                <a:latin typeface="Times New Roman"/>
                <a:cs typeface="Times New Roman"/>
              </a:rPr>
              <a:t>represents the instance </a:t>
            </a:r>
            <a:r>
              <a:rPr dirty="0" sz="1400">
                <a:latin typeface="Times New Roman"/>
                <a:cs typeface="Times New Roman"/>
              </a:rPr>
              <a:t>of the </a:t>
            </a:r>
            <a:r>
              <a:rPr dirty="0" sz="1400" spc="-5">
                <a:latin typeface="Times New Roman"/>
                <a:cs typeface="Times New Roman"/>
              </a:rPr>
              <a:t>class. </a:t>
            </a:r>
            <a:r>
              <a:rPr dirty="0" sz="1400" spc="-1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using the “self” we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5">
                <a:latin typeface="Times New Roman"/>
                <a:cs typeface="Times New Roman"/>
              </a:rPr>
              <a:t>access the attributes  and methods of the class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Python.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binds the attributes with the given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arguments.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50">
              <a:latin typeface="Times New Roman"/>
              <a:cs typeface="Times New Roman"/>
            </a:endParaRPr>
          </a:p>
          <a:p>
            <a:pPr marL="469265" marR="8255" indent="-227965">
              <a:lnSpc>
                <a:spcPct val="102899"/>
              </a:lnSpc>
              <a:buAutoNum type="arabicPeriod"/>
              <a:tabLst>
                <a:tab pos="469900" algn="l"/>
              </a:tabLst>
            </a:pPr>
            <a:r>
              <a:rPr dirty="0" sz="1400" spc="-5">
                <a:latin typeface="Times New Roman"/>
                <a:cs typeface="Times New Roman"/>
              </a:rPr>
              <a:t>Class methods must </a:t>
            </a:r>
            <a:r>
              <a:rPr dirty="0" sz="1400">
                <a:latin typeface="Times New Roman"/>
                <a:cs typeface="Times New Roman"/>
              </a:rPr>
              <a:t>have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extra first parameter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method definition. </a:t>
            </a: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 spc="5">
                <a:latin typeface="Times New Roman"/>
                <a:cs typeface="Times New Roman"/>
              </a:rPr>
              <a:t>do  </a:t>
            </a:r>
            <a:r>
              <a:rPr dirty="0" sz="1400" spc="-5">
                <a:latin typeface="Times New Roman"/>
                <a:cs typeface="Times New Roman"/>
              </a:rPr>
              <a:t>not give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value for this parameter when we </a:t>
            </a:r>
            <a:r>
              <a:rPr dirty="0" sz="1400">
                <a:latin typeface="Times New Roman"/>
                <a:cs typeface="Times New Roman"/>
              </a:rPr>
              <a:t>call </a:t>
            </a:r>
            <a:r>
              <a:rPr dirty="0" sz="1400" spc="-5">
                <a:latin typeface="Times New Roman"/>
                <a:cs typeface="Times New Roman"/>
              </a:rPr>
              <a:t>the method, Python provides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it</a:t>
            </a:r>
            <a:endParaRPr sz="1400">
              <a:latin typeface="Times New Roman"/>
              <a:cs typeface="Times New Roman"/>
            </a:endParaRPr>
          </a:p>
          <a:p>
            <a:pPr marL="469265" marR="445770" indent="-227965">
              <a:lnSpc>
                <a:spcPct val="103600"/>
              </a:lnSpc>
              <a:buAutoNum type="arabicPeriod"/>
              <a:tabLst>
                <a:tab pos="469900" algn="l"/>
              </a:tabLst>
            </a:pP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we have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method that takes no arguments, then we still </a:t>
            </a:r>
            <a:r>
              <a:rPr dirty="0" sz="1400">
                <a:latin typeface="Times New Roman"/>
                <a:cs typeface="Times New Roman"/>
              </a:rPr>
              <a:t>have </a:t>
            </a:r>
            <a:r>
              <a:rPr dirty="0" sz="1400" spc="-5">
                <a:latin typeface="Times New Roman"/>
                <a:cs typeface="Times New Roman"/>
              </a:rPr>
              <a:t>to have one  argument.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3300603"/>
            <a:ext cx="6303010" cy="16052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Class </a:t>
            </a:r>
            <a:r>
              <a:rPr dirty="0" sz="1400" b="1">
                <a:latin typeface="Times New Roman"/>
                <a:cs typeface="Times New Roman"/>
              </a:rPr>
              <a:t>and </a:t>
            </a:r>
            <a:r>
              <a:rPr dirty="0" sz="1400" spc="-5" b="1">
                <a:latin typeface="Times New Roman"/>
                <a:cs typeface="Times New Roman"/>
              </a:rPr>
              <a:t>Instance</a:t>
            </a:r>
            <a:r>
              <a:rPr dirty="0" sz="1400" spc="-6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Variables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1610"/>
              </a:lnSpc>
              <a:spcBef>
                <a:spcPts val="1215"/>
              </a:spcBef>
            </a:pPr>
            <a:r>
              <a:rPr dirty="0" sz="1400" spc="-5">
                <a:latin typeface="Times New Roman"/>
                <a:cs typeface="Times New Roman"/>
              </a:rPr>
              <a:t>Instance variables </a:t>
            </a:r>
            <a:r>
              <a:rPr dirty="0" sz="1400">
                <a:latin typeface="Times New Roman"/>
                <a:cs typeface="Times New Roman"/>
              </a:rPr>
              <a:t>are for </a:t>
            </a:r>
            <a:r>
              <a:rPr dirty="0" sz="1400" spc="-5">
                <a:latin typeface="Times New Roman"/>
                <a:cs typeface="Times New Roman"/>
              </a:rPr>
              <a:t>data, unique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each instance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class variables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for  attributes and </a:t>
            </a:r>
            <a:r>
              <a:rPr dirty="0" sz="1400" spc="-10">
                <a:latin typeface="Times New Roman"/>
                <a:cs typeface="Times New Roman"/>
              </a:rPr>
              <a:t>methods </a:t>
            </a:r>
            <a:r>
              <a:rPr dirty="0" sz="1400" spc="-5">
                <a:latin typeface="Times New Roman"/>
                <a:cs typeface="Times New Roman"/>
              </a:rPr>
              <a:t>shared </a:t>
            </a:r>
            <a:r>
              <a:rPr dirty="0" sz="1400">
                <a:latin typeface="Times New Roman"/>
                <a:cs typeface="Times New Roman"/>
              </a:rPr>
              <a:t>by all </a:t>
            </a:r>
            <a:r>
              <a:rPr dirty="0" sz="1400" spc="-5">
                <a:latin typeface="Times New Roman"/>
                <a:cs typeface="Times New Roman"/>
              </a:rPr>
              <a:t>instances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class. Instance variables </a:t>
            </a:r>
            <a:r>
              <a:rPr dirty="0" sz="1400">
                <a:latin typeface="Times New Roman"/>
                <a:cs typeface="Times New Roman"/>
              </a:rPr>
              <a:t>are  </a:t>
            </a:r>
            <a:r>
              <a:rPr dirty="0" sz="1400" spc="-5">
                <a:latin typeface="Times New Roman"/>
                <a:cs typeface="Times New Roman"/>
              </a:rPr>
              <a:t>variables whose value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assigned inside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constructor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method with self whereas </a:t>
            </a:r>
            <a:r>
              <a:rPr dirty="0" sz="1400" spc="5">
                <a:latin typeface="Times New Roman"/>
                <a:cs typeface="Times New Roman"/>
              </a:rPr>
              <a:t>class  </a:t>
            </a:r>
            <a:r>
              <a:rPr dirty="0" sz="1400" spc="-5">
                <a:latin typeface="Times New Roman"/>
                <a:cs typeface="Times New Roman"/>
              </a:rPr>
              <a:t>variables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variables whose value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assigned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class.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7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6416" y="5049646"/>
            <a:ext cx="6323965" cy="3423920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444500" indent="-320040">
              <a:lnSpc>
                <a:spcPts val="1435"/>
              </a:lnSpc>
            </a:pPr>
            <a:r>
              <a:rPr dirty="0" sz="1400" spc="-5">
                <a:latin typeface="Courier New"/>
                <a:cs typeface="Courier New"/>
              </a:rPr>
              <a:t>class</a:t>
            </a:r>
            <a:r>
              <a:rPr dirty="0" sz="1400" spc="-7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Point:</a:t>
            </a:r>
            <a:endParaRPr sz="1400">
              <a:latin typeface="Courier New"/>
              <a:cs typeface="Courier New"/>
            </a:endParaRPr>
          </a:p>
          <a:p>
            <a:pPr marL="444500" marR="4911090">
              <a:lnSpc>
                <a:spcPts val="1580"/>
              </a:lnSpc>
              <a:spcBef>
                <a:spcPts val="90"/>
              </a:spcBef>
            </a:pPr>
            <a:r>
              <a:rPr dirty="0" sz="1400" spc="-5">
                <a:latin typeface="Courier New"/>
                <a:cs typeface="Courier New"/>
              </a:rPr>
              <a:t>xorigin=0  yorigin=0</a:t>
            </a:r>
            <a:endParaRPr sz="1400">
              <a:latin typeface="Courier New"/>
              <a:cs typeface="Courier New"/>
            </a:endParaRPr>
          </a:p>
          <a:p>
            <a:pPr marL="871219" marR="3417570" indent="-426720">
              <a:lnSpc>
                <a:spcPts val="1580"/>
              </a:lnSpc>
            </a:pPr>
            <a:r>
              <a:rPr dirty="0" sz="1400" spc="-5">
                <a:latin typeface="Courier New"/>
                <a:cs typeface="Courier New"/>
              </a:rPr>
              <a:t>def </a:t>
            </a:r>
            <a:r>
              <a:rPr dirty="0" sz="1400" spc="-5">
                <a:latin typeface="Courier New"/>
                <a:cs typeface="Courier New"/>
              </a:rPr>
              <a:t>init </a:t>
            </a:r>
            <a:r>
              <a:rPr dirty="0" sz="1400" spc="-5">
                <a:latin typeface="Courier New"/>
                <a:cs typeface="Courier New"/>
              </a:rPr>
              <a:t>(self,x,y):  self.x </a:t>
            </a:r>
            <a:r>
              <a:rPr dirty="0" sz="1400">
                <a:latin typeface="Courier New"/>
                <a:cs typeface="Courier New"/>
              </a:rPr>
              <a:t>=</a:t>
            </a:r>
            <a:r>
              <a:rPr dirty="0" sz="1400" spc="-85">
                <a:latin typeface="Courier New"/>
                <a:cs typeface="Courier New"/>
              </a:rPr>
              <a:t> </a:t>
            </a:r>
            <a:r>
              <a:rPr dirty="0" sz="1400">
                <a:latin typeface="Courier New"/>
                <a:cs typeface="Courier New"/>
              </a:rPr>
              <a:t>x</a:t>
            </a:r>
            <a:endParaRPr sz="1400">
              <a:latin typeface="Courier New"/>
              <a:cs typeface="Courier New"/>
            </a:endParaRPr>
          </a:p>
          <a:p>
            <a:pPr marL="871219">
              <a:lnSpc>
                <a:spcPts val="1505"/>
              </a:lnSpc>
            </a:pPr>
            <a:r>
              <a:rPr dirty="0" sz="1400" spc="-5">
                <a:latin typeface="Courier New"/>
                <a:cs typeface="Courier New"/>
              </a:rPr>
              <a:t>self.y </a:t>
            </a:r>
            <a:r>
              <a:rPr dirty="0" sz="1400">
                <a:latin typeface="Courier New"/>
                <a:cs typeface="Courier New"/>
              </a:rPr>
              <a:t>=</a:t>
            </a:r>
            <a:r>
              <a:rPr dirty="0" sz="1400" spc="-85">
                <a:latin typeface="Courier New"/>
                <a:cs typeface="Courier New"/>
              </a:rPr>
              <a:t> </a:t>
            </a:r>
            <a:r>
              <a:rPr dirty="0" sz="1400">
                <a:latin typeface="Courier New"/>
                <a:cs typeface="Courier New"/>
              </a:rPr>
              <a:t>y</a:t>
            </a:r>
            <a:endParaRPr sz="1400">
              <a:latin typeface="Courier New"/>
              <a:cs typeface="Courier New"/>
            </a:endParaRPr>
          </a:p>
          <a:p>
            <a:pPr marL="444500">
              <a:lnSpc>
                <a:spcPts val="1590"/>
              </a:lnSpc>
            </a:pPr>
            <a:r>
              <a:rPr dirty="0" sz="1400" spc="-5">
                <a:latin typeface="Courier New"/>
                <a:cs typeface="Courier New"/>
              </a:rPr>
              <a:t>def</a:t>
            </a:r>
            <a:r>
              <a:rPr dirty="0" sz="1400" spc="-7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move(self):</a:t>
            </a:r>
            <a:endParaRPr sz="1400">
              <a:latin typeface="Courier New"/>
              <a:cs typeface="Courier New"/>
            </a:endParaRPr>
          </a:p>
          <a:p>
            <a:pPr marL="871219">
              <a:lnSpc>
                <a:spcPts val="1630"/>
              </a:lnSpc>
            </a:pPr>
            <a:r>
              <a:rPr dirty="0" sz="1400" spc="-5">
                <a:latin typeface="Courier New"/>
                <a:cs typeface="Courier New"/>
              </a:rPr>
              <a:t>print('move method of</a:t>
            </a:r>
            <a:r>
              <a:rPr dirty="0" sz="1400" spc="-3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point')</a:t>
            </a:r>
            <a:endParaRPr sz="14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50">
              <a:latin typeface="Times New Roman"/>
              <a:cs typeface="Times New Roman"/>
            </a:endParaRPr>
          </a:p>
          <a:p>
            <a:pPr marL="444500">
              <a:lnSpc>
                <a:spcPts val="1630"/>
              </a:lnSpc>
            </a:pPr>
            <a:r>
              <a:rPr dirty="0" sz="1400" spc="-5">
                <a:latin typeface="Courier New"/>
                <a:cs typeface="Courier New"/>
              </a:rPr>
              <a:t>def</a:t>
            </a:r>
            <a:r>
              <a:rPr dirty="0" sz="1400" spc="-7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draw(self):</a:t>
            </a:r>
            <a:endParaRPr sz="1400">
              <a:latin typeface="Courier New"/>
              <a:cs typeface="Courier New"/>
            </a:endParaRPr>
          </a:p>
          <a:p>
            <a:pPr marL="871219">
              <a:lnSpc>
                <a:spcPts val="1630"/>
              </a:lnSpc>
            </a:pPr>
            <a:r>
              <a:rPr dirty="0" sz="1400" spc="-5">
                <a:latin typeface="Courier New"/>
                <a:cs typeface="Courier New"/>
              </a:rPr>
              <a:t>print('draw method of</a:t>
            </a:r>
            <a:r>
              <a:rPr dirty="0" sz="1400" spc="-3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point')</a:t>
            </a:r>
            <a:endParaRPr sz="14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7780" marR="4591050">
              <a:lnSpc>
                <a:spcPts val="1580"/>
              </a:lnSpc>
              <a:spcBef>
                <a:spcPts val="1380"/>
              </a:spcBef>
            </a:pPr>
            <a:r>
              <a:rPr dirty="0" sz="1400" spc="-5">
                <a:latin typeface="Courier New"/>
                <a:cs typeface="Courier New"/>
              </a:rPr>
              <a:t>p=Point(3,2)  </a:t>
            </a:r>
            <a:r>
              <a:rPr dirty="0" sz="1400" spc="-5">
                <a:latin typeface="Courier New"/>
                <a:cs typeface="Courier New"/>
              </a:rPr>
              <a:t>print(p.xorigin)  </a:t>
            </a:r>
            <a:r>
              <a:rPr dirty="0" sz="1400" spc="-5">
                <a:latin typeface="Courier New"/>
                <a:cs typeface="Courier New"/>
              </a:rPr>
              <a:t>print(p.x)  p.draw()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8665667"/>
            <a:ext cx="6076315" cy="787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Pass</a:t>
            </a:r>
            <a:r>
              <a:rPr dirty="0" sz="1400" spc="-6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Statement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1610"/>
              </a:lnSpc>
              <a:spcBef>
                <a:spcPts val="1215"/>
              </a:spcBef>
            </a:pPr>
            <a:r>
              <a:rPr dirty="0" sz="1400" spc="-5">
                <a:latin typeface="Times New Roman"/>
                <a:cs typeface="Times New Roman"/>
              </a:rPr>
              <a:t>The program’s execution is unaffected </a:t>
            </a:r>
            <a:r>
              <a:rPr dirty="0" sz="1400">
                <a:latin typeface="Times New Roman"/>
                <a:cs typeface="Times New Roman"/>
              </a:rPr>
              <a:t>by the </a:t>
            </a:r>
            <a:r>
              <a:rPr dirty="0" sz="1400" spc="-5">
                <a:latin typeface="Times New Roman"/>
                <a:cs typeface="Times New Roman"/>
              </a:rPr>
              <a:t>pass statement’s inaction.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merely  permits the program </a:t>
            </a:r>
            <a:r>
              <a:rPr dirty="0" sz="1400" spc="5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skip past that section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code without doing anything. </a:t>
            </a:r>
            <a:r>
              <a:rPr dirty="0" sz="1400">
                <a:latin typeface="Times New Roman"/>
                <a:cs typeface="Times New Roman"/>
              </a:rPr>
              <a:t>It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538988"/>
            <a:ext cx="6278880" cy="8280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1610"/>
              </a:lnSpc>
            </a:pPr>
            <a:r>
              <a:rPr dirty="0" sz="1400" spc="-5">
                <a:latin typeface="Times New Roman"/>
                <a:cs typeface="Times New Roman"/>
              </a:rPr>
              <a:t>frequently employed when the syntactic constraints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Python demand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valid statement  but no useful code must be executed.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Syntax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6416" y="1510538"/>
            <a:ext cx="6323965" cy="605155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30"/>
              </a:lnSpc>
            </a:pPr>
            <a:r>
              <a:rPr dirty="0" sz="1400" spc="-5">
                <a:latin typeface="Courier New"/>
                <a:cs typeface="Courier New"/>
              </a:rPr>
              <a:t>class</a:t>
            </a:r>
            <a:r>
              <a:rPr dirty="0" sz="1400" spc="-7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MyClass:</a:t>
            </a:r>
            <a:endParaRPr sz="1400">
              <a:latin typeface="Courier New"/>
              <a:cs typeface="Courier New"/>
            </a:endParaRPr>
          </a:p>
          <a:p>
            <a:pPr marL="444500">
              <a:lnSpc>
                <a:spcPts val="1630"/>
              </a:lnSpc>
            </a:pPr>
            <a:r>
              <a:rPr dirty="0" sz="1400" spc="-5">
                <a:latin typeface="Courier New"/>
                <a:cs typeface="Courier New"/>
              </a:rPr>
              <a:t>pass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2306573"/>
            <a:ext cx="6291580" cy="24625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b="1">
                <a:latin typeface="Times New Roman"/>
                <a:cs typeface="Times New Roman"/>
              </a:rPr>
              <a:t>Python</a:t>
            </a:r>
            <a:r>
              <a:rPr dirty="0" sz="1400" spc="-7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Inheritance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95800"/>
              </a:lnSpc>
              <a:spcBef>
                <a:spcPts val="1175"/>
              </a:spcBef>
            </a:pPr>
            <a:r>
              <a:rPr dirty="0" sz="1400" spc="-5">
                <a:latin typeface="Times New Roman"/>
                <a:cs typeface="Times New Roman"/>
              </a:rPr>
              <a:t>Inheritance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the capability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one class to </a:t>
            </a:r>
            <a:r>
              <a:rPr dirty="0" sz="1400">
                <a:latin typeface="Times New Roman"/>
                <a:cs typeface="Times New Roman"/>
              </a:rPr>
              <a:t>derive or </a:t>
            </a:r>
            <a:r>
              <a:rPr dirty="0" sz="1400" spc="-5">
                <a:latin typeface="Times New Roman"/>
                <a:cs typeface="Times New Roman"/>
              </a:rPr>
              <a:t>inherit the properties from another  class. The class that derives properties is called the derived class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child class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the  class from </a:t>
            </a:r>
            <a:r>
              <a:rPr dirty="0" sz="1400">
                <a:latin typeface="Times New Roman"/>
                <a:cs typeface="Times New Roman"/>
              </a:rPr>
              <a:t>which </a:t>
            </a:r>
            <a:r>
              <a:rPr dirty="0" sz="1400" spc="-5">
                <a:latin typeface="Times New Roman"/>
                <a:cs typeface="Times New Roman"/>
              </a:rPr>
              <a:t>the properties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being derived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called the base class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parent class.  The benefits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inheritance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are: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represents real-world relationships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well.</a:t>
            </a:r>
            <a:endParaRPr sz="1400">
              <a:latin typeface="Times New Roman"/>
              <a:cs typeface="Times New Roman"/>
            </a:endParaRPr>
          </a:p>
          <a:p>
            <a:pPr marL="469265" marR="49530" indent="-227965">
              <a:lnSpc>
                <a:spcPts val="1620"/>
              </a:lnSpc>
              <a:spcBef>
                <a:spcPts val="1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provides the reusability </a:t>
            </a:r>
            <a:r>
              <a:rPr dirty="0" sz="1400">
                <a:latin typeface="Times New Roman"/>
                <a:cs typeface="Times New Roman"/>
              </a:rPr>
              <a:t>of a </a:t>
            </a:r>
            <a:r>
              <a:rPr dirty="0" sz="1400" spc="-5">
                <a:latin typeface="Times New Roman"/>
                <a:cs typeface="Times New Roman"/>
              </a:rPr>
              <a:t>code. </a:t>
            </a: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 spc="-5">
                <a:latin typeface="Times New Roman"/>
                <a:cs typeface="Times New Roman"/>
              </a:rPr>
              <a:t>don’t have to write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same </a:t>
            </a:r>
            <a:r>
              <a:rPr dirty="0" sz="1400">
                <a:latin typeface="Times New Roman"/>
                <a:cs typeface="Times New Roman"/>
              </a:rPr>
              <a:t>code </a:t>
            </a:r>
            <a:r>
              <a:rPr dirty="0" sz="1400" spc="-5">
                <a:latin typeface="Times New Roman"/>
                <a:cs typeface="Times New Roman"/>
              </a:rPr>
              <a:t>again  and again. Also, it allows us to </a:t>
            </a:r>
            <a:r>
              <a:rPr dirty="0" sz="1400" spc="-10">
                <a:latin typeface="Times New Roman"/>
                <a:cs typeface="Times New Roman"/>
              </a:rPr>
              <a:t>add more </a:t>
            </a:r>
            <a:r>
              <a:rPr dirty="0" sz="1400" spc="-5">
                <a:latin typeface="Times New Roman"/>
                <a:cs typeface="Times New Roman"/>
              </a:rPr>
              <a:t>features to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class </a:t>
            </a:r>
            <a:r>
              <a:rPr dirty="0" sz="1400" spc="-10">
                <a:latin typeface="Times New Roman"/>
                <a:cs typeface="Times New Roman"/>
              </a:rPr>
              <a:t>without </a:t>
            </a:r>
            <a:r>
              <a:rPr dirty="0" sz="1400" spc="-5">
                <a:latin typeface="Times New Roman"/>
                <a:cs typeface="Times New Roman"/>
              </a:rPr>
              <a:t>modifying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it.</a:t>
            </a:r>
            <a:endParaRPr sz="1400">
              <a:latin typeface="Times New Roman"/>
              <a:cs typeface="Times New Roman"/>
            </a:endParaRPr>
          </a:p>
          <a:p>
            <a:pPr marL="469265" marR="190500" indent="-227965">
              <a:lnSpc>
                <a:spcPts val="1620"/>
              </a:lnSpc>
              <a:spcBef>
                <a:spcPts val="8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is transitive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nature, which means that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class </a:t>
            </a:r>
            <a:r>
              <a:rPr dirty="0" sz="1400">
                <a:latin typeface="Times New Roman"/>
                <a:cs typeface="Times New Roman"/>
              </a:rPr>
              <a:t>B </a:t>
            </a:r>
            <a:r>
              <a:rPr dirty="0" sz="1400" spc="-5">
                <a:latin typeface="Times New Roman"/>
                <a:cs typeface="Times New Roman"/>
              </a:rPr>
              <a:t>inherits from </a:t>
            </a:r>
            <a:r>
              <a:rPr dirty="0" sz="1400">
                <a:latin typeface="Times New Roman"/>
                <a:cs typeface="Times New Roman"/>
              </a:rPr>
              <a:t>another </a:t>
            </a:r>
            <a:r>
              <a:rPr dirty="0" sz="1400" spc="-5">
                <a:latin typeface="Times New Roman"/>
                <a:cs typeface="Times New Roman"/>
              </a:rPr>
              <a:t>class  A, then all the subclasses of </a:t>
            </a:r>
            <a:r>
              <a:rPr dirty="0" sz="1400">
                <a:latin typeface="Times New Roman"/>
                <a:cs typeface="Times New Roman"/>
              </a:rPr>
              <a:t>B </a:t>
            </a:r>
            <a:r>
              <a:rPr dirty="0" sz="1400" spc="-5">
                <a:latin typeface="Times New Roman"/>
                <a:cs typeface="Times New Roman"/>
              </a:rPr>
              <a:t>would automatically </a:t>
            </a:r>
            <a:r>
              <a:rPr dirty="0" sz="1400">
                <a:latin typeface="Times New Roman"/>
                <a:cs typeface="Times New Roman"/>
              </a:rPr>
              <a:t>inherit </a:t>
            </a:r>
            <a:r>
              <a:rPr dirty="0" sz="1400" spc="-5">
                <a:latin typeface="Times New Roman"/>
                <a:cs typeface="Times New Roman"/>
              </a:rPr>
              <a:t>from </a:t>
            </a:r>
            <a:r>
              <a:rPr dirty="0" sz="1400">
                <a:latin typeface="Times New Roman"/>
                <a:cs typeface="Times New Roman"/>
              </a:rPr>
              <a:t>class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526795"/>
            <a:ext cx="6261735" cy="7966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139950">
              <a:lnSpc>
                <a:spcPct val="100000"/>
              </a:lnSpc>
            </a:pPr>
            <a:r>
              <a:rPr dirty="0" sz="1600" spc="-5" b="1">
                <a:latin typeface="Times New Roman"/>
                <a:cs typeface="Times New Roman"/>
              </a:rPr>
              <a:t>Introduction to</a:t>
            </a:r>
            <a:r>
              <a:rPr dirty="0" sz="1600" spc="-25" b="1">
                <a:latin typeface="Times New Roman"/>
                <a:cs typeface="Times New Roman"/>
              </a:rPr>
              <a:t> </a:t>
            </a:r>
            <a:r>
              <a:rPr dirty="0" sz="1600" spc="-5" b="1">
                <a:latin typeface="Times New Roman"/>
                <a:cs typeface="Times New Roman"/>
              </a:rPr>
              <a:t>NumPy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25"/>
              </a:spcBef>
            </a:pPr>
            <a:r>
              <a:rPr dirty="0" sz="1400" spc="-5" b="1">
                <a:latin typeface="Times New Roman"/>
                <a:cs typeface="Times New Roman"/>
              </a:rPr>
              <a:t>NumPy</a:t>
            </a:r>
            <a:endParaRPr sz="1400">
              <a:latin typeface="Times New Roman"/>
              <a:cs typeface="Times New Roman"/>
            </a:endParaRPr>
          </a:p>
          <a:p>
            <a:pPr marL="12700" marR="69215">
              <a:lnSpc>
                <a:spcPts val="1610"/>
              </a:lnSpc>
              <a:spcBef>
                <a:spcPts val="1215"/>
              </a:spcBef>
            </a:pPr>
            <a:r>
              <a:rPr dirty="0" sz="1400" spc="-5">
                <a:latin typeface="Times New Roman"/>
                <a:cs typeface="Times New Roman"/>
              </a:rPr>
              <a:t>NumPy </a:t>
            </a:r>
            <a:r>
              <a:rPr dirty="0" sz="1400">
                <a:latin typeface="Times New Roman"/>
                <a:cs typeface="Times New Roman"/>
              </a:rPr>
              <a:t>is a </a:t>
            </a:r>
            <a:r>
              <a:rPr dirty="0" sz="1400" spc="-5">
                <a:latin typeface="Times New Roman"/>
                <a:cs typeface="Times New Roman"/>
              </a:rPr>
              <a:t>general-purpose array-processing package.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provides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high-performance  multidimensional array </a:t>
            </a:r>
            <a:r>
              <a:rPr dirty="0" sz="1400">
                <a:latin typeface="Times New Roman"/>
                <a:cs typeface="Times New Roman"/>
              </a:rPr>
              <a:t>object </a:t>
            </a:r>
            <a:r>
              <a:rPr dirty="0" sz="1400" spc="-5">
                <a:latin typeface="Times New Roman"/>
                <a:cs typeface="Times New Roman"/>
              </a:rPr>
              <a:t>and tools </a:t>
            </a:r>
            <a:r>
              <a:rPr dirty="0" sz="1400" spc="-1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working with these arrays. </a:t>
            </a:r>
            <a:r>
              <a:rPr dirty="0" sz="1400">
                <a:latin typeface="Times New Roman"/>
                <a:cs typeface="Times New Roman"/>
              </a:rPr>
              <a:t>It is </a:t>
            </a:r>
            <a:r>
              <a:rPr dirty="0" sz="1400" spc="-5">
                <a:latin typeface="Times New Roman"/>
                <a:cs typeface="Times New Roman"/>
              </a:rPr>
              <a:t>the  fundamental package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scientific computing with Python. </a:t>
            </a:r>
            <a:r>
              <a:rPr dirty="0" sz="1400" spc="-1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is </a:t>
            </a:r>
            <a:r>
              <a:rPr dirty="0" sz="1400">
                <a:latin typeface="Times New Roman"/>
                <a:cs typeface="Times New Roman"/>
              </a:rPr>
              <a:t>open-source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software.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dirty="0" sz="1400" spc="-5" b="1">
                <a:latin typeface="Times New Roman"/>
                <a:cs typeface="Times New Roman"/>
              </a:rPr>
              <a:t>Features of</a:t>
            </a:r>
            <a:r>
              <a:rPr dirty="0" sz="1400" spc="-30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NumPy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dirty="0" sz="1400" spc="-5">
                <a:latin typeface="Times New Roman"/>
                <a:cs typeface="Times New Roman"/>
              </a:rPr>
              <a:t>NumPy </a:t>
            </a:r>
            <a:r>
              <a:rPr dirty="0" sz="1400">
                <a:latin typeface="Times New Roman"/>
                <a:cs typeface="Times New Roman"/>
              </a:rPr>
              <a:t>has </a:t>
            </a:r>
            <a:r>
              <a:rPr dirty="0" sz="1400" spc="-5">
                <a:latin typeface="Times New Roman"/>
                <a:cs typeface="Times New Roman"/>
              </a:rPr>
              <a:t>various features including </a:t>
            </a:r>
            <a:r>
              <a:rPr dirty="0" sz="1400" spc="-10">
                <a:latin typeface="Times New Roman"/>
                <a:cs typeface="Times New Roman"/>
              </a:rPr>
              <a:t>these </a:t>
            </a:r>
            <a:r>
              <a:rPr dirty="0" sz="1400" spc="-5">
                <a:latin typeface="Times New Roman"/>
                <a:cs typeface="Times New Roman"/>
              </a:rPr>
              <a:t>important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ones:</a:t>
            </a:r>
            <a:endParaRPr sz="14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12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powerful N-dimensional array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object</a:t>
            </a:r>
            <a:endParaRPr sz="14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 spc="-5">
                <a:latin typeface="Times New Roman"/>
                <a:cs typeface="Times New Roman"/>
              </a:rPr>
              <a:t>Sophisticated (broadcasting)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functions</a:t>
            </a:r>
            <a:endParaRPr sz="14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4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 spc="-5">
                <a:latin typeface="Times New Roman"/>
                <a:cs typeface="Times New Roman"/>
              </a:rPr>
              <a:t>Tools for integrating </a:t>
            </a:r>
            <a:r>
              <a:rPr dirty="0" sz="1400">
                <a:latin typeface="Times New Roman"/>
                <a:cs typeface="Times New Roman"/>
              </a:rPr>
              <a:t>C/C++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Fortran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code</a:t>
            </a:r>
            <a:endParaRPr sz="14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 spc="-5">
                <a:latin typeface="Times New Roman"/>
                <a:cs typeface="Times New Roman"/>
              </a:rPr>
              <a:t>Useful linear algebra, </a:t>
            </a:r>
            <a:r>
              <a:rPr dirty="0" sz="1400">
                <a:latin typeface="Times New Roman"/>
                <a:cs typeface="Times New Roman"/>
              </a:rPr>
              <a:t>Fourier </a:t>
            </a:r>
            <a:r>
              <a:rPr dirty="0" sz="1400" spc="-5">
                <a:latin typeface="Times New Roman"/>
                <a:cs typeface="Times New Roman"/>
              </a:rPr>
              <a:t>transform, </a:t>
            </a:r>
            <a:r>
              <a:rPr dirty="0" sz="1400" spc="5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random </a:t>
            </a:r>
            <a:r>
              <a:rPr dirty="0" sz="1400">
                <a:latin typeface="Times New Roman"/>
                <a:cs typeface="Times New Roman"/>
              </a:rPr>
              <a:t>number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capabilities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 marR="113030">
              <a:lnSpc>
                <a:spcPct val="96000"/>
              </a:lnSpc>
            </a:pPr>
            <a:r>
              <a:rPr dirty="0" sz="1400" spc="-5">
                <a:latin typeface="Times New Roman"/>
                <a:cs typeface="Times New Roman"/>
              </a:rPr>
              <a:t>Besides </a:t>
            </a:r>
            <a:r>
              <a:rPr dirty="0" sz="1400" spc="-10">
                <a:latin typeface="Times New Roman"/>
                <a:cs typeface="Times New Roman"/>
              </a:rPr>
              <a:t>its </a:t>
            </a:r>
            <a:r>
              <a:rPr dirty="0" sz="1400" spc="-5">
                <a:latin typeface="Times New Roman"/>
                <a:cs typeface="Times New Roman"/>
              </a:rPr>
              <a:t>obvious scientific uses, NumPy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Python can also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used </a:t>
            </a:r>
            <a:r>
              <a:rPr dirty="0" sz="1400">
                <a:latin typeface="Times New Roman"/>
                <a:cs typeface="Times New Roman"/>
              </a:rPr>
              <a:t>as an </a:t>
            </a:r>
            <a:r>
              <a:rPr dirty="0" sz="1400" spc="-5">
                <a:latin typeface="Times New Roman"/>
                <a:cs typeface="Times New Roman"/>
              </a:rPr>
              <a:t>efficient  multi-dimensional container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generic data. </a:t>
            </a:r>
            <a:r>
              <a:rPr dirty="0" sz="1400">
                <a:latin typeface="Times New Roman"/>
                <a:cs typeface="Times New Roman"/>
              </a:rPr>
              <a:t>Arbitrary data </a:t>
            </a:r>
            <a:r>
              <a:rPr dirty="0" sz="1400" spc="-5">
                <a:latin typeface="Times New Roman"/>
                <a:cs typeface="Times New Roman"/>
              </a:rPr>
              <a:t>types 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defined using  Numpy </a:t>
            </a:r>
            <a:r>
              <a:rPr dirty="0" sz="1400">
                <a:latin typeface="Times New Roman"/>
                <a:cs typeface="Times New Roman"/>
              </a:rPr>
              <a:t>which </a:t>
            </a:r>
            <a:r>
              <a:rPr dirty="0" sz="1400" spc="-5">
                <a:latin typeface="Times New Roman"/>
                <a:cs typeface="Times New Roman"/>
              </a:rPr>
              <a:t>allows NumPy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seamlessly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speedily integrate with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wide </a:t>
            </a:r>
            <a:r>
              <a:rPr dirty="0" sz="1400">
                <a:latin typeface="Times New Roman"/>
                <a:cs typeface="Times New Roman"/>
              </a:rPr>
              <a:t>variety  of</a:t>
            </a:r>
            <a:r>
              <a:rPr dirty="0" sz="1400" spc="-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databases.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35"/>
              </a:spcBef>
            </a:pPr>
            <a:r>
              <a:rPr dirty="0" sz="1400" spc="-5" b="1">
                <a:latin typeface="Times New Roman"/>
                <a:cs typeface="Times New Roman"/>
              </a:rPr>
              <a:t>install </a:t>
            </a:r>
            <a:r>
              <a:rPr dirty="0" sz="1400" spc="-10" b="1">
                <a:latin typeface="Times New Roman"/>
                <a:cs typeface="Times New Roman"/>
              </a:rPr>
              <a:t>NumPy </a:t>
            </a:r>
            <a:r>
              <a:rPr dirty="0" sz="1400" b="1">
                <a:latin typeface="Times New Roman"/>
                <a:cs typeface="Times New Roman"/>
              </a:rPr>
              <a:t>in</a:t>
            </a:r>
            <a:r>
              <a:rPr dirty="0" sz="1400" spc="-1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PyCharm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95800"/>
              </a:lnSpc>
              <a:spcBef>
                <a:spcPts val="1175"/>
              </a:spcBef>
            </a:pPr>
            <a:r>
              <a:rPr dirty="0" sz="1400" spc="-5">
                <a:latin typeface="Times New Roman"/>
                <a:cs typeface="Times New Roman"/>
              </a:rPr>
              <a:t>To install the Python NumPy package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PyCharm. NumPy </a:t>
            </a:r>
            <a:r>
              <a:rPr dirty="0" sz="1400">
                <a:latin typeface="Times New Roman"/>
                <a:cs typeface="Times New Roman"/>
              </a:rPr>
              <a:t>is a general-purpose </a:t>
            </a:r>
            <a:r>
              <a:rPr dirty="0" sz="1400" spc="-5">
                <a:latin typeface="Times New Roman"/>
                <a:cs typeface="Times New Roman"/>
              </a:rPr>
              <a:t>array-  processing Python package.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provides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high-performance multidimensional array  object, and tools for working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 spc="-5">
                <a:latin typeface="Times New Roman"/>
                <a:cs typeface="Times New Roman"/>
              </a:rPr>
              <a:t>these arrays. As </a:t>
            </a:r>
            <a:r>
              <a:rPr dirty="0" sz="1400">
                <a:latin typeface="Times New Roman"/>
                <a:cs typeface="Times New Roman"/>
              </a:rPr>
              <a:t>one </a:t>
            </a:r>
            <a:r>
              <a:rPr dirty="0" sz="1400" spc="-5">
                <a:latin typeface="Times New Roman"/>
                <a:cs typeface="Times New Roman"/>
              </a:rPr>
              <a:t>of the most important tool </a:t>
            </a:r>
            <a:r>
              <a:rPr dirty="0" sz="1400" spc="-10">
                <a:latin typeface="Times New Roman"/>
                <a:cs typeface="Times New Roman"/>
              </a:rPr>
              <a:t>while  </a:t>
            </a:r>
            <a:r>
              <a:rPr dirty="0" sz="1400" spc="-5">
                <a:latin typeface="Times New Roman"/>
                <a:cs typeface="Times New Roman"/>
              </a:rPr>
              <a:t>working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 spc="-5">
                <a:latin typeface="Times New Roman"/>
                <a:cs typeface="Times New Roman"/>
              </a:rPr>
              <a:t>data manipulation, we often need to install </a:t>
            </a:r>
            <a:r>
              <a:rPr dirty="0" sz="1400" spc="-10">
                <a:latin typeface="Times New Roman"/>
                <a:cs typeface="Times New Roman"/>
              </a:rPr>
              <a:t>NumPy </a:t>
            </a:r>
            <a:r>
              <a:rPr dirty="0" sz="1400">
                <a:latin typeface="Times New Roman"/>
                <a:cs typeface="Times New Roman"/>
              </a:rPr>
              <a:t>package. </a:t>
            </a:r>
            <a:r>
              <a:rPr dirty="0" sz="1400" spc="-10">
                <a:latin typeface="Times New Roman"/>
                <a:cs typeface="Times New Roman"/>
              </a:rPr>
              <a:t>It’s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third  party module, </a:t>
            </a:r>
            <a:r>
              <a:rPr dirty="0" sz="1400">
                <a:latin typeface="Times New Roman"/>
                <a:cs typeface="Times New Roman"/>
              </a:rPr>
              <a:t>i.e. </a:t>
            </a:r>
            <a:r>
              <a:rPr dirty="0" sz="1400" spc="-5">
                <a:latin typeface="Times New Roman"/>
                <a:cs typeface="Times New Roman"/>
              </a:rPr>
              <a:t>we need to install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separately. There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5">
                <a:latin typeface="Times New Roman"/>
                <a:cs typeface="Times New Roman"/>
              </a:rPr>
              <a:t>be multiple </a:t>
            </a:r>
            <a:r>
              <a:rPr dirty="0" sz="1400" spc="-10">
                <a:latin typeface="Times New Roman"/>
                <a:cs typeface="Times New Roman"/>
              </a:rPr>
              <a:t>ways </a:t>
            </a:r>
            <a:r>
              <a:rPr dirty="0" sz="1400">
                <a:latin typeface="Times New Roman"/>
                <a:cs typeface="Times New Roman"/>
              </a:rPr>
              <a:t>of  </a:t>
            </a:r>
            <a:r>
              <a:rPr dirty="0" sz="1400" spc="-5">
                <a:latin typeface="Times New Roman"/>
                <a:cs typeface="Times New Roman"/>
              </a:rPr>
              <a:t>installing NumPy package. While using PyCharm </a:t>
            </a:r>
            <a:r>
              <a:rPr dirty="0" sz="1400" spc="1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easiest way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install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using  </a:t>
            </a:r>
            <a:r>
              <a:rPr dirty="0" sz="1400">
                <a:latin typeface="Times New Roman"/>
                <a:cs typeface="Times New Roman"/>
              </a:rPr>
              <a:t>PyCharm </a:t>
            </a:r>
            <a:r>
              <a:rPr dirty="0" sz="1400" spc="-5">
                <a:latin typeface="Times New Roman"/>
                <a:cs typeface="Times New Roman"/>
              </a:rPr>
              <a:t>User </a:t>
            </a:r>
            <a:r>
              <a:rPr dirty="0" sz="1400">
                <a:latin typeface="Times New Roman"/>
                <a:cs typeface="Times New Roman"/>
              </a:rPr>
              <a:t>interface, by </a:t>
            </a:r>
            <a:r>
              <a:rPr dirty="0" sz="1400" spc="-5">
                <a:latin typeface="Times New Roman"/>
                <a:cs typeface="Times New Roman"/>
              </a:rPr>
              <a:t>following the steps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discussed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below: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35"/>
              </a:spcBef>
            </a:pPr>
            <a:r>
              <a:rPr dirty="0" sz="1400" spc="-5" b="1">
                <a:latin typeface="Times New Roman"/>
                <a:cs typeface="Times New Roman"/>
              </a:rPr>
              <a:t>NumPy </a:t>
            </a:r>
            <a:r>
              <a:rPr dirty="0" sz="1400" b="1">
                <a:latin typeface="Times New Roman"/>
                <a:cs typeface="Times New Roman"/>
              </a:rPr>
              <a:t>Array</a:t>
            </a:r>
            <a:r>
              <a:rPr dirty="0" sz="1400" spc="-6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Creation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05"/>
              </a:spcBef>
            </a:pPr>
            <a:r>
              <a:rPr dirty="0" sz="1400" spc="-5">
                <a:latin typeface="Times New Roman"/>
                <a:cs typeface="Times New Roman"/>
              </a:rPr>
              <a:t>There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various </a:t>
            </a:r>
            <a:r>
              <a:rPr dirty="0" sz="1400" spc="-10">
                <a:latin typeface="Times New Roman"/>
                <a:cs typeface="Times New Roman"/>
              </a:rPr>
              <a:t>ways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Numpy </a:t>
            </a:r>
            <a:r>
              <a:rPr dirty="0" sz="1400">
                <a:latin typeface="Times New Roman"/>
                <a:cs typeface="Times New Roman"/>
              </a:rPr>
              <a:t>array </a:t>
            </a:r>
            <a:r>
              <a:rPr dirty="0" sz="1400" spc="-5">
                <a:latin typeface="Times New Roman"/>
                <a:cs typeface="Times New Roman"/>
              </a:rPr>
              <a:t>creation in Python. They </a:t>
            </a:r>
            <a:r>
              <a:rPr dirty="0" sz="1400">
                <a:latin typeface="Times New Roman"/>
                <a:cs typeface="Times New Roman"/>
              </a:rPr>
              <a:t>are as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follows:</a:t>
            </a:r>
            <a:endParaRPr sz="1400">
              <a:latin typeface="Times New Roman"/>
              <a:cs typeface="Times New Roman"/>
            </a:endParaRPr>
          </a:p>
          <a:p>
            <a:pPr marL="469265" marR="10160" indent="-228600">
              <a:lnSpc>
                <a:spcPts val="1610"/>
              </a:lnSpc>
              <a:spcBef>
                <a:spcPts val="1250"/>
              </a:spcBef>
            </a:pPr>
            <a:r>
              <a:rPr dirty="0" sz="1400">
                <a:latin typeface="Times New Roman"/>
                <a:cs typeface="Times New Roman"/>
              </a:rPr>
              <a:t>1. </a:t>
            </a:r>
            <a:r>
              <a:rPr dirty="0" sz="1400" spc="-5">
                <a:latin typeface="Times New Roman"/>
                <a:cs typeface="Times New Roman"/>
              </a:rPr>
              <a:t>You can create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array </a:t>
            </a:r>
            <a:r>
              <a:rPr dirty="0" sz="1400">
                <a:latin typeface="Times New Roman"/>
                <a:cs typeface="Times New Roman"/>
              </a:rPr>
              <a:t>from a regular </a:t>
            </a:r>
            <a:r>
              <a:rPr dirty="0" sz="1400" spc="-10">
                <a:latin typeface="Times New Roman"/>
                <a:cs typeface="Times New Roman"/>
              </a:rPr>
              <a:t>Python </a:t>
            </a:r>
            <a:r>
              <a:rPr dirty="0" sz="1400" spc="-5">
                <a:latin typeface="Times New Roman"/>
                <a:cs typeface="Times New Roman"/>
              </a:rPr>
              <a:t>list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tuple using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array()  function. The type </a:t>
            </a:r>
            <a:r>
              <a:rPr dirty="0" sz="1400">
                <a:latin typeface="Times New Roman"/>
                <a:cs typeface="Times New Roman"/>
              </a:rPr>
              <a:t>of the </a:t>
            </a:r>
            <a:r>
              <a:rPr dirty="0" sz="1400" spc="-5">
                <a:latin typeface="Times New Roman"/>
                <a:cs typeface="Times New Roman"/>
              </a:rPr>
              <a:t>resulting array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deduced from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type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elements 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sequences. </a:t>
            </a:r>
            <a:r>
              <a:rPr dirty="0" sz="1400" spc="-10">
                <a:latin typeface="Times New Roman"/>
                <a:cs typeface="Times New Roman"/>
              </a:rPr>
              <a:t>Let’s </a:t>
            </a:r>
            <a:r>
              <a:rPr dirty="0" sz="1400">
                <a:latin typeface="Times New Roman"/>
                <a:cs typeface="Times New Roman"/>
              </a:rPr>
              <a:t>see </a:t>
            </a:r>
            <a:r>
              <a:rPr dirty="0" sz="1400" spc="-5">
                <a:latin typeface="Times New Roman"/>
                <a:cs typeface="Times New Roman"/>
              </a:rPr>
              <a:t>this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implementation: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524764"/>
            <a:ext cx="812165" cy="229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7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6416" y="928065"/>
            <a:ext cx="6323965" cy="1510665"/>
          </a:xfrm>
          <a:prstGeom prst="rect">
            <a:avLst/>
          </a:prstGeom>
          <a:solidFill>
            <a:srgbClr val="F1F1F1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80"/>
              </a:lnSpc>
            </a:pPr>
            <a:r>
              <a:rPr dirty="0" sz="1400" spc="-5">
                <a:latin typeface="Courier New"/>
                <a:cs typeface="Courier New"/>
              </a:rPr>
              <a:t>import numpy as</a:t>
            </a:r>
            <a:r>
              <a:rPr dirty="0" sz="1400" spc="-5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np</a:t>
            </a:r>
            <a:endParaRPr sz="1400">
              <a:latin typeface="Courier New"/>
              <a:cs typeface="Courier New"/>
            </a:endParaRPr>
          </a:p>
          <a:p>
            <a:pPr marL="17780" marR="643890">
              <a:lnSpc>
                <a:spcPct val="141400"/>
              </a:lnSpc>
            </a:pPr>
            <a:r>
              <a:rPr dirty="0" sz="1400">
                <a:latin typeface="Courier New"/>
                <a:cs typeface="Courier New"/>
              </a:rPr>
              <a:t>a = </a:t>
            </a:r>
            <a:r>
              <a:rPr dirty="0" sz="1400" spc="-5">
                <a:latin typeface="Courier New"/>
                <a:cs typeface="Courier New"/>
              </a:rPr>
              <a:t>np.array([[1, 2, 4], [5, 8, 7]], dtype </a:t>
            </a:r>
            <a:r>
              <a:rPr dirty="0" sz="1400">
                <a:latin typeface="Courier New"/>
                <a:cs typeface="Courier New"/>
              </a:rPr>
              <a:t>= </a:t>
            </a:r>
            <a:r>
              <a:rPr dirty="0" sz="1400" spc="-5">
                <a:latin typeface="Courier New"/>
                <a:cs typeface="Courier New"/>
              </a:rPr>
              <a:t>'float')  print ("Array created using passed list:\n",</a:t>
            </a:r>
            <a:r>
              <a:rPr dirty="0" sz="1400" spc="2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a)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705"/>
              </a:spcBef>
            </a:pPr>
            <a:r>
              <a:rPr dirty="0" sz="1400">
                <a:latin typeface="Courier New"/>
                <a:cs typeface="Courier New"/>
              </a:rPr>
              <a:t>b = </a:t>
            </a:r>
            <a:r>
              <a:rPr dirty="0" sz="1400" spc="-5">
                <a:latin typeface="Courier New"/>
                <a:cs typeface="Courier New"/>
              </a:rPr>
              <a:t>np.array((1 </a:t>
            </a:r>
            <a:r>
              <a:rPr dirty="0" sz="1400">
                <a:latin typeface="Courier New"/>
                <a:cs typeface="Courier New"/>
              </a:rPr>
              <a:t>, </a:t>
            </a:r>
            <a:r>
              <a:rPr dirty="0" sz="1400" spc="-5">
                <a:latin typeface="Courier New"/>
                <a:cs typeface="Courier New"/>
              </a:rPr>
              <a:t>3,</a:t>
            </a:r>
            <a:r>
              <a:rPr dirty="0" sz="1400" spc="-6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2))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695"/>
              </a:spcBef>
            </a:pPr>
            <a:r>
              <a:rPr dirty="0" sz="1400" spc="-5">
                <a:latin typeface="Courier New"/>
                <a:cs typeface="Courier New"/>
              </a:rPr>
              <a:t>print ("\nArray created using passed tuple:\n",</a:t>
            </a:r>
            <a:r>
              <a:rPr dirty="0" sz="1400" spc="3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b)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2787548"/>
            <a:ext cx="6271895" cy="1856739"/>
          </a:xfrm>
          <a:prstGeom prst="rect">
            <a:avLst/>
          </a:prstGeom>
        </p:spPr>
        <p:txBody>
          <a:bodyPr wrap="square" lIns="0" tIns="5715" rIns="0" bIns="0" rtlCol="0" vert="horz">
            <a:spAutoFit/>
          </a:bodyPr>
          <a:lstStyle/>
          <a:p>
            <a:pPr marL="469265" marR="5080" indent="-228600">
              <a:lnSpc>
                <a:spcPts val="1610"/>
              </a:lnSpc>
              <a:spcBef>
                <a:spcPts val="45"/>
              </a:spcBef>
            </a:pPr>
            <a:r>
              <a:rPr dirty="0" sz="1400">
                <a:latin typeface="Times New Roman"/>
                <a:cs typeface="Times New Roman"/>
              </a:rPr>
              <a:t>2. Often, the </a:t>
            </a:r>
            <a:r>
              <a:rPr dirty="0" sz="1400" spc="-5">
                <a:latin typeface="Times New Roman"/>
                <a:cs typeface="Times New Roman"/>
              </a:rPr>
              <a:t>element is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>
                <a:latin typeface="Times New Roman"/>
                <a:cs typeface="Times New Roman"/>
              </a:rPr>
              <a:t>array is </a:t>
            </a:r>
            <a:r>
              <a:rPr dirty="0" sz="1400" spc="-5">
                <a:latin typeface="Times New Roman"/>
                <a:cs typeface="Times New Roman"/>
              </a:rPr>
              <a:t>originally unknown, but its size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known.  </a:t>
            </a:r>
            <a:r>
              <a:rPr dirty="0" sz="1400">
                <a:latin typeface="Times New Roman"/>
                <a:cs typeface="Times New Roman"/>
              </a:rPr>
              <a:t>Hence, </a:t>
            </a:r>
            <a:r>
              <a:rPr dirty="0" sz="1400" spc="-5">
                <a:latin typeface="Times New Roman"/>
                <a:cs typeface="Times New Roman"/>
              </a:rPr>
              <a:t>NumPy </a:t>
            </a:r>
            <a:r>
              <a:rPr dirty="0" sz="1400">
                <a:latin typeface="Times New Roman"/>
                <a:cs typeface="Times New Roman"/>
              </a:rPr>
              <a:t>offers several </a:t>
            </a:r>
            <a:r>
              <a:rPr dirty="0" sz="1400" spc="-5">
                <a:latin typeface="Times New Roman"/>
                <a:cs typeface="Times New Roman"/>
              </a:rPr>
              <a:t>functions to </a:t>
            </a:r>
            <a:r>
              <a:rPr dirty="0" sz="1400">
                <a:latin typeface="Times New Roman"/>
                <a:cs typeface="Times New Roman"/>
              </a:rPr>
              <a:t>create arrays </a:t>
            </a:r>
            <a:r>
              <a:rPr dirty="0" sz="1400" spc="-5">
                <a:latin typeface="Times New Roman"/>
                <a:cs typeface="Times New Roman"/>
              </a:rPr>
              <a:t>with initial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placeholder</a:t>
            </a:r>
            <a:endParaRPr sz="1400">
              <a:latin typeface="Times New Roman"/>
              <a:cs typeface="Times New Roman"/>
            </a:endParaRPr>
          </a:p>
          <a:p>
            <a:pPr marL="469265" marR="5080">
              <a:lnSpc>
                <a:spcPts val="1610"/>
              </a:lnSpc>
              <a:spcBef>
                <a:spcPts val="10"/>
              </a:spcBef>
            </a:pPr>
            <a:r>
              <a:rPr dirty="0" sz="1400" spc="-5">
                <a:latin typeface="Times New Roman"/>
                <a:cs typeface="Times New Roman"/>
              </a:rPr>
              <a:t>content. These minimize the necessity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growing arrays,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expensive operation. 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example: np.zeros, np.ones, np.full, np.empty,</a:t>
            </a:r>
            <a:r>
              <a:rPr dirty="0" sz="1400">
                <a:latin typeface="Times New Roman"/>
                <a:cs typeface="Times New Roman"/>
              </a:rPr>
              <a:t> etc.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 marR="273685">
              <a:lnSpc>
                <a:spcPts val="1610"/>
              </a:lnSpc>
            </a:pPr>
            <a:r>
              <a:rPr dirty="0" sz="1400" spc="-5">
                <a:latin typeface="Times New Roman"/>
                <a:cs typeface="Times New Roman"/>
              </a:rPr>
              <a:t>To create sequences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numbers, NumPy provides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function analogous to the range  that returns arrays instead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-5">
                <a:latin typeface="Times New Roman"/>
                <a:cs typeface="Times New Roman"/>
              </a:rPr>
              <a:t> lists.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7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96416" y="4789042"/>
            <a:ext cx="6323965" cy="2114550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80"/>
              </a:lnSpc>
            </a:pPr>
            <a:r>
              <a:rPr dirty="0" sz="1400">
                <a:latin typeface="Courier New"/>
                <a:cs typeface="Courier New"/>
              </a:rPr>
              <a:t>c = </a:t>
            </a:r>
            <a:r>
              <a:rPr dirty="0" sz="1400" spc="-5">
                <a:latin typeface="Courier New"/>
                <a:cs typeface="Courier New"/>
              </a:rPr>
              <a:t>np.zeros((3,</a:t>
            </a:r>
            <a:r>
              <a:rPr dirty="0" sz="1400" spc="-7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4))</a:t>
            </a:r>
            <a:endParaRPr sz="1400">
              <a:latin typeface="Courier New"/>
              <a:cs typeface="Courier New"/>
            </a:endParaRPr>
          </a:p>
          <a:p>
            <a:pPr marL="17780" marR="856615">
              <a:lnSpc>
                <a:spcPts val="2380"/>
              </a:lnSpc>
              <a:spcBef>
                <a:spcPts val="190"/>
              </a:spcBef>
            </a:pPr>
            <a:r>
              <a:rPr dirty="0" sz="1400" spc="-5">
                <a:latin typeface="Courier New"/>
                <a:cs typeface="Courier New"/>
              </a:rPr>
              <a:t>print ("An array initialized with all zeros:\n", c)  </a:t>
            </a:r>
            <a:r>
              <a:rPr dirty="0" sz="1400">
                <a:latin typeface="Courier New"/>
                <a:cs typeface="Courier New"/>
              </a:rPr>
              <a:t>d = </a:t>
            </a:r>
            <a:r>
              <a:rPr dirty="0" sz="1400" spc="-5">
                <a:latin typeface="Courier New"/>
                <a:cs typeface="Courier New"/>
              </a:rPr>
              <a:t>np.full((3, 3), 6, dtype </a:t>
            </a:r>
            <a:r>
              <a:rPr dirty="0" sz="1400">
                <a:latin typeface="Courier New"/>
                <a:cs typeface="Courier New"/>
              </a:rPr>
              <a:t>=</a:t>
            </a:r>
            <a:r>
              <a:rPr dirty="0" sz="1400" spc="-1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'complex')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500"/>
              </a:spcBef>
            </a:pPr>
            <a:r>
              <a:rPr dirty="0" sz="1400" spc="-5">
                <a:latin typeface="Courier New"/>
                <a:cs typeface="Courier New"/>
              </a:rPr>
              <a:t>print ("An array initialized with all 6s.","Array type</a:t>
            </a:r>
            <a:r>
              <a:rPr dirty="0" sz="1400" spc="5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is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705"/>
              </a:spcBef>
            </a:pPr>
            <a:r>
              <a:rPr dirty="0" sz="1400" spc="-5">
                <a:latin typeface="Courier New"/>
                <a:cs typeface="Courier New"/>
              </a:rPr>
              <a:t>complex:\n",</a:t>
            </a:r>
            <a:r>
              <a:rPr dirty="0" sz="1400" spc="-7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d)</a:t>
            </a:r>
            <a:endParaRPr sz="1400">
              <a:latin typeface="Courier New"/>
              <a:cs typeface="Courier New"/>
            </a:endParaRPr>
          </a:p>
          <a:p>
            <a:pPr marL="17780" marR="3096895">
              <a:lnSpc>
                <a:spcPct val="141400"/>
              </a:lnSpc>
            </a:pPr>
            <a:r>
              <a:rPr dirty="0" sz="1400">
                <a:latin typeface="Courier New"/>
                <a:cs typeface="Courier New"/>
              </a:rPr>
              <a:t>e = </a:t>
            </a:r>
            <a:r>
              <a:rPr dirty="0" sz="1400" spc="-5">
                <a:latin typeface="Courier New"/>
                <a:cs typeface="Courier New"/>
              </a:rPr>
              <a:t>np.random.random((2, 2))  print ("A random array:\n",</a:t>
            </a:r>
            <a:r>
              <a:rPr dirty="0" sz="1400" spc="-2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e)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7104253"/>
            <a:ext cx="6138545" cy="8305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69265" marR="5080" indent="-228600">
              <a:lnSpc>
                <a:spcPts val="1620"/>
              </a:lnSpc>
            </a:pPr>
            <a:r>
              <a:rPr dirty="0" sz="1400">
                <a:latin typeface="Times New Roman"/>
                <a:cs typeface="Times New Roman"/>
              </a:rPr>
              <a:t>3. </a:t>
            </a:r>
            <a:r>
              <a:rPr dirty="0" sz="1400" spc="-5">
                <a:latin typeface="Times New Roman"/>
                <a:cs typeface="Times New Roman"/>
              </a:rPr>
              <a:t>arange: This function </a:t>
            </a:r>
            <a:r>
              <a:rPr dirty="0" sz="1400">
                <a:latin typeface="Times New Roman"/>
                <a:cs typeface="Times New Roman"/>
              </a:rPr>
              <a:t>returns </a:t>
            </a:r>
            <a:r>
              <a:rPr dirty="0" sz="1400" spc="-5">
                <a:latin typeface="Times New Roman"/>
                <a:cs typeface="Times New Roman"/>
              </a:rPr>
              <a:t>evenly </a:t>
            </a:r>
            <a:r>
              <a:rPr dirty="0" sz="1400">
                <a:latin typeface="Times New Roman"/>
                <a:cs typeface="Times New Roman"/>
              </a:rPr>
              <a:t>spaced </a:t>
            </a:r>
            <a:r>
              <a:rPr dirty="0" sz="1400" spc="-5">
                <a:latin typeface="Times New Roman"/>
                <a:cs typeface="Times New Roman"/>
              </a:rPr>
              <a:t>values </a:t>
            </a:r>
            <a:r>
              <a:rPr dirty="0" sz="1400" spc="-10">
                <a:latin typeface="Times New Roman"/>
                <a:cs typeface="Times New Roman"/>
              </a:rPr>
              <a:t>within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given interval. </a:t>
            </a:r>
            <a:r>
              <a:rPr dirty="0" sz="1400" spc="-10">
                <a:latin typeface="Times New Roman"/>
                <a:cs typeface="Times New Roman"/>
              </a:rPr>
              <a:t>Step  </a:t>
            </a:r>
            <a:r>
              <a:rPr dirty="0" sz="1400" spc="-5">
                <a:latin typeface="Times New Roman"/>
                <a:cs typeface="Times New Roman"/>
              </a:rPr>
              <a:t>size is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specified.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7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96416" y="8078469"/>
            <a:ext cx="6323965" cy="605155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80"/>
              </a:lnSpc>
            </a:pPr>
            <a:r>
              <a:rPr dirty="0" sz="1400">
                <a:latin typeface="Courier New"/>
                <a:cs typeface="Courier New"/>
              </a:rPr>
              <a:t>f = </a:t>
            </a:r>
            <a:r>
              <a:rPr dirty="0" sz="1400" spc="-5">
                <a:latin typeface="Courier New"/>
                <a:cs typeface="Courier New"/>
              </a:rPr>
              <a:t>np.arange(0, 30,</a:t>
            </a:r>
            <a:r>
              <a:rPr dirty="0" sz="1400" spc="-6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5)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695"/>
              </a:spcBef>
            </a:pPr>
            <a:r>
              <a:rPr dirty="0" sz="1400" spc="-5">
                <a:latin typeface="Courier New"/>
                <a:cs typeface="Courier New"/>
              </a:rPr>
              <a:t>print ("A sequential array with steps of 5:\n",</a:t>
            </a:r>
            <a:r>
              <a:rPr dirty="0" sz="1400" spc="4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f)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30604" y="8973515"/>
            <a:ext cx="4816475" cy="229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4.  </a:t>
            </a:r>
            <a:r>
              <a:rPr dirty="0" sz="1400" spc="-5">
                <a:latin typeface="Times New Roman"/>
                <a:cs typeface="Times New Roman"/>
              </a:rPr>
              <a:t>linspace: </a:t>
            </a:r>
            <a:r>
              <a:rPr dirty="0" sz="1400" spc="-1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returns </a:t>
            </a:r>
            <a:r>
              <a:rPr dirty="0" sz="1400">
                <a:latin typeface="Times New Roman"/>
                <a:cs typeface="Times New Roman"/>
              </a:rPr>
              <a:t>evenly </a:t>
            </a:r>
            <a:r>
              <a:rPr dirty="0" sz="1400" spc="-5">
                <a:latin typeface="Times New Roman"/>
                <a:cs typeface="Times New Roman"/>
              </a:rPr>
              <a:t>spaced values within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given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interval.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87730"/>
            <a:ext cx="6254750" cy="20656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5" b="1">
                <a:solidFill>
                  <a:srgbClr val="273139"/>
                </a:solidFill>
                <a:latin typeface="Times New Roman"/>
                <a:cs typeface="Times New Roman"/>
              </a:rPr>
              <a:t>The </a:t>
            </a:r>
            <a:r>
              <a:rPr dirty="0" sz="1400" b="1">
                <a:solidFill>
                  <a:srgbClr val="273139"/>
                </a:solidFill>
                <a:latin typeface="Times New Roman"/>
                <a:cs typeface="Times New Roman"/>
              </a:rPr>
              <a:t>Assignment</a:t>
            </a:r>
            <a:r>
              <a:rPr dirty="0" sz="1400" spc="-10" b="1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 spc="5" b="1">
                <a:solidFill>
                  <a:srgbClr val="273139"/>
                </a:solidFill>
                <a:latin typeface="Times New Roman"/>
                <a:cs typeface="Times New Roman"/>
              </a:rPr>
              <a:t>Operator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2410"/>
              </a:lnSpc>
              <a:spcBef>
                <a:spcPts val="180"/>
              </a:spcBef>
            </a:pP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An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operator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is a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symbol, such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as +, that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performs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an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operation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on one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or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more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values.  For example, the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+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operator takes two numbers, one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to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the left of the operator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and</a:t>
            </a:r>
            <a:r>
              <a:rPr dirty="0" sz="1400" spc="185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one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to the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right,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and adds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them</a:t>
            </a:r>
            <a:r>
              <a:rPr dirty="0" sz="1400" spc="95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together.</a:t>
            </a:r>
            <a:endParaRPr sz="1400">
              <a:latin typeface="Times New Roman"/>
              <a:cs typeface="Times New Roman"/>
            </a:endParaRPr>
          </a:p>
          <a:p>
            <a:pPr marL="12700" marR="58419">
              <a:lnSpc>
                <a:spcPct val="143600"/>
              </a:lnSpc>
            </a:pP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Values are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assigned to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variable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names using a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special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symbol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called the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assignment 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operator (=)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. The =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operator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takes the value to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the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right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of the operator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and assigns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it 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to the name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on the</a:t>
            </a:r>
            <a:r>
              <a:rPr dirty="0" sz="1400" spc="10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left.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6416" y="3354959"/>
            <a:ext cx="6323965" cy="1515110"/>
          </a:xfrm>
          <a:prstGeom prst="rect">
            <a:avLst/>
          </a:prstGeom>
          <a:solidFill>
            <a:srgbClr val="F1F1F1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550"/>
              </a:lnSpc>
            </a:pPr>
            <a:r>
              <a:rPr dirty="0" sz="1400" spc="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6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7780">
              <a:lnSpc>
                <a:spcPct val="100000"/>
              </a:lnSpc>
              <a:spcBef>
                <a:spcPts val="660"/>
              </a:spcBef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x=2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695"/>
              </a:spcBef>
            </a:pP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x = y = z =</a:t>
            </a:r>
            <a:r>
              <a:rPr dirty="0" sz="1400" spc="20">
                <a:solidFill>
                  <a:srgbClr val="273139"/>
                </a:solidFill>
                <a:latin typeface="Courier New"/>
                <a:cs typeface="Courier New"/>
              </a:rPr>
              <a:t>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6</a:t>
            </a:r>
            <a:endParaRPr sz="1400">
              <a:latin typeface="Courier New"/>
              <a:cs typeface="Courier New"/>
            </a:endParaRPr>
          </a:p>
          <a:p>
            <a:pPr marL="17780" marR="3272790">
              <a:lnSpc>
                <a:spcPts val="2390"/>
              </a:lnSpc>
              <a:spcBef>
                <a:spcPts val="185"/>
              </a:spcBef>
            </a:pP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x, y, z = 1, 2.39,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'cat'  (x,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y, z </a:t>
            </a:r>
            <a:r>
              <a:rPr dirty="0" sz="1400" spc="-5">
                <a:solidFill>
                  <a:srgbClr val="273139"/>
                </a:solidFill>
                <a:latin typeface="Courier New"/>
                <a:cs typeface="Courier New"/>
              </a:rPr>
              <a:t>)=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(1,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2.39,</a:t>
            </a:r>
            <a:r>
              <a:rPr dirty="0" sz="1400" spc="60">
                <a:solidFill>
                  <a:srgbClr val="273139"/>
                </a:solidFill>
                <a:latin typeface="Courier New"/>
                <a:cs typeface="Courier New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'cat')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5057775"/>
            <a:ext cx="6268085" cy="3823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b="1">
                <a:latin typeface="Times New Roman"/>
                <a:cs typeface="Times New Roman"/>
              </a:rPr>
              <a:t>Python </a:t>
            </a:r>
            <a:r>
              <a:rPr dirty="0" sz="1400" spc="-5" b="1">
                <a:latin typeface="Times New Roman"/>
                <a:cs typeface="Times New Roman"/>
              </a:rPr>
              <a:t>Data</a:t>
            </a:r>
            <a:r>
              <a:rPr dirty="0" sz="1400" spc="-9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Types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10200"/>
              </a:lnSpc>
              <a:spcBef>
                <a:spcPts val="1175"/>
              </a:spcBef>
            </a:pPr>
            <a:r>
              <a:rPr dirty="0" sz="1400" spc="-5">
                <a:latin typeface="Times New Roman"/>
                <a:cs typeface="Times New Roman"/>
              </a:rPr>
              <a:t>Data types are the classification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categorization of data items.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represents the kind </a:t>
            </a:r>
            <a:r>
              <a:rPr dirty="0" sz="1400">
                <a:latin typeface="Times New Roman"/>
                <a:cs typeface="Times New Roman"/>
              </a:rPr>
              <a:t>of  </a:t>
            </a:r>
            <a:r>
              <a:rPr dirty="0" sz="1400" spc="-5">
                <a:latin typeface="Times New Roman"/>
                <a:cs typeface="Times New Roman"/>
              </a:rPr>
              <a:t>value that tells what operations can be performed </a:t>
            </a:r>
            <a:r>
              <a:rPr dirty="0" sz="1400">
                <a:latin typeface="Times New Roman"/>
                <a:cs typeface="Times New Roman"/>
              </a:rPr>
              <a:t>on a </a:t>
            </a:r>
            <a:r>
              <a:rPr dirty="0" sz="1400" spc="-5">
                <a:latin typeface="Times New Roman"/>
                <a:cs typeface="Times New Roman"/>
              </a:rPr>
              <a:t>particular </a:t>
            </a:r>
            <a:r>
              <a:rPr dirty="0" sz="1400">
                <a:latin typeface="Times New Roman"/>
                <a:cs typeface="Times New Roman"/>
              </a:rPr>
              <a:t>data. </a:t>
            </a:r>
            <a:r>
              <a:rPr dirty="0" sz="1400" spc="-5">
                <a:latin typeface="Times New Roman"/>
                <a:cs typeface="Times New Roman"/>
              </a:rPr>
              <a:t>Since everything 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object in Python programming, data types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actually classes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variables </a:t>
            </a:r>
            <a:r>
              <a:rPr dirty="0" sz="1400">
                <a:latin typeface="Times New Roman"/>
                <a:cs typeface="Times New Roman"/>
              </a:rPr>
              <a:t>are  </a:t>
            </a:r>
            <a:r>
              <a:rPr dirty="0" sz="1400" spc="-5">
                <a:latin typeface="Times New Roman"/>
                <a:cs typeface="Times New Roman"/>
              </a:rPr>
              <a:t>instances (object)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these classes. The following are the standard </a:t>
            </a:r>
            <a:r>
              <a:rPr dirty="0" sz="1400">
                <a:latin typeface="Times New Roman"/>
                <a:cs typeface="Times New Roman"/>
              </a:rPr>
              <a:t>or built-in </a:t>
            </a:r>
            <a:r>
              <a:rPr dirty="0" sz="1400" spc="-5">
                <a:latin typeface="Times New Roman"/>
                <a:cs typeface="Times New Roman"/>
              </a:rPr>
              <a:t>data types 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-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Python: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-5" b="1">
                <a:latin typeface="Times New Roman"/>
                <a:cs typeface="Times New Roman"/>
              </a:rPr>
              <a:t>Numeric Data Type </a:t>
            </a:r>
            <a:r>
              <a:rPr dirty="0" sz="1400" b="1">
                <a:latin typeface="Times New Roman"/>
                <a:cs typeface="Times New Roman"/>
              </a:rPr>
              <a:t>in</a:t>
            </a:r>
            <a:r>
              <a:rPr dirty="0" sz="1400" spc="-2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Python</a:t>
            </a:r>
            <a:endParaRPr sz="1400">
              <a:latin typeface="Times New Roman"/>
              <a:cs typeface="Times New Roman"/>
            </a:endParaRPr>
          </a:p>
          <a:p>
            <a:pPr marL="12700" marR="74930">
              <a:lnSpc>
                <a:spcPct val="110400"/>
              </a:lnSpc>
              <a:spcBef>
                <a:spcPts val="1170"/>
              </a:spcBef>
            </a:pPr>
            <a:r>
              <a:rPr dirty="0" sz="1400" spc="-5">
                <a:latin typeface="Times New Roman"/>
                <a:cs typeface="Times New Roman"/>
              </a:rPr>
              <a:t>The numeric data type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Python represents the data that has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numeric </a:t>
            </a:r>
            <a:r>
              <a:rPr dirty="0" sz="1400">
                <a:latin typeface="Times New Roman"/>
                <a:cs typeface="Times New Roman"/>
              </a:rPr>
              <a:t>value. A  </a:t>
            </a:r>
            <a:r>
              <a:rPr dirty="0" sz="1400" spc="-5">
                <a:latin typeface="Times New Roman"/>
                <a:cs typeface="Times New Roman"/>
              </a:rPr>
              <a:t>numeric value can be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integer,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floating </a:t>
            </a:r>
            <a:r>
              <a:rPr dirty="0" sz="1400">
                <a:latin typeface="Times New Roman"/>
                <a:cs typeface="Times New Roman"/>
              </a:rPr>
              <a:t>number, or </a:t>
            </a:r>
            <a:r>
              <a:rPr dirty="0" sz="1400" spc="-5">
                <a:latin typeface="Times New Roman"/>
                <a:cs typeface="Times New Roman"/>
              </a:rPr>
              <a:t>even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complex number. </a:t>
            </a:r>
            <a:r>
              <a:rPr dirty="0" sz="1400">
                <a:latin typeface="Times New Roman"/>
                <a:cs typeface="Times New Roman"/>
              </a:rPr>
              <a:t>These  </a:t>
            </a:r>
            <a:r>
              <a:rPr dirty="0" sz="1400" spc="-5">
                <a:latin typeface="Times New Roman"/>
                <a:cs typeface="Times New Roman"/>
              </a:rPr>
              <a:t>values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defined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Python int, Python float,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Python complex classes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Python.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 marR="74930">
              <a:lnSpc>
                <a:spcPct val="110300"/>
              </a:lnSpc>
            </a:pPr>
            <a:r>
              <a:rPr dirty="0" sz="1400" spc="-5" b="1">
                <a:latin typeface="Times New Roman"/>
                <a:cs typeface="Times New Roman"/>
              </a:rPr>
              <a:t>Integers </a:t>
            </a:r>
            <a:r>
              <a:rPr dirty="0" sz="1400" b="1">
                <a:latin typeface="Times New Roman"/>
                <a:cs typeface="Times New Roman"/>
              </a:rPr>
              <a:t>– </a:t>
            </a:r>
            <a:r>
              <a:rPr dirty="0" sz="1400" spc="-10">
                <a:latin typeface="Times New Roman"/>
                <a:cs typeface="Times New Roman"/>
              </a:rPr>
              <a:t>This </a:t>
            </a:r>
            <a:r>
              <a:rPr dirty="0" sz="1400" spc="-5">
                <a:latin typeface="Times New Roman"/>
                <a:cs typeface="Times New Roman"/>
              </a:rPr>
              <a:t>value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represented </a:t>
            </a:r>
            <a:r>
              <a:rPr dirty="0" sz="1400">
                <a:latin typeface="Times New Roman"/>
                <a:cs typeface="Times New Roman"/>
              </a:rPr>
              <a:t>by int </a:t>
            </a:r>
            <a:r>
              <a:rPr dirty="0" sz="1400" spc="-5">
                <a:latin typeface="Times New Roman"/>
                <a:cs typeface="Times New Roman"/>
              </a:rPr>
              <a:t>class. </a:t>
            </a:r>
            <a:r>
              <a:rPr dirty="0" sz="1400" spc="-1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contains positive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negative </a:t>
            </a:r>
            <a:r>
              <a:rPr dirty="0" sz="1400" spc="-10">
                <a:latin typeface="Times New Roman"/>
                <a:cs typeface="Times New Roman"/>
              </a:rPr>
              <a:t>whole  </a:t>
            </a:r>
            <a:r>
              <a:rPr dirty="0" sz="1400" spc="-5">
                <a:latin typeface="Times New Roman"/>
                <a:cs typeface="Times New Roman"/>
              </a:rPr>
              <a:t>numbers (without fractions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decimals). </a:t>
            </a:r>
            <a:r>
              <a:rPr dirty="0" sz="1400" spc="-1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Python, there </a:t>
            </a:r>
            <a:r>
              <a:rPr dirty="0" sz="1400">
                <a:latin typeface="Times New Roman"/>
                <a:cs typeface="Times New Roman"/>
              </a:rPr>
              <a:t>is no </a:t>
            </a:r>
            <a:r>
              <a:rPr dirty="0" sz="1400" spc="-5">
                <a:latin typeface="Times New Roman"/>
                <a:cs typeface="Times New Roman"/>
              </a:rPr>
              <a:t>limit to how long </a:t>
            </a:r>
            <a:r>
              <a:rPr dirty="0" sz="1400" spc="-10">
                <a:latin typeface="Times New Roman"/>
                <a:cs typeface="Times New Roman"/>
              </a:rPr>
              <a:t>an  </a:t>
            </a:r>
            <a:r>
              <a:rPr dirty="0" sz="1400" spc="-5">
                <a:latin typeface="Times New Roman"/>
                <a:cs typeface="Times New Roman"/>
              </a:rPr>
              <a:t>integer value can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524764"/>
            <a:ext cx="812165" cy="229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7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6416" y="897585"/>
            <a:ext cx="6323965" cy="906144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80"/>
              </a:lnSpc>
            </a:pPr>
            <a:r>
              <a:rPr dirty="0" sz="1400">
                <a:latin typeface="Courier New"/>
                <a:cs typeface="Courier New"/>
              </a:rPr>
              <a:t>g = </a:t>
            </a:r>
            <a:r>
              <a:rPr dirty="0" sz="1400" spc="-5">
                <a:latin typeface="Courier New"/>
                <a:cs typeface="Courier New"/>
              </a:rPr>
              <a:t>np.linspace(0, 5,</a:t>
            </a:r>
            <a:r>
              <a:rPr dirty="0" sz="1400" spc="-5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10)</a:t>
            </a:r>
            <a:endParaRPr sz="1400">
              <a:latin typeface="Courier New"/>
              <a:cs typeface="Courier New"/>
            </a:endParaRPr>
          </a:p>
          <a:p>
            <a:pPr marL="17780" marR="215900">
              <a:lnSpc>
                <a:spcPct val="141400"/>
              </a:lnSpc>
            </a:pPr>
            <a:r>
              <a:rPr dirty="0" sz="1400" spc="-5">
                <a:latin typeface="Courier New"/>
                <a:cs typeface="Courier New"/>
              </a:rPr>
              <a:t>print ("A sequential array with 10 values between","0 and  5:\n",</a:t>
            </a:r>
            <a:r>
              <a:rPr dirty="0" sz="1400" spc="-8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g)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1992630"/>
            <a:ext cx="4925695" cy="229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5.  </a:t>
            </a:r>
            <a:r>
              <a:rPr dirty="0" sz="1400" spc="-5">
                <a:latin typeface="Times New Roman"/>
                <a:cs typeface="Times New Roman"/>
              </a:rPr>
              <a:t>Reshaping array: </a:t>
            </a: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can use </a:t>
            </a:r>
            <a:r>
              <a:rPr dirty="0" sz="1400" spc="-5">
                <a:latin typeface="Times New Roman"/>
                <a:cs typeface="Times New Roman"/>
              </a:rPr>
              <a:t>reshape method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reshape </a:t>
            </a:r>
            <a:r>
              <a:rPr dirty="0" sz="1400" spc="-10">
                <a:latin typeface="Times New Roman"/>
                <a:cs typeface="Times New Roman"/>
              </a:rPr>
              <a:t>an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array.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896416" y="2419969"/>
          <a:ext cx="6323965" cy="24701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98661"/>
                <a:gridCol w="320048"/>
                <a:gridCol w="320040"/>
                <a:gridCol w="3585214"/>
              </a:tblGrid>
              <a:tr h="353964">
                <a:tc>
                  <a:txBody>
                    <a:bodyPr/>
                    <a:lstStyle/>
                    <a:p>
                      <a:pPr marL="17780">
                        <a:lnSpc>
                          <a:spcPts val="1530"/>
                        </a:lnSpc>
                      </a:pPr>
                      <a:r>
                        <a:rPr dirty="0" sz="1400" spc="-5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Example:</a:t>
                      </a:r>
                      <a:r>
                        <a:rPr dirty="0" sz="1400" spc="-75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/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56016">
                <a:tc>
                  <a:txBody>
                    <a:bodyPr/>
                    <a:lstStyle/>
                    <a:p>
                      <a:pPr marL="17780">
                        <a:lnSpc>
                          <a:spcPts val="1480"/>
                        </a:lnSpc>
                      </a:pPr>
                      <a:r>
                        <a:rPr dirty="0" sz="1400" spc="-5">
                          <a:latin typeface="Courier New"/>
                          <a:cs typeface="Courier New"/>
                        </a:rPr>
                        <a:t>arr </a:t>
                      </a:r>
                      <a:r>
                        <a:rPr dirty="0" sz="1400">
                          <a:latin typeface="Courier New"/>
                          <a:cs typeface="Courier New"/>
                        </a:rPr>
                        <a:t>=</a:t>
                      </a:r>
                      <a:r>
                        <a:rPr dirty="0" sz="1400" spc="-60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1400" spc="-5">
                          <a:latin typeface="Courier New"/>
                          <a:cs typeface="Courier New"/>
                        </a:rPr>
                        <a:t>np.array([[1,</a:t>
                      </a:r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0"/>
                        </a:lnSpc>
                      </a:pPr>
                      <a:r>
                        <a:rPr dirty="0" sz="1400" spc="-5">
                          <a:latin typeface="Courier New"/>
                          <a:cs typeface="Courier New"/>
                        </a:rPr>
                        <a:t>2,</a:t>
                      </a:r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0"/>
                        </a:lnSpc>
                      </a:pPr>
                      <a:r>
                        <a:rPr dirty="0" sz="1400" spc="-5">
                          <a:latin typeface="Courier New"/>
                          <a:cs typeface="Courier New"/>
                        </a:rPr>
                        <a:t>3,</a:t>
                      </a:r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ts val="1480"/>
                        </a:lnSpc>
                      </a:pPr>
                      <a:r>
                        <a:rPr dirty="0" sz="1400" spc="-5">
                          <a:latin typeface="Courier New"/>
                          <a:cs typeface="Courier New"/>
                        </a:rPr>
                        <a:t>4],</a:t>
                      </a:r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solidFill>
                      <a:srgbClr val="D9D9D9"/>
                    </a:solidFill>
                  </a:tcPr>
                </a:tc>
              </a:tr>
              <a:tr h="302704">
                <a:tc>
                  <a:txBody>
                    <a:bodyPr/>
                    <a:lstStyle/>
                    <a:p>
                      <a:pPr algn="r" marR="4508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1400" spc="-5">
                          <a:latin typeface="Courier New"/>
                          <a:cs typeface="Courier New"/>
                        </a:rPr>
                        <a:t>[5,</a:t>
                      </a:r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B="0" marT="20320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1400" spc="-5">
                          <a:latin typeface="Courier New"/>
                          <a:cs typeface="Courier New"/>
                        </a:rPr>
                        <a:t>2,</a:t>
                      </a:r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B="0" marT="20320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1400" spc="-5">
                          <a:latin typeface="Courier New"/>
                          <a:cs typeface="Courier New"/>
                        </a:rPr>
                        <a:t>4,</a:t>
                      </a:r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B="0" marT="20320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5334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1400" spc="-5">
                          <a:latin typeface="Courier New"/>
                          <a:cs typeface="Courier New"/>
                        </a:rPr>
                        <a:t>2],</a:t>
                      </a:r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B="0" marT="20320">
                    <a:solidFill>
                      <a:srgbClr val="D9D9D9"/>
                    </a:solidFill>
                  </a:tcPr>
                </a:tc>
              </a:tr>
              <a:tr h="252632">
                <a:tc>
                  <a:txBody>
                    <a:bodyPr/>
                    <a:lstStyle/>
                    <a:p>
                      <a:pPr algn="r" marR="4508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400" spc="-5">
                          <a:latin typeface="Courier New"/>
                          <a:cs typeface="Courier New"/>
                        </a:rPr>
                        <a:t>[1,</a:t>
                      </a:r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B="0" marT="2095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400" spc="-5">
                          <a:latin typeface="Courier New"/>
                          <a:cs typeface="Courier New"/>
                        </a:rPr>
                        <a:t>2,</a:t>
                      </a:r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B="0" marT="2095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400" spc="-5">
                          <a:latin typeface="Courier New"/>
                          <a:cs typeface="Courier New"/>
                        </a:rPr>
                        <a:t>0,</a:t>
                      </a:r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B="0" marT="2095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5334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400" spc="-5">
                          <a:latin typeface="Courier New"/>
                          <a:cs typeface="Courier New"/>
                        </a:rPr>
                        <a:t>1]])</a:t>
                      </a:r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B="0" marT="20955">
                    <a:solidFill>
                      <a:srgbClr val="D9D9D9"/>
                    </a:solidFill>
                  </a:tcPr>
                </a:tc>
              </a:tr>
              <a:tr h="1304339">
                <a:tc gridSpan="4">
                  <a:txBody>
                    <a:bodyPr/>
                    <a:lstStyle/>
                    <a:p>
                      <a:pPr marL="17780" marR="2883535">
                        <a:lnSpc>
                          <a:spcPts val="2380"/>
                        </a:lnSpc>
                        <a:spcBef>
                          <a:spcPts val="50"/>
                        </a:spcBef>
                      </a:pPr>
                      <a:r>
                        <a:rPr dirty="0" sz="1400" spc="-5">
                          <a:latin typeface="Courier New"/>
                          <a:cs typeface="Courier New"/>
                        </a:rPr>
                        <a:t>newarr </a:t>
                      </a:r>
                      <a:r>
                        <a:rPr dirty="0" sz="1400">
                          <a:latin typeface="Courier New"/>
                          <a:cs typeface="Courier New"/>
                        </a:rPr>
                        <a:t>= </a:t>
                      </a:r>
                      <a:r>
                        <a:rPr dirty="0" sz="1400" spc="-5">
                          <a:latin typeface="Courier New"/>
                          <a:cs typeface="Courier New"/>
                        </a:rPr>
                        <a:t>arr.reshape(2, 2, 3)  print ("Original array:\n", arr)  print("---------------")</a:t>
                      </a:r>
                      <a:endParaRPr sz="1400">
                        <a:latin typeface="Courier New"/>
                        <a:cs typeface="Courier New"/>
                      </a:endParaRPr>
                    </a:p>
                    <a:p>
                      <a:pPr marL="1778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400" spc="-5">
                          <a:latin typeface="Courier New"/>
                          <a:cs typeface="Courier New"/>
                        </a:rPr>
                        <a:t>print ("Reshaped array:\n",</a:t>
                      </a:r>
                      <a:r>
                        <a:rPr dirty="0" sz="1400" spc="-10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1400" spc="-5">
                          <a:latin typeface="Courier New"/>
                          <a:cs typeface="Courier New"/>
                        </a:rPr>
                        <a:t>newarr)</a:t>
                      </a:r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B="0" marT="6350"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902004" y="5091810"/>
            <a:ext cx="6234430" cy="8280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69265" marR="5080" indent="-228600">
              <a:lnSpc>
                <a:spcPts val="1610"/>
              </a:lnSpc>
            </a:pPr>
            <a:r>
              <a:rPr dirty="0" sz="1400">
                <a:latin typeface="Times New Roman"/>
                <a:cs typeface="Times New Roman"/>
              </a:rPr>
              <a:t>6. </a:t>
            </a:r>
            <a:r>
              <a:rPr dirty="0" sz="1400" spc="-5">
                <a:latin typeface="Times New Roman"/>
                <a:cs typeface="Times New Roman"/>
              </a:rPr>
              <a:t>Flatten array: </a:t>
            </a: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can use </a:t>
            </a:r>
            <a:r>
              <a:rPr dirty="0" sz="1400" spc="-5">
                <a:latin typeface="Times New Roman"/>
                <a:cs typeface="Times New Roman"/>
              </a:rPr>
              <a:t>flatten method to </a:t>
            </a:r>
            <a:r>
              <a:rPr dirty="0" sz="1400">
                <a:latin typeface="Times New Roman"/>
                <a:cs typeface="Times New Roman"/>
              </a:rPr>
              <a:t>get a </a:t>
            </a:r>
            <a:r>
              <a:rPr dirty="0" sz="1400" spc="-5">
                <a:latin typeface="Times New Roman"/>
                <a:cs typeface="Times New Roman"/>
              </a:rPr>
              <a:t>copy </a:t>
            </a:r>
            <a:r>
              <a:rPr dirty="0" sz="1400">
                <a:latin typeface="Times New Roman"/>
                <a:cs typeface="Times New Roman"/>
              </a:rPr>
              <a:t>of the </a:t>
            </a:r>
            <a:r>
              <a:rPr dirty="0" sz="1400" spc="-5">
                <a:latin typeface="Times New Roman"/>
                <a:cs typeface="Times New Roman"/>
              </a:rPr>
              <a:t>array </a:t>
            </a:r>
            <a:r>
              <a:rPr dirty="0" sz="1400">
                <a:latin typeface="Times New Roman"/>
                <a:cs typeface="Times New Roman"/>
              </a:rPr>
              <a:t>collapsed </a:t>
            </a:r>
            <a:r>
              <a:rPr dirty="0" sz="1400" spc="-5">
                <a:latin typeface="Times New Roman"/>
                <a:cs typeface="Times New Roman"/>
              </a:rPr>
              <a:t>into  one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dimension.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7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96416" y="6064884"/>
            <a:ext cx="6323965" cy="1209040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80"/>
              </a:lnSpc>
            </a:pPr>
            <a:r>
              <a:rPr dirty="0" sz="1400" spc="-5">
                <a:latin typeface="Courier New"/>
                <a:cs typeface="Courier New"/>
              </a:rPr>
              <a:t>arr </a:t>
            </a:r>
            <a:r>
              <a:rPr dirty="0" sz="1400">
                <a:latin typeface="Courier New"/>
                <a:cs typeface="Courier New"/>
              </a:rPr>
              <a:t>= </a:t>
            </a:r>
            <a:r>
              <a:rPr dirty="0" sz="1400" spc="-5">
                <a:latin typeface="Courier New"/>
                <a:cs typeface="Courier New"/>
              </a:rPr>
              <a:t>np.array([[1, 2, 3], [4, 5,</a:t>
            </a:r>
            <a:r>
              <a:rPr dirty="0" sz="1400" spc="-1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6]])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695"/>
              </a:spcBef>
            </a:pPr>
            <a:r>
              <a:rPr dirty="0" sz="1400" spc="-5">
                <a:latin typeface="Courier New"/>
                <a:cs typeface="Courier New"/>
              </a:rPr>
              <a:t>flat_arr </a:t>
            </a:r>
            <a:r>
              <a:rPr dirty="0" sz="1400">
                <a:latin typeface="Courier New"/>
                <a:cs typeface="Courier New"/>
              </a:rPr>
              <a:t>=</a:t>
            </a:r>
            <a:r>
              <a:rPr dirty="0" sz="1400" spc="-5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arr.flatten()</a:t>
            </a:r>
            <a:endParaRPr sz="1400">
              <a:latin typeface="Courier New"/>
              <a:cs typeface="Courier New"/>
            </a:endParaRPr>
          </a:p>
          <a:p>
            <a:pPr marL="17780" marR="2350135">
              <a:lnSpc>
                <a:spcPct val="141400"/>
              </a:lnSpc>
            </a:pPr>
            <a:r>
              <a:rPr dirty="0" sz="1400" spc="-5">
                <a:latin typeface="Courier New"/>
                <a:cs typeface="Courier New"/>
              </a:rPr>
              <a:t>print ("Original array:\n", arr)  print ("Fattened array:\n", flat_arr)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2004" y="7669021"/>
            <a:ext cx="6308090" cy="13633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Numpy </a:t>
            </a:r>
            <a:r>
              <a:rPr dirty="0" sz="1400" b="1">
                <a:latin typeface="Times New Roman"/>
                <a:cs typeface="Times New Roman"/>
              </a:rPr>
              <a:t>Array</a:t>
            </a:r>
            <a:r>
              <a:rPr dirty="0" sz="1400" spc="-4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Indexing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1610"/>
              </a:lnSpc>
              <a:spcBef>
                <a:spcPts val="819"/>
              </a:spcBef>
            </a:pPr>
            <a:r>
              <a:rPr dirty="0" sz="1400" spc="-5">
                <a:latin typeface="Times New Roman"/>
                <a:cs typeface="Times New Roman"/>
              </a:rPr>
              <a:t>Knowing the basics of NumPy </a:t>
            </a:r>
            <a:r>
              <a:rPr dirty="0" sz="1400">
                <a:latin typeface="Times New Roman"/>
                <a:cs typeface="Times New Roman"/>
              </a:rPr>
              <a:t>array </a:t>
            </a:r>
            <a:r>
              <a:rPr dirty="0" sz="1400" spc="-5">
                <a:latin typeface="Times New Roman"/>
                <a:cs typeface="Times New Roman"/>
              </a:rPr>
              <a:t>indexing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important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analyzing and  manipulating the array </a:t>
            </a:r>
            <a:r>
              <a:rPr dirty="0" sz="1400">
                <a:latin typeface="Times New Roman"/>
                <a:cs typeface="Times New Roman"/>
              </a:rPr>
              <a:t>object. </a:t>
            </a:r>
            <a:r>
              <a:rPr dirty="0" sz="1400" spc="-5">
                <a:latin typeface="Times New Roman"/>
                <a:cs typeface="Times New Roman"/>
              </a:rPr>
              <a:t>NumPy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Python offers many ways </a:t>
            </a:r>
            <a:r>
              <a:rPr dirty="0" sz="1400">
                <a:latin typeface="Times New Roman"/>
                <a:cs typeface="Times New Roman"/>
              </a:rPr>
              <a:t>to do array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indexing.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450">
              <a:latin typeface="Times New Roman"/>
              <a:cs typeface="Times New Roman"/>
            </a:endParaRPr>
          </a:p>
          <a:p>
            <a:pPr marL="469265" marR="239395" indent="-227965">
              <a:lnSpc>
                <a:spcPts val="1610"/>
              </a:lnSpc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 spc="-5">
                <a:latin typeface="Times New Roman"/>
                <a:cs typeface="Times New Roman"/>
              </a:rPr>
              <a:t>Slicing: Just like lists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Python, NumPy arrays </a:t>
            </a:r>
            <a:r>
              <a:rPr dirty="0" sz="1400">
                <a:latin typeface="Times New Roman"/>
                <a:cs typeface="Times New Roman"/>
              </a:rPr>
              <a:t>can be </a:t>
            </a:r>
            <a:r>
              <a:rPr dirty="0" sz="1400" spc="-5">
                <a:latin typeface="Times New Roman"/>
                <a:cs typeface="Times New Roman"/>
              </a:rPr>
              <a:t>sliced. As arrays </a:t>
            </a:r>
            <a:r>
              <a:rPr dirty="0" sz="1400">
                <a:latin typeface="Times New Roman"/>
                <a:cs typeface="Times New Roman"/>
              </a:rPr>
              <a:t>can be  </a:t>
            </a:r>
            <a:r>
              <a:rPr dirty="0" sz="1400" spc="-5">
                <a:latin typeface="Times New Roman"/>
                <a:cs typeface="Times New Roman"/>
              </a:rPr>
              <a:t>multidimensional, you need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specify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slice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each dimension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array.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545917"/>
            <a:ext cx="6277610" cy="14598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69265" marR="5080" indent="-227965">
              <a:lnSpc>
                <a:spcPct val="95800"/>
              </a:lnSpc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 spc="-5">
                <a:latin typeface="Times New Roman"/>
                <a:cs typeface="Times New Roman"/>
              </a:rPr>
              <a:t>Integer </a:t>
            </a:r>
            <a:r>
              <a:rPr dirty="0" sz="1400">
                <a:latin typeface="Times New Roman"/>
                <a:cs typeface="Times New Roman"/>
              </a:rPr>
              <a:t>array </a:t>
            </a:r>
            <a:r>
              <a:rPr dirty="0" sz="1400" spc="-5">
                <a:latin typeface="Times New Roman"/>
                <a:cs typeface="Times New Roman"/>
              </a:rPr>
              <a:t>indexing: </a:t>
            </a:r>
            <a:r>
              <a:rPr dirty="0" sz="1400" spc="-1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this method, lists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passed for indexing for each  dimension. One-to-one mapping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corresponding elements is done to construct </a:t>
            </a:r>
            <a:r>
              <a:rPr dirty="0" sz="1400">
                <a:latin typeface="Times New Roman"/>
                <a:cs typeface="Times New Roman"/>
              </a:rPr>
              <a:t>a  new </a:t>
            </a:r>
            <a:r>
              <a:rPr dirty="0" sz="1400" spc="-5">
                <a:latin typeface="Times New Roman"/>
                <a:cs typeface="Times New Roman"/>
              </a:rPr>
              <a:t>arbitrary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array.</a:t>
            </a:r>
            <a:endParaRPr sz="1400">
              <a:latin typeface="Times New Roman"/>
              <a:cs typeface="Times New Roman"/>
            </a:endParaRPr>
          </a:p>
          <a:p>
            <a:pPr marL="469265" marR="332105" indent="-227965">
              <a:lnSpc>
                <a:spcPts val="1620"/>
              </a:lnSpc>
              <a:spcBef>
                <a:spcPts val="1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 spc="-5">
                <a:latin typeface="Times New Roman"/>
                <a:cs typeface="Times New Roman"/>
              </a:rPr>
              <a:t>Boolean array indexing: This method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used when we want to pick elements  </a:t>
            </a:r>
            <a:r>
              <a:rPr dirty="0" sz="1400">
                <a:latin typeface="Times New Roman"/>
                <a:cs typeface="Times New Roman"/>
              </a:rPr>
              <a:t>from the array which </a:t>
            </a:r>
            <a:r>
              <a:rPr dirty="0" sz="1400" spc="-5">
                <a:latin typeface="Times New Roman"/>
                <a:cs typeface="Times New Roman"/>
              </a:rPr>
              <a:t>satisfy some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condition.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7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6416" y="2149094"/>
            <a:ext cx="6323965" cy="4269740"/>
          </a:xfrm>
          <a:prstGeom prst="rect">
            <a:avLst/>
          </a:prstGeom>
          <a:solidFill>
            <a:srgbClr val="BEBEBE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80"/>
              </a:lnSpc>
            </a:pPr>
            <a:r>
              <a:rPr dirty="0" sz="1400" spc="5">
                <a:latin typeface="Courier New"/>
                <a:cs typeface="Courier New"/>
              </a:rPr>
              <a:t>import </a:t>
            </a:r>
            <a:r>
              <a:rPr dirty="0" sz="1400">
                <a:latin typeface="Courier New"/>
                <a:cs typeface="Courier New"/>
              </a:rPr>
              <a:t>numpy </a:t>
            </a:r>
            <a:r>
              <a:rPr dirty="0" sz="1400" spc="-5">
                <a:latin typeface="Courier New"/>
                <a:cs typeface="Courier New"/>
              </a:rPr>
              <a:t>as</a:t>
            </a:r>
            <a:r>
              <a:rPr dirty="0" sz="1400" spc="-80">
                <a:latin typeface="Courier New"/>
                <a:cs typeface="Courier New"/>
              </a:rPr>
              <a:t> </a:t>
            </a:r>
            <a:r>
              <a:rPr dirty="0" sz="1400">
                <a:latin typeface="Courier New"/>
                <a:cs typeface="Courier New"/>
              </a:rPr>
              <a:t>np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705"/>
              </a:spcBef>
            </a:pPr>
            <a:r>
              <a:rPr dirty="0" sz="1400" spc="5">
                <a:latin typeface="Courier New"/>
                <a:cs typeface="Courier New"/>
              </a:rPr>
              <a:t>arr </a:t>
            </a:r>
            <a:r>
              <a:rPr dirty="0" sz="1400">
                <a:latin typeface="Courier New"/>
                <a:cs typeface="Courier New"/>
              </a:rPr>
              <a:t>= </a:t>
            </a:r>
            <a:r>
              <a:rPr dirty="0" sz="1400" spc="5">
                <a:latin typeface="Courier New"/>
                <a:cs typeface="Courier New"/>
              </a:rPr>
              <a:t>np.array([[-1, </a:t>
            </a:r>
            <a:r>
              <a:rPr dirty="0" sz="1400">
                <a:latin typeface="Courier New"/>
                <a:cs typeface="Courier New"/>
              </a:rPr>
              <a:t>2, 0,</a:t>
            </a:r>
            <a:r>
              <a:rPr dirty="0" sz="1400" spc="-55">
                <a:latin typeface="Courier New"/>
                <a:cs typeface="Courier New"/>
              </a:rPr>
              <a:t> </a:t>
            </a:r>
            <a:r>
              <a:rPr dirty="0" sz="1400">
                <a:latin typeface="Courier New"/>
                <a:cs typeface="Courier New"/>
              </a:rPr>
              <a:t>4],</a:t>
            </a:r>
            <a:endParaRPr sz="1400">
              <a:latin typeface="Courier New"/>
              <a:cs typeface="Courier New"/>
            </a:endParaRPr>
          </a:p>
          <a:p>
            <a:pPr algn="ctr" marR="1095375">
              <a:lnSpc>
                <a:spcPct val="100000"/>
              </a:lnSpc>
              <a:spcBef>
                <a:spcPts val="695"/>
              </a:spcBef>
            </a:pPr>
            <a:r>
              <a:rPr dirty="0" sz="1400" spc="5">
                <a:latin typeface="Courier New"/>
                <a:cs typeface="Courier New"/>
              </a:rPr>
              <a:t>[4, </a:t>
            </a:r>
            <a:r>
              <a:rPr dirty="0" sz="1400">
                <a:latin typeface="Courier New"/>
                <a:cs typeface="Courier New"/>
              </a:rPr>
              <a:t>-0.5, 6,</a:t>
            </a:r>
            <a:r>
              <a:rPr dirty="0" sz="1400" spc="-30">
                <a:latin typeface="Courier New"/>
                <a:cs typeface="Courier New"/>
              </a:rPr>
              <a:t> </a:t>
            </a:r>
            <a:r>
              <a:rPr dirty="0" sz="1400" spc="10">
                <a:latin typeface="Courier New"/>
                <a:cs typeface="Courier New"/>
              </a:rPr>
              <a:t>0],</a:t>
            </a:r>
            <a:endParaRPr sz="1400">
              <a:latin typeface="Courier New"/>
              <a:cs typeface="Courier New"/>
            </a:endParaRPr>
          </a:p>
          <a:p>
            <a:pPr marL="1746250">
              <a:lnSpc>
                <a:spcPct val="100000"/>
              </a:lnSpc>
              <a:spcBef>
                <a:spcPts val="700"/>
              </a:spcBef>
            </a:pPr>
            <a:r>
              <a:rPr dirty="0" sz="1400" spc="5">
                <a:latin typeface="Courier New"/>
                <a:cs typeface="Courier New"/>
              </a:rPr>
              <a:t>[2.6, </a:t>
            </a:r>
            <a:r>
              <a:rPr dirty="0" sz="1400">
                <a:latin typeface="Courier New"/>
                <a:cs typeface="Courier New"/>
              </a:rPr>
              <a:t>0, 7,</a:t>
            </a:r>
            <a:r>
              <a:rPr dirty="0" sz="1400" spc="-45">
                <a:latin typeface="Courier New"/>
                <a:cs typeface="Courier New"/>
              </a:rPr>
              <a:t> </a:t>
            </a:r>
            <a:r>
              <a:rPr dirty="0" sz="1400" spc="5">
                <a:latin typeface="Courier New"/>
                <a:cs typeface="Courier New"/>
              </a:rPr>
              <a:t>8],</a:t>
            </a:r>
            <a:endParaRPr sz="1400">
              <a:latin typeface="Courier New"/>
              <a:cs typeface="Courier New"/>
            </a:endParaRPr>
          </a:p>
          <a:p>
            <a:pPr marL="1746250">
              <a:lnSpc>
                <a:spcPct val="100000"/>
              </a:lnSpc>
              <a:spcBef>
                <a:spcPts val="695"/>
              </a:spcBef>
            </a:pPr>
            <a:r>
              <a:rPr dirty="0" sz="1400" spc="5">
                <a:latin typeface="Courier New"/>
                <a:cs typeface="Courier New"/>
              </a:rPr>
              <a:t>[3, -7, </a:t>
            </a:r>
            <a:r>
              <a:rPr dirty="0" sz="1400">
                <a:latin typeface="Courier New"/>
                <a:cs typeface="Courier New"/>
              </a:rPr>
              <a:t>4,</a:t>
            </a:r>
            <a:r>
              <a:rPr dirty="0" sz="1400" spc="-25">
                <a:latin typeface="Courier New"/>
                <a:cs typeface="Courier New"/>
              </a:rPr>
              <a:t> </a:t>
            </a:r>
            <a:r>
              <a:rPr dirty="0" sz="1400">
                <a:latin typeface="Courier New"/>
                <a:cs typeface="Courier New"/>
              </a:rPr>
              <a:t>2.0]])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705"/>
              </a:spcBef>
            </a:pPr>
            <a:r>
              <a:rPr dirty="0" sz="1400" spc="5">
                <a:latin typeface="Courier New"/>
                <a:cs typeface="Courier New"/>
              </a:rPr>
              <a:t>temp </a:t>
            </a:r>
            <a:r>
              <a:rPr dirty="0" sz="1400">
                <a:latin typeface="Courier New"/>
                <a:cs typeface="Courier New"/>
              </a:rPr>
              <a:t>= </a:t>
            </a:r>
            <a:r>
              <a:rPr dirty="0" sz="1400" spc="5">
                <a:latin typeface="Courier New"/>
                <a:cs typeface="Courier New"/>
              </a:rPr>
              <a:t>arr[:2,</a:t>
            </a:r>
            <a:r>
              <a:rPr dirty="0" sz="1400" spc="-125">
                <a:latin typeface="Courier New"/>
                <a:cs typeface="Courier New"/>
              </a:rPr>
              <a:t> </a:t>
            </a:r>
            <a:r>
              <a:rPr dirty="0" sz="1400" spc="5">
                <a:latin typeface="Courier New"/>
                <a:cs typeface="Courier New"/>
              </a:rPr>
              <a:t>::2]</a:t>
            </a:r>
            <a:endParaRPr sz="1400">
              <a:latin typeface="Courier New"/>
              <a:cs typeface="Courier New"/>
            </a:endParaRPr>
          </a:p>
          <a:p>
            <a:pPr marL="17780" marR="161925">
              <a:lnSpc>
                <a:spcPts val="2530"/>
              </a:lnSpc>
              <a:spcBef>
                <a:spcPts val="190"/>
              </a:spcBef>
            </a:pPr>
            <a:r>
              <a:rPr dirty="0" sz="1400" spc="5">
                <a:latin typeface="Courier New"/>
                <a:cs typeface="Courier New"/>
              </a:rPr>
              <a:t>print ("Array with first </a:t>
            </a:r>
            <a:r>
              <a:rPr dirty="0" sz="1400">
                <a:latin typeface="Courier New"/>
                <a:cs typeface="Courier New"/>
              </a:rPr>
              <a:t>2 rows </a:t>
            </a:r>
            <a:r>
              <a:rPr dirty="0" sz="1400" spc="5">
                <a:latin typeface="Courier New"/>
                <a:cs typeface="Courier New"/>
              </a:rPr>
              <a:t>and alternate"</a:t>
            </a:r>
            <a:r>
              <a:rPr dirty="0" sz="1400" spc="5">
                <a:latin typeface="Consolas"/>
                <a:cs typeface="Consolas"/>
              </a:rPr>
              <a:t>,</a:t>
            </a:r>
            <a:r>
              <a:rPr dirty="0" sz="1400" spc="5">
                <a:latin typeface="Courier New"/>
                <a:cs typeface="Courier New"/>
              </a:rPr>
              <a:t>"columns(0  and 2):\n",</a:t>
            </a:r>
            <a:r>
              <a:rPr dirty="0" sz="1400" spc="-45">
                <a:latin typeface="Courier New"/>
                <a:cs typeface="Courier New"/>
              </a:rPr>
              <a:t> </a:t>
            </a:r>
            <a:r>
              <a:rPr dirty="0" sz="1400">
                <a:latin typeface="Courier New"/>
                <a:cs typeface="Courier New"/>
              </a:rPr>
              <a:t>temp)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490"/>
              </a:spcBef>
            </a:pPr>
            <a:r>
              <a:rPr dirty="0" sz="1400" spc="5">
                <a:latin typeface="Courier New"/>
                <a:cs typeface="Courier New"/>
              </a:rPr>
              <a:t>temp </a:t>
            </a:r>
            <a:r>
              <a:rPr dirty="0" sz="1400">
                <a:latin typeface="Courier New"/>
                <a:cs typeface="Courier New"/>
              </a:rPr>
              <a:t>= </a:t>
            </a:r>
            <a:r>
              <a:rPr dirty="0" sz="1400" spc="5">
                <a:latin typeface="Courier New"/>
                <a:cs typeface="Courier New"/>
              </a:rPr>
              <a:t>arr[[0, </a:t>
            </a:r>
            <a:r>
              <a:rPr dirty="0" sz="1400">
                <a:latin typeface="Courier New"/>
                <a:cs typeface="Courier New"/>
              </a:rPr>
              <a:t>1, 2, </a:t>
            </a:r>
            <a:r>
              <a:rPr dirty="0" sz="1400" spc="5">
                <a:latin typeface="Courier New"/>
                <a:cs typeface="Courier New"/>
              </a:rPr>
              <a:t>3], [3, </a:t>
            </a:r>
            <a:r>
              <a:rPr dirty="0" sz="1400">
                <a:latin typeface="Courier New"/>
                <a:cs typeface="Courier New"/>
              </a:rPr>
              <a:t>2, 1,</a:t>
            </a:r>
            <a:r>
              <a:rPr dirty="0" sz="1400" spc="-30">
                <a:latin typeface="Courier New"/>
                <a:cs typeface="Courier New"/>
              </a:rPr>
              <a:t> </a:t>
            </a:r>
            <a:r>
              <a:rPr dirty="0" sz="1400" spc="5">
                <a:latin typeface="Courier New"/>
                <a:cs typeface="Courier New"/>
              </a:rPr>
              <a:t>0]]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695"/>
              </a:spcBef>
            </a:pPr>
            <a:r>
              <a:rPr dirty="0" sz="1400" spc="5">
                <a:latin typeface="Courier New"/>
                <a:cs typeface="Courier New"/>
              </a:rPr>
              <a:t>print ("\nElements </a:t>
            </a:r>
            <a:r>
              <a:rPr dirty="0" sz="1400">
                <a:latin typeface="Courier New"/>
                <a:cs typeface="Courier New"/>
              </a:rPr>
              <a:t>at indices </a:t>
            </a:r>
            <a:r>
              <a:rPr dirty="0" sz="1400" spc="5">
                <a:latin typeface="Courier New"/>
                <a:cs typeface="Courier New"/>
              </a:rPr>
              <a:t>(0, 3), (1, 2),</a:t>
            </a:r>
            <a:r>
              <a:rPr dirty="0" sz="1400" spc="-15">
                <a:latin typeface="Courier New"/>
                <a:cs typeface="Courier New"/>
              </a:rPr>
              <a:t> </a:t>
            </a:r>
            <a:r>
              <a:rPr dirty="0" sz="1400" spc="5">
                <a:latin typeface="Courier New"/>
                <a:cs typeface="Courier New"/>
              </a:rPr>
              <a:t>(2,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710"/>
              </a:spcBef>
            </a:pPr>
            <a:r>
              <a:rPr dirty="0" sz="1400" spc="5">
                <a:latin typeface="Courier New"/>
                <a:cs typeface="Courier New"/>
              </a:rPr>
              <a:t>1),","(3, 0):\n",</a:t>
            </a:r>
            <a:r>
              <a:rPr dirty="0" sz="1400" spc="-40">
                <a:latin typeface="Courier New"/>
                <a:cs typeface="Courier New"/>
              </a:rPr>
              <a:t> </a:t>
            </a:r>
            <a:r>
              <a:rPr dirty="0" sz="1400" spc="5">
                <a:latin typeface="Courier New"/>
                <a:cs typeface="Courier New"/>
              </a:rPr>
              <a:t>temp)</a:t>
            </a:r>
            <a:endParaRPr sz="1400">
              <a:latin typeface="Courier New"/>
              <a:cs typeface="Courier New"/>
            </a:endParaRPr>
          </a:p>
          <a:p>
            <a:pPr marL="17780" marR="1995170">
              <a:lnSpc>
                <a:spcPct val="141400"/>
              </a:lnSpc>
            </a:pPr>
            <a:r>
              <a:rPr dirty="0" sz="1400" spc="5">
                <a:latin typeface="Courier New"/>
                <a:cs typeface="Courier New"/>
              </a:rPr>
              <a:t>cond </a:t>
            </a:r>
            <a:r>
              <a:rPr dirty="0" sz="1400">
                <a:latin typeface="Courier New"/>
                <a:cs typeface="Courier New"/>
              </a:rPr>
              <a:t>= </a:t>
            </a:r>
            <a:r>
              <a:rPr dirty="0" sz="1400" spc="5">
                <a:latin typeface="Courier New"/>
                <a:cs typeface="Courier New"/>
              </a:rPr>
              <a:t>arr </a:t>
            </a:r>
            <a:r>
              <a:rPr dirty="0" sz="1400">
                <a:latin typeface="Courier New"/>
                <a:cs typeface="Courier New"/>
              </a:rPr>
              <a:t>&gt; 0 # </a:t>
            </a:r>
            <a:r>
              <a:rPr dirty="0" sz="1400" spc="5">
                <a:latin typeface="Courier New"/>
                <a:cs typeface="Courier New"/>
              </a:rPr>
              <a:t>cond </a:t>
            </a:r>
            <a:r>
              <a:rPr dirty="0" sz="1400">
                <a:latin typeface="Courier New"/>
                <a:cs typeface="Courier New"/>
              </a:rPr>
              <a:t>is a </a:t>
            </a:r>
            <a:r>
              <a:rPr dirty="0" sz="1400" spc="5">
                <a:latin typeface="Courier New"/>
                <a:cs typeface="Courier New"/>
              </a:rPr>
              <a:t>boolean array  temp </a:t>
            </a:r>
            <a:r>
              <a:rPr dirty="0" sz="1400">
                <a:latin typeface="Courier New"/>
                <a:cs typeface="Courier New"/>
              </a:rPr>
              <a:t>=</a:t>
            </a:r>
            <a:r>
              <a:rPr dirty="0" sz="1400" spc="-95">
                <a:latin typeface="Courier New"/>
                <a:cs typeface="Courier New"/>
              </a:rPr>
              <a:t> </a:t>
            </a:r>
            <a:r>
              <a:rPr dirty="0" sz="1400">
                <a:latin typeface="Courier New"/>
                <a:cs typeface="Courier New"/>
              </a:rPr>
              <a:t>arr[cond]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695"/>
              </a:spcBef>
            </a:pPr>
            <a:r>
              <a:rPr dirty="0" sz="1400" spc="5">
                <a:latin typeface="Courier New"/>
                <a:cs typeface="Courier New"/>
              </a:rPr>
              <a:t>print ("\nElements greater </a:t>
            </a:r>
            <a:r>
              <a:rPr dirty="0" sz="1400">
                <a:latin typeface="Courier New"/>
                <a:cs typeface="Courier New"/>
              </a:rPr>
              <a:t>than </a:t>
            </a:r>
            <a:r>
              <a:rPr dirty="0" sz="1400" spc="10">
                <a:latin typeface="Courier New"/>
                <a:cs typeface="Courier New"/>
              </a:rPr>
              <a:t>0:\n",</a:t>
            </a:r>
            <a:r>
              <a:rPr dirty="0" sz="1400" spc="-65">
                <a:latin typeface="Courier New"/>
                <a:cs typeface="Courier New"/>
              </a:rPr>
              <a:t> </a:t>
            </a:r>
            <a:r>
              <a:rPr dirty="0" sz="1400">
                <a:latin typeface="Courier New"/>
                <a:cs typeface="Courier New"/>
              </a:rPr>
              <a:t>temp)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6760336"/>
            <a:ext cx="6193790" cy="15982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15" b="1">
                <a:latin typeface="Times New Roman"/>
                <a:cs typeface="Times New Roman"/>
              </a:rPr>
              <a:t>Indexing using </a:t>
            </a:r>
            <a:r>
              <a:rPr dirty="0" sz="1400" spc="-10" b="1">
                <a:latin typeface="Times New Roman"/>
                <a:cs typeface="Times New Roman"/>
              </a:rPr>
              <a:t>index</a:t>
            </a:r>
            <a:r>
              <a:rPr dirty="0" sz="1400" spc="-100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arrays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10100"/>
              </a:lnSpc>
              <a:spcBef>
                <a:spcPts val="790"/>
              </a:spcBef>
            </a:pPr>
            <a:r>
              <a:rPr dirty="0" sz="1400" spc="-15">
                <a:latin typeface="Times New Roman"/>
                <a:cs typeface="Times New Roman"/>
              </a:rPr>
              <a:t>Indexing </a:t>
            </a:r>
            <a:r>
              <a:rPr dirty="0" sz="1400" spc="-10">
                <a:latin typeface="Times New Roman"/>
                <a:cs typeface="Times New Roman"/>
              </a:rPr>
              <a:t>can </a:t>
            </a:r>
            <a:r>
              <a:rPr dirty="0" sz="1400" spc="-5">
                <a:latin typeface="Times New Roman"/>
                <a:cs typeface="Times New Roman"/>
              </a:rPr>
              <a:t>be </a:t>
            </a:r>
            <a:r>
              <a:rPr dirty="0" sz="1400" spc="-10">
                <a:latin typeface="Times New Roman"/>
                <a:cs typeface="Times New Roman"/>
              </a:rPr>
              <a:t>done </a:t>
            </a:r>
            <a:r>
              <a:rPr dirty="0" sz="1400" spc="-5">
                <a:latin typeface="Times New Roman"/>
                <a:cs typeface="Times New Roman"/>
              </a:rPr>
              <a:t>in </a:t>
            </a:r>
            <a:r>
              <a:rPr dirty="0" sz="1400" spc="-15">
                <a:latin typeface="Times New Roman"/>
                <a:cs typeface="Times New Roman"/>
              </a:rPr>
              <a:t>numpy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10">
                <a:latin typeface="Times New Roman"/>
                <a:cs typeface="Times New Roman"/>
              </a:rPr>
              <a:t>using </a:t>
            </a:r>
            <a:r>
              <a:rPr dirty="0" sz="1400" spc="-15">
                <a:latin typeface="Times New Roman"/>
                <a:cs typeface="Times New Roman"/>
              </a:rPr>
              <a:t>an array </a:t>
            </a:r>
            <a:r>
              <a:rPr dirty="0" sz="1400" spc="-10">
                <a:latin typeface="Times New Roman"/>
                <a:cs typeface="Times New Roman"/>
              </a:rPr>
              <a:t>as an index. In case </a:t>
            </a:r>
            <a:r>
              <a:rPr dirty="0" sz="1400" spc="-5">
                <a:latin typeface="Times New Roman"/>
                <a:cs typeface="Times New Roman"/>
              </a:rPr>
              <a:t>of </a:t>
            </a:r>
            <a:r>
              <a:rPr dirty="0" sz="1400" spc="-15">
                <a:latin typeface="Times New Roman"/>
                <a:cs typeface="Times New Roman"/>
              </a:rPr>
              <a:t>slice,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10">
                <a:latin typeface="Times New Roman"/>
                <a:cs typeface="Times New Roman"/>
              </a:rPr>
              <a:t>view </a:t>
            </a:r>
            <a:r>
              <a:rPr dirty="0" sz="1400" spc="-5">
                <a:latin typeface="Times New Roman"/>
                <a:cs typeface="Times New Roman"/>
              </a:rPr>
              <a:t>or  </a:t>
            </a:r>
            <a:r>
              <a:rPr dirty="0" sz="1400" spc="-10">
                <a:latin typeface="Times New Roman"/>
                <a:cs typeface="Times New Roman"/>
              </a:rPr>
              <a:t>shallow copy </a:t>
            </a:r>
            <a:r>
              <a:rPr dirty="0" sz="1400" spc="-5">
                <a:latin typeface="Times New Roman"/>
                <a:cs typeface="Times New Roman"/>
              </a:rPr>
              <a:t>of the </a:t>
            </a:r>
            <a:r>
              <a:rPr dirty="0" sz="1400" spc="-15">
                <a:latin typeface="Times New Roman"/>
                <a:cs typeface="Times New Roman"/>
              </a:rPr>
              <a:t>array </a:t>
            </a:r>
            <a:r>
              <a:rPr dirty="0" sz="1400" spc="-5">
                <a:latin typeface="Times New Roman"/>
                <a:cs typeface="Times New Roman"/>
              </a:rPr>
              <a:t>is </a:t>
            </a:r>
            <a:r>
              <a:rPr dirty="0" sz="1400" spc="-15">
                <a:latin typeface="Times New Roman"/>
                <a:cs typeface="Times New Roman"/>
              </a:rPr>
              <a:t>returned </a:t>
            </a:r>
            <a:r>
              <a:rPr dirty="0" sz="1400" spc="-10">
                <a:latin typeface="Times New Roman"/>
                <a:cs typeface="Times New Roman"/>
              </a:rPr>
              <a:t>but </a:t>
            </a:r>
            <a:r>
              <a:rPr dirty="0" sz="1400" spc="-5">
                <a:latin typeface="Times New Roman"/>
                <a:cs typeface="Times New Roman"/>
              </a:rPr>
              <a:t>in </a:t>
            </a:r>
            <a:r>
              <a:rPr dirty="0" sz="1400" spc="-15">
                <a:latin typeface="Times New Roman"/>
                <a:cs typeface="Times New Roman"/>
              </a:rPr>
              <a:t>index array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10">
                <a:latin typeface="Times New Roman"/>
                <a:cs typeface="Times New Roman"/>
              </a:rPr>
              <a:t>copy </a:t>
            </a:r>
            <a:r>
              <a:rPr dirty="0" sz="1400" spc="-5">
                <a:latin typeface="Times New Roman"/>
                <a:cs typeface="Times New Roman"/>
              </a:rPr>
              <a:t>of the </a:t>
            </a:r>
            <a:r>
              <a:rPr dirty="0" sz="1400" spc="-15">
                <a:latin typeface="Times New Roman"/>
                <a:cs typeface="Times New Roman"/>
              </a:rPr>
              <a:t>original array </a:t>
            </a:r>
            <a:r>
              <a:rPr dirty="0" sz="1400" spc="-5">
                <a:latin typeface="Times New Roman"/>
                <a:cs typeface="Times New Roman"/>
              </a:rPr>
              <a:t>is  </a:t>
            </a:r>
            <a:r>
              <a:rPr dirty="0" sz="1400" spc="-15">
                <a:latin typeface="Times New Roman"/>
                <a:cs typeface="Times New Roman"/>
              </a:rPr>
              <a:t>returned. </a:t>
            </a:r>
            <a:r>
              <a:rPr dirty="0" sz="1400" spc="-10">
                <a:latin typeface="Times New Roman"/>
                <a:cs typeface="Times New Roman"/>
              </a:rPr>
              <a:t>Numpy </a:t>
            </a:r>
            <a:r>
              <a:rPr dirty="0" sz="1400" spc="-15">
                <a:latin typeface="Times New Roman"/>
                <a:cs typeface="Times New Roman"/>
              </a:rPr>
              <a:t>arrays </a:t>
            </a:r>
            <a:r>
              <a:rPr dirty="0" sz="1400" spc="-10">
                <a:latin typeface="Times New Roman"/>
                <a:cs typeface="Times New Roman"/>
              </a:rPr>
              <a:t>can </a:t>
            </a:r>
            <a:r>
              <a:rPr dirty="0" sz="1400" spc="-5">
                <a:latin typeface="Times New Roman"/>
                <a:cs typeface="Times New Roman"/>
              </a:rPr>
              <a:t>be </a:t>
            </a:r>
            <a:r>
              <a:rPr dirty="0" sz="1400" spc="-10">
                <a:latin typeface="Times New Roman"/>
                <a:cs typeface="Times New Roman"/>
              </a:rPr>
              <a:t>indexed </a:t>
            </a:r>
            <a:r>
              <a:rPr dirty="0" sz="1400" spc="-15">
                <a:latin typeface="Times New Roman"/>
                <a:cs typeface="Times New Roman"/>
              </a:rPr>
              <a:t>with </a:t>
            </a:r>
            <a:r>
              <a:rPr dirty="0" sz="1400" spc="-10">
                <a:latin typeface="Times New Roman"/>
                <a:cs typeface="Times New Roman"/>
              </a:rPr>
              <a:t>other </a:t>
            </a:r>
            <a:r>
              <a:rPr dirty="0" sz="1400" spc="-15">
                <a:latin typeface="Times New Roman"/>
                <a:cs typeface="Times New Roman"/>
              </a:rPr>
              <a:t>arrays </a:t>
            </a:r>
            <a:r>
              <a:rPr dirty="0" sz="1400" spc="-5">
                <a:latin typeface="Times New Roman"/>
                <a:cs typeface="Times New Roman"/>
              </a:rPr>
              <a:t>or any </a:t>
            </a:r>
            <a:r>
              <a:rPr dirty="0" sz="1400" spc="-10">
                <a:latin typeface="Times New Roman"/>
                <a:cs typeface="Times New Roman"/>
              </a:rPr>
              <a:t>other sequence </a:t>
            </a:r>
            <a:r>
              <a:rPr dirty="0" sz="1400" spc="-15">
                <a:latin typeface="Times New Roman"/>
                <a:cs typeface="Times New Roman"/>
              </a:rPr>
              <a:t>with </a:t>
            </a:r>
            <a:r>
              <a:rPr dirty="0" sz="1400" spc="-10">
                <a:latin typeface="Times New Roman"/>
                <a:cs typeface="Times New Roman"/>
              </a:rPr>
              <a:t>the  </a:t>
            </a:r>
            <a:r>
              <a:rPr dirty="0" sz="1400" spc="-15">
                <a:latin typeface="Times New Roman"/>
                <a:cs typeface="Times New Roman"/>
              </a:rPr>
              <a:t>exception </a:t>
            </a:r>
            <a:r>
              <a:rPr dirty="0" sz="1400" spc="-5">
                <a:latin typeface="Times New Roman"/>
                <a:cs typeface="Times New Roman"/>
              </a:rPr>
              <a:t>of </a:t>
            </a:r>
            <a:r>
              <a:rPr dirty="0" sz="1400" spc="-15">
                <a:latin typeface="Times New Roman"/>
                <a:cs typeface="Times New Roman"/>
              </a:rPr>
              <a:t>tuples. </a:t>
            </a:r>
            <a:r>
              <a:rPr dirty="0" sz="1400" spc="-10">
                <a:latin typeface="Times New Roman"/>
                <a:cs typeface="Times New Roman"/>
              </a:rPr>
              <a:t>The last </a:t>
            </a:r>
            <a:r>
              <a:rPr dirty="0" sz="1400" spc="-15">
                <a:latin typeface="Times New Roman"/>
                <a:cs typeface="Times New Roman"/>
              </a:rPr>
              <a:t>element </a:t>
            </a:r>
            <a:r>
              <a:rPr dirty="0" sz="1400" spc="-5">
                <a:latin typeface="Times New Roman"/>
                <a:cs typeface="Times New Roman"/>
              </a:rPr>
              <a:t>is </a:t>
            </a:r>
            <a:r>
              <a:rPr dirty="0" sz="1400" spc="-10">
                <a:latin typeface="Times New Roman"/>
                <a:cs typeface="Times New Roman"/>
              </a:rPr>
              <a:t>indexed </a:t>
            </a:r>
            <a:r>
              <a:rPr dirty="0" sz="1400" spc="-5">
                <a:latin typeface="Times New Roman"/>
                <a:cs typeface="Times New Roman"/>
              </a:rPr>
              <a:t>by </a:t>
            </a:r>
            <a:r>
              <a:rPr dirty="0" sz="1400" spc="-10">
                <a:latin typeface="Times New Roman"/>
                <a:cs typeface="Times New Roman"/>
              </a:rPr>
              <a:t>-1 second last </a:t>
            </a:r>
            <a:r>
              <a:rPr dirty="0" sz="1400" spc="-5">
                <a:latin typeface="Times New Roman"/>
                <a:cs typeface="Times New Roman"/>
              </a:rPr>
              <a:t>by</a:t>
            </a:r>
            <a:r>
              <a:rPr dirty="0" sz="1400" spc="-2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-2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so on.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10"/>
              </a:spcBef>
            </a:pPr>
            <a:r>
              <a:rPr dirty="0" sz="1400" spc="-1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9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4704" y="8453373"/>
            <a:ext cx="6303010" cy="906780"/>
          </a:xfrm>
          <a:prstGeom prst="rect">
            <a:avLst/>
          </a:prstGeom>
          <a:solidFill>
            <a:srgbClr val="BEBEBE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80"/>
              </a:lnSpc>
            </a:pPr>
            <a:r>
              <a:rPr dirty="0" sz="1400" spc="-5">
                <a:latin typeface="Courier New"/>
                <a:cs typeface="Courier New"/>
              </a:rPr>
              <a:t>import numpy as</a:t>
            </a:r>
            <a:r>
              <a:rPr dirty="0" sz="1400" spc="-54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np</a:t>
            </a:r>
            <a:endParaRPr sz="14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695"/>
              </a:spcBef>
            </a:pPr>
            <a:r>
              <a:rPr dirty="0" sz="1400">
                <a:latin typeface="Courier New"/>
                <a:cs typeface="Courier New"/>
              </a:rPr>
              <a:t>a = </a:t>
            </a:r>
            <a:r>
              <a:rPr dirty="0" sz="1400" spc="-5">
                <a:latin typeface="Courier New"/>
                <a:cs typeface="Courier New"/>
              </a:rPr>
              <a:t>np.arange(10, 1,</a:t>
            </a:r>
            <a:r>
              <a:rPr dirty="0" sz="1400" spc="-54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-2)</a:t>
            </a:r>
            <a:endParaRPr sz="14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705"/>
              </a:spcBef>
            </a:pPr>
            <a:r>
              <a:rPr dirty="0" sz="1400" spc="-5">
                <a:latin typeface="Courier New"/>
                <a:cs typeface="Courier New"/>
              </a:rPr>
              <a:t>print("\n </a:t>
            </a:r>
            <a:r>
              <a:rPr dirty="0" sz="1400">
                <a:latin typeface="Courier New"/>
                <a:cs typeface="Courier New"/>
              </a:rPr>
              <a:t>A </a:t>
            </a:r>
            <a:r>
              <a:rPr dirty="0" sz="1400" spc="-5">
                <a:latin typeface="Courier New"/>
                <a:cs typeface="Courier New"/>
              </a:rPr>
              <a:t>sequential array with </a:t>
            </a:r>
            <a:r>
              <a:rPr dirty="0" sz="1400">
                <a:latin typeface="Courier New"/>
                <a:cs typeface="Courier New"/>
              </a:rPr>
              <a:t>a </a:t>
            </a:r>
            <a:r>
              <a:rPr dirty="0" sz="1400" spc="-5">
                <a:latin typeface="Courier New"/>
                <a:cs typeface="Courier New"/>
              </a:rPr>
              <a:t>negative step:</a:t>
            </a:r>
            <a:r>
              <a:rPr dirty="0" sz="1400" spc="4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\n",a)</a:t>
            </a:r>
            <a:endParaRPr sz="14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4704" y="541019"/>
            <a:ext cx="6303010" cy="603885"/>
          </a:xfrm>
          <a:prstGeom prst="rect">
            <a:avLst/>
          </a:prstGeom>
          <a:solidFill>
            <a:srgbClr val="BEBEBE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80"/>
              </a:lnSpc>
            </a:pPr>
            <a:r>
              <a:rPr dirty="0" sz="1400" spc="-5">
                <a:latin typeface="Courier New"/>
                <a:cs typeface="Courier New"/>
              </a:rPr>
              <a:t>newarr</a:t>
            </a:r>
            <a:r>
              <a:rPr dirty="0" sz="1400" spc="-15">
                <a:latin typeface="Courier New"/>
                <a:cs typeface="Courier New"/>
              </a:rPr>
              <a:t> </a:t>
            </a:r>
            <a:r>
              <a:rPr dirty="0" sz="1400">
                <a:latin typeface="Courier New"/>
                <a:cs typeface="Courier New"/>
              </a:rPr>
              <a:t>=</a:t>
            </a:r>
            <a:r>
              <a:rPr dirty="0" sz="1400" spc="-50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a[np.array([3,</a:t>
            </a:r>
            <a:r>
              <a:rPr dirty="0" sz="1400" spc="-1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1,</a:t>
            </a:r>
            <a:r>
              <a:rPr dirty="0" sz="1400" spc="-15">
                <a:latin typeface="Courier New"/>
                <a:cs typeface="Courier New"/>
              </a:rPr>
              <a:t> </a:t>
            </a:r>
            <a:r>
              <a:rPr dirty="0" sz="1400">
                <a:latin typeface="Courier New"/>
                <a:cs typeface="Courier New"/>
              </a:rPr>
              <a:t>2</a:t>
            </a:r>
            <a:r>
              <a:rPr dirty="0" sz="1400" spc="-50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])]</a:t>
            </a:r>
            <a:endParaRPr sz="14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695"/>
              </a:spcBef>
            </a:pPr>
            <a:r>
              <a:rPr dirty="0" sz="1400" spc="-5">
                <a:latin typeface="Courier New"/>
                <a:cs typeface="Courier New"/>
              </a:rPr>
              <a:t>print("\n Elements at these indices</a:t>
            </a:r>
            <a:r>
              <a:rPr dirty="0" sz="1400" spc="3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are:\n",newarr)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1302257"/>
            <a:ext cx="800100" cy="229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1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8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4704" y="1626361"/>
            <a:ext cx="6303010" cy="1209040"/>
          </a:xfrm>
          <a:prstGeom prst="rect">
            <a:avLst/>
          </a:prstGeom>
          <a:solidFill>
            <a:srgbClr val="BEBEBE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80"/>
              </a:lnSpc>
            </a:pPr>
            <a:r>
              <a:rPr dirty="0" sz="1400" spc="-5">
                <a:latin typeface="Courier New"/>
                <a:cs typeface="Courier New"/>
              </a:rPr>
              <a:t>import numpy as</a:t>
            </a:r>
            <a:r>
              <a:rPr dirty="0" sz="1400" spc="-5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np</a:t>
            </a:r>
            <a:endParaRPr sz="14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695"/>
              </a:spcBef>
            </a:pPr>
            <a:r>
              <a:rPr dirty="0" sz="1400">
                <a:latin typeface="Courier New"/>
                <a:cs typeface="Courier New"/>
              </a:rPr>
              <a:t>x = </a:t>
            </a:r>
            <a:r>
              <a:rPr dirty="0" sz="1400" spc="-5">
                <a:latin typeface="Courier New"/>
                <a:cs typeface="Courier New"/>
              </a:rPr>
              <a:t>np.array([1, 2, 3, 4, 5, 6, 7, 8, 9])</a:t>
            </a:r>
            <a:endParaRPr sz="1400">
              <a:latin typeface="Courier New"/>
              <a:cs typeface="Courier New"/>
            </a:endParaRPr>
          </a:p>
          <a:p>
            <a:pPr marR="2773680">
              <a:lnSpc>
                <a:spcPts val="2390"/>
              </a:lnSpc>
              <a:spcBef>
                <a:spcPts val="185"/>
              </a:spcBef>
            </a:pPr>
            <a:r>
              <a:rPr dirty="0" sz="1400" spc="-5">
                <a:latin typeface="Courier New"/>
                <a:cs typeface="Courier New"/>
              </a:rPr>
              <a:t>arr </a:t>
            </a:r>
            <a:r>
              <a:rPr dirty="0" sz="1400">
                <a:latin typeface="Courier New"/>
                <a:cs typeface="Courier New"/>
              </a:rPr>
              <a:t>= </a:t>
            </a:r>
            <a:r>
              <a:rPr dirty="0" sz="1400" spc="-5">
                <a:latin typeface="Courier New"/>
                <a:cs typeface="Courier New"/>
              </a:rPr>
              <a:t>x[np.array([1, 3, -3])]  print("\n Elements are </a:t>
            </a:r>
            <a:r>
              <a:rPr dirty="0" sz="1400">
                <a:latin typeface="Courier New"/>
                <a:cs typeface="Courier New"/>
              </a:rPr>
              <a:t>:</a:t>
            </a:r>
            <a:r>
              <a:rPr dirty="0" sz="1400" spc="-1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\n",arr)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3105531"/>
            <a:ext cx="6223635" cy="26892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10" b="1">
                <a:latin typeface="Times New Roman"/>
                <a:cs typeface="Times New Roman"/>
              </a:rPr>
              <a:t>Types </a:t>
            </a:r>
            <a:r>
              <a:rPr dirty="0" sz="1400" spc="-5" b="1">
                <a:latin typeface="Times New Roman"/>
                <a:cs typeface="Times New Roman"/>
              </a:rPr>
              <a:t>of</a:t>
            </a:r>
            <a:r>
              <a:rPr dirty="0" sz="1400" spc="-105" b="1">
                <a:latin typeface="Times New Roman"/>
                <a:cs typeface="Times New Roman"/>
              </a:rPr>
              <a:t> </a:t>
            </a:r>
            <a:r>
              <a:rPr dirty="0" sz="1400" spc="-15" b="1">
                <a:latin typeface="Times New Roman"/>
                <a:cs typeface="Times New Roman"/>
              </a:rPr>
              <a:t>Indexing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44"/>
              </a:spcBef>
            </a:pPr>
            <a:r>
              <a:rPr dirty="0" sz="1400" spc="-15">
                <a:latin typeface="Times New Roman"/>
                <a:cs typeface="Times New Roman"/>
              </a:rPr>
              <a:t>There </a:t>
            </a:r>
            <a:r>
              <a:rPr dirty="0" sz="1400" spc="-10">
                <a:latin typeface="Times New Roman"/>
                <a:cs typeface="Times New Roman"/>
              </a:rPr>
              <a:t>are two </a:t>
            </a:r>
            <a:r>
              <a:rPr dirty="0" sz="1400" spc="-15">
                <a:latin typeface="Times New Roman"/>
                <a:cs typeface="Times New Roman"/>
              </a:rPr>
              <a:t>types </a:t>
            </a:r>
            <a:r>
              <a:rPr dirty="0" sz="1400" spc="-5">
                <a:latin typeface="Times New Roman"/>
                <a:cs typeface="Times New Roman"/>
              </a:rPr>
              <a:t>of</a:t>
            </a:r>
            <a:r>
              <a:rPr dirty="0" sz="1400" spc="-12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indexing: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1610"/>
              </a:lnSpc>
              <a:spcBef>
                <a:spcPts val="805"/>
              </a:spcBef>
            </a:pPr>
            <a:r>
              <a:rPr dirty="0" sz="1400" spc="-10" b="1">
                <a:latin typeface="Times New Roman"/>
                <a:cs typeface="Times New Roman"/>
              </a:rPr>
              <a:t>Basic </a:t>
            </a:r>
            <a:r>
              <a:rPr dirty="0" sz="1400" spc="-15" b="1">
                <a:latin typeface="Times New Roman"/>
                <a:cs typeface="Times New Roman"/>
              </a:rPr>
              <a:t>Slicing </a:t>
            </a:r>
            <a:r>
              <a:rPr dirty="0" sz="1400" spc="-10" b="1">
                <a:latin typeface="Times New Roman"/>
                <a:cs typeface="Times New Roman"/>
              </a:rPr>
              <a:t>and </a:t>
            </a:r>
            <a:r>
              <a:rPr dirty="0" sz="1400" spc="-15" b="1">
                <a:latin typeface="Times New Roman"/>
                <a:cs typeface="Times New Roman"/>
              </a:rPr>
              <a:t>indexing: </a:t>
            </a:r>
            <a:r>
              <a:rPr dirty="0" sz="1400" spc="-15">
                <a:latin typeface="Times New Roman"/>
                <a:cs typeface="Times New Roman"/>
              </a:rPr>
              <a:t>Consider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 spc="-15">
                <a:latin typeface="Times New Roman"/>
                <a:cs typeface="Times New Roman"/>
              </a:rPr>
              <a:t>syntax </a:t>
            </a:r>
            <a:r>
              <a:rPr dirty="0" sz="1400" spc="-10">
                <a:latin typeface="Times New Roman"/>
                <a:cs typeface="Times New Roman"/>
              </a:rPr>
              <a:t>x[obj] where </a:t>
            </a:r>
            <a:r>
              <a:rPr dirty="0" sz="1400">
                <a:latin typeface="Times New Roman"/>
                <a:cs typeface="Times New Roman"/>
              </a:rPr>
              <a:t>x </a:t>
            </a:r>
            <a:r>
              <a:rPr dirty="0" sz="1400" spc="-5">
                <a:latin typeface="Times New Roman"/>
                <a:cs typeface="Times New Roman"/>
              </a:rPr>
              <a:t>is the </a:t>
            </a:r>
            <a:r>
              <a:rPr dirty="0" sz="1400" spc="-15">
                <a:latin typeface="Times New Roman"/>
                <a:cs typeface="Times New Roman"/>
              </a:rPr>
              <a:t>array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obj </a:t>
            </a:r>
            <a:r>
              <a:rPr dirty="0" sz="1400" spc="-10">
                <a:latin typeface="Times New Roman"/>
                <a:cs typeface="Times New Roman"/>
              </a:rPr>
              <a:t>is 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 spc="-15">
                <a:latin typeface="Times New Roman"/>
                <a:cs typeface="Times New Roman"/>
              </a:rPr>
              <a:t>index. </a:t>
            </a:r>
            <a:r>
              <a:rPr dirty="0" sz="1400" spc="-10">
                <a:latin typeface="Times New Roman"/>
                <a:cs typeface="Times New Roman"/>
              </a:rPr>
              <a:t>Slice object </a:t>
            </a:r>
            <a:r>
              <a:rPr dirty="0" sz="1400" spc="-5">
                <a:latin typeface="Times New Roman"/>
                <a:cs typeface="Times New Roman"/>
              </a:rPr>
              <a:t>is the </a:t>
            </a:r>
            <a:r>
              <a:rPr dirty="0" sz="1400" spc="-15">
                <a:latin typeface="Times New Roman"/>
                <a:cs typeface="Times New Roman"/>
              </a:rPr>
              <a:t>index </a:t>
            </a:r>
            <a:r>
              <a:rPr dirty="0" sz="1400" spc="-5">
                <a:latin typeface="Times New Roman"/>
                <a:cs typeface="Times New Roman"/>
              </a:rPr>
              <a:t>in </a:t>
            </a:r>
            <a:r>
              <a:rPr dirty="0" sz="1400" spc="-15">
                <a:latin typeface="Times New Roman"/>
                <a:cs typeface="Times New Roman"/>
              </a:rPr>
              <a:t>case </a:t>
            </a:r>
            <a:r>
              <a:rPr dirty="0" sz="1400" spc="-5">
                <a:latin typeface="Times New Roman"/>
                <a:cs typeface="Times New Roman"/>
              </a:rPr>
              <a:t>of </a:t>
            </a:r>
            <a:r>
              <a:rPr dirty="0" sz="1400" spc="-10">
                <a:latin typeface="Times New Roman"/>
                <a:cs typeface="Times New Roman"/>
              </a:rPr>
              <a:t>basic </a:t>
            </a:r>
            <a:r>
              <a:rPr dirty="0" sz="1400" spc="-15">
                <a:latin typeface="Times New Roman"/>
                <a:cs typeface="Times New Roman"/>
              </a:rPr>
              <a:t>slicing. Basic slicing occurs </a:t>
            </a:r>
            <a:r>
              <a:rPr dirty="0" sz="1400" spc="-10">
                <a:latin typeface="Times New Roman"/>
                <a:cs typeface="Times New Roman"/>
              </a:rPr>
              <a:t>when obj  is:</a:t>
            </a:r>
            <a:endParaRPr sz="1400">
              <a:latin typeface="Times New Roman"/>
              <a:cs typeface="Times New Roman"/>
            </a:endParaRPr>
          </a:p>
          <a:p>
            <a:pPr marL="355600" indent="-228600">
              <a:lnSpc>
                <a:spcPts val="1530"/>
              </a:lnSpc>
              <a:buSzPct val="71428"/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dirty="0" sz="1400">
                <a:latin typeface="Times New Roman"/>
                <a:cs typeface="Times New Roman"/>
              </a:rPr>
              <a:t>a slice </a:t>
            </a:r>
            <a:r>
              <a:rPr dirty="0" sz="1400" spc="-5">
                <a:latin typeface="Times New Roman"/>
                <a:cs typeface="Times New Roman"/>
              </a:rPr>
              <a:t>object that is of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form </a:t>
            </a:r>
            <a:r>
              <a:rPr dirty="0" sz="1400">
                <a:latin typeface="Times New Roman"/>
                <a:cs typeface="Times New Roman"/>
              </a:rPr>
              <a:t>start : </a:t>
            </a:r>
            <a:r>
              <a:rPr dirty="0" sz="1400" spc="-5">
                <a:latin typeface="Times New Roman"/>
                <a:cs typeface="Times New Roman"/>
              </a:rPr>
              <a:t>stop </a:t>
            </a:r>
            <a:r>
              <a:rPr dirty="0" sz="1400">
                <a:latin typeface="Times New Roman"/>
                <a:cs typeface="Times New Roman"/>
              </a:rPr>
              <a:t>: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step</a:t>
            </a:r>
            <a:endParaRPr sz="1400">
              <a:latin typeface="Times New Roman"/>
              <a:cs typeface="Times New Roman"/>
            </a:endParaRPr>
          </a:p>
          <a:p>
            <a:pPr marL="355600" indent="-228600">
              <a:lnSpc>
                <a:spcPts val="1614"/>
              </a:lnSpc>
              <a:buSzPct val="71428"/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dirty="0" sz="1400">
                <a:latin typeface="Times New Roman"/>
                <a:cs typeface="Times New Roman"/>
              </a:rPr>
              <a:t>an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integer</a:t>
            </a:r>
            <a:endParaRPr sz="1400">
              <a:latin typeface="Times New Roman"/>
              <a:cs typeface="Times New Roman"/>
            </a:endParaRPr>
          </a:p>
          <a:p>
            <a:pPr marL="355600" indent="-228600">
              <a:lnSpc>
                <a:spcPts val="1650"/>
              </a:lnSpc>
              <a:buSzPct val="71428"/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dirty="0" sz="1400">
                <a:latin typeface="Times New Roman"/>
                <a:cs typeface="Times New Roman"/>
              </a:rPr>
              <a:t>or a </a:t>
            </a:r>
            <a:r>
              <a:rPr dirty="0" sz="1400" spc="-5">
                <a:latin typeface="Times New Roman"/>
                <a:cs typeface="Times New Roman"/>
              </a:rPr>
              <a:t>tuple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slice objects and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integers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 marR="1009015">
              <a:lnSpc>
                <a:spcPct val="140700"/>
              </a:lnSpc>
            </a:pPr>
            <a:r>
              <a:rPr dirty="0" sz="1400" spc="-10">
                <a:latin typeface="Times New Roman"/>
                <a:cs typeface="Times New Roman"/>
              </a:rPr>
              <a:t>All </a:t>
            </a:r>
            <a:r>
              <a:rPr dirty="0" sz="1400" spc="-15">
                <a:latin typeface="Times New Roman"/>
                <a:cs typeface="Times New Roman"/>
              </a:rPr>
              <a:t>arrays </a:t>
            </a:r>
            <a:r>
              <a:rPr dirty="0" sz="1400" spc="-10">
                <a:latin typeface="Times New Roman"/>
                <a:cs typeface="Times New Roman"/>
              </a:rPr>
              <a:t>generated by basic </a:t>
            </a:r>
            <a:r>
              <a:rPr dirty="0" sz="1400" spc="-15">
                <a:latin typeface="Times New Roman"/>
                <a:cs typeface="Times New Roman"/>
              </a:rPr>
              <a:t>slicing </a:t>
            </a:r>
            <a:r>
              <a:rPr dirty="0" sz="1400" spc="-10">
                <a:latin typeface="Times New Roman"/>
                <a:cs typeface="Times New Roman"/>
              </a:rPr>
              <a:t>are </a:t>
            </a:r>
            <a:r>
              <a:rPr dirty="0" sz="1400" spc="-15">
                <a:latin typeface="Times New Roman"/>
                <a:cs typeface="Times New Roman"/>
              </a:rPr>
              <a:t>always </a:t>
            </a:r>
            <a:r>
              <a:rPr dirty="0" sz="1400" spc="-10">
                <a:latin typeface="Times New Roman"/>
                <a:cs typeface="Times New Roman"/>
              </a:rPr>
              <a:t>view </a:t>
            </a:r>
            <a:r>
              <a:rPr dirty="0" sz="1400" spc="-5">
                <a:latin typeface="Times New Roman"/>
                <a:cs typeface="Times New Roman"/>
              </a:rPr>
              <a:t>of the </a:t>
            </a:r>
            <a:r>
              <a:rPr dirty="0" sz="1400" spc="-15">
                <a:latin typeface="Times New Roman"/>
                <a:cs typeface="Times New Roman"/>
              </a:rPr>
              <a:t>original array.  </a:t>
            </a:r>
            <a:r>
              <a:rPr dirty="0" sz="1400" spc="-1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8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4704" y="5889625"/>
            <a:ext cx="6392545" cy="1530350"/>
          </a:xfrm>
          <a:prstGeom prst="rect">
            <a:avLst/>
          </a:prstGeom>
          <a:solidFill>
            <a:srgbClr val="BEBEBE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80"/>
              </a:lnSpc>
            </a:pPr>
            <a:r>
              <a:rPr dirty="0" sz="1400" spc="-5">
                <a:latin typeface="Courier New"/>
                <a:cs typeface="Courier New"/>
              </a:rPr>
              <a:t>import numpy as</a:t>
            </a:r>
            <a:r>
              <a:rPr dirty="0" sz="1400" spc="-54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np</a:t>
            </a:r>
            <a:endParaRPr sz="1400">
              <a:latin typeface="Courier New"/>
              <a:cs typeface="Courier New"/>
            </a:endParaRPr>
          </a:p>
          <a:p>
            <a:pPr marR="3610610">
              <a:lnSpc>
                <a:spcPct val="141400"/>
              </a:lnSpc>
            </a:pPr>
            <a:r>
              <a:rPr dirty="0" sz="1400">
                <a:latin typeface="Courier New"/>
                <a:cs typeface="Courier New"/>
              </a:rPr>
              <a:t>a = </a:t>
            </a:r>
            <a:r>
              <a:rPr dirty="0" sz="1400" spc="-5">
                <a:latin typeface="Courier New"/>
                <a:cs typeface="Courier New"/>
              </a:rPr>
              <a:t>np.arange(20)  print("\n Array is:\n</a:t>
            </a:r>
            <a:r>
              <a:rPr dirty="0" sz="1400" spc="-3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",a)</a:t>
            </a:r>
            <a:endParaRPr sz="14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705"/>
              </a:spcBef>
              <a:tabLst>
                <a:tab pos="2346960" algn="l"/>
              </a:tabLst>
            </a:pPr>
            <a:r>
              <a:rPr dirty="0" sz="1400" spc="-5">
                <a:latin typeface="Courier New"/>
                <a:cs typeface="Courier New"/>
              </a:rPr>
              <a:t>print("\n</a:t>
            </a:r>
            <a:r>
              <a:rPr dirty="0" sz="1400" spc="2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a[-8:17:1]	</a:t>
            </a:r>
            <a:r>
              <a:rPr dirty="0" sz="1400">
                <a:latin typeface="Courier New"/>
                <a:cs typeface="Courier New"/>
              </a:rPr>
              <a:t>=</a:t>
            </a:r>
            <a:r>
              <a:rPr dirty="0" sz="1400" spc="-7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",a[-8:17:1])</a:t>
            </a:r>
            <a:endParaRPr sz="1400">
              <a:latin typeface="Courier New"/>
              <a:cs typeface="Courier New"/>
            </a:endParaRPr>
          </a:p>
          <a:p>
            <a:pPr marL="43815">
              <a:lnSpc>
                <a:spcPct val="100000"/>
              </a:lnSpc>
              <a:spcBef>
                <a:spcPts val="840"/>
              </a:spcBef>
              <a:tabLst>
                <a:tab pos="1964689" algn="l"/>
              </a:tabLst>
            </a:pPr>
            <a:r>
              <a:rPr dirty="0" sz="1400" spc="-5">
                <a:latin typeface="Courier New"/>
                <a:cs typeface="Courier New"/>
              </a:rPr>
              <a:t>print("\n</a:t>
            </a:r>
            <a:r>
              <a:rPr dirty="0" sz="1400" spc="1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a[10:]	</a:t>
            </a:r>
            <a:r>
              <a:rPr dirty="0" sz="1400">
                <a:latin typeface="Courier New"/>
                <a:cs typeface="Courier New"/>
              </a:rPr>
              <a:t>=</a:t>
            </a:r>
            <a:r>
              <a:rPr dirty="0" sz="1400" spc="-8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",a[10:])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14704" y="7901685"/>
            <a:ext cx="6392545" cy="302260"/>
          </a:xfrm>
          <a:custGeom>
            <a:avLst/>
            <a:gdLst/>
            <a:ahLst/>
            <a:cxnLst/>
            <a:rect l="l" t="t" r="r" b="b"/>
            <a:pathLst>
              <a:path w="6392545" h="302259">
                <a:moveTo>
                  <a:pt x="0" y="301751"/>
                </a:moveTo>
                <a:lnTo>
                  <a:pt x="6392545" y="301751"/>
                </a:lnTo>
                <a:lnTo>
                  <a:pt x="6392545" y="0"/>
                </a:lnTo>
                <a:lnTo>
                  <a:pt x="0" y="0"/>
                </a:lnTo>
                <a:lnTo>
                  <a:pt x="0" y="301751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914704" y="8203438"/>
            <a:ext cx="6392545" cy="302260"/>
          </a:xfrm>
          <a:custGeom>
            <a:avLst/>
            <a:gdLst/>
            <a:ahLst/>
            <a:cxnLst/>
            <a:rect l="l" t="t" r="r" b="b"/>
            <a:pathLst>
              <a:path w="6392545" h="302259">
                <a:moveTo>
                  <a:pt x="0" y="301751"/>
                </a:moveTo>
                <a:lnTo>
                  <a:pt x="6392545" y="301751"/>
                </a:lnTo>
                <a:lnTo>
                  <a:pt x="6392545" y="0"/>
                </a:lnTo>
                <a:lnTo>
                  <a:pt x="0" y="0"/>
                </a:lnTo>
                <a:lnTo>
                  <a:pt x="0" y="301751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902004" y="7577582"/>
            <a:ext cx="3376929" cy="844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1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8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dirty="0" sz="1400" spc="-5">
                <a:latin typeface="Courier New"/>
                <a:cs typeface="Courier New"/>
              </a:rPr>
              <a:t>import numpy as</a:t>
            </a:r>
            <a:r>
              <a:rPr dirty="0" sz="1400" spc="-54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np</a:t>
            </a:r>
            <a:endParaRPr sz="14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dirty="0" sz="1400">
                <a:latin typeface="Courier New"/>
                <a:cs typeface="Courier New"/>
              </a:rPr>
              <a:t>a = </a:t>
            </a:r>
            <a:r>
              <a:rPr dirty="0" sz="1400" spc="-5">
                <a:latin typeface="Courier New"/>
                <a:cs typeface="Courier New"/>
              </a:rPr>
              <a:t>np.array([[0, 1, 2, 3, 4,</a:t>
            </a:r>
            <a:r>
              <a:rPr dirty="0" sz="1400" spc="-52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5]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914704" y="8505138"/>
            <a:ext cx="6392545" cy="302260"/>
          </a:xfrm>
          <a:custGeom>
            <a:avLst/>
            <a:gdLst/>
            <a:ahLst/>
            <a:cxnLst/>
            <a:rect l="l" t="t" r="r" b="b"/>
            <a:pathLst>
              <a:path w="6392545" h="302259">
                <a:moveTo>
                  <a:pt x="0" y="301751"/>
                </a:moveTo>
                <a:lnTo>
                  <a:pt x="6392545" y="301751"/>
                </a:lnTo>
                <a:lnTo>
                  <a:pt x="6392545" y="0"/>
                </a:lnTo>
                <a:lnTo>
                  <a:pt x="0" y="0"/>
                </a:lnTo>
                <a:lnTo>
                  <a:pt x="0" y="301751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914704" y="8806891"/>
            <a:ext cx="6392545" cy="303530"/>
          </a:xfrm>
          <a:custGeom>
            <a:avLst/>
            <a:gdLst/>
            <a:ahLst/>
            <a:cxnLst/>
            <a:rect l="l" t="t" r="r" b="b"/>
            <a:pathLst>
              <a:path w="6392545" h="303529">
                <a:moveTo>
                  <a:pt x="0" y="303275"/>
                </a:moveTo>
                <a:lnTo>
                  <a:pt x="6392545" y="303275"/>
                </a:lnTo>
                <a:lnTo>
                  <a:pt x="6392545" y="0"/>
                </a:lnTo>
                <a:lnTo>
                  <a:pt x="0" y="0"/>
                </a:lnTo>
                <a:lnTo>
                  <a:pt x="0" y="303275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14704" y="9110167"/>
            <a:ext cx="6392545" cy="302260"/>
          </a:xfrm>
          <a:custGeom>
            <a:avLst/>
            <a:gdLst/>
            <a:ahLst/>
            <a:cxnLst/>
            <a:rect l="l" t="t" r="r" b="b"/>
            <a:pathLst>
              <a:path w="6392545" h="302259">
                <a:moveTo>
                  <a:pt x="0" y="301751"/>
                </a:moveTo>
                <a:lnTo>
                  <a:pt x="6392545" y="301751"/>
                </a:lnTo>
                <a:lnTo>
                  <a:pt x="6392545" y="0"/>
                </a:lnTo>
                <a:lnTo>
                  <a:pt x="0" y="0"/>
                </a:lnTo>
                <a:lnTo>
                  <a:pt x="0" y="301751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2376423" y="8509144"/>
          <a:ext cx="2623820" cy="8070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5232"/>
                <a:gridCol w="426711"/>
                <a:gridCol w="831876"/>
              </a:tblGrid>
              <a:tr h="251845">
                <a:tc>
                  <a:txBody>
                    <a:bodyPr/>
                    <a:lstStyle/>
                    <a:p>
                      <a:pPr marL="31750">
                        <a:lnSpc>
                          <a:spcPts val="1450"/>
                        </a:lnSpc>
                      </a:pPr>
                      <a:r>
                        <a:rPr dirty="0" sz="1400" spc="-5">
                          <a:latin typeface="Courier New"/>
                          <a:cs typeface="Courier New"/>
                        </a:rPr>
                        <a:t>[6, 7, 8,</a:t>
                      </a:r>
                      <a:r>
                        <a:rPr dirty="0" sz="1400" spc="-70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1400" spc="-5">
                          <a:latin typeface="Courier New"/>
                          <a:cs typeface="Courier New"/>
                        </a:rPr>
                        <a:t>9,</a:t>
                      </a:r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50"/>
                        </a:lnSpc>
                      </a:pPr>
                      <a:r>
                        <a:rPr dirty="0" sz="1400" spc="-5">
                          <a:latin typeface="Courier New"/>
                          <a:cs typeface="Courier New"/>
                        </a:rPr>
                        <a:t>10,</a:t>
                      </a:r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marL="53340">
                        <a:lnSpc>
                          <a:spcPts val="1450"/>
                        </a:lnSpc>
                      </a:pPr>
                      <a:r>
                        <a:rPr dirty="0" sz="1400" spc="-5">
                          <a:latin typeface="Courier New"/>
                          <a:cs typeface="Courier New"/>
                        </a:rPr>
                        <a:t>11]</a:t>
                      </a:r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B="0" marT="0">
                    <a:solidFill>
                      <a:srgbClr val="BEBEBE"/>
                    </a:solidFill>
                  </a:tcPr>
                </a:tc>
              </a:tr>
              <a:tr h="302488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1400" spc="-5">
                          <a:latin typeface="Courier New"/>
                          <a:cs typeface="Courier New"/>
                        </a:rPr>
                        <a:t>[12, 13,</a:t>
                      </a:r>
                      <a:r>
                        <a:rPr dirty="0" sz="1400" spc="-7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1400" spc="-5">
                          <a:latin typeface="Courier New"/>
                          <a:cs typeface="Courier New"/>
                        </a:rPr>
                        <a:t>14,</a:t>
                      </a:r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B="0" marT="20320"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1400" spc="-5">
                          <a:latin typeface="Courier New"/>
                          <a:cs typeface="Courier New"/>
                        </a:rPr>
                        <a:t>15,</a:t>
                      </a:r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B="0" marT="20320"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marL="5334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1400" spc="-5">
                          <a:latin typeface="Courier New"/>
                          <a:cs typeface="Courier New"/>
                        </a:rPr>
                        <a:t>16,</a:t>
                      </a:r>
                      <a:r>
                        <a:rPr dirty="0" sz="1400" spc="-90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1400" spc="-5">
                          <a:latin typeface="Courier New"/>
                          <a:cs typeface="Courier New"/>
                        </a:rPr>
                        <a:t>17]</a:t>
                      </a:r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B="0" marT="20320">
                    <a:solidFill>
                      <a:srgbClr val="BEBEBE"/>
                    </a:solidFill>
                  </a:tcPr>
                </a:tc>
              </a:tr>
              <a:tr h="252632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400" spc="-5">
                          <a:latin typeface="Courier New"/>
                          <a:cs typeface="Courier New"/>
                        </a:rPr>
                        <a:t>[18, 19,</a:t>
                      </a:r>
                      <a:r>
                        <a:rPr dirty="0" sz="1400" spc="-75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1400" spc="-5">
                          <a:latin typeface="Courier New"/>
                          <a:cs typeface="Courier New"/>
                        </a:rPr>
                        <a:t>20,</a:t>
                      </a:r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B="0" marT="20955"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400" spc="-5">
                          <a:latin typeface="Courier New"/>
                          <a:cs typeface="Courier New"/>
                        </a:rPr>
                        <a:t>21,</a:t>
                      </a:r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B="0" marT="20955"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marL="5334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400" spc="-5">
                          <a:latin typeface="Courier New"/>
                          <a:cs typeface="Courier New"/>
                        </a:rPr>
                        <a:t>22,</a:t>
                      </a:r>
                      <a:r>
                        <a:rPr dirty="0" sz="1400" spc="-90">
                          <a:latin typeface="Courier New"/>
                          <a:cs typeface="Courier New"/>
                        </a:rPr>
                        <a:t> </a:t>
                      </a:r>
                      <a:r>
                        <a:rPr dirty="0" sz="1400" spc="-5">
                          <a:latin typeface="Courier New"/>
                          <a:cs typeface="Courier New"/>
                        </a:rPr>
                        <a:t>23]</a:t>
                      </a:r>
                      <a:endParaRPr sz="1400">
                        <a:latin typeface="Courier New"/>
                        <a:cs typeface="Courier New"/>
                      </a:endParaRPr>
                    </a:p>
                  </a:txBody>
                  <a:tcPr marL="0" marR="0" marB="0" marT="20955">
                    <a:solidFill>
                      <a:srgbClr val="BEBEB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4704" y="541019"/>
            <a:ext cx="6392545" cy="2114550"/>
          </a:xfrm>
          <a:prstGeom prst="rect">
            <a:avLst/>
          </a:prstGeom>
          <a:solidFill>
            <a:srgbClr val="BEBEBE"/>
          </a:solidFill>
        </p:spPr>
        <p:txBody>
          <a:bodyPr wrap="square" lIns="0" tIns="0" rIns="0" bIns="0" rtlCol="0" vert="horz">
            <a:spAutoFit/>
          </a:bodyPr>
          <a:lstStyle/>
          <a:p>
            <a:pPr marL="1492885">
              <a:lnSpc>
                <a:spcPts val="1480"/>
              </a:lnSpc>
            </a:pPr>
            <a:r>
              <a:rPr dirty="0" sz="1400" spc="-5">
                <a:latin typeface="Courier New"/>
                <a:cs typeface="Courier New"/>
              </a:rPr>
              <a:t>[24, 25, 26, 27, 28,</a:t>
            </a:r>
            <a:r>
              <a:rPr dirty="0" sz="1400" spc="-3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29]</a:t>
            </a:r>
            <a:endParaRPr sz="1400">
              <a:latin typeface="Courier New"/>
              <a:cs typeface="Courier New"/>
            </a:endParaRPr>
          </a:p>
          <a:p>
            <a:pPr marL="1492885">
              <a:lnSpc>
                <a:spcPct val="100000"/>
              </a:lnSpc>
              <a:spcBef>
                <a:spcPts val="695"/>
              </a:spcBef>
            </a:pPr>
            <a:r>
              <a:rPr dirty="0" sz="1400" spc="-5">
                <a:latin typeface="Courier New"/>
                <a:cs typeface="Courier New"/>
              </a:rPr>
              <a:t>[30, 31, 32, 33, 34,</a:t>
            </a:r>
            <a:r>
              <a:rPr dirty="0" sz="1400" spc="-3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35]]</a:t>
            </a:r>
            <a:endParaRPr sz="1400">
              <a:latin typeface="Courier New"/>
              <a:cs typeface="Courier New"/>
            </a:endParaRPr>
          </a:p>
          <a:p>
            <a:pPr marR="2650490">
              <a:lnSpc>
                <a:spcPct val="141400"/>
              </a:lnSpc>
              <a:tabLst>
                <a:tab pos="2240280" algn="l"/>
              </a:tabLst>
            </a:pPr>
            <a:r>
              <a:rPr dirty="0" sz="1400" spc="-5">
                <a:latin typeface="Courier New"/>
                <a:cs typeface="Courier New"/>
              </a:rPr>
              <a:t>print("\n Array is:\n ",a)  print("\n</a:t>
            </a:r>
            <a:r>
              <a:rPr dirty="0" sz="1400" spc="1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a[0,</a:t>
            </a:r>
            <a:r>
              <a:rPr dirty="0" sz="1400" spc="1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3:5]	</a:t>
            </a:r>
            <a:r>
              <a:rPr dirty="0" sz="1400">
                <a:latin typeface="Courier New"/>
                <a:cs typeface="Courier New"/>
              </a:rPr>
              <a:t>= </a:t>
            </a:r>
            <a:r>
              <a:rPr dirty="0" sz="1400" spc="-5">
                <a:latin typeface="Courier New"/>
                <a:cs typeface="Courier New"/>
              </a:rPr>
              <a:t>",a[0,</a:t>
            </a:r>
            <a:r>
              <a:rPr dirty="0" sz="1400" spc="-8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3:5])</a:t>
            </a:r>
            <a:endParaRPr sz="14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705"/>
              </a:spcBef>
              <a:tabLst>
                <a:tab pos="2240280" algn="l"/>
              </a:tabLst>
            </a:pPr>
            <a:r>
              <a:rPr dirty="0" sz="1400" spc="-5">
                <a:latin typeface="Courier New"/>
                <a:cs typeface="Courier New"/>
              </a:rPr>
              <a:t>print("\n</a:t>
            </a:r>
            <a:r>
              <a:rPr dirty="0" sz="1400" spc="1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a[4:,</a:t>
            </a:r>
            <a:r>
              <a:rPr dirty="0" sz="1400" spc="1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4:]	</a:t>
            </a:r>
            <a:r>
              <a:rPr dirty="0" sz="1400">
                <a:latin typeface="Courier New"/>
                <a:cs typeface="Courier New"/>
              </a:rPr>
              <a:t>= </a:t>
            </a:r>
            <a:r>
              <a:rPr dirty="0" sz="1400" spc="-5">
                <a:latin typeface="Courier New"/>
                <a:cs typeface="Courier New"/>
              </a:rPr>
              <a:t>",a[4:,</a:t>
            </a:r>
            <a:r>
              <a:rPr dirty="0" sz="1400" spc="-8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4:])</a:t>
            </a:r>
            <a:endParaRPr sz="14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695"/>
              </a:spcBef>
              <a:tabLst>
                <a:tab pos="2026920" algn="l"/>
              </a:tabLst>
            </a:pPr>
            <a:r>
              <a:rPr dirty="0" sz="1400" spc="-5">
                <a:latin typeface="Courier New"/>
                <a:cs typeface="Courier New"/>
              </a:rPr>
              <a:t>print("\n</a:t>
            </a:r>
            <a:r>
              <a:rPr dirty="0" sz="1400" spc="1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a[:,</a:t>
            </a:r>
            <a:r>
              <a:rPr dirty="0" sz="1400" spc="1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2]	</a:t>
            </a:r>
            <a:r>
              <a:rPr dirty="0" sz="1400">
                <a:latin typeface="Courier New"/>
                <a:cs typeface="Courier New"/>
              </a:rPr>
              <a:t>= </a:t>
            </a:r>
            <a:r>
              <a:rPr dirty="0" sz="1400" spc="-5">
                <a:latin typeface="Courier New"/>
                <a:cs typeface="Courier New"/>
              </a:rPr>
              <a:t>",a[:,</a:t>
            </a:r>
            <a:r>
              <a:rPr dirty="0" sz="1400" spc="-8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2])</a:t>
            </a:r>
            <a:endParaRPr sz="14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695"/>
              </a:spcBef>
              <a:tabLst>
                <a:tab pos="2560320" algn="l"/>
              </a:tabLst>
            </a:pPr>
            <a:r>
              <a:rPr dirty="0" sz="1400" spc="-5">
                <a:latin typeface="Courier New"/>
                <a:cs typeface="Courier New"/>
              </a:rPr>
              <a:t>print("\n</a:t>
            </a:r>
            <a:r>
              <a:rPr dirty="0" sz="1400" spc="1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a[2:;2,</a:t>
            </a:r>
            <a:r>
              <a:rPr dirty="0" sz="1400" spc="1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::2]	</a:t>
            </a:r>
            <a:r>
              <a:rPr dirty="0" sz="1400">
                <a:latin typeface="Courier New"/>
                <a:cs typeface="Courier New"/>
              </a:rPr>
              <a:t>= </a:t>
            </a:r>
            <a:r>
              <a:rPr dirty="0" sz="1400" spc="-5">
                <a:latin typeface="Courier New"/>
                <a:cs typeface="Courier New"/>
              </a:rPr>
              <a:t>",a[2:;2,</a:t>
            </a:r>
            <a:r>
              <a:rPr dirty="0" sz="1400" spc="-7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::2])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2910078"/>
            <a:ext cx="3401060" cy="229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10">
                <a:latin typeface="Times New Roman"/>
                <a:cs typeface="Times New Roman"/>
              </a:rPr>
              <a:t>The figure below </a:t>
            </a:r>
            <a:r>
              <a:rPr dirty="0" sz="1400" spc="-15">
                <a:latin typeface="Times New Roman"/>
                <a:cs typeface="Times New Roman"/>
              </a:rPr>
              <a:t>makes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 spc="-15">
                <a:latin typeface="Times New Roman"/>
                <a:cs typeface="Times New Roman"/>
              </a:rPr>
              <a:t>concept more</a:t>
            </a:r>
            <a:r>
              <a:rPr dirty="0" sz="1400" spc="-15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clear: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6635368"/>
            <a:ext cx="6190615" cy="22066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15" b="1">
                <a:latin typeface="Times New Roman"/>
                <a:cs typeface="Times New Roman"/>
              </a:rPr>
              <a:t>Advanced indexing </a:t>
            </a:r>
            <a:r>
              <a:rPr dirty="0" sz="1400" b="1">
                <a:latin typeface="Times New Roman"/>
                <a:cs typeface="Times New Roman"/>
              </a:rPr>
              <a:t>: </a:t>
            </a:r>
            <a:r>
              <a:rPr dirty="0" sz="1400" spc="-10">
                <a:latin typeface="Times New Roman"/>
                <a:cs typeface="Times New Roman"/>
              </a:rPr>
              <a:t>Advanced </a:t>
            </a:r>
            <a:r>
              <a:rPr dirty="0" sz="1400" spc="-15">
                <a:latin typeface="Times New Roman"/>
                <a:cs typeface="Times New Roman"/>
              </a:rPr>
              <a:t>indexing </a:t>
            </a:r>
            <a:r>
              <a:rPr dirty="0" sz="1400" spc="-10">
                <a:latin typeface="Times New Roman"/>
                <a:cs typeface="Times New Roman"/>
              </a:rPr>
              <a:t>is </a:t>
            </a:r>
            <a:r>
              <a:rPr dirty="0" sz="1400" spc="-15">
                <a:latin typeface="Times New Roman"/>
                <a:cs typeface="Times New Roman"/>
              </a:rPr>
              <a:t>triggered when </a:t>
            </a:r>
            <a:r>
              <a:rPr dirty="0" sz="1400" spc="-5">
                <a:latin typeface="Times New Roman"/>
                <a:cs typeface="Times New Roman"/>
              </a:rPr>
              <a:t>obj </a:t>
            </a:r>
            <a:r>
              <a:rPr dirty="0" sz="1400" spc="-10">
                <a:latin typeface="Times New Roman"/>
                <a:cs typeface="Times New Roman"/>
              </a:rPr>
              <a:t>is</a:t>
            </a:r>
            <a:r>
              <a:rPr dirty="0" sz="1400" spc="-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–</a:t>
            </a:r>
            <a:endParaRPr sz="1400">
              <a:latin typeface="Times New Roman"/>
              <a:cs typeface="Times New Roman"/>
            </a:endParaRPr>
          </a:p>
          <a:p>
            <a:pPr marL="355600" indent="-228600">
              <a:lnSpc>
                <a:spcPct val="100000"/>
              </a:lnSpc>
              <a:spcBef>
                <a:spcPts val="165"/>
              </a:spcBef>
              <a:buSzPct val="71428"/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ndarray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type </a:t>
            </a:r>
            <a:r>
              <a:rPr dirty="0" sz="1400">
                <a:latin typeface="Times New Roman"/>
                <a:cs typeface="Times New Roman"/>
              </a:rPr>
              <a:t>integer or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Boolean</a:t>
            </a:r>
            <a:endParaRPr sz="1400">
              <a:latin typeface="Times New Roman"/>
              <a:cs typeface="Times New Roman"/>
            </a:endParaRPr>
          </a:p>
          <a:p>
            <a:pPr marL="355600" indent="-228600">
              <a:lnSpc>
                <a:spcPct val="100000"/>
              </a:lnSpc>
              <a:spcBef>
                <a:spcPts val="180"/>
              </a:spcBef>
              <a:buSzPct val="71428"/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dirty="0" sz="1400">
                <a:latin typeface="Times New Roman"/>
                <a:cs typeface="Times New Roman"/>
              </a:rPr>
              <a:t>or a </a:t>
            </a:r>
            <a:r>
              <a:rPr dirty="0" sz="1400" spc="-5">
                <a:latin typeface="Times New Roman"/>
                <a:cs typeface="Times New Roman"/>
              </a:rPr>
              <a:t>tuple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least one sequence object</a:t>
            </a:r>
            <a:endParaRPr sz="1400">
              <a:latin typeface="Times New Roman"/>
              <a:cs typeface="Times New Roman"/>
            </a:endParaRPr>
          </a:p>
          <a:p>
            <a:pPr marL="355600" indent="-228600">
              <a:lnSpc>
                <a:spcPct val="100000"/>
              </a:lnSpc>
              <a:spcBef>
                <a:spcPts val="170"/>
              </a:spcBef>
              <a:buSzPct val="71428"/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dirty="0" sz="1400">
                <a:latin typeface="Times New Roman"/>
                <a:cs typeface="Times New Roman"/>
              </a:rPr>
              <a:t>is a </a:t>
            </a:r>
            <a:r>
              <a:rPr dirty="0" sz="1400" spc="-5">
                <a:latin typeface="Times New Roman"/>
                <a:cs typeface="Times New Roman"/>
              </a:rPr>
              <a:t>non tuple sequence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object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09300"/>
              </a:lnSpc>
              <a:spcBef>
                <a:spcPts val="10"/>
              </a:spcBef>
            </a:pPr>
            <a:r>
              <a:rPr dirty="0" sz="1400" spc="-15">
                <a:latin typeface="Times New Roman"/>
                <a:cs typeface="Times New Roman"/>
              </a:rPr>
              <a:t>Advanced indexing returns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10">
                <a:latin typeface="Times New Roman"/>
                <a:cs typeface="Times New Roman"/>
              </a:rPr>
              <a:t>copy </a:t>
            </a:r>
            <a:r>
              <a:rPr dirty="0" sz="1400" spc="-5">
                <a:latin typeface="Times New Roman"/>
                <a:cs typeface="Times New Roman"/>
              </a:rPr>
              <a:t>of </a:t>
            </a:r>
            <a:r>
              <a:rPr dirty="0" sz="1400" spc="-10">
                <a:latin typeface="Times New Roman"/>
                <a:cs typeface="Times New Roman"/>
              </a:rPr>
              <a:t>data rather than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10">
                <a:latin typeface="Times New Roman"/>
                <a:cs typeface="Times New Roman"/>
              </a:rPr>
              <a:t>view </a:t>
            </a:r>
            <a:r>
              <a:rPr dirty="0" sz="1400" spc="-5">
                <a:latin typeface="Times New Roman"/>
                <a:cs typeface="Times New Roman"/>
              </a:rPr>
              <a:t>of </a:t>
            </a:r>
            <a:r>
              <a:rPr dirty="0" sz="1400" spc="-10">
                <a:latin typeface="Times New Roman"/>
                <a:cs typeface="Times New Roman"/>
              </a:rPr>
              <a:t>it. </a:t>
            </a:r>
            <a:r>
              <a:rPr dirty="0" sz="1400" spc="-15">
                <a:latin typeface="Times New Roman"/>
                <a:cs typeface="Times New Roman"/>
              </a:rPr>
              <a:t>Advanced indexing </a:t>
            </a:r>
            <a:r>
              <a:rPr dirty="0" sz="1400" spc="-5">
                <a:latin typeface="Times New Roman"/>
                <a:cs typeface="Times New Roman"/>
              </a:rPr>
              <a:t>is  of </a:t>
            </a:r>
            <a:r>
              <a:rPr dirty="0" sz="1400" spc="-10">
                <a:latin typeface="Times New Roman"/>
                <a:cs typeface="Times New Roman"/>
              </a:rPr>
              <a:t>two </a:t>
            </a:r>
            <a:r>
              <a:rPr dirty="0" sz="1400" spc="-15">
                <a:latin typeface="Times New Roman"/>
                <a:cs typeface="Times New Roman"/>
              </a:rPr>
              <a:t>types </a:t>
            </a:r>
            <a:r>
              <a:rPr dirty="0" sz="1400" spc="-10">
                <a:latin typeface="Times New Roman"/>
                <a:cs typeface="Times New Roman"/>
              </a:rPr>
              <a:t>integer and</a:t>
            </a:r>
            <a:r>
              <a:rPr dirty="0" sz="1400" spc="-114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Boolean.</a:t>
            </a:r>
            <a:endParaRPr sz="1400">
              <a:latin typeface="Times New Roman"/>
              <a:cs typeface="Times New Roman"/>
            </a:endParaRPr>
          </a:p>
          <a:p>
            <a:pPr marL="12700" marR="168910">
              <a:lnSpc>
                <a:spcPct val="110300"/>
              </a:lnSpc>
              <a:spcBef>
                <a:spcPts val="760"/>
              </a:spcBef>
            </a:pPr>
            <a:r>
              <a:rPr dirty="0" sz="1400" spc="-15" b="1">
                <a:latin typeface="Times New Roman"/>
                <a:cs typeface="Times New Roman"/>
              </a:rPr>
              <a:t>Purely </a:t>
            </a:r>
            <a:r>
              <a:rPr dirty="0" sz="1400" spc="-10" b="1">
                <a:latin typeface="Times New Roman"/>
                <a:cs typeface="Times New Roman"/>
              </a:rPr>
              <a:t>integer </a:t>
            </a:r>
            <a:r>
              <a:rPr dirty="0" sz="1400" spc="-15" b="1">
                <a:latin typeface="Times New Roman"/>
                <a:cs typeface="Times New Roman"/>
              </a:rPr>
              <a:t>indexing </a:t>
            </a:r>
            <a:r>
              <a:rPr dirty="0" sz="1400" b="1">
                <a:latin typeface="Times New Roman"/>
                <a:cs typeface="Times New Roman"/>
              </a:rPr>
              <a:t>: </a:t>
            </a:r>
            <a:r>
              <a:rPr dirty="0" sz="1400" spc="-15">
                <a:latin typeface="Times New Roman"/>
                <a:cs typeface="Times New Roman"/>
              </a:rPr>
              <a:t>When integers are </a:t>
            </a:r>
            <a:r>
              <a:rPr dirty="0" sz="1400" spc="-10">
                <a:latin typeface="Times New Roman"/>
                <a:cs typeface="Times New Roman"/>
              </a:rPr>
              <a:t>used for </a:t>
            </a:r>
            <a:r>
              <a:rPr dirty="0" sz="1400" spc="-15">
                <a:latin typeface="Times New Roman"/>
                <a:cs typeface="Times New Roman"/>
              </a:rPr>
              <a:t>indexing. Each element </a:t>
            </a:r>
            <a:r>
              <a:rPr dirty="0" sz="1400" spc="-5">
                <a:latin typeface="Times New Roman"/>
                <a:cs typeface="Times New Roman"/>
              </a:rPr>
              <a:t>of </a:t>
            </a:r>
            <a:r>
              <a:rPr dirty="0" sz="1400" spc="-10">
                <a:latin typeface="Times New Roman"/>
                <a:cs typeface="Times New Roman"/>
              </a:rPr>
              <a:t>first  </a:t>
            </a:r>
            <a:r>
              <a:rPr dirty="0" sz="1400" spc="-15">
                <a:latin typeface="Times New Roman"/>
                <a:cs typeface="Times New Roman"/>
              </a:rPr>
              <a:t>dimension </a:t>
            </a:r>
            <a:r>
              <a:rPr dirty="0" sz="1400" spc="-10">
                <a:latin typeface="Times New Roman"/>
                <a:cs typeface="Times New Roman"/>
              </a:rPr>
              <a:t>is </a:t>
            </a:r>
            <a:r>
              <a:rPr dirty="0" sz="1400" spc="-15">
                <a:latin typeface="Times New Roman"/>
                <a:cs typeface="Times New Roman"/>
              </a:rPr>
              <a:t>paired </a:t>
            </a:r>
            <a:r>
              <a:rPr dirty="0" sz="1400" spc="-10">
                <a:latin typeface="Times New Roman"/>
                <a:cs typeface="Times New Roman"/>
              </a:rPr>
              <a:t>with the </a:t>
            </a:r>
            <a:r>
              <a:rPr dirty="0" sz="1400" spc="-15">
                <a:latin typeface="Times New Roman"/>
                <a:cs typeface="Times New Roman"/>
              </a:rPr>
              <a:t>element </a:t>
            </a:r>
            <a:r>
              <a:rPr dirty="0" sz="1400" spc="-5">
                <a:latin typeface="Times New Roman"/>
                <a:cs typeface="Times New Roman"/>
              </a:rPr>
              <a:t>of the </a:t>
            </a:r>
            <a:r>
              <a:rPr dirty="0" sz="1400" spc="-10">
                <a:latin typeface="Times New Roman"/>
                <a:cs typeface="Times New Roman"/>
              </a:rPr>
              <a:t>second </a:t>
            </a:r>
            <a:r>
              <a:rPr dirty="0" sz="1400" spc="-15">
                <a:latin typeface="Times New Roman"/>
                <a:cs typeface="Times New Roman"/>
              </a:rPr>
              <a:t>dimension. </a:t>
            </a:r>
            <a:r>
              <a:rPr dirty="0" sz="1400" spc="-10">
                <a:latin typeface="Times New Roman"/>
                <a:cs typeface="Times New Roman"/>
              </a:rPr>
              <a:t>So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 spc="-10">
                <a:latin typeface="Times New Roman"/>
                <a:cs typeface="Times New Roman"/>
              </a:rPr>
              <a:t>index </a:t>
            </a:r>
            <a:r>
              <a:rPr dirty="0" sz="1400" spc="-5">
                <a:latin typeface="Times New Roman"/>
                <a:cs typeface="Times New Roman"/>
              </a:rPr>
              <a:t>of </a:t>
            </a:r>
            <a:r>
              <a:rPr dirty="0" sz="1400" spc="-10">
                <a:latin typeface="Times New Roman"/>
                <a:cs typeface="Times New Roman"/>
              </a:rPr>
              <a:t>the  </a:t>
            </a:r>
            <a:r>
              <a:rPr dirty="0" sz="1400" spc="-15">
                <a:latin typeface="Times New Roman"/>
                <a:cs typeface="Times New Roman"/>
              </a:rPr>
              <a:t>elements </a:t>
            </a:r>
            <a:r>
              <a:rPr dirty="0" sz="1400" spc="-5">
                <a:latin typeface="Times New Roman"/>
                <a:cs typeface="Times New Roman"/>
              </a:rPr>
              <a:t>in </a:t>
            </a:r>
            <a:r>
              <a:rPr dirty="0" sz="1400" spc="-10">
                <a:latin typeface="Times New Roman"/>
                <a:cs typeface="Times New Roman"/>
              </a:rPr>
              <a:t>this case are </a:t>
            </a:r>
            <a:r>
              <a:rPr dirty="0" sz="1400" spc="-15">
                <a:latin typeface="Times New Roman"/>
                <a:cs typeface="Times New Roman"/>
              </a:rPr>
              <a:t>(0,0),(1,0),(2,1)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 spc="-15">
                <a:latin typeface="Times New Roman"/>
                <a:cs typeface="Times New Roman"/>
              </a:rPr>
              <a:t>corresponding elements </a:t>
            </a:r>
            <a:r>
              <a:rPr dirty="0" sz="1400" spc="-10">
                <a:latin typeface="Times New Roman"/>
                <a:cs typeface="Times New Roman"/>
              </a:rPr>
              <a:t>are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selected.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14400" y="3130295"/>
            <a:ext cx="5903976" cy="32232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523240"/>
            <a:ext cx="800100" cy="229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1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9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4704" y="877773"/>
            <a:ext cx="6392545" cy="906144"/>
          </a:xfrm>
          <a:prstGeom prst="rect">
            <a:avLst/>
          </a:prstGeom>
          <a:solidFill>
            <a:srgbClr val="BEBEBE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80"/>
              </a:lnSpc>
            </a:pPr>
            <a:r>
              <a:rPr dirty="0" sz="1400" spc="-5">
                <a:latin typeface="Courier New"/>
                <a:cs typeface="Courier New"/>
              </a:rPr>
              <a:t>import numpy as</a:t>
            </a:r>
            <a:r>
              <a:rPr dirty="0" sz="1400" spc="-54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np</a:t>
            </a:r>
            <a:endParaRPr sz="14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695"/>
              </a:spcBef>
            </a:pPr>
            <a:r>
              <a:rPr dirty="0" sz="1400">
                <a:latin typeface="Courier New"/>
                <a:cs typeface="Courier New"/>
              </a:rPr>
              <a:t>a</a:t>
            </a:r>
            <a:r>
              <a:rPr dirty="0" sz="1400" spc="-10">
                <a:latin typeface="Courier New"/>
                <a:cs typeface="Courier New"/>
              </a:rPr>
              <a:t> </a:t>
            </a:r>
            <a:r>
              <a:rPr dirty="0" sz="1400">
                <a:latin typeface="Courier New"/>
                <a:cs typeface="Courier New"/>
              </a:rPr>
              <a:t>=</a:t>
            </a:r>
            <a:r>
              <a:rPr dirty="0" sz="1400" spc="-50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np.array([[1</a:t>
            </a:r>
            <a:r>
              <a:rPr dirty="0" sz="1400" spc="-50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,2</a:t>
            </a:r>
            <a:r>
              <a:rPr dirty="0" sz="1400" spc="-50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],[3</a:t>
            </a:r>
            <a:r>
              <a:rPr dirty="0" sz="1400" spc="-50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,4</a:t>
            </a:r>
            <a:r>
              <a:rPr dirty="0" sz="1400" spc="-500">
                <a:latin typeface="Courier New"/>
                <a:cs typeface="Courier New"/>
              </a:rPr>
              <a:t> </a:t>
            </a:r>
            <a:r>
              <a:rPr dirty="0" sz="1400">
                <a:latin typeface="Courier New"/>
                <a:cs typeface="Courier New"/>
              </a:rPr>
              <a:t>],[5</a:t>
            </a:r>
            <a:r>
              <a:rPr dirty="0" sz="1400" spc="-50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,6</a:t>
            </a:r>
            <a:r>
              <a:rPr dirty="0" sz="1400" spc="-50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]])</a:t>
            </a:r>
            <a:endParaRPr sz="14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695"/>
              </a:spcBef>
            </a:pPr>
            <a:r>
              <a:rPr dirty="0" sz="1400" spc="-5">
                <a:latin typeface="Courier New"/>
                <a:cs typeface="Courier New"/>
              </a:rPr>
              <a:t>print(a[[0</a:t>
            </a:r>
            <a:r>
              <a:rPr dirty="0" sz="1400" spc="-50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,1</a:t>
            </a:r>
            <a:r>
              <a:rPr dirty="0" sz="1400" spc="-500">
                <a:latin typeface="Courier New"/>
                <a:cs typeface="Courier New"/>
              </a:rPr>
              <a:t> </a:t>
            </a:r>
            <a:r>
              <a:rPr dirty="0" sz="1400">
                <a:latin typeface="Courier New"/>
                <a:cs typeface="Courier New"/>
              </a:rPr>
              <a:t>,2</a:t>
            </a:r>
            <a:r>
              <a:rPr dirty="0" sz="1400" spc="-50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],[0</a:t>
            </a:r>
            <a:r>
              <a:rPr dirty="0" sz="1400" spc="-50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,0</a:t>
            </a:r>
            <a:r>
              <a:rPr dirty="0" sz="1400" spc="-50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,1]])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1945385"/>
            <a:ext cx="6180455" cy="1267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10" b="1">
                <a:latin typeface="Times New Roman"/>
                <a:cs typeface="Times New Roman"/>
              </a:rPr>
              <a:t>Boolean Array</a:t>
            </a:r>
            <a:r>
              <a:rPr dirty="0" sz="1400" spc="-95" b="1">
                <a:latin typeface="Times New Roman"/>
                <a:cs typeface="Times New Roman"/>
              </a:rPr>
              <a:t> </a:t>
            </a:r>
            <a:r>
              <a:rPr dirty="0" sz="1400" spc="-15" b="1">
                <a:latin typeface="Times New Roman"/>
                <a:cs typeface="Times New Roman"/>
              </a:rPr>
              <a:t>Indexing: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09300"/>
              </a:lnSpc>
            </a:pPr>
            <a:r>
              <a:rPr dirty="0" sz="1400" spc="-10">
                <a:latin typeface="Times New Roman"/>
                <a:cs typeface="Times New Roman"/>
              </a:rPr>
              <a:t>This </a:t>
            </a:r>
            <a:r>
              <a:rPr dirty="0" sz="1400" spc="-15">
                <a:latin typeface="Times New Roman"/>
                <a:cs typeface="Times New Roman"/>
              </a:rPr>
              <a:t>indexing </a:t>
            </a:r>
            <a:r>
              <a:rPr dirty="0" sz="1400" spc="-10">
                <a:latin typeface="Times New Roman"/>
                <a:cs typeface="Times New Roman"/>
              </a:rPr>
              <a:t>has </a:t>
            </a:r>
            <a:r>
              <a:rPr dirty="0" sz="1400" spc="-15">
                <a:latin typeface="Times New Roman"/>
                <a:cs typeface="Times New Roman"/>
              </a:rPr>
              <a:t>some </a:t>
            </a:r>
            <a:r>
              <a:rPr dirty="0" sz="1400" spc="-10">
                <a:latin typeface="Times New Roman"/>
                <a:cs typeface="Times New Roman"/>
              </a:rPr>
              <a:t>boolean </a:t>
            </a:r>
            <a:r>
              <a:rPr dirty="0" sz="1400" spc="-15">
                <a:latin typeface="Times New Roman"/>
                <a:cs typeface="Times New Roman"/>
              </a:rPr>
              <a:t>expression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 spc="-15">
                <a:latin typeface="Times New Roman"/>
                <a:cs typeface="Times New Roman"/>
              </a:rPr>
              <a:t>index. </a:t>
            </a:r>
            <a:r>
              <a:rPr dirty="0" sz="1400" spc="-10">
                <a:latin typeface="Times New Roman"/>
                <a:cs typeface="Times New Roman"/>
              </a:rPr>
              <a:t>Those </a:t>
            </a:r>
            <a:r>
              <a:rPr dirty="0" sz="1400" spc="-15">
                <a:latin typeface="Times New Roman"/>
                <a:cs typeface="Times New Roman"/>
              </a:rPr>
              <a:t>elements </a:t>
            </a:r>
            <a:r>
              <a:rPr dirty="0" sz="1400" spc="-10">
                <a:latin typeface="Times New Roman"/>
                <a:cs typeface="Times New Roman"/>
              </a:rPr>
              <a:t>are returned  which satisfy that </a:t>
            </a:r>
            <a:r>
              <a:rPr dirty="0" sz="1400" spc="-15">
                <a:latin typeface="Times New Roman"/>
                <a:cs typeface="Times New Roman"/>
              </a:rPr>
              <a:t>Boolean expression. </a:t>
            </a:r>
            <a:r>
              <a:rPr dirty="0" sz="1400" spc="-1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is </a:t>
            </a:r>
            <a:r>
              <a:rPr dirty="0" sz="1400" spc="-10">
                <a:latin typeface="Times New Roman"/>
                <a:cs typeface="Times New Roman"/>
              </a:rPr>
              <a:t>used for </a:t>
            </a:r>
            <a:r>
              <a:rPr dirty="0" sz="1400" spc="-15">
                <a:latin typeface="Times New Roman"/>
                <a:cs typeface="Times New Roman"/>
              </a:rPr>
              <a:t>filtering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 spc="-15">
                <a:latin typeface="Times New Roman"/>
                <a:cs typeface="Times New Roman"/>
              </a:rPr>
              <a:t>desired element</a:t>
            </a:r>
            <a:r>
              <a:rPr dirty="0" sz="1400" spc="-1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values.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sz="1400" spc="-1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9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4704" y="3338195"/>
            <a:ext cx="6392545" cy="906780"/>
          </a:xfrm>
          <a:prstGeom prst="rect">
            <a:avLst/>
          </a:prstGeom>
          <a:solidFill>
            <a:srgbClr val="BEBEBE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80"/>
              </a:lnSpc>
            </a:pPr>
            <a:r>
              <a:rPr dirty="0" sz="1400" spc="-5">
                <a:latin typeface="Courier New"/>
                <a:cs typeface="Courier New"/>
              </a:rPr>
              <a:t>import numpy as</a:t>
            </a:r>
            <a:r>
              <a:rPr dirty="0" sz="1400" spc="-5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np</a:t>
            </a:r>
            <a:endParaRPr sz="14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695"/>
              </a:spcBef>
            </a:pPr>
            <a:r>
              <a:rPr dirty="0" sz="1400">
                <a:latin typeface="Courier New"/>
                <a:cs typeface="Courier New"/>
              </a:rPr>
              <a:t>a = </a:t>
            </a:r>
            <a:r>
              <a:rPr dirty="0" sz="1400" spc="-5">
                <a:latin typeface="Courier New"/>
                <a:cs typeface="Courier New"/>
              </a:rPr>
              <a:t>np.array([10, 40, 80, 50,</a:t>
            </a:r>
            <a:r>
              <a:rPr dirty="0" sz="1400" spc="-2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100])</a:t>
            </a:r>
            <a:endParaRPr sz="14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695"/>
              </a:spcBef>
            </a:pPr>
            <a:r>
              <a:rPr dirty="0" sz="1400" spc="-5">
                <a:latin typeface="Courier New"/>
                <a:cs typeface="Courier New"/>
              </a:rPr>
              <a:t>print(a[a&gt;50])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4432934"/>
            <a:ext cx="800100" cy="229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1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9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14704" y="4796663"/>
            <a:ext cx="6392545" cy="907415"/>
          </a:xfrm>
          <a:prstGeom prst="rect">
            <a:avLst/>
          </a:prstGeom>
          <a:solidFill>
            <a:srgbClr val="BEBEBE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80"/>
              </a:lnSpc>
            </a:pPr>
            <a:r>
              <a:rPr dirty="0" sz="1400" spc="-5">
                <a:latin typeface="Courier New"/>
                <a:cs typeface="Courier New"/>
              </a:rPr>
              <a:t>import numpy as</a:t>
            </a:r>
            <a:r>
              <a:rPr dirty="0" sz="1400" spc="-54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np</a:t>
            </a:r>
            <a:endParaRPr sz="14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705"/>
              </a:spcBef>
            </a:pPr>
            <a:r>
              <a:rPr dirty="0" sz="1400">
                <a:latin typeface="Courier New"/>
                <a:cs typeface="Courier New"/>
              </a:rPr>
              <a:t>a = </a:t>
            </a:r>
            <a:r>
              <a:rPr dirty="0" sz="1400" spc="-5">
                <a:latin typeface="Courier New"/>
                <a:cs typeface="Courier New"/>
              </a:rPr>
              <a:t>np.array([10, 40, 80, 50,</a:t>
            </a:r>
            <a:r>
              <a:rPr dirty="0" sz="1400" spc="-51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100])</a:t>
            </a:r>
            <a:endParaRPr sz="14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695"/>
              </a:spcBef>
            </a:pPr>
            <a:r>
              <a:rPr dirty="0" sz="1400" spc="-5">
                <a:latin typeface="Courier New"/>
                <a:cs typeface="Courier New"/>
              </a:rPr>
              <a:t>print(a[a%40==0]**2)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2004" y="5861177"/>
            <a:ext cx="800100" cy="229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1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9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14704" y="6185280"/>
            <a:ext cx="6392545" cy="1209040"/>
          </a:xfrm>
          <a:prstGeom prst="rect">
            <a:avLst/>
          </a:prstGeom>
          <a:solidFill>
            <a:srgbClr val="BEBEBE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80"/>
              </a:lnSpc>
            </a:pPr>
            <a:r>
              <a:rPr dirty="0" sz="1400" spc="-5">
                <a:latin typeface="Courier New"/>
                <a:cs typeface="Courier New"/>
              </a:rPr>
              <a:t>import numpy as</a:t>
            </a:r>
            <a:r>
              <a:rPr dirty="0" sz="1400" spc="-54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np</a:t>
            </a:r>
            <a:endParaRPr sz="14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695"/>
              </a:spcBef>
            </a:pPr>
            <a:r>
              <a:rPr dirty="0" sz="1400">
                <a:latin typeface="Courier New"/>
                <a:cs typeface="Courier New"/>
              </a:rPr>
              <a:t>b = </a:t>
            </a:r>
            <a:r>
              <a:rPr dirty="0" sz="1400" spc="-5">
                <a:latin typeface="Courier New"/>
                <a:cs typeface="Courier New"/>
              </a:rPr>
              <a:t>np.array([[5, 5],[4, 5],[16,</a:t>
            </a:r>
            <a:r>
              <a:rPr dirty="0" sz="1400" spc="-51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4]])</a:t>
            </a:r>
            <a:endParaRPr sz="1400">
              <a:latin typeface="Courier New"/>
              <a:cs typeface="Courier New"/>
            </a:endParaRPr>
          </a:p>
          <a:p>
            <a:pPr marR="4038600">
              <a:lnSpc>
                <a:spcPts val="2390"/>
              </a:lnSpc>
              <a:spcBef>
                <a:spcPts val="180"/>
              </a:spcBef>
            </a:pPr>
            <a:r>
              <a:rPr dirty="0" sz="1400" spc="-5">
                <a:latin typeface="Courier New"/>
                <a:cs typeface="Courier New"/>
              </a:rPr>
              <a:t>sumrow </a:t>
            </a:r>
            <a:r>
              <a:rPr dirty="0" sz="1400">
                <a:latin typeface="Courier New"/>
                <a:cs typeface="Courier New"/>
              </a:rPr>
              <a:t>= </a:t>
            </a:r>
            <a:r>
              <a:rPr dirty="0" sz="1400" spc="-5">
                <a:latin typeface="Courier New"/>
                <a:cs typeface="Courier New"/>
              </a:rPr>
              <a:t>b.sum(-1)  </a:t>
            </a:r>
            <a:r>
              <a:rPr dirty="0" sz="1400" spc="-5">
                <a:latin typeface="Courier New"/>
                <a:cs typeface="Courier New"/>
              </a:rPr>
              <a:t>print(b[sumrow%10==0])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2004" y="7737602"/>
            <a:ext cx="5780405" cy="1399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Basic Array Operations </a:t>
            </a:r>
            <a:r>
              <a:rPr dirty="0" sz="1400" b="1">
                <a:latin typeface="Times New Roman"/>
                <a:cs typeface="Times New Roman"/>
              </a:rPr>
              <a:t>and </a:t>
            </a:r>
            <a:r>
              <a:rPr dirty="0" sz="1400" spc="-5" b="1">
                <a:latin typeface="Times New Roman"/>
                <a:cs typeface="Times New Roman"/>
              </a:rPr>
              <a:t>Binary</a:t>
            </a:r>
            <a:r>
              <a:rPr dirty="0" sz="1400" spc="1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Operators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10">
                <a:latin typeface="Times New Roman"/>
                <a:cs typeface="Times New Roman"/>
              </a:rPr>
              <a:t>numpy, </a:t>
            </a:r>
            <a:r>
              <a:rPr dirty="0" sz="1400" spc="-5">
                <a:latin typeface="Times New Roman"/>
                <a:cs typeface="Times New Roman"/>
              </a:rPr>
              <a:t>arrays </a:t>
            </a:r>
            <a:r>
              <a:rPr dirty="0" sz="1400">
                <a:latin typeface="Times New Roman"/>
                <a:cs typeface="Times New Roman"/>
              </a:rPr>
              <a:t>allow a </a:t>
            </a:r>
            <a:r>
              <a:rPr dirty="0" sz="1400" spc="-5">
                <a:latin typeface="Times New Roman"/>
                <a:cs typeface="Times New Roman"/>
              </a:rPr>
              <a:t>wide range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operations which 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performed </a:t>
            </a:r>
            <a:r>
              <a:rPr dirty="0" sz="1400">
                <a:latin typeface="Times New Roman"/>
                <a:cs typeface="Times New Roman"/>
              </a:rPr>
              <a:t>on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10000"/>
              </a:lnSpc>
              <a:spcBef>
                <a:spcPts val="10"/>
              </a:spcBef>
            </a:pPr>
            <a:r>
              <a:rPr dirty="0" sz="1400" spc="-5">
                <a:latin typeface="Times New Roman"/>
                <a:cs typeface="Times New Roman"/>
              </a:rPr>
              <a:t>particular array </a:t>
            </a:r>
            <a:r>
              <a:rPr dirty="0" sz="1400">
                <a:latin typeface="Times New Roman"/>
                <a:cs typeface="Times New Roman"/>
              </a:rPr>
              <a:t>or a </a:t>
            </a:r>
            <a:r>
              <a:rPr dirty="0" sz="1400" spc="-5">
                <a:latin typeface="Times New Roman"/>
                <a:cs typeface="Times New Roman"/>
              </a:rPr>
              <a:t>combination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Arrays. </a:t>
            </a:r>
            <a:r>
              <a:rPr dirty="0" sz="1400">
                <a:latin typeface="Times New Roman"/>
                <a:cs typeface="Times New Roman"/>
              </a:rPr>
              <a:t>These </a:t>
            </a:r>
            <a:r>
              <a:rPr dirty="0" sz="1400" spc="-5">
                <a:latin typeface="Times New Roman"/>
                <a:cs typeface="Times New Roman"/>
              </a:rPr>
              <a:t>operations include some basic  Mathematical operation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well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>
                <a:latin typeface="Times New Roman"/>
                <a:cs typeface="Times New Roman"/>
              </a:rPr>
              <a:t>Unary and </a:t>
            </a:r>
            <a:r>
              <a:rPr dirty="0" sz="1400" spc="-5">
                <a:latin typeface="Times New Roman"/>
                <a:cs typeface="Times New Roman"/>
              </a:rPr>
              <a:t>Binary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operations.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1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9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96416" y="9232086"/>
            <a:ext cx="6323965" cy="303530"/>
          </a:xfrm>
          <a:prstGeom prst="rect">
            <a:avLst/>
          </a:prstGeom>
          <a:solidFill>
            <a:srgbClr val="BEBEBE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80"/>
              </a:lnSpc>
            </a:pPr>
            <a:r>
              <a:rPr dirty="0" sz="1400" spc="-5">
                <a:latin typeface="Courier New"/>
                <a:cs typeface="Courier New"/>
              </a:rPr>
              <a:t>import numpy as</a:t>
            </a:r>
            <a:r>
              <a:rPr dirty="0" sz="1400" spc="-5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np</a:t>
            </a:r>
            <a:endParaRPr sz="14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6416" y="541019"/>
            <a:ext cx="6323965" cy="2719705"/>
          </a:xfrm>
          <a:prstGeom prst="rect">
            <a:avLst/>
          </a:prstGeom>
          <a:solidFill>
            <a:srgbClr val="BEBEBE"/>
          </a:solidFill>
        </p:spPr>
        <p:txBody>
          <a:bodyPr wrap="square" lIns="0" tIns="0" rIns="0" bIns="0" rtlCol="0" vert="horz">
            <a:spAutoFit/>
          </a:bodyPr>
          <a:lstStyle/>
          <a:p>
            <a:pPr marL="124460">
              <a:lnSpc>
                <a:spcPts val="1480"/>
              </a:lnSpc>
            </a:pPr>
            <a:r>
              <a:rPr dirty="0" sz="1400">
                <a:latin typeface="Courier New"/>
                <a:cs typeface="Courier New"/>
              </a:rPr>
              <a:t>a = </a:t>
            </a:r>
            <a:r>
              <a:rPr dirty="0" sz="1400" spc="-5">
                <a:latin typeface="Courier New"/>
                <a:cs typeface="Courier New"/>
              </a:rPr>
              <a:t>np.array([[1,</a:t>
            </a:r>
            <a:r>
              <a:rPr dirty="0" sz="1400" spc="-7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2],</a:t>
            </a:r>
            <a:endParaRPr sz="1400">
              <a:latin typeface="Courier New"/>
              <a:cs typeface="Courier New"/>
            </a:endParaRPr>
          </a:p>
          <a:p>
            <a:pPr marL="1511300">
              <a:lnSpc>
                <a:spcPct val="100000"/>
              </a:lnSpc>
              <a:spcBef>
                <a:spcPts val="695"/>
              </a:spcBef>
            </a:pPr>
            <a:r>
              <a:rPr dirty="0" sz="1400" spc="-5">
                <a:latin typeface="Courier New"/>
                <a:cs typeface="Courier New"/>
              </a:rPr>
              <a:t>[3,</a:t>
            </a:r>
            <a:r>
              <a:rPr dirty="0" sz="1400" spc="-8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4]])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695"/>
              </a:spcBef>
            </a:pPr>
            <a:r>
              <a:rPr dirty="0" sz="1400">
                <a:latin typeface="Courier New"/>
                <a:cs typeface="Courier New"/>
              </a:rPr>
              <a:t>b = </a:t>
            </a:r>
            <a:r>
              <a:rPr dirty="0" sz="1400" spc="-5">
                <a:latin typeface="Courier New"/>
                <a:cs typeface="Courier New"/>
              </a:rPr>
              <a:t>np.array([[4,</a:t>
            </a:r>
            <a:r>
              <a:rPr dirty="0" sz="1400" spc="-7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3],</a:t>
            </a:r>
            <a:endParaRPr sz="1400">
              <a:latin typeface="Courier New"/>
              <a:cs typeface="Courier New"/>
            </a:endParaRPr>
          </a:p>
          <a:p>
            <a:pPr marL="1511300">
              <a:lnSpc>
                <a:spcPct val="100000"/>
              </a:lnSpc>
              <a:spcBef>
                <a:spcPts val="695"/>
              </a:spcBef>
            </a:pPr>
            <a:r>
              <a:rPr dirty="0" sz="1400" spc="-5">
                <a:latin typeface="Courier New"/>
                <a:cs typeface="Courier New"/>
              </a:rPr>
              <a:t>[2,</a:t>
            </a:r>
            <a:r>
              <a:rPr dirty="0" sz="1400" spc="-8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1]])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705"/>
              </a:spcBef>
            </a:pPr>
            <a:r>
              <a:rPr dirty="0" sz="1400" spc="-5">
                <a:latin typeface="Courier New"/>
                <a:cs typeface="Courier New"/>
              </a:rPr>
              <a:t>print ("Adding </a:t>
            </a:r>
            <a:r>
              <a:rPr dirty="0" sz="1400">
                <a:latin typeface="Courier New"/>
                <a:cs typeface="Courier New"/>
              </a:rPr>
              <a:t>1 </a:t>
            </a:r>
            <a:r>
              <a:rPr dirty="0" sz="1400" spc="-5">
                <a:latin typeface="Courier New"/>
                <a:cs typeface="Courier New"/>
              </a:rPr>
              <a:t>to every element:", </a:t>
            </a:r>
            <a:r>
              <a:rPr dirty="0" sz="1400">
                <a:latin typeface="Courier New"/>
                <a:cs typeface="Courier New"/>
              </a:rPr>
              <a:t>a +</a:t>
            </a:r>
            <a:r>
              <a:rPr dirty="0" sz="1400" spc="-1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1)</a:t>
            </a:r>
            <a:endParaRPr sz="1400">
              <a:latin typeface="Courier New"/>
              <a:cs typeface="Courier New"/>
            </a:endParaRPr>
          </a:p>
          <a:p>
            <a:pPr marL="17780" marR="855980">
              <a:lnSpc>
                <a:spcPct val="141400"/>
              </a:lnSpc>
            </a:pPr>
            <a:r>
              <a:rPr dirty="0" sz="1400" spc="-5">
                <a:latin typeface="Courier New"/>
                <a:cs typeface="Courier New"/>
              </a:rPr>
              <a:t>print ("\nSubtracting </a:t>
            </a:r>
            <a:r>
              <a:rPr dirty="0" sz="1400">
                <a:latin typeface="Courier New"/>
                <a:cs typeface="Courier New"/>
              </a:rPr>
              <a:t>2 </a:t>
            </a:r>
            <a:r>
              <a:rPr dirty="0" sz="1400" spc="-5">
                <a:latin typeface="Courier New"/>
                <a:cs typeface="Courier New"/>
              </a:rPr>
              <a:t>from each element:", </a:t>
            </a:r>
            <a:r>
              <a:rPr dirty="0" sz="1400">
                <a:latin typeface="Courier New"/>
                <a:cs typeface="Courier New"/>
              </a:rPr>
              <a:t>b - </a:t>
            </a:r>
            <a:r>
              <a:rPr dirty="0" sz="1400" spc="-5">
                <a:latin typeface="Courier New"/>
                <a:cs typeface="Courier New"/>
              </a:rPr>
              <a:t>2)  print ("\nArray sum:\n", </a:t>
            </a:r>
            <a:r>
              <a:rPr dirty="0" sz="1400">
                <a:latin typeface="Courier New"/>
                <a:cs typeface="Courier New"/>
              </a:rPr>
              <a:t>a +</a:t>
            </a:r>
            <a:r>
              <a:rPr dirty="0" sz="1400" spc="-3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b)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695"/>
              </a:spcBef>
            </a:pPr>
            <a:r>
              <a:rPr dirty="0" sz="1400" spc="-5">
                <a:latin typeface="Courier New"/>
                <a:cs typeface="Courier New"/>
              </a:rPr>
              <a:t>print ("Array multiplication:\n", a*b)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705"/>
              </a:spcBef>
            </a:pPr>
            <a:r>
              <a:rPr dirty="0" sz="1400" spc="-5">
                <a:latin typeface="Courier New"/>
                <a:cs typeface="Courier New"/>
              </a:rPr>
              <a:t>print ("Matrix multiplication:\n",</a:t>
            </a:r>
            <a:r>
              <a:rPr dirty="0" sz="1400" spc="1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a.dot(b))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3481959"/>
            <a:ext cx="6262370" cy="1399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Numpy Mathematical</a:t>
            </a:r>
            <a:r>
              <a:rPr dirty="0" sz="1400" spc="-2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Function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1400" spc="-5">
                <a:latin typeface="Times New Roman"/>
                <a:cs typeface="Times New Roman"/>
              </a:rPr>
              <a:t>NumPy contains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large number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various mathematical operations. NumPy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provides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10000"/>
              </a:lnSpc>
              <a:spcBef>
                <a:spcPts val="10"/>
              </a:spcBef>
            </a:pPr>
            <a:r>
              <a:rPr dirty="0" sz="1400" spc="-5">
                <a:latin typeface="Times New Roman"/>
                <a:cs typeface="Times New Roman"/>
              </a:rPr>
              <a:t>standard trigonometric functions, functions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arithmetic operations, handling </a:t>
            </a:r>
            <a:r>
              <a:rPr dirty="0" sz="1400" spc="-10">
                <a:latin typeface="Times New Roman"/>
                <a:cs typeface="Times New Roman"/>
              </a:rPr>
              <a:t>complex  </a:t>
            </a:r>
            <a:r>
              <a:rPr dirty="0" sz="1400" spc="-5">
                <a:latin typeface="Times New Roman"/>
                <a:cs typeface="Times New Roman"/>
              </a:rPr>
              <a:t>numbers,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etc.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-1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9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6416" y="4976495"/>
            <a:ext cx="6323965" cy="1818639"/>
          </a:xfrm>
          <a:prstGeom prst="rect">
            <a:avLst/>
          </a:prstGeom>
          <a:solidFill>
            <a:srgbClr val="BEBEBE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70"/>
              </a:lnSpc>
            </a:pPr>
            <a:r>
              <a:rPr dirty="0" sz="1400" spc="-15">
                <a:latin typeface="Courier New"/>
                <a:cs typeface="Courier New"/>
              </a:rPr>
              <a:t>import </a:t>
            </a:r>
            <a:r>
              <a:rPr dirty="0" sz="1400" spc="-10">
                <a:latin typeface="Courier New"/>
                <a:cs typeface="Courier New"/>
              </a:rPr>
              <a:t>numpy </a:t>
            </a:r>
            <a:r>
              <a:rPr dirty="0" sz="1400" spc="-5">
                <a:latin typeface="Courier New"/>
                <a:cs typeface="Courier New"/>
              </a:rPr>
              <a:t>as</a:t>
            </a:r>
            <a:r>
              <a:rPr dirty="0" sz="1400" spc="-95">
                <a:latin typeface="Courier New"/>
                <a:cs typeface="Courier New"/>
              </a:rPr>
              <a:t> </a:t>
            </a:r>
            <a:r>
              <a:rPr dirty="0" sz="1400" spc="-10">
                <a:latin typeface="Courier New"/>
                <a:cs typeface="Courier New"/>
              </a:rPr>
              <a:t>np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710"/>
              </a:spcBef>
            </a:pPr>
            <a:r>
              <a:rPr dirty="0" sz="1400">
                <a:latin typeface="Courier New"/>
                <a:cs typeface="Courier New"/>
              </a:rPr>
              <a:t>a = </a:t>
            </a:r>
            <a:r>
              <a:rPr dirty="0" sz="1400" spc="-10">
                <a:latin typeface="Courier New"/>
                <a:cs typeface="Courier New"/>
              </a:rPr>
              <a:t>np.array([0, np.pi/2,</a:t>
            </a:r>
            <a:r>
              <a:rPr dirty="0" sz="1400" spc="-185">
                <a:latin typeface="Courier New"/>
                <a:cs typeface="Courier New"/>
              </a:rPr>
              <a:t> </a:t>
            </a:r>
            <a:r>
              <a:rPr dirty="0" sz="1400" spc="-10">
                <a:latin typeface="Courier New"/>
                <a:cs typeface="Courier New"/>
              </a:rPr>
              <a:t>np.pi])</a:t>
            </a:r>
            <a:endParaRPr sz="1400">
              <a:latin typeface="Courier New"/>
              <a:cs typeface="Courier New"/>
            </a:endParaRPr>
          </a:p>
          <a:p>
            <a:pPr marL="17780" marR="918844">
              <a:lnSpc>
                <a:spcPct val="142100"/>
              </a:lnSpc>
            </a:pPr>
            <a:r>
              <a:rPr dirty="0" sz="1400" spc="-10">
                <a:latin typeface="Courier New"/>
                <a:cs typeface="Courier New"/>
              </a:rPr>
              <a:t>print ("Sine values of array </a:t>
            </a:r>
            <a:r>
              <a:rPr dirty="0" sz="1400" spc="-15">
                <a:latin typeface="Courier New"/>
                <a:cs typeface="Courier New"/>
              </a:rPr>
              <a:t>elements:",</a:t>
            </a:r>
            <a:r>
              <a:rPr dirty="0" sz="1400" spc="-75">
                <a:latin typeface="Courier New"/>
                <a:cs typeface="Courier New"/>
              </a:rPr>
              <a:t> </a:t>
            </a:r>
            <a:r>
              <a:rPr dirty="0" sz="1400" spc="-10">
                <a:latin typeface="Courier New"/>
                <a:cs typeface="Courier New"/>
              </a:rPr>
              <a:t>np.sin(a))  </a:t>
            </a:r>
            <a:r>
              <a:rPr dirty="0" sz="1400">
                <a:latin typeface="Courier New"/>
                <a:cs typeface="Courier New"/>
              </a:rPr>
              <a:t>a = </a:t>
            </a:r>
            <a:r>
              <a:rPr dirty="0" sz="1400" spc="-10">
                <a:latin typeface="Courier New"/>
                <a:cs typeface="Courier New"/>
              </a:rPr>
              <a:t>np.array([0, 1, 2,</a:t>
            </a:r>
            <a:r>
              <a:rPr dirty="0" sz="1400" spc="-175">
                <a:latin typeface="Courier New"/>
                <a:cs typeface="Courier New"/>
              </a:rPr>
              <a:t> </a:t>
            </a:r>
            <a:r>
              <a:rPr dirty="0" sz="1400" spc="-15">
                <a:latin typeface="Courier New"/>
                <a:cs typeface="Courier New"/>
              </a:rPr>
              <a:t>3])</a:t>
            </a:r>
            <a:endParaRPr sz="1400">
              <a:latin typeface="Courier New"/>
              <a:cs typeface="Courier New"/>
            </a:endParaRPr>
          </a:p>
          <a:p>
            <a:pPr marL="17780" marR="815340">
              <a:lnSpc>
                <a:spcPct val="141400"/>
              </a:lnSpc>
              <a:spcBef>
                <a:spcPts val="10"/>
              </a:spcBef>
            </a:pPr>
            <a:r>
              <a:rPr dirty="0" sz="1400" spc="-10">
                <a:latin typeface="Courier New"/>
                <a:cs typeface="Courier New"/>
              </a:rPr>
              <a:t>print ("Exponent of array elements:", </a:t>
            </a:r>
            <a:r>
              <a:rPr dirty="0" sz="1400" spc="-15">
                <a:latin typeface="Courier New"/>
                <a:cs typeface="Courier New"/>
              </a:rPr>
              <a:t>np.exp(a))  </a:t>
            </a:r>
            <a:r>
              <a:rPr dirty="0" sz="1400" spc="-10">
                <a:latin typeface="Courier New"/>
                <a:cs typeface="Courier New"/>
              </a:rPr>
              <a:t>print ("Square root of array </a:t>
            </a:r>
            <a:r>
              <a:rPr dirty="0" sz="1400" spc="-15">
                <a:latin typeface="Courier New"/>
                <a:cs typeface="Courier New"/>
              </a:rPr>
              <a:t>elements:",</a:t>
            </a:r>
            <a:r>
              <a:rPr dirty="0" sz="1400" spc="-45">
                <a:latin typeface="Courier New"/>
                <a:cs typeface="Courier New"/>
              </a:rPr>
              <a:t> </a:t>
            </a:r>
            <a:r>
              <a:rPr dirty="0" sz="1400" spc="-15">
                <a:latin typeface="Courier New"/>
                <a:cs typeface="Courier New"/>
              </a:rPr>
              <a:t>np.sqrt(a))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7086472"/>
            <a:ext cx="6113145" cy="12477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10" b="1">
                <a:latin typeface="Times New Roman"/>
                <a:cs typeface="Times New Roman"/>
              </a:rPr>
              <a:t>Unary</a:t>
            </a:r>
            <a:r>
              <a:rPr dirty="0" sz="1400" spc="-85" b="1">
                <a:latin typeface="Times New Roman"/>
                <a:cs typeface="Times New Roman"/>
              </a:rPr>
              <a:t> </a:t>
            </a:r>
            <a:r>
              <a:rPr dirty="0" sz="1400" spc="-15" b="1">
                <a:latin typeface="Times New Roman"/>
                <a:cs typeface="Times New Roman"/>
              </a:rPr>
              <a:t>operators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95400"/>
              </a:lnSpc>
              <a:spcBef>
                <a:spcPts val="800"/>
              </a:spcBef>
            </a:pPr>
            <a:r>
              <a:rPr dirty="0" sz="1400" spc="-10">
                <a:latin typeface="Times New Roman"/>
                <a:cs typeface="Times New Roman"/>
              </a:rPr>
              <a:t>Many unary </a:t>
            </a:r>
            <a:r>
              <a:rPr dirty="0" sz="1400" spc="-15">
                <a:latin typeface="Times New Roman"/>
                <a:cs typeface="Times New Roman"/>
              </a:rPr>
              <a:t>operations </a:t>
            </a:r>
            <a:r>
              <a:rPr dirty="0" sz="1400" spc="-10">
                <a:latin typeface="Times New Roman"/>
                <a:cs typeface="Times New Roman"/>
              </a:rPr>
              <a:t>are </a:t>
            </a:r>
            <a:r>
              <a:rPr dirty="0" sz="1400" spc="-15">
                <a:latin typeface="Times New Roman"/>
                <a:cs typeface="Times New Roman"/>
              </a:rPr>
              <a:t>provided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15">
                <a:latin typeface="Times New Roman"/>
                <a:cs typeface="Times New Roman"/>
              </a:rPr>
              <a:t>method </a:t>
            </a:r>
            <a:r>
              <a:rPr dirty="0" sz="1400" spc="-5">
                <a:latin typeface="Times New Roman"/>
                <a:cs typeface="Times New Roman"/>
              </a:rPr>
              <a:t>of </a:t>
            </a:r>
            <a:r>
              <a:rPr dirty="0" sz="1400" spc="-15">
                <a:latin typeface="Times New Roman"/>
                <a:cs typeface="Times New Roman"/>
              </a:rPr>
              <a:t>ndarray </a:t>
            </a:r>
            <a:r>
              <a:rPr dirty="0" sz="1400" spc="-10">
                <a:latin typeface="Times New Roman"/>
                <a:cs typeface="Times New Roman"/>
              </a:rPr>
              <a:t>class. This </a:t>
            </a:r>
            <a:r>
              <a:rPr dirty="0" sz="1400" spc="-15">
                <a:latin typeface="Times New Roman"/>
                <a:cs typeface="Times New Roman"/>
              </a:rPr>
              <a:t>includes sum,  </a:t>
            </a:r>
            <a:r>
              <a:rPr dirty="0" sz="1400" spc="-10">
                <a:latin typeface="Times New Roman"/>
                <a:cs typeface="Times New Roman"/>
              </a:rPr>
              <a:t>min, </a:t>
            </a:r>
            <a:r>
              <a:rPr dirty="0" sz="1400" spc="-15">
                <a:latin typeface="Times New Roman"/>
                <a:cs typeface="Times New Roman"/>
              </a:rPr>
              <a:t>max, </a:t>
            </a:r>
            <a:r>
              <a:rPr dirty="0" sz="1400" spc="-10">
                <a:latin typeface="Times New Roman"/>
                <a:cs typeface="Times New Roman"/>
              </a:rPr>
              <a:t>etc. These functions </a:t>
            </a:r>
            <a:r>
              <a:rPr dirty="0" sz="1400" spc="-15">
                <a:latin typeface="Times New Roman"/>
                <a:cs typeface="Times New Roman"/>
              </a:rPr>
              <a:t>can </a:t>
            </a:r>
            <a:r>
              <a:rPr dirty="0" sz="1400" spc="-10">
                <a:latin typeface="Times New Roman"/>
                <a:cs typeface="Times New Roman"/>
              </a:rPr>
              <a:t>also </a:t>
            </a:r>
            <a:r>
              <a:rPr dirty="0" sz="1400" spc="-5">
                <a:latin typeface="Times New Roman"/>
                <a:cs typeface="Times New Roman"/>
              </a:rPr>
              <a:t>be </a:t>
            </a:r>
            <a:r>
              <a:rPr dirty="0" sz="1400" spc="-15">
                <a:latin typeface="Times New Roman"/>
                <a:cs typeface="Times New Roman"/>
              </a:rPr>
              <a:t>applied row-wise </a:t>
            </a:r>
            <a:r>
              <a:rPr dirty="0" sz="1400" spc="-5">
                <a:latin typeface="Times New Roman"/>
                <a:cs typeface="Times New Roman"/>
              </a:rPr>
              <a:t>or </a:t>
            </a:r>
            <a:r>
              <a:rPr dirty="0" sz="1400" spc="-15">
                <a:latin typeface="Times New Roman"/>
                <a:cs typeface="Times New Roman"/>
              </a:rPr>
              <a:t>column-wise </a:t>
            </a:r>
            <a:r>
              <a:rPr dirty="0" sz="1400" spc="-5">
                <a:latin typeface="Times New Roman"/>
                <a:cs typeface="Times New Roman"/>
              </a:rPr>
              <a:t>by </a:t>
            </a:r>
            <a:r>
              <a:rPr dirty="0" sz="1400" spc="-10">
                <a:latin typeface="Times New Roman"/>
                <a:cs typeface="Times New Roman"/>
              </a:rPr>
              <a:t>setting  an axis</a:t>
            </a:r>
            <a:r>
              <a:rPr dirty="0" sz="1400" spc="-105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parameter.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dirty="0" sz="1400" spc="-1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9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96416" y="8428990"/>
            <a:ext cx="6323965" cy="906780"/>
          </a:xfrm>
          <a:prstGeom prst="rect">
            <a:avLst/>
          </a:prstGeom>
          <a:solidFill>
            <a:srgbClr val="BEBEBE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80"/>
              </a:lnSpc>
            </a:pPr>
            <a:r>
              <a:rPr dirty="0" sz="1400" spc="-15">
                <a:latin typeface="Courier New"/>
                <a:cs typeface="Courier New"/>
              </a:rPr>
              <a:t>import </a:t>
            </a:r>
            <a:r>
              <a:rPr dirty="0" sz="1400" spc="-10">
                <a:latin typeface="Courier New"/>
                <a:cs typeface="Courier New"/>
              </a:rPr>
              <a:t>numpy </a:t>
            </a:r>
            <a:r>
              <a:rPr dirty="0" sz="1400" spc="-5">
                <a:latin typeface="Courier New"/>
                <a:cs typeface="Courier New"/>
              </a:rPr>
              <a:t>as</a:t>
            </a:r>
            <a:r>
              <a:rPr dirty="0" sz="1400" spc="-95">
                <a:latin typeface="Courier New"/>
                <a:cs typeface="Courier New"/>
              </a:rPr>
              <a:t> </a:t>
            </a:r>
            <a:r>
              <a:rPr dirty="0" sz="1400" spc="-15">
                <a:latin typeface="Courier New"/>
                <a:cs typeface="Courier New"/>
              </a:rPr>
              <a:t>np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695"/>
              </a:spcBef>
            </a:pPr>
            <a:r>
              <a:rPr dirty="0" sz="1400" spc="-10">
                <a:latin typeface="Courier New"/>
                <a:cs typeface="Courier New"/>
              </a:rPr>
              <a:t>arr </a:t>
            </a:r>
            <a:r>
              <a:rPr dirty="0" sz="1400">
                <a:latin typeface="Courier New"/>
                <a:cs typeface="Courier New"/>
              </a:rPr>
              <a:t>= </a:t>
            </a:r>
            <a:r>
              <a:rPr dirty="0" sz="1400" spc="-10">
                <a:latin typeface="Courier New"/>
                <a:cs typeface="Courier New"/>
              </a:rPr>
              <a:t>np.array([[1, 5,</a:t>
            </a:r>
            <a:r>
              <a:rPr dirty="0" sz="1400" spc="-155">
                <a:latin typeface="Courier New"/>
                <a:cs typeface="Courier New"/>
              </a:rPr>
              <a:t> </a:t>
            </a:r>
            <a:r>
              <a:rPr dirty="0" sz="1400" spc="-15">
                <a:latin typeface="Courier New"/>
                <a:cs typeface="Courier New"/>
              </a:rPr>
              <a:t>6],</a:t>
            </a:r>
            <a:endParaRPr sz="1400">
              <a:latin typeface="Courier New"/>
              <a:cs typeface="Courier New"/>
            </a:endParaRPr>
          </a:p>
          <a:p>
            <a:pPr marL="1705610">
              <a:lnSpc>
                <a:spcPct val="100000"/>
              </a:lnSpc>
              <a:spcBef>
                <a:spcPts val="695"/>
              </a:spcBef>
            </a:pPr>
            <a:r>
              <a:rPr dirty="0" sz="1400" spc="-10">
                <a:latin typeface="Courier New"/>
                <a:cs typeface="Courier New"/>
              </a:rPr>
              <a:t>[4, 7,</a:t>
            </a:r>
            <a:r>
              <a:rPr dirty="0" sz="1400" spc="-114">
                <a:latin typeface="Courier New"/>
                <a:cs typeface="Courier New"/>
              </a:rPr>
              <a:t> </a:t>
            </a:r>
            <a:r>
              <a:rPr dirty="0" sz="1400" spc="-10">
                <a:latin typeface="Courier New"/>
                <a:cs typeface="Courier New"/>
              </a:rPr>
              <a:t>2],</a:t>
            </a:r>
            <a:endParaRPr sz="14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6416" y="541019"/>
            <a:ext cx="6323965" cy="1510665"/>
          </a:xfrm>
          <a:prstGeom prst="rect">
            <a:avLst/>
          </a:prstGeom>
          <a:solidFill>
            <a:srgbClr val="BEBEBE"/>
          </a:solidFill>
        </p:spPr>
        <p:txBody>
          <a:bodyPr wrap="square" lIns="0" tIns="0" rIns="0" bIns="0" rtlCol="0" vert="horz">
            <a:spAutoFit/>
          </a:bodyPr>
          <a:lstStyle/>
          <a:p>
            <a:pPr marL="1705610">
              <a:lnSpc>
                <a:spcPts val="1480"/>
              </a:lnSpc>
            </a:pPr>
            <a:r>
              <a:rPr dirty="0" sz="1400" spc="-10">
                <a:latin typeface="Courier New"/>
                <a:cs typeface="Courier New"/>
              </a:rPr>
              <a:t>[3, 1,</a:t>
            </a:r>
            <a:r>
              <a:rPr dirty="0" sz="1400" spc="-114">
                <a:latin typeface="Courier New"/>
                <a:cs typeface="Courier New"/>
              </a:rPr>
              <a:t> </a:t>
            </a:r>
            <a:r>
              <a:rPr dirty="0" sz="1400" spc="-10">
                <a:latin typeface="Courier New"/>
                <a:cs typeface="Courier New"/>
              </a:rPr>
              <a:t>9]])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695"/>
              </a:spcBef>
            </a:pPr>
            <a:r>
              <a:rPr dirty="0" sz="1400" spc="-10">
                <a:latin typeface="Courier New"/>
                <a:cs typeface="Courier New"/>
              </a:rPr>
              <a:t>print ("Largest element is:",</a:t>
            </a:r>
            <a:r>
              <a:rPr dirty="0" sz="1400" spc="-105">
                <a:latin typeface="Courier New"/>
                <a:cs typeface="Courier New"/>
              </a:rPr>
              <a:t> </a:t>
            </a:r>
            <a:r>
              <a:rPr dirty="0" sz="1400" spc="-15">
                <a:latin typeface="Courier New"/>
                <a:cs typeface="Courier New"/>
              </a:rPr>
              <a:t>arr.max())</a:t>
            </a:r>
            <a:endParaRPr sz="1400">
              <a:latin typeface="Courier New"/>
              <a:cs typeface="Courier New"/>
            </a:endParaRPr>
          </a:p>
          <a:p>
            <a:pPr marL="17780" marR="281940">
              <a:lnSpc>
                <a:spcPct val="141400"/>
              </a:lnSpc>
            </a:pPr>
            <a:r>
              <a:rPr dirty="0" sz="1400" spc="-10">
                <a:latin typeface="Courier New"/>
                <a:cs typeface="Courier New"/>
              </a:rPr>
              <a:t>print ("Row-wise maximum elements:",arr.max(axis </a:t>
            </a:r>
            <a:r>
              <a:rPr dirty="0" sz="1400">
                <a:latin typeface="Courier New"/>
                <a:cs typeface="Courier New"/>
              </a:rPr>
              <a:t>= </a:t>
            </a:r>
            <a:r>
              <a:rPr dirty="0" sz="1400" spc="-10">
                <a:latin typeface="Courier New"/>
                <a:cs typeface="Courier New"/>
              </a:rPr>
              <a:t>1))  print ("Column-wise minimum </a:t>
            </a:r>
            <a:r>
              <a:rPr dirty="0" sz="1400" spc="-15">
                <a:latin typeface="Courier New"/>
                <a:cs typeface="Courier New"/>
              </a:rPr>
              <a:t>elements:",arr.min(axis </a:t>
            </a:r>
            <a:r>
              <a:rPr dirty="0" sz="1400">
                <a:latin typeface="Courier New"/>
                <a:cs typeface="Courier New"/>
              </a:rPr>
              <a:t>=</a:t>
            </a:r>
            <a:r>
              <a:rPr dirty="0" sz="1400" spc="-4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0))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705"/>
              </a:spcBef>
            </a:pPr>
            <a:r>
              <a:rPr dirty="0" sz="1400" spc="-10">
                <a:latin typeface="Courier New"/>
                <a:cs typeface="Courier New"/>
              </a:rPr>
              <a:t>print ("Sum </a:t>
            </a:r>
            <a:r>
              <a:rPr dirty="0" sz="1400" spc="-5">
                <a:latin typeface="Courier New"/>
                <a:cs typeface="Courier New"/>
              </a:rPr>
              <a:t>of </a:t>
            </a:r>
            <a:r>
              <a:rPr dirty="0" sz="1400" spc="-10">
                <a:latin typeface="Courier New"/>
                <a:cs typeface="Courier New"/>
              </a:rPr>
              <a:t>all array</a:t>
            </a:r>
            <a:r>
              <a:rPr dirty="0" sz="1400" spc="-60">
                <a:latin typeface="Courier New"/>
                <a:cs typeface="Courier New"/>
              </a:rPr>
              <a:t> </a:t>
            </a:r>
            <a:r>
              <a:rPr dirty="0" sz="1400" spc="-15">
                <a:latin typeface="Courier New"/>
                <a:cs typeface="Courier New"/>
              </a:rPr>
              <a:t>elements:",arr.sum())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2340102"/>
            <a:ext cx="6229985" cy="1502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15" b="1">
                <a:latin typeface="Times New Roman"/>
                <a:cs typeface="Times New Roman"/>
              </a:rPr>
              <a:t>Numpy </a:t>
            </a:r>
            <a:r>
              <a:rPr dirty="0" sz="1400" spc="-10" b="1">
                <a:latin typeface="Times New Roman"/>
                <a:cs typeface="Times New Roman"/>
              </a:rPr>
              <a:t>Linear</a:t>
            </a:r>
            <a:r>
              <a:rPr dirty="0" sz="1400" spc="-75" b="1">
                <a:latin typeface="Times New Roman"/>
                <a:cs typeface="Times New Roman"/>
              </a:rPr>
              <a:t> </a:t>
            </a:r>
            <a:r>
              <a:rPr dirty="0" sz="1400" spc="-15" b="1">
                <a:latin typeface="Times New Roman"/>
                <a:cs typeface="Times New Roman"/>
              </a:rPr>
              <a:t>Algebra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1400" spc="-10">
                <a:latin typeface="Times New Roman"/>
                <a:cs typeface="Times New Roman"/>
              </a:rPr>
              <a:t>The Linear Algebra </a:t>
            </a:r>
            <a:r>
              <a:rPr dirty="0" sz="1400" spc="-15">
                <a:latin typeface="Times New Roman"/>
                <a:cs typeface="Times New Roman"/>
              </a:rPr>
              <a:t>module </a:t>
            </a:r>
            <a:r>
              <a:rPr dirty="0" sz="1400" spc="-5">
                <a:latin typeface="Times New Roman"/>
                <a:cs typeface="Times New Roman"/>
              </a:rPr>
              <a:t>of </a:t>
            </a:r>
            <a:r>
              <a:rPr dirty="0" sz="1400" spc="-15">
                <a:latin typeface="Times New Roman"/>
                <a:cs typeface="Times New Roman"/>
              </a:rPr>
              <a:t>NumPy offers </a:t>
            </a:r>
            <a:r>
              <a:rPr dirty="0" sz="1400" spc="-10">
                <a:latin typeface="Times New Roman"/>
                <a:cs typeface="Times New Roman"/>
              </a:rPr>
              <a:t>various </a:t>
            </a:r>
            <a:r>
              <a:rPr dirty="0" sz="1400" spc="-15">
                <a:latin typeface="Times New Roman"/>
                <a:cs typeface="Times New Roman"/>
              </a:rPr>
              <a:t>methods </a:t>
            </a:r>
            <a:r>
              <a:rPr dirty="0" sz="1400" spc="-5">
                <a:latin typeface="Times New Roman"/>
                <a:cs typeface="Times New Roman"/>
              </a:rPr>
              <a:t>to </a:t>
            </a:r>
            <a:r>
              <a:rPr dirty="0" sz="1400" spc="-10">
                <a:latin typeface="Times New Roman"/>
                <a:cs typeface="Times New Roman"/>
              </a:rPr>
              <a:t>apply linear </a:t>
            </a:r>
            <a:r>
              <a:rPr dirty="0" sz="1400" spc="-15">
                <a:latin typeface="Times New Roman"/>
                <a:cs typeface="Times New Roman"/>
              </a:rPr>
              <a:t>algebra</a:t>
            </a:r>
            <a:r>
              <a:rPr dirty="0" sz="1400" spc="-19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on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09700"/>
              </a:lnSpc>
              <a:spcBef>
                <a:spcPts val="15"/>
              </a:spcBef>
            </a:pPr>
            <a:r>
              <a:rPr dirty="0" sz="1400" spc="-10">
                <a:latin typeface="Times New Roman"/>
                <a:cs typeface="Times New Roman"/>
              </a:rPr>
              <a:t>any numpy </a:t>
            </a:r>
            <a:r>
              <a:rPr dirty="0" sz="1400" spc="-15">
                <a:latin typeface="Times New Roman"/>
                <a:cs typeface="Times New Roman"/>
              </a:rPr>
              <a:t>array. </a:t>
            </a:r>
            <a:r>
              <a:rPr dirty="0" sz="1400" spc="-5">
                <a:latin typeface="Times New Roman"/>
                <a:cs typeface="Times New Roman"/>
              </a:rPr>
              <a:t>One </a:t>
            </a:r>
            <a:r>
              <a:rPr dirty="0" sz="1400" spc="-10">
                <a:latin typeface="Times New Roman"/>
                <a:cs typeface="Times New Roman"/>
              </a:rPr>
              <a:t>can find: rank, </a:t>
            </a:r>
            <a:r>
              <a:rPr dirty="0" sz="1400" spc="-15">
                <a:latin typeface="Times New Roman"/>
                <a:cs typeface="Times New Roman"/>
              </a:rPr>
              <a:t>determinant, trace, </a:t>
            </a:r>
            <a:r>
              <a:rPr dirty="0" sz="1400" spc="-10">
                <a:latin typeface="Times New Roman"/>
                <a:cs typeface="Times New Roman"/>
              </a:rPr>
              <a:t>etc. </a:t>
            </a:r>
            <a:r>
              <a:rPr dirty="0" sz="1400" spc="-5">
                <a:latin typeface="Times New Roman"/>
                <a:cs typeface="Times New Roman"/>
              </a:rPr>
              <a:t>of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15">
                <a:latin typeface="Times New Roman"/>
                <a:cs typeface="Times New Roman"/>
              </a:rPr>
              <a:t>array. </a:t>
            </a:r>
            <a:r>
              <a:rPr dirty="0" sz="1400" spc="-10">
                <a:latin typeface="Times New Roman"/>
                <a:cs typeface="Times New Roman"/>
              </a:rPr>
              <a:t>eigen values </a:t>
            </a:r>
            <a:r>
              <a:rPr dirty="0" sz="1400" spc="-5">
                <a:latin typeface="Times New Roman"/>
                <a:cs typeface="Times New Roman"/>
              </a:rPr>
              <a:t>of  </a:t>
            </a:r>
            <a:r>
              <a:rPr dirty="0" sz="1400" spc="-15">
                <a:latin typeface="Times New Roman"/>
                <a:cs typeface="Times New Roman"/>
              </a:rPr>
              <a:t>matrices matrix </a:t>
            </a:r>
            <a:r>
              <a:rPr dirty="0" sz="1400" spc="-10">
                <a:latin typeface="Times New Roman"/>
                <a:cs typeface="Times New Roman"/>
              </a:rPr>
              <a:t>and vector </a:t>
            </a:r>
            <a:r>
              <a:rPr dirty="0" sz="1400" spc="-15">
                <a:latin typeface="Times New Roman"/>
                <a:cs typeface="Times New Roman"/>
              </a:rPr>
              <a:t>products </a:t>
            </a:r>
            <a:r>
              <a:rPr dirty="0" sz="1400" spc="-10">
                <a:latin typeface="Times New Roman"/>
                <a:cs typeface="Times New Roman"/>
              </a:rPr>
              <a:t>(dot, </a:t>
            </a:r>
            <a:r>
              <a:rPr dirty="0" sz="1400" spc="-15">
                <a:latin typeface="Times New Roman"/>
                <a:cs typeface="Times New Roman"/>
              </a:rPr>
              <a:t>inner, outer,etc. product), matrix  exponentiation, solve </a:t>
            </a:r>
            <a:r>
              <a:rPr dirty="0" sz="1400" spc="-10">
                <a:latin typeface="Times New Roman"/>
                <a:cs typeface="Times New Roman"/>
              </a:rPr>
              <a:t>linear </a:t>
            </a:r>
            <a:r>
              <a:rPr dirty="0" sz="1400" spc="-5">
                <a:latin typeface="Times New Roman"/>
                <a:cs typeface="Times New Roman"/>
              </a:rPr>
              <a:t>or </a:t>
            </a:r>
            <a:r>
              <a:rPr dirty="0" sz="1400" spc="-10">
                <a:latin typeface="Times New Roman"/>
                <a:cs typeface="Times New Roman"/>
              </a:rPr>
              <a:t>tensor </a:t>
            </a:r>
            <a:r>
              <a:rPr dirty="0" sz="1400" spc="-15">
                <a:latin typeface="Times New Roman"/>
                <a:cs typeface="Times New Roman"/>
              </a:rPr>
              <a:t>equations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15">
                <a:latin typeface="Times New Roman"/>
                <a:cs typeface="Times New Roman"/>
              </a:rPr>
              <a:t>much</a:t>
            </a:r>
            <a:r>
              <a:rPr dirty="0" sz="1400" spc="-90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more.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69"/>
              </a:spcBef>
            </a:pPr>
            <a:r>
              <a:rPr dirty="0" sz="1400" spc="-1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9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6416" y="4039234"/>
            <a:ext cx="6323965" cy="3324225"/>
          </a:xfrm>
          <a:prstGeom prst="rect">
            <a:avLst/>
          </a:prstGeom>
          <a:solidFill>
            <a:srgbClr val="BEBEBE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80"/>
              </a:lnSpc>
            </a:pPr>
            <a:r>
              <a:rPr dirty="0" sz="1400" spc="-15">
                <a:latin typeface="Courier New"/>
                <a:cs typeface="Courier New"/>
              </a:rPr>
              <a:t>import </a:t>
            </a:r>
            <a:r>
              <a:rPr dirty="0" sz="1400" spc="-10">
                <a:latin typeface="Courier New"/>
                <a:cs typeface="Courier New"/>
              </a:rPr>
              <a:t>numpy </a:t>
            </a:r>
            <a:r>
              <a:rPr dirty="0" sz="1400" spc="-5">
                <a:latin typeface="Courier New"/>
                <a:cs typeface="Courier New"/>
              </a:rPr>
              <a:t>as</a:t>
            </a:r>
            <a:r>
              <a:rPr dirty="0" sz="1400" spc="-95">
                <a:latin typeface="Courier New"/>
                <a:cs typeface="Courier New"/>
              </a:rPr>
              <a:t> </a:t>
            </a:r>
            <a:r>
              <a:rPr dirty="0" sz="1400" spc="-15">
                <a:latin typeface="Courier New"/>
                <a:cs typeface="Courier New"/>
              </a:rPr>
              <a:t>np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695"/>
              </a:spcBef>
            </a:pPr>
            <a:r>
              <a:rPr dirty="0" sz="1400">
                <a:latin typeface="Courier New"/>
                <a:cs typeface="Courier New"/>
              </a:rPr>
              <a:t>A = </a:t>
            </a:r>
            <a:r>
              <a:rPr dirty="0" sz="1400" spc="-10">
                <a:latin typeface="Courier New"/>
                <a:cs typeface="Courier New"/>
              </a:rPr>
              <a:t>np.array([[6, 1,</a:t>
            </a:r>
            <a:r>
              <a:rPr dirty="0" sz="1400" spc="-185">
                <a:latin typeface="Courier New"/>
                <a:cs typeface="Courier New"/>
              </a:rPr>
              <a:t> </a:t>
            </a:r>
            <a:r>
              <a:rPr dirty="0" sz="1400" spc="-10">
                <a:latin typeface="Courier New"/>
                <a:cs typeface="Courier New"/>
              </a:rPr>
              <a:t>1],</a:t>
            </a:r>
            <a:endParaRPr sz="1400">
              <a:latin typeface="Courier New"/>
              <a:cs typeface="Courier New"/>
            </a:endParaRPr>
          </a:p>
          <a:p>
            <a:pPr marL="1494790">
              <a:lnSpc>
                <a:spcPct val="100000"/>
              </a:lnSpc>
              <a:spcBef>
                <a:spcPts val="695"/>
              </a:spcBef>
            </a:pPr>
            <a:r>
              <a:rPr dirty="0" sz="1400" spc="-10">
                <a:latin typeface="Courier New"/>
                <a:cs typeface="Courier New"/>
              </a:rPr>
              <a:t>[4, -2,</a:t>
            </a:r>
            <a:r>
              <a:rPr dirty="0" sz="1400" spc="-114">
                <a:latin typeface="Courier New"/>
                <a:cs typeface="Courier New"/>
              </a:rPr>
              <a:t> </a:t>
            </a:r>
            <a:r>
              <a:rPr dirty="0" sz="1400" spc="-10">
                <a:latin typeface="Courier New"/>
                <a:cs typeface="Courier New"/>
              </a:rPr>
              <a:t>5],</a:t>
            </a:r>
            <a:endParaRPr sz="1400">
              <a:latin typeface="Courier New"/>
              <a:cs typeface="Courier New"/>
            </a:endParaRPr>
          </a:p>
          <a:p>
            <a:pPr marL="1494790">
              <a:lnSpc>
                <a:spcPct val="100000"/>
              </a:lnSpc>
              <a:spcBef>
                <a:spcPts val="705"/>
              </a:spcBef>
            </a:pPr>
            <a:r>
              <a:rPr dirty="0" sz="1400" spc="-10">
                <a:latin typeface="Courier New"/>
                <a:cs typeface="Courier New"/>
              </a:rPr>
              <a:t>[2, 8,</a:t>
            </a:r>
            <a:r>
              <a:rPr dirty="0" sz="1400" spc="-114">
                <a:latin typeface="Courier New"/>
                <a:cs typeface="Courier New"/>
              </a:rPr>
              <a:t> </a:t>
            </a:r>
            <a:r>
              <a:rPr dirty="0" sz="1400" spc="-15">
                <a:latin typeface="Courier New"/>
                <a:cs typeface="Courier New"/>
              </a:rPr>
              <a:t>7]])</a:t>
            </a:r>
            <a:endParaRPr sz="1400">
              <a:latin typeface="Courier New"/>
              <a:cs typeface="Courier New"/>
            </a:endParaRPr>
          </a:p>
          <a:p>
            <a:pPr marL="17780" marR="1443355">
              <a:lnSpc>
                <a:spcPct val="141400"/>
              </a:lnSpc>
            </a:pPr>
            <a:r>
              <a:rPr dirty="0" sz="1400" spc="-15">
                <a:latin typeface="Courier New"/>
                <a:cs typeface="Courier New"/>
              </a:rPr>
              <a:t>print("Rank </a:t>
            </a:r>
            <a:r>
              <a:rPr dirty="0" sz="1400" spc="-5">
                <a:latin typeface="Courier New"/>
                <a:cs typeface="Courier New"/>
              </a:rPr>
              <a:t>of </a:t>
            </a:r>
            <a:r>
              <a:rPr dirty="0" sz="1400" spc="-10">
                <a:latin typeface="Courier New"/>
                <a:cs typeface="Courier New"/>
              </a:rPr>
              <a:t>A:", </a:t>
            </a:r>
            <a:r>
              <a:rPr dirty="0" sz="1400" spc="-15">
                <a:latin typeface="Courier New"/>
                <a:cs typeface="Courier New"/>
              </a:rPr>
              <a:t>np.linalg.matrix_rank(A))  print("\nTrace </a:t>
            </a:r>
            <a:r>
              <a:rPr dirty="0" sz="1400" spc="-10">
                <a:latin typeface="Courier New"/>
                <a:cs typeface="Courier New"/>
              </a:rPr>
              <a:t>of A:", np.trace(A))  </a:t>
            </a:r>
            <a:r>
              <a:rPr dirty="0" sz="1400" spc="-15">
                <a:latin typeface="Courier New"/>
                <a:cs typeface="Courier New"/>
              </a:rPr>
              <a:t>print("\nDeterminant </a:t>
            </a:r>
            <a:r>
              <a:rPr dirty="0" sz="1400" spc="-5">
                <a:latin typeface="Courier New"/>
                <a:cs typeface="Courier New"/>
              </a:rPr>
              <a:t>of </a:t>
            </a:r>
            <a:r>
              <a:rPr dirty="0" sz="1400" spc="-10">
                <a:latin typeface="Courier New"/>
                <a:cs typeface="Courier New"/>
              </a:rPr>
              <a:t>A:",</a:t>
            </a:r>
            <a:r>
              <a:rPr dirty="0" sz="1400" spc="40">
                <a:latin typeface="Courier New"/>
                <a:cs typeface="Courier New"/>
              </a:rPr>
              <a:t> </a:t>
            </a:r>
            <a:r>
              <a:rPr dirty="0" sz="1400" spc="-15">
                <a:latin typeface="Courier New"/>
                <a:cs typeface="Courier New"/>
              </a:rPr>
              <a:t>np.linalg.det(A))</a:t>
            </a:r>
            <a:endParaRPr sz="1400">
              <a:latin typeface="Courier New"/>
              <a:cs typeface="Courier New"/>
            </a:endParaRPr>
          </a:p>
          <a:p>
            <a:pPr marL="17780" marR="1654175">
              <a:lnSpc>
                <a:spcPct val="141400"/>
              </a:lnSpc>
              <a:spcBef>
                <a:spcPts val="10"/>
              </a:spcBef>
            </a:pPr>
            <a:r>
              <a:rPr dirty="0" sz="1400" spc="-10">
                <a:latin typeface="Courier New"/>
                <a:cs typeface="Courier New"/>
              </a:rPr>
              <a:t>print("\nInverse of A:\n",</a:t>
            </a:r>
            <a:r>
              <a:rPr dirty="0" sz="1400" spc="-125">
                <a:latin typeface="Courier New"/>
                <a:cs typeface="Courier New"/>
              </a:rPr>
              <a:t> </a:t>
            </a:r>
            <a:r>
              <a:rPr dirty="0" sz="1400" spc="-10">
                <a:latin typeface="Courier New"/>
                <a:cs typeface="Courier New"/>
              </a:rPr>
              <a:t>np.linalg.inv(A))  print("\nMatrix </a:t>
            </a:r>
            <a:r>
              <a:rPr dirty="0" sz="1400">
                <a:latin typeface="Courier New"/>
                <a:cs typeface="Courier New"/>
              </a:rPr>
              <a:t>A </a:t>
            </a:r>
            <a:r>
              <a:rPr dirty="0" sz="1400" spc="-10">
                <a:latin typeface="Courier New"/>
                <a:cs typeface="Courier New"/>
              </a:rPr>
              <a:t>raised to power </a:t>
            </a:r>
            <a:r>
              <a:rPr dirty="0" sz="1400" spc="-15">
                <a:latin typeface="Courier New"/>
                <a:cs typeface="Courier New"/>
              </a:rPr>
              <a:t>3:\n",  np.linalg.matrix_power(A, </a:t>
            </a:r>
            <a:r>
              <a:rPr dirty="0" sz="1400" spc="-5">
                <a:latin typeface="Courier New"/>
                <a:cs typeface="Courier New"/>
              </a:rPr>
              <a:t>3))  </a:t>
            </a:r>
            <a:r>
              <a:rPr dirty="0" sz="1400" spc="-10">
                <a:latin typeface="Courier New"/>
                <a:cs typeface="Courier New"/>
              </a:rPr>
              <a:t>print("transpose of A:",A.</a:t>
            </a:r>
            <a:r>
              <a:rPr dirty="0" sz="1400" spc="-70">
                <a:latin typeface="Courier New"/>
                <a:cs typeface="Courier New"/>
              </a:rPr>
              <a:t> </a:t>
            </a:r>
            <a:r>
              <a:rPr dirty="0" sz="1400" spc="-15">
                <a:latin typeface="Courier New"/>
                <a:cs typeface="Courier New"/>
              </a:rPr>
              <a:t>transpose())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7652257"/>
            <a:ext cx="6290310" cy="1401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10" b="1">
                <a:latin typeface="Times New Roman"/>
                <a:cs typeface="Times New Roman"/>
              </a:rPr>
              <a:t>Matrix </a:t>
            </a:r>
            <a:r>
              <a:rPr dirty="0" sz="1400" spc="-15" b="1">
                <a:latin typeface="Times New Roman"/>
                <a:cs typeface="Times New Roman"/>
              </a:rPr>
              <a:t>eigenvalues</a:t>
            </a:r>
            <a:r>
              <a:rPr dirty="0" sz="1400" spc="-65" b="1">
                <a:latin typeface="Times New Roman"/>
                <a:cs typeface="Times New Roman"/>
              </a:rPr>
              <a:t> </a:t>
            </a:r>
            <a:r>
              <a:rPr dirty="0" sz="1400" spc="-15" b="1">
                <a:latin typeface="Times New Roman"/>
                <a:cs typeface="Times New Roman"/>
              </a:rPr>
              <a:t>Functions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1850"/>
              </a:lnSpc>
              <a:spcBef>
                <a:spcPts val="65"/>
              </a:spcBef>
            </a:pPr>
            <a:r>
              <a:rPr dirty="0" sz="1400" spc="-15">
                <a:latin typeface="Times New Roman"/>
                <a:cs typeface="Times New Roman"/>
              </a:rPr>
              <a:t>numpy.linalg.eigh(a, UPLO=’L’) </a:t>
            </a:r>
            <a:r>
              <a:rPr dirty="0" sz="1400">
                <a:latin typeface="Times New Roman"/>
                <a:cs typeface="Times New Roman"/>
              </a:rPr>
              <a:t>: </a:t>
            </a:r>
            <a:r>
              <a:rPr dirty="0" sz="1400" spc="-10">
                <a:latin typeface="Times New Roman"/>
                <a:cs typeface="Times New Roman"/>
              </a:rPr>
              <a:t>This function is used to </a:t>
            </a:r>
            <a:r>
              <a:rPr dirty="0" sz="1400" spc="-15">
                <a:latin typeface="Times New Roman"/>
                <a:cs typeface="Times New Roman"/>
              </a:rPr>
              <a:t>return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 spc="-15">
                <a:latin typeface="Times New Roman"/>
                <a:cs typeface="Times New Roman"/>
              </a:rPr>
              <a:t>eigenvalues </a:t>
            </a:r>
            <a:r>
              <a:rPr dirty="0" sz="1400" spc="-10">
                <a:latin typeface="Times New Roman"/>
                <a:cs typeface="Times New Roman"/>
              </a:rPr>
              <a:t>and  </a:t>
            </a:r>
            <a:r>
              <a:rPr dirty="0" sz="1400" spc="-15">
                <a:latin typeface="Times New Roman"/>
                <a:cs typeface="Times New Roman"/>
              </a:rPr>
              <a:t>eigenvectors </a:t>
            </a:r>
            <a:r>
              <a:rPr dirty="0" sz="1400" spc="-5">
                <a:latin typeface="Times New Roman"/>
                <a:cs typeface="Times New Roman"/>
              </a:rPr>
              <a:t>of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15">
                <a:latin typeface="Times New Roman"/>
                <a:cs typeface="Times New Roman"/>
              </a:rPr>
              <a:t>complex Hermitian (conjugate symmetric) </a:t>
            </a:r>
            <a:r>
              <a:rPr dirty="0" sz="1400" spc="-5">
                <a:latin typeface="Times New Roman"/>
                <a:cs typeface="Times New Roman"/>
              </a:rPr>
              <a:t>or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10">
                <a:latin typeface="Times New Roman"/>
                <a:cs typeface="Times New Roman"/>
              </a:rPr>
              <a:t>real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symmetric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1850"/>
              </a:lnSpc>
              <a:spcBef>
                <a:spcPts val="10"/>
              </a:spcBef>
            </a:pPr>
            <a:r>
              <a:rPr dirty="0" sz="1400" spc="-15">
                <a:latin typeface="Times New Roman"/>
                <a:cs typeface="Times New Roman"/>
              </a:rPr>
              <a:t>matrix.Returns </a:t>
            </a:r>
            <a:r>
              <a:rPr dirty="0" sz="1400" spc="-10">
                <a:latin typeface="Times New Roman"/>
                <a:cs typeface="Times New Roman"/>
              </a:rPr>
              <a:t>two </a:t>
            </a:r>
            <a:r>
              <a:rPr dirty="0" sz="1400" spc="-15">
                <a:latin typeface="Times New Roman"/>
                <a:cs typeface="Times New Roman"/>
              </a:rPr>
              <a:t>objects,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10">
                <a:latin typeface="Times New Roman"/>
                <a:cs typeface="Times New Roman"/>
              </a:rPr>
              <a:t>1-D array containing the </a:t>
            </a:r>
            <a:r>
              <a:rPr dirty="0" sz="1400" spc="-15">
                <a:latin typeface="Times New Roman"/>
                <a:cs typeface="Times New Roman"/>
              </a:rPr>
              <a:t>eigenvalues </a:t>
            </a:r>
            <a:r>
              <a:rPr dirty="0" sz="1400" spc="-5">
                <a:latin typeface="Times New Roman"/>
                <a:cs typeface="Times New Roman"/>
              </a:rPr>
              <a:t>of </a:t>
            </a:r>
            <a:r>
              <a:rPr dirty="0" sz="1400" spc="-10">
                <a:latin typeface="Times New Roman"/>
                <a:cs typeface="Times New Roman"/>
              </a:rPr>
              <a:t>a, and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2-D </a:t>
            </a:r>
            <a:r>
              <a:rPr dirty="0" sz="1400" spc="-10">
                <a:latin typeface="Times New Roman"/>
                <a:cs typeface="Times New Roman"/>
              </a:rPr>
              <a:t>square  </a:t>
            </a:r>
            <a:r>
              <a:rPr dirty="0" sz="1400" spc="-15">
                <a:latin typeface="Times New Roman"/>
                <a:cs typeface="Times New Roman"/>
              </a:rPr>
              <a:t>array </a:t>
            </a:r>
            <a:r>
              <a:rPr dirty="0" sz="1400" spc="-5">
                <a:latin typeface="Times New Roman"/>
                <a:cs typeface="Times New Roman"/>
              </a:rPr>
              <a:t>or </a:t>
            </a:r>
            <a:r>
              <a:rPr dirty="0" sz="1400" spc="-15">
                <a:latin typeface="Times New Roman"/>
                <a:cs typeface="Times New Roman"/>
              </a:rPr>
              <a:t>matrix (depending </a:t>
            </a:r>
            <a:r>
              <a:rPr dirty="0" sz="1400" spc="-5">
                <a:latin typeface="Times New Roman"/>
                <a:cs typeface="Times New Roman"/>
              </a:rPr>
              <a:t>on </a:t>
            </a:r>
            <a:r>
              <a:rPr dirty="0" sz="1400" spc="-10">
                <a:latin typeface="Times New Roman"/>
                <a:cs typeface="Times New Roman"/>
              </a:rPr>
              <a:t>the </a:t>
            </a:r>
            <a:r>
              <a:rPr dirty="0" sz="1400" spc="-15">
                <a:latin typeface="Times New Roman"/>
                <a:cs typeface="Times New Roman"/>
              </a:rPr>
              <a:t>input type) </a:t>
            </a:r>
            <a:r>
              <a:rPr dirty="0" sz="1400" spc="-5">
                <a:latin typeface="Times New Roman"/>
                <a:cs typeface="Times New Roman"/>
              </a:rPr>
              <a:t>of the </a:t>
            </a:r>
            <a:r>
              <a:rPr dirty="0" sz="1400" spc="-15">
                <a:latin typeface="Times New Roman"/>
                <a:cs typeface="Times New Roman"/>
              </a:rPr>
              <a:t>corresponding eigenvectors </a:t>
            </a:r>
            <a:r>
              <a:rPr dirty="0" sz="1400" spc="-10">
                <a:latin typeface="Times New Roman"/>
                <a:cs typeface="Times New Roman"/>
              </a:rPr>
              <a:t>(in  </a:t>
            </a:r>
            <a:r>
              <a:rPr dirty="0" sz="1400" spc="-15">
                <a:latin typeface="Times New Roman"/>
                <a:cs typeface="Times New Roman"/>
              </a:rPr>
              <a:t>columns).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24992"/>
            <a:ext cx="800100" cy="229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1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9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6416" y="1251458"/>
            <a:ext cx="6323965" cy="1812289"/>
          </a:xfrm>
          <a:prstGeom prst="rect">
            <a:avLst/>
          </a:prstGeom>
          <a:solidFill>
            <a:srgbClr val="BEBEBE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80"/>
              </a:lnSpc>
            </a:pPr>
            <a:r>
              <a:rPr dirty="0" sz="1400" spc="-10">
                <a:latin typeface="Courier New"/>
                <a:cs typeface="Courier New"/>
              </a:rPr>
              <a:t>from numpy import linalg as</a:t>
            </a:r>
            <a:r>
              <a:rPr dirty="0" sz="1400" spc="-120">
                <a:latin typeface="Courier New"/>
                <a:cs typeface="Courier New"/>
              </a:rPr>
              <a:t> </a:t>
            </a:r>
            <a:r>
              <a:rPr dirty="0" sz="1400" spc="-15">
                <a:latin typeface="Courier New"/>
                <a:cs typeface="Courier New"/>
              </a:rPr>
              <a:t>geek</a:t>
            </a:r>
            <a:endParaRPr sz="1400">
              <a:latin typeface="Courier New"/>
              <a:cs typeface="Courier New"/>
            </a:endParaRPr>
          </a:p>
          <a:p>
            <a:pPr marL="17780" marR="2815590">
              <a:lnSpc>
                <a:spcPct val="141400"/>
              </a:lnSpc>
            </a:pPr>
            <a:r>
              <a:rPr dirty="0" sz="1400">
                <a:latin typeface="Courier New"/>
                <a:cs typeface="Courier New"/>
              </a:rPr>
              <a:t>a = </a:t>
            </a:r>
            <a:r>
              <a:rPr dirty="0" sz="1400" spc="-10">
                <a:latin typeface="Courier New"/>
                <a:cs typeface="Courier New"/>
              </a:rPr>
              <a:t>np.array([[1, -2j], [2j,</a:t>
            </a:r>
            <a:r>
              <a:rPr dirty="0" sz="1400" spc="-170">
                <a:latin typeface="Courier New"/>
                <a:cs typeface="Courier New"/>
              </a:rPr>
              <a:t> </a:t>
            </a:r>
            <a:r>
              <a:rPr dirty="0" sz="1400" spc="-10">
                <a:latin typeface="Courier New"/>
                <a:cs typeface="Courier New"/>
              </a:rPr>
              <a:t>5]])  </a:t>
            </a:r>
            <a:r>
              <a:rPr dirty="0" sz="1400" spc="-15">
                <a:latin typeface="Courier New"/>
                <a:cs typeface="Courier New"/>
              </a:rPr>
              <a:t>print("Array </a:t>
            </a:r>
            <a:r>
              <a:rPr dirty="0" sz="1400" spc="-5">
                <a:latin typeface="Courier New"/>
                <a:cs typeface="Courier New"/>
              </a:rPr>
              <a:t>is</a:t>
            </a:r>
            <a:r>
              <a:rPr dirty="0" sz="1400" spc="-55">
                <a:latin typeface="Courier New"/>
                <a:cs typeface="Courier New"/>
              </a:rPr>
              <a:t> </a:t>
            </a:r>
            <a:r>
              <a:rPr dirty="0" sz="1400" spc="-15">
                <a:latin typeface="Courier New"/>
                <a:cs typeface="Courier New"/>
              </a:rPr>
              <a:t>:",a)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695"/>
              </a:spcBef>
            </a:pPr>
            <a:r>
              <a:rPr dirty="0" sz="1400" spc="-10">
                <a:latin typeface="Courier New"/>
                <a:cs typeface="Courier New"/>
              </a:rPr>
              <a:t>c, </a:t>
            </a:r>
            <a:r>
              <a:rPr dirty="0" sz="1400">
                <a:latin typeface="Courier New"/>
                <a:cs typeface="Courier New"/>
              </a:rPr>
              <a:t>d =</a:t>
            </a:r>
            <a:r>
              <a:rPr dirty="0" sz="1400" spc="-110">
                <a:latin typeface="Courier New"/>
                <a:cs typeface="Courier New"/>
              </a:rPr>
              <a:t> </a:t>
            </a:r>
            <a:r>
              <a:rPr dirty="0" sz="1400" spc="-15">
                <a:latin typeface="Courier New"/>
                <a:cs typeface="Courier New"/>
              </a:rPr>
              <a:t>geek.eigh(a)</a:t>
            </a:r>
            <a:endParaRPr sz="1400">
              <a:latin typeface="Courier New"/>
              <a:cs typeface="Courier New"/>
            </a:endParaRPr>
          </a:p>
          <a:p>
            <a:pPr marL="17780" marR="3343275">
              <a:lnSpc>
                <a:spcPct val="141400"/>
              </a:lnSpc>
              <a:spcBef>
                <a:spcPts val="10"/>
              </a:spcBef>
            </a:pPr>
            <a:r>
              <a:rPr dirty="0" sz="1400" spc="-15">
                <a:latin typeface="Courier New"/>
                <a:cs typeface="Courier New"/>
              </a:rPr>
              <a:t>print("Eigen </a:t>
            </a:r>
            <a:r>
              <a:rPr dirty="0" sz="1400" spc="-10">
                <a:latin typeface="Courier New"/>
                <a:cs typeface="Courier New"/>
              </a:rPr>
              <a:t>value is :",</a:t>
            </a:r>
            <a:r>
              <a:rPr dirty="0" sz="1400" spc="-7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c)  </a:t>
            </a:r>
            <a:r>
              <a:rPr dirty="0" sz="1400" spc="-15">
                <a:latin typeface="Courier New"/>
                <a:cs typeface="Courier New"/>
              </a:rPr>
              <a:t>print("Eigen </a:t>
            </a:r>
            <a:r>
              <a:rPr dirty="0" sz="1400" spc="-10">
                <a:latin typeface="Courier New"/>
                <a:cs typeface="Courier New"/>
              </a:rPr>
              <a:t>value is :",</a:t>
            </a:r>
            <a:r>
              <a:rPr dirty="0" sz="1400" spc="-8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d)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3328034"/>
            <a:ext cx="5690870" cy="8223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10000"/>
              </a:lnSpc>
            </a:pPr>
            <a:r>
              <a:rPr dirty="0" sz="1400" spc="-15" b="1">
                <a:latin typeface="Times New Roman"/>
                <a:cs typeface="Times New Roman"/>
              </a:rPr>
              <a:t>numpy.linalg.eig(a) </a:t>
            </a:r>
            <a:r>
              <a:rPr dirty="0" sz="1400">
                <a:latin typeface="Times New Roman"/>
                <a:cs typeface="Times New Roman"/>
              </a:rPr>
              <a:t>: </a:t>
            </a:r>
            <a:r>
              <a:rPr dirty="0" sz="1400" spc="-10">
                <a:latin typeface="Times New Roman"/>
                <a:cs typeface="Times New Roman"/>
              </a:rPr>
              <a:t>This </a:t>
            </a:r>
            <a:r>
              <a:rPr dirty="0" sz="1400" spc="-15">
                <a:latin typeface="Times New Roman"/>
                <a:cs typeface="Times New Roman"/>
              </a:rPr>
              <a:t>function </a:t>
            </a:r>
            <a:r>
              <a:rPr dirty="0" sz="1400" spc="-10">
                <a:latin typeface="Times New Roman"/>
                <a:cs typeface="Times New Roman"/>
              </a:rPr>
              <a:t>is used </a:t>
            </a:r>
            <a:r>
              <a:rPr dirty="0" sz="1400" spc="-5">
                <a:latin typeface="Times New Roman"/>
                <a:cs typeface="Times New Roman"/>
              </a:rPr>
              <a:t>to </a:t>
            </a:r>
            <a:r>
              <a:rPr dirty="0" sz="1400" spc="-15">
                <a:latin typeface="Times New Roman"/>
                <a:cs typeface="Times New Roman"/>
              </a:rPr>
              <a:t>compute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 spc="-15">
                <a:latin typeface="Times New Roman"/>
                <a:cs typeface="Times New Roman"/>
              </a:rPr>
              <a:t>eigenvalues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15">
                <a:latin typeface="Times New Roman"/>
                <a:cs typeface="Times New Roman"/>
              </a:rPr>
              <a:t>right  eigenvectors </a:t>
            </a:r>
            <a:r>
              <a:rPr dirty="0" sz="1400" spc="-5">
                <a:latin typeface="Times New Roman"/>
                <a:cs typeface="Times New Roman"/>
              </a:rPr>
              <a:t>of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10">
                <a:latin typeface="Times New Roman"/>
                <a:cs typeface="Times New Roman"/>
              </a:rPr>
              <a:t>square</a:t>
            </a:r>
            <a:r>
              <a:rPr dirty="0" sz="1400" spc="-130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array.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69"/>
              </a:spcBef>
            </a:pPr>
            <a:r>
              <a:rPr dirty="0" sz="1400" spc="-1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9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96416" y="4347083"/>
            <a:ext cx="6323965" cy="1812289"/>
          </a:xfrm>
          <a:prstGeom prst="rect">
            <a:avLst/>
          </a:prstGeom>
          <a:solidFill>
            <a:srgbClr val="BEBEBE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80"/>
              </a:lnSpc>
            </a:pPr>
            <a:r>
              <a:rPr dirty="0" sz="1400" spc="-10">
                <a:latin typeface="Courier New"/>
                <a:cs typeface="Courier New"/>
              </a:rPr>
              <a:t>from numpy import linalg as</a:t>
            </a:r>
            <a:r>
              <a:rPr dirty="0" sz="1400" spc="-120">
                <a:latin typeface="Courier New"/>
                <a:cs typeface="Courier New"/>
              </a:rPr>
              <a:t> </a:t>
            </a:r>
            <a:r>
              <a:rPr dirty="0" sz="1400" spc="-15">
                <a:latin typeface="Courier New"/>
                <a:cs typeface="Courier New"/>
              </a:rPr>
              <a:t>geek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695"/>
              </a:spcBef>
            </a:pPr>
            <a:r>
              <a:rPr dirty="0" sz="1400">
                <a:latin typeface="Courier New"/>
                <a:cs typeface="Courier New"/>
              </a:rPr>
              <a:t>a = </a:t>
            </a:r>
            <a:r>
              <a:rPr dirty="0" sz="1400" spc="-10">
                <a:latin typeface="Courier New"/>
                <a:cs typeface="Courier New"/>
              </a:rPr>
              <a:t>np.diag((1, 2,</a:t>
            </a:r>
            <a:r>
              <a:rPr dirty="0" sz="1400" spc="-175">
                <a:latin typeface="Courier New"/>
                <a:cs typeface="Courier New"/>
              </a:rPr>
              <a:t> </a:t>
            </a:r>
            <a:r>
              <a:rPr dirty="0" sz="1400" spc="-15">
                <a:latin typeface="Courier New"/>
                <a:cs typeface="Courier New"/>
              </a:rPr>
              <a:t>3))</a:t>
            </a:r>
            <a:endParaRPr sz="1400">
              <a:latin typeface="Courier New"/>
              <a:cs typeface="Courier New"/>
            </a:endParaRPr>
          </a:p>
          <a:p>
            <a:pPr marL="17780" marR="4084954">
              <a:lnSpc>
                <a:spcPts val="2380"/>
              </a:lnSpc>
              <a:spcBef>
                <a:spcPts val="190"/>
              </a:spcBef>
            </a:pPr>
            <a:r>
              <a:rPr dirty="0" sz="1400" spc="-15">
                <a:latin typeface="Courier New"/>
                <a:cs typeface="Courier New"/>
              </a:rPr>
              <a:t>print("Array </a:t>
            </a:r>
            <a:r>
              <a:rPr dirty="0" sz="1400" spc="-5">
                <a:latin typeface="Courier New"/>
                <a:cs typeface="Courier New"/>
              </a:rPr>
              <a:t>is</a:t>
            </a:r>
            <a:r>
              <a:rPr dirty="0" sz="1400" spc="-55">
                <a:latin typeface="Courier New"/>
                <a:cs typeface="Courier New"/>
              </a:rPr>
              <a:t> </a:t>
            </a:r>
            <a:r>
              <a:rPr dirty="0" sz="1400" spc="-15">
                <a:latin typeface="Courier New"/>
                <a:cs typeface="Courier New"/>
              </a:rPr>
              <a:t>:",a)  </a:t>
            </a:r>
            <a:r>
              <a:rPr dirty="0" sz="1400" spc="-10">
                <a:latin typeface="Courier New"/>
                <a:cs typeface="Courier New"/>
              </a:rPr>
              <a:t>c, </a:t>
            </a:r>
            <a:r>
              <a:rPr dirty="0" sz="1400">
                <a:latin typeface="Courier New"/>
                <a:cs typeface="Courier New"/>
              </a:rPr>
              <a:t>d =</a:t>
            </a:r>
            <a:r>
              <a:rPr dirty="0" sz="1400" spc="-165">
                <a:latin typeface="Courier New"/>
                <a:cs typeface="Courier New"/>
              </a:rPr>
              <a:t> </a:t>
            </a:r>
            <a:r>
              <a:rPr dirty="0" sz="1400" spc="-10">
                <a:latin typeface="Courier New"/>
                <a:cs typeface="Courier New"/>
              </a:rPr>
              <a:t>geek.eig(a)</a:t>
            </a:r>
            <a:endParaRPr sz="1400">
              <a:latin typeface="Courier New"/>
              <a:cs typeface="Courier New"/>
            </a:endParaRPr>
          </a:p>
          <a:p>
            <a:pPr marL="17780" marR="3449954">
              <a:lnSpc>
                <a:spcPts val="2380"/>
              </a:lnSpc>
              <a:spcBef>
                <a:spcPts val="5"/>
              </a:spcBef>
            </a:pPr>
            <a:r>
              <a:rPr dirty="0" sz="1400" spc="-15">
                <a:latin typeface="Courier New"/>
                <a:cs typeface="Courier New"/>
              </a:rPr>
              <a:t>print("Eigen </a:t>
            </a:r>
            <a:r>
              <a:rPr dirty="0" sz="1400" spc="-10">
                <a:latin typeface="Courier New"/>
                <a:cs typeface="Courier New"/>
              </a:rPr>
              <a:t>value is </a:t>
            </a:r>
            <a:r>
              <a:rPr dirty="0" sz="1400" spc="-15">
                <a:latin typeface="Courier New"/>
                <a:cs typeface="Courier New"/>
              </a:rPr>
              <a:t>:",c)  print("Eigen </a:t>
            </a:r>
            <a:r>
              <a:rPr dirty="0" sz="1400" spc="-10">
                <a:latin typeface="Courier New"/>
                <a:cs typeface="Courier New"/>
              </a:rPr>
              <a:t>value is</a:t>
            </a:r>
            <a:r>
              <a:rPr dirty="0" sz="1400" spc="-55">
                <a:latin typeface="Courier New"/>
                <a:cs typeface="Courier New"/>
              </a:rPr>
              <a:t> </a:t>
            </a:r>
            <a:r>
              <a:rPr dirty="0" sz="1400" spc="-15">
                <a:latin typeface="Courier New"/>
                <a:cs typeface="Courier New"/>
              </a:rPr>
              <a:t>:",d)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6444869"/>
            <a:ext cx="6198870" cy="1473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15">
                <a:latin typeface="Times New Roman"/>
                <a:cs typeface="Times New Roman"/>
              </a:rPr>
              <a:t>Solving equations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15">
                <a:latin typeface="Times New Roman"/>
                <a:cs typeface="Times New Roman"/>
              </a:rPr>
              <a:t>inverting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matrices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10000"/>
              </a:lnSpc>
              <a:spcBef>
                <a:spcPts val="10"/>
              </a:spcBef>
            </a:pPr>
            <a:r>
              <a:rPr dirty="0" sz="1400" spc="-15">
                <a:latin typeface="Times New Roman"/>
                <a:cs typeface="Times New Roman"/>
              </a:rPr>
              <a:t>numpy.linalg.solve() </a:t>
            </a:r>
            <a:r>
              <a:rPr dirty="0" sz="1400">
                <a:latin typeface="Times New Roman"/>
                <a:cs typeface="Times New Roman"/>
              </a:rPr>
              <a:t>: </a:t>
            </a:r>
            <a:r>
              <a:rPr dirty="0" sz="1400" spc="-10">
                <a:latin typeface="Times New Roman"/>
                <a:cs typeface="Times New Roman"/>
              </a:rPr>
              <a:t>Solve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15">
                <a:latin typeface="Times New Roman"/>
                <a:cs typeface="Times New Roman"/>
              </a:rPr>
              <a:t>linear matrix equation, </a:t>
            </a:r>
            <a:r>
              <a:rPr dirty="0" sz="1400" spc="-5">
                <a:latin typeface="Times New Roman"/>
                <a:cs typeface="Times New Roman"/>
              </a:rPr>
              <a:t>or </a:t>
            </a:r>
            <a:r>
              <a:rPr dirty="0" sz="1400" spc="-10">
                <a:latin typeface="Times New Roman"/>
                <a:cs typeface="Times New Roman"/>
              </a:rPr>
              <a:t>system </a:t>
            </a:r>
            <a:r>
              <a:rPr dirty="0" sz="1400" spc="-5">
                <a:latin typeface="Times New Roman"/>
                <a:cs typeface="Times New Roman"/>
              </a:rPr>
              <a:t>of </a:t>
            </a:r>
            <a:r>
              <a:rPr dirty="0" sz="1400" spc="-10">
                <a:latin typeface="Times New Roman"/>
                <a:cs typeface="Times New Roman"/>
              </a:rPr>
              <a:t>linear </a:t>
            </a:r>
            <a:r>
              <a:rPr dirty="0" sz="1400" spc="-15">
                <a:latin typeface="Times New Roman"/>
                <a:cs typeface="Times New Roman"/>
              </a:rPr>
              <a:t>scalar  equations.Computes </a:t>
            </a:r>
            <a:r>
              <a:rPr dirty="0" sz="1400" spc="-10">
                <a:latin typeface="Times New Roman"/>
                <a:cs typeface="Times New Roman"/>
              </a:rPr>
              <a:t>the </a:t>
            </a:r>
            <a:r>
              <a:rPr dirty="0" sz="1400" spc="-15">
                <a:latin typeface="Times New Roman"/>
                <a:cs typeface="Times New Roman"/>
              </a:rPr>
              <a:t>“exact” solution, </a:t>
            </a:r>
            <a:r>
              <a:rPr dirty="0" sz="1400" spc="-5">
                <a:latin typeface="Times New Roman"/>
                <a:cs typeface="Times New Roman"/>
              </a:rPr>
              <a:t>x, of the </a:t>
            </a:r>
            <a:r>
              <a:rPr dirty="0" sz="1400" spc="-15">
                <a:latin typeface="Times New Roman"/>
                <a:cs typeface="Times New Roman"/>
              </a:rPr>
              <a:t>well-determined, i.e., </a:t>
            </a:r>
            <a:r>
              <a:rPr dirty="0" sz="1400" spc="-10">
                <a:latin typeface="Times New Roman"/>
                <a:cs typeface="Times New Roman"/>
              </a:rPr>
              <a:t>full rank, </a:t>
            </a:r>
            <a:r>
              <a:rPr dirty="0" sz="1400" spc="-15">
                <a:latin typeface="Times New Roman"/>
                <a:cs typeface="Times New Roman"/>
              </a:rPr>
              <a:t>linear  matrix equation </a:t>
            </a:r>
            <a:r>
              <a:rPr dirty="0" sz="1400" spc="-10">
                <a:latin typeface="Times New Roman"/>
                <a:cs typeface="Times New Roman"/>
              </a:rPr>
              <a:t>ax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-1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9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96416" y="8011414"/>
            <a:ext cx="6323965" cy="1510665"/>
          </a:xfrm>
          <a:prstGeom prst="rect">
            <a:avLst/>
          </a:prstGeom>
          <a:solidFill>
            <a:srgbClr val="BEBEBE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80"/>
              </a:lnSpc>
            </a:pPr>
            <a:r>
              <a:rPr dirty="0" sz="1400" spc="-15">
                <a:latin typeface="Courier New"/>
                <a:cs typeface="Courier New"/>
              </a:rPr>
              <a:t>import </a:t>
            </a:r>
            <a:r>
              <a:rPr dirty="0" sz="1400" spc="-10">
                <a:latin typeface="Courier New"/>
                <a:cs typeface="Courier New"/>
              </a:rPr>
              <a:t>numpy </a:t>
            </a:r>
            <a:r>
              <a:rPr dirty="0" sz="1400" spc="-5">
                <a:latin typeface="Courier New"/>
                <a:cs typeface="Courier New"/>
              </a:rPr>
              <a:t>as</a:t>
            </a:r>
            <a:r>
              <a:rPr dirty="0" sz="1400" spc="-95">
                <a:latin typeface="Courier New"/>
                <a:cs typeface="Courier New"/>
              </a:rPr>
              <a:t> </a:t>
            </a:r>
            <a:r>
              <a:rPr dirty="0" sz="1400" spc="-15">
                <a:latin typeface="Courier New"/>
                <a:cs typeface="Courier New"/>
              </a:rPr>
              <a:t>np</a:t>
            </a:r>
            <a:endParaRPr sz="1400">
              <a:latin typeface="Courier New"/>
              <a:cs typeface="Courier New"/>
            </a:endParaRPr>
          </a:p>
          <a:p>
            <a:pPr marL="17780" marR="3134360">
              <a:lnSpc>
                <a:spcPct val="141400"/>
              </a:lnSpc>
            </a:pPr>
            <a:r>
              <a:rPr dirty="0" sz="1400">
                <a:latin typeface="Courier New"/>
                <a:cs typeface="Courier New"/>
              </a:rPr>
              <a:t>a = </a:t>
            </a:r>
            <a:r>
              <a:rPr dirty="0" sz="1400" spc="-10">
                <a:latin typeface="Courier New"/>
                <a:cs typeface="Courier New"/>
              </a:rPr>
              <a:t>np.array([[1, 2], [3,</a:t>
            </a:r>
            <a:r>
              <a:rPr dirty="0" sz="1400" spc="-180">
                <a:latin typeface="Courier New"/>
                <a:cs typeface="Courier New"/>
              </a:rPr>
              <a:t> </a:t>
            </a:r>
            <a:r>
              <a:rPr dirty="0" sz="1400" spc="-10">
                <a:latin typeface="Courier New"/>
                <a:cs typeface="Courier New"/>
              </a:rPr>
              <a:t>4]])  </a:t>
            </a:r>
            <a:r>
              <a:rPr dirty="0" sz="1400">
                <a:latin typeface="Courier New"/>
                <a:cs typeface="Courier New"/>
              </a:rPr>
              <a:t>b = </a:t>
            </a:r>
            <a:r>
              <a:rPr dirty="0" sz="1400" spc="-10">
                <a:latin typeface="Courier New"/>
                <a:cs typeface="Courier New"/>
              </a:rPr>
              <a:t>np.array([8,</a:t>
            </a:r>
            <a:r>
              <a:rPr dirty="0" sz="1400" spc="-165">
                <a:latin typeface="Courier New"/>
                <a:cs typeface="Courier New"/>
              </a:rPr>
              <a:t> </a:t>
            </a:r>
            <a:r>
              <a:rPr dirty="0" sz="1400" spc="-15">
                <a:latin typeface="Courier New"/>
                <a:cs typeface="Courier New"/>
              </a:rPr>
              <a:t>18])</a:t>
            </a:r>
            <a:endParaRPr sz="1400">
              <a:latin typeface="Courier New"/>
              <a:cs typeface="Courier New"/>
            </a:endParaRPr>
          </a:p>
          <a:p>
            <a:pPr marL="17780" marR="282575">
              <a:lnSpc>
                <a:spcPct val="141400"/>
              </a:lnSpc>
              <a:spcBef>
                <a:spcPts val="10"/>
              </a:spcBef>
            </a:pPr>
            <a:r>
              <a:rPr dirty="0" sz="1400" spc="-10">
                <a:latin typeface="Courier New"/>
                <a:cs typeface="Courier New"/>
              </a:rPr>
              <a:t>print(("Solution of linear </a:t>
            </a:r>
            <a:r>
              <a:rPr dirty="0" sz="1400" spc="-15">
                <a:latin typeface="Courier New"/>
                <a:cs typeface="Courier New"/>
              </a:rPr>
              <a:t>equations:",np.linalg.solve(a,  b)))</a:t>
            </a:r>
            <a:endParaRPr sz="14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526288"/>
            <a:ext cx="6300470" cy="30600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0795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Introduction </a:t>
            </a:r>
            <a:r>
              <a:rPr dirty="0" sz="1400" b="1">
                <a:latin typeface="Times New Roman"/>
                <a:cs typeface="Times New Roman"/>
              </a:rPr>
              <a:t>to</a:t>
            </a:r>
            <a:r>
              <a:rPr dirty="0" sz="1400" spc="-5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pyplot</a:t>
            </a:r>
            <a:endParaRPr sz="1400">
              <a:latin typeface="Times New Roman"/>
              <a:cs typeface="Times New Roman"/>
            </a:endParaRPr>
          </a:p>
          <a:p>
            <a:pPr marL="12700" marR="32384">
              <a:lnSpc>
                <a:spcPct val="103400"/>
              </a:lnSpc>
              <a:spcBef>
                <a:spcPts val="770"/>
              </a:spcBef>
            </a:pPr>
            <a:r>
              <a:rPr dirty="0" sz="1400" spc="-5">
                <a:latin typeface="Times New Roman"/>
                <a:cs typeface="Times New Roman"/>
              </a:rPr>
              <a:t>matplotlib.pyplot is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collection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functions that make </a:t>
            </a:r>
            <a:r>
              <a:rPr dirty="0" sz="1400" spc="-5" b="1" i="1">
                <a:latin typeface="Times New Roman"/>
                <a:cs typeface="Times New Roman"/>
              </a:rPr>
              <a:t>matplotlib </a:t>
            </a:r>
            <a:r>
              <a:rPr dirty="0" sz="1400" spc="-5">
                <a:latin typeface="Times New Roman"/>
                <a:cs typeface="Times New Roman"/>
              </a:rPr>
              <a:t>work like MATLAB.  Each </a:t>
            </a:r>
            <a:r>
              <a:rPr dirty="0" sz="1400" spc="-5" b="1" i="1">
                <a:latin typeface="Times New Roman"/>
                <a:cs typeface="Times New Roman"/>
              </a:rPr>
              <a:t>pyplot </a:t>
            </a:r>
            <a:r>
              <a:rPr dirty="0" sz="1400" spc="-5">
                <a:latin typeface="Times New Roman"/>
                <a:cs typeface="Times New Roman"/>
              </a:rPr>
              <a:t>function </a:t>
            </a:r>
            <a:r>
              <a:rPr dirty="0" sz="1400">
                <a:latin typeface="Times New Roman"/>
                <a:cs typeface="Times New Roman"/>
              </a:rPr>
              <a:t>makes </a:t>
            </a:r>
            <a:r>
              <a:rPr dirty="0" sz="1400" spc="-10">
                <a:latin typeface="Times New Roman"/>
                <a:cs typeface="Times New Roman"/>
              </a:rPr>
              <a:t>some </a:t>
            </a:r>
            <a:r>
              <a:rPr dirty="0" sz="1400">
                <a:latin typeface="Times New Roman"/>
                <a:cs typeface="Times New Roman"/>
              </a:rPr>
              <a:t>change </a:t>
            </a:r>
            <a:r>
              <a:rPr dirty="0" sz="1400" spc="-5">
                <a:latin typeface="Times New Roman"/>
                <a:cs typeface="Times New Roman"/>
              </a:rPr>
              <a:t>to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figure: e.g., creates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figure, creates </a:t>
            </a:r>
            <a:r>
              <a:rPr dirty="0" sz="1400">
                <a:latin typeface="Times New Roman"/>
                <a:cs typeface="Times New Roman"/>
              </a:rPr>
              <a:t>a  </a:t>
            </a:r>
            <a:r>
              <a:rPr dirty="0" sz="1400" spc="-5">
                <a:latin typeface="Times New Roman"/>
                <a:cs typeface="Times New Roman"/>
              </a:rPr>
              <a:t>plotting area in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figure, plots some </a:t>
            </a:r>
            <a:r>
              <a:rPr dirty="0" sz="1400">
                <a:latin typeface="Times New Roman"/>
                <a:cs typeface="Times New Roman"/>
              </a:rPr>
              <a:t>lines in a </a:t>
            </a:r>
            <a:r>
              <a:rPr dirty="0" sz="1400" spc="-5">
                <a:latin typeface="Times New Roman"/>
                <a:cs typeface="Times New Roman"/>
              </a:rPr>
              <a:t>plotting </a:t>
            </a:r>
            <a:r>
              <a:rPr dirty="0" sz="1400">
                <a:latin typeface="Times New Roman"/>
                <a:cs typeface="Times New Roman"/>
              </a:rPr>
              <a:t>area, </a:t>
            </a:r>
            <a:r>
              <a:rPr dirty="0" sz="1400" spc="-5">
                <a:latin typeface="Times New Roman"/>
                <a:cs typeface="Times New Roman"/>
              </a:rPr>
              <a:t>decorates the plot </a:t>
            </a:r>
            <a:r>
              <a:rPr dirty="0" sz="1400" spc="-10">
                <a:latin typeface="Times New Roman"/>
                <a:cs typeface="Times New Roman"/>
              </a:rPr>
              <a:t>with  </a:t>
            </a:r>
            <a:r>
              <a:rPr dirty="0" sz="1400" spc="-5">
                <a:latin typeface="Times New Roman"/>
                <a:cs typeface="Times New Roman"/>
              </a:rPr>
              <a:t>labels,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etc.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03400"/>
              </a:lnSpc>
              <a:spcBef>
                <a:spcPts val="805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 b="1" i="1">
                <a:latin typeface="Times New Roman"/>
                <a:cs typeface="Times New Roman"/>
              </a:rPr>
              <a:t>matplotlib.pyplot </a:t>
            </a:r>
            <a:r>
              <a:rPr dirty="0" sz="1400" spc="-5">
                <a:latin typeface="Times New Roman"/>
                <a:cs typeface="Times New Roman"/>
              </a:rPr>
              <a:t>various states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preserved across function calls, so that it keeps  track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things like the current figure and plotting area, and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plotting functions </a:t>
            </a:r>
            <a:r>
              <a:rPr dirty="0" sz="1400">
                <a:latin typeface="Times New Roman"/>
                <a:cs typeface="Times New Roman"/>
              </a:rPr>
              <a:t>are  </a:t>
            </a:r>
            <a:r>
              <a:rPr dirty="0" sz="1400" spc="-5">
                <a:latin typeface="Times New Roman"/>
                <a:cs typeface="Times New Roman"/>
              </a:rPr>
              <a:t>directed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the current axes (please note that "axes" </a:t>
            </a:r>
            <a:r>
              <a:rPr dirty="0" sz="1400">
                <a:latin typeface="Times New Roman"/>
                <a:cs typeface="Times New Roman"/>
              </a:rPr>
              <a:t>here </a:t>
            </a:r>
            <a:r>
              <a:rPr dirty="0" sz="1400" spc="-5">
                <a:latin typeface="Times New Roman"/>
                <a:cs typeface="Times New Roman"/>
              </a:rPr>
              <a:t>and in </a:t>
            </a:r>
            <a:r>
              <a:rPr dirty="0" sz="1400" spc="-10">
                <a:latin typeface="Times New Roman"/>
                <a:cs typeface="Times New Roman"/>
              </a:rPr>
              <a:t>most </a:t>
            </a:r>
            <a:r>
              <a:rPr dirty="0" sz="1400">
                <a:latin typeface="Times New Roman"/>
                <a:cs typeface="Times New Roman"/>
              </a:rPr>
              <a:t>places in </a:t>
            </a:r>
            <a:r>
              <a:rPr dirty="0" sz="1400" spc="-5">
                <a:latin typeface="Times New Roman"/>
                <a:cs typeface="Times New Roman"/>
              </a:rPr>
              <a:t>the  documentation refers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the axes </a:t>
            </a:r>
            <a:r>
              <a:rPr dirty="0" sz="1400">
                <a:latin typeface="Times New Roman"/>
                <a:cs typeface="Times New Roman"/>
              </a:rPr>
              <a:t>part of a </a:t>
            </a:r>
            <a:r>
              <a:rPr dirty="0" sz="1400" spc="-5">
                <a:latin typeface="Times New Roman"/>
                <a:cs typeface="Times New Roman"/>
              </a:rPr>
              <a:t>figure and not the strict </a:t>
            </a:r>
            <a:r>
              <a:rPr dirty="0" sz="1400">
                <a:latin typeface="Times New Roman"/>
                <a:cs typeface="Times New Roman"/>
              </a:rPr>
              <a:t>mathematical term for  </a:t>
            </a:r>
            <a:r>
              <a:rPr dirty="0" sz="1400" spc="-5">
                <a:latin typeface="Times New Roman"/>
                <a:cs typeface="Times New Roman"/>
              </a:rPr>
              <a:t>more </a:t>
            </a:r>
            <a:r>
              <a:rPr dirty="0" sz="1400">
                <a:latin typeface="Times New Roman"/>
                <a:cs typeface="Times New Roman"/>
              </a:rPr>
              <a:t>than </a:t>
            </a:r>
            <a:r>
              <a:rPr dirty="0" sz="1400" spc="-5">
                <a:latin typeface="Times New Roman"/>
                <a:cs typeface="Times New Roman"/>
              </a:rPr>
              <a:t>one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axis).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 -Generating visualizations with pyplot is very</a:t>
            </a:r>
            <a:r>
              <a:rPr dirty="0" sz="1400" spc="3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quick: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6416" y="3696334"/>
            <a:ext cx="6323965" cy="1209040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80"/>
              </a:lnSpc>
            </a:pPr>
            <a:r>
              <a:rPr dirty="0" sz="1400" spc="-5">
                <a:latin typeface="Courier New"/>
                <a:cs typeface="Courier New"/>
              </a:rPr>
              <a:t>import matplotlib.pyplot as</a:t>
            </a:r>
            <a:r>
              <a:rPr dirty="0" sz="1400" spc="-2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plt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695"/>
              </a:spcBef>
            </a:pPr>
            <a:r>
              <a:rPr dirty="0" sz="1400" spc="-5">
                <a:latin typeface="Courier New"/>
                <a:cs typeface="Courier New"/>
              </a:rPr>
              <a:t>plt.plot([1, 2, 3,</a:t>
            </a:r>
            <a:r>
              <a:rPr dirty="0" sz="1400" spc="-4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4])</a:t>
            </a:r>
            <a:endParaRPr sz="1400">
              <a:latin typeface="Courier New"/>
              <a:cs typeface="Courier New"/>
            </a:endParaRPr>
          </a:p>
          <a:p>
            <a:pPr marL="17780" marR="3524250">
              <a:lnSpc>
                <a:spcPct val="141400"/>
              </a:lnSpc>
              <a:spcBef>
                <a:spcPts val="10"/>
              </a:spcBef>
            </a:pPr>
            <a:r>
              <a:rPr dirty="0" sz="1400" spc="-5">
                <a:latin typeface="Courier New"/>
                <a:cs typeface="Courier New"/>
              </a:rPr>
              <a:t>plt.ylabel('some numbers')  plt.show()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5203174"/>
            <a:ext cx="6292215" cy="19831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3400"/>
              </a:lnSpc>
            </a:pPr>
            <a:r>
              <a:rPr dirty="0" sz="1400" spc="-5">
                <a:latin typeface="Times New Roman"/>
                <a:cs typeface="Times New Roman"/>
              </a:rPr>
              <a:t>You may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wondering </a:t>
            </a:r>
            <a:r>
              <a:rPr dirty="0" sz="1400" spc="-10">
                <a:latin typeface="Times New Roman"/>
                <a:cs typeface="Times New Roman"/>
              </a:rPr>
              <a:t>why </a:t>
            </a:r>
            <a:r>
              <a:rPr dirty="0" sz="1400">
                <a:latin typeface="Times New Roman"/>
                <a:cs typeface="Times New Roman"/>
              </a:rPr>
              <a:t>the x-axis </a:t>
            </a:r>
            <a:r>
              <a:rPr dirty="0" sz="1400" spc="-5">
                <a:latin typeface="Times New Roman"/>
                <a:cs typeface="Times New Roman"/>
              </a:rPr>
              <a:t>ranges from </a:t>
            </a:r>
            <a:r>
              <a:rPr dirty="0" sz="1400">
                <a:latin typeface="Times New Roman"/>
                <a:cs typeface="Times New Roman"/>
              </a:rPr>
              <a:t>0-3 </a:t>
            </a:r>
            <a:r>
              <a:rPr dirty="0" sz="1400" spc="-5">
                <a:latin typeface="Times New Roman"/>
                <a:cs typeface="Times New Roman"/>
              </a:rPr>
              <a:t>and </a:t>
            </a:r>
            <a:r>
              <a:rPr dirty="0" sz="1400" spc="5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y-axis from </a:t>
            </a:r>
            <a:r>
              <a:rPr dirty="0" sz="1400">
                <a:latin typeface="Times New Roman"/>
                <a:cs typeface="Times New Roman"/>
              </a:rPr>
              <a:t>1-4. If you  </a:t>
            </a:r>
            <a:r>
              <a:rPr dirty="0" sz="1400" spc="-5">
                <a:latin typeface="Times New Roman"/>
                <a:cs typeface="Times New Roman"/>
              </a:rPr>
              <a:t>provide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single list or </a:t>
            </a:r>
            <a:r>
              <a:rPr dirty="0" sz="1400">
                <a:latin typeface="Times New Roman"/>
                <a:cs typeface="Times New Roman"/>
              </a:rPr>
              <a:t>array to </a:t>
            </a:r>
            <a:r>
              <a:rPr dirty="0" sz="1400" spc="-5" b="1" i="1">
                <a:latin typeface="Times New Roman"/>
                <a:cs typeface="Times New Roman"/>
              </a:rPr>
              <a:t>plot</a:t>
            </a:r>
            <a:r>
              <a:rPr dirty="0" sz="1400" spc="-5">
                <a:latin typeface="Times New Roman"/>
                <a:cs typeface="Times New Roman"/>
              </a:rPr>
              <a:t>, </a:t>
            </a:r>
            <a:r>
              <a:rPr dirty="0" sz="1400" spc="-5" b="1" i="1">
                <a:latin typeface="Times New Roman"/>
                <a:cs typeface="Times New Roman"/>
              </a:rPr>
              <a:t>matplotlib </a:t>
            </a:r>
            <a:r>
              <a:rPr dirty="0" sz="1400" spc="-10">
                <a:latin typeface="Times New Roman"/>
                <a:cs typeface="Times New Roman"/>
              </a:rPr>
              <a:t>assumes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is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sequence </a:t>
            </a:r>
            <a:r>
              <a:rPr dirty="0" sz="1400">
                <a:latin typeface="Times New Roman"/>
                <a:cs typeface="Times New Roman"/>
              </a:rPr>
              <a:t>of y values, </a:t>
            </a:r>
            <a:r>
              <a:rPr dirty="0" sz="1400" spc="-5">
                <a:latin typeface="Times New Roman"/>
                <a:cs typeface="Times New Roman"/>
              </a:rPr>
              <a:t>and  automatically generates the </a:t>
            </a:r>
            <a:r>
              <a:rPr dirty="0" sz="1400">
                <a:latin typeface="Times New Roman"/>
                <a:cs typeface="Times New Roman"/>
              </a:rPr>
              <a:t>x </a:t>
            </a:r>
            <a:r>
              <a:rPr dirty="0" sz="1400" spc="-5">
                <a:latin typeface="Times New Roman"/>
                <a:cs typeface="Times New Roman"/>
              </a:rPr>
              <a:t>values for you. Since python ranges start with </a:t>
            </a:r>
            <a:r>
              <a:rPr dirty="0" sz="1400">
                <a:latin typeface="Times New Roman"/>
                <a:cs typeface="Times New Roman"/>
              </a:rPr>
              <a:t>0, </a:t>
            </a:r>
            <a:r>
              <a:rPr dirty="0" sz="1400" spc="-5">
                <a:latin typeface="Times New Roman"/>
                <a:cs typeface="Times New Roman"/>
              </a:rPr>
              <a:t>the  default </a:t>
            </a:r>
            <a:r>
              <a:rPr dirty="0" sz="1400">
                <a:latin typeface="Times New Roman"/>
                <a:cs typeface="Times New Roman"/>
              </a:rPr>
              <a:t>x </a:t>
            </a:r>
            <a:r>
              <a:rPr dirty="0" sz="1400" spc="-5">
                <a:latin typeface="Times New Roman"/>
                <a:cs typeface="Times New Roman"/>
              </a:rPr>
              <a:t>vector has the </a:t>
            </a:r>
            <a:r>
              <a:rPr dirty="0" sz="1400" spc="-10">
                <a:latin typeface="Times New Roman"/>
                <a:cs typeface="Times New Roman"/>
              </a:rPr>
              <a:t>same </a:t>
            </a:r>
            <a:r>
              <a:rPr dirty="0" sz="1400">
                <a:latin typeface="Times New Roman"/>
                <a:cs typeface="Times New Roman"/>
              </a:rPr>
              <a:t>length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>
                <a:latin typeface="Times New Roman"/>
                <a:cs typeface="Times New Roman"/>
              </a:rPr>
              <a:t>y but </a:t>
            </a:r>
            <a:r>
              <a:rPr dirty="0" sz="1400" spc="-5">
                <a:latin typeface="Times New Roman"/>
                <a:cs typeface="Times New Roman"/>
              </a:rPr>
              <a:t>starts with </a:t>
            </a:r>
            <a:r>
              <a:rPr dirty="0" sz="1400">
                <a:latin typeface="Times New Roman"/>
                <a:cs typeface="Times New Roman"/>
              </a:rPr>
              <a:t>0; therefore,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x </a:t>
            </a:r>
            <a:r>
              <a:rPr dirty="0" sz="1400" spc="-5">
                <a:latin typeface="Times New Roman"/>
                <a:cs typeface="Times New Roman"/>
              </a:rPr>
              <a:t>data are [0, </a:t>
            </a:r>
            <a:r>
              <a:rPr dirty="0" sz="1400">
                <a:latin typeface="Times New Roman"/>
                <a:cs typeface="Times New Roman"/>
              </a:rPr>
              <a:t>1,  2,</a:t>
            </a:r>
            <a:r>
              <a:rPr dirty="0" sz="1400" spc="-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3].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 marR="649605">
              <a:lnSpc>
                <a:spcPct val="102899"/>
              </a:lnSpc>
            </a:pPr>
            <a:r>
              <a:rPr dirty="0" sz="1400" spc="-5">
                <a:latin typeface="Times New Roman"/>
                <a:cs typeface="Times New Roman"/>
              </a:rPr>
              <a:t>plot is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versatile function, and will take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arbitrary number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arguments. </a:t>
            </a:r>
            <a:r>
              <a:rPr dirty="0" sz="1400">
                <a:latin typeface="Times New Roman"/>
                <a:cs typeface="Times New Roman"/>
              </a:rPr>
              <a:t>For  </a:t>
            </a:r>
            <a:r>
              <a:rPr dirty="0" sz="1400" spc="-5">
                <a:latin typeface="Times New Roman"/>
                <a:cs typeface="Times New Roman"/>
              </a:rPr>
              <a:t>example, to plot </a:t>
            </a:r>
            <a:r>
              <a:rPr dirty="0" sz="1400">
                <a:latin typeface="Times New Roman"/>
                <a:cs typeface="Times New Roman"/>
              </a:rPr>
              <a:t>x </a:t>
            </a:r>
            <a:r>
              <a:rPr dirty="0" sz="1400" spc="-5">
                <a:latin typeface="Times New Roman"/>
                <a:cs typeface="Times New Roman"/>
              </a:rPr>
              <a:t>versus </a:t>
            </a:r>
            <a:r>
              <a:rPr dirty="0" sz="1400" spc="-15">
                <a:latin typeface="Times New Roman"/>
                <a:cs typeface="Times New Roman"/>
              </a:rPr>
              <a:t>y, </a:t>
            </a:r>
            <a:r>
              <a:rPr dirty="0" sz="1400" spc="-5">
                <a:latin typeface="Times New Roman"/>
                <a:cs typeface="Times New Roman"/>
              </a:rPr>
              <a:t>you </a:t>
            </a:r>
            <a:r>
              <a:rPr dirty="0" sz="1400">
                <a:latin typeface="Times New Roman"/>
                <a:cs typeface="Times New Roman"/>
              </a:rPr>
              <a:t>can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write: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96416" y="7416748"/>
            <a:ext cx="6323965" cy="520065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80"/>
              </a:lnSpc>
            </a:pPr>
            <a:r>
              <a:rPr dirty="0" sz="1400" spc="-5">
                <a:latin typeface="Courier New"/>
                <a:cs typeface="Courier New"/>
              </a:rPr>
              <a:t>import matplotlib.pyplot as</a:t>
            </a:r>
            <a:r>
              <a:rPr dirty="0" sz="1400" spc="-2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plt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695"/>
              </a:spcBef>
            </a:pPr>
            <a:r>
              <a:rPr dirty="0" sz="1400" spc="-5">
                <a:latin typeface="Courier New"/>
                <a:cs typeface="Courier New"/>
              </a:rPr>
              <a:t>plt.plot([1, 2, 3, 4], [1, 4, 9,</a:t>
            </a:r>
            <a:r>
              <a:rPr dirty="0" sz="140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16])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8142985"/>
            <a:ext cx="6282690" cy="9899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Formatting </a:t>
            </a:r>
            <a:r>
              <a:rPr dirty="0" sz="1400" b="1">
                <a:latin typeface="Times New Roman"/>
                <a:cs typeface="Times New Roman"/>
              </a:rPr>
              <a:t>the </a:t>
            </a:r>
            <a:r>
              <a:rPr dirty="0" sz="1400" spc="-5" b="1">
                <a:latin typeface="Times New Roman"/>
                <a:cs typeface="Times New Roman"/>
              </a:rPr>
              <a:t>style </a:t>
            </a:r>
            <a:r>
              <a:rPr dirty="0" sz="1400" b="1">
                <a:latin typeface="Times New Roman"/>
                <a:cs typeface="Times New Roman"/>
              </a:rPr>
              <a:t>of </a:t>
            </a:r>
            <a:r>
              <a:rPr dirty="0" sz="1400" spc="-5" b="1">
                <a:latin typeface="Times New Roman"/>
                <a:cs typeface="Times New Roman"/>
              </a:rPr>
              <a:t>your</a:t>
            </a:r>
            <a:r>
              <a:rPr dirty="0" sz="1400" spc="-3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plot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03600"/>
              </a:lnSpc>
              <a:spcBef>
                <a:spcPts val="765"/>
              </a:spcBef>
            </a:pP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every </a:t>
            </a:r>
            <a:r>
              <a:rPr dirty="0" sz="1400">
                <a:latin typeface="Times New Roman"/>
                <a:cs typeface="Times New Roman"/>
              </a:rPr>
              <a:t>x, y pair </a:t>
            </a:r>
            <a:r>
              <a:rPr dirty="0" sz="1400" spc="-5">
                <a:latin typeface="Times New Roman"/>
                <a:cs typeface="Times New Roman"/>
              </a:rPr>
              <a:t>of arguments, there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optional third argument which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the format  string that indicates the color and line type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plot. The letters and symbols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 format string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from MATLAB,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10">
                <a:latin typeface="Times New Roman"/>
                <a:cs typeface="Times New Roman"/>
              </a:rPr>
              <a:t>you </a:t>
            </a:r>
            <a:r>
              <a:rPr dirty="0" sz="1400" spc="-5">
                <a:latin typeface="Times New Roman"/>
                <a:cs typeface="Times New Roman"/>
              </a:rPr>
              <a:t>concatenate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color string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line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style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517052"/>
            <a:ext cx="6111875" cy="7785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899"/>
              </a:lnSpc>
            </a:pPr>
            <a:r>
              <a:rPr dirty="0" sz="1400" spc="-5">
                <a:latin typeface="Times New Roman"/>
                <a:cs typeface="Times New Roman"/>
              </a:rPr>
              <a:t>string. The default format string </a:t>
            </a:r>
            <a:r>
              <a:rPr dirty="0" sz="1400">
                <a:latin typeface="Times New Roman"/>
                <a:cs typeface="Times New Roman"/>
              </a:rPr>
              <a:t>is 'b-', </a:t>
            </a:r>
            <a:r>
              <a:rPr dirty="0" sz="1400" spc="-5">
                <a:latin typeface="Times New Roman"/>
                <a:cs typeface="Times New Roman"/>
              </a:rPr>
              <a:t>which is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solid blue line.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example,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plot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above with red circles, you would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issue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7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6416" y="1405382"/>
            <a:ext cx="6323965" cy="1209040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80"/>
              </a:lnSpc>
            </a:pPr>
            <a:r>
              <a:rPr dirty="0" sz="1400" spc="-5">
                <a:latin typeface="Courier New"/>
                <a:cs typeface="Courier New"/>
              </a:rPr>
              <a:t>import matplotlib.pyplot as</a:t>
            </a:r>
            <a:r>
              <a:rPr dirty="0" sz="1400" spc="-2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plt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695"/>
              </a:spcBef>
            </a:pPr>
            <a:r>
              <a:rPr dirty="0" sz="1400" spc="-5">
                <a:latin typeface="Courier New"/>
                <a:cs typeface="Courier New"/>
              </a:rPr>
              <a:t>plt.plot([1, 2, 3, 4], [1, 4, 9, 16],</a:t>
            </a:r>
            <a:r>
              <a:rPr dirty="0" sz="1400" spc="2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'ro')</a:t>
            </a:r>
            <a:endParaRPr sz="1400">
              <a:latin typeface="Courier New"/>
              <a:cs typeface="Courier New"/>
            </a:endParaRPr>
          </a:p>
          <a:p>
            <a:pPr marL="17780" marR="3844290">
              <a:lnSpc>
                <a:spcPct val="141400"/>
              </a:lnSpc>
              <a:spcBef>
                <a:spcPts val="10"/>
              </a:spcBef>
            </a:pPr>
            <a:r>
              <a:rPr dirty="0" sz="1400" spc="-5">
                <a:latin typeface="Courier New"/>
                <a:cs typeface="Courier New"/>
              </a:rPr>
              <a:t>plt.axis((0, 6, 0, 20))  plt.show()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2912180"/>
            <a:ext cx="6283325" cy="19831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3299"/>
              </a:lnSpc>
            </a:pPr>
            <a:r>
              <a:rPr dirty="0" sz="1400">
                <a:latin typeface="Times New Roman"/>
                <a:cs typeface="Times New Roman"/>
              </a:rPr>
              <a:t>See </a:t>
            </a:r>
            <a:r>
              <a:rPr dirty="0" sz="1400" spc="-5">
                <a:latin typeface="Times New Roman"/>
                <a:cs typeface="Times New Roman"/>
              </a:rPr>
              <a:t>the plot documentation for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complete list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line styles and format strings. The axis  function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example above takes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list of [xmin, xmax, </a:t>
            </a:r>
            <a:r>
              <a:rPr dirty="0" sz="1400" spc="-10">
                <a:latin typeface="Times New Roman"/>
                <a:cs typeface="Times New Roman"/>
              </a:rPr>
              <a:t>ymin, </a:t>
            </a:r>
            <a:r>
              <a:rPr dirty="0" sz="1400" spc="-5">
                <a:latin typeface="Times New Roman"/>
                <a:cs typeface="Times New Roman"/>
              </a:rPr>
              <a:t>ymax]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specifies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viewport </a:t>
            </a:r>
            <a:r>
              <a:rPr dirty="0" sz="1400">
                <a:latin typeface="Times New Roman"/>
                <a:cs typeface="Times New Roman"/>
              </a:rPr>
              <a:t>of the</a:t>
            </a:r>
            <a:r>
              <a:rPr dirty="0" sz="1400" spc="-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axes.</a:t>
            </a:r>
            <a:endParaRPr sz="1400">
              <a:latin typeface="Times New Roman"/>
              <a:cs typeface="Times New Roman"/>
            </a:endParaRPr>
          </a:p>
          <a:p>
            <a:pPr marL="12700" marR="156210">
              <a:lnSpc>
                <a:spcPct val="103299"/>
              </a:lnSpc>
              <a:spcBef>
                <a:spcPts val="805"/>
              </a:spcBef>
            </a:pP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matplotlib were limited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working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 spc="-5">
                <a:latin typeface="Times New Roman"/>
                <a:cs typeface="Times New Roman"/>
              </a:rPr>
              <a:t>lists,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would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fairly useless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numeric  processing. Generally, you will use numpy arrays. </a:t>
            </a:r>
            <a:r>
              <a:rPr dirty="0" sz="1400">
                <a:latin typeface="Times New Roman"/>
                <a:cs typeface="Times New Roman"/>
              </a:rPr>
              <a:t>In fact, </a:t>
            </a:r>
            <a:r>
              <a:rPr dirty="0" sz="1400" spc="-5">
                <a:latin typeface="Times New Roman"/>
                <a:cs typeface="Times New Roman"/>
              </a:rPr>
              <a:t>all sequences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converted 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numpy </a:t>
            </a:r>
            <a:r>
              <a:rPr dirty="0" sz="1400">
                <a:latin typeface="Times New Roman"/>
                <a:cs typeface="Times New Roman"/>
              </a:rPr>
              <a:t>arrays </a:t>
            </a:r>
            <a:r>
              <a:rPr dirty="0" sz="1400" spc="-5">
                <a:latin typeface="Times New Roman"/>
                <a:cs typeface="Times New Roman"/>
              </a:rPr>
              <a:t>internally. The example </a:t>
            </a:r>
            <a:r>
              <a:rPr dirty="0" sz="1400">
                <a:latin typeface="Times New Roman"/>
                <a:cs typeface="Times New Roman"/>
              </a:rPr>
              <a:t>below </a:t>
            </a:r>
            <a:r>
              <a:rPr dirty="0" sz="1400" spc="-5">
                <a:latin typeface="Times New Roman"/>
                <a:cs typeface="Times New Roman"/>
              </a:rPr>
              <a:t>illustrates plotting several lines </a:t>
            </a:r>
            <a:r>
              <a:rPr dirty="0" sz="1400" spc="-10">
                <a:latin typeface="Times New Roman"/>
                <a:cs typeface="Times New Roman"/>
              </a:rPr>
              <a:t>with  </a:t>
            </a:r>
            <a:r>
              <a:rPr dirty="0" sz="1400" spc="-5">
                <a:latin typeface="Times New Roman"/>
                <a:cs typeface="Times New Roman"/>
              </a:rPr>
              <a:t>different format styles in one function call using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arrays.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50"/>
              </a:spcBef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7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96416" y="5006975"/>
            <a:ext cx="6323965" cy="1510665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80"/>
              </a:lnSpc>
            </a:pPr>
            <a:r>
              <a:rPr dirty="0" sz="1400" spc="-5">
                <a:latin typeface="Courier New"/>
                <a:cs typeface="Courier New"/>
              </a:rPr>
              <a:t>import matplotlib.pyplot as</a:t>
            </a:r>
            <a:r>
              <a:rPr dirty="0" sz="1400" spc="-2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plt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695"/>
              </a:spcBef>
            </a:pPr>
            <a:r>
              <a:rPr dirty="0" sz="1400" spc="-5">
                <a:latin typeface="Courier New"/>
                <a:cs typeface="Courier New"/>
              </a:rPr>
              <a:t>import numpy as</a:t>
            </a:r>
            <a:r>
              <a:rPr dirty="0" sz="1400" spc="-5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np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695"/>
              </a:spcBef>
            </a:pPr>
            <a:r>
              <a:rPr dirty="0" sz="1400">
                <a:latin typeface="Courier New"/>
                <a:cs typeface="Courier New"/>
              </a:rPr>
              <a:t>t = </a:t>
            </a:r>
            <a:r>
              <a:rPr dirty="0" sz="1400" spc="-5">
                <a:latin typeface="Courier New"/>
                <a:cs typeface="Courier New"/>
              </a:rPr>
              <a:t>np.arange(0., 5.,</a:t>
            </a:r>
            <a:r>
              <a:rPr dirty="0" sz="1400" spc="-5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0.2)</a:t>
            </a:r>
            <a:endParaRPr sz="1400">
              <a:latin typeface="Courier New"/>
              <a:cs typeface="Courier New"/>
            </a:endParaRPr>
          </a:p>
          <a:p>
            <a:pPr marL="17780" marR="856615">
              <a:lnSpc>
                <a:spcPct val="141400"/>
              </a:lnSpc>
              <a:spcBef>
                <a:spcPts val="10"/>
              </a:spcBef>
            </a:pPr>
            <a:r>
              <a:rPr dirty="0" sz="1400" spc="-5">
                <a:latin typeface="Courier New"/>
                <a:cs typeface="Courier New"/>
              </a:rPr>
              <a:t>plt.plot(t, t, 'r--', t, t**2, 'bs', t, t**3, 'g^')  plt.show()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6825868"/>
            <a:ext cx="5814695" cy="5480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b="1">
                <a:latin typeface="Times New Roman"/>
                <a:cs typeface="Times New Roman"/>
              </a:rPr>
              <a:t>The </a:t>
            </a:r>
            <a:r>
              <a:rPr dirty="0" sz="1400" spc="-5" b="1">
                <a:latin typeface="Times New Roman"/>
                <a:cs typeface="Times New Roman"/>
              </a:rPr>
              <a:t>basic</a:t>
            </a:r>
            <a:r>
              <a:rPr dirty="0" sz="1400" spc="-6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functions</a:t>
            </a:r>
            <a:endParaRPr sz="1400">
              <a:latin typeface="Times New Roman"/>
              <a:cs typeface="Times New Roman"/>
            </a:endParaRPr>
          </a:p>
          <a:p>
            <a:pPr marL="56515">
              <a:lnSpc>
                <a:spcPct val="100000"/>
              </a:lnSpc>
              <a:spcBef>
                <a:spcPts val="825"/>
              </a:spcBef>
            </a:pPr>
            <a:r>
              <a:rPr dirty="0" sz="1400" spc="-5">
                <a:latin typeface="Times New Roman"/>
                <a:cs typeface="Times New Roman"/>
              </a:rPr>
              <a:t>Let’s </a:t>
            </a:r>
            <a:r>
              <a:rPr dirty="0" sz="1400">
                <a:latin typeface="Times New Roman"/>
                <a:cs typeface="Times New Roman"/>
              </a:rPr>
              <a:t>have a </a:t>
            </a:r>
            <a:r>
              <a:rPr dirty="0" sz="1400" spc="-5">
                <a:latin typeface="Times New Roman"/>
                <a:cs typeface="Times New Roman"/>
              </a:rPr>
              <a:t>look </a:t>
            </a:r>
            <a:r>
              <a:rPr dirty="0" sz="1400" spc="-1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some </a:t>
            </a:r>
            <a:r>
              <a:rPr dirty="0" sz="1400">
                <a:latin typeface="Times New Roman"/>
                <a:cs typeface="Times New Roman"/>
              </a:rPr>
              <a:t>of the </a:t>
            </a:r>
            <a:r>
              <a:rPr dirty="0" sz="1400" spc="-5">
                <a:latin typeface="Times New Roman"/>
                <a:cs typeface="Times New Roman"/>
              </a:rPr>
              <a:t>basic functions that are often used in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matplotlib.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914704" y="7491730"/>
          <a:ext cx="6290945" cy="20193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8045"/>
                <a:gridCol w="5513323"/>
              </a:tblGrid>
              <a:tr h="245364">
                <a:tc gridSpan="2"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5"/>
                        </a:spcBef>
                        <a:tabLst>
                          <a:tab pos="3048000" algn="l"/>
                        </a:tabLst>
                      </a:pPr>
                      <a:r>
                        <a:rPr dirty="0" sz="1400" spc="5" b="1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Method	Description</a:t>
                      </a:r>
                      <a:endParaRPr sz="1400">
                        <a:latin typeface="Nunito"/>
                        <a:cs typeface="Nunito"/>
                      </a:endParaRPr>
                    </a:p>
                  </a:txBody>
                  <a:tcPr marL="0" marR="0" marB="0" marT="1905">
                    <a:solidFill>
                      <a:srgbClr val="4471C4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553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250" spc="5" b="1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plot()</a:t>
                      </a:r>
                      <a:endParaRPr sz="1250">
                        <a:latin typeface="Nunito"/>
                        <a:cs typeface="Nunito"/>
                      </a:endParaRPr>
                    </a:p>
                  </a:txBody>
                  <a:tcPr marL="0" marR="0" marB="0" marT="1270">
                    <a:lnL w="6096">
                      <a:solidFill>
                        <a:srgbClr val="8EAADB"/>
                      </a:solidFill>
                      <a:prstDash val="solid"/>
                    </a:lnL>
                    <a:lnR w="6096">
                      <a:solidFill>
                        <a:srgbClr val="8EAADB"/>
                      </a:solidFill>
                      <a:prstDash val="solid"/>
                    </a:lnR>
                    <a:lnT w="6096">
                      <a:solidFill>
                        <a:srgbClr val="FFFFFF"/>
                      </a:solidFill>
                      <a:prstDash val="solid"/>
                    </a:lnT>
                    <a:lnB w="6096">
                      <a:solidFill>
                        <a:srgbClr val="8EAADB"/>
                      </a:solidFill>
                      <a:prstDash val="solid"/>
                    </a:lnB>
                    <a:solidFill>
                      <a:srgbClr val="D9E1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25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it </a:t>
                      </a:r>
                      <a:r>
                        <a:rPr dirty="0" sz="125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creates </a:t>
                      </a:r>
                      <a:r>
                        <a:rPr dirty="0" sz="125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the </a:t>
                      </a:r>
                      <a:r>
                        <a:rPr dirty="0" sz="125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plot </a:t>
                      </a:r>
                      <a:r>
                        <a:rPr dirty="0" sz="125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at the </a:t>
                      </a:r>
                      <a:r>
                        <a:rPr dirty="0" sz="125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background </a:t>
                      </a:r>
                      <a:r>
                        <a:rPr dirty="0" sz="125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of </a:t>
                      </a:r>
                      <a:r>
                        <a:rPr dirty="0" sz="125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computer, </a:t>
                      </a:r>
                      <a:r>
                        <a:rPr dirty="0" sz="125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it </a:t>
                      </a:r>
                      <a:r>
                        <a:rPr dirty="0" sz="125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doesn’t displays </a:t>
                      </a:r>
                      <a:r>
                        <a:rPr dirty="0" sz="125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it.</a:t>
                      </a:r>
                      <a:r>
                        <a:rPr dirty="0" sz="1250" spc="27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 </a:t>
                      </a:r>
                      <a:r>
                        <a:rPr dirty="0" sz="125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We</a:t>
                      </a:r>
                      <a:endParaRPr sz="1250">
                        <a:latin typeface="Nunito"/>
                        <a:cs typeface="Nunito"/>
                      </a:endParaRPr>
                    </a:p>
                    <a:p>
                      <a:pPr algn="ctr" marL="180975" marR="189230">
                        <a:lnSpc>
                          <a:spcPct val="113599"/>
                        </a:lnSpc>
                      </a:pPr>
                      <a:r>
                        <a:rPr dirty="0" sz="125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can also add </a:t>
                      </a:r>
                      <a:r>
                        <a:rPr dirty="0" sz="1250" spc="-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a </a:t>
                      </a:r>
                      <a:r>
                        <a:rPr dirty="0" sz="125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label </a:t>
                      </a:r>
                      <a:r>
                        <a:rPr dirty="0" sz="1250" spc="-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as </a:t>
                      </a:r>
                      <a:r>
                        <a:rPr dirty="0" sz="125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it’s </a:t>
                      </a:r>
                      <a:r>
                        <a:rPr dirty="0" sz="125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argument </a:t>
                      </a:r>
                      <a:r>
                        <a:rPr dirty="0" sz="125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that by </a:t>
                      </a:r>
                      <a:r>
                        <a:rPr dirty="0" sz="125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what name we will call </a:t>
                      </a:r>
                      <a:r>
                        <a:rPr dirty="0" sz="125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this  </a:t>
                      </a:r>
                      <a:r>
                        <a:rPr dirty="0" sz="125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plot </a:t>
                      </a:r>
                      <a:r>
                        <a:rPr dirty="0" sz="1250" spc="-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– </a:t>
                      </a:r>
                      <a:r>
                        <a:rPr dirty="0" sz="125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utilized in</a:t>
                      </a:r>
                      <a:r>
                        <a:rPr dirty="0" sz="1250" spc="3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 </a:t>
                      </a:r>
                      <a:r>
                        <a:rPr dirty="0" sz="125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legend()</a:t>
                      </a:r>
                      <a:endParaRPr sz="1250">
                        <a:latin typeface="Nunito"/>
                        <a:cs typeface="Nunito"/>
                      </a:endParaRPr>
                    </a:p>
                  </a:txBody>
                  <a:tcPr marL="0" marR="0" marB="0" marT="1270">
                    <a:lnL w="6096">
                      <a:solidFill>
                        <a:srgbClr val="8EAADB"/>
                      </a:solidFill>
                      <a:prstDash val="solid"/>
                    </a:lnL>
                    <a:lnR w="6095">
                      <a:solidFill>
                        <a:srgbClr val="8EAADB"/>
                      </a:solidFill>
                      <a:prstDash val="solid"/>
                    </a:lnR>
                    <a:lnT w="6096">
                      <a:solidFill>
                        <a:srgbClr val="FFFFFF"/>
                      </a:solidFill>
                      <a:prstDash val="solid"/>
                    </a:lnT>
                    <a:lnB w="6096">
                      <a:solidFill>
                        <a:srgbClr val="8EAADB"/>
                      </a:solidFill>
                      <a:prstDash val="solid"/>
                    </a:lnB>
                    <a:solidFill>
                      <a:srgbClr val="D9E1F3"/>
                    </a:solidFill>
                  </a:tcPr>
                </a:tc>
              </a:tr>
              <a:tr h="2232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250" spc="5" b="1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show()</a:t>
                      </a:r>
                      <a:endParaRPr sz="1250">
                        <a:latin typeface="Nunito"/>
                        <a:cs typeface="Nunito"/>
                      </a:endParaRPr>
                    </a:p>
                  </a:txBody>
                  <a:tcPr marL="0" marR="0" marB="0" marT="1270">
                    <a:lnL w="6096">
                      <a:solidFill>
                        <a:srgbClr val="8EAADB"/>
                      </a:solidFill>
                      <a:prstDash val="solid"/>
                    </a:lnL>
                    <a:lnR w="6096">
                      <a:solidFill>
                        <a:srgbClr val="8EAADB"/>
                      </a:solidFill>
                      <a:prstDash val="solid"/>
                    </a:lnR>
                    <a:lnT w="6096">
                      <a:solidFill>
                        <a:srgbClr val="8EAADB"/>
                      </a:solidFill>
                      <a:prstDash val="solid"/>
                    </a:lnT>
                    <a:lnB w="6095">
                      <a:solidFill>
                        <a:srgbClr val="8EAAD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25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it </a:t>
                      </a:r>
                      <a:r>
                        <a:rPr dirty="0" sz="125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displays </a:t>
                      </a:r>
                      <a:r>
                        <a:rPr dirty="0" sz="125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the </a:t>
                      </a:r>
                      <a:r>
                        <a:rPr dirty="0" sz="125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created</a:t>
                      </a:r>
                      <a:r>
                        <a:rPr dirty="0" sz="1250" spc="-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 </a:t>
                      </a:r>
                      <a:r>
                        <a:rPr dirty="0" sz="125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plots</a:t>
                      </a:r>
                      <a:endParaRPr sz="1250">
                        <a:latin typeface="Nunito"/>
                        <a:cs typeface="Nunito"/>
                      </a:endParaRPr>
                    </a:p>
                  </a:txBody>
                  <a:tcPr marL="0" marR="0" marB="0" marT="1270">
                    <a:lnL w="6096">
                      <a:solidFill>
                        <a:srgbClr val="8EAADB"/>
                      </a:solidFill>
                      <a:prstDash val="solid"/>
                    </a:lnL>
                    <a:lnR w="6095">
                      <a:solidFill>
                        <a:srgbClr val="8EAADB"/>
                      </a:solidFill>
                      <a:prstDash val="solid"/>
                    </a:lnR>
                    <a:lnT w="6096">
                      <a:solidFill>
                        <a:srgbClr val="8EAADB"/>
                      </a:solidFill>
                      <a:prstDash val="solid"/>
                    </a:lnT>
                    <a:lnB w="6095">
                      <a:solidFill>
                        <a:srgbClr val="8EAADB"/>
                      </a:solidFill>
                      <a:prstDash val="solid"/>
                    </a:lnB>
                  </a:tcPr>
                </a:tc>
              </a:tr>
              <a:tr h="2232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250" spc="5" b="1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xlabel()</a:t>
                      </a:r>
                      <a:endParaRPr sz="1250">
                        <a:latin typeface="Nunito"/>
                        <a:cs typeface="Nunito"/>
                      </a:endParaRPr>
                    </a:p>
                  </a:txBody>
                  <a:tcPr marL="0" marR="0" marB="0" marT="1905">
                    <a:lnL w="6096">
                      <a:solidFill>
                        <a:srgbClr val="8EAADB"/>
                      </a:solidFill>
                      <a:prstDash val="solid"/>
                    </a:lnL>
                    <a:lnR w="6096">
                      <a:solidFill>
                        <a:srgbClr val="8EAADB"/>
                      </a:solidFill>
                      <a:prstDash val="solid"/>
                    </a:lnR>
                    <a:lnT w="6095">
                      <a:solidFill>
                        <a:srgbClr val="8EAADB"/>
                      </a:solidFill>
                      <a:prstDash val="solid"/>
                    </a:lnT>
                    <a:lnB w="6095">
                      <a:solidFill>
                        <a:srgbClr val="8EAADB"/>
                      </a:solidFill>
                      <a:prstDash val="solid"/>
                    </a:lnB>
                    <a:solidFill>
                      <a:srgbClr val="D9E1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25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it </a:t>
                      </a:r>
                      <a:r>
                        <a:rPr dirty="0" sz="125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labels </a:t>
                      </a:r>
                      <a:r>
                        <a:rPr dirty="0" sz="125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the</a:t>
                      </a:r>
                      <a:r>
                        <a:rPr dirty="0" sz="1250" spc="-2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 </a:t>
                      </a:r>
                      <a:r>
                        <a:rPr dirty="0" sz="125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x-axis</a:t>
                      </a:r>
                      <a:endParaRPr sz="1250">
                        <a:latin typeface="Nunito"/>
                        <a:cs typeface="Nunito"/>
                      </a:endParaRPr>
                    </a:p>
                  </a:txBody>
                  <a:tcPr marL="0" marR="0" marB="0" marT="1905">
                    <a:lnL w="6096">
                      <a:solidFill>
                        <a:srgbClr val="8EAADB"/>
                      </a:solidFill>
                      <a:prstDash val="solid"/>
                    </a:lnL>
                    <a:lnR w="6095">
                      <a:solidFill>
                        <a:srgbClr val="8EAADB"/>
                      </a:solidFill>
                      <a:prstDash val="solid"/>
                    </a:lnR>
                    <a:lnT w="6095">
                      <a:solidFill>
                        <a:srgbClr val="8EAADB"/>
                      </a:solidFill>
                      <a:prstDash val="solid"/>
                    </a:lnT>
                    <a:lnB w="6095">
                      <a:solidFill>
                        <a:srgbClr val="8EAADB"/>
                      </a:solidFill>
                      <a:prstDash val="solid"/>
                    </a:lnB>
                    <a:solidFill>
                      <a:srgbClr val="D9E1F3"/>
                    </a:solidFill>
                  </a:tcPr>
                </a:tc>
              </a:tr>
              <a:tr h="22250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250" spc="5" b="1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ylabel()</a:t>
                      </a:r>
                      <a:endParaRPr sz="1250">
                        <a:latin typeface="Nunito"/>
                        <a:cs typeface="Nunito"/>
                      </a:endParaRPr>
                    </a:p>
                  </a:txBody>
                  <a:tcPr marL="0" marR="0" marB="0" marT="1270">
                    <a:lnL w="6096">
                      <a:solidFill>
                        <a:srgbClr val="8EAADB"/>
                      </a:solidFill>
                      <a:prstDash val="solid"/>
                    </a:lnL>
                    <a:lnR w="6096">
                      <a:solidFill>
                        <a:srgbClr val="8EAADB"/>
                      </a:solidFill>
                      <a:prstDash val="solid"/>
                    </a:lnR>
                    <a:lnT w="6095">
                      <a:solidFill>
                        <a:srgbClr val="8EAADB"/>
                      </a:solidFill>
                      <a:prstDash val="solid"/>
                    </a:lnT>
                    <a:lnB w="6096">
                      <a:solidFill>
                        <a:srgbClr val="8EAAD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25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it </a:t>
                      </a:r>
                      <a:r>
                        <a:rPr dirty="0" sz="125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labels </a:t>
                      </a:r>
                      <a:r>
                        <a:rPr dirty="0" sz="125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the</a:t>
                      </a:r>
                      <a:r>
                        <a:rPr dirty="0" sz="1250" spc="-3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 </a:t>
                      </a:r>
                      <a:r>
                        <a:rPr dirty="0" sz="125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y-axis</a:t>
                      </a:r>
                      <a:endParaRPr sz="1250">
                        <a:latin typeface="Nunito"/>
                        <a:cs typeface="Nunito"/>
                      </a:endParaRPr>
                    </a:p>
                  </a:txBody>
                  <a:tcPr marL="0" marR="0" marB="0" marT="1270">
                    <a:lnL w="6096">
                      <a:solidFill>
                        <a:srgbClr val="8EAADB"/>
                      </a:solidFill>
                      <a:prstDash val="solid"/>
                    </a:lnL>
                    <a:lnR w="6095">
                      <a:solidFill>
                        <a:srgbClr val="8EAADB"/>
                      </a:solidFill>
                      <a:prstDash val="solid"/>
                    </a:lnR>
                    <a:lnT w="6095">
                      <a:solidFill>
                        <a:srgbClr val="8EAADB"/>
                      </a:solidFill>
                      <a:prstDash val="solid"/>
                    </a:lnT>
                    <a:lnB w="6096">
                      <a:solidFill>
                        <a:srgbClr val="8EAADB"/>
                      </a:solidFill>
                      <a:prstDash val="solid"/>
                    </a:lnB>
                  </a:tcPr>
                </a:tc>
              </a:tr>
              <a:tr h="2225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250" spc="5" b="1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title()</a:t>
                      </a:r>
                      <a:endParaRPr sz="1250">
                        <a:latin typeface="Nunito"/>
                        <a:cs typeface="Nunito"/>
                      </a:endParaRPr>
                    </a:p>
                  </a:txBody>
                  <a:tcPr marL="0" marR="0" marB="0" marT="1270">
                    <a:lnL w="6096">
                      <a:solidFill>
                        <a:srgbClr val="8EAADB"/>
                      </a:solidFill>
                      <a:prstDash val="solid"/>
                    </a:lnL>
                    <a:lnR w="6096">
                      <a:solidFill>
                        <a:srgbClr val="8EAADB"/>
                      </a:solidFill>
                      <a:prstDash val="solid"/>
                    </a:lnR>
                    <a:lnT w="6096">
                      <a:solidFill>
                        <a:srgbClr val="8EAADB"/>
                      </a:solidFill>
                      <a:prstDash val="solid"/>
                    </a:lnT>
                    <a:lnB w="6095">
                      <a:solidFill>
                        <a:srgbClr val="8EAADB"/>
                      </a:solidFill>
                      <a:prstDash val="solid"/>
                    </a:lnB>
                    <a:solidFill>
                      <a:srgbClr val="D9E1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25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it </a:t>
                      </a:r>
                      <a:r>
                        <a:rPr dirty="0" sz="125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gives </a:t>
                      </a:r>
                      <a:r>
                        <a:rPr dirty="0" sz="125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the title to the</a:t>
                      </a:r>
                      <a:r>
                        <a:rPr dirty="0" sz="1250" spc="5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 </a:t>
                      </a:r>
                      <a:r>
                        <a:rPr dirty="0" sz="125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graph</a:t>
                      </a:r>
                      <a:endParaRPr sz="1250">
                        <a:latin typeface="Nunito"/>
                        <a:cs typeface="Nunito"/>
                      </a:endParaRPr>
                    </a:p>
                  </a:txBody>
                  <a:tcPr marL="0" marR="0" marB="0" marT="1270">
                    <a:lnL w="6096">
                      <a:solidFill>
                        <a:srgbClr val="8EAADB"/>
                      </a:solidFill>
                      <a:prstDash val="solid"/>
                    </a:lnL>
                    <a:lnR w="6095">
                      <a:solidFill>
                        <a:srgbClr val="8EAADB"/>
                      </a:solidFill>
                      <a:prstDash val="solid"/>
                    </a:lnR>
                    <a:lnT w="6096">
                      <a:solidFill>
                        <a:srgbClr val="8EAADB"/>
                      </a:solidFill>
                      <a:prstDash val="solid"/>
                    </a:lnT>
                    <a:lnB w="6095">
                      <a:solidFill>
                        <a:srgbClr val="8EAADB"/>
                      </a:solidFill>
                      <a:prstDash val="solid"/>
                    </a:lnB>
                    <a:solidFill>
                      <a:srgbClr val="D9E1F3"/>
                    </a:solidFill>
                  </a:tcPr>
                </a:tc>
              </a:tr>
              <a:tr h="22402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250" spc="5" b="1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xticks()</a:t>
                      </a:r>
                      <a:endParaRPr sz="1250">
                        <a:latin typeface="Nunito"/>
                        <a:cs typeface="Nunito"/>
                      </a:endParaRPr>
                    </a:p>
                  </a:txBody>
                  <a:tcPr marL="0" marR="0" marB="0" marT="1270">
                    <a:lnL w="6096">
                      <a:solidFill>
                        <a:srgbClr val="8EAADB"/>
                      </a:solidFill>
                      <a:prstDash val="solid"/>
                    </a:lnL>
                    <a:lnR w="6096">
                      <a:solidFill>
                        <a:srgbClr val="8EAADB"/>
                      </a:solidFill>
                      <a:prstDash val="solid"/>
                    </a:lnR>
                    <a:lnT w="6095">
                      <a:solidFill>
                        <a:srgbClr val="8EAADB"/>
                      </a:solidFill>
                      <a:prstDash val="solid"/>
                    </a:lnT>
                    <a:lnB w="6095">
                      <a:solidFill>
                        <a:srgbClr val="8EAAD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25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it </a:t>
                      </a:r>
                      <a:r>
                        <a:rPr dirty="0" sz="125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decides </a:t>
                      </a:r>
                      <a:r>
                        <a:rPr dirty="0" sz="125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how the </a:t>
                      </a:r>
                      <a:r>
                        <a:rPr dirty="0" sz="125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markings </a:t>
                      </a:r>
                      <a:r>
                        <a:rPr dirty="0" sz="125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are to </a:t>
                      </a:r>
                      <a:r>
                        <a:rPr dirty="0" sz="125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be made </a:t>
                      </a:r>
                      <a:r>
                        <a:rPr dirty="0" sz="125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on the</a:t>
                      </a:r>
                      <a:r>
                        <a:rPr dirty="0" sz="1250" spc="14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 </a:t>
                      </a:r>
                      <a:r>
                        <a:rPr dirty="0" sz="1250" spc="1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x-axis</a:t>
                      </a:r>
                      <a:endParaRPr sz="1250">
                        <a:latin typeface="Nunito"/>
                        <a:cs typeface="Nunito"/>
                      </a:endParaRPr>
                    </a:p>
                  </a:txBody>
                  <a:tcPr marL="0" marR="0" marB="0" marT="1270">
                    <a:lnL w="6096">
                      <a:solidFill>
                        <a:srgbClr val="8EAADB"/>
                      </a:solidFill>
                      <a:prstDash val="solid"/>
                    </a:lnL>
                    <a:lnR w="6095">
                      <a:solidFill>
                        <a:srgbClr val="8EAADB"/>
                      </a:solidFill>
                      <a:prstDash val="solid"/>
                    </a:lnR>
                    <a:lnT w="6095">
                      <a:solidFill>
                        <a:srgbClr val="8EAADB"/>
                      </a:solidFill>
                      <a:prstDash val="solid"/>
                    </a:lnT>
                    <a:lnB w="6095">
                      <a:solidFill>
                        <a:srgbClr val="8EAADB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62452"/>
            <a:ext cx="6169025" cy="16630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10300"/>
              </a:lnSpc>
            </a:pPr>
            <a:r>
              <a:rPr dirty="0" sz="1400" spc="-5" b="1">
                <a:latin typeface="Times New Roman"/>
                <a:cs typeface="Times New Roman"/>
              </a:rPr>
              <a:t>Float </a:t>
            </a:r>
            <a:r>
              <a:rPr dirty="0" sz="1400" b="1">
                <a:latin typeface="Times New Roman"/>
                <a:cs typeface="Times New Roman"/>
              </a:rPr>
              <a:t>– </a:t>
            </a:r>
            <a:r>
              <a:rPr dirty="0" sz="1400" spc="-10">
                <a:latin typeface="Times New Roman"/>
                <a:cs typeface="Times New Roman"/>
              </a:rPr>
              <a:t>This </a:t>
            </a:r>
            <a:r>
              <a:rPr dirty="0" sz="1400" spc="-5">
                <a:latin typeface="Times New Roman"/>
                <a:cs typeface="Times New Roman"/>
              </a:rPr>
              <a:t>value is represented </a:t>
            </a:r>
            <a:r>
              <a:rPr dirty="0" sz="1400">
                <a:latin typeface="Times New Roman"/>
                <a:cs typeface="Times New Roman"/>
              </a:rPr>
              <a:t>by the </a:t>
            </a:r>
            <a:r>
              <a:rPr dirty="0" sz="1400" spc="-5">
                <a:latin typeface="Times New Roman"/>
                <a:cs typeface="Times New Roman"/>
              </a:rPr>
              <a:t>float class. </a:t>
            </a:r>
            <a:r>
              <a:rPr dirty="0" sz="1400">
                <a:latin typeface="Times New Roman"/>
                <a:cs typeface="Times New Roman"/>
              </a:rPr>
              <a:t>It is a </a:t>
            </a:r>
            <a:r>
              <a:rPr dirty="0" sz="1400" spc="-5">
                <a:latin typeface="Times New Roman"/>
                <a:cs typeface="Times New Roman"/>
              </a:rPr>
              <a:t>real number with </a:t>
            </a:r>
            <a:r>
              <a:rPr dirty="0" sz="1400">
                <a:latin typeface="Times New Roman"/>
                <a:cs typeface="Times New Roman"/>
              </a:rPr>
              <a:t>a floating-  </a:t>
            </a:r>
            <a:r>
              <a:rPr dirty="0" sz="1400" spc="-5">
                <a:latin typeface="Times New Roman"/>
                <a:cs typeface="Times New Roman"/>
              </a:rPr>
              <a:t>point representation.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is specified </a:t>
            </a:r>
            <a:r>
              <a:rPr dirty="0" sz="1400">
                <a:latin typeface="Times New Roman"/>
                <a:cs typeface="Times New Roman"/>
              </a:rPr>
              <a:t>by a </a:t>
            </a:r>
            <a:r>
              <a:rPr dirty="0" sz="1400" spc="-5">
                <a:latin typeface="Times New Roman"/>
                <a:cs typeface="Times New Roman"/>
              </a:rPr>
              <a:t>decimal </a:t>
            </a:r>
            <a:r>
              <a:rPr dirty="0" sz="1400">
                <a:latin typeface="Times New Roman"/>
                <a:cs typeface="Times New Roman"/>
              </a:rPr>
              <a:t>point. </a:t>
            </a:r>
            <a:r>
              <a:rPr dirty="0" sz="1400" spc="-5">
                <a:latin typeface="Times New Roman"/>
                <a:cs typeface="Times New Roman"/>
              </a:rPr>
              <a:t>Optionally,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character </a:t>
            </a:r>
            <a:r>
              <a:rPr dirty="0" sz="1400">
                <a:latin typeface="Times New Roman"/>
                <a:cs typeface="Times New Roman"/>
              </a:rPr>
              <a:t>e or E  </a:t>
            </a:r>
            <a:r>
              <a:rPr dirty="0" sz="1400" spc="-5">
                <a:latin typeface="Times New Roman"/>
                <a:cs typeface="Times New Roman"/>
              </a:rPr>
              <a:t>followed </a:t>
            </a:r>
            <a:r>
              <a:rPr dirty="0" sz="1400">
                <a:latin typeface="Times New Roman"/>
                <a:cs typeface="Times New Roman"/>
              </a:rPr>
              <a:t>by a </a:t>
            </a:r>
            <a:r>
              <a:rPr dirty="0" sz="1400" spc="-5">
                <a:latin typeface="Times New Roman"/>
                <a:cs typeface="Times New Roman"/>
              </a:rPr>
              <a:t>positive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negative integer </a:t>
            </a:r>
            <a:r>
              <a:rPr dirty="0" sz="1400">
                <a:latin typeface="Times New Roman"/>
                <a:cs typeface="Times New Roman"/>
              </a:rPr>
              <a:t>may be </a:t>
            </a:r>
            <a:r>
              <a:rPr dirty="0" sz="1400" spc="-5">
                <a:latin typeface="Times New Roman"/>
                <a:cs typeface="Times New Roman"/>
              </a:rPr>
              <a:t>appended to specify scientific  notation.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525780">
              <a:lnSpc>
                <a:spcPct val="110700"/>
              </a:lnSpc>
            </a:pPr>
            <a:r>
              <a:rPr dirty="0" sz="1400" spc="-5" b="1">
                <a:latin typeface="Times New Roman"/>
                <a:cs typeface="Times New Roman"/>
              </a:rPr>
              <a:t>Complex Numbers </a:t>
            </a:r>
            <a:r>
              <a:rPr dirty="0" sz="1400" b="1">
                <a:latin typeface="Times New Roman"/>
                <a:cs typeface="Times New Roman"/>
              </a:rPr>
              <a:t>– </a:t>
            </a:r>
            <a:r>
              <a:rPr dirty="0" sz="1400" spc="-5">
                <a:latin typeface="Times New Roman"/>
                <a:cs typeface="Times New Roman"/>
              </a:rPr>
              <a:t>Complex number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represented </a:t>
            </a:r>
            <a:r>
              <a:rPr dirty="0" sz="1400">
                <a:latin typeface="Times New Roman"/>
                <a:cs typeface="Times New Roman"/>
              </a:rPr>
              <a:t>by a </a:t>
            </a:r>
            <a:r>
              <a:rPr dirty="0" sz="1400" spc="-5">
                <a:latin typeface="Times New Roman"/>
                <a:cs typeface="Times New Roman"/>
              </a:rPr>
              <a:t>complex class. </a:t>
            </a:r>
            <a:r>
              <a:rPr dirty="0" sz="1400" spc="-1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is  specified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(real part) </a:t>
            </a:r>
            <a:r>
              <a:rPr dirty="0" sz="1400">
                <a:latin typeface="Times New Roman"/>
                <a:cs typeface="Times New Roman"/>
              </a:rPr>
              <a:t>+ </a:t>
            </a:r>
            <a:r>
              <a:rPr dirty="0" sz="1400" spc="-5">
                <a:latin typeface="Times New Roman"/>
                <a:cs typeface="Times New Roman"/>
              </a:rPr>
              <a:t>(imaginary part)j.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example </a:t>
            </a:r>
            <a:r>
              <a:rPr dirty="0" sz="1400">
                <a:latin typeface="Times New Roman"/>
                <a:cs typeface="Times New Roman"/>
              </a:rPr>
              <a:t>–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2+3j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6416" y="2781554"/>
            <a:ext cx="6323965" cy="2201545"/>
          </a:xfrm>
          <a:prstGeom prst="rect">
            <a:avLst/>
          </a:prstGeom>
          <a:solidFill>
            <a:srgbClr val="F1F1F1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550"/>
              </a:lnSpc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7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7780">
              <a:lnSpc>
                <a:spcPct val="100000"/>
              </a:lnSpc>
              <a:spcBef>
                <a:spcPts val="1300"/>
              </a:spcBef>
            </a:pP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a =</a:t>
            </a:r>
            <a:r>
              <a:rPr dirty="0" sz="1400" spc="-55">
                <a:solidFill>
                  <a:srgbClr val="273139"/>
                </a:solidFill>
                <a:latin typeface="Courier New"/>
                <a:cs typeface="Courier New"/>
              </a:rPr>
              <a:t>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5</a:t>
            </a:r>
            <a:endParaRPr sz="1400">
              <a:latin typeface="Courier New"/>
              <a:cs typeface="Courier New"/>
            </a:endParaRPr>
          </a:p>
          <a:p>
            <a:pPr marL="17780" marR="3168015">
              <a:lnSpc>
                <a:spcPct val="141400"/>
              </a:lnSpc>
              <a:spcBef>
                <a:spcPts val="10"/>
              </a:spcBef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print("Type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of a: ", type(a))  b =</a:t>
            </a:r>
            <a:r>
              <a:rPr dirty="0" sz="1400" spc="-50">
                <a:solidFill>
                  <a:srgbClr val="273139"/>
                </a:solidFill>
                <a:latin typeface="Courier New"/>
                <a:cs typeface="Courier New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5.0</a:t>
            </a:r>
            <a:endParaRPr sz="1400">
              <a:latin typeface="Courier New"/>
              <a:cs typeface="Courier New"/>
            </a:endParaRPr>
          </a:p>
          <a:p>
            <a:pPr marL="17780" marR="2953385">
              <a:lnSpc>
                <a:spcPct val="141400"/>
              </a:lnSpc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print("\nType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of b: ", type(b))  c = 2 +</a:t>
            </a:r>
            <a:r>
              <a:rPr dirty="0" sz="1400" spc="-10">
                <a:solidFill>
                  <a:srgbClr val="273139"/>
                </a:solidFill>
                <a:latin typeface="Courier New"/>
                <a:cs typeface="Courier New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4j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705"/>
              </a:spcBef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print("\nType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of c: ",</a:t>
            </a:r>
            <a:r>
              <a:rPr dirty="0" sz="1400" spc="25">
                <a:solidFill>
                  <a:srgbClr val="273139"/>
                </a:solidFill>
                <a:latin typeface="Courier New"/>
                <a:cs typeface="Courier New"/>
              </a:rPr>
              <a:t>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type(c))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5378069"/>
            <a:ext cx="4959350" cy="5829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Arithmetic Operators </a:t>
            </a:r>
            <a:r>
              <a:rPr dirty="0" sz="1400" b="1">
                <a:latin typeface="Times New Roman"/>
                <a:cs typeface="Times New Roman"/>
              </a:rPr>
              <a:t>in</a:t>
            </a:r>
            <a:r>
              <a:rPr dirty="0" sz="1400" spc="-5" b="1">
                <a:latin typeface="Times New Roman"/>
                <a:cs typeface="Times New Roman"/>
              </a:rPr>
              <a:t> Python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dirty="0" sz="1400" spc="-5">
                <a:latin typeface="Times New Roman"/>
                <a:cs typeface="Times New Roman"/>
              </a:rPr>
              <a:t>There </a:t>
            </a:r>
            <a:r>
              <a:rPr dirty="0" sz="1400">
                <a:latin typeface="Times New Roman"/>
                <a:cs typeface="Times New Roman"/>
              </a:rPr>
              <a:t>are 7 </a:t>
            </a:r>
            <a:r>
              <a:rPr dirty="0" sz="1400" spc="-5">
                <a:latin typeface="Times New Roman"/>
                <a:cs typeface="Times New Roman"/>
              </a:rPr>
              <a:t>arithmetic operators in Python. The </a:t>
            </a:r>
            <a:r>
              <a:rPr dirty="0" sz="1400">
                <a:latin typeface="Times New Roman"/>
                <a:cs typeface="Times New Roman"/>
              </a:rPr>
              <a:t>lists are </a:t>
            </a:r>
            <a:r>
              <a:rPr dirty="0" sz="1400" spc="-5">
                <a:latin typeface="Times New Roman"/>
                <a:cs typeface="Times New Roman"/>
              </a:rPr>
              <a:t>given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below: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914704" y="6134989"/>
          <a:ext cx="6290945" cy="2762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8441"/>
                <a:gridCol w="4679696"/>
                <a:gridCol w="713231"/>
              </a:tblGrid>
              <a:tr h="339852">
                <a:tc gridSpan="3"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tabLst>
                          <a:tab pos="2752090" algn="l"/>
                          <a:tab pos="5636260" algn="l"/>
                        </a:tabLst>
                      </a:pPr>
                      <a:r>
                        <a:rPr dirty="0" sz="1400" spc="5" b="1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Operator	Description	Syntax</a:t>
                      </a:r>
                      <a:endParaRPr sz="1400">
                        <a:latin typeface="Nunito"/>
                        <a:cs typeface="Nunito"/>
                      </a:endParaRPr>
                    </a:p>
                  </a:txBody>
                  <a:tcPr marL="0" marR="0" marB="0" marT="0">
                    <a:solidFill>
                      <a:srgbClr val="5B9BD4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7659">
                <a:tc>
                  <a:txBody>
                    <a:bodyPr/>
                    <a:lstStyle/>
                    <a:p>
                      <a:pPr algn="r" marR="3854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00" b="1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+</a:t>
                      </a:r>
                      <a:endParaRPr sz="1300">
                        <a:latin typeface="Nunito"/>
                        <a:cs typeface="Nunito"/>
                      </a:endParaRPr>
                    </a:p>
                  </a:txBody>
                  <a:tcPr marL="0" marR="0" marB="0" marT="635">
                    <a:lnL w="6096">
                      <a:solidFill>
                        <a:srgbClr val="9CC2E4"/>
                      </a:solidFill>
                      <a:prstDash val="solid"/>
                    </a:lnL>
                    <a:lnR w="6096">
                      <a:solidFill>
                        <a:srgbClr val="9CC2E4"/>
                      </a:solidFill>
                      <a:prstDash val="solid"/>
                    </a:lnR>
                    <a:lnT w="6096">
                      <a:solidFill>
                        <a:srgbClr val="FFFFFF"/>
                      </a:solidFill>
                      <a:prstDash val="solid"/>
                    </a:lnT>
                    <a:lnB w="6095">
                      <a:solidFill>
                        <a:srgbClr val="9CC2E4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12541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Addition: </a:t>
                      </a:r>
                      <a:r>
                        <a:rPr dirty="0" sz="130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adds two</a:t>
                      </a:r>
                      <a:r>
                        <a:rPr dirty="0" sz="1300" spc="4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 </a:t>
                      </a:r>
                      <a:r>
                        <a:rPr dirty="0" sz="130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operands</a:t>
                      </a:r>
                      <a:endParaRPr sz="1300">
                        <a:latin typeface="Nunito"/>
                        <a:cs typeface="Nunito"/>
                      </a:endParaRPr>
                    </a:p>
                  </a:txBody>
                  <a:tcPr marL="0" marR="0" marB="0" marT="635">
                    <a:lnL w="6096">
                      <a:solidFill>
                        <a:srgbClr val="9CC2E4"/>
                      </a:solidFill>
                      <a:prstDash val="solid"/>
                    </a:lnL>
                    <a:lnR w="6096">
                      <a:solidFill>
                        <a:srgbClr val="9CC2E4"/>
                      </a:solidFill>
                      <a:prstDash val="solid"/>
                    </a:lnR>
                    <a:lnT w="6096">
                      <a:solidFill>
                        <a:srgbClr val="FFFFFF"/>
                      </a:solidFill>
                      <a:prstDash val="solid"/>
                    </a:lnT>
                    <a:lnB w="6095">
                      <a:solidFill>
                        <a:srgbClr val="9CC2E4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1720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00" spc="-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x +</a:t>
                      </a:r>
                      <a:r>
                        <a:rPr dirty="0" sz="1300" spc="-5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 </a:t>
                      </a:r>
                      <a:r>
                        <a:rPr dirty="0" sz="1300" spc="-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y</a:t>
                      </a:r>
                      <a:endParaRPr sz="1300">
                        <a:latin typeface="Nunito"/>
                        <a:cs typeface="Nunito"/>
                      </a:endParaRPr>
                    </a:p>
                  </a:txBody>
                  <a:tcPr marL="0" marR="0" marB="0" marT="635">
                    <a:lnL w="6096">
                      <a:solidFill>
                        <a:srgbClr val="9CC2E4"/>
                      </a:solidFill>
                      <a:prstDash val="solid"/>
                    </a:lnL>
                    <a:lnR w="6095">
                      <a:solidFill>
                        <a:srgbClr val="9CC2E4"/>
                      </a:solidFill>
                      <a:prstDash val="solid"/>
                    </a:lnR>
                    <a:lnT w="6096">
                      <a:solidFill>
                        <a:srgbClr val="FFFFFF"/>
                      </a:solidFill>
                      <a:prstDash val="solid"/>
                    </a:lnT>
                    <a:lnB w="6095">
                      <a:solidFill>
                        <a:srgbClr val="9CC2E4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</a:tr>
              <a:tr h="326136">
                <a:tc>
                  <a:txBody>
                    <a:bodyPr/>
                    <a:lstStyle/>
                    <a:p>
                      <a:pPr algn="r" marR="3930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00" b="1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–</a:t>
                      </a:r>
                      <a:endParaRPr sz="1300">
                        <a:latin typeface="Nunito"/>
                        <a:cs typeface="Nunito"/>
                      </a:endParaRPr>
                    </a:p>
                  </a:txBody>
                  <a:tcPr marL="0" marR="0" marB="0" marT="635">
                    <a:lnL w="6096">
                      <a:solidFill>
                        <a:srgbClr val="9CC2E4"/>
                      </a:solidFill>
                      <a:prstDash val="solid"/>
                    </a:lnL>
                    <a:lnR w="6096">
                      <a:solidFill>
                        <a:srgbClr val="9CC2E4"/>
                      </a:solidFill>
                      <a:prstDash val="solid"/>
                    </a:lnR>
                    <a:lnT w="6095">
                      <a:solidFill>
                        <a:srgbClr val="9CC2E4"/>
                      </a:solidFill>
                      <a:prstDash val="solid"/>
                    </a:lnT>
                    <a:lnB w="6095">
                      <a:solidFill>
                        <a:srgbClr val="9CC2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53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Subtraction: subtracts </a:t>
                      </a:r>
                      <a:r>
                        <a:rPr dirty="0" sz="130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two</a:t>
                      </a:r>
                      <a:r>
                        <a:rPr dirty="0" sz="1300" spc="1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 </a:t>
                      </a:r>
                      <a:r>
                        <a:rPr dirty="0" sz="130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operands</a:t>
                      </a:r>
                      <a:endParaRPr sz="1300">
                        <a:latin typeface="Nunito"/>
                        <a:cs typeface="Nunito"/>
                      </a:endParaRPr>
                    </a:p>
                  </a:txBody>
                  <a:tcPr marL="0" marR="0" marB="0" marT="635">
                    <a:lnL w="6096">
                      <a:solidFill>
                        <a:srgbClr val="9CC2E4"/>
                      </a:solidFill>
                      <a:prstDash val="solid"/>
                    </a:lnL>
                    <a:lnR w="6096">
                      <a:solidFill>
                        <a:srgbClr val="9CC2E4"/>
                      </a:solidFill>
                      <a:prstDash val="solid"/>
                    </a:lnR>
                    <a:lnT w="6095">
                      <a:solidFill>
                        <a:srgbClr val="9CC2E4"/>
                      </a:solidFill>
                      <a:prstDash val="solid"/>
                    </a:lnT>
                    <a:lnB w="6095">
                      <a:solidFill>
                        <a:srgbClr val="9CC2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09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00" spc="-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x –</a:t>
                      </a:r>
                      <a:r>
                        <a:rPr dirty="0" sz="1300" spc="-4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 </a:t>
                      </a:r>
                      <a:r>
                        <a:rPr dirty="0" sz="1300" spc="-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y</a:t>
                      </a:r>
                      <a:endParaRPr sz="1300">
                        <a:latin typeface="Nunito"/>
                        <a:cs typeface="Nunito"/>
                      </a:endParaRPr>
                    </a:p>
                  </a:txBody>
                  <a:tcPr marL="0" marR="0" marB="0" marT="635">
                    <a:lnL w="6096">
                      <a:solidFill>
                        <a:srgbClr val="9CC2E4"/>
                      </a:solidFill>
                      <a:prstDash val="solid"/>
                    </a:lnL>
                    <a:lnR w="6095">
                      <a:solidFill>
                        <a:srgbClr val="9CC2E4"/>
                      </a:solidFill>
                      <a:prstDash val="solid"/>
                    </a:lnR>
                    <a:lnT w="6095">
                      <a:solidFill>
                        <a:srgbClr val="9CC2E4"/>
                      </a:solidFill>
                      <a:prstDash val="solid"/>
                    </a:lnT>
                    <a:lnB w="6095">
                      <a:solidFill>
                        <a:srgbClr val="9CC2E4"/>
                      </a:solidFill>
                      <a:prstDash val="solid"/>
                    </a:lnB>
                  </a:tcPr>
                </a:tc>
              </a:tr>
              <a:tr h="328040">
                <a:tc>
                  <a:txBody>
                    <a:bodyPr/>
                    <a:lstStyle/>
                    <a:p>
                      <a:pPr algn="r" marR="39751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00" b="1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*</a:t>
                      </a:r>
                      <a:endParaRPr sz="1300">
                        <a:latin typeface="Nunito"/>
                        <a:cs typeface="Nunito"/>
                      </a:endParaRPr>
                    </a:p>
                  </a:txBody>
                  <a:tcPr marL="0" marR="0" marB="0" marT="635">
                    <a:lnL w="6096">
                      <a:solidFill>
                        <a:srgbClr val="9CC2E4"/>
                      </a:solidFill>
                      <a:prstDash val="solid"/>
                    </a:lnL>
                    <a:lnR w="6096">
                      <a:solidFill>
                        <a:srgbClr val="9CC2E4"/>
                      </a:solidFill>
                      <a:prstDash val="solid"/>
                    </a:lnR>
                    <a:lnT w="6095">
                      <a:solidFill>
                        <a:srgbClr val="9CC2E4"/>
                      </a:solidFill>
                      <a:prstDash val="solid"/>
                    </a:lnT>
                    <a:lnB w="6095">
                      <a:solidFill>
                        <a:srgbClr val="9CC2E4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8959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Multiplication: multiplies </a:t>
                      </a:r>
                      <a:r>
                        <a:rPr dirty="0" sz="130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two</a:t>
                      </a:r>
                      <a:r>
                        <a:rPr dirty="0" sz="1300" spc="4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 </a:t>
                      </a:r>
                      <a:r>
                        <a:rPr dirty="0" sz="130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operands</a:t>
                      </a:r>
                      <a:endParaRPr sz="1300">
                        <a:latin typeface="Nunito"/>
                        <a:cs typeface="Nunito"/>
                      </a:endParaRPr>
                    </a:p>
                  </a:txBody>
                  <a:tcPr marL="0" marR="0" marB="0" marT="635">
                    <a:lnL w="6096">
                      <a:solidFill>
                        <a:srgbClr val="9CC2E4"/>
                      </a:solidFill>
                      <a:prstDash val="solid"/>
                    </a:lnL>
                    <a:lnR w="6096">
                      <a:solidFill>
                        <a:srgbClr val="9CC2E4"/>
                      </a:solidFill>
                      <a:prstDash val="solid"/>
                    </a:lnR>
                    <a:lnT w="6095">
                      <a:solidFill>
                        <a:srgbClr val="9CC2E4"/>
                      </a:solidFill>
                      <a:prstDash val="solid"/>
                    </a:lnT>
                    <a:lnB w="6095">
                      <a:solidFill>
                        <a:srgbClr val="9CC2E4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00" spc="-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x *</a:t>
                      </a:r>
                      <a:r>
                        <a:rPr dirty="0" sz="1300" spc="-4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 </a:t>
                      </a:r>
                      <a:r>
                        <a:rPr dirty="0" sz="1300" spc="-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y</a:t>
                      </a:r>
                      <a:endParaRPr sz="1300">
                        <a:latin typeface="Nunito"/>
                        <a:cs typeface="Nunito"/>
                      </a:endParaRPr>
                    </a:p>
                  </a:txBody>
                  <a:tcPr marL="0" marR="0" marB="0" marT="635">
                    <a:lnL w="6096">
                      <a:solidFill>
                        <a:srgbClr val="9CC2E4"/>
                      </a:solidFill>
                      <a:prstDash val="solid"/>
                    </a:lnL>
                    <a:lnR w="6095">
                      <a:solidFill>
                        <a:srgbClr val="9CC2E4"/>
                      </a:solidFill>
                      <a:prstDash val="solid"/>
                    </a:lnR>
                    <a:lnT w="6095">
                      <a:solidFill>
                        <a:srgbClr val="9CC2E4"/>
                      </a:solidFill>
                      <a:prstDash val="solid"/>
                    </a:lnT>
                    <a:lnB w="6095">
                      <a:solidFill>
                        <a:srgbClr val="9CC2E4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</a:tr>
              <a:tr h="3261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00" b="1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/</a:t>
                      </a:r>
                      <a:endParaRPr sz="1300">
                        <a:latin typeface="Nunito"/>
                        <a:cs typeface="Nunito"/>
                      </a:endParaRPr>
                    </a:p>
                  </a:txBody>
                  <a:tcPr marL="0" marR="0" marB="0" marT="635">
                    <a:lnL w="6096">
                      <a:solidFill>
                        <a:srgbClr val="9CC2E4"/>
                      </a:solidFill>
                      <a:prstDash val="solid"/>
                    </a:lnL>
                    <a:lnR w="6096">
                      <a:solidFill>
                        <a:srgbClr val="9CC2E4"/>
                      </a:solidFill>
                      <a:prstDash val="solid"/>
                    </a:lnR>
                    <a:lnT w="6095">
                      <a:solidFill>
                        <a:srgbClr val="9CC2E4"/>
                      </a:solidFill>
                      <a:prstDash val="solid"/>
                    </a:lnT>
                    <a:lnB w="6096">
                      <a:solidFill>
                        <a:srgbClr val="9CC2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28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Division (float): </a:t>
                      </a:r>
                      <a:r>
                        <a:rPr dirty="0" sz="130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divides the first operand by the</a:t>
                      </a:r>
                      <a:r>
                        <a:rPr dirty="0" sz="1300" spc="21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 </a:t>
                      </a:r>
                      <a:r>
                        <a:rPr dirty="0" sz="130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second</a:t>
                      </a:r>
                      <a:endParaRPr sz="1300">
                        <a:latin typeface="Nunito"/>
                        <a:cs typeface="Nunito"/>
                      </a:endParaRPr>
                    </a:p>
                  </a:txBody>
                  <a:tcPr marL="0" marR="0" marB="0" marT="635">
                    <a:lnL w="6096">
                      <a:solidFill>
                        <a:srgbClr val="9CC2E4"/>
                      </a:solidFill>
                      <a:prstDash val="solid"/>
                    </a:lnL>
                    <a:lnR w="6096">
                      <a:solidFill>
                        <a:srgbClr val="9CC2E4"/>
                      </a:solidFill>
                      <a:prstDash val="solid"/>
                    </a:lnR>
                    <a:lnT w="6095">
                      <a:solidFill>
                        <a:srgbClr val="9CC2E4"/>
                      </a:solidFill>
                      <a:prstDash val="solid"/>
                    </a:lnT>
                    <a:lnB w="6096">
                      <a:solidFill>
                        <a:srgbClr val="9CC2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74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00" spc="-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x /</a:t>
                      </a:r>
                      <a:r>
                        <a:rPr dirty="0" sz="1300" spc="-4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 </a:t>
                      </a:r>
                      <a:r>
                        <a:rPr dirty="0" sz="1300" spc="-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y</a:t>
                      </a:r>
                      <a:endParaRPr sz="1300">
                        <a:latin typeface="Nunito"/>
                        <a:cs typeface="Nunito"/>
                      </a:endParaRPr>
                    </a:p>
                  </a:txBody>
                  <a:tcPr marL="0" marR="0" marB="0" marT="635">
                    <a:lnL w="6096">
                      <a:solidFill>
                        <a:srgbClr val="9CC2E4"/>
                      </a:solidFill>
                      <a:prstDash val="solid"/>
                    </a:lnL>
                    <a:lnR w="6095">
                      <a:solidFill>
                        <a:srgbClr val="9CC2E4"/>
                      </a:solidFill>
                      <a:prstDash val="solid"/>
                    </a:lnR>
                    <a:lnT w="6095">
                      <a:solidFill>
                        <a:srgbClr val="9CC2E4"/>
                      </a:solidFill>
                      <a:prstDash val="solid"/>
                    </a:lnT>
                    <a:lnB w="6096">
                      <a:solidFill>
                        <a:srgbClr val="9CC2E4"/>
                      </a:solidFill>
                      <a:prstDash val="solid"/>
                    </a:lnB>
                  </a:tcPr>
                </a:tc>
              </a:tr>
              <a:tr h="326136">
                <a:tc>
                  <a:txBody>
                    <a:bodyPr/>
                    <a:lstStyle/>
                    <a:p>
                      <a:pPr algn="r" marR="3790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00" spc="10" b="1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//</a:t>
                      </a:r>
                      <a:endParaRPr sz="1300">
                        <a:latin typeface="Nunito"/>
                        <a:cs typeface="Nunito"/>
                      </a:endParaRPr>
                    </a:p>
                  </a:txBody>
                  <a:tcPr marL="0" marR="0" marB="0" marT="635">
                    <a:lnL w="6096">
                      <a:solidFill>
                        <a:srgbClr val="9CC2E4"/>
                      </a:solidFill>
                      <a:prstDash val="solid"/>
                    </a:lnL>
                    <a:lnR w="6096">
                      <a:solidFill>
                        <a:srgbClr val="9CC2E4"/>
                      </a:solidFill>
                      <a:prstDash val="solid"/>
                    </a:lnR>
                    <a:lnT w="6096">
                      <a:solidFill>
                        <a:srgbClr val="9CC2E4"/>
                      </a:solidFill>
                      <a:prstDash val="solid"/>
                    </a:lnT>
                    <a:lnB w="6096">
                      <a:solidFill>
                        <a:srgbClr val="9CC2E4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009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Division (floor): </a:t>
                      </a:r>
                      <a:r>
                        <a:rPr dirty="0" sz="130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divides the first operand by the</a:t>
                      </a:r>
                      <a:r>
                        <a:rPr dirty="0" sz="1300" spc="21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 </a:t>
                      </a:r>
                      <a:r>
                        <a:rPr dirty="0" sz="130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second</a:t>
                      </a:r>
                      <a:endParaRPr sz="1300">
                        <a:latin typeface="Nunito"/>
                        <a:cs typeface="Nunito"/>
                      </a:endParaRPr>
                    </a:p>
                  </a:txBody>
                  <a:tcPr marL="0" marR="0" marB="0" marT="635">
                    <a:lnL w="6096">
                      <a:solidFill>
                        <a:srgbClr val="9CC2E4"/>
                      </a:solidFill>
                      <a:prstDash val="solid"/>
                    </a:lnL>
                    <a:lnR w="6096">
                      <a:solidFill>
                        <a:srgbClr val="9CC2E4"/>
                      </a:solidFill>
                      <a:prstDash val="solid"/>
                    </a:lnR>
                    <a:lnT w="6096">
                      <a:solidFill>
                        <a:srgbClr val="9CC2E4"/>
                      </a:solidFill>
                      <a:prstDash val="solid"/>
                    </a:lnT>
                    <a:lnB w="6096">
                      <a:solidFill>
                        <a:srgbClr val="9CC2E4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1746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00" spc="-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x </a:t>
                      </a:r>
                      <a:r>
                        <a:rPr dirty="0" sz="130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//</a:t>
                      </a:r>
                      <a:r>
                        <a:rPr dirty="0" sz="1300" spc="-6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 </a:t>
                      </a:r>
                      <a:r>
                        <a:rPr dirty="0" sz="1300" spc="-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y</a:t>
                      </a:r>
                      <a:endParaRPr sz="1300">
                        <a:latin typeface="Nunito"/>
                        <a:cs typeface="Nunito"/>
                      </a:endParaRPr>
                    </a:p>
                  </a:txBody>
                  <a:tcPr marL="0" marR="0" marB="0" marT="635">
                    <a:lnL w="6096">
                      <a:solidFill>
                        <a:srgbClr val="9CC2E4"/>
                      </a:solidFill>
                      <a:prstDash val="solid"/>
                    </a:lnL>
                    <a:lnR w="6095">
                      <a:solidFill>
                        <a:srgbClr val="9CC2E4"/>
                      </a:solidFill>
                      <a:prstDash val="solid"/>
                    </a:lnR>
                    <a:lnT w="6096">
                      <a:solidFill>
                        <a:srgbClr val="9CC2E4"/>
                      </a:solidFill>
                      <a:prstDash val="solid"/>
                    </a:lnT>
                    <a:lnB w="6096">
                      <a:solidFill>
                        <a:srgbClr val="9CC2E4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r" marR="35623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300" b="1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%</a:t>
                      </a:r>
                      <a:endParaRPr sz="1300">
                        <a:latin typeface="Nunito"/>
                        <a:cs typeface="Nunito"/>
                      </a:endParaRPr>
                    </a:p>
                  </a:txBody>
                  <a:tcPr marL="0" marR="0" marB="0" marT="2540">
                    <a:lnL w="6096">
                      <a:solidFill>
                        <a:srgbClr val="9CC2E4"/>
                      </a:solidFill>
                      <a:prstDash val="solid"/>
                    </a:lnL>
                    <a:lnR w="6096">
                      <a:solidFill>
                        <a:srgbClr val="9CC2E4"/>
                      </a:solidFill>
                      <a:prstDash val="solid"/>
                    </a:lnR>
                    <a:lnT w="6096">
                      <a:solidFill>
                        <a:srgbClr val="9CC2E4"/>
                      </a:solidFill>
                      <a:prstDash val="solid"/>
                    </a:lnT>
                    <a:lnB w="6096">
                      <a:solidFill>
                        <a:srgbClr val="9CC2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27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30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Modulus: returns </a:t>
                      </a:r>
                      <a:r>
                        <a:rPr dirty="0" sz="130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the </a:t>
                      </a:r>
                      <a:r>
                        <a:rPr dirty="0" sz="130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remainder </a:t>
                      </a:r>
                      <a:r>
                        <a:rPr dirty="0" sz="130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when the first operand</a:t>
                      </a:r>
                      <a:r>
                        <a:rPr dirty="0" sz="1300" spc="18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 </a:t>
                      </a:r>
                      <a:r>
                        <a:rPr dirty="0" sz="130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is</a:t>
                      </a:r>
                      <a:endParaRPr sz="1300">
                        <a:latin typeface="Nunito"/>
                        <a:cs typeface="Nunito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30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divided </a:t>
                      </a:r>
                      <a:r>
                        <a:rPr dirty="0" sz="1300" spc="-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by </a:t>
                      </a:r>
                      <a:r>
                        <a:rPr dirty="0" sz="130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the</a:t>
                      </a:r>
                      <a:r>
                        <a:rPr dirty="0" sz="1300" spc="2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 </a:t>
                      </a:r>
                      <a:r>
                        <a:rPr dirty="0" sz="130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second</a:t>
                      </a:r>
                      <a:endParaRPr sz="1300">
                        <a:latin typeface="Nunito"/>
                        <a:cs typeface="Nunito"/>
                      </a:endParaRPr>
                    </a:p>
                  </a:txBody>
                  <a:tcPr marL="0" marR="0" marB="0" marT="2540">
                    <a:lnL w="6096">
                      <a:solidFill>
                        <a:srgbClr val="9CC2E4"/>
                      </a:solidFill>
                      <a:prstDash val="solid"/>
                    </a:lnL>
                    <a:lnR w="6096">
                      <a:solidFill>
                        <a:srgbClr val="9CC2E4"/>
                      </a:solidFill>
                      <a:prstDash val="solid"/>
                    </a:lnR>
                    <a:lnT w="6096">
                      <a:solidFill>
                        <a:srgbClr val="9CC2E4"/>
                      </a:solidFill>
                      <a:prstDash val="solid"/>
                    </a:lnT>
                    <a:lnB w="6096">
                      <a:solidFill>
                        <a:srgbClr val="9CC2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300" spc="-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x %</a:t>
                      </a:r>
                      <a:r>
                        <a:rPr dirty="0" sz="1300" spc="-5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 </a:t>
                      </a:r>
                      <a:r>
                        <a:rPr dirty="0" sz="1300" spc="-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y</a:t>
                      </a:r>
                      <a:endParaRPr sz="1300">
                        <a:latin typeface="Nunito"/>
                        <a:cs typeface="Nunito"/>
                      </a:endParaRPr>
                    </a:p>
                  </a:txBody>
                  <a:tcPr marL="0" marR="0" marB="0" marT="2540">
                    <a:lnL w="6096">
                      <a:solidFill>
                        <a:srgbClr val="9CC2E4"/>
                      </a:solidFill>
                      <a:prstDash val="solid"/>
                    </a:lnL>
                    <a:lnR w="6095">
                      <a:solidFill>
                        <a:srgbClr val="9CC2E4"/>
                      </a:solidFill>
                      <a:prstDash val="solid"/>
                    </a:lnR>
                    <a:lnT w="6096">
                      <a:solidFill>
                        <a:srgbClr val="9CC2E4"/>
                      </a:solidFill>
                      <a:prstDash val="solid"/>
                    </a:lnT>
                    <a:lnB w="6096">
                      <a:solidFill>
                        <a:srgbClr val="9CC2E4"/>
                      </a:solidFill>
                      <a:prstDash val="solid"/>
                    </a:lnB>
                  </a:tcPr>
                </a:tc>
              </a:tr>
              <a:tr h="327609">
                <a:tc>
                  <a:txBody>
                    <a:bodyPr/>
                    <a:lstStyle/>
                    <a:p>
                      <a:pPr algn="r" marR="3581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00" spc="10" b="1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**</a:t>
                      </a:r>
                      <a:endParaRPr sz="1300">
                        <a:latin typeface="Nunito"/>
                        <a:cs typeface="Nunito"/>
                      </a:endParaRPr>
                    </a:p>
                  </a:txBody>
                  <a:tcPr marL="0" marR="0" marB="0" marT="635">
                    <a:lnL w="6096">
                      <a:solidFill>
                        <a:srgbClr val="9CC2E4"/>
                      </a:solidFill>
                      <a:prstDash val="solid"/>
                    </a:lnL>
                    <a:lnR w="6096">
                      <a:solidFill>
                        <a:srgbClr val="9CC2E4"/>
                      </a:solidFill>
                      <a:prstDash val="solid"/>
                    </a:lnR>
                    <a:lnT w="6096">
                      <a:solidFill>
                        <a:srgbClr val="9CC2E4"/>
                      </a:solidFill>
                      <a:prstDash val="solid"/>
                    </a:lnT>
                    <a:lnB w="6095">
                      <a:solidFill>
                        <a:srgbClr val="9CC2E4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609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Power (Exponent): </a:t>
                      </a:r>
                      <a:r>
                        <a:rPr dirty="0" sz="130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Returns first raised </a:t>
                      </a:r>
                      <a:r>
                        <a:rPr dirty="0" sz="130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to power</a:t>
                      </a:r>
                      <a:r>
                        <a:rPr dirty="0" sz="1300" spc="12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 </a:t>
                      </a:r>
                      <a:r>
                        <a:rPr dirty="0" sz="130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second</a:t>
                      </a:r>
                      <a:endParaRPr sz="1300">
                        <a:latin typeface="Nunito"/>
                        <a:cs typeface="Nunito"/>
                      </a:endParaRPr>
                    </a:p>
                  </a:txBody>
                  <a:tcPr marL="0" marR="0" marB="0" marT="635">
                    <a:lnL w="6096">
                      <a:solidFill>
                        <a:srgbClr val="9CC2E4"/>
                      </a:solidFill>
                      <a:prstDash val="solid"/>
                    </a:lnL>
                    <a:lnR w="6096">
                      <a:solidFill>
                        <a:srgbClr val="9CC2E4"/>
                      </a:solidFill>
                      <a:prstDash val="solid"/>
                    </a:lnR>
                    <a:lnT w="6096">
                      <a:solidFill>
                        <a:srgbClr val="9CC2E4"/>
                      </a:solidFill>
                      <a:prstDash val="solid"/>
                    </a:lnT>
                    <a:lnB w="6095">
                      <a:solidFill>
                        <a:srgbClr val="9CC2E4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00" spc="-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x </a:t>
                      </a:r>
                      <a:r>
                        <a:rPr dirty="0" sz="130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**</a:t>
                      </a:r>
                      <a:r>
                        <a:rPr dirty="0" sz="1300" spc="-6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 </a:t>
                      </a:r>
                      <a:r>
                        <a:rPr dirty="0" sz="1300" spc="-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y</a:t>
                      </a:r>
                      <a:endParaRPr sz="1300">
                        <a:latin typeface="Nunito"/>
                        <a:cs typeface="Nunito"/>
                      </a:endParaRPr>
                    </a:p>
                  </a:txBody>
                  <a:tcPr marL="0" marR="0" marB="0" marT="635">
                    <a:lnL w="6096">
                      <a:solidFill>
                        <a:srgbClr val="9CC2E4"/>
                      </a:solidFill>
                      <a:prstDash val="solid"/>
                    </a:lnL>
                    <a:lnR w="6095">
                      <a:solidFill>
                        <a:srgbClr val="9CC2E4"/>
                      </a:solidFill>
                      <a:prstDash val="solid"/>
                    </a:lnR>
                    <a:lnT w="6096">
                      <a:solidFill>
                        <a:srgbClr val="9CC2E4"/>
                      </a:solidFill>
                      <a:prstDash val="solid"/>
                    </a:lnT>
                    <a:lnB w="6095">
                      <a:solidFill>
                        <a:srgbClr val="9CC2E4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914704" y="541019"/>
          <a:ext cx="6290945" cy="8845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8045"/>
                <a:gridCol w="5513323"/>
              </a:tblGrid>
              <a:tr h="222503"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250" spc="5" b="1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yticks()</a:t>
                      </a:r>
                      <a:endParaRPr sz="1250">
                        <a:latin typeface="Nunito"/>
                        <a:cs typeface="Nunito"/>
                      </a:endParaRPr>
                    </a:p>
                  </a:txBody>
                  <a:tcPr marL="0" marR="0" marB="0" marT="1270">
                    <a:lnL w="6096">
                      <a:solidFill>
                        <a:srgbClr val="8EAADB"/>
                      </a:solidFill>
                      <a:prstDash val="solid"/>
                    </a:lnL>
                    <a:lnR w="6096">
                      <a:solidFill>
                        <a:srgbClr val="8EAADB"/>
                      </a:solidFill>
                      <a:prstDash val="solid"/>
                    </a:lnR>
                    <a:lnT w="6096">
                      <a:solidFill>
                        <a:srgbClr val="8EAADB"/>
                      </a:solidFill>
                      <a:prstDash val="solid"/>
                    </a:lnT>
                    <a:lnB w="6096">
                      <a:solidFill>
                        <a:srgbClr val="8EAADB"/>
                      </a:solidFill>
                      <a:prstDash val="solid"/>
                    </a:lnB>
                    <a:solidFill>
                      <a:srgbClr val="D9E1F3"/>
                    </a:solidFill>
                  </a:tcPr>
                </a:tc>
                <a:tc>
                  <a:txBody>
                    <a:bodyPr/>
                    <a:lstStyle/>
                    <a:p>
                      <a:pPr marL="69469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25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it </a:t>
                      </a:r>
                      <a:r>
                        <a:rPr dirty="0" sz="125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decides </a:t>
                      </a:r>
                      <a:r>
                        <a:rPr dirty="0" sz="125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how the </a:t>
                      </a:r>
                      <a:r>
                        <a:rPr dirty="0" sz="125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markings </a:t>
                      </a:r>
                      <a:r>
                        <a:rPr dirty="0" sz="125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are to </a:t>
                      </a:r>
                      <a:r>
                        <a:rPr dirty="0" sz="125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be made </a:t>
                      </a:r>
                      <a:r>
                        <a:rPr dirty="0" sz="125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on the</a:t>
                      </a:r>
                      <a:r>
                        <a:rPr dirty="0" sz="1250" spc="14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 </a:t>
                      </a:r>
                      <a:r>
                        <a:rPr dirty="0" sz="1250" spc="1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y-axis</a:t>
                      </a:r>
                      <a:endParaRPr sz="1250">
                        <a:latin typeface="Nunito"/>
                        <a:cs typeface="Nunito"/>
                      </a:endParaRPr>
                    </a:p>
                  </a:txBody>
                  <a:tcPr marL="0" marR="0" marB="0" marT="1270">
                    <a:lnL w="6096">
                      <a:solidFill>
                        <a:srgbClr val="8EAADB"/>
                      </a:solidFill>
                      <a:prstDash val="solid"/>
                    </a:lnL>
                    <a:lnR w="6095">
                      <a:solidFill>
                        <a:srgbClr val="8EAADB"/>
                      </a:solidFill>
                      <a:prstDash val="solid"/>
                    </a:lnR>
                    <a:lnT w="6096">
                      <a:solidFill>
                        <a:srgbClr val="8EAADB"/>
                      </a:solidFill>
                      <a:prstDash val="solid"/>
                    </a:lnT>
                    <a:lnB w="6096">
                      <a:solidFill>
                        <a:srgbClr val="8EAADB"/>
                      </a:solidFill>
                      <a:prstDash val="solid"/>
                    </a:lnB>
                    <a:solidFill>
                      <a:srgbClr val="D9E1F3"/>
                    </a:solidFill>
                  </a:tcPr>
                </a:tc>
              </a:tr>
              <a:tr h="655574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250" spc="5" b="1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legend()</a:t>
                      </a:r>
                      <a:endParaRPr sz="1250">
                        <a:latin typeface="Nunito"/>
                        <a:cs typeface="Nunito"/>
                      </a:endParaRPr>
                    </a:p>
                  </a:txBody>
                  <a:tcPr marL="0" marR="0" marB="0" marT="1270">
                    <a:lnL w="6096">
                      <a:solidFill>
                        <a:srgbClr val="8EAADB"/>
                      </a:solidFill>
                      <a:prstDash val="solid"/>
                    </a:lnL>
                    <a:lnR w="6096">
                      <a:solidFill>
                        <a:srgbClr val="8EAADB"/>
                      </a:solidFill>
                      <a:prstDash val="solid"/>
                    </a:lnR>
                    <a:lnT w="6096">
                      <a:solidFill>
                        <a:srgbClr val="8EAADB"/>
                      </a:solidFill>
                      <a:prstDash val="solid"/>
                    </a:lnT>
                    <a:lnB w="6096">
                      <a:solidFill>
                        <a:srgbClr val="8EAAD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3985" indent="-5080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25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pass </a:t>
                      </a:r>
                      <a:r>
                        <a:rPr dirty="0" sz="1250" spc="-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a </a:t>
                      </a:r>
                      <a:r>
                        <a:rPr dirty="0" sz="125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list as it’s </a:t>
                      </a:r>
                      <a:r>
                        <a:rPr dirty="0" sz="125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arguments </a:t>
                      </a:r>
                      <a:r>
                        <a:rPr dirty="0" sz="125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of all the </a:t>
                      </a:r>
                      <a:r>
                        <a:rPr dirty="0" sz="125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plots made, </a:t>
                      </a:r>
                      <a:r>
                        <a:rPr dirty="0" sz="125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if </a:t>
                      </a:r>
                      <a:r>
                        <a:rPr dirty="0" sz="125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labels </a:t>
                      </a:r>
                      <a:r>
                        <a:rPr dirty="0" sz="125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are </a:t>
                      </a:r>
                      <a:r>
                        <a:rPr dirty="0" sz="1250" spc="-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not</a:t>
                      </a:r>
                      <a:r>
                        <a:rPr dirty="0" sz="1250" spc="254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 </a:t>
                      </a:r>
                      <a:r>
                        <a:rPr dirty="0" sz="125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explicitly</a:t>
                      </a:r>
                      <a:endParaRPr sz="1250">
                        <a:latin typeface="Nunito"/>
                        <a:cs typeface="Nunito"/>
                      </a:endParaRPr>
                    </a:p>
                    <a:p>
                      <a:pPr marL="2552700" marR="137160" indent="-2419350">
                        <a:lnSpc>
                          <a:spcPct val="113599"/>
                        </a:lnSpc>
                      </a:pPr>
                      <a:r>
                        <a:rPr dirty="0" sz="125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specified then </a:t>
                      </a:r>
                      <a:r>
                        <a:rPr dirty="0" sz="125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add the values in the list in the </a:t>
                      </a:r>
                      <a:r>
                        <a:rPr dirty="0" sz="125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same order </a:t>
                      </a:r>
                      <a:r>
                        <a:rPr dirty="0" sz="125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as the </a:t>
                      </a:r>
                      <a:r>
                        <a:rPr dirty="0" sz="125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plots </a:t>
                      </a:r>
                      <a:r>
                        <a:rPr dirty="0" sz="125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are  </a:t>
                      </a:r>
                      <a:r>
                        <a:rPr dirty="0" sz="125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made</a:t>
                      </a:r>
                      <a:endParaRPr sz="1250">
                        <a:latin typeface="Nunito"/>
                        <a:cs typeface="Nunito"/>
                      </a:endParaRPr>
                    </a:p>
                  </a:txBody>
                  <a:tcPr marL="0" marR="0" marB="0" marT="1270">
                    <a:lnL w="6096">
                      <a:solidFill>
                        <a:srgbClr val="8EAADB"/>
                      </a:solidFill>
                      <a:prstDash val="solid"/>
                    </a:lnL>
                    <a:lnR w="6095">
                      <a:solidFill>
                        <a:srgbClr val="8EAADB"/>
                      </a:solidFill>
                      <a:prstDash val="solid"/>
                    </a:lnR>
                    <a:lnT w="6096">
                      <a:solidFill>
                        <a:srgbClr val="8EAADB"/>
                      </a:solidFill>
                      <a:prstDash val="solid"/>
                    </a:lnT>
                    <a:lnB w="6096">
                      <a:solidFill>
                        <a:srgbClr val="8EAADB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902004" y="1730502"/>
            <a:ext cx="812165" cy="229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7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6416" y="2069845"/>
            <a:ext cx="6323965" cy="3928110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80"/>
              </a:lnSpc>
            </a:pPr>
            <a:r>
              <a:rPr dirty="0" sz="1400" spc="-5">
                <a:latin typeface="Courier New"/>
                <a:cs typeface="Courier New"/>
              </a:rPr>
              <a:t>import matplotlib.pyplot as</a:t>
            </a:r>
            <a:r>
              <a:rPr dirty="0" sz="1400" spc="-2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plt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705"/>
              </a:spcBef>
            </a:pPr>
            <a:r>
              <a:rPr dirty="0" sz="1400" spc="-5">
                <a:latin typeface="Courier New"/>
                <a:cs typeface="Courier New"/>
              </a:rPr>
              <a:t>import numpy as</a:t>
            </a:r>
            <a:r>
              <a:rPr dirty="0" sz="1400" spc="-5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np</a:t>
            </a:r>
            <a:endParaRPr sz="1400">
              <a:latin typeface="Courier New"/>
              <a:cs typeface="Courier New"/>
            </a:endParaRPr>
          </a:p>
          <a:p>
            <a:pPr marL="17780" marR="2670810">
              <a:lnSpc>
                <a:spcPct val="141400"/>
              </a:lnSpc>
            </a:pPr>
            <a:r>
              <a:rPr dirty="0" sz="1400">
                <a:latin typeface="Courier New"/>
                <a:cs typeface="Courier New"/>
              </a:rPr>
              <a:t>x = </a:t>
            </a:r>
            <a:r>
              <a:rPr dirty="0" sz="1400" spc="-5">
                <a:latin typeface="Courier New"/>
                <a:cs typeface="Courier New"/>
              </a:rPr>
              <a:t>np.arange(0, </a:t>
            </a:r>
            <a:r>
              <a:rPr dirty="0" sz="1400">
                <a:latin typeface="Courier New"/>
                <a:cs typeface="Courier New"/>
              </a:rPr>
              <a:t>2 * </a:t>
            </a:r>
            <a:r>
              <a:rPr dirty="0" sz="1400" spc="-5">
                <a:latin typeface="Courier New"/>
                <a:cs typeface="Courier New"/>
              </a:rPr>
              <a:t>(np.pi), 0.1)  y1 </a:t>
            </a:r>
            <a:r>
              <a:rPr dirty="0" sz="1400">
                <a:latin typeface="Courier New"/>
                <a:cs typeface="Courier New"/>
              </a:rPr>
              <a:t>=</a:t>
            </a:r>
            <a:r>
              <a:rPr dirty="0" sz="1400" spc="-7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np.sin(x)</a:t>
            </a:r>
            <a:endParaRPr sz="1400">
              <a:latin typeface="Courier New"/>
              <a:cs typeface="Courier New"/>
            </a:endParaRPr>
          </a:p>
          <a:p>
            <a:pPr marL="17780" marR="4164329">
              <a:lnSpc>
                <a:spcPts val="2390"/>
              </a:lnSpc>
              <a:spcBef>
                <a:spcPts val="185"/>
              </a:spcBef>
            </a:pPr>
            <a:r>
              <a:rPr dirty="0" sz="1400" spc="-5">
                <a:latin typeface="Courier New"/>
                <a:cs typeface="Courier New"/>
              </a:rPr>
              <a:t>y2=np.cos(x)  plt.plot(x,</a:t>
            </a:r>
            <a:r>
              <a:rPr dirty="0" sz="1400" spc="-5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y1,'r:')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495"/>
              </a:spcBef>
            </a:pPr>
            <a:r>
              <a:rPr dirty="0" sz="1400" spc="-5">
                <a:latin typeface="Courier New"/>
                <a:cs typeface="Courier New"/>
              </a:rPr>
              <a:t>plt.plot(x,</a:t>
            </a:r>
            <a:r>
              <a:rPr dirty="0" sz="1400" spc="-5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y2,'b--')</a:t>
            </a:r>
            <a:endParaRPr sz="1400">
              <a:latin typeface="Courier New"/>
              <a:cs typeface="Courier New"/>
            </a:endParaRPr>
          </a:p>
          <a:p>
            <a:pPr marL="17780" marR="3417570">
              <a:lnSpc>
                <a:spcPct val="141400"/>
              </a:lnSpc>
            </a:pPr>
            <a:r>
              <a:rPr dirty="0" sz="1400" spc="-5">
                <a:latin typeface="Courier New"/>
                <a:cs typeface="Courier New"/>
              </a:rPr>
              <a:t>plt.xlabel('Time')  plt.ylabel('Speed')  plt.legend(['car','plane'])</a:t>
            </a:r>
            <a:endParaRPr sz="1400">
              <a:latin typeface="Courier New"/>
              <a:cs typeface="Courier New"/>
            </a:endParaRPr>
          </a:p>
          <a:p>
            <a:pPr marL="17780" marR="3950970">
              <a:lnSpc>
                <a:spcPct val="141500"/>
              </a:lnSpc>
              <a:spcBef>
                <a:spcPts val="10"/>
              </a:spcBef>
            </a:pPr>
            <a:r>
              <a:rPr dirty="0" sz="1400" spc="-5">
                <a:latin typeface="Courier New"/>
                <a:cs typeface="Courier New"/>
              </a:rPr>
              <a:t>plt.axis((-1,6,-2,2))  plt.title('The Graph')  plt.show()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6306184"/>
            <a:ext cx="5731510" cy="87121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Customization </a:t>
            </a:r>
            <a:r>
              <a:rPr dirty="0" sz="1400" b="1">
                <a:latin typeface="Times New Roman"/>
                <a:cs typeface="Times New Roman"/>
              </a:rPr>
              <a:t>of</a:t>
            </a:r>
            <a:r>
              <a:rPr dirty="0" sz="1400" spc="-5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Plots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2540"/>
              </a:lnSpc>
              <a:spcBef>
                <a:spcPts val="195"/>
              </a:spcBef>
            </a:pPr>
            <a:r>
              <a:rPr dirty="0" sz="1400" spc="-5">
                <a:latin typeface="Times New Roman"/>
                <a:cs typeface="Times New Roman"/>
              </a:rPr>
              <a:t>Here, we </a:t>
            </a:r>
            <a:r>
              <a:rPr dirty="0" sz="1400">
                <a:latin typeface="Times New Roman"/>
                <a:cs typeface="Times New Roman"/>
              </a:rPr>
              <a:t>discuss </a:t>
            </a:r>
            <a:r>
              <a:rPr dirty="0" sz="1400" spc="-5">
                <a:latin typeface="Times New Roman"/>
                <a:cs typeface="Times New Roman"/>
              </a:rPr>
              <a:t>some elementary customizations applicable to almost any </a:t>
            </a:r>
            <a:r>
              <a:rPr dirty="0" sz="1400">
                <a:latin typeface="Times New Roman"/>
                <a:cs typeface="Times New Roman"/>
              </a:rPr>
              <a:t>plot.  </a:t>
            </a: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7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96416" y="7287209"/>
            <a:ext cx="6323965" cy="1957070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80"/>
              </a:lnSpc>
            </a:pPr>
            <a:r>
              <a:rPr dirty="0" sz="1400" spc="-5">
                <a:latin typeface="Courier New"/>
                <a:cs typeface="Courier New"/>
              </a:rPr>
              <a:t>import matplotlib.pyplot as</a:t>
            </a:r>
            <a:r>
              <a:rPr dirty="0" sz="1400" spc="-2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plt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40"/>
              </a:spcBef>
            </a:pPr>
            <a:r>
              <a:rPr dirty="0" sz="1400" spc="-5">
                <a:latin typeface="Courier New"/>
                <a:cs typeface="Courier New"/>
              </a:rPr>
              <a:t>import numpy as</a:t>
            </a:r>
            <a:r>
              <a:rPr dirty="0" sz="1400" spc="-5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np</a:t>
            </a:r>
            <a:endParaRPr sz="1400">
              <a:latin typeface="Courier New"/>
              <a:cs typeface="Courier New"/>
            </a:endParaRPr>
          </a:p>
          <a:p>
            <a:pPr marL="17780" marR="2670810">
              <a:lnSpc>
                <a:spcPts val="1720"/>
              </a:lnSpc>
              <a:spcBef>
                <a:spcPts val="45"/>
              </a:spcBef>
            </a:pPr>
            <a:r>
              <a:rPr dirty="0" sz="1400">
                <a:latin typeface="Courier New"/>
                <a:cs typeface="Courier New"/>
              </a:rPr>
              <a:t>x = </a:t>
            </a:r>
            <a:r>
              <a:rPr dirty="0" sz="1400" spc="-5">
                <a:latin typeface="Courier New"/>
                <a:cs typeface="Courier New"/>
              </a:rPr>
              <a:t>np.arange(0, </a:t>
            </a:r>
            <a:r>
              <a:rPr dirty="0" sz="1400">
                <a:latin typeface="Courier New"/>
                <a:cs typeface="Courier New"/>
              </a:rPr>
              <a:t>2 * </a:t>
            </a:r>
            <a:r>
              <a:rPr dirty="0" sz="1400" spc="-5">
                <a:latin typeface="Courier New"/>
                <a:cs typeface="Courier New"/>
              </a:rPr>
              <a:t>(np.pi), 0.5)  </a:t>
            </a:r>
            <a:r>
              <a:rPr dirty="0" sz="1400">
                <a:latin typeface="Courier New"/>
                <a:cs typeface="Courier New"/>
              </a:rPr>
              <a:t>y =</a:t>
            </a:r>
            <a:r>
              <a:rPr dirty="0" sz="1400" spc="-8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np.sin(x)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ts val="1650"/>
              </a:lnSpc>
            </a:pPr>
            <a:r>
              <a:rPr dirty="0" sz="1400" spc="-5">
                <a:latin typeface="Courier New"/>
                <a:cs typeface="Courier New"/>
              </a:rPr>
              <a:t>plt.plot(x, y,color='green', linestyle='dashed',</a:t>
            </a:r>
            <a:r>
              <a:rPr dirty="0" sz="1400" spc="4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linewidth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25"/>
              </a:spcBef>
            </a:pPr>
            <a:r>
              <a:rPr dirty="0" sz="1400">
                <a:latin typeface="Courier New"/>
                <a:cs typeface="Courier New"/>
              </a:rPr>
              <a:t>=</a:t>
            </a:r>
            <a:r>
              <a:rPr dirty="0" sz="1400" spc="-10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3,</a:t>
            </a:r>
            <a:endParaRPr sz="1400">
              <a:latin typeface="Courier New"/>
              <a:cs typeface="Courier New"/>
            </a:endParaRPr>
          </a:p>
          <a:p>
            <a:pPr marL="17780" marR="1604010" indent="959485">
              <a:lnSpc>
                <a:spcPct val="102099"/>
              </a:lnSpc>
            </a:pPr>
            <a:r>
              <a:rPr dirty="0" sz="1400" spc="-5">
                <a:latin typeface="Courier New"/>
                <a:cs typeface="Courier New"/>
              </a:rPr>
              <a:t>marker='o', markerfacecolor='blue',  markersize=12)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25"/>
              </a:spcBef>
            </a:pPr>
            <a:r>
              <a:rPr dirty="0" sz="1400" spc="-5">
                <a:latin typeface="Courier New"/>
                <a:cs typeface="Courier New"/>
              </a:rPr>
              <a:t>plt.show()</a:t>
            </a:r>
            <a:endParaRPr sz="14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526288"/>
            <a:ext cx="6212205" cy="10909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b="1">
                <a:latin typeface="Times New Roman"/>
                <a:cs typeface="Times New Roman"/>
              </a:rPr>
              <a:t>Subplots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03699"/>
              </a:lnSpc>
              <a:spcBef>
                <a:spcPts val="765"/>
              </a:spcBef>
            </a:pPr>
            <a:r>
              <a:rPr dirty="0" sz="1400" spc="-5">
                <a:latin typeface="Times New Roman"/>
                <a:cs typeface="Times New Roman"/>
              </a:rPr>
              <a:t>Subplots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required when we want to </a:t>
            </a:r>
            <a:r>
              <a:rPr dirty="0" sz="1400" spc="-10">
                <a:latin typeface="Times New Roman"/>
                <a:cs typeface="Times New Roman"/>
              </a:rPr>
              <a:t>show </a:t>
            </a:r>
            <a:r>
              <a:rPr dirty="0" sz="1400">
                <a:latin typeface="Times New Roman"/>
                <a:cs typeface="Times New Roman"/>
              </a:rPr>
              <a:t>two or </a:t>
            </a:r>
            <a:r>
              <a:rPr dirty="0" sz="1400" spc="-10">
                <a:latin typeface="Times New Roman"/>
                <a:cs typeface="Times New Roman"/>
              </a:rPr>
              <a:t>more </a:t>
            </a:r>
            <a:r>
              <a:rPr dirty="0" sz="1400" spc="-5">
                <a:latin typeface="Times New Roman"/>
                <a:cs typeface="Times New Roman"/>
              </a:rPr>
              <a:t>plots in same </a:t>
            </a:r>
            <a:r>
              <a:rPr dirty="0" sz="1400">
                <a:latin typeface="Times New Roman"/>
                <a:cs typeface="Times New Roman"/>
              </a:rPr>
              <a:t>figure. </a:t>
            </a: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can  do it in </a:t>
            </a:r>
            <a:r>
              <a:rPr dirty="0" sz="1400" spc="-5">
                <a:latin typeface="Times New Roman"/>
                <a:cs typeface="Times New Roman"/>
              </a:rPr>
              <a:t>two </a:t>
            </a:r>
            <a:r>
              <a:rPr dirty="0" sz="1400" spc="-10">
                <a:latin typeface="Times New Roman"/>
                <a:cs typeface="Times New Roman"/>
              </a:rPr>
              <a:t>ways </a:t>
            </a:r>
            <a:r>
              <a:rPr dirty="0" sz="1400" spc="-5">
                <a:latin typeface="Times New Roman"/>
                <a:cs typeface="Times New Roman"/>
              </a:rPr>
              <a:t>using two slightly different methods.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50"/>
              </a:spcBef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7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6416" y="1728470"/>
            <a:ext cx="6323965" cy="5438775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480"/>
              </a:lnSpc>
            </a:pPr>
            <a:r>
              <a:rPr dirty="0" sz="1400" spc="-5">
                <a:latin typeface="Courier New"/>
                <a:cs typeface="Courier New"/>
              </a:rPr>
              <a:t>import numpy as</a:t>
            </a:r>
            <a:r>
              <a:rPr dirty="0" sz="1400" spc="-5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np</a:t>
            </a:r>
            <a:endParaRPr sz="1400">
              <a:latin typeface="Courier New"/>
              <a:cs typeface="Courier New"/>
            </a:endParaRPr>
          </a:p>
          <a:p>
            <a:pPr marL="17780" marR="2990850">
              <a:lnSpc>
                <a:spcPct val="141400"/>
              </a:lnSpc>
            </a:pPr>
            <a:r>
              <a:rPr dirty="0" sz="1400" spc="-5">
                <a:latin typeface="Courier New"/>
                <a:cs typeface="Courier New"/>
              </a:rPr>
              <a:t>import matplotlib.pyplot as plt  </a:t>
            </a:r>
            <a:r>
              <a:rPr dirty="0" sz="1400">
                <a:latin typeface="Courier New"/>
                <a:cs typeface="Courier New"/>
              </a:rPr>
              <a:t>x = </a:t>
            </a:r>
            <a:r>
              <a:rPr dirty="0" sz="1400" spc="-5">
                <a:latin typeface="Courier New"/>
                <a:cs typeface="Courier New"/>
              </a:rPr>
              <a:t>np.arange(-2, 2,</a:t>
            </a:r>
            <a:r>
              <a:rPr dirty="0" sz="1400" spc="-50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0.1)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695"/>
              </a:spcBef>
            </a:pPr>
            <a:r>
              <a:rPr dirty="0" sz="1400" spc="-5">
                <a:latin typeface="Courier New"/>
                <a:cs typeface="Courier New"/>
              </a:rPr>
              <a:t>y1=x</a:t>
            </a:r>
            <a:endParaRPr sz="1400">
              <a:latin typeface="Courier New"/>
              <a:cs typeface="Courier New"/>
            </a:endParaRPr>
          </a:p>
          <a:p>
            <a:pPr marL="17780" marR="5551170">
              <a:lnSpc>
                <a:spcPct val="141500"/>
              </a:lnSpc>
              <a:spcBef>
                <a:spcPts val="10"/>
              </a:spcBef>
            </a:pPr>
            <a:r>
              <a:rPr dirty="0" sz="1400" spc="-5">
                <a:latin typeface="Courier New"/>
                <a:cs typeface="Courier New"/>
              </a:rPr>
              <a:t>y2=x*2  </a:t>
            </a:r>
            <a:r>
              <a:rPr dirty="0" sz="1400" spc="-5">
                <a:latin typeface="Courier New"/>
                <a:cs typeface="Courier New"/>
              </a:rPr>
              <a:t>y3=x**2  y4=x**3</a:t>
            </a:r>
            <a:endParaRPr sz="1400">
              <a:latin typeface="Courier New"/>
              <a:cs typeface="Courier New"/>
            </a:endParaRPr>
          </a:p>
          <a:p>
            <a:pPr marL="17780" marR="3310890">
              <a:lnSpc>
                <a:spcPts val="2390"/>
              </a:lnSpc>
              <a:spcBef>
                <a:spcPts val="185"/>
              </a:spcBef>
            </a:pPr>
            <a:r>
              <a:rPr dirty="0" sz="1400" spc="-5">
                <a:latin typeface="Courier New"/>
                <a:cs typeface="Courier New"/>
              </a:rPr>
              <a:t>fig, ax </a:t>
            </a:r>
            <a:r>
              <a:rPr dirty="0" sz="1400">
                <a:latin typeface="Courier New"/>
                <a:cs typeface="Courier New"/>
              </a:rPr>
              <a:t>= </a:t>
            </a:r>
            <a:r>
              <a:rPr dirty="0" sz="1400" spc="-5">
                <a:latin typeface="Courier New"/>
                <a:cs typeface="Courier New"/>
              </a:rPr>
              <a:t>plt.subplots(2, 2)  ax[0, 0].plot(x,</a:t>
            </a:r>
            <a:r>
              <a:rPr dirty="0" sz="1400" spc="-5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y1)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495"/>
              </a:spcBef>
            </a:pPr>
            <a:r>
              <a:rPr dirty="0" sz="1400" spc="-5">
                <a:latin typeface="Courier New"/>
                <a:cs typeface="Courier New"/>
              </a:rPr>
              <a:t>ax[0, 1].plot(x,</a:t>
            </a:r>
            <a:r>
              <a:rPr dirty="0" sz="1400" spc="-5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y2)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695"/>
              </a:spcBef>
            </a:pPr>
            <a:r>
              <a:rPr dirty="0" sz="1400" spc="-5">
                <a:latin typeface="Courier New"/>
                <a:cs typeface="Courier New"/>
              </a:rPr>
              <a:t>ax[1, 0].plot(x,</a:t>
            </a:r>
            <a:r>
              <a:rPr dirty="0" sz="1400" spc="-5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y3)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695"/>
              </a:spcBef>
            </a:pPr>
            <a:r>
              <a:rPr dirty="0" sz="1400" spc="-5">
                <a:latin typeface="Courier New"/>
                <a:cs typeface="Courier New"/>
              </a:rPr>
              <a:t>ax[1, 1].plot(x,</a:t>
            </a:r>
            <a:r>
              <a:rPr dirty="0" sz="1400" spc="-55">
                <a:latin typeface="Courier New"/>
                <a:cs typeface="Courier New"/>
              </a:rPr>
              <a:t> </a:t>
            </a:r>
            <a:r>
              <a:rPr dirty="0" sz="1400" spc="-5">
                <a:latin typeface="Courier New"/>
                <a:cs typeface="Courier New"/>
              </a:rPr>
              <a:t>y4)</a:t>
            </a:r>
            <a:endParaRPr sz="1400">
              <a:latin typeface="Courier New"/>
              <a:cs typeface="Courier New"/>
            </a:endParaRPr>
          </a:p>
          <a:p>
            <a:pPr marL="17780" marR="3310890">
              <a:lnSpc>
                <a:spcPct val="141600"/>
              </a:lnSpc>
              <a:spcBef>
                <a:spcPts val="10"/>
              </a:spcBef>
            </a:pPr>
            <a:r>
              <a:rPr dirty="0" sz="1400" spc="-5">
                <a:latin typeface="Courier New"/>
                <a:cs typeface="Courier New"/>
              </a:rPr>
              <a:t>ax[0, 0].set_title("Linear")  ax[0, 1].set_title("Double")  ax[1, 0].set_title("Square")  ax[1, 1].set_title("Cube")  fig.tight_layout()  plt.show()</a:t>
            </a:r>
            <a:endParaRPr sz="14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6416" y="900633"/>
            <a:ext cx="6323965" cy="1890395"/>
          </a:xfrm>
          <a:prstGeom prst="rect">
            <a:avLst/>
          </a:prstGeom>
          <a:solidFill>
            <a:srgbClr val="F1F1F1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550"/>
              </a:lnSpc>
            </a:pP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7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7780">
              <a:lnSpc>
                <a:spcPct val="100000"/>
              </a:lnSpc>
              <a:spcBef>
                <a:spcPts val="1235"/>
              </a:spcBef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val1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=</a:t>
            </a:r>
            <a:r>
              <a:rPr dirty="0" sz="1400" spc="-60">
                <a:solidFill>
                  <a:srgbClr val="273139"/>
                </a:solidFill>
                <a:latin typeface="Courier New"/>
                <a:cs typeface="Courier New"/>
              </a:rPr>
              <a:t>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2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695"/>
              </a:spcBef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val2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=</a:t>
            </a:r>
            <a:r>
              <a:rPr dirty="0" sz="1400" spc="-60">
                <a:solidFill>
                  <a:srgbClr val="273139"/>
                </a:solidFill>
                <a:latin typeface="Courier New"/>
                <a:cs typeface="Courier New"/>
              </a:rPr>
              <a:t>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3</a:t>
            </a:r>
            <a:endParaRPr sz="1400">
              <a:latin typeface="Courier New"/>
              <a:cs typeface="Courier New"/>
            </a:endParaRPr>
          </a:p>
          <a:p>
            <a:pPr marL="17780" marR="3167380">
              <a:lnSpc>
                <a:spcPts val="2390"/>
              </a:lnSpc>
              <a:spcBef>
                <a:spcPts val="185"/>
              </a:spcBef>
            </a:pP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#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using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the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addition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operator 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res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=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val1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+</a:t>
            </a:r>
            <a:r>
              <a:rPr dirty="0" sz="1400" spc="-15">
                <a:solidFill>
                  <a:srgbClr val="273139"/>
                </a:solidFill>
                <a:latin typeface="Courier New"/>
                <a:cs typeface="Courier New"/>
              </a:rPr>
              <a:t>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val2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495"/>
              </a:spcBef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print(res)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3079622"/>
            <a:ext cx="5379720" cy="584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b="1">
                <a:latin typeface="Times New Roman"/>
                <a:cs typeface="Times New Roman"/>
              </a:rPr>
              <a:t>Precedence of </a:t>
            </a:r>
            <a:r>
              <a:rPr dirty="0" sz="1400" spc="-5" b="1">
                <a:latin typeface="Times New Roman"/>
                <a:cs typeface="Times New Roman"/>
              </a:rPr>
              <a:t>Arithmetic Operators </a:t>
            </a:r>
            <a:r>
              <a:rPr dirty="0" sz="1400" b="1">
                <a:latin typeface="Times New Roman"/>
                <a:cs typeface="Times New Roman"/>
              </a:rPr>
              <a:t>in</a:t>
            </a:r>
            <a:r>
              <a:rPr dirty="0" sz="1400" spc="-5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Python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15"/>
              </a:spcBef>
            </a:pPr>
            <a:r>
              <a:rPr dirty="0" sz="1400" spc="-5">
                <a:latin typeface="Times New Roman"/>
                <a:cs typeface="Times New Roman"/>
              </a:rPr>
              <a:t>Let us </a:t>
            </a:r>
            <a:r>
              <a:rPr dirty="0" sz="1400">
                <a:latin typeface="Times New Roman"/>
                <a:cs typeface="Times New Roman"/>
              </a:rPr>
              <a:t>see </a:t>
            </a:r>
            <a:r>
              <a:rPr dirty="0" sz="1400" spc="-5">
                <a:latin typeface="Times New Roman"/>
                <a:cs typeface="Times New Roman"/>
              </a:rPr>
              <a:t>the precedence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associativity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Python Arithmetic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operators.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914704" y="3865498"/>
          <a:ext cx="6031865" cy="15328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89025"/>
                <a:gridCol w="3767962"/>
                <a:gridCol w="1123569"/>
                <a:gridCol w="141732"/>
              </a:tblGrid>
              <a:tr h="323850">
                <a:tc gridSpan="4"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2429510" algn="l"/>
                          <a:tab pos="4825365" algn="l"/>
                        </a:tabLst>
                      </a:pPr>
                      <a:r>
                        <a:rPr dirty="0" sz="1300" b="1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Operator	Description	</a:t>
                      </a:r>
                      <a:r>
                        <a:rPr dirty="0" sz="1300" spc="5" b="1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Associativity</a:t>
                      </a:r>
                      <a:endParaRPr sz="1300">
                        <a:latin typeface="Nunito"/>
                        <a:cs typeface="Nunito"/>
                      </a:endParaRPr>
                    </a:p>
                  </a:txBody>
                  <a:tcPr marL="0" marR="0" marB="0" marT="635">
                    <a:solidFill>
                      <a:srgbClr val="5B9BD4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689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00" spc="5" b="1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**</a:t>
                      </a:r>
                      <a:endParaRPr sz="1300">
                        <a:latin typeface="Nunito"/>
                        <a:cs typeface="Nunito"/>
                      </a:endParaRPr>
                    </a:p>
                  </a:txBody>
                  <a:tcPr marL="0" marR="0" marB="0" marT="635">
                    <a:lnL w="6096">
                      <a:solidFill>
                        <a:srgbClr val="9CC2E4"/>
                      </a:solidFill>
                      <a:prstDash val="solid"/>
                    </a:lnL>
                    <a:lnR w="6096">
                      <a:solidFill>
                        <a:srgbClr val="9CC2E4"/>
                      </a:solidFill>
                      <a:prstDash val="solid"/>
                    </a:lnR>
                    <a:lnT w="7619">
                      <a:solidFill>
                        <a:srgbClr val="FFFFFF"/>
                      </a:solidFill>
                      <a:prstDash val="solid"/>
                    </a:lnT>
                    <a:lnB w="6095">
                      <a:solidFill>
                        <a:srgbClr val="9CC2E4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Exponentiation</a:t>
                      </a:r>
                      <a:r>
                        <a:rPr dirty="0" sz="1300" spc="-6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 </a:t>
                      </a:r>
                      <a:r>
                        <a:rPr dirty="0" sz="130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Operator</a:t>
                      </a:r>
                      <a:endParaRPr sz="1300">
                        <a:latin typeface="Nunito"/>
                        <a:cs typeface="Nunito"/>
                      </a:endParaRPr>
                    </a:p>
                  </a:txBody>
                  <a:tcPr marL="0" marR="0" marB="0" marT="635">
                    <a:lnL w="6096">
                      <a:solidFill>
                        <a:srgbClr val="9CC2E4"/>
                      </a:solidFill>
                      <a:prstDash val="solid"/>
                    </a:lnL>
                    <a:lnR w="6095">
                      <a:solidFill>
                        <a:srgbClr val="9CC2E4"/>
                      </a:solidFill>
                      <a:prstDash val="solid"/>
                    </a:lnR>
                    <a:lnT w="7619">
                      <a:solidFill>
                        <a:srgbClr val="FFFFFF"/>
                      </a:solidFill>
                      <a:prstDash val="solid"/>
                    </a:lnT>
                    <a:lnB w="6095">
                      <a:solidFill>
                        <a:srgbClr val="9CC2E4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1162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right-to-left</a:t>
                      </a:r>
                      <a:endParaRPr sz="1300">
                        <a:latin typeface="Nunito"/>
                        <a:cs typeface="Nunito"/>
                      </a:endParaRPr>
                    </a:p>
                  </a:txBody>
                  <a:tcPr marL="0" marR="0" marB="0" marT="635">
                    <a:lnL w="6095">
                      <a:solidFill>
                        <a:srgbClr val="9CC2E4"/>
                      </a:solidFill>
                      <a:prstDash val="solid"/>
                    </a:lnL>
                    <a:lnR w="6095">
                      <a:solidFill>
                        <a:srgbClr val="9CC2E4"/>
                      </a:solidFill>
                      <a:prstDash val="solid"/>
                    </a:lnR>
                    <a:lnT w="7619">
                      <a:solidFill>
                        <a:srgbClr val="FFFFFF"/>
                      </a:solidFill>
                      <a:prstDash val="solid"/>
                    </a:lnT>
                    <a:lnB w="6095">
                      <a:solidFill>
                        <a:srgbClr val="9CC2E4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300">
                        <a:latin typeface="Nunito"/>
                        <a:cs typeface="Nunito"/>
                      </a:endParaRPr>
                    </a:p>
                  </a:txBody>
                  <a:tcPr marL="0" marR="0" marB="0" marT="0">
                    <a:lnL w="6095">
                      <a:solidFill>
                        <a:srgbClr val="9CC2E4"/>
                      </a:solidFill>
                      <a:prstDash val="solid"/>
                    </a:lnL>
                    <a:lnR w="6095">
                      <a:solidFill>
                        <a:srgbClr val="9CC2E4"/>
                      </a:solidFill>
                      <a:prstDash val="solid"/>
                    </a:lnR>
                    <a:lnT w="7619">
                      <a:solidFill>
                        <a:srgbClr val="FFFFFF"/>
                      </a:solidFill>
                      <a:prstDash val="solid"/>
                    </a:lnT>
                    <a:lnB w="6095">
                      <a:solidFill>
                        <a:srgbClr val="9CC2E4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</a:tr>
              <a:tr h="5516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00" b="1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%, *, /,</a:t>
                      </a:r>
                      <a:r>
                        <a:rPr dirty="0" sz="1300" spc="-30" b="1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 </a:t>
                      </a:r>
                      <a:r>
                        <a:rPr dirty="0" sz="1300" b="1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//</a:t>
                      </a:r>
                      <a:endParaRPr sz="1300">
                        <a:latin typeface="Nunito"/>
                        <a:cs typeface="Nunito"/>
                      </a:endParaRPr>
                    </a:p>
                  </a:txBody>
                  <a:tcPr marL="0" marR="0" marB="0" marT="635">
                    <a:lnL w="6096">
                      <a:solidFill>
                        <a:srgbClr val="9CC2E4"/>
                      </a:solidFill>
                      <a:prstDash val="solid"/>
                    </a:lnL>
                    <a:lnR w="6096">
                      <a:solidFill>
                        <a:srgbClr val="9CC2E4"/>
                      </a:solidFill>
                      <a:prstDash val="solid"/>
                    </a:lnR>
                    <a:lnT w="6095">
                      <a:solidFill>
                        <a:srgbClr val="9CC2E4"/>
                      </a:solidFill>
                      <a:prstDash val="solid"/>
                    </a:lnT>
                    <a:lnB w="6095">
                      <a:solidFill>
                        <a:srgbClr val="9CC2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6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Modulos, Multiplication, Division, </a:t>
                      </a:r>
                      <a:r>
                        <a:rPr dirty="0" sz="130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and</a:t>
                      </a:r>
                      <a:r>
                        <a:rPr dirty="0" sz="1300" spc="4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 </a:t>
                      </a:r>
                      <a:r>
                        <a:rPr dirty="0" sz="130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Floor</a:t>
                      </a:r>
                      <a:endParaRPr sz="1300">
                        <a:latin typeface="Nunito"/>
                        <a:cs typeface="Nunito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130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Division</a:t>
                      </a:r>
                      <a:endParaRPr sz="1300">
                        <a:latin typeface="Nunito"/>
                        <a:cs typeface="Nunito"/>
                      </a:endParaRPr>
                    </a:p>
                  </a:txBody>
                  <a:tcPr marL="0" marR="0" marB="0" marT="635">
                    <a:lnL w="6096">
                      <a:solidFill>
                        <a:srgbClr val="9CC2E4"/>
                      </a:solidFill>
                      <a:prstDash val="solid"/>
                    </a:lnL>
                    <a:lnR w="6095">
                      <a:solidFill>
                        <a:srgbClr val="9CC2E4"/>
                      </a:solidFill>
                      <a:prstDash val="solid"/>
                    </a:lnR>
                    <a:lnT w="6095">
                      <a:solidFill>
                        <a:srgbClr val="9CC2E4"/>
                      </a:solidFill>
                      <a:prstDash val="solid"/>
                    </a:lnT>
                    <a:lnB w="6095">
                      <a:solidFill>
                        <a:srgbClr val="9CC2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2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left-to-right</a:t>
                      </a:r>
                      <a:endParaRPr sz="1300">
                        <a:latin typeface="Nunito"/>
                        <a:cs typeface="Nunito"/>
                      </a:endParaRPr>
                    </a:p>
                  </a:txBody>
                  <a:tcPr marL="0" marR="0" marB="0" marT="635">
                    <a:lnL w="6095">
                      <a:solidFill>
                        <a:srgbClr val="9CC2E4"/>
                      </a:solidFill>
                      <a:prstDash val="solid"/>
                    </a:lnL>
                    <a:lnR w="6095">
                      <a:solidFill>
                        <a:srgbClr val="9CC2E4"/>
                      </a:solidFill>
                      <a:prstDash val="solid"/>
                    </a:lnR>
                    <a:lnT w="6095">
                      <a:solidFill>
                        <a:srgbClr val="9CC2E4"/>
                      </a:solidFill>
                      <a:prstDash val="solid"/>
                    </a:lnT>
                    <a:lnB w="6095">
                      <a:solidFill>
                        <a:srgbClr val="9CC2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300">
                        <a:latin typeface="Nunito"/>
                        <a:cs typeface="Nunito"/>
                      </a:endParaRPr>
                    </a:p>
                  </a:txBody>
                  <a:tcPr marL="0" marR="0" marB="0" marT="0">
                    <a:lnL w="6095">
                      <a:solidFill>
                        <a:srgbClr val="9CC2E4"/>
                      </a:solidFill>
                      <a:prstDash val="solid"/>
                    </a:lnL>
                    <a:lnR w="6095">
                      <a:solidFill>
                        <a:srgbClr val="9CC2E4"/>
                      </a:solidFill>
                      <a:prstDash val="solid"/>
                    </a:lnR>
                    <a:lnT w="6095">
                      <a:solidFill>
                        <a:srgbClr val="9CC2E4"/>
                      </a:solidFill>
                      <a:prstDash val="solid"/>
                    </a:lnT>
                    <a:lnB w="6095">
                      <a:solidFill>
                        <a:srgbClr val="9CC2E4"/>
                      </a:solidFill>
                      <a:prstDash val="solid"/>
                    </a:lnB>
                  </a:tcPr>
                </a:tc>
              </a:tr>
              <a:tr h="32715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00" b="1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+,</a:t>
                      </a:r>
                      <a:r>
                        <a:rPr dirty="0" sz="1300" spc="-75" b="1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 </a:t>
                      </a:r>
                      <a:r>
                        <a:rPr dirty="0" sz="1300" spc="-5" b="1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–</a:t>
                      </a:r>
                      <a:endParaRPr sz="1300">
                        <a:latin typeface="Nunito"/>
                        <a:cs typeface="Nunito"/>
                      </a:endParaRPr>
                    </a:p>
                  </a:txBody>
                  <a:tcPr marL="0" marR="0" marB="0" marT="635">
                    <a:lnL w="6096">
                      <a:solidFill>
                        <a:srgbClr val="9CC2E4"/>
                      </a:solidFill>
                      <a:prstDash val="solid"/>
                    </a:lnL>
                    <a:lnR w="6096">
                      <a:solidFill>
                        <a:srgbClr val="9CC2E4"/>
                      </a:solidFill>
                      <a:prstDash val="solid"/>
                    </a:lnR>
                    <a:lnT w="6095">
                      <a:solidFill>
                        <a:srgbClr val="9CC2E4"/>
                      </a:solidFill>
                      <a:prstDash val="solid"/>
                    </a:lnT>
                    <a:lnB w="6096">
                      <a:solidFill>
                        <a:srgbClr val="9CC2E4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Addition </a:t>
                      </a:r>
                      <a:r>
                        <a:rPr dirty="0" sz="130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and </a:t>
                      </a:r>
                      <a:r>
                        <a:rPr dirty="0" sz="130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Subtraction</a:t>
                      </a:r>
                      <a:r>
                        <a:rPr dirty="0" sz="1300" spc="-1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 </a:t>
                      </a:r>
                      <a:r>
                        <a:rPr dirty="0" sz="130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operators</a:t>
                      </a:r>
                      <a:endParaRPr sz="1300">
                        <a:latin typeface="Nunito"/>
                        <a:cs typeface="Nunito"/>
                      </a:endParaRPr>
                    </a:p>
                  </a:txBody>
                  <a:tcPr marL="0" marR="0" marB="0" marT="635">
                    <a:lnL w="6096">
                      <a:solidFill>
                        <a:srgbClr val="9CC2E4"/>
                      </a:solidFill>
                      <a:prstDash val="solid"/>
                    </a:lnL>
                    <a:lnR w="6095">
                      <a:solidFill>
                        <a:srgbClr val="9CC2E4"/>
                      </a:solidFill>
                      <a:prstDash val="solid"/>
                    </a:lnR>
                    <a:lnT w="6095">
                      <a:solidFill>
                        <a:srgbClr val="9CC2E4"/>
                      </a:solidFill>
                      <a:prstDash val="solid"/>
                    </a:lnT>
                    <a:lnB w="6096">
                      <a:solidFill>
                        <a:srgbClr val="9CC2E4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1162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left-to-right</a:t>
                      </a:r>
                      <a:endParaRPr sz="1300">
                        <a:latin typeface="Nunito"/>
                        <a:cs typeface="Nunito"/>
                      </a:endParaRPr>
                    </a:p>
                  </a:txBody>
                  <a:tcPr marL="0" marR="0" marB="0" marT="635">
                    <a:lnL w="6095">
                      <a:solidFill>
                        <a:srgbClr val="9CC2E4"/>
                      </a:solidFill>
                      <a:prstDash val="solid"/>
                    </a:lnL>
                    <a:lnR w="6095">
                      <a:solidFill>
                        <a:srgbClr val="9CC2E4"/>
                      </a:solidFill>
                      <a:prstDash val="solid"/>
                    </a:lnR>
                    <a:lnT w="6095">
                      <a:solidFill>
                        <a:srgbClr val="9CC2E4"/>
                      </a:solidFill>
                      <a:prstDash val="solid"/>
                    </a:lnT>
                    <a:lnB w="6096">
                      <a:solidFill>
                        <a:srgbClr val="9CC2E4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300">
                        <a:latin typeface="Nunito"/>
                        <a:cs typeface="Nunito"/>
                      </a:endParaRPr>
                    </a:p>
                  </a:txBody>
                  <a:tcPr marL="0" marR="0" marB="0" marT="0">
                    <a:lnL w="6095">
                      <a:solidFill>
                        <a:srgbClr val="9CC2E4"/>
                      </a:solidFill>
                      <a:prstDash val="solid"/>
                    </a:lnL>
                    <a:lnR w="6095">
                      <a:solidFill>
                        <a:srgbClr val="9CC2E4"/>
                      </a:solidFill>
                      <a:prstDash val="solid"/>
                    </a:lnR>
                    <a:lnT w="6095">
                      <a:solidFill>
                        <a:srgbClr val="9CC2E4"/>
                      </a:solidFill>
                      <a:prstDash val="solid"/>
                    </a:lnT>
                    <a:lnB w="6096">
                      <a:solidFill>
                        <a:srgbClr val="9CC2E4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902004" y="5685916"/>
            <a:ext cx="4764405" cy="534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5" b="1">
                <a:solidFill>
                  <a:srgbClr val="273139"/>
                </a:solidFill>
                <a:latin typeface="Times New Roman"/>
                <a:cs typeface="Times New Roman"/>
              </a:rPr>
              <a:t>Variable modifying</a:t>
            </a:r>
            <a:r>
              <a:rPr dirty="0" sz="1400" spc="-30" b="1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 spc="5" b="1">
                <a:solidFill>
                  <a:srgbClr val="273139"/>
                </a:solidFill>
                <a:latin typeface="Times New Roman"/>
                <a:cs typeface="Times New Roman"/>
              </a:rPr>
              <a:t>operators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Some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additional arithmetic operators that modify variable</a:t>
            </a:r>
            <a:r>
              <a:rPr dirty="0" sz="1400" spc="25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values: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914704" y="6319392"/>
          <a:ext cx="5948045" cy="16344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7249"/>
                <a:gridCol w="3332099"/>
                <a:gridCol w="1349120"/>
              </a:tblGrid>
              <a:tr h="323088">
                <a:tc gridSpan="3">
                  <a:txBody>
                    <a:bodyPr/>
                    <a:lstStyle/>
                    <a:p>
                      <a:pPr marL="280035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2696210" algn="l"/>
                          <a:tab pos="4692650" algn="l"/>
                        </a:tabLst>
                      </a:pPr>
                      <a:r>
                        <a:rPr dirty="0" sz="1300" b="1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Operator	</a:t>
                      </a:r>
                      <a:r>
                        <a:rPr dirty="0" sz="1300" spc="5" b="1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Effect	Equivalent</a:t>
                      </a:r>
                      <a:r>
                        <a:rPr dirty="0" sz="1300" spc="-75" b="1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 </a:t>
                      </a:r>
                      <a:r>
                        <a:rPr dirty="0" sz="1300" b="1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to…</a:t>
                      </a:r>
                      <a:endParaRPr sz="1300">
                        <a:latin typeface="Nunito"/>
                        <a:cs typeface="Nunito"/>
                      </a:endParaRPr>
                    </a:p>
                  </a:txBody>
                  <a:tcPr marL="0" marR="0" marB="0" marT="635">
                    <a:solidFill>
                      <a:srgbClr val="5B9BD4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76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00" spc="-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x </a:t>
                      </a:r>
                      <a:r>
                        <a:rPr dirty="0" sz="130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+=</a:t>
                      </a:r>
                      <a:r>
                        <a:rPr dirty="0" sz="1300" spc="-4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 </a:t>
                      </a:r>
                      <a:r>
                        <a:rPr dirty="0" sz="1300" spc="-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y</a:t>
                      </a:r>
                      <a:endParaRPr sz="1300">
                        <a:latin typeface="Nunito"/>
                        <a:cs typeface="Nunito"/>
                      </a:endParaRPr>
                    </a:p>
                  </a:txBody>
                  <a:tcPr marL="0" marR="0" marB="0" marT="635">
                    <a:lnL w="6096">
                      <a:solidFill>
                        <a:srgbClr val="9CC2E4"/>
                      </a:solidFill>
                      <a:prstDash val="solid"/>
                    </a:lnL>
                    <a:lnR w="6096">
                      <a:solidFill>
                        <a:srgbClr val="9CC2E4"/>
                      </a:solidFill>
                      <a:prstDash val="solid"/>
                    </a:lnR>
                    <a:lnT w="6095">
                      <a:solidFill>
                        <a:srgbClr val="FFFFFF"/>
                      </a:solidFill>
                      <a:prstDash val="solid"/>
                    </a:lnT>
                    <a:lnB w="6096">
                      <a:solidFill>
                        <a:srgbClr val="9CC2E4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Add </a:t>
                      </a:r>
                      <a:r>
                        <a:rPr dirty="0" sz="130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the </a:t>
                      </a:r>
                      <a:r>
                        <a:rPr dirty="0" sz="130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value </a:t>
                      </a:r>
                      <a:r>
                        <a:rPr dirty="0" sz="130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of </a:t>
                      </a:r>
                      <a:r>
                        <a:rPr dirty="0" sz="1300" spc="-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y </a:t>
                      </a:r>
                      <a:r>
                        <a:rPr dirty="0" sz="130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to</a:t>
                      </a:r>
                      <a:r>
                        <a:rPr dirty="0" sz="1300" spc="2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 </a:t>
                      </a:r>
                      <a:r>
                        <a:rPr dirty="0" sz="1300" spc="-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x</a:t>
                      </a:r>
                      <a:endParaRPr sz="1300">
                        <a:latin typeface="Nunito"/>
                        <a:cs typeface="Nunito"/>
                      </a:endParaRPr>
                    </a:p>
                  </a:txBody>
                  <a:tcPr marL="0" marR="0" marB="0" marT="635">
                    <a:lnL w="6096">
                      <a:solidFill>
                        <a:srgbClr val="9CC2E4"/>
                      </a:solidFill>
                      <a:prstDash val="solid"/>
                    </a:lnL>
                    <a:lnR w="6096">
                      <a:solidFill>
                        <a:srgbClr val="9CC2E4"/>
                      </a:solidFill>
                      <a:prstDash val="solid"/>
                    </a:lnR>
                    <a:lnT w="6095">
                      <a:solidFill>
                        <a:srgbClr val="FFFFFF"/>
                      </a:solidFill>
                      <a:prstDash val="solid"/>
                    </a:lnT>
                    <a:lnB w="6096">
                      <a:solidFill>
                        <a:srgbClr val="9CC2E4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3517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00" spc="-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x = x + y</a:t>
                      </a:r>
                      <a:endParaRPr sz="1300">
                        <a:latin typeface="Nunito"/>
                        <a:cs typeface="Nunito"/>
                      </a:endParaRPr>
                    </a:p>
                  </a:txBody>
                  <a:tcPr marL="0" marR="0" marB="0" marT="635">
                    <a:lnL w="6096">
                      <a:solidFill>
                        <a:srgbClr val="9CC2E4"/>
                      </a:solidFill>
                      <a:prstDash val="solid"/>
                    </a:lnL>
                    <a:lnR w="6095">
                      <a:solidFill>
                        <a:srgbClr val="9CC2E4"/>
                      </a:solidFill>
                      <a:prstDash val="solid"/>
                    </a:lnR>
                    <a:lnT w="6095">
                      <a:solidFill>
                        <a:srgbClr val="FFFFFF"/>
                      </a:solidFill>
                      <a:prstDash val="solid"/>
                    </a:lnT>
                    <a:lnB w="6096">
                      <a:solidFill>
                        <a:srgbClr val="9CC2E4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</a:tr>
              <a:tr h="3261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00" spc="-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x </a:t>
                      </a:r>
                      <a:r>
                        <a:rPr dirty="0" sz="130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-=</a:t>
                      </a:r>
                      <a:r>
                        <a:rPr dirty="0" sz="1300" spc="-3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 </a:t>
                      </a:r>
                      <a:r>
                        <a:rPr dirty="0" sz="1300" spc="-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y</a:t>
                      </a:r>
                      <a:endParaRPr sz="1300">
                        <a:latin typeface="Nunito"/>
                        <a:cs typeface="Nunito"/>
                      </a:endParaRPr>
                    </a:p>
                  </a:txBody>
                  <a:tcPr marL="0" marR="0" marB="0" marT="635">
                    <a:lnL w="6096">
                      <a:solidFill>
                        <a:srgbClr val="9CC2E4"/>
                      </a:solidFill>
                      <a:prstDash val="solid"/>
                    </a:lnL>
                    <a:lnR w="6096">
                      <a:solidFill>
                        <a:srgbClr val="9CC2E4"/>
                      </a:solidFill>
                      <a:prstDash val="solid"/>
                    </a:lnR>
                    <a:lnT w="6096">
                      <a:solidFill>
                        <a:srgbClr val="9CC2E4"/>
                      </a:solidFill>
                      <a:prstDash val="solid"/>
                    </a:lnT>
                    <a:lnB w="6095">
                      <a:solidFill>
                        <a:srgbClr val="9CC2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0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Subtract </a:t>
                      </a:r>
                      <a:r>
                        <a:rPr dirty="0" sz="130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the </a:t>
                      </a:r>
                      <a:r>
                        <a:rPr dirty="0" sz="130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value </a:t>
                      </a:r>
                      <a:r>
                        <a:rPr dirty="0" sz="130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of </a:t>
                      </a:r>
                      <a:r>
                        <a:rPr dirty="0" sz="1300" spc="-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y </a:t>
                      </a:r>
                      <a:r>
                        <a:rPr dirty="0" sz="130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from</a:t>
                      </a:r>
                      <a:r>
                        <a:rPr dirty="0" sz="1300" spc="5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 </a:t>
                      </a:r>
                      <a:r>
                        <a:rPr dirty="0" sz="1300" spc="-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x</a:t>
                      </a:r>
                      <a:endParaRPr sz="1300">
                        <a:latin typeface="Nunito"/>
                        <a:cs typeface="Nunito"/>
                      </a:endParaRPr>
                    </a:p>
                  </a:txBody>
                  <a:tcPr marL="0" marR="0" marB="0" marT="635">
                    <a:lnL w="6096">
                      <a:solidFill>
                        <a:srgbClr val="9CC2E4"/>
                      </a:solidFill>
                      <a:prstDash val="solid"/>
                    </a:lnL>
                    <a:lnR w="6096">
                      <a:solidFill>
                        <a:srgbClr val="9CC2E4"/>
                      </a:solidFill>
                      <a:prstDash val="solid"/>
                    </a:lnR>
                    <a:lnT w="6096">
                      <a:solidFill>
                        <a:srgbClr val="9CC2E4"/>
                      </a:solidFill>
                      <a:prstDash val="solid"/>
                    </a:lnT>
                    <a:lnB w="6095">
                      <a:solidFill>
                        <a:srgbClr val="9CC2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57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00" spc="-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x = x -</a:t>
                      </a:r>
                      <a:r>
                        <a:rPr dirty="0" sz="130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 </a:t>
                      </a:r>
                      <a:r>
                        <a:rPr dirty="0" sz="1300" spc="-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y</a:t>
                      </a:r>
                      <a:endParaRPr sz="1300">
                        <a:latin typeface="Nunito"/>
                        <a:cs typeface="Nunito"/>
                      </a:endParaRPr>
                    </a:p>
                  </a:txBody>
                  <a:tcPr marL="0" marR="0" marB="0" marT="635">
                    <a:lnL w="6096">
                      <a:solidFill>
                        <a:srgbClr val="9CC2E4"/>
                      </a:solidFill>
                      <a:prstDash val="solid"/>
                    </a:lnL>
                    <a:lnR w="6095">
                      <a:solidFill>
                        <a:srgbClr val="9CC2E4"/>
                      </a:solidFill>
                      <a:prstDash val="solid"/>
                    </a:lnR>
                    <a:lnT w="6096">
                      <a:solidFill>
                        <a:srgbClr val="9CC2E4"/>
                      </a:solidFill>
                      <a:prstDash val="solid"/>
                    </a:lnT>
                    <a:lnB w="6095">
                      <a:solidFill>
                        <a:srgbClr val="9CC2E4"/>
                      </a:solidFill>
                      <a:prstDash val="solid"/>
                    </a:lnB>
                  </a:tcPr>
                </a:tc>
              </a:tr>
              <a:tr h="32800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300" spc="-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x </a:t>
                      </a:r>
                      <a:r>
                        <a:rPr dirty="0" sz="130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*=</a:t>
                      </a:r>
                      <a:r>
                        <a:rPr dirty="0" sz="1300" spc="-6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 </a:t>
                      </a:r>
                      <a:r>
                        <a:rPr dirty="0" sz="1300" spc="-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y</a:t>
                      </a:r>
                      <a:endParaRPr sz="1300">
                        <a:latin typeface="Nunito"/>
                        <a:cs typeface="Nunito"/>
                      </a:endParaRPr>
                    </a:p>
                  </a:txBody>
                  <a:tcPr marL="0" marR="0" marB="0" marT="1270">
                    <a:lnL w="6096">
                      <a:solidFill>
                        <a:srgbClr val="9CC2E4"/>
                      </a:solidFill>
                      <a:prstDash val="solid"/>
                    </a:lnL>
                    <a:lnR w="6096">
                      <a:solidFill>
                        <a:srgbClr val="9CC2E4"/>
                      </a:solidFill>
                      <a:prstDash val="solid"/>
                    </a:lnR>
                    <a:lnT w="6095">
                      <a:solidFill>
                        <a:srgbClr val="9CC2E4"/>
                      </a:solidFill>
                      <a:prstDash val="solid"/>
                    </a:lnT>
                    <a:lnB w="6095">
                      <a:solidFill>
                        <a:srgbClr val="9CC2E4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300" spc="-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x </a:t>
                      </a:r>
                      <a:r>
                        <a:rPr dirty="0" sz="130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*= </a:t>
                      </a:r>
                      <a:r>
                        <a:rPr dirty="0" sz="1300" spc="-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y </a:t>
                      </a:r>
                      <a:r>
                        <a:rPr dirty="0" sz="130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Multiply </a:t>
                      </a:r>
                      <a:r>
                        <a:rPr dirty="0" sz="130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the </a:t>
                      </a:r>
                      <a:r>
                        <a:rPr dirty="0" sz="130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value </a:t>
                      </a:r>
                      <a:r>
                        <a:rPr dirty="0" sz="130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of </a:t>
                      </a:r>
                      <a:r>
                        <a:rPr dirty="0" sz="1300" spc="-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x </a:t>
                      </a:r>
                      <a:r>
                        <a:rPr dirty="0" sz="130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by</a:t>
                      </a:r>
                      <a:r>
                        <a:rPr dirty="0" sz="1300" spc="11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 </a:t>
                      </a:r>
                      <a:r>
                        <a:rPr dirty="0" sz="1300" spc="-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y</a:t>
                      </a:r>
                      <a:endParaRPr sz="1300">
                        <a:latin typeface="Nunito"/>
                        <a:cs typeface="Nunito"/>
                      </a:endParaRPr>
                    </a:p>
                  </a:txBody>
                  <a:tcPr marL="0" marR="0" marB="0" marT="1270">
                    <a:lnL w="6096">
                      <a:solidFill>
                        <a:srgbClr val="9CC2E4"/>
                      </a:solidFill>
                      <a:prstDash val="solid"/>
                    </a:lnL>
                    <a:lnR w="6096">
                      <a:solidFill>
                        <a:srgbClr val="9CC2E4"/>
                      </a:solidFill>
                      <a:prstDash val="solid"/>
                    </a:lnR>
                    <a:lnT w="6095">
                      <a:solidFill>
                        <a:srgbClr val="9CC2E4"/>
                      </a:solidFill>
                      <a:prstDash val="solid"/>
                    </a:lnT>
                    <a:lnB w="6095">
                      <a:solidFill>
                        <a:srgbClr val="9CC2E4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36449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300" spc="-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x = x *</a:t>
                      </a:r>
                      <a:r>
                        <a:rPr dirty="0" sz="130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 </a:t>
                      </a:r>
                      <a:r>
                        <a:rPr dirty="0" sz="1300" spc="-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y</a:t>
                      </a:r>
                      <a:endParaRPr sz="1300">
                        <a:latin typeface="Nunito"/>
                        <a:cs typeface="Nunito"/>
                      </a:endParaRPr>
                    </a:p>
                  </a:txBody>
                  <a:tcPr marL="0" marR="0" marB="0" marT="1270">
                    <a:lnL w="6096">
                      <a:solidFill>
                        <a:srgbClr val="9CC2E4"/>
                      </a:solidFill>
                      <a:prstDash val="solid"/>
                    </a:lnL>
                    <a:lnR w="6095">
                      <a:solidFill>
                        <a:srgbClr val="9CC2E4"/>
                      </a:solidFill>
                      <a:prstDash val="solid"/>
                    </a:lnR>
                    <a:lnT w="6095">
                      <a:solidFill>
                        <a:srgbClr val="9CC2E4"/>
                      </a:solidFill>
                      <a:prstDash val="solid"/>
                    </a:lnT>
                    <a:lnB w="6095">
                      <a:solidFill>
                        <a:srgbClr val="9CC2E4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</a:tr>
              <a:tr h="32613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00" spc="-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x = x /</a:t>
                      </a:r>
                      <a:r>
                        <a:rPr dirty="0" sz="130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 </a:t>
                      </a:r>
                      <a:r>
                        <a:rPr dirty="0" sz="1300" spc="-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y</a:t>
                      </a:r>
                      <a:endParaRPr sz="1300">
                        <a:latin typeface="Nunito"/>
                        <a:cs typeface="Nunito"/>
                      </a:endParaRPr>
                    </a:p>
                  </a:txBody>
                  <a:tcPr marL="0" marR="0" marB="0" marT="635">
                    <a:lnL w="6096">
                      <a:solidFill>
                        <a:srgbClr val="9CC2E4"/>
                      </a:solidFill>
                      <a:prstDash val="solid"/>
                    </a:lnL>
                    <a:lnR w="6096">
                      <a:solidFill>
                        <a:srgbClr val="9CC2E4"/>
                      </a:solidFill>
                      <a:prstDash val="solid"/>
                    </a:lnR>
                    <a:lnT w="6095">
                      <a:solidFill>
                        <a:srgbClr val="9CC2E4"/>
                      </a:solidFill>
                      <a:prstDash val="solid"/>
                    </a:lnT>
                    <a:lnB w="6095">
                      <a:solidFill>
                        <a:srgbClr val="9CC2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00" spc="-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x </a:t>
                      </a:r>
                      <a:r>
                        <a:rPr dirty="0" sz="130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/= </a:t>
                      </a:r>
                      <a:r>
                        <a:rPr dirty="0" sz="1300" spc="-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y </a:t>
                      </a:r>
                      <a:r>
                        <a:rPr dirty="0" sz="130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Divide </a:t>
                      </a:r>
                      <a:r>
                        <a:rPr dirty="0" sz="130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the </a:t>
                      </a:r>
                      <a:r>
                        <a:rPr dirty="0" sz="130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value </a:t>
                      </a:r>
                      <a:r>
                        <a:rPr dirty="0" sz="130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of </a:t>
                      </a:r>
                      <a:r>
                        <a:rPr dirty="0" sz="1300" spc="-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x </a:t>
                      </a:r>
                      <a:r>
                        <a:rPr dirty="0" sz="1300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by</a:t>
                      </a:r>
                      <a:r>
                        <a:rPr dirty="0" sz="1300" spc="10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 </a:t>
                      </a:r>
                      <a:r>
                        <a:rPr dirty="0" sz="1300" spc="-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y</a:t>
                      </a:r>
                      <a:endParaRPr sz="1300">
                        <a:latin typeface="Nunito"/>
                        <a:cs typeface="Nunito"/>
                      </a:endParaRPr>
                    </a:p>
                  </a:txBody>
                  <a:tcPr marL="0" marR="0" marB="0" marT="635">
                    <a:lnL w="6096">
                      <a:solidFill>
                        <a:srgbClr val="9CC2E4"/>
                      </a:solidFill>
                      <a:prstDash val="solid"/>
                    </a:lnL>
                    <a:lnR w="6096">
                      <a:solidFill>
                        <a:srgbClr val="9CC2E4"/>
                      </a:solidFill>
                      <a:prstDash val="solid"/>
                    </a:lnR>
                    <a:lnT w="6095">
                      <a:solidFill>
                        <a:srgbClr val="9CC2E4"/>
                      </a:solidFill>
                      <a:prstDash val="solid"/>
                    </a:lnT>
                    <a:lnB w="6095">
                      <a:solidFill>
                        <a:srgbClr val="9CC2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78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00" spc="-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x = x /</a:t>
                      </a:r>
                      <a:r>
                        <a:rPr dirty="0" sz="1300" spc="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 </a:t>
                      </a:r>
                      <a:r>
                        <a:rPr dirty="0" sz="1300" spc="-5">
                          <a:solidFill>
                            <a:srgbClr val="273139"/>
                          </a:solidFill>
                          <a:latin typeface="Nunito"/>
                          <a:cs typeface="Nunito"/>
                        </a:rPr>
                        <a:t>y</a:t>
                      </a:r>
                      <a:endParaRPr sz="1300">
                        <a:latin typeface="Nunito"/>
                        <a:cs typeface="Nunito"/>
                      </a:endParaRPr>
                    </a:p>
                  </a:txBody>
                  <a:tcPr marL="0" marR="0" marB="0" marT="635">
                    <a:lnL w="6096">
                      <a:solidFill>
                        <a:srgbClr val="9CC2E4"/>
                      </a:solidFill>
                      <a:prstDash val="solid"/>
                    </a:lnL>
                    <a:lnR w="6095">
                      <a:solidFill>
                        <a:srgbClr val="9CC2E4"/>
                      </a:solidFill>
                      <a:prstDash val="solid"/>
                    </a:lnR>
                    <a:lnT w="6095">
                      <a:solidFill>
                        <a:srgbClr val="9CC2E4"/>
                      </a:solidFill>
                      <a:prstDash val="solid"/>
                    </a:lnT>
                    <a:lnB w="6095">
                      <a:solidFill>
                        <a:srgbClr val="9CC2E4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1194054"/>
            <a:ext cx="5534660" cy="7689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Comparison Operators </a:t>
            </a:r>
            <a:r>
              <a:rPr dirty="0" sz="1400" b="1">
                <a:latin typeface="Times New Roman"/>
                <a:cs typeface="Times New Roman"/>
              </a:rPr>
              <a:t>in</a:t>
            </a:r>
            <a:r>
              <a:rPr dirty="0" sz="1400" spc="-2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Python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10700"/>
              </a:lnSpc>
              <a:spcBef>
                <a:spcPts val="525"/>
              </a:spcBef>
            </a:pPr>
            <a:r>
              <a:rPr dirty="0" sz="1400" spc="5">
                <a:latin typeface="Times New Roman"/>
                <a:cs typeface="Times New Roman"/>
              </a:rPr>
              <a:t>In </a:t>
            </a:r>
            <a:r>
              <a:rPr dirty="0" sz="1400">
                <a:latin typeface="Times New Roman"/>
                <a:cs typeface="Times New Roman"/>
              </a:rPr>
              <a:t>Python </a:t>
            </a:r>
            <a:r>
              <a:rPr dirty="0" sz="1400" spc="5">
                <a:latin typeface="Times New Roman"/>
                <a:cs typeface="Times New Roman"/>
                <a:hlinkClick r:id="rId2"/>
              </a:rPr>
              <a:t>Comparison</a:t>
            </a:r>
            <a:r>
              <a:rPr dirty="0" sz="1400" spc="5">
                <a:latin typeface="Times New Roman"/>
                <a:cs typeface="Times New Roman"/>
              </a:rPr>
              <a:t> of </a:t>
            </a:r>
            <a:r>
              <a:rPr dirty="0" sz="1400" spc="5">
                <a:latin typeface="Times New Roman"/>
                <a:cs typeface="Times New Roman"/>
                <a:hlinkClick r:id="rId3"/>
              </a:rPr>
              <a:t>Relational operators</a:t>
            </a:r>
            <a:r>
              <a:rPr dirty="0" sz="1400" spc="5">
                <a:latin typeface="Times New Roman"/>
                <a:cs typeface="Times New Roman"/>
              </a:rPr>
              <a:t> compares the values.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5">
                <a:latin typeface="Times New Roman"/>
                <a:cs typeface="Times New Roman"/>
              </a:rPr>
              <a:t>either  returns </a:t>
            </a:r>
            <a:r>
              <a:rPr dirty="0" sz="1400" spc="5" b="1">
                <a:latin typeface="Times New Roman"/>
                <a:cs typeface="Times New Roman"/>
              </a:rPr>
              <a:t>True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5" b="1">
                <a:latin typeface="Times New Roman"/>
                <a:cs typeface="Times New Roman"/>
              </a:rPr>
              <a:t>False </a:t>
            </a:r>
            <a:r>
              <a:rPr dirty="0" sz="1400" spc="5">
                <a:latin typeface="Times New Roman"/>
                <a:cs typeface="Times New Roman"/>
              </a:rPr>
              <a:t>according to the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condition.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914704" y="2219198"/>
          <a:ext cx="6290945" cy="19665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8817"/>
                <a:gridCol w="4771135"/>
                <a:gridCol w="661415"/>
              </a:tblGrid>
              <a:tr h="245363">
                <a:tc gridSpan="3">
                  <a:txBody>
                    <a:bodyPr/>
                    <a:lstStyle/>
                    <a:p>
                      <a:pPr marL="67945">
                        <a:lnSpc>
                          <a:spcPts val="1625"/>
                        </a:lnSpc>
                        <a:tabLst>
                          <a:tab pos="2793365" algn="l"/>
                          <a:tab pos="5688330" algn="l"/>
                        </a:tabLst>
                      </a:pPr>
                      <a:r>
                        <a:rPr dirty="0" sz="14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Operator	</a:t>
                      </a:r>
                      <a:r>
                        <a:rPr dirty="0" sz="1400" spc="-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Description	Syntax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5B9BD4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14884">
                <a:tc>
                  <a:txBody>
                    <a:bodyPr/>
                    <a:lstStyle/>
                    <a:p>
                      <a:pPr algn="r" marR="356235">
                        <a:lnSpc>
                          <a:spcPts val="1370"/>
                        </a:lnSpc>
                      </a:pPr>
                      <a:r>
                        <a:rPr dirty="0" sz="1200">
                          <a:latin typeface="Cambria Math"/>
                          <a:cs typeface="Cambria Math"/>
                        </a:rPr>
                        <a:t>&gt;</a:t>
                      </a:r>
                      <a:endParaRPr sz="12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6096">
                      <a:solidFill>
                        <a:srgbClr val="9CC2E4"/>
                      </a:solidFill>
                      <a:prstDash val="solid"/>
                    </a:lnL>
                    <a:lnR w="6096">
                      <a:solidFill>
                        <a:srgbClr val="9CC2E4"/>
                      </a:solidFill>
                      <a:prstDash val="solid"/>
                    </a:lnR>
                    <a:lnT w="6096">
                      <a:solidFill>
                        <a:srgbClr val="FFFFFF"/>
                      </a:solidFill>
                      <a:prstDash val="solid"/>
                    </a:lnT>
                    <a:lnB w="6096">
                      <a:solidFill>
                        <a:srgbClr val="9CC2E4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dirty="0" sz="1250" spc="-5">
                          <a:latin typeface="Times New Roman"/>
                          <a:cs typeface="Times New Roman"/>
                        </a:rPr>
                        <a:t>Greater than: </a:t>
                      </a:r>
                      <a:r>
                        <a:rPr dirty="0" sz="1250">
                          <a:latin typeface="Times New Roman"/>
                          <a:cs typeface="Times New Roman"/>
                        </a:rPr>
                        <a:t>True </a:t>
                      </a:r>
                      <a:r>
                        <a:rPr dirty="0" sz="1250" spc="-5">
                          <a:latin typeface="Times New Roman"/>
                          <a:cs typeface="Times New Roman"/>
                        </a:rPr>
                        <a:t>if the left operand </a:t>
                      </a:r>
                      <a:r>
                        <a:rPr dirty="0" sz="1250">
                          <a:latin typeface="Times New Roman"/>
                          <a:cs typeface="Times New Roman"/>
                        </a:rPr>
                        <a:t>is </a:t>
                      </a:r>
                      <a:r>
                        <a:rPr dirty="0" sz="1250" spc="-5">
                          <a:latin typeface="Times New Roman"/>
                          <a:cs typeface="Times New Roman"/>
                        </a:rPr>
                        <a:t>greater </a:t>
                      </a:r>
                      <a:r>
                        <a:rPr dirty="0" sz="1250">
                          <a:latin typeface="Times New Roman"/>
                          <a:cs typeface="Times New Roman"/>
                        </a:rPr>
                        <a:t>than </a:t>
                      </a:r>
                      <a:r>
                        <a:rPr dirty="0" sz="1250" spc="-5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50" spc="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50" spc="-5">
                          <a:latin typeface="Times New Roman"/>
                          <a:cs typeface="Times New Roman"/>
                        </a:rPr>
                        <a:t>right</a:t>
                      </a:r>
                      <a:endParaRPr sz="12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6">
                      <a:solidFill>
                        <a:srgbClr val="9CC2E4"/>
                      </a:solidFill>
                      <a:prstDash val="solid"/>
                    </a:lnL>
                    <a:lnR w="6095">
                      <a:solidFill>
                        <a:srgbClr val="9CC2E4"/>
                      </a:solidFill>
                      <a:prstDash val="solid"/>
                    </a:lnR>
                    <a:lnT w="6096">
                      <a:solidFill>
                        <a:srgbClr val="FFFFFF"/>
                      </a:solidFill>
                      <a:prstDash val="solid"/>
                    </a:lnT>
                    <a:lnB w="6096">
                      <a:solidFill>
                        <a:srgbClr val="9CC2E4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</a:pPr>
                      <a:r>
                        <a:rPr dirty="0" sz="1200">
                          <a:latin typeface="Cambria Math"/>
                          <a:cs typeface="Cambria Math"/>
                        </a:rPr>
                        <a:t>x &gt;</a:t>
                      </a:r>
                      <a:r>
                        <a:rPr dirty="0" sz="1200" spc="-11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200">
                          <a:latin typeface="Cambria Math"/>
                          <a:cs typeface="Cambria Math"/>
                        </a:rPr>
                        <a:t>y</a:t>
                      </a:r>
                      <a:endParaRPr sz="12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6095">
                      <a:solidFill>
                        <a:srgbClr val="9CC2E4"/>
                      </a:solidFill>
                      <a:prstDash val="solid"/>
                    </a:lnL>
                    <a:lnR w="6095">
                      <a:solidFill>
                        <a:srgbClr val="9CC2E4"/>
                      </a:solidFill>
                      <a:prstDash val="solid"/>
                    </a:lnR>
                    <a:lnT w="6096">
                      <a:solidFill>
                        <a:srgbClr val="FFFFFF"/>
                      </a:solidFill>
                      <a:prstDash val="solid"/>
                    </a:lnT>
                    <a:lnB w="6096">
                      <a:solidFill>
                        <a:srgbClr val="9CC2E4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</a:tr>
              <a:tr h="217169">
                <a:tc>
                  <a:txBody>
                    <a:bodyPr/>
                    <a:lstStyle/>
                    <a:p>
                      <a:pPr algn="r" marR="356235">
                        <a:lnSpc>
                          <a:spcPts val="1380"/>
                        </a:lnSpc>
                      </a:pPr>
                      <a:r>
                        <a:rPr dirty="0" sz="1200">
                          <a:latin typeface="Cambria Math"/>
                          <a:cs typeface="Cambria Math"/>
                        </a:rPr>
                        <a:t>&lt;</a:t>
                      </a:r>
                      <a:endParaRPr sz="12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6096">
                      <a:solidFill>
                        <a:srgbClr val="9CC2E4"/>
                      </a:solidFill>
                      <a:prstDash val="solid"/>
                    </a:lnL>
                    <a:lnR w="6096">
                      <a:solidFill>
                        <a:srgbClr val="9CC2E4"/>
                      </a:solidFill>
                      <a:prstDash val="solid"/>
                    </a:lnR>
                    <a:lnT w="6096">
                      <a:solidFill>
                        <a:srgbClr val="9CC2E4"/>
                      </a:solidFill>
                      <a:prstDash val="solid"/>
                    </a:lnT>
                    <a:lnB w="6096">
                      <a:solidFill>
                        <a:srgbClr val="9CC2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90"/>
                        </a:lnSpc>
                      </a:pPr>
                      <a:r>
                        <a:rPr dirty="0" sz="1250" spc="-5">
                          <a:latin typeface="Times New Roman"/>
                          <a:cs typeface="Times New Roman"/>
                        </a:rPr>
                        <a:t>Less than: True </a:t>
                      </a:r>
                      <a:r>
                        <a:rPr dirty="0" sz="1250">
                          <a:latin typeface="Times New Roman"/>
                          <a:cs typeface="Times New Roman"/>
                        </a:rPr>
                        <a:t>if </a:t>
                      </a:r>
                      <a:r>
                        <a:rPr dirty="0" sz="1250" spc="-5">
                          <a:latin typeface="Times New Roman"/>
                          <a:cs typeface="Times New Roman"/>
                        </a:rPr>
                        <a:t>the left operand </a:t>
                      </a:r>
                      <a:r>
                        <a:rPr dirty="0" sz="1250">
                          <a:latin typeface="Times New Roman"/>
                          <a:cs typeface="Times New Roman"/>
                        </a:rPr>
                        <a:t>is </a:t>
                      </a:r>
                      <a:r>
                        <a:rPr dirty="0" sz="1250" spc="-5">
                          <a:latin typeface="Times New Roman"/>
                          <a:cs typeface="Times New Roman"/>
                        </a:rPr>
                        <a:t>less than </a:t>
                      </a:r>
                      <a:r>
                        <a:rPr dirty="0" sz="1250" spc="5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25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50" spc="-5">
                          <a:latin typeface="Times New Roman"/>
                          <a:cs typeface="Times New Roman"/>
                        </a:rPr>
                        <a:t>right</a:t>
                      </a:r>
                      <a:endParaRPr sz="12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6">
                      <a:solidFill>
                        <a:srgbClr val="9CC2E4"/>
                      </a:solidFill>
                      <a:prstDash val="solid"/>
                    </a:lnL>
                    <a:lnR w="6095">
                      <a:solidFill>
                        <a:srgbClr val="9CC2E4"/>
                      </a:solidFill>
                      <a:prstDash val="solid"/>
                    </a:lnR>
                    <a:lnT w="6096">
                      <a:solidFill>
                        <a:srgbClr val="9CC2E4"/>
                      </a:solidFill>
                      <a:prstDash val="solid"/>
                    </a:lnT>
                    <a:lnB w="6096">
                      <a:solidFill>
                        <a:srgbClr val="9CC2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dirty="0" sz="1200">
                          <a:latin typeface="Cambria Math"/>
                          <a:cs typeface="Cambria Math"/>
                        </a:rPr>
                        <a:t>x &lt;</a:t>
                      </a:r>
                      <a:r>
                        <a:rPr dirty="0" sz="1200" spc="-11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200">
                          <a:latin typeface="Cambria Math"/>
                          <a:cs typeface="Cambria Math"/>
                        </a:rPr>
                        <a:t>y</a:t>
                      </a:r>
                      <a:endParaRPr sz="12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6095">
                      <a:solidFill>
                        <a:srgbClr val="9CC2E4"/>
                      </a:solidFill>
                      <a:prstDash val="solid"/>
                    </a:lnL>
                    <a:lnR w="6095">
                      <a:solidFill>
                        <a:srgbClr val="9CC2E4"/>
                      </a:solidFill>
                      <a:prstDash val="solid"/>
                    </a:lnR>
                    <a:lnT w="6096">
                      <a:solidFill>
                        <a:srgbClr val="9CC2E4"/>
                      </a:solidFill>
                      <a:prstDash val="solid"/>
                    </a:lnT>
                    <a:lnB w="6096">
                      <a:solidFill>
                        <a:srgbClr val="9CC2E4"/>
                      </a:solidFill>
                      <a:prstDash val="solid"/>
                    </a:lnB>
                  </a:tcPr>
                </a:tc>
              </a:tr>
              <a:tr h="215646">
                <a:tc>
                  <a:txBody>
                    <a:bodyPr/>
                    <a:lstStyle/>
                    <a:p>
                      <a:pPr algn="r" marR="298450">
                        <a:lnSpc>
                          <a:spcPts val="1375"/>
                        </a:lnSpc>
                      </a:pPr>
                      <a:r>
                        <a:rPr dirty="0" sz="1200">
                          <a:latin typeface="Cambria Math"/>
                          <a:cs typeface="Cambria Math"/>
                        </a:rPr>
                        <a:t>==</a:t>
                      </a:r>
                      <a:endParaRPr sz="12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6096">
                      <a:solidFill>
                        <a:srgbClr val="9CC2E4"/>
                      </a:solidFill>
                      <a:prstDash val="solid"/>
                    </a:lnL>
                    <a:lnR w="6096">
                      <a:solidFill>
                        <a:srgbClr val="9CC2E4"/>
                      </a:solidFill>
                      <a:prstDash val="solid"/>
                    </a:lnR>
                    <a:lnT w="6096">
                      <a:solidFill>
                        <a:srgbClr val="9CC2E4"/>
                      </a:solidFill>
                      <a:prstDash val="solid"/>
                    </a:lnT>
                    <a:lnB w="6096">
                      <a:solidFill>
                        <a:srgbClr val="9CC2E4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5"/>
                        </a:lnSpc>
                      </a:pPr>
                      <a:r>
                        <a:rPr dirty="0" sz="1250" spc="-5">
                          <a:latin typeface="Times New Roman"/>
                          <a:cs typeface="Times New Roman"/>
                        </a:rPr>
                        <a:t>Equal to: </a:t>
                      </a:r>
                      <a:r>
                        <a:rPr dirty="0" sz="1250">
                          <a:latin typeface="Times New Roman"/>
                          <a:cs typeface="Times New Roman"/>
                        </a:rPr>
                        <a:t>True </a:t>
                      </a:r>
                      <a:r>
                        <a:rPr dirty="0" sz="1250" spc="-5">
                          <a:latin typeface="Times New Roman"/>
                          <a:cs typeface="Times New Roman"/>
                        </a:rPr>
                        <a:t>if both </a:t>
                      </a:r>
                      <a:r>
                        <a:rPr dirty="0" sz="1250">
                          <a:latin typeface="Times New Roman"/>
                          <a:cs typeface="Times New Roman"/>
                        </a:rPr>
                        <a:t>operands </a:t>
                      </a:r>
                      <a:r>
                        <a:rPr dirty="0" sz="1250" spc="-5">
                          <a:latin typeface="Times New Roman"/>
                          <a:cs typeface="Times New Roman"/>
                        </a:rPr>
                        <a:t>are</a:t>
                      </a:r>
                      <a:r>
                        <a:rPr dirty="0" sz="125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50">
                          <a:latin typeface="Times New Roman"/>
                          <a:cs typeface="Times New Roman"/>
                        </a:rPr>
                        <a:t>equal</a:t>
                      </a:r>
                      <a:endParaRPr sz="12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6">
                      <a:solidFill>
                        <a:srgbClr val="9CC2E4"/>
                      </a:solidFill>
                      <a:prstDash val="solid"/>
                    </a:lnL>
                    <a:lnR w="6095">
                      <a:solidFill>
                        <a:srgbClr val="9CC2E4"/>
                      </a:solidFill>
                      <a:prstDash val="solid"/>
                    </a:lnR>
                    <a:lnT w="6096">
                      <a:solidFill>
                        <a:srgbClr val="9CC2E4"/>
                      </a:solidFill>
                      <a:prstDash val="solid"/>
                    </a:lnT>
                    <a:lnB w="6096">
                      <a:solidFill>
                        <a:srgbClr val="9CC2E4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5"/>
                        </a:lnSpc>
                      </a:pPr>
                      <a:r>
                        <a:rPr dirty="0" sz="1200">
                          <a:latin typeface="Cambria Math"/>
                          <a:cs typeface="Cambria Math"/>
                        </a:rPr>
                        <a:t>x ==</a:t>
                      </a:r>
                      <a:r>
                        <a:rPr dirty="0" sz="1200" spc="-10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200">
                          <a:latin typeface="Cambria Math"/>
                          <a:cs typeface="Cambria Math"/>
                        </a:rPr>
                        <a:t>y</a:t>
                      </a:r>
                      <a:endParaRPr sz="12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6095">
                      <a:solidFill>
                        <a:srgbClr val="9CC2E4"/>
                      </a:solidFill>
                      <a:prstDash val="solid"/>
                    </a:lnL>
                    <a:lnR w="6095">
                      <a:solidFill>
                        <a:srgbClr val="9CC2E4"/>
                      </a:solidFill>
                      <a:prstDash val="solid"/>
                    </a:lnR>
                    <a:lnT w="6096">
                      <a:solidFill>
                        <a:srgbClr val="9CC2E4"/>
                      </a:solidFill>
                      <a:prstDash val="solid"/>
                    </a:lnT>
                    <a:lnB w="6096">
                      <a:solidFill>
                        <a:srgbClr val="9CC2E4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</a:tr>
              <a:tr h="216788">
                <a:tc>
                  <a:txBody>
                    <a:bodyPr/>
                    <a:lstStyle/>
                    <a:p>
                      <a:pPr algn="r" marR="333375">
                        <a:lnSpc>
                          <a:spcPts val="1370"/>
                        </a:lnSpc>
                      </a:pPr>
                      <a:r>
                        <a:rPr dirty="0" sz="1200" spc="5">
                          <a:latin typeface="Cambria Math"/>
                          <a:cs typeface="Cambria Math"/>
                        </a:rPr>
                        <a:t>!=</a:t>
                      </a:r>
                      <a:endParaRPr sz="12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6096">
                      <a:solidFill>
                        <a:srgbClr val="9CC2E4"/>
                      </a:solidFill>
                      <a:prstDash val="solid"/>
                    </a:lnL>
                    <a:lnR w="6096">
                      <a:solidFill>
                        <a:srgbClr val="9CC2E4"/>
                      </a:solidFill>
                      <a:prstDash val="solid"/>
                    </a:lnR>
                    <a:lnT w="6096">
                      <a:solidFill>
                        <a:srgbClr val="9CC2E4"/>
                      </a:solidFill>
                      <a:prstDash val="solid"/>
                    </a:lnT>
                    <a:lnB w="6096">
                      <a:solidFill>
                        <a:srgbClr val="9CC2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dirty="0" sz="1250" spc="-5">
                          <a:latin typeface="Times New Roman"/>
                          <a:cs typeface="Times New Roman"/>
                        </a:rPr>
                        <a:t>Not equal to – True if </a:t>
                      </a:r>
                      <a:r>
                        <a:rPr dirty="0" sz="1250">
                          <a:latin typeface="Times New Roman"/>
                          <a:cs typeface="Times New Roman"/>
                        </a:rPr>
                        <a:t>operands </a:t>
                      </a:r>
                      <a:r>
                        <a:rPr dirty="0" sz="1250" spc="-5">
                          <a:latin typeface="Times New Roman"/>
                          <a:cs typeface="Times New Roman"/>
                        </a:rPr>
                        <a:t>are not</a:t>
                      </a:r>
                      <a:r>
                        <a:rPr dirty="0" sz="125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50" spc="-5">
                          <a:latin typeface="Times New Roman"/>
                          <a:cs typeface="Times New Roman"/>
                        </a:rPr>
                        <a:t>equal</a:t>
                      </a:r>
                      <a:endParaRPr sz="12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6">
                      <a:solidFill>
                        <a:srgbClr val="9CC2E4"/>
                      </a:solidFill>
                      <a:prstDash val="solid"/>
                    </a:lnL>
                    <a:lnR w="6095">
                      <a:solidFill>
                        <a:srgbClr val="9CC2E4"/>
                      </a:solidFill>
                      <a:prstDash val="solid"/>
                    </a:lnR>
                    <a:lnT w="6096">
                      <a:solidFill>
                        <a:srgbClr val="9CC2E4"/>
                      </a:solidFill>
                      <a:prstDash val="solid"/>
                    </a:lnT>
                    <a:lnB w="6096">
                      <a:solidFill>
                        <a:srgbClr val="9CC2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</a:pPr>
                      <a:r>
                        <a:rPr dirty="0" sz="1200">
                          <a:latin typeface="Cambria Math"/>
                          <a:cs typeface="Cambria Math"/>
                        </a:rPr>
                        <a:t>x !=</a:t>
                      </a:r>
                      <a:r>
                        <a:rPr dirty="0" sz="1200" spc="-10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200">
                          <a:latin typeface="Cambria Math"/>
                          <a:cs typeface="Cambria Math"/>
                        </a:rPr>
                        <a:t>y</a:t>
                      </a:r>
                      <a:endParaRPr sz="12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6095">
                      <a:solidFill>
                        <a:srgbClr val="9CC2E4"/>
                      </a:solidFill>
                      <a:prstDash val="solid"/>
                    </a:lnL>
                    <a:lnR w="6095">
                      <a:solidFill>
                        <a:srgbClr val="9CC2E4"/>
                      </a:solidFill>
                      <a:prstDash val="solid"/>
                    </a:lnR>
                    <a:lnT w="6096">
                      <a:solidFill>
                        <a:srgbClr val="9CC2E4"/>
                      </a:solidFill>
                      <a:prstDash val="solid"/>
                    </a:lnT>
                    <a:lnB w="6096">
                      <a:solidFill>
                        <a:srgbClr val="9CC2E4"/>
                      </a:solidFill>
                      <a:prstDash val="solid"/>
                    </a:lnB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algn="r" marR="300355">
                        <a:lnSpc>
                          <a:spcPts val="1370"/>
                        </a:lnSpc>
                      </a:pPr>
                      <a:r>
                        <a:rPr dirty="0" sz="1200">
                          <a:latin typeface="Cambria Math"/>
                          <a:cs typeface="Cambria Math"/>
                        </a:rPr>
                        <a:t>&gt;=</a:t>
                      </a:r>
                      <a:endParaRPr sz="12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6096">
                      <a:solidFill>
                        <a:srgbClr val="9CC2E4"/>
                      </a:solidFill>
                      <a:prstDash val="solid"/>
                    </a:lnL>
                    <a:lnR w="6096">
                      <a:solidFill>
                        <a:srgbClr val="9CC2E4"/>
                      </a:solidFill>
                      <a:prstDash val="solid"/>
                    </a:lnR>
                    <a:lnT w="6096">
                      <a:solidFill>
                        <a:srgbClr val="9CC2E4"/>
                      </a:solidFill>
                      <a:prstDash val="solid"/>
                    </a:lnT>
                    <a:lnB w="6096">
                      <a:solidFill>
                        <a:srgbClr val="9CC2E4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dirty="0" sz="1250" spc="-5">
                          <a:latin typeface="Times New Roman"/>
                          <a:cs typeface="Times New Roman"/>
                        </a:rPr>
                        <a:t>Greater than or equal to True if the left operand </a:t>
                      </a:r>
                      <a:r>
                        <a:rPr dirty="0" sz="1250">
                          <a:latin typeface="Times New Roman"/>
                          <a:cs typeface="Times New Roman"/>
                        </a:rPr>
                        <a:t>is </a:t>
                      </a:r>
                      <a:r>
                        <a:rPr dirty="0" sz="1250" spc="-5">
                          <a:latin typeface="Times New Roman"/>
                          <a:cs typeface="Times New Roman"/>
                        </a:rPr>
                        <a:t>greater than or</a:t>
                      </a:r>
                      <a:r>
                        <a:rPr dirty="0" sz="1250" spc="1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50">
                          <a:latin typeface="Times New Roman"/>
                          <a:cs typeface="Times New Roman"/>
                        </a:rPr>
                        <a:t>equal</a:t>
                      </a: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250" spc="-5">
                          <a:latin typeface="Times New Roman"/>
                          <a:cs typeface="Times New Roman"/>
                        </a:rPr>
                        <a:t>to the</a:t>
                      </a:r>
                      <a:r>
                        <a:rPr dirty="0" sz="125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50" spc="-5">
                          <a:latin typeface="Times New Roman"/>
                          <a:cs typeface="Times New Roman"/>
                        </a:rPr>
                        <a:t>right</a:t>
                      </a:r>
                      <a:endParaRPr sz="12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6">
                      <a:solidFill>
                        <a:srgbClr val="9CC2E4"/>
                      </a:solidFill>
                      <a:prstDash val="solid"/>
                    </a:lnL>
                    <a:lnR w="6095">
                      <a:solidFill>
                        <a:srgbClr val="9CC2E4"/>
                      </a:solidFill>
                      <a:prstDash val="solid"/>
                    </a:lnR>
                    <a:lnT w="6096">
                      <a:solidFill>
                        <a:srgbClr val="9CC2E4"/>
                      </a:solidFill>
                      <a:prstDash val="solid"/>
                    </a:lnT>
                    <a:lnB w="6096">
                      <a:solidFill>
                        <a:srgbClr val="9CC2E4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</a:pPr>
                      <a:r>
                        <a:rPr dirty="0" sz="1200">
                          <a:latin typeface="Cambria Math"/>
                          <a:cs typeface="Cambria Math"/>
                        </a:rPr>
                        <a:t>x &gt;=</a:t>
                      </a:r>
                      <a:r>
                        <a:rPr dirty="0" sz="1200" spc="-10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200">
                          <a:latin typeface="Cambria Math"/>
                          <a:cs typeface="Cambria Math"/>
                        </a:rPr>
                        <a:t>y</a:t>
                      </a:r>
                      <a:endParaRPr sz="12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6095">
                      <a:solidFill>
                        <a:srgbClr val="9CC2E4"/>
                      </a:solidFill>
                      <a:prstDash val="solid"/>
                    </a:lnL>
                    <a:lnR w="6095">
                      <a:solidFill>
                        <a:srgbClr val="9CC2E4"/>
                      </a:solidFill>
                      <a:prstDash val="solid"/>
                    </a:lnR>
                    <a:lnT w="6096">
                      <a:solidFill>
                        <a:srgbClr val="9CC2E4"/>
                      </a:solidFill>
                      <a:prstDash val="solid"/>
                    </a:lnT>
                    <a:lnB w="6096">
                      <a:solidFill>
                        <a:srgbClr val="9CC2E4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algn="r" marR="300355">
                        <a:lnSpc>
                          <a:spcPts val="1370"/>
                        </a:lnSpc>
                      </a:pPr>
                      <a:r>
                        <a:rPr dirty="0" sz="1200">
                          <a:latin typeface="Cambria Math"/>
                          <a:cs typeface="Cambria Math"/>
                        </a:rPr>
                        <a:t>&lt;=</a:t>
                      </a:r>
                      <a:endParaRPr sz="12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6096">
                      <a:solidFill>
                        <a:srgbClr val="9CC2E4"/>
                      </a:solidFill>
                      <a:prstDash val="solid"/>
                    </a:lnL>
                    <a:lnR w="6096">
                      <a:solidFill>
                        <a:srgbClr val="9CC2E4"/>
                      </a:solidFill>
                      <a:prstDash val="solid"/>
                    </a:lnR>
                    <a:lnT w="6096">
                      <a:solidFill>
                        <a:srgbClr val="9CC2E4"/>
                      </a:solidFill>
                      <a:prstDash val="solid"/>
                    </a:lnT>
                    <a:lnB w="6095">
                      <a:solidFill>
                        <a:srgbClr val="9CC2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dirty="0" sz="1250" spc="-5">
                          <a:latin typeface="Times New Roman"/>
                          <a:cs typeface="Times New Roman"/>
                        </a:rPr>
                        <a:t>Less than or </a:t>
                      </a:r>
                      <a:r>
                        <a:rPr dirty="0" sz="1250">
                          <a:latin typeface="Times New Roman"/>
                          <a:cs typeface="Times New Roman"/>
                        </a:rPr>
                        <a:t>equal </a:t>
                      </a:r>
                      <a:r>
                        <a:rPr dirty="0" sz="1250" spc="-5">
                          <a:latin typeface="Times New Roman"/>
                          <a:cs typeface="Times New Roman"/>
                        </a:rPr>
                        <a:t>to True if the left </a:t>
                      </a:r>
                      <a:r>
                        <a:rPr dirty="0" sz="1250">
                          <a:latin typeface="Times New Roman"/>
                          <a:cs typeface="Times New Roman"/>
                        </a:rPr>
                        <a:t>operand </a:t>
                      </a:r>
                      <a:r>
                        <a:rPr dirty="0" sz="1250" spc="-5">
                          <a:latin typeface="Times New Roman"/>
                          <a:cs typeface="Times New Roman"/>
                        </a:rPr>
                        <a:t>is less </a:t>
                      </a:r>
                      <a:r>
                        <a:rPr dirty="0" sz="1250">
                          <a:latin typeface="Times New Roman"/>
                          <a:cs typeface="Times New Roman"/>
                        </a:rPr>
                        <a:t>than </a:t>
                      </a:r>
                      <a:r>
                        <a:rPr dirty="0" sz="1250" spc="-5">
                          <a:latin typeface="Times New Roman"/>
                          <a:cs typeface="Times New Roman"/>
                        </a:rPr>
                        <a:t>or equal to</a:t>
                      </a:r>
                      <a:r>
                        <a:rPr dirty="0" sz="125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50">
                          <a:latin typeface="Times New Roman"/>
                          <a:cs typeface="Times New Roman"/>
                        </a:rPr>
                        <a:t>the</a:t>
                      </a: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250" spc="-5">
                          <a:latin typeface="Times New Roman"/>
                          <a:cs typeface="Times New Roman"/>
                        </a:rPr>
                        <a:t>right</a:t>
                      </a:r>
                      <a:endParaRPr sz="12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6">
                      <a:solidFill>
                        <a:srgbClr val="9CC2E4"/>
                      </a:solidFill>
                      <a:prstDash val="solid"/>
                    </a:lnL>
                    <a:lnR w="6095">
                      <a:solidFill>
                        <a:srgbClr val="9CC2E4"/>
                      </a:solidFill>
                      <a:prstDash val="solid"/>
                    </a:lnR>
                    <a:lnT w="6096">
                      <a:solidFill>
                        <a:srgbClr val="9CC2E4"/>
                      </a:solidFill>
                      <a:prstDash val="solid"/>
                    </a:lnT>
                    <a:lnB w="6095">
                      <a:solidFill>
                        <a:srgbClr val="9CC2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</a:pPr>
                      <a:r>
                        <a:rPr dirty="0" sz="1200">
                          <a:latin typeface="Cambria Math"/>
                          <a:cs typeface="Cambria Math"/>
                        </a:rPr>
                        <a:t>x &lt;=</a:t>
                      </a:r>
                      <a:r>
                        <a:rPr dirty="0" sz="1200" spc="-10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200">
                          <a:latin typeface="Cambria Math"/>
                          <a:cs typeface="Cambria Math"/>
                        </a:rPr>
                        <a:t>y</a:t>
                      </a:r>
                      <a:endParaRPr sz="12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6095">
                      <a:solidFill>
                        <a:srgbClr val="9CC2E4"/>
                      </a:solidFill>
                      <a:prstDash val="solid"/>
                    </a:lnL>
                    <a:lnR w="6095">
                      <a:solidFill>
                        <a:srgbClr val="9CC2E4"/>
                      </a:solidFill>
                      <a:prstDash val="solid"/>
                    </a:lnR>
                    <a:lnT w="6096">
                      <a:solidFill>
                        <a:srgbClr val="9CC2E4"/>
                      </a:solidFill>
                      <a:prstDash val="solid"/>
                    </a:lnT>
                    <a:lnB w="6095">
                      <a:solidFill>
                        <a:srgbClr val="9CC2E4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902004" y="4320159"/>
            <a:ext cx="5479415" cy="14382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= is an assignment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operator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and ==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comparison</a:t>
            </a:r>
            <a:r>
              <a:rPr dirty="0" sz="1400" spc="150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operator.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Logical Operators in</a:t>
            </a:r>
            <a:r>
              <a:rPr dirty="0" sz="1400" spc="-4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Python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10000"/>
              </a:lnSpc>
              <a:spcBef>
                <a:spcPts val="790"/>
              </a:spcBef>
            </a:pPr>
            <a:r>
              <a:rPr dirty="0" sz="1400" spc="5">
                <a:latin typeface="Times New Roman"/>
                <a:cs typeface="Times New Roman"/>
              </a:rPr>
              <a:t>Python </a:t>
            </a:r>
            <a:r>
              <a:rPr dirty="0" sz="1400">
                <a:latin typeface="Times New Roman"/>
                <a:cs typeface="Times New Roman"/>
                <a:hlinkClick r:id="rId4"/>
              </a:rPr>
              <a:t>Logical </a:t>
            </a:r>
            <a:r>
              <a:rPr dirty="0" sz="1400" spc="5">
                <a:latin typeface="Times New Roman"/>
                <a:cs typeface="Times New Roman"/>
                <a:hlinkClick r:id="rId4"/>
              </a:rPr>
              <a:t>operators</a:t>
            </a:r>
            <a:r>
              <a:rPr dirty="0" sz="1400" spc="5">
                <a:latin typeface="Times New Roman"/>
                <a:cs typeface="Times New Roman"/>
              </a:rPr>
              <a:t> perform </a:t>
            </a:r>
            <a:r>
              <a:rPr dirty="0" sz="1400" spc="5" b="1">
                <a:latin typeface="Times New Roman"/>
                <a:cs typeface="Times New Roman"/>
              </a:rPr>
              <a:t>Logical AND</a:t>
            </a:r>
            <a:r>
              <a:rPr dirty="0" sz="1400" spc="5">
                <a:latin typeface="Times New Roman"/>
                <a:cs typeface="Times New Roman"/>
              </a:rPr>
              <a:t>, </a:t>
            </a:r>
            <a:r>
              <a:rPr dirty="0" sz="1400" spc="5" b="1">
                <a:latin typeface="Times New Roman"/>
                <a:cs typeface="Times New Roman"/>
              </a:rPr>
              <a:t>Logical OR</a:t>
            </a:r>
            <a:r>
              <a:rPr dirty="0" sz="1400" spc="5">
                <a:latin typeface="Times New Roman"/>
                <a:cs typeface="Times New Roman"/>
              </a:rPr>
              <a:t>,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b="1">
                <a:latin typeface="Times New Roman"/>
                <a:cs typeface="Times New Roman"/>
              </a:rPr>
              <a:t>Logical  </a:t>
            </a:r>
            <a:r>
              <a:rPr dirty="0" sz="1400" spc="5" b="1">
                <a:latin typeface="Times New Roman"/>
                <a:cs typeface="Times New Roman"/>
              </a:rPr>
              <a:t>NOT </a:t>
            </a:r>
            <a:r>
              <a:rPr dirty="0" sz="1400" spc="5">
                <a:latin typeface="Times New Roman"/>
                <a:cs typeface="Times New Roman"/>
              </a:rPr>
              <a:t>operations. </a:t>
            </a:r>
            <a:r>
              <a:rPr dirty="0" sz="1400">
                <a:latin typeface="Times New Roman"/>
                <a:cs typeface="Times New Roman"/>
              </a:rPr>
              <a:t>It is </a:t>
            </a:r>
            <a:r>
              <a:rPr dirty="0" sz="1400" spc="5">
                <a:latin typeface="Times New Roman"/>
                <a:cs typeface="Times New Roman"/>
              </a:rPr>
              <a:t>used to combine </a:t>
            </a:r>
            <a:r>
              <a:rPr dirty="0" sz="1400">
                <a:latin typeface="Times New Roman"/>
                <a:cs typeface="Times New Roman"/>
              </a:rPr>
              <a:t>conditional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statements.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914704" y="6226428"/>
          <a:ext cx="5097780" cy="1076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6709"/>
                <a:gridCol w="3754247"/>
                <a:gridCol w="587121"/>
              </a:tblGrid>
              <a:tr h="265175">
                <a:tc gridSpan="3">
                  <a:txBody>
                    <a:bodyPr/>
                    <a:lstStyle/>
                    <a:p>
                      <a:pPr marL="67945">
                        <a:lnSpc>
                          <a:spcPts val="1355"/>
                        </a:lnSpc>
                        <a:tabLst>
                          <a:tab pos="2246630" algn="l"/>
                          <a:tab pos="4569460" algn="l"/>
                        </a:tabLst>
                      </a:pPr>
                      <a:r>
                        <a:rPr dirty="0" sz="1200" spc="-5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Operator	Description	</a:t>
                      </a:r>
                      <a:r>
                        <a:rPr dirty="0" sz="1200" b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Syntax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5B9BD4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69747">
                <a:tc>
                  <a:txBody>
                    <a:bodyPr/>
                    <a:lstStyle/>
                    <a:p>
                      <a:pPr algn="r" marR="239395">
                        <a:lnSpc>
                          <a:spcPts val="135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an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6">
                      <a:solidFill>
                        <a:srgbClr val="9CC2E4"/>
                      </a:solidFill>
                      <a:prstDash val="solid"/>
                    </a:lnL>
                    <a:lnR w="6096">
                      <a:solidFill>
                        <a:srgbClr val="9CC2E4"/>
                      </a:solidFill>
                      <a:prstDash val="solid"/>
                    </a:lnR>
                    <a:lnT w="6096">
                      <a:solidFill>
                        <a:srgbClr val="FFFFFF"/>
                      </a:solidFill>
                      <a:prstDash val="solid"/>
                    </a:lnT>
                    <a:lnB w="6096">
                      <a:solidFill>
                        <a:srgbClr val="9CC2E4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91160">
                        <a:lnSpc>
                          <a:spcPts val="133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Logical AND: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True if both the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operands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are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true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6">
                      <a:solidFill>
                        <a:srgbClr val="9CC2E4"/>
                      </a:solidFill>
                      <a:prstDash val="solid"/>
                    </a:lnL>
                    <a:lnR w="6096">
                      <a:solidFill>
                        <a:srgbClr val="9CC2E4"/>
                      </a:solidFill>
                      <a:prstDash val="solid"/>
                    </a:lnR>
                    <a:lnT w="6096">
                      <a:solidFill>
                        <a:srgbClr val="FFFFFF"/>
                      </a:solidFill>
                      <a:prstDash val="solid"/>
                    </a:lnT>
                    <a:lnB w="6096">
                      <a:solidFill>
                        <a:srgbClr val="9CC2E4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33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x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6">
                      <a:solidFill>
                        <a:srgbClr val="9CC2E4"/>
                      </a:solidFill>
                      <a:prstDash val="solid"/>
                    </a:lnL>
                    <a:lnR w="6096">
                      <a:solidFill>
                        <a:srgbClr val="9CC2E4"/>
                      </a:solidFill>
                      <a:prstDash val="solid"/>
                    </a:lnR>
                    <a:lnT w="6096">
                      <a:solidFill>
                        <a:srgbClr val="FFFFFF"/>
                      </a:solidFill>
                      <a:prstDash val="solid"/>
                    </a:lnT>
                    <a:lnB w="6096">
                      <a:solidFill>
                        <a:srgbClr val="9CC2E4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</a:tr>
              <a:tr h="268986">
                <a:tc>
                  <a:txBody>
                    <a:bodyPr/>
                    <a:lstStyle/>
                    <a:p>
                      <a:pPr algn="r" marR="290195">
                        <a:lnSpc>
                          <a:spcPts val="135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or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6">
                      <a:solidFill>
                        <a:srgbClr val="9CC2E4"/>
                      </a:solidFill>
                      <a:prstDash val="solid"/>
                    </a:lnL>
                    <a:lnR w="6096">
                      <a:solidFill>
                        <a:srgbClr val="9CC2E4"/>
                      </a:solidFill>
                      <a:prstDash val="solid"/>
                    </a:lnR>
                    <a:lnT w="6096">
                      <a:solidFill>
                        <a:srgbClr val="9CC2E4"/>
                      </a:solidFill>
                      <a:prstDash val="solid"/>
                    </a:lnT>
                    <a:lnB w="6095">
                      <a:solidFill>
                        <a:srgbClr val="9CC2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91160">
                        <a:lnSpc>
                          <a:spcPts val="133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Logical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OR: True if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either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 the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operands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true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6">
                      <a:solidFill>
                        <a:srgbClr val="9CC2E4"/>
                      </a:solidFill>
                      <a:prstDash val="solid"/>
                    </a:lnL>
                    <a:lnR w="6096">
                      <a:solidFill>
                        <a:srgbClr val="9CC2E4"/>
                      </a:solidFill>
                      <a:prstDash val="solid"/>
                    </a:lnR>
                    <a:lnT w="6096">
                      <a:solidFill>
                        <a:srgbClr val="9CC2E4"/>
                      </a:solidFill>
                      <a:prstDash val="solid"/>
                    </a:lnT>
                    <a:lnB w="6095">
                      <a:solidFill>
                        <a:srgbClr val="9CC2E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133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x or</a:t>
                      </a:r>
                      <a:r>
                        <a:rPr dirty="0" sz="1200" spc="-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6">
                      <a:solidFill>
                        <a:srgbClr val="9CC2E4"/>
                      </a:solidFill>
                      <a:prstDash val="solid"/>
                    </a:lnL>
                    <a:lnR w="6096">
                      <a:solidFill>
                        <a:srgbClr val="9CC2E4"/>
                      </a:solidFill>
                      <a:prstDash val="solid"/>
                    </a:lnR>
                    <a:lnT w="6096">
                      <a:solidFill>
                        <a:srgbClr val="9CC2E4"/>
                      </a:solidFill>
                      <a:prstDash val="solid"/>
                    </a:lnT>
                    <a:lnB w="6095">
                      <a:solidFill>
                        <a:srgbClr val="9CC2E4"/>
                      </a:solidFill>
                      <a:prstDash val="solid"/>
                    </a:lnB>
                  </a:tcPr>
                </a:tc>
              </a:tr>
              <a:tr h="268985">
                <a:tc>
                  <a:txBody>
                    <a:bodyPr/>
                    <a:lstStyle/>
                    <a:p>
                      <a:pPr algn="r" marR="257175">
                        <a:lnSpc>
                          <a:spcPts val="136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ot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6">
                      <a:solidFill>
                        <a:srgbClr val="9CC2E4"/>
                      </a:solidFill>
                      <a:prstDash val="solid"/>
                    </a:lnL>
                    <a:lnR w="6096">
                      <a:solidFill>
                        <a:srgbClr val="9CC2E4"/>
                      </a:solidFill>
                      <a:prstDash val="solid"/>
                    </a:lnR>
                    <a:lnT w="6095">
                      <a:solidFill>
                        <a:srgbClr val="9CC2E4"/>
                      </a:solidFill>
                      <a:prstDash val="solid"/>
                    </a:lnT>
                    <a:lnB w="6095">
                      <a:solidFill>
                        <a:srgbClr val="9CC2E4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586105">
                        <a:lnSpc>
                          <a:spcPts val="134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Logical NOT: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True if the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operand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false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6">
                      <a:solidFill>
                        <a:srgbClr val="9CC2E4"/>
                      </a:solidFill>
                      <a:prstDash val="solid"/>
                    </a:lnL>
                    <a:lnR w="6096">
                      <a:solidFill>
                        <a:srgbClr val="9CC2E4"/>
                      </a:solidFill>
                      <a:prstDash val="solid"/>
                    </a:lnR>
                    <a:lnT w="6095">
                      <a:solidFill>
                        <a:srgbClr val="9CC2E4"/>
                      </a:solidFill>
                      <a:prstDash val="solid"/>
                    </a:lnT>
                    <a:lnB w="6095">
                      <a:solidFill>
                        <a:srgbClr val="9CC2E4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not</a:t>
                      </a:r>
                      <a:r>
                        <a:rPr dirty="0" sz="12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x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6">
                      <a:solidFill>
                        <a:srgbClr val="9CC2E4"/>
                      </a:solidFill>
                      <a:prstDash val="solid"/>
                    </a:lnL>
                    <a:lnR w="6096">
                      <a:solidFill>
                        <a:srgbClr val="9CC2E4"/>
                      </a:solidFill>
                      <a:prstDash val="solid"/>
                    </a:lnR>
                    <a:lnT w="6095">
                      <a:solidFill>
                        <a:srgbClr val="9CC2E4"/>
                      </a:solidFill>
                      <a:prstDash val="solid"/>
                    </a:lnT>
                    <a:lnB w="6095">
                      <a:solidFill>
                        <a:srgbClr val="9CC2E4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902004" y="7594345"/>
            <a:ext cx="4443095" cy="12598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b="1">
                <a:latin typeface="Times New Roman"/>
                <a:cs typeface="Times New Roman"/>
              </a:rPr>
              <a:t>Precedence of </a:t>
            </a:r>
            <a:r>
              <a:rPr dirty="0" sz="1400" spc="-5" b="1">
                <a:latin typeface="Times New Roman"/>
                <a:cs typeface="Times New Roman"/>
              </a:rPr>
              <a:t>Logical Operators </a:t>
            </a:r>
            <a:r>
              <a:rPr dirty="0" sz="1400" b="1">
                <a:latin typeface="Times New Roman"/>
                <a:cs typeface="Times New Roman"/>
              </a:rPr>
              <a:t>in</a:t>
            </a:r>
            <a:r>
              <a:rPr dirty="0" sz="1400" spc="-6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Python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The precedence of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Logical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Operators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in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python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is as</a:t>
            </a:r>
            <a:r>
              <a:rPr dirty="0" sz="1400" spc="150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follows:</a:t>
            </a:r>
            <a:endParaRPr sz="1400">
              <a:latin typeface="Times New Roman"/>
              <a:cs typeface="Times New Roman"/>
            </a:endParaRPr>
          </a:p>
          <a:p>
            <a:pPr marL="241300" indent="-228600">
              <a:lnSpc>
                <a:spcPts val="1645"/>
              </a:lnSpc>
              <a:spcBef>
                <a:spcPts val="695"/>
              </a:spcBef>
              <a:buAutoNum type="arabicPeriod"/>
              <a:tabLst>
                <a:tab pos="241300" algn="l"/>
              </a:tabLst>
            </a:pP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Logical</a:t>
            </a:r>
            <a:r>
              <a:rPr dirty="0" sz="1400" spc="-85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not</a:t>
            </a:r>
            <a:endParaRPr sz="1400">
              <a:latin typeface="Times New Roman"/>
              <a:cs typeface="Times New Roman"/>
            </a:endParaRPr>
          </a:p>
          <a:p>
            <a:pPr marL="241300" indent="-228600">
              <a:lnSpc>
                <a:spcPts val="1610"/>
              </a:lnSpc>
              <a:buAutoNum type="arabicPeriod"/>
              <a:tabLst>
                <a:tab pos="241300" algn="l"/>
              </a:tabLst>
            </a:pP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logical</a:t>
            </a:r>
            <a:r>
              <a:rPr dirty="0" sz="1400" spc="-65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and</a:t>
            </a:r>
            <a:endParaRPr sz="1400">
              <a:latin typeface="Times New Roman"/>
              <a:cs typeface="Times New Roman"/>
            </a:endParaRPr>
          </a:p>
          <a:p>
            <a:pPr marL="241300" indent="-228600">
              <a:lnSpc>
                <a:spcPts val="1645"/>
              </a:lnSpc>
              <a:buAutoNum type="arabicPeriod"/>
              <a:tabLst>
                <a:tab pos="241300" algn="l"/>
              </a:tabLst>
            </a:pP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logical</a:t>
            </a:r>
            <a:r>
              <a:rPr dirty="0" sz="1400" spc="-75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or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87730"/>
            <a:ext cx="6263005" cy="268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5" b="1">
                <a:solidFill>
                  <a:srgbClr val="273139"/>
                </a:solidFill>
                <a:latin typeface="Times New Roman"/>
                <a:cs typeface="Times New Roman"/>
              </a:rPr>
              <a:t>String </a:t>
            </a:r>
            <a:r>
              <a:rPr dirty="0" sz="1400" b="1">
                <a:solidFill>
                  <a:srgbClr val="273139"/>
                </a:solidFill>
                <a:latin typeface="Times New Roman"/>
                <a:cs typeface="Times New Roman"/>
              </a:rPr>
              <a:t>Data</a:t>
            </a:r>
            <a:r>
              <a:rPr dirty="0" sz="1400" spc="-40" b="1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 spc="5" b="1">
                <a:solidFill>
                  <a:srgbClr val="273139"/>
                </a:solidFill>
                <a:latin typeface="Times New Roman"/>
                <a:cs typeface="Times New Roman"/>
              </a:rPr>
              <a:t>Type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2410"/>
              </a:lnSpc>
              <a:spcBef>
                <a:spcPts val="180"/>
              </a:spcBef>
            </a:pP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Strings in Python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are arrays of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bytes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representing Unicode characters.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A string is a 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collection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of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one or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more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characters put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in a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single quote, </a:t>
            </a:r>
            <a:r>
              <a:rPr dirty="0" sz="1400" spc="10">
                <a:solidFill>
                  <a:srgbClr val="273139"/>
                </a:solidFill>
                <a:latin typeface="Times New Roman"/>
                <a:cs typeface="Times New Roman"/>
              </a:rPr>
              <a:t>double-quote,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or</a:t>
            </a:r>
            <a:r>
              <a:rPr dirty="0" sz="1400" spc="135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triple-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2410"/>
              </a:lnSpc>
              <a:spcBef>
                <a:spcPts val="10"/>
              </a:spcBef>
            </a:pP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quote.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In python there is no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character data type,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a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character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is a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string of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length </a:t>
            </a:r>
            <a:r>
              <a:rPr dirty="0" sz="1400" spc="30">
                <a:solidFill>
                  <a:srgbClr val="273139"/>
                </a:solidFill>
                <a:latin typeface="Times New Roman"/>
                <a:cs typeface="Times New Roman"/>
              </a:rPr>
              <a:t>one.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It  is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represented by str</a:t>
            </a:r>
            <a:r>
              <a:rPr dirty="0" sz="1400" spc="-20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class.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40"/>
              </a:spcBef>
            </a:pPr>
            <a:r>
              <a:rPr dirty="0" sz="1400" spc="5" b="1">
                <a:solidFill>
                  <a:srgbClr val="273139"/>
                </a:solidFill>
                <a:latin typeface="Times New Roman"/>
                <a:cs typeface="Times New Roman"/>
              </a:rPr>
              <a:t>Creating</a:t>
            </a:r>
            <a:r>
              <a:rPr dirty="0" sz="1400" spc="-75" b="1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 spc="5" b="1">
                <a:solidFill>
                  <a:srgbClr val="273139"/>
                </a:solidFill>
                <a:latin typeface="Times New Roman"/>
                <a:cs typeface="Times New Roman"/>
              </a:rPr>
              <a:t>String</a:t>
            </a:r>
            <a:endParaRPr sz="1400">
              <a:latin typeface="Times New Roman"/>
              <a:cs typeface="Times New Roman"/>
            </a:endParaRPr>
          </a:p>
          <a:p>
            <a:pPr marL="12700" marR="222250">
              <a:lnSpc>
                <a:spcPts val="2420"/>
              </a:lnSpc>
              <a:spcBef>
                <a:spcPts val="175"/>
              </a:spcBef>
            </a:pP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Strings in Python can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be created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using single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quotes or double quotes </a:t>
            </a:r>
            <a:r>
              <a:rPr dirty="0" sz="1400">
                <a:solidFill>
                  <a:srgbClr val="273139"/>
                </a:solidFill>
                <a:latin typeface="Times New Roman"/>
                <a:cs typeface="Times New Roman"/>
              </a:rPr>
              <a:t>or </a:t>
            </a:r>
            <a:r>
              <a:rPr dirty="0" sz="1400" spc="5">
                <a:solidFill>
                  <a:srgbClr val="273139"/>
                </a:solidFill>
                <a:latin typeface="Times New Roman"/>
                <a:cs typeface="Times New Roman"/>
              </a:rPr>
              <a:t>even triple  quotes.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96416" y="3967607"/>
            <a:ext cx="6323965" cy="4537710"/>
          </a:xfrm>
          <a:prstGeom prst="rect">
            <a:avLst/>
          </a:prstGeom>
          <a:solidFill>
            <a:srgbClr val="F1F1F1"/>
          </a:solidFill>
        </p:spPr>
        <p:txBody>
          <a:bodyPr wrap="square" lIns="0" tIns="0" rIns="0" bIns="0" rtlCol="0" vert="horz">
            <a:spAutoFit/>
          </a:bodyPr>
          <a:lstStyle/>
          <a:p>
            <a:pPr marL="17780">
              <a:lnSpc>
                <a:spcPts val="1550"/>
              </a:lnSpc>
            </a:pPr>
            <a:r>
              <a:rPr dirty="0" sz="1400" spc="5">
                <a:solidFill>
                  <a:srgbClr val="FF0000"/>
                </a:solidFill>
                <a:latin typeface="Times New Roman"/>
                <a:cs typeface="Times New Roman"/>
              </a:rPr>
              <a:t>Example:</a:t>
            </a:r>
            <a:r>
              <a:rPr dirty="0" sz="1400" spc="-6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7780" marR="2192655">
              <a:lnSpc>
                <a:spcPts val="2390"/>
              </a:lnSpc>
              <a:spcBef>
                <a:spcPts val="145"/>
              </a:spcBef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String1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=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'Welcome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to the Geeks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World'  String2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=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"I'm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a</a:t>
            </a:r>
            <a:r>
              <a:rPr dirty="0" sz="1400" spc="-30">
                <a:solidFill>
                  <a:srgbClr val="273139"/>
                </a:solidFill>
                <a:latin typeface="Courier New"/>
                <a:cs typeface="Courier New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Geek"</a:t>
            </a:r>
            <a:endParaRPr sz="1400">
              <a:latin typeface="Courier New"/>
              <a:cs typeface="Courier New"/>
            </a:endParaRPr>
          </a:p>
          <a:p>
            <a:pPr marL="17780">
              <a:lnSpc>
                <a:spcPct val="100000"/>
              </a:lnSpc>
              <a:spcBef>
                <a:spcPts val="495"/>
              </a:spcBef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String3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= '''I'm a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Geek and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I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live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in a world</a:t>
            </a:r>
            <a:r>
              <a:rPr dirty="0" sz="1400" spc="140">
                <a:solidFill>
                  <a:srgbClr val="273139"/>
                </a:solidFill>
                <a:latin typeface="Courier New"/>
                <a:cs typeface="Courier New"/>
              </a:rPr>
              <a:t>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of</a:t>
            </a:r>
            <a:endParaRPr sz="1400">
              <a:latin typeface="Courier New"/>
              <a:cs typeface="Courier New"/>
            </a:endParaRPr>
          </a:p>
          <a:p>
            <a:pPr marL="17780" marR="4353560">
              <a:lnSpc>
                <a:spcPct val="141400"/>
              </a:lnSpc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"Geeks"'''  String4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=</a:t>
            </a:r>
            <a:r>
              <a:rPr dirty="0" sz="1400" spc="-60">
                <a:solidFill>
                  <a:srgbClr val="273139"/>
                </a:solidFill>
                <a:latin typeface="Courier New"/>
                <a:cs typeface="Courier New"/>
              </a:rPr>
              <a:t>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'''Geeks</a:t>
            </a:r>
            <a:endParaRPr sz="1400">
              <a:latin typeface="Courier New"/>
              <a:cs typeface="Courier New"/>
            </a:endParaRPr>
          </a:p>
          <a:p>
            <a:pPr marL="1315085" marR="4246880">
              <a:lnSpc>
                <a:spcPct val="141400"/>
              </a:lnSpc>
              <a:spcBef>
                <a:spcPts val="10"/>
              </a:spcBef>
            </a:pP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For 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L</a:t>
            </a:r>
            <a:r>
              <a:rPr dirty="0" sz="1400" spc="-5">
                <a:solidFill>
                  <a:srgbClr val="273139"/>
                </a:solidFill>
                <a:latin typeface="Courier New"/>
                <a:cs typeface="Courier New"/>
              </a:rPr>
              <a:t>i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fe''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'</a:t>
            </a:r>
            <a:endParaRPr sz="1400">
              <a:latin typeface="Courier New"/>
              <a:cs typeface="Courier New"/>
            </a:endParaRPr>
          </a:p>
          <a:p>
            <a:pPr marL="17780" marR="3597910">
              <a:lnSpc>
                <a:spcPct val="141400"/>
              </a:lnSpc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String5= </a:t>
            </a:r>
            <a:r>
              <a:rPr dirty="0" sz="1400">
                <a:solidFill>
                  <a:srgbClr val="273139"/>
                </a:solidFill>
                <a:latin typeface="Courier New"/>
                <a:cs typeface="Courier New"/>
              </a:rPr>
              <a:t>String1+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String2  print(String1)</a:t>
            </a:r>
            <a:endParaRPr sz="1400">
              <a:latin typeface="Courier New"/>
              <a:cs typeface="Courier New"/>
            </a:endParaRPr>
          </a:p>
          <a:p>
            <a:pPr marL="17780" marR="4137025">
              <a:lnSpc>
                <a:spcPct val="141700"/>
              </a:lnSpc>
              <a:spcBef>
                <a:spcPts val="5"/>
              </a:spcBef>
            </a:pP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print(typ</a:t>
            </a:r>
            <a:r>
              <a:rPr dirty="0" sz="1400" spc="-5">
                <a:solidFill>
                  <a:srgbClr val="273139"/>
                </a:solidFill>
                <a:latin typeface="Courier New"/>
                <a:cs typeface="Courier New"/>
              </a:rPr>
              <a:t>e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(St</a:t>
            </a:r>
            <a:r>
              <a:rPr dirty="0" sz="1400" spc="-5">
                <a:solidFill>
                  <a:srgbClr val="273139"/>
                </a:solidFill>
                <a:latin typeface="Courier New"/>
                <a:cs typeface="Courier New"/>
              </a:rPr>
              <a:t>r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ing1))  </a:t>
            </a:r>
            <a:r>
              <a:rPr dirty="0" sz="1400" spc="5">
                <a:solidFill>
                  <a:srgbClr val="273139"/>
                </a:solidFill>
                <a:latin typeface="Courier New"/>
                <a:cs typeface="Courier New"/>
              </a:rPr>
              <a:t>print(String2)  print(String3)  print(String4)  print(String5)</a:t>
            </a:r>
            <a:endParaRPr sz="14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8798255"/>
            <a:ext cx="2214880" cy="229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5" b="1">
                <a:solidFill>
                  <a:srgbClr val="273139"/>
                </a:solidFill>
                <a:latin typeface="Times New Roman"/>
                <a:cs typeface="Times New Roman"/>
              </a:rPr>
              <a:t>Accessing elements of</a:t>
            </a:r>
            <a:r>
              <a:rPr dirty="0" sz="1400" spc="-50" b="1">
                <a:solidFill>
                  <a:srgbClr val="273139"/>
                </a:solidFill>
                <a:latin typeface="Times New Roman"/>
                <a:cs typeface="Times New Roman"/>
              </a:rPr>
              <a:t> </a:t>
            </a:r>
            <a:r>
              <a:rPr dirty="0" sz="1400" spc="5" b="1">
                <a:solidFill>
                  <a:srgbClr val="273139"/>
                </a:solidFill>
                <a:latin typeface="Times New Roman"/>
                <a:cs typeface="Times New Roman"/>
              </a:rPr>
              <a:t>String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2024-12-17T21:31:21Z</dcterms:created>
  <dcterms:modified xsi:type="dcterms:W3CDTF">2024-12-17T21:31:21Z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2024-12-17T00:00:00Z</vt:filetime>
  </property>
</Properties>
</file>