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28" r:id="rId1"/>
  </p:sldMasterIdLst>
  <p:notesMasterIdLst>
    <p:notesMasterId r:id="rId126"/>
  </p:notesMasterIdLst>
  <p:sldIdLst>
    <p:sldId id="265" r:id="rId2"/>
    <p:sldId id="256" r:id="rId3"/>
    <p:sldId id="257" r:id="rId4"/>
    <p:sldId id="258" r:id="rId5"/>
    <p:sldId id="260" r:id="rId6"/>
    <p:sldId id="261" r:id="rId7"/>
    <p:sldId id="262" r:id="rId8"/>
    <p:sldId id="266" r:id="rId9"/>
    <p:sldId id="263"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 id="349" r:id="rId30"/>
    <p:sldId id="350" r:id="rId31"/>
    <p:sldId id="351" r:id="rId32"/>
    <p:sldId id="352" r:id="rId33"/>
    <p:sldId id="353" r:id="rId34"/>
    <p:sldId id="354" r:id="rId35"/>
    <p:sldId id="355"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 id="313" r:id="rId54"/>
    <p:sldId id="314" r:id="rId55"/>
    <p:sldId id="315" r:id="rId56"/>
    <p:sldId id="316" r:id="rId57"/>
    <p:sldId id="267" r:id="rId58"/>
    <p:sldId id="268" r:id="rId59"/>
    <p:sldId id="270" r:id="rId60"/>
    <p:sldId id="271" r:id="rId61"/>
    <p:sldId id="272" r:id="rId62"/>
    <p:sldId id="273" r:id="rId63"/>
    <p:sldId id="274" r:id="rId64"/>
    <p:sldId id="275" r:id="rId65"/>
    <p:sldId id="323" r:id="rId66"/>
    <p:sldId id="324" r:id="rId67"/>
    <p:sldId id="325" r:id="rId68"/>
    <p:sldId id="276" r:id="rId69"/>
    <p:sldId id="326" r:id="rId70"/>
    <p:sldId id="317" r:id="rId71"/>
    <p:sldId id="318" r:id="rId72"/>
    <p:sldId id="319" r:id="rId73"/>
    <p:sldId id="320" r:id="rId74"/>
    <p:sldId id="321" r:id="rId75"/>
    <p:sldId id="327" r:id="rId76"/>
    <p:sldId id="328" r:id="rId77"/>
    <p:sldId id="329" r:id="rId78"/>
    <p:sldId id="330" r:id="rId79"/>
    <p:sldId id="331" r:id="rId80"/>
    <p:sldId id="332" r:id="rId81"/>
    <p:sldId id="333" r:id="rId82"/>
    <p:sldId id="334" r:id="rId83"/>
    <p:sldId id="335" r:id="rId84"/>
    <p:sldId id="336" r:id="rId85"/>
    <p:sldId id="337" r:id="rId86"/>
    <p:sldId id="338" r:id="rId87"/>
    <p:sldId id="339" r:id="rId88"/>
    <p:sldId id="340" r:id="rId89"/>
    <p:sldId id="342" r:id="rId90"/>
    <p:sldId id="343" r:id="rId91"/>
    <p:sldId id="344" r:id="rId92"/>
    <p:sldId id="345" r:id="rId93"/>
    <p:sldId id="347" r:id="rId94"/>
    <p:sldId id="348" r:id="rId95"/>
    <p:sldId id="383" r:id="rId96"/>
    <p:sldId id="382" r:id="rId97"/>
    <p:sldId id="374" r:id="rId98"/>
    <p:sldId id="375" r:id="rId99"/>
    <p:sldId id="360" r:id="rId100"/>
    <p:sldId id="361" r:id="rId101"/>
    <p:sldId id="362" r:id="rId102"/>
    <p:sldId id="363" r:id="rId103"/>
    <p:sldId id="364" r:id="rId104"/>
    <p:sldId id="365" r:id="rId105"/>
    <p:sldId id="384" r:id="rId106"/>
    <p:sldId id="366" r:id="rId107"/>
    <p:sldId id="367" r:id="rId108"/>
    <p:sldId id="368" r:id="rId109"/>
    <p:sldId id="369" r:id="rId110"/>
    <p:sldId id="370" r:id="rId111"/>
    <p:sldId id="376" r:id="rId112"/>
    <p:sldId id="377" r:id="rId113"/>
    <p:sldId id="378" r:id="rId114"/>
    <p:sldId id="379" r:id="rId115"/>
    <p:sldId id="380" r:id="rId116"/>
    <p:sldId id="381" r:id="rId117"/>
    <p:sldId id="385" r:id="rId118"/>
    <p:sldId id="386" r:id="rId119"/>
    <p:sldId id="387" r:id="rId120"/>
    <p:sldId id="388" r:id="rId121"/>
    <p:sldId id="389" r:id="rId122"/>
    <p:sldId id="390" r:id="rId123"/>
    <p:sldId id="391" r:id="rId124"/>
    <p:sldId id="392" r:id="rId1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015" autoAdjust="0"/>
    <p:restoredTop sz="75269" autoAdjust="0"/>
  </p:normalViewPr>
  <p:slideViewPr>
    <p:cSldViewPr>
      <p:cViewPr>
        <p:scale>
          <a:sx n="75" d="100"/>
          <a:sy n="75" d="100"/>
        </p:scale>
        <p:origin x="-1338" y="3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FB4251-0377-4B5B-A42F-F366D9D5C267}" type="datetimeFigureOut">
              <a:rPr lang="en-US" smtClean="0"/>
              <a:pPr/>
              <a:t>5/11/2018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E6B343-3CAA-46E4-ADF4-93341161A0B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E6B343-3CAA-46E4-ADF4-93341161A0B5}" type="slidenum">
              <a:rPr lang="en-US" smtClean="0"/>
              <a:pPr/>
              <a:t>33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E6B343-3CAA-46E4-ADF4-93341161A0B5}" type="slidenum">
              <a:rPr lang="en-US" smtClean="0"/>
              <a:pPr/>
              <a:t>53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E6B343-3CAA-46E4-ADF4-93341161A0B5}" type="slidenum">
              <a:rPr lang="en-US" smtClean="0"/>
              <a:pPr/>
              <a:t>66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E6B343-3CAA-46E4-ADF4-93341161A0B5}" type="slidenum">
              <a:rPr lang="en-US" smtClean="0"/>
              <a:pPr/>
              <a:t>67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E6B343-3CAA-46E4-ADF4-93341161A0B5}" type="slidenum">
              <a:rPr lang="en-US" smtClean="0"/>
              <a:pPr/>
              <a:t>77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E6B343-3CAA-46E4-ADF4-93341161A0B5}" type="slidenum">
              <a:rPr lang="en-US" smtClean="0"/>
              <a:pPr/>
              <a:t>79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E6B343-3CAA-46E4-ADF4-93341161A0B5}" type="slidenum">
              <a:rPr lang="en-US" smtClean="0"/>
              <a:pPr/>
              <a:t>93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E6B343-3CAA-46E4-ADF4-93341161A0B5}" type="slidenum">
              <a:rPr lang="en-US" smtClean="0"/>
              <a:pPr/>
              <a:t>103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E6B343-3CAA-46E4-ADF4-93341161A0B5}" type="slidenum">
              <a:rPr lang="en-US" smtClean="0"/>
              <a:pPr/>
              <a:t>115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F55E6B6-AC69-4811-B763-544CEE2D3CEE}" type="datetimeFigureOut">
              <a:rPr lang="en-US" smtClean="0"/>
              <a:pPr/>
              <a:t>5/11/2018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FCAC4FF-1304-47C8-B08E-1BB9DAFC8DA3}"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55E6B6-AC69-4811-B763-544CEE2D3CEE}" type="datetimeFigureOut">
              <a:rPr lang="en-US" smtClean="0"/>
              <a:pPr/>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AC4FF-1304-47C8-B08E-1BB9DAFC8D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55E6B6-AC69-4811-B763-544CEE2D3CEE}" type="datetimeFigureOut">
              <a:rPr lang="en-US" smtClean="0"/>
              <a:pPr/>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AC4FF-1304-47C8-B08E-1BB9DAFC8D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55E6B6-AC69-4811-B763-544CEE2D3CEE}" type="datetimeFigureOut">
              <a:rPr lang="en-US" smtClean="0"/>
              <a:pPr/>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AC4FF-1304-47C8-B08E-1BB9DAFC8D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F55E6B6-AC69-4811-B763-544CEE2D3CEE}" type="datetimeFigureOut">
              <a:rPr lang="en-US" smtClean="0"/>
              <a:pPr/>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FCAC4FF-1304-47C8-B08E-1BB9DAFC8DA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55E6B6-AC69-4811-B763-544CEE2D3CEE}" type="datetimeFigureOut">
              <a:rPr lang="en-US" smtClean="0"/>
              <a:pPr/>
              <a:t>5/11/2018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CAC4FF-1304-47C8-B08E-1BB9DAFC8D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F55E6B6-AC69-4811-B763-544CEE2D3CEE}" type="datetimeFigureOut">
              <a:rPr lang="en-US" smtClean="0"/>
              <a:pPr/>
              <a:t>5/11/2018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CAC4FF-1304-47C8-B08E-1BB9DAFC8DA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F55E6B6-AC69-4811-B763-544CEE2D3CEE}" type="datetimeFigureOut">
              <a:rPr lang="en-US" smtClean="0"/>
              <a:pPr/>
              <a:t>5/11/2018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CAC4FF-1304-47C8-B08E-1BB9DAFC8D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55E6B6-AC69-4811-B763-544CEE2D3CEE}" type="datetimeFigureOut">
              <a:rPr lang="en-US" smtClean="0"/>
              <a:pPr/>
              <a:t>5/11/2018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CAC4FF-1304-47C8-B08E-1BB9DAFC8D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55E6B6-AC69-4811-B763-544CEE2D3CEE}" type="datetimeFigureOut">
              <a:rPr lang="en-US" smtClean="0"/>
              <a:pPr/>
              <a:t>5/11/2018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CAC4FF-1304-47C8-B08E-1BB9DAFC8D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F55E6B6-AC69-4811-B763-544CEE2D3CEE}" type="datetimeFigureOut">
              <a:rPr lang="en-US" smtClean="0"/>
              <a:pPr/>
              <a:t>5/11/2018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CAC4FF-1304-47C8-B08E-1BB9DAFC8DA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F55E6B6-AC69-4811-B763-544CEE2D3CEE}" type="datetimeFigureOut">
              <a:rPr lang="en-US" smtClean="0"/>
              <a:pPr/>
              <a:t>5/11/2018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FCAC4FF-1304-47C8-B08E-1BB9DAFC8DA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2400" b="1" dirty="0" smtClean="0"/>
              <a:t>وزارة التعليم العالي والبحث العلمي                                                      </a:t>
            </a:r>
            <a:r>
              <a:rPr lang="en-US" sz="2400" b="1" dirty="0" smtClean="0"/>
              <a:t/>
            </a:r>
            <a:br>
              <a:rPr lang="en-US" sz="2400" b="1" dirty="0" smtClean="0"/>
            </a:br>
            <a:endParaRPr lang="en-US" sz="2400" dirty="0"/>
          </a:p>
        </p:txBody>
      </p:sp>
      <p:sp>
        <p:nvSpPr>
          <p:cNvPr id="3" name="Content Placeholder 2"/>
          <p:cNvSpPr>
            <a:spLocks noGrp="1"/>
          </p:cNvSpPr>
          <p:nvPr>
            <p:ph idx="1"/>
          </p:nvPr>
        </p:nvSpPr>
        <p:spPr>
          <a:xfrm>
            <a:off x="571472" y="1142984"/>
            <a:ext cx="8229600" cy="4168774"/>
          </a:xfrm>
        </p:spPr>
        <p:txBody>
          <a:bodyPr>
            <a:normAutofit fontScale="77500" lnSpcReduction="20000"/>
          </a:bodyPr>
          <a:lstStyle/>
          <a:p>
            <a:pPr algn="r">
              <a:buNone/>
            </a:pPr>
            <a:r>
              <a:rPr lang="en-US" sz="2400" b="1" dirty="0" smtClean="0"/>
              <a:t>   </a:t>
            </a:r>
            <a:r>
              <a:rPr lang="ar-IQ" sz="2400" b="1" dirty="0" smtClean="0"/>
              <a:t>جامعة صلاح الدين</a:t>
            </a:r>
            <a:endParaRPr lang="en-US" sz="2400" dirty="0" smtClean="0"/>
          </a:p>
          <a:p>
            <a:pPr algn="r">
              <a:buNone/>
            </a:pPr>
            <a:r>
              <a:rPr lang="ar-IQ" sz="2400" b="1" dirty="0" smtClean="0"/>
              <a:t>كلية القانون والسياسة – قسم القانون</a:t>
            </a:r>
            <a:endParaRPr lang="en-US" sz="2400" dirty="0" smtClean="0"/>
          </a:p>
          <a:p>
            <a:pPr algn="ctr">
              <a:buNone/>
            </a:pPr>
            <a:r>
              <a:rPr lang="ar-IQ" sz="4200" b="1" dirty="0" smtClean="0"/>
              <a:t> </a:t>
            </a:r>
            <a:r>
              <a:rPr lang="ar-SA" sz="4200" b="1" dirty="0" smtClean="0"/>
              <a:t>(سلايد محاضرات)</a:t>
            </a:r>
          </a:p>
          <a:p>
            <a:pPr algn="ctr">
              <a:buNone/>
            </a:pPr>
            <a:endParaRPr lang="en-US" sz="4000" dirty="0" smtClean="0"/>
          </a:p>
          <a:p>
            <a:pPr algn="ctr">
              <a:buNone/>
            </a:pPr>
            <a:r>
              <a:rPr lang="ar-IQ" sz="4000" b="1" dirty="0" smtClean="0"/>
              <a:t>قانون العقوبات – القسم الع</a:t>
            </a:r>
            <a:r>
              <a:rPr lang="ar-SA" sz="4000" b="1" dirty="0" smtClean="0"/>
              <a:t>ام</a:t>
            </a:r>
            <a:endParaRPr lang="en-US" sz="4000" dirty="0" smtClean="0"/>
          </a:p>
          <a:p>
            <a:pPr algn="ctr">
              <a:buNone/>
            </a:pPr>
            <a:r>
              <a:rPr lang="ar-IQ" sz="4000" b="1" dirty="0" smtClean="0"/>
              <a:t>- المرحلة الثانية –</a:t>
            </a:r>
            <a:endParaRPr lang="en-US" sz="4000" dirty="0" smtClean="0"/>
          </a:p>
          <a:p>
            <a:pPr algn="ctr">
              <a:buNone/>
            </a:pPr>
            <a:endParaRPr lang="ar-SA" sz="4000" b="1" dirty="0" smtClean="0"/>
          </a:p>
          <a:p>
            <a:pPr algn="ctr">
              <a:buNone/>
            </a:pPr>
            <a:r>
              <a:rPr lang="ar-IQ" sz="4000" b="1" dirty="0" smtClean="0"/>
              <a:t> </a:t>
            </a:r>
            <a:endParaRPr lang="en-US" sz="4000" dirty="0" smtClean="0"/>
          </a:p>
          <a:p>
            <a:pPr algn="ctr">
              <a:buNone/>
            </a:pPr>
            <a:r>
              <a:rPr lang="ar-IQ" sz="4000" b="1" dirty="0" smtClean="0"/>
              <a:t>د. </a:t>
            </a:r>
            <a:r>
              <a:rPr lang="ar-IQ" sz="4000" b="1" smtClean="0"/>
              <a:t>عماد فتاح اسماعيل</a:t>
            </a:r>
          </a:p>
          <a:p>
            <a:pPr algn="ctr">
              <a:buNone/>
            </a:pPr>
            <a:endParaRPr lang="en-US"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 نطاق تطبيق قانون العقوبات</a:t>
            </a:r>
            <a:endParaRPr lang="en-US" dirty="0"/>
          </a:p>
        </p:txBody>
      </p:sp>
      <p:sp>
        <p:nvSpPr>
          <p:cNvPr id="3" name="Content Placeholder 2"/>
          <p:cNvSpPr>
            <a:spLocks noGrp="1"/>
          </p:cNvSpPr>
          <p:nvPr>
            <p:ph idx="1"/>
          </p:nvPr>
        </p:nvSpPr>
        <p:spPr/>
        <p:txBody>
          <a:bodyPr/>
          <a:lstStyle/>
          <a:p>
            <a:pPr algn="r">
              <a:buNone/>
            </a:pPr>
            <a:r>
              <a:rPr lang="ar-IQ" dirty="0" smtClean="0"/>
              <a:t> </a:t>
            </a:r>
            <a:endParaRPr lang="en-US" dirty="0" smtClean="0"/>
          </a:p>
          <a:p>
            <a:pPr algn="r">
              <a:buNone/>
            </a:pPr>
            <a:r>
              <a:rPr lang="ar-IQ" dirty="0" smtClean="0"/>
              <a:t>   ان النص الجنائي، كبقية النصوص القانونية ليس له سلطان مطلق بل يتحدد سلطانه بحدود زمنية ومكانية وشخصية معينة، ومن ثم كان خضوع الفعل له يقتضي دخوله في حدود ذلك السلطان.</a:t>
            </a:r>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785842"/>
            <a:ext cx="8229600" cy="1143000"/>
          </a:xfrm>
        </p:spPr>
        <p:txBody>
          <a:bodyPr/>
          <a:lstStyle/>
          <a:p>
            <a:endParaRPr lang="en-US" dirty="0"/>
          </a:p>
        </p:txBody>
      </p:sp>
      <p:sp>
        <p:nvSpPr>
          <p:cNvPr id="3" name="Content Placeholder 2"/>
          <p:cNvSpPr>
            <a:spLocks noGrp="1"/>
          </p:cNvSpPr>
          <p:nvPr>
            <p:ph idx="1"/>
          </p:nvPr>
        </p:nvSpPr>
        <p:spPr>
          <a:xfrm>
            <a:off x="642910" y="-571528"/>
            <a:ext cx="8229600" cy="4525963"/>
          </a:xfrm>
        </p:spPr>
        <p:txBody>
          <a:bodyPr>
            <a:noAutofit/>
          </a:bodyPr>
          <a:lstStyle/>
          <a:p>
            <a:pPr algn="r" rtl="1">
              <a:buNone/>
            </a:pPr>
            <a:r>
              <a:rPr lang="ar-IQ" dirty="0" smtClean="0"/>
              <a:t>      </a:t>
            </a:r>
            <a:r>
              <a:rPr lang="en-US" dirty="0" err="1" smtClean="0"/>
              <a:t>وفي</a:t>
            </a:r>
            <a:r>
              <a:rPr lang="en-US" dirty="0" smtClean="0"/>
              <a:t> </a:t>
            </a:r>
            <a:r>
              <a:rPr lang="en-US" dirty="0" err="1" smtClean="0"/>
              <a:t>إطار</a:t>
            </a:r>
            <a:r>
              <a:rPr lang="en-US" dirty="0" smtClean="0"/>
              <a:t> </a:t>
            </a:r>
            <a:r>
              <a:rPr lang="en-US" dirty="0" err="1" smtClean="0"/>
              <a:t>ذلك</a:t>
            </a:r>
            <a:r>
              <a:rPr lang="en-US" dirty="0" smtClean="0"/>
              <a:t> </a:t>
            </a:r>
            <a:r>
              <a:rPr lang="en-US" dirty="0" err="1" smtClean="0"/>
              <a:t>وإنطلاقاً</a:t>
            </a:r>
            <a:r>
              <a:rPr lang="en-US" dirty="0" smtClean="0"/>
              <a:t> </a:t>
            </a:r>
            <a:r>
              <a:rPr lang="en-US" dirty="0" err="1" smtClean="0"/>
              <a:t>من</a:t>
            </a:r>
            <a:r>
              <a:rPr lang="en-US" dirty="0" smtClean="0"/>
              <a:t> </a:t>
            </a:r>
            <a:r>
              <a:rPr lang="en-US" dirty="0" err="1" smtClean="0"/>
              <a:t>نهج</a:t>
            </a:r>
            <a:r>
              <a:rPr lang="en-US" dirty="0" smtClean="0"/>
              <a:t> </a:t>
            </a:r>
            <a:r>
              <a:rPr lang="en-US" dirty="0" err="1" smtClean="0"/>
              <a:t>حكومة</a:t>
            </a:r>
            <a:r>
              <a:rPr lang="en-US" dirty="0" smtClean="0"/>
              <a:t> </a:t>
            </a:r>
            <a:r>
              <a:rPr lang="en-US" dirty="0" err="1" smtClean="0"/>
              <a:t>إقليم</a:t>
            </a:r>
            <a:r>
              <a:rPr lang="en-US" dirty="0" smtClean="0"/>
              <a:t> </a:t>
            </a:r>
            <a:r>
              <a:rPr lang="en-US" dirty="0" err="1" smtClean="0"/>
              <a:t>كوردستان</a:t>
            </a:r>
            <a:r>
              <a:rPr lang="en-US" dirty="0" smtClean="0"/>
              <a:t> </a:t>
            </a:r>
            <a:r>
              <a:rPr lang="en-US" dirty="0" err="1" smtClean="0"/>
              <a:t>في</a:t>
            </a:r>
            <a:r>
              <a:rPr lang="en-US" dirty="0" smtClean="0"/>
              <a:t> </a:t>
            </a:r>
            <a:r>
              <a:rPr lang="en-US" dirty="0" err="1" smtClean="0"/>
              <a:t>إقامة</a:t>
            </a:r>
            <a:r>
              <a:rPr lang="en-US" dirty="0" smtClean="0"/>
              <a:t> </a:t>
            </a:r>
            <a:r>
              <a:rPr lang="en-US" dirty="0" err="1" smtClean="0"/>
              <a:t>مجتمع</a:t>
            </a:r>
            <a:r>
              <a:rPr lang="en-US" dirty="0" smtClean="0"/>
              <a:t> </a:t>
            </a:r>
            <a:r>
              <a:rPr lang="en-US" dirty="0" err="1" smtClean="0"/>
              <a:t>مدني</a:t>
            </a:r>
            <a:r>
              <a:rPr lang="en-US" dirty="0" smtClean="0"/>
              <a:t> </a:t>
            </a:r>
            <a:r>
              <a:rPr lang="en-US" dirty="0" err="1" smtClean="0"/>
              <a:t>متحضر</a:t>
            </a:r>
            <a:r>
              <a:rPr lang="en-US" dirty="0" smtClean="0"/>
              <a:t> </a:t>
            </a:r>
            <a:r>
              <a:rPr lang="en-US" dirty="0" err="1" smtClean="0"/>
              <a:t>على</a:t>
            </a:r>
            <a:r>
              <a:rPr lang="en-US" dirty="0" smtClean="0"/>
              <a:t> </a:t>
            </a:r>
            <a:r>
              <a:rPr lang="en-US" dirty="0" err="1" smtClean="0"/>
              <a:t>اسس</a:t>
            </a:r>
            <a:r>
              <a:rPr lang="en-US" dirty="0" smtClean="0"/>
              <a:t> </a:t>
            </a:r>
            <a:r>
              <a:rPr lang="en-US" dirty="0" err="1" smtClean="0"/>
              <a:t>سليمة</a:t>
            </a:r>
            <a:r>
              <a:rPr lang="en-US" dirty="0" smtClean="0"/>
              <a:t> </a:t>
            </a:r>
            <a:r>
              <a:rPr lang="en-US" dirty="0" err="1" smtClean="0"/>
              <a:t>وبغية</a:t>
            </a:r>
            <a:r>
              <a:rPr lang="en-US" dirty="0" smtClean="0"/>
              <a:t> </a:t>
            </a:r>
            <a:r>
              <a:rPr lang="en-US" dirty="0" err="1" smtClean="0"/>
              <a:t>معاقبة</a:t>
            </a:r>
            <a:r>
              <a:rPr lang="en-US" dirty="0" smtClean="0"/>
              <a:t> </a:t>
            </a:r>
            <a:r>
              <a:rPr lang="en-US" dirty="0" err="1" smtClean="0"/>
              <a:t>مسيئي</a:t>
            </a:r>
            <a:r>
              <a:rPr lang="en-US" dirty="0" smtClean="0"/>
              <a:t> </a:t>
            </a:r>
            <a:r>
              <a:rPr lang="en-US" dirty="0" err="1" smtClean="0"/>
              <a:t>إستعمال</a:t>
            </a:r>
            <a:r>
              <a:rPr lang="en-US" dirty="0" smtClean="0"/>
              <a:t> </a:t>
            </a:r>
            <a:r>
              <a:rPr lang="en-US" dirty="0" err="1" smtClean="0"/>
              <a:t>أجهزة</a:t>
            </a:r>
            <a:r>
              <a:rPr lang="en-US" dirty="0" smtClean="0"/>
              <a:t> </a:t>
            </a:r>
            <a:r>
              <a:rPr lang="en-US" dirty="0" err="1" smtClean="0"/>
              <a:t>الإتصالات</a:t>
            </a:r>
            <a:r>
              <a:rPr lang="en-US" dirty="0" smtClean="0"/>
              <a:t> </a:t>
            </a:r>
            <a:r>
              <a:rPr lang="en-US" dirty="0" err="1" smtClean="0"/>
              <a:t>ومنعهم</a:t>
            </a:r>
            <a:r>
              <a:rPr lang="en-US" dirty="0" smtClean="0"/>
              <a:t> </a:t>
            </a:r>
            <a:r>
              <a:rPr lang="en-US" dirty="0" err="1" smtClean="0"/>
              <a:t>من</a:t>
            </a:r>
            <a:r>
              <a:rPr lang="en-US" dirty="0" smtClean="0"/>
              <a:t> </a:t>
            </a:r>
            <a:r>
              <a:rPr lang="en-US" dirty="0" err="1" smtClean="0"/>
              <a:t>التأثير</a:t>
            </a:r>
            <a:r>
              <a:rPr lang="en-US" dirty="0" smtClean="0"/>
              <a:t> </a:t>
            </a:r>
            <a:r>
              <a:rPr lang="en-US" dirty="0" err="1" smtClean="0"/>
              <a:t>على</a:t>
            </a:r>
            <a:r>
              <a:rPr lang="en-US" dirty="0" smtClean="0"/>
              <a:t> </a:t>
            </a:r>
            <a:r>
              <a:rPr lang="en-US" dirty="0" err="1" smtClean="0"/>
              <a:t>حريات</a:t>
            </a:r>
            <a:r>
              <a:rPr lang="en-US" dirty="0" smtClean="0"/>
              <a:t> </a:t>
            </a:r>
            <a:r>
              <a:rPr lang="en-US" dirty="0" err="1" smtClean="0"/>
              <a:t>الأفراد</a:t>
            </a:r>
            <a:r>
              <a:rPr lang="en-US" dirty="0" smtClean="0"/>
              <a:t> </a:t>
            </a:r>
            <a:r>
              <a:rPr lang="en-US" dirty="0" err="1" smtClean="0"/>
              <a:t>وإفشاء</a:t>
            </a:r>
            <a:r>
              <a:rPr lang="en-US" dirty="0" smtClean="0"/>
              <a:t> </a:t>
            </a:r>
            <a:r>
              <a:rPr lang="en-US" dirty="0" err="1" smtClean="0"/>
              <a:t>أسرارهم</a:t>
            </a:r>
            <a:r>
              <a:rPr lang="en-US" dirty="0" smtClean="0"/>
              <a:t> </a:t>
            </a:r>
            <a:r>
              <a:rPr lang="en-US" dirty="0" err="1" smtClean="0"/>
              <a:t>الشخصية</a:t>
            </a:r>
            <a:r>
              <a:rPr lang="en-US" dirty="0" smtClean="0"/>
              <a:t> </a:t>
            </a:r>
            <a:r>
              <a:rPr lang="en-US" dirty="0" err="1" smtClean="0"/>
              <a:t>والإساءة</a:t>
            </a:r>
            <a:r>
              <a:rPr lang="en-US" dirty="0" smtClean="0"/>
              <a:t> </a:t>
            </a:r>
            <a:r>
              <a:rPr lang="en-US" dirty="0" err="1" smtClean="0"/>
              <a:t>الى</a:t>
            </a:r>
            <a:r>
              <a:rPr lang="en-US" dirty="0" smtClean="0"/>
              <a:t> </a:t>
            </a:r>
            <a:r>
              <a:rPr lang="en-US" dirty="0" err="1" smtClean="0"/>
              <a:t>الأخلاق</a:t>
            </a:r>
            <a:r>
              <a:rPr lang="en-US" dirty="0" smtClean="0"/>
              <a:t> </a:t>
            </a:r>
            <a:r>
              <a:rPr lang="en-US" dirty="0" err="1" smtClean="0"/>
              <a:t>والنظام</a:t>
            </a:r>
            <a:r>
              <a:rPr lang="en-US" dirty="0" smtClean="0"/>
              <a:t> </a:t>
            </a:r>
            <a:r>
              <a:rPr lang="en-US" dirty="0" err="1" smtClean="0"/>
              <a:t>العام</a:t>
            </a:r>
            <a:r>
              <a:rPr lang="en-US" dirty="0" smtClean="0"/>
              <a:t> </a:t>
            </a:r>
            <a:r>
              <a:rPr lang="en-US" dirty="0" err="1" smtClean="0"/>
              <a:t>والأداب</a:t>
            </a:r>
            <a:r>
              <a:rPr lang="en-US" dirty="0" smtClean="0"/>
              <a:t> </a:t>
            </a:r>
            <a:r>
              <a:rPr lang="en-US" dirty="0" err="1" smtClean="0"/>
              <a:t>العامة</a:t>
            </a:r>
            <a:r>
              <a:rPr lang="en-US" dirty="0" smtClean="0"/>
              <a:t> </a:t>
            </a:r>
            <a:r>
              <a:rPr lang="en-US" dirty="0" err="1" smtClean="0"/>
              <a:t>فقد</a:t>
            </a:r>
            <a:r>
              <a:rPr lang="en-US" dirty="0" smtClean="0"/>
              <a:t> </a:t>
            </a:r>
            <a:r>
              <a:rPr lang="en-US" dirty="0" err="1" smtClean="0">
                <a:solidFill>
                  <a:srgbClr val="FF0000"/>
                </a:solidFill>
              </a:rPr>
              <a:t>أصدر</a:t>
            </a:r>
            <a:r>
              <a:rPr lang="en-US" dirty="0" smtClean="0">
                <a:solidFill>
                  <a:srgbClr val="FF0000"/>
                </a:solidFill>
              </a:rPr>
              <a:t> </a:t>
            </a:r>
            <a:r>
              <a:rPr lang="en-US" dirty="0" err="1" smtClean="0">
                <a:solidFill>
                  <a:srgbClr val="FF0000"/>
                </a:solidFill>
              </a:rPr>
              <a:t>قانون</a:t>
            </a:r>
            <a:r>
              <a:rPr lang="en-US" dirty="0" smtClean="0">
                <a:solidFill>
                  <a:srgbClr val="FF0000"/>
                </a:solidFill>
              </a:rPr>
              <a:t> </a:t>
            </a:r>
            <a:r>
              <a:rPr lang="en-US" dirty="0" err="1" smtClean="0">
                <a:solidFill>
                  <a:srgbClr val="FF0000"/>
                </a:solidFill>
              </a:rPr>
              <a:t>منع</a:t>
            </a:r>
            <a:r>
              <a:rPr lang="en-US" dirty="0" smtClean="0">
                <a:solidFill>
                  <a:srgbClr val="FF0000"/>
                </a:solidFill>
              </a:rPr>
              <a:t> </a:t>
            </a:r>
            <a:r>
              <a:rPr lang="en-US" dirty="0" err="1" smtClean="0">
                <a:solidFill>
                  <a:srgbClr val="FF0000"/>
                </a:solidFill>
              </a:rPr>
              <a:t>إساءة</a:t>
            </a:r>
            <a:r>
              <a:rPr lang="en-US" dirty="0" smtClean="0">
                <a:solidFill>
                  <a:srgbClr val="FF0000"/>
                </a:solidFill>
              </a:rPr>
              <a:t> </a:t>
            </a:r>
            <a:r>
              <a:rPr lang="en-US" dirty="0" err="1" smtClean="0">
                <a:solidFill>
                  <a:srgbClr val="FF0000"/>
                </a:solidFill>
              </a:rPr>
              <a:t>إستعمال</a:t>
            </a:r>
            <a:r>
              <a:rPr lang="en-US" dirty="0" smtClean="0">
                <a:solidFill>
                  <a:srgbClr val="FF0000"/>
                </a:solidFill>
              </a:rPr>
              <a:t> </a:t>
            </a:r>
            <a:r>
              <a:rPr lang="en-US" dirty="0" err="1" smtClean="0">
                <a:solidFill>
                  <a:srgbClr val="FF0000"/>
                </a:solidFill>
              </a:rPr>
              <a:t>أجهزة</a:t>
            </a:r>
            <a:r>
              <a:rPr lang="en-US" dirty="0" smtClean="0">
                <a:solidFill>
                  <a:srgbClr val="FF0000"/>
                </a:solidFill>
              </a:rPr>
              <a:t> </a:t>
            </a:r>
            <a:r>
              <a:rPr lang="en-US" dirty="0" err="1" smtClean="0">
                <a:solidFill>
                  <a:srgbClr val="FF0000"/>
                </a:solidFill>
              </a:rPr>
              <a:t>الإتصالات</a:t>
            </a:r>
            <a:r>
              <a:rPr lang="en-US" dirty="0" smtClean="0">
                <a:solidFill>
                  <a:srgbClr val="FF0000"/>
                </a:solidFill>
              </a:rPr>
              <a:t> </a:t>
            </a:r>
            <a:r>
              <a:rPr lang="en-US" dirty="0" err="1" smtClean="0">
                <a:solidFill>
                  <a:srgbClr val="FF0000"/>
                </a:solidFill>
              </a:rPr>
              <a:t>رقم</a:t>
            </a:r>
            <a:r>
              <a:rPr lang="en-US" dirty="0" smtClean="0">
                <a:solidFill>
                  <a:srgbClr val="FF0000"/>
                </a:solidFill>
              </a:rPr>
              <a:t> (8) </a:t>
            </a:r>
            <a:r>
              <a:rPr lang="en-US" dirty="0" err="1" smtClean="0">
                <a:solidFill>
                  <a:srgbClr val="FF0000"/>
                </a:solidFill>
              </a:rPr>
              <a:t>لسنة</a:t>
            </a:r>
            <a:r>
              <a:rPr lang="en-US" dirty="0" smtClean="0">
                <a:solidFill>
                  <a:srgbClr val="FF0000"/>
                </a:solidFill>
              </a:rPr>
              <a:t> 2006</a:t>
            </a:r>
            <a:r>
              <a:rPr lang="en-US" dirty="0" smtClean="0"/>
              <a:t> </a:t>
            </a:r>
            <a:r>
              <a:rPr lang="en-US" dirty="0" err="1" smtClean="0"/>
              <a:t>حيث</a:t>
            </a:r>
            <a:r>
              <a:rPr lang="en-US" dirty="0" smtClean="0"/>
              <a:t> </a:t>
            </a:r>
            <a:r>
              <a:rPr lang="en-US" dirty="0" err="1" smtClean="0"/>
              <a:t>إعتبر</a:t>
            </a:r>
            <a:r>
              <a:rPr lang="en-US" dirty="0" smtClean="0"/>
              <a:t> </a:t>
            </a:r>
            <a:r>
              <a:rPr lang="ar-IQ" dirty="0" smtClean="0"/>
              <a:t>في</a:t>
            </a:r>
            <a:r>
              <a:rPr lang="ar-SA" dirty="0" smtClean="0"/>
              <a:t> المادة (1) من</a:t>
            </a:r>
            <a:r>
              <a:rPr lang="ar-IQ" dirty="0" smtClean="0"/>
              <a:t>ه </a:t>
            </a:r>
            <a:r>
              <a:rPr lang="en-US" dirty="0" err="1" smtClean="0"/>
              <a:t>المكالمات</a:t>
            </a:r>
            <a:r>
              <a:rPr lang="en-US" dirty="0" smtClean="0"/>
              <a:t> </a:t>
            </a:r>
            <a:r>
              <a:rPr lang="en-US" dirty="0" err="1" smtClean="0"/>
              <a:t>الهاتفية</a:t>
            </a:r>
            <a:r>
              <a:rPr lang="en-US" dirty="0" smtClean="0"/>
              <a:t> </a:t>
            </a:r>
            <a:r>
              <a:rPr lang="en-US" dirty="0" err="1" smtClean="0"/>
              <a:t>والإتصالات</a:t>
            </a:r>
            <a:r>
              <a:rPr lang="en-US" dirty="0" smtClean="0"/>
              <a:t> </a:t>
            </a:r>
            <a:r>
              <a:rPr lang="en-US" dirty="0" err="1" smtClean="0"/>
              <a:t>البريدية</a:t>
            </a:r>
            <a:r>
              <a:rPr lang="en-US" dirty="0" smtClean="0"/>
              <a:t> </a:t>
            </a:r>
            <a:r>
              <a:rPr lang="en-US" dirty="0" err="1" smtClean="0"/>
              <a:t>والالكترونية</a:t>
            </a:r>
            <a:r>
              <a:rPr lang="en-US" dirty="0" smtClean="0"/>
              <a:t> </a:t>
            </a:r>
            <a:r>
              <a:rPr lang="en-US" dirty="0" err="1" smtClean="0"/>
              <a:t>من</a:t>
            </a:r>
            <a:r>
              <a:rPr lang="en-US" dirty="0" smtClean="0"/>
              <a:t> </a:t>
            </a:r>
            <a:r>
              <a:rPr lang="en-US" dirty="0" err="1" smtClean="0"/>
              <a:t>الأمور</a:t>
            </a:r>
            <a:r>
              <a:rPr lang="en-US" dirty="0" smtClean="0"/>
              <a:t> </a:t>
            </a:r>
            <a:r>
              <a:rPr lang="en-US" dirty="0" err="1" smtClean="0"/>
              <a:t>الخاصة</a:t>
            </a:r>
            <a:r>
              <a:rPr lang="en-US" dirty="0" smtClean="0"/>
              <a:t> </a:t>
            </a:r>
            <a:r>
              <a:rPr lang="en-US" dirty="0" err="1" smtClean="0"/>
              <a:t>التي</a:t>
            </a:r>
            <a:r>
              <a:rPr lang="en-US" dirty="0" smtClean="0"/>
              <a:t> </a:t>
            </a:r>
            <a:r>
              <a:rPr lang="en-US" dirty="0" err="1" smtClean="0"/>
              <a:t>لا</a:t>
            </a:r>
            <a:r>
              <a:rPr lang="en-US" dirty="0" smtClean="0"/>
              <a:t> </a:t>
            </a:r>
            <a:r>
              <a:rPr lang="en-US" dirty="0" err="1" smtClean="0"/>
              <a:t>يمكن</a:t>
            </a:r>
            <a:r>
              <a:rPr lang="en-US" dirty="0" smtClean="0"/>
              <a:t> </a:t>
            </a:r>
            <a:r>
              <a:rPr lang="en-US" dirty="0" err="1" smtClean="0"/>
              <a:t>إنتهاك</a:t>
            </a:r>
            <a:r>
              <a:rPr lang="en-US" dirty="0" smtClean="0"/>
              <a:t> </a:t>
            </a:r>
            <a:r>
              <a:rPr lang="en-US" dirty="0" err="1" smtClean="0"/>
              <a:t>حرمتها</a:t>
            </a:r>
            <a:r>
              <a:rPr lang="en-US" dirty="0" smtClean="0"/>
              <a:t> ، </a:t>
            </a:r>
            <a:r>
              <a:rPr lang="en-US" dirty="0" err="1" smtClean="0"/>
              <a:t>ونص</a:t>
            </a:r>
            <a:r>
              <a:rPr lang="en-US" dirty="0" smtClean="0"/>
              <a:t> </a:t>
            </a:r>
            <a:r>
              <a:rPr lang="ar-IQ" dirty="0" smtClean="0"/>
              <a:t>في </a:t>
            </a:r>
            <a:r>
              <a:rPr lang="ar-SA" dirty="0" smtClean="0"/>
              <a:t>المادة (2) من</a:t>
            </a:r>
            <a:r>
              <a:rPr lang="ar-IQ" dirty="0" smtClean="0"/>
              <a:t>ه </a:t>
            </a:r>
            <a:r>
              <a:rPr lang="en-US" dirty="0" err="1" smtClean="0"/>
              <a:t>على</a:t>
            </a:r>
            <a:r>
              <a:rPr lang="en-US" dirty="0" smtClean="0"/>
              <a:t> </a:t>
            </a:r>
            <a:r>
              <a:rPr lang="en-US" dirty="0" err="1" smtClean="0"/>
              <a:t>معاقبة</a:t>
            </a:r>
            <a:r>
              <a:rPr lang="en-US" dirty="0" smtClean="0"/>
              <a:t> </a:t>
            </a:r>
            <a:r>
              <a:rPr lang="en-US" dirty="0" err="1" smtClean="0"/>
              <a:t>كل</a:t>
            </a:r>
            <a:r>
              <a:rPr lang="en-US" dirty="0" smtClean="0"/>
              <a:t> </a:t>
            </a:r>
            <a:r>
              <a:rPr lang="en-US" dirty="0" err="1" smtClean="0"/>
              <a:t>من</a:t>
            </a:r>
            <a:r>
              <a:rPr lang="en-US" dirty="0" smtClean="0"/>
              <a:t> </a:t>
            </a:r>
            <a:r>
              <a:rPr lang="en-US" dirty="0" err="1" smtClean="0"/>
              <a:t>أساءة</a:t>
            </a:r>
            <a:r>
              <a:rPr lang="en-US" dirty="0" smtClean="0"/>
              <a:t> </a:t>
            </a:r>
            <a:r>
              <a:rPr lang="en-US" dirty="0" err="1" smtClean="0"/>
              <a:t>إستعمال</a:t>
            </a:r>
            <a:r>
              <a:rPr lang="en-US" dirty="0" smtClean="0"/>
              <a:t> </a:t>
            </a:r>
            <a:r>
              <a:rPr lang="en-US" dirty="0" err="1" smtClean="0"/>
              <a:t>الهاتف</a:t>
            </a:r>
            <a:r>
              <a:rPr lang="en-US" dirty="0" smtClean="0"/>
              <a:t> </a:t>
            </a:r>
            <a:r>
              <a:rPr lang="en-US" dirty="0" err="1" smtClean="0"/>
              <a:t>الخلوي</a:t>
            </a:r>
            <a:r>
              <a:rPr lang="en-US" dirty="0" smtClean="0"/>
              <a:t> </a:t>
            </a:r>
            <a:r>
              <a:rPr lang="en-US" dirty="0" err="1" smtClean="0"/>
              <a:t>أو</a:t>
            </a:r>
            <a:r>
              <a:rPr lang="en-US" dirty="0" smtClean="0"/>
              <a:t> </a:t>
            </a:r>
            <a:r>
              <a:rPr lang="en-US" dirty="0" err="1" smtClean="0"/>
              <a:t>أية</a:t>
            </a:r>
            <a:r>
              <a:rPr lang="en-US" dirty="0" smtClean="0"/>
              <a:t> </a:t>
            </a:r>
            <a:r>
              <a:rPr lang="en-US" dirty="0" err="1" smtClean="0"/>
              <a:t>أجهزة</a:t>
            </a:r>
            <a:r>
              <a:rPr lang="en-US" dirty="0" smtClean="0"/>
              <a:t> </a:t>
            </a:r>
            <a:r>
              <a:rPr lang="en-US" dirty="0" err="1" smtClean="0"/>
              <a:t>إتصالات</a:t>
            </a:r>
            <a:r>
              <a:rPr lang="en-US" dirty="0" smtClean="0"/>
              <a:t> </a:t>
            </a:r>
            <a:r>
              <a:rPr lang="en-US" dirty="0" err="1" smtClean="0"/>
              <a:t>سلكية</a:t>
            </a:r>
            <a:r>
              <a:rPr lang="en-US" dirty="0" smtClean="0"/>
              <a:t> </a:t>
            </a:r>
            <a:r>
              <a:rPr lang="en-US" dirty="0" err="1" smtClean="0"/>
              <a:t>ولاسلكية</a:t>
            </a:r>
            <a:r>
              <a:rPr lang="en-US" dirty="0" smtClean="0"/>
              <a:t> </a:t>
            </a:r>
            <a:r>
              <a:rPr lang="en-US" dirty="0" err="1" smtClean="0"/>
              <a:t>أوالانترنيت</a:t>
            </a:r>
            <a:r>
              <a:rPr lang="en-US" dirty="0" smtClean="0"/>
              <a:t> </a:t>
            </a:r>
            <a:r>
              <a:rPr lang="en-US" dirty="0" err="1" smtClean="0"/>
              <a:t>أوالبريد</a:t>
            </a:r>
            <a:r>
              <a:rPr lang="en-US" dirty="0" smtClean="0"/>
              <a:t> </a:t>
            </a:r>
            <a:r>
              <a:rPr lang="en-US" dirty="0" err="1" smtClean="0"/>
              <a:t>الإلكتروني</a:t>
            </a:r>
            <a:r>
              <a:rPr lang="en-US" dirty="0" smtClean="0"/>
              <a:t> </a:t>
            </a:r>
            <a:r>
              <a:rPr lang="en-US" dirty="0" err="1" smtClean="0"/>
              <a:t>وذلك</a:t>
            </a:r>
            <a:r>
              <a:rPr lang="en-US" dirty="0" smtClean="0"/>
              <a:t> </a:t>
            </a:r>
            <a:r>
              <a:rPr lang="en-US" dirty="0" err="1" smtClean="0"/>
              <a:t>عن</a:t>
            </a:r>
            <a:r>
              <a:rPr lang="en-US" dirty="0" smtClean="0"/>
              <a:t> </a:t>
            </a:r>
            <a:r>
              <a:rPr lang="en-US" dirty="0" err="1" smtClean="0"/>
              <a:t>طريق</a:t>
            </a:r>
            <a:r>
              <a:rPr lang="en-US" dirty="0" smtClean="0"/>
              <a:t> </a:t>
            </a:r>
            <a:r>
              <a:rPr lang="en-US" dirty="0" err="1" smtClean="0"/>
              <a:t>التهديد</a:t>
            </a:r>
            <a:r>
              <a:rPr lang="en-US" dirty="0" smtClean="0"/>
              <a:t> </a:t>
            </a:r>
            <a:r>
              <a:rPr lang="en-US" dirty="0" err="1" smtClean="0"/>
              <a:t>والقذف</a:t>
            </a:r>
            <a:r>
              <a:rPr lang="en-US" dirty="0" smtClean="0"/>
              <a:t> </a:t>
            </a:r>
            <a:r>
              <a:rPr lang="en-US" dirty="0" err="1" smtClean="0"/>
              <a:t>والسب</a:t>
            </a:r>
            <a:r>
              <a:rPr lang="en-US" dirty="0" smtClean="0"/>
              <a:t>...</a:t>
            </a:r>
            <a:r>
              <a:rPr lang="en-US" dirty="0" err="1" smtClean="0"/>
              <a:t>أو</a:t>
            </a:r>
            <a:r>
              <a:rPr lang="en-US" dirty="0" smtClean="0"/>
              <a:t> </a:t>
            </a:r>
            <a:r>
              <a:rPr lang="en-US" dirty="0" err="1" smtClean="0"/>
              <a:t>إسناد</a:t>
            </a:r>
            <a:r>
              <a:rPr lang="en-US" dirty="0" smtClean="0"/>
              <a:t> </a:t>
            </a:r>
            <a:r>
              <a:rPr lang="en-US" dirty="0" err="1" smtClean="0"/>
              <a:t>امور</a:t>
            </a:r>
            <a:r>
              <a:rPr lang="en-US" dirty="0" smtClean="0"/>
              <a:t> </a:t>
            </a:r>
            <a:r>
              <a:rPr lang="en-US" dirty="0" err="1" smtClean="0"/>
              <a:t>خادشة</a:t>
            </a:r>
            <a:r>
              <a:rPr lang="en-US" dirty="0" smtClean="0"/>
              <a:t> </a:t>
            </a:r>
            <a:r>
              <a:rPr lang="en-US" dirty="0" err="1" smtClean="0"/>
              <a:t>للشرف</a:t>
            </a:r>
            <a:r>
              <a:rPr lang="en-US" dirty="0" smtClean="0"/>
              <a:t> ... </a:t>
            </a:r>
            <a:r>
              <a:rPr lang="en-US" dirty="0" err="1" smtClean="0"/>
              <a:t>أو</a:t>
            </a:r>
            <a:r>
              <a:rPr lang="en-US" dirty="0" smtClean="0"/>
              <a:t> </a:t>
            </a:r>
            <a:r>
              <a:rPr lang="en-US" dirty="0" err="1" smtClean="0"/>
              <a:t>نشر</a:t>
            </a:r>
            <a:r>
              <a:rPr lang="en-US" dirty="0" smtClean="0"/>
              <a:t> </a:t>
            </a:r>
            <a:r>
              <a:rPr lang="en-US" dirty="0" err="1" smtClean="0"/>
              <a:t>معلومات</a:t>
            </a:r>
            <a:r>
              <a:rPr lang="en-US" dirty="0" smtClean="0"/>
              <a:t> </a:t>
            </a:r>
            <a:r>
              <a:rPr lang="en-US" dirty="0" err="1" smtClean="0"/>
              <a:t>تتصل</a:t>
            </a:r>
            <a:r>
              <a:rPr lang="en-US" dirty="0" smtClean="0"/>
              <a:t> </a:t>
            </a:r>
            <a:r>
              <a:rPr lang="en-US" dirty="0" err="1" smtClean="0"/>
              <a:t>بأسرار</a:t>
            </a:r>
            <a:r>
              <a:rPr lang="en-US" dirty="0" smtClean="0"/>
              <a:t> </a:t>
            </a:r>
            <a:r>
              <a:rPr lang="en-US" dirty="0" err="1" smtClean="0"/>
              <a:t>الحياة</a:t>
            </a:r>
            <a:r>
              <a:rPr lang="en-US" dirty="0" smtClean="0"/>
              <a:t> </a:t>
            </a:r>
            <a:r>
              <a:rPr lang="en-US" dirty="0" err="1" smtClean="0"/>
              <a:t>الخاصة</a:t>
            </a:r>
            <a:r>
              <a:rPr lang="en-US" dirty="0" smtClean="0"/>
              <a:t> </a:t>
            </a:r>
            <a:r>
              <a:rPr lang="en-US" dirty="0" err="1" smtClean="0"/>
              <a:t>أو</a:t>
            </a:r>
            <a:r>
              <a:rPr lang="en-US" dirty="0" smtClean="0"/>
              <a:t> </a:t>
            </a:r>
            <a:r>
              <a:rPr lang="en-US" dirty="0" err="1" smtClean="0"/>
              <a:t>العائلية</a:t>
            </a:r>
            <a:r>
              <a:rPr lang="en-US" dirty="0" smtClean="0"/>
              <a:t> </a:t>
            </a:r>
            <a:r>
              <a:rPr lang="en-US" dirty="0" err="1" smtClean="0"/>
              <a:t>للأفراد</a:t>
            </a:r>
            <a:r>
              <a:rPr lang="en-US" dirty="0" smtClean="0"/>
              <a:t>...</a:t>
            </a:r>
            <a:r>
              <a:rPr lang="en-US" dirty="0" err="1" smtClean="0"/>
              <a:t>إذا</a:t>
            </a:r>
            <a:r>
              <a:rPr lang="en-US" dirty="0" smtClean="0"/>
              <a:t> </a:t>
            </a:r>
            <a:r>
              <a:rPr lang="en-US" dirty="0" err="1" smtClean="0"/>
              <a:t>كان</a:t>
            </a:r>
            <a:r>
              <a:rPr lang="en-US" dirty="0" smtClean="0"/>
              <a:t> </a:t>
            </a:r>
            <a:r>
              <a:rPr lang="en-US" dirty="0" err="1" smtClean="0"/>
              <a:t>من</a:t>
            </a:r>
            <a:r>
              <a:rPr lang="en-US" dirty="0" smtClean="0"/>
              <a:t> </a:t>
            </a:r>
            <a:r>
              <a:rPr lang="en-US" dirty="0" err="1" smtClean="0"/>
              <a:t>شأن</a:t>
            </a:r>
            <a:r>
              <a:rPr lang="en-US" dirty="0" smtClean="0"/>
              <a:t> </a:t>
            </a:r>
            <a:r>
              <a:rPr lang="en-US" dirty="0" err="1" smtClean="0"/>
              <a:t>نشرها</a:t>
            </a:r>
            <a:r>
              <a:rPr lang="en-US" dirty="0" smtClean="0"/>
              <a:t> </a:t>
            </a:r>
            <a:r>
              <a:rPr lang="en-US" dirty="0" err="1" smtClean="0"/>
              <a:t>أو</a:t>
            </a:r>
            <a:r>
              <a:rPr lang="en-US" dirty="0" smtClean="0"/>
              <a:t> </a:t>
            </a:r>
            <a:r>
              <a:rPr lang="en-US" dirty="0" err="1" smtClean="0"/>
              <a:t>تسريبها</a:t>
            </a:r>
            <a:r>
              <a:rPr lang="en-US" dirty="0" smtClean="0"/>
              <a:t> </a:t>
            </a:r>
            <a:r>
              <a:rPr lang="en-US" dirty="0" err="1" smtClean="0"/>
              <a:t>أو</a:t>
            </a:r>
            <a:r>
              <a:rPr lang="en-US" dirty="0" smtClean="0"/>
              <a:t> </a:t>
            </a:r>
            <a:r>
              <a:rPr lang="en-US" dirty="0" err="1" smtClean="0"/>
              <a:t>توزيعها</a:t>
            </a:r>
            <a:r>
              <a:rPr lang="en-US" dirty="0" smtClean="0"/>
              <a:t> </a:t>
            </a:r>
            <a:r>
              <a:rPr lang="en-US" dirty="0" err="1" smtClean="0"/>
              <a:t>الإساءة</a:t>
            </a:r>
            <a:r>
              <a:rPr lang="en-US" dirty="0" smtClean="0"/>
              <a:t> </a:t>
            </a:r>
            <a:r>
              <a:rPr lang="en-US" dirty="0" err="1" smtClean="0"/>
              <a:t>اليهم</a:t>
            </a:r>
            <a:r>
              <a:rPr lang="en-US" dirty="0" smtClean="0"/>
              <a:t> </a:t>
            </a:r>
            <a:r>
              <a:rPr lang="en-US" dirty="0" err="1" smtClean="0"/>
              <a:t>أو</a:t>
            </a:r>
            <a:r>
              <a:rPr lang="en-US" dirty="0" smtClean="0"/>
              <a:t> </a:t>
            </a:r>
            <a:r>
              <a:rPr lang="en-US" dirty="0" err="1" smtClean="0"/>
              <a:t>إلحاق</a:t>
            </a:r>
            <a:r>
              <a:rPr lang="en-US" dirty="0" smtClean="0"/>
              <a:t> </a:t>
            </a:r>
            <a:r>
              <a:rPr lang="en-US" dirty="0" err="1" smtClean="0"/>
              <a:t>الضرر</a:t>
            </a:r>
            <a:r>
              <a:rPr lang="en-US" dirty="0" smtClean="0"/>
              <a:t> </a:t>
            </a:r>
            <a:r>
              <a:rPr lang="en-US" dirty="0" err="1" smtClean="0"/>
              <a:t>بهم</a:t>
            </a:r>
            <a:r>
              <a:rPr lang="en-US" dirty="0" smtClean="0"/>
              <a:t> .  </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784"/>
            <a:ext cx="8229600" cy="1143000"/>
          </a:xfrm>
        </p:spPr>
        <p:txBody>
          <a:bodyPr/>
          <a:lstStyle/>
          <a:p>
            <a:endParaRPr lang="en-US"/>
          </a:p>
        </p:txBody>
      </p:sp>
      <p:sp>
        <p:nvSpPr>
          <p:cNvPr id="3" name="Content Placeholder 2"/>
          <p:cNvSpPr>
            <a:spLocks noGrp="1"/>
          </p:cNvSpPr>
          <p:nvPr>
            <p:ph idx="1"/>
          </p:nvPr>
        </p:nvSpPr>
        <p:spPr>
          <a:xfrm>
            <a:off x="428596" y="642918"/>
            <a:ext cx="8229600" cy="4525963"/>
          </a:xfrm>
        </p:spPr>
        <p:txBody>
          <a:bodyPr>
            <a:normAutofit/>
          </a:bodyPr>
          <a:lstStyle/>
          <a:p>
            <a:pPr algn="r" rtl="1">
              <a:buNone/>
            </a:pPr>
            <a:r>
              <a:rPr lang="ar-IQ" dirty="0" smtClean="0"/>
              <a:t>      3- </a:t>
            </a:r>
            <a:r>
              <a:rPr lang="ar-SA" dirty="0" smtClean="0"/>
              <a:t>منعت المادة (92/ رابعاً) من الدستور العراقي لعام 2005 كل أشكال العنف والتعسف في الاسرة والمدرسة والمجتمع, كما ان المشرع إستخدم مصطلح العنف في أكثر من مادة من مواد قانون العقوبات سواء كجريمة أو كظرف مشدد للعقوبة  مثال على ذلك </a:t>
            </a:r>
            <a:r>
              <a:rPr lang="ar-IQ" dirty="0" smtClean="0"/>
              <a:t>ا</a:t>
            </a:r>
            <a:r>
              <a:rPr lang="ar-SA" dirty="0" smtClean="0"/>
              <a:t>لمادتين (410) و(212) من قانون العقوبات ا</a:t>
            </a:r>
            <a:r>
              <a:rPr lang="ar-IQ" dirty="0" smtClean="0"/>
              <a:t>لعراقي و</a:t>
            </a:r>
            <a:r>
              <a:rPr lang="ar-SA" dirty="0" smtClean="0"/>
              <a:t>المادتين (237) و(263) من نفس القانون .</a:t>
            </a:r>
            <a:endParaRPr lang="en-US" dirty="0" smtClean="0"/>
          </a:p>
          <a:p>
            <a:pPr algn="r" rtl="1">
              <a:buNone/>
            </a:pPr>
            <a:r>
              <a:rPr lang="ar-SA" dirty="0" smtClean="0"/>
              <a:t>   </a:t>
            </a:r>
            <a:r>
              <a:rPr lang="ar-IQ" dirty="0" smtClean="0"/>
              <a:t>    </a:t>
            </a:r>
            <a:r>
              <a:rPr lang="ar-SA" dirty="0" smtClean="0"/>
              <a:t>وهذا يتفق مع مباديء وأحكام الشرعة الدولية فقد جاء في المادة (5) من </a:t>
            </a:r>
            <a:r>
              <a:rPr lang="ar-IQ" dirty="0" smtClean="0"/>
              <a:t>الإعلان العالمي لحقوق الانسان بانه </a:t>
            </a:r>
            <a:r>
              <a:rPr lang="en-US" dirty="0" err="1" smtClean="0"/>
              <a:t>لايجوز</a:t>
            </a:r>
            <a:r>
              <a:rPr lang="en-US" dirty="0" smtClean="0"/>
              <a:t> </a:t>
            </a:r>
            <a:r>
              <a:rPr lang="en-US" dirty="0" err="1" smtClean="0"/>
              <a:t>أن</a:t>
            </a:r>
            <a:r>
              <a:rPr lang="en-US" dirty="0" smtClean="0"/>
              <a:t> </a:t>
            </a:r>
            <a:r>
              <a:rPr lang="en-US" dirty="0" err="1" smtClean="0"/>
              <a:t>يعرض</a:t>
            </a:r>
            <a:r>
              <a:rPr lang="en-US" dirty="0" smtClean="0"/>
              <a:t> </a:t>
            </a:r>
            <a:r>
              <a:rPr lang="en-US" dirty="0" err="1" smtClean="0"/>
              <a:t>أي</a:t>
            </a:r>
            <a:r>
              <a:rPr lang="en-US" dirty="0" smtClean="0"/>
              <a:t> </a:t>
            </a:r>
            <a:r>
              <a:rPr lang="en-US" dirty="0" err="1" smtClean="0"/>
              <a:t>إنسان</a:t>
            </a:r>
            <a:r>
              <a:rPr lang="en-US" dirty="0" smtClean="0"/>
              <a:t> </a:t>
            </a:r>
            <a:r>
              <a:rPr lang="en-US" dirty="0" err="1" smtClean="0"/>
              <a:t>للتعذيب</a:t>
            </a:r>
            <a:r>
              <a:rPr lang="en-US" dirty="0" smtClean="0"/>
              <a:t> </a:t>
            </a:r>
            <a:r>
              <a:rPr lang="en-US" dirty="0" err="1" smtClean="0"/>
              <a:t>ولا</a:t>
            </a:r>
            <a:r>
              <a:rPr lang="en-US" dirty="0" smtClean="0"/>
              <a:t> </a:t>
            </a:r>
            <a:r>
              <a:rPr lang="en-US" dirty="0" err="1" smtClean="0"/>
              <a:t>للعقوبات</a:t>
            </a:r>
            <a:r>
              <a:rPr lang="en-US" dirty="0" smtClean="0"/>
              <a:t> </a:t>
            </a:r>
            <a:r>
              <a:rPr lang="en-US" dirty="0" err="1" smtClean="0"/>
              <a:t>أو</a:t>
            </a:r>
            <a:r>
              <a:rPr lang="en-US" dirty="0" smtClean="0"/>
              <a:t> </a:t>
            </a:r>
            <a:r>
              <a:rPr lang="en-US" dirty="0" err="1" smtClean="0"/>
              <a:t>المعاملات</a:t>
            </a:r>
            <a:r>
              <a:rPr lang="en-US" dirty="0" smtClean="0"/>
              <a:t> </a:t>
            </a:r>
            <a:r>
              <a:rPr lang="en-US" dirty="0" err="1" smtClean="0"/>
              <a:t>القاسية</a:t>
            </a:r>
            <a:r>
              <a:rPr lang="en-US" dirty="0" smtClean="0"/>
              <a:t> </a:t>
            </a:r>
            <a:r>
              <a:rPr lang="en-US" dirty="0" err="1" smtClean="0"/>
              <a:t>أو</a:t>
            </a:r>
            <a:r>
              <a:rPr lang="en-US" dirty="0" smtClean="0"/>
              <a:t> </a:t>
            </a:r>
            <a:r>
              <a:rPr lang="en-US" dirty="0" err="1" smtClean="0"/>
              <a:t>الوحشية</a:t>
            </a:r>
            <a:r>
              <a:rPr lang="en-US" dirty="0" smtClean="0"/>
              <a:t> </a:t>
            </a:r>
            <a:r>
              <a:rPr lang="en-US" dirty="0" err="1" smtClean="0"/>
              <a:t>أو</a:t>
            </a:r>
            <a:r>
              <a:rPr lang="en-US" dirty="0" smtClean="0"/>
              <a:t> </a:t>
            </a:r>
            <a:r>
              <a:rPr lang="en-US" dirty="0" err="1" smtClean="0"/>
              <a:t>الحاطة</a:t>
            </a:r>
            <a:r>
              <a:rPr lang="en-US" dirty="0" smtClean="0"/>
              <a:t> </a:t>
            </a:r>
            <a:r>
              <a:rPr lang="en-US" dirty="0" err="1" smtClean="0"/>
              <a:t>بالكرامة</a:t>
            </a:r>
            <a:r>
              <a:rPr lang="en-US" dirty="0" smtClean="0"/>
              <a:t> </a:t>
            </a:r>
            <a:r>
              <a:rPr lang="ar-IQ" dirty="0" smtClean="0"/>
              <a:t>.</a:t>
            </a:r>
            <a:endParaRPr lang="en-US" dirty="0" smtClean="0"/>
          </a:p>
          <a:p>
            <a:pPr algn="r" rtl="1">
              <a:buNone/>
            </a:pPr>
            <a:endParaRPr lang="en-US" dirty="0" smtClean="0"/>
          </a:p>
          <a:p>
            <a:pPr algn="r"/>
            <a:endParaRPr lang="en-U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57158" y="214290"/>
            <a:ext cx="8229600" cy="4525963"/>
          </a:xfrm>
        </p:spPr>
        <p:txBody>
          <a:bodyPr>
            <a:normAutofit/>
          </a:bodyPr>
          <a:lstStyle/>
          <a:p>
            <a:pPr algn="r"/>
            <a:r>
              <a:rPr lang="ar-SA" dirty="0" smtClean="0"/>
              <a:t>أما في إقليم كوردستان فلم يكتف المشرع بما جاء من أحكام التجريم والعقاب لكل أشكال العنف والإكراه والتعسف في قانون العقوبات بل </a:t>
            </a:r>
            <a:r>
              <a:rPr lang="ar-SA" dirty="0" smtClean="0">
                <a:solidFill>
                  <a:srgbClr val="FF0000"/>
                </a:solidFill>
              </a:rPr>
              <a:t>أصدر قانون خاص بمناهضة العنف الأسري</a:t>
            </a:r>
            <a:r>
              <a:rPr lang="ar-SA" b="1" dirty="0" smtClean="0">
                <a:solidFill>
                  <a:srgbClr val="FF0000"/>
                </a:solidFill>
              </a:rPr>
              <a:t> </a:t>
            </a:r>
            <a:r>
              <a:rPr lang="ar-SA" dirty="0" smtClean="0">
                <a:solidFill>
                  <a:srgbClr val="FF0000"/>
                </a:solidFill>
              </a:rPr>
              <a:t>رقم 8 لسنة</a:t>
            </a:r>
            <a:r>
              <a:rPr lang="ar-SA" b="1" dirty="0" smtClean="0">
                <a:solidFill>
                  <a:srgbClr val="FF0000"/>
                </a:solidFill>
              </a:rPr>
              <a:t> </a:t>
            </a:r>
            <a:r>
              <a:rPr lang="ar-SA" dirty="0" smtClean="0">
                <a:solidFill>
                  <a:srgbClr val="FF0000"/>
                </a:solidFill>
              </a:rPr>
              <a:t>2011 </a:t>
            </a:r>
            <a:r>
              <a:rPr lang="ar-SA" dirty="0" smtClean="0"/>
              <a:t>، وفي معرض ذلك نصت المادة (2- أولاً) منه على ان " يحظر على اي شخص يرتبط بعلاقة اسرية ان يرتكب عنفاً اسرياً ومنها العنف البدني والجنسي والنفسي في إطار الاسرة، وتعتبر الافعال الاتي</a:t>
            </a:r>
            <a:r>
              <a:rPr lang="ar-IQ" dirty="0" smtClean="0"/>
              <a:t>    </a:t>
            </a:r>
            <a:r>
              <a:rPr lang="ar-SA" dirty="0" smtClean="0"/>
              <a:t>على سبيل المثال عنفاً اسرياً</a:t>
            </a:r>
            <a:r>
              <a:rPr lang="ar-IQ" dirty="0" smtClean="0"/>
              <a:t> ....</a:t>
            </a:r>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0034" y="0"/>
            <a:ext cx="8229600" cy="4525963"/>
          </a:xfrm>
        </p:spPr>
        <p:txBody>
          <a:bodyPr>
            <a:noAutofit/>
          </a:bodyPr>
          <a:lstStyle/>
          <a:p>
            <a:pPr algn="r" rtl="1">
              <a:buNone/>
            </a:pPr>
            <a:r>
              <a:rPr lang="ar-IQ" sz="3600" dirty="0" smtClean="0"/>
              <a:t>     4</a:t>
            </a:r>
            <a:r>
              <a:rPr lang="ar-SA" sz="3600" dirty="0" smtClean="0"/>
              <a:t>- قرر</a:t>
            </a:r>
            <a:r>
              <a:rPr lang="en-US" sz="3600" dirty="0" smtClean="0"/>
              <a:t> </a:t>
            </a:r>
            <a:r>
              <a:rPr lang="en-US" sz="3600" dirty="0" err="1" smtClean="0"/>
              <a:t>وثيقة</a:t>
            </a:r>
            <a:r>
              <a:rPr lang="en-US" sz="3600" dirty="0" smtClean="0"/>
              <a:t> </a:t>
            </a:r>
            <a:r>
              <a:rPr lang="en-US" sz="3600" dirty="0" err="1" smtClean="0"/>
              <a:t>الإعلان</a:t>
            </a:r>
            <a:r>
              <a:rPr lang="en-US" sz="3600" dirty="0" smtClean="0"/>
              <a:t> </a:t>
            </a:r>
            <a:r>
              <a:rPr lang="en-US" sz="3600" dirty="0" err="1" smtClean="0"/>
              <a:t>العالمي</a:t>
            </a:r>
            <a:r>
              <a:rPr lang="ar-SA" sz="3600" dirty="0" smtClean="0"/>
              <a:t> لحقوق الإنسان </a:t>
            </a:r>
            <a:r>
              <a:rPr lang="ar-IQ" sz="3600" dirty="0" smtClean="0"/>
              <a:t>في </a:t>
            </a:r>
            <a:r>
              <a:rPr lang="ar-SA" sz="3600" dirty="0" smtClean="0"/>
              <a:t>الماد</a:t>
            </a:r>
            <a:r>
              <a:rPr lang="ar-IQ" sz="3600" dirty="0" smtClean="0"/>
              <a:t>ة (19) </a:t>
            </a:r>
            <a:r>
              <a:rPr lang="ar-SA" sz="3600" dirty="0" smtClean="0"/>
              <a:t>ان لكل شخص الحق في التعبير عن أفكاره وفي إعطاء المعلومات وتلقيها بحيث </a:t>
            </a:r>
            <a:r>
              <a:rPr lang="en-US" sz="3600" dirty="0" err="1" smtClean="0"/>
              <a:t>يشمل</a:t>
            </a:r>
            <a:r>
              <a:rPr lang="en-US" sz="3600" dirty="0" smtClean="0"/>
              <a:t> </a:t>
            </a:r>
            <a:r>
              <a:rPr lang="en-US" sz="3600" dirty="0" err="1" smtClean="0"/>
              <a:t>هذا</a:t>
            </a:r>
            <a:r>
              <a:rPr lang="en-US" sz="3600" dirty="0" smtClean="0"/>
              <a:t> </a:t>
            </a:r>
            <a:r>
              <a:rPr lang="en-US" sz="3600" dirty="0" err="1" smtClean="0"/>
              <a:t>الحق</a:t>
            </a:r>
            <a:r>
              <a:rPr lang="en-US" sz="3600" dirty="0" smtClean="0"/>
              <a:t> </a:t>
            </a:r>
            <a:r>
              <a:rPr lang="en-US" sz="3600" dirty="0" err="1" smtClean="0"/>
              <a:t>حرية</a:t>
            </a:r>
            <a:r>
              <a:rPr lang="en-US" sz="3600" dirty="0" smtClean="0"/>
              <a:t> </a:t>
            </a:r>
            <a:r>
              <a:rPr lang="en-US" sz="3600" dirty="0" err="1" smtClean="0"/>
              <a:t>إعتناق</a:t>
            </a:r>
            <a:r>
              <a:rPr lang="en-US" sz="3600" dirty="0" smtClean="0"/>
              <a:t> </a:t>
            </a:r>
            <a:r>
              <a:rPr lang="en-US" sz="3600" dirty="0" err="1" smtClean="0"/>
              <a:t>الآراء</a:t>
            </a:r>
            <a:r>
              <a:rPr lang="en-US" sz="3600" dirty="0" smtClean="0"/>
              <a:t> </a:t>
            </a:r>
            <a:r>
              <a:rPr lang="en-US" sz="3600" dirty="0" err="1" smtClean="0"/>
              <a:t>دون</a:t>
            </a:r>
            <a:r>
              <a:rPr lang="en-US" sz="3600" dirty="0" smtClean="0"/>
              <a:t> </a:t>
            </a:r>
            <a:r>
              <a:rPr lang="en-US" sz="3600" dirty="0" err="1" smtClean="0"/>
              <a:t>أي</a:t>
            </a:r>
            <a:r>
              <a:rPr lang="en-US" sz="3600" dirty="0" smtClean="0"/>
              <a:t> </a:t>
            </a:r>
            <a:r>
              <a:rPr lang="en-US" sz="3600" dirty="0" err="1" smtClean="0"/>
              <a:t>تدخل</a:t>
            </a:r>
            <a:r>
              <a:rPr lang="en-US" sz="3600" dirty="0" smtClean="0"/>
              <a:t>، </a:t>
            </a:r>
            <a:r>
              <a:rPr lang="en-US" sz="3600" dirty="0" err="1" smtClean="0"/>
              <a:t>وإستقاء</a:t>
            </a:r>
            <a:r>
              <a:rPr lang="en-US" sz="3600" dirty="0" smtClean="0"/>
              <a:t> </a:t>
            </a:r>
            <a:r>
              <a:rPr lang="en-US" sz="3600" dirty="0" err="1" smtClean="0"/>
              <a:t>الأنباء</a:t>
            </a:r>
            <a:r>
              <a:rPr lang="en-US" sz="3600" dirty="0" smtClean="0"/>
              <a:t> </a:t>
            </a:r>
            <a:r>
              <a:rPr lang="en-US" sz="3600" dirty="0" err="1" smtClean="0"/>
              <a:t>والأفكار</a:t>
            </a:r>
            <a:r>
              <a:rPr lang="en-US" sz="3600" dirty="0" smtClean="0"/>
              <a:t> </a:t>
            </a:r>
            <a:r>
              <a:rPr lang="en-US" sz="3600" dirty="0" err="1" smtClean="0"/>
              <a:t>وتلقيها</a:t>
            </a:r>
            <a:r>
              <a:rPr lang="en-US" sz="3600" dirty="0" smtClean="0"/>
              <a:t> </a:t>
            </a:r>
            <a:r>
              <a:rPr lang="en-US" sz="3600" dirty="0" err="1" smtClean="0"/>
              <a:t>وإذاعتها</a:t>
            </a:r>
            <a:r>
              <a:rPr lang="en-US" sz="3600" dirty="0" smtClean="0"/>
              <a:t> </a:t>
            </a:r>
            <a:r>
              <a:rPr lang="en-US" sz="3600" dirty="0" err="1" smtClean="0"/>
              <a:t>بأية</a:t>
            </a:r>
            <a:r>
              <a:rPr lang="en-US" sz="3600" dirty="0" smtClean="0"/>
              <a:t> </a:t>
            </a:r>
            <a:r>
              <a:rPr lang="en-US" sz="3600" dirty="0" err="1" smtClean="0"/>
              <a:t>وسيلة</a:t>
            </a:r>
            <a:r>
              <a:rPr lang="en-US" sz="3600" dirty="0" smtClean="0"/>
              <a:t> </a:t>
            </a:r>
            <a:r>
              <a:rPr lang="en-US" sz="3600" dirty="0" err="1" smtClean="0"/>
              <a:t>كانت</a:t>
            </a:r>
            <a:r>
              <a:rPr lang="en-US" sz="3600" dirty="0" smtClean="0"/>
              <a:t> </a:t>
            </a:r>
            <a:r>
              <a:rPr lang="en-US" sz="3600" dirty="0" err="1" smtClean="0"/>
              <a:t>دون</a:t>
            </a:r>
            <a:r>
              <a:rPr lang="en-US" sz="3600" dirty="0" smtClean="0"/>
              <a:t> </a:t>
            </a:r>
            <a:r>
              <a:rPr lang="en-US" sz="3600" dirty="0" err="1" smtClean="0"/>
              <a:t>تقيد</a:t>
            </a:r>
            <a:r>
              <a:rPr lang="en-US" sz="3600" dirty="0" smtClean="0"/>
              <a:t> </a:t>
            </a:r>
            <a:r>
              <a:rPr lang="en-US" sz="3600" dirty="0" err="1" smtClean="0"/>
              <a:t>بالحدود</a:t>
            </a:r>
            <a:r>
              <a:rPr lang="en-US" sz="3600" dirty="0" smtClean="0"/>
              <a:t> </a:t>
            </a:r>
            <a:r>
              <a:rPr lang="en-US" sz="3600" dirty="0" err="1" smtClean="0"/>
              <a:t>الجغرافية</a:t>
            </a:r>
            <a:r>
              <a:rPr lang="en-US" sz="3600" dirty="0" smtClean="0"/>
              <a:t>.</a:t>
            </a:r>
            <a:endParaRPr lang="ar-IQ" sz="3600" dirty="0" smtClean="0"/>
          </a:p>
          <a:p>
            <a:pPr algn="r">
              <a:buNone/>
            </a:pPr>
            <a:r>
              <a:rPr lang="ar-SA" sz="3600" dirty="0" smtClean="0"/>
              <a:t>وترتبط حرية التجمع السلمي بالحق في حرية الرأي والتعبير إرتباطا وثيقا باعتبارها مظهرا من مظاهر التعبير عن</a:t>
            </a:r>
            <a:r>
              <a:rPr lang="ar-IQ" sz="3600" dirty="0" smtClean="0"/>
              <a:t> الرأي </a:t>
            </a:r>
            <a:r>
              <a:rPr lang="ar-SA" sz="3600" dirty="0" smtClean="0"/>
              <a:t>وكان المشرع تقيد حق أفراد الشعب في</a:t>
            </a:r>
            <a:r>
              <a:rPr lang="ar-IQ" sz="3600" dirty="0" smtClean="0"/>
              <a:t> ذلك </a:t>
            </a:r>
            <a:r>
              <a:rPr lang="ar-SA" sz="3600" dirty="0" smtClean="0"/>
              <a:t>ويعاقب عليه بموجب المواد (220 – 222 ) من قانون العقوبات</a:t>
            </a:r>
            <a:r>
              <a:rPr lang="ar-IQ" sz="3600" dirty="0" smtClean="0"/>
              <a:t> </a:t>
            </a:r>
            <a:r>
              <a:rPr lang="ar-SA" sz="3600" dirty="0" smtClean="0"/>
              <a:t>ولكن بعد عام 2003 تم تعليق تلك المواد من قبل سلطة الائتلاف المؤقتة </a:t>
            </a:r>
            <a:r>
              <a:rPr lang="ar-IQ" sz="3600" dirty="0" smtClean="0"/>
              <a:t>.</a:t>
            </a:r>
            <a:endParaRPr lang="en-US" sz="3600"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42910" y="0"/>
            <a:ext cx="8229600" cy="4525963"/>
          </a:xfrm>
        </p:spPr>
        <p:txBody>
          <a:bodyPr>
            <a:noAutofit/>
          </a:bodyPr>
          <a:lstStyle/>
          <a:p>
            <a:pPr algn="r" rtl="1">
              <a:buNone/>
            </a:pPr>
            <a:r>
              <a:rPr lang="ar-IQ" sz="3600" dirty="0" smtClean="0"/>
              <a:t>    </a:t>
            </a:r>
            <a:r>
              <a:rPr lang="ar-SA" sz="3600" dirty="0" smtClean="0"/>
              <a:t>وأقر الدستور العراقي ذلك الحق </a:t>
            </a:r>
            <a:r>
              <a:rPr lang="ar-IQ" sz="3600" dirty="0" smtClean="0"/>
              <a:t>في </a:t>
            </a:r>
            <a:r>
              <a:rPr lang="ar-SA" sz="3600" dirty="0" smtClean="0"/>
              <a:t>المادة(34/ ثالثا) من الدستور العراقي لسنة 2005 </a:t>
            </a:r>
            <a:r>
              <a:rPr lang="ar-IQ" sz="3600" dirty="0" smtClean="0"/>
              <a:t>ب</a:t>
            </a:r>
            <a:r>
              <a:rPr lang="ar-SA" sz="3600" dirty="0" smtClean="0"/>
              <a:t>النص على "حرية الاجتماع والتظاھر السلمي، وتنظم بقانون" </a:t>
            </a:r>
            <a:endParaRPr lang="ar-IQ" sz="3600" dirty="0" smtClean="0"/>
          </a:p>
          <a:p>
            <a:pPr algn="r" rtl="1">
              <a:buNone/>
            </a:pPr>
            <a:r>
              <a:rPr lang="ar-IQ" sz="3600" dirty="0" smtClean="0"/>
              <a:t>    وهناك مشروع قانون محل دراسة في برلمان العراق وهو ” قانون الرآي والإجتماع والتظاهر السلمي” .         ونأمل أن يصبح هذا المشروع قانوناً في أقرب وقت، آخذاً أحكام الشرعة الدولية بنظر الإعتبار.</a:t>
            </a:r>
          </a:p>
          <a:p>
            <a:pPr algn="r" rtl="1">
              <a:buNone/>
            </a:pPr>
            <a:r>
              <a:rPr lang="ar-IQ" sz="3600" dirty="0" smtClean="0"/>
              <a:t>    </a:t>
            </a:r>
            <a:r>
              <a:rPr lang="ar-SA" sz="3600" dirty="0" smtClean="0"/>
              <a:t>ولعدم وجود قانون خاص لتنظيم المظاهرات في العراق فقد شرع المشرع الكوردستاني </a:t>
            </a:r>
            <a:r>
              <a:rPr lang="ar-SA" sz="3600" dirty="0" smtClean="0">
                <a:solidFill>
                  <a:srgbClr val="FF0000"/>
                </a:solidFill>
              </a:rPr>
              <a:t>"قانون تنظيم المظاهرات رقم 11 لسنة 2012" </a:t>
            </a:r>
            <a:r>
              <a:rPr lang="ar-SA" sz="3600" dirty="0" smtClean="0"/>
              <a:t>وإعترف ان التظاهر هو حق دستوري وضمانة لتحقيق حياة ديموقراطية</a:t>
            </a:r>
            <a:r>
              <a:rPr lang="ar-IQ" sz="3600" dirty="0" smtClean="0"/>
              <a:t> .</a:t>
            </a:r>
            <a:endParaRPr lang="en-US" sz="3600" dirty="0" smtClean="0"/>
          </a:p>
          <a:p>
            <a:pPr algn="r" rtl="1">
              <a:buNone/>
            </a:pPr>
            <a:r>
              <a:rPr lang="ar-IQ" sz="3600" dirty="0" smtClean="0"/>
              <a:t>     </a:t>
            </a:r>
            <a:endParaRPr lang="en-US" sz="3600" dirty="0" smtClean="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ctr">
              <a:buNone/>
            </a:pPr>
            <a:r>
              <a:rPr lang="ar-IQ" sz="6600" b="1" dirty="0" smtClean="0">
                <a:solidFill>
                  <a:srgbClr val="C00000"/>
                </a:solidFill>
              </a:rPr>
              <a:t>مظاهر التعارض </a:t>
            </a:r>
          </a:p>
          <a:p>
            <a:pPr algn="ctr">
              <a:buNone/>
            </a:pPr>
            <a:r>
              <a:rPr lang="ar-IQ" sz="6600" b="1" dirty="0" smtClean="0">
                <a:solidFill>
                  <a:srgbClr val="C00000"/>
                </a:solidFill>
              </a:rPr>
              <a:t>بين نصوص قانون العقوبات  العراقي رقم 111 لسنة 1969 المعدل</a:t>
            </a:r>
          </a:p>
          <a:p>
            <a:pPr algn="ctr">
              <a:buNone/>
            </a:pPr>
            <a:r>
              <a:rPr lang="ar-IQ" sz="6600" b="1" dirty="0" smtClean="0">
                <a:solidFill>
                  <a:srgbClr val="C00000"/>
                </a:solidFill>
              </a:rPr>
              <a:t> وقواعد الشرعة الدولية </a:t>
            </a:r>
            <a:endParaRPr lang="en-US" sz="6600" b="1" dirty="0" smtClean="0">
              <a:solidFill>
                <a:srgbClr val="C00000"/>
              </a:solidFill>
            </a:endParaRPr>
          </a:p>
          <a:p>
            <a:endParaRPr lang="en-US" b="1"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1143000"/>
          </a:xfrm>
        </p:spPr>
        <p:txBody>
          <a:bodyPr/>
          <a:lstStyle/>
          <a:p>
            <a:r>
              <a:rPr lang="ar-IQ" b="1" dirty="0" smtClean="0"/>
              <a:t> </a:t>
            </a:r>
            <a:endParaRPr lang="en-US" dirty="0"/>
          </a:p>
        </p:txBody>
      </p:sp>
      <p:sp>
        <p:nvSpPr>
          <p:cNvPr id="3" name="Content Placeholder 2"/>
          <p:cNvSpPr>
            <a:spLocks noGrp="1"/>
          </p:cNvSpPr>
          <p:nvPr>
            <p:ph idx="1"/>
          </p:nvPr>
        </p:nvSpPr>
        <p:spPr>
          <a:xfrm>
            <a:off x="500034" y="2071678"/>
            <a:ext cx="8229600" cy="4525963"/>
          </a:xfrm>
        </p:spPr>
        <p:txBody>
          <a:bodyPr>
            <a:normAutofit/>
          </a:bodyPr>
          <a:lstStyle/>
          <a:p>
            <a:pPr algn="r" rtl="1">
              <a:buNone/>
            </a:pPr>
            <a:r>
              <a:rPr lang="ar-IQ" sz="3600" dirty="0" smtClean="0"/>
              <a:t>     يقصد بالتعارض عدم توافر نصوص في النظام الجنائي الوطني لحماية حق أو اكثر من الحقوق محل الحماية في قواعد الشرعة الدولية، ومن باب أولى وجود نصوص في التشريع الجنائي الوطني تنتهك حق أو أكثر من حقوق الإنسان محل الحماية في هذه القواعد الدولية .</a:t>
            </a:r>
            <a:endParaRPr lang="en-US" sz="3600" dirty="0" smtClean="0"/>
          </a:p>
          <a:p>
            <a:pPr algn="r">
              <a:buNone/>
            </a:pPr>
            <a:r>
              <a:rPr lang="ar-IQ" sz="3600" dirty="0" smtClean="0"/>
              <a:t> </a:t>
            </a:r>
            <a:endParaRPr lang="en-US" sz="3600"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0034" y="571480"/>
            <a:ext cx="8229600" cy="4525963"/>
          </a:xfrm>
        </p:spPr>
        <p:txBody>
          <a:bodyPr>
            <a:noAutofit/>
          </a:bodyPr>
          <a:lstStyle/>
          <a:p>
            <a:pPr algn="r" rtl="1">
              <a:buNone/>
            </a:pPr>
            <a:r>
              <a:rPr lang="ar-IQ" sz="3600" dirty="0" smtClean="0"/>
              <a:t>     1-</a:t>
            </a:r>
            <a:r>
              <a:rPr lang="ar-IQ" sz="3600" b="1" dirty="0" smtClean="0"/>
              <a:t> </a:t>
            </a:r>
            <a:r>
              <a:rPr lang="ar-SA" sz="3600" dirty="0" smtClean="0"/>
              <a:t>أكد العهد الدولي للحقوق المدنية والسياسية </a:t>
            </a:r>
            <a:r>
              <a:rPr lang="ar-IQ" sz="3600" dirty="0" smtClean="0"/>
              <a:t>في </a:t>
            </a:r>
            <a:r>
              <a:rPr lang="ar-SA" sz="3600" dirty="0" smtClean="0"/>
              <a:t>المادة (6/2) من</a:t>
            </a:r>
            <a:r>
              <a:rPr lang="ar-IQ" sz="3600" dirty="0" smtClean="0"/>
              <a:t>ه </a:t>
            </a:r>
            <a:r>
              <a:rPr lang="ar-SA" sz="3600" dirty="0" smtClean="0"/>
              <a:t>على الدول التي لم تلغ عقوبة الإعدام، أن لا تحكم محاكمها الجنائية بهذه العقوبة إلا بالشروط الاتية:</a:t>
            </a:r>
            <a:endParaRPr lang="ar-IQ" sz="3600" dirty="0" smtClean="0"/>
          </a:p>
          <a:p>
            <a:pPr algn="r" rtl="1">
              <a:buNone/>
            </a:pPr>
            <a:r>
              <a:rPr lang="ar-IQ" sz="3600" dirty="0" smtClean="0"/>
              <a:t> </a:t>
            </a:r>
            <a:r>
              <a:rPr lang="ar-SA" sz="3600" dirty="0" smtClean="0"/>
              <a:t>أ- أن تكون عقوبة الإعدام جزاء على أشد الجرائم خطورة وفقا للتشريع النافذ وقت ارتكاب الجريمة.</a:t>
            </a:r>
            <a:endParaRPr lang="en-US" sz="3600" dirty="0" smtClean="0"/>
          </a:p>
          <a:p>
            <a:pPr algn="r" rtl="1">
              <a:buNone/>
            </a:pPr>
            <a:r>
              <a:rPr lang="ar-SA" sz="3600" dirty="0" smtClean="0"/>
              <a:t>ب- أن لا تكون هذه العقوبة مخالفة لأحكام العهد وإتفاقية منع جريمة الإبادة الجماعية والمعاقبة عليها.</a:t>
            </a:r>
            <a:endParaRPr lang="en-US" sz="3600" dirty="0" smtClean="0"/>
          </a:p>
          <a:p>
            <a:pPr algn="r" rtl="1">
              <a:buNone/>
            </a:pPr>
            <a:r>
              <a:rPr lang="ar-SA" sz="3600" dirty="0" smtClean="0"/>
              <a:t>ج- لا يجوز تطبيق هذه العقوبة إلا بمقتضى حكم نهائي صادر عن محكمة مختصة .</a:t>
            </a:r>
            <a:endParaRPr lang="en-US" sz="3600" dirty="0" smtClean="0"/>
          </a:p>
          <a:p>
            <a:pPr algn="r"/>
            <a:endParaRPr lang="en-US" sz="3600"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3600"/>
          </a:p>
        </p:txBody>
      </p:sp>
      <p:sp>
        <p:nvSpPr>
          <p:cNvPr id="3" name="Content Placeholder 2"/>
          <p:cNvSpPr>
            <a:spLocks noGrp="1"/>
          </p:cNvSpPr>
          <p:nvPr>
            <p:ph idx="1"/>
          </p:nvPr>
        </p:nvSpPr>
        <p:spPr>
          <a:xfrm>
            <a:off x="428596" y="642918"/>
            <a:ext cx="8229600" cy="4525963"/>
          </a:xfrm>
        </p:spPr>
        <p:txBody>
          <a:bodyPr>
            <a:noAutofit/>
          </a:bodyPr>
          <a:lstStyle/>
          <a:p>
            <a:pPr algn="r">
              <a:buNone/>
            </a:pPr>
            <a:r>
              <a:rPr lang="ar-IQ" sz="3600" dirty="0" smtClean="0"/>
              <a:t>   </a:t>
            </a:r>
            <a:r>
              <a:rPr lang="ar-SA" sz="3600" dirty="0" smtClean="0"/>
              <a:t>ولكن المشرع العراقي خالف أحكام الشرعة الدولية ، فقد </a:t>
            </a:r>
            <a:r>
              <a:rPr lang="en-US" sz="3600" dirty="0" err="1" smtClean="0"/>
              <a:t>بالغ</a:t>
            </a:r>
            <a:r>
              <a:rPr lang="en-US" sz="3600" dirty="0" smtClean="0"/>
              <a:t> </a:t>
            </a:r>
            <a:r>
              <a:rPr lang="en-US" sz="3600" dirty="0" err="1" smtClean="0"/>
              <a:t>في</a:t>
            </a:r>
            <a:r>
              <a:rPr lang="en-US" sz="3600" dirty="0" smtClean="0"/>
              <a:t> </a:t>
            </a:r>
            <a:r>
              <a:rPr lang="en-US" sz="3600" dirty="0" err="1" smtClean="0"/>
              <a:t>إعتماد</a:t>
            </a:r>
            <a:r>
              <a:rPr lang="en-US" sz="3600" dirty="0" smtClean="0"/>
              <a:t> </a:t>
            </a:r>
            <a:r>
              <a:rPr lang="en-US" sz="3600" dirty="0" err="1" smtClean="0"/>
              <a:t>عقوبة</a:t>
            </a:r>
            <a:r>
              <a:rPr lang="en-US" sz="3600" dirty="0" smtClean="0"/>
              <a:t> </a:t>
            </a:r>
            <a:r>
              <a:rPr lang="en-US" sz="3600" dirty="0" err="1" smtClean="0"/>
              <a:t>الإعدام</a:t>
            </a:r>
            <a:r>
              <a:rPr lang="en-US" sz="3600" dirty="0" smtClean="0"/>
              <a:t> </a:t>
            </a:r>
            <a:r>
              <a:rPr lang="en-US" sz="3600" dirty="0" err="1" smtClean="0"/>
              <a:t>في</a:t>
            </a:r>
            <a:r>
              <a:rPr lang="en-US" sz="3600" dirty="0" smtClean="0"/>
              <a:t> </a:t>
            </a:r>
            <a:r>
              <a:rPr lang="en-US" sz="3600" dirty="0" err="1" smtClean="0"/>
              <a:t>جرائم</a:t>
            </a:r>
            <a:r>
              <a:rPr lang="en-US" sz="3600" dirty="0" smtClean="0"/>
              <a:t> </a:t>
            </a:r>
            <a:r>
              <a:rPr lang="en-US" sz="3600" dirty="0" err="1" smtClean="0"/>
              <a:t>كثيرة</a:t>
            </a:r>
            <a:r>
              <a:rPr lang="en-US" sz="3600" dirty="0" smtClean="0"/>
              <a:t> </a:t>
            </a:r>
            <a:r>
              <a:rPr lang="en-US" sz="3600" dirty="0" err="1" smtClean="0"/>
              <a:t>البعض</a:t>
            </a:r>
            <a:r>
              <a:rPr lang="en-US" sz="3600" dirty="0" smtClean="0"/>
              <a:t> </a:t>
            </a:r>
            <a:r>
              <a:rPr lang="en-US" sz="3600" dirty="0" err="1" smtClean="0"/>
              <a:t>منها</a:t>
            </a:r>
            <a:r>
              <a:rPr lang="en-US" sz="3600" dirty="0" smtClean="0"/>
              <a:t> </a:t>
            </a:r>
            <a:r>
              <a:rPr lang="en-US" sz="3600" dirty="0" err="1" smtClean="0"/>
              <a:t>ليست</a:t>
            </a:r>
            <a:r>
              <a:rPr lang="en-US" sz="3600" dirty="0" smtClean="0"/>
              <a:t> </a:t>
            </a:r>
            <a:r>
              <a:rPr lang="en-US" sz="3600" dirty="0" err="1" smtClean="0"/>
              <a:t>على</a:t>
            </a:r>
            <a:r>
              <a:rPr lang="en-US" sz="3600" dirty="0" smtClean="0"/>
              <a:t> </a:t>
            </a:r>
            <a:r>
              <a:rPr lang="en-US" sz="3600" dirty="0" err="1" smtClean="0"/>
              <a:t>درجة</a:t>
            </a:r>
            <a:r>
              <a:rPr lang="en-US" sz="3600" dirty="0" smtClean="0"/>
              <a:t> </a:t>
            </a:r>
            <a:r>
              <a:rPr lang="en-US" sz="3600" dirty="0" err="1" smtClean="0"/>
              <a:t>عالية</a:t>
            </a:r>
            <a:r>
              <a:rPr lang="en-US" sz="3600" dirty="0" smtClean="0"/>
              <a:t> </a:t>
            </a:r>
            <a:r>
              <a:rPr lang="en-US" sz="3600" dirty="0" err="1" smtClean="0"/>
              <a:t>من</a:t>
            </a:r>
            <a:r>
              <a:rPr lang="en-US" sz="3600" dirty="0" smtClean="0"/>
              <a:t> </a:t>
            </a:r>
            <a:r>
              <a:rPr lang="en-US" sz="3600" dirty="0" err="1" smtClean="0"/>
              <a:t>الخطورة</a:t>
            </a:r>
            <a:r>
              <a:rPr lang="en-US" sz="3600" dirty="0" smtClean="0"/>
              <a:t> </a:t>
            </a:r>
            <a:r>
              <a:rPr lang="en-US" sz="3600" dirty="0" err="1" smtClean="0"/>
              <a:t>وإستمر</a:t>
            </a:r>
            <a:r>
              <a:rPr lang="en-US" sz="3600" dirty="0" smtClean="0"/>
              <a:t> </a:t>
            </a:r>
            <a:r>
              <a:rPr lang="en-US" sz="3600" dirty="0" err="1" smtClean="0"/>
              <a:t>الحال</a:t>
            </a:r>
            <a:r>
              <a:rPr lang="en-US" sz="3600" dirty="0" smtClean="0"/>
              <a:t> </a:t>
            </a:r>
            <a:r>
              <a:rPr lang="en-US" sz="3600" dirty="0" err="1" smtClean="0"/>
              <a:t>كذلك</a:t>
            </a:r>
            <a:r>
              <a:rPr lang="en-US" sz="3600" dirty="0" smtClean="0"/>
              <a:t> </a:t>
            </a:r>
            <a:r>
              <a:rPr lang="en-US" sz="3600" dirty="0" err="1" smtClean="0"/>
              <a:t>لحد</a:t>
            </a:r>
            <a:r>
              <a:rPr lang="en-US" sz="3600" dirty="0" smtClean="0"/>
              <a:t> </a:t>
            </a:r>
            <a:r>
              <a:rPr lang="en-US" sz="3600" dirty="0" err="1" smtClean="0"/>
              <a:t>عام</a:t>
            </a:r>
            <a:r>
              <a:rPr lang="en-US" sz="3600" dirty="0" smtClean="0"/>
              <a:t> </a:t>
            </a:r>
            <a:r>
              <a:rPr lang="ar-SA" sz="3600" dirty="0" smtClean="0"/>
              <a:t>2003 </a:t>
            </a:r>
            <a:r>
              <a:rPr lang="en-US" sz="3600" dirty="0" err="1" smtClean="0"/>
              <a:t>عندما</a:t>
            </a:r>
            <a:r>
              <a:rPr lang="en-US" sz="3600" dirty="0" smtClean="0"/>
              <a:t> </a:t>
            </a:r>
            <a:r>
              <a:rPr lang="en-US" sz="3600" dirty="0" err="1" smtClean="0"/>
              <a:t>أصدرت</a:t>
            </a:r>
            <a:r>
              <a:rPr lang="en-US" sz="3600" dirty="0" smtClean="0"/>
              <a:t> </a:t>
            </a:r>
            <a:r>
              <a:rPr lang="en-US" sz="3600" dirty="0" err="1" smtClean="0"/>
              <a:t>سلطة</a:t>
            </a:r>
            <a:r>
              <a:rPr lang="en-US" sz="3600" dirty="0" smtClean="0"/>
              <a:t> </a:t>
            </a:r>
            <a:r>
              <a:rPr lang="en-US" sz="3600" dirty="0" err="1" smtClean="0"/>
              <a:t>الإئتلاف</a:t>
            </a:r>
            <a:r>
              <a:rPr lang="en-US" sz="3600" dirty="0" smtClean="0"/>
              <a:t> </a:t>
            </a:r>
            <a:r>
              <a:rPr lang="en-US" sz="3600" dirty="0" err="1" smtClean="0"/>
              <a:t>المؤقتة</a:t>
            </a:r>
            <a:r>
              <a:rPr lang="en-US" sz="3600" dirty="0" smtClean="0"/>
              <a:t> </a:t>
            </a:r>
            <a:r>
              <a:rPr lang="en-US" sz="3600" dirty="0" err="1" smtClean="0"/>
              <a:t>في</a:t>
            </a:r>
            <a:r>
              <a:rPr lang="en-US" sz="3600" dirty="0" smtClean="0"/>
              <a:t> </a:t>
            </a:r>
            <a:r>
              <a:rPr lang="en-US" sz="3600" dirty="0" err="1" smtClean="0"/>
              <a:t>العراق</a:t>
            </a:r>
            <a:r>
              <a:rPr lang="ar-SA" sz="3600" dirty="0" smtClean="0"/>
              <a:t> الامر المرقم(7) في 10 حزيران من ذلك العام بتعليق عقوب</a:t>
            </a:r>
            <a:r>
              <a:rPr lang="ar-IQ" sz="3600" dirty="0" smtClean="0"/>
              <a:t>ات </a:t>
            </a:r>
            <a:r>
              <a:rPr lang="ar-SA" sz="3600" dirty="0" smtClean="0"/>
              <a:t>الاعدام . ولكن اعيد العمل بعقوبة الاعدام في ظل الحكومة </a:t>
            </a:r>
            <a:r>
              <a:rPr lang="ar-IQ" sz="3600" dirty="0" smtClean="0"/>
              <a:t> </a:t>
            </a:r>
            <a:r>
              <a:rPr lang="ar-SA" sz="3600" dirty="0" smtClean="0"/>
              <a:t>المؤقتة الذي أعقب </a:t>
            </a:r>
            <a:r>
              <a:rPr lang="en-US" sz="3600" dirty="0" err="1" smtClean="0"/>
              <a:t>سلطة</a:t>
            </a:r>
            <a:r>
              <a:rPr lang="en-US" sz="3600" dirty="0" smtClean="0"/>
              <a:t> </a:t>
            </a:r>
            <a:r>
              <a:rPr lang="en-US" sz="3600" dirty="0" err="1" smtClean="0"/>
              <a:t>الإئتلاف</a:t>
            </a:r>
            <a:endParaRPr lang="en-US" sz="3600"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28596" y="714356"/>
            <a:ext cx="8229600" cy="4525963"/>
          </a:xfrm>
        </p:spPr>
        <p:txBody>
          <a:bodyPr>
            <a:noAutofit/>
          </a:bodyPr>
          <a:lstStyle/>
          <a:p>
            <a:pPr algn="r">
              <a:buNone/>
            </a:pPr>
            <a:r>
              <a:rPr lang="ar-SA" sz="3600" dirty="0" smtClean="0"/>
              <a:t>وإستمر العمل بها في ظل الحكومات المتعاقبة ولحد</a:t>
            </a:r>
            <a:r>
              <a:rPr lang="ar-IQ" sz="3600" dirty="0" smtClean="0"/>
              <a:t> </a:t>
            </a:r>
            <a:r>
              <a:rPr lang="ar-SA" sz="3600" dirty="0" smtClean="0"/>
              <a:t>الان، فقد صدرت تشريعات مجحفة تفرض عقوبة الاعدام، كقانون مكافحة الارهاب الذي تضمن نصوص مبهمة وفضفاضة، اي انها لم تحدد الجرائم بشكل دقيق بحيث لا تقبل الشك او التأويل مما يتعارض ذلك مع مبدأ الشرعية " لا جريمة ولا عقوبة إلا بنص" الذي جاء به الاعلان العالمي لحقوق الانسان وأوجبته جميع التشريعات الجنائية الدولية </a:t>
            </a:r>
            <a:r>
              <a:rPr lang="ar-IQ" sz="3600" dirty="0" smtClean="0"/>
              <a:t>  </a:t>
            </a:r>
            <a:r>
              <a:rPr lang="ar-SA" sz="3600" dirty="0" smtClean="0"/>
              <a:t>والوطنية</a:t>
            </a:r>
            <a:endParaRPr lang="en-US"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تطبيق القانون الجنائي من حيث الزمان</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r">
              <a:buNone/>
            </a:pPr>
            <a:r>
              <a:rPr lang="ar-IQ" dirty="0" smtClean="0"/>
              <a:t>   ان القانون الجنائي، كغيره من القوانين الاخرى يتطلب تطبيقه أن يكون نافذاً، ويعتبر القانون نافذاً من تأريخ نشره في الجريدة الرسمية الا إذا نص على خلاف ذلك في القانون.</a:t>
            </a:r>
            <a:endParaRPr lang="en-US" dirty="0" smtClean="0"/>
          </a:p>
          <a:p>
            <a:pPr algn="r">
              <a:buNone/>
            </a:pPr>
            <a:r>
              <a:rPr lang="ar-IQ" dirty="0" smtClean="0"/>
              <a:t>   ويكون العمل بالقانون واجباً من يوم نفاذه ويستمر حتى يلغى بقانون جديد، وهذا الإلغاء </a:t>
            </a:r>
            <a:r>
              <a:rPr lang="ar-IQ" smtClean="0"/>
              <a:t>قد يكون </a:t>
            </a:r>
            <a:r>
              <a:rPr lang="ar-IQ" dirty="0" smtClean="0"/>
              <a:t>بنص صريح أو ضمني أو يبطل العمل بالقانون من غير الحاجة الى إلغائه.</a:t>
            </a:r>
            <a:endParaRPr lang="en-US"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42910" y="714356"/>
            <a:ext cx="8229600" cy="4525963"/>
          </a:xfrm>
        </p:spPr>
        <p:txBody>
          <a:bodyPr>
            <a:noAutofit/>
          </a:bodyPr>
          <a:lstStyle/>
          <a:p>
            <a:pPr algn="r" rtl="1">
              <a:buNone/>
            </a:pPr>
            <a:r>
              <a:rPr lang="ar-IQ" dirty="0" smtClean="0"/>
              <a:t>      أ</a:t>
            </a:r>
            <a:r>
              <a:rPr lang="ar-SA" dirty="0" smtClean="0"/>
              <a:t>ما في إقليم كردستان </a:t>
            </a:r>
            <a:r>
              <a:rPr lang="en-US" dirty="0" err="1" smtClean="0"/>
              <a:t>ومساير</a:t>
            </a:r>
            <a:r>
              <a:rPr lang="ar-IQ" dirty="0" smtClean="0"/>
              <a:t>ة</a:t>
            </a:r>
            <a:r>
              <a:rPr lang="en-US" dirty="0" smtClean="0"/>
              <a:t> </a:t>
            </a:r>
            <a:r>
              <a:rPr lang="en-US" dirty="0" err="1" smtClean="0"/>
              <a:t>لقواعد</a:t>
            </a:r>
            <a:r>
              <a:rPr lang="en-US" dirty="0" smtClean="0"/>
              <a:t> </a:t>
            </a:r>
            <a:r>
              <a:rPr lang="en-US" dirty="0" err="1" smtClean="0"/>
              <a:t>الشرعة</a:t>
            </a:r>
            <a:r>
              <a:rPr lang="en-US" dirty="0" smtClean="0"/>
              <a:t> </a:t>
            </a:r>
            <a:r>
              <a:rPr lang="en-US" dirty="0" err="1" smtClean="0"/>
              <a:t>الدولية</a:t>
            </a:r>
            <a:r>
              <a:rPr lang="en-US" dirty="0" smtClean="0"/>
              <a:t> </a:t>
            </a:r>
            <a:r>
              <a:rPr lang="en-US" dirty="0" err="1" smtClean="0"/>
              <a:t>فقد</a:t>
            </a:r>
            <a:r>
              <a:rPr lang="en-US" dirty="0" smtClean="0"/>
              <a:t> </a:t>
            </a:r>
            <a:r>
              <a:rPr lang="en-US" dirty="0" err="1" smtClean="0"/>
              <a:t>تم</a:t>
            </a:r>
            <a:r>
              <a:rPr lang="en-US" dirty="0" smtClean="0"/>
              <a:t> </a:t>
            </a:r>
            <a:r>
              <a:rPr lang="ar-IQ" dirty="0" smtClean="0"/>
              <a:t>تعليق</a:t>
            </a:r>
            <a:r>
              <a:rPr lang="en-US" dirty="0" smtClean="0"/>
              <a:t> </a:t>
            </a:r>
            <a:r>
              <a:rPr lang="en-US" dirty="0" err="1" smtClean="0"/>
              <a:t>النصوص</a:t>
            </a:r>
            <a:r>
              <a:rPr lang="en-US" dirty="0" smtClean="0"/>
              <a:t> </a:t>
            </a:r>
            <a:r>
              <a:rPr lang="en-US" dirty="0" err="1" smtClean="0"/>
              <a:t>التي</a:t>
            </a:r>
            <a:r>
              <a:rPr lang="en-US" dirty="0" smtClean="0"/>
              <a:t> </a:t>
            </a:r>
            <a:r>
              <a:rPr lang="en-US" dirty="0" err="1" smtClean="0"/>
              <a:t>بالغت</a:t>
            </a:r>
            <a:r>
              <a:rPr lang="en-US" dirty="0" smtClean="0"/>
              <a:t> </a:t>
            </a:r>
            <a:r>
              <a:rPr lang="en-US" dirty="0" err="1" smtClean="0"/>
              <a:t>في</a:t>
            </a:r>
            <a:r>
              <a:rPr lang="en-US" dirty="0" smtClean="0"/>
              <a:t> </a:t>
            </a:r>
            <a:r>
              <a:rPr lang="en-US" dirty="0" err="1" smtClean="0"/>
              <a:t>إعتماد</a:t>
            </a:r>
            <a:r>
              <a:rPr lang="en-US" dirty="0" smtClean="0"/>
              <a:t> </a:t>
            </a:r>
            <a:r>
              <a:rPr lang="en-US" dirty="0" err="1" smtClean="0"/>
              <a:t>عقوبة</a:t>
            </a:r>
            <a:r>
              <a:rPr lang="en-US" dirty="0" smtClean="0"/>
              <a:t> </a:t>
            </a:r>
            <a:r>
              <a:rPr lang="en-US" dirty="0" err="1" smtClean="0"/>
              <a:t>الإعدام</a:t>
            </a:r>
            <a:r>
              <a:rPr lang="en-US" dirty="0" smtClean="0"/>
              <a:t> </a:t>
            </a:r>
            <a:r>
              <a:rPr lang="en-US" dirty="0" err="1" smtClean="0"/>
              <a:t>والتي</a:t>
            </a:r>
            <a:r>
              <a:rPr lang="en-US" dirty="0" smtClean="0"/>
              <a:t> </a:t>
            </a:r>
            <a:r>
              <a:rPr lang="en-US" dirty="0" err="1" smtClean="0"/>
              <a:t>تتعلق</a:t>
            </a:r>
            <a:r>
              <a:rPr lang="en-US" dirty="0" smtClean="0"/>
              <a:t> </a:t>
            </a:r>
            <a:r>
              <a:rPr lang="en-US" dirty="0" err="1" smtClean="0"/>
              <a:t>بأغلب</a:t>
            </a:r>
            <a:r>
              <a:rPr lang="en-US" dirty="0" smtClean="0"/>
              <a:t> </a:t>
            </a:r>
            <a:r>
              <a:rPr lang="en-US" dirty="0" err="1" smtClean="0"/>
              <a:t>جرائم</a:t>
            </a:r>
            <a:r>
              <a:rPr lang="en-US" dirty="0" smtClean="0"/>
              <a:t> </a:t>
            </a:r>
            <a:r>
              <a:rPr lang="en-US" dirty="0" err="1" smtClean="0"/>
              <a:t>الماسة</a:t>
            </a:r>
            <a:r>
              <a:rPr lang="en-US" dirty="0" smtClean="0"/>
              <a:t> </a:t>
            </a:r>
            <a:r>
              <a:rPr lang="en-US" dirty="0" err="1" smtClean="0"/>
              <a:t>بأمن</a:t>
            </a:r>
            <a:r>
              <a:rPr lang="en-US" dirty="0" smtClean="0"/>
              <a:t> </a:t>
            </a:r>
            <a:r>
              <a:rPr lang="en-US" dirty="0" err="1" smtClean="0"/>
              <a:t>الدولة</a:t>
            </a:r>
            <a:r>
              <a:rPr lang="en-US" dirty="0" smtClean="0"/>
              <a:t> </a:t>
            </a:r>
            <a:r>
              <a:rPr lang="en-US" dirty="0" err="1" smtClean="0"/>
              <a:t>الخارجي</a:t>
            </a:r>
            <a:r>
              <a:rPr lang="en-US" dirty="0" smtClean="0"/>
              <a:t> </a:t>
            </a:r>
            <a:r>
              <a:rPr lang="en-US" dirty="0" err="1" smtClean="0"/>
              <a:t>والداخلي</a:t>
            </a:r>
            <a:r>
              <a:rPr lang="en-US" dirty="0" smtClean="0"/>
              <a:t>.</a:t>
            </a:r>
            <a:endParaRPr lang="ar-IQ" dirty="0" smtClean="0"/>
          </a:p>
          <a:p>
            <a:pPr algn="r" rtl="1">
              <a:buNone/>
            </a:pPr>
            <a:r>
              <a:rPr lang="ar-IQ" dirty="0" smtClean="0"/>
              <a:t>      فا</a:t>
            </a:r>
            <a:r>
              <a:rPr lang="ar-SA" dirty="0" smtClean="0"/>
              <a:t>لمواد (</a:t>
            </a:r>
            <a:r>
              <a:rPr lang="en-US" dirty="0" smtClean="0"/>
              <a:t>157</a:t>
            </a:r>
            <a:r>
              <a:rPr lang="ar-SA" dirty="0" smtClean="0"/>
              <a:t>-</a:t>
            </a:r>
            <a:r>
              <a:rPr lang="en-US" dirty="0" smtClean="0"/>
              <a:t>195</a:t>
            </a:r>
            <a:r>
              <a:rPr lang="ar-SA" dirty="0" smtClean="0"/>
              <a:t>)</a:t>
            </a:r>
            <a:r>
              <a:rPr lang="en-US" dirty="0" smtClean="0"/>
              <a:t> </a:t>
            </a:r>
            <a:r>
              <a:rPr lang="en-US" dirty="0" err="1" smtClean="0"/>
              <a:t>وكذلك</a:t>
            </a:r>
            <a:r>
              <a:rPr lang="en-US" dirty="0" smtClean="0"/>
              <a:t> </a:t>
            </a:r>
            <a:r>
              <a:rPr lang="en-US" dirty="0" err="1" smtClean="0"/>
              <a:t>المواد</a:t>
            </a:r>
            <a:r>
              <a:rPr lang="en-US" dirty="0" smtClean="0"/>
              <a:t> </a:t>
            </a:r>
            <a:r>
              <a:rPr lang="ar-IQ" dirty="0" smtClean="0"/>
              <a:t>(</a:t>
            </a:r>
            <a:r>
              <a:rPr lang="en-US" dirty="0" smtClean="0"/>
              <a:t>200،201 ،223 </a:t>
            </a:r>
            <a:r>
              <a:rPr lang="ar-IQ" dirty="0" smtClean="0"/>
              <a:t>) </a:t>
            </a:r>
            <a:r>
              <a:rPr lang="en-US" dirty="0" err="1" smtClean="0"/>
              <a:t>التي</a:t>
            </a:r>
            <a:r>
              <a:rPr lang="en-US" dirty="0" smtClean="0"/>
              <a:t> </a:t>
            </a:r>
            <a:r>
              <a:rPr lang="en-US" dirty="0" err="1" smtClean="0"/>
              <a:t>أغلبها</a:t>
            </a:r>
            <a:r>
              <a:rPr lang="en-US" dirty="0" smtClean="0"/>
              <a:t> </a:t>
            </a:r>
            <a:r>
              <a:rPr lang="en-US" dirty="0" err="1" smtClean="0"/>
              <a:t>تتضمن</a:t>
            </a:r>
            <a:r>
              <a:rPr lang="en-US" dirty="0" smtClean="0"/>
              <a:t> </a:t>
            </a:r>
            <a:r>
              <a:rPr lang="en-US" dirty="0" err="1" smtClean="0"/>
              <a:t>عقوبة</a:t>
            </a:r>
            <a:r>
              <a:rPr lang="en-US" dirty="0" smtClean="0"/>
              <a:t> </a:t>
            </a:r>
            <a:r>
              <a:rPr lang="en-US" dirty="0" err="1" smtClean="0"/>
              <a:t>الإعدام</a:t>
            </a:r>
            <a:r>
              <a:rPr lang="en-US" dirty="0" smtClean="0"/>
              <a:t> </a:t>
            </a:r>
            <a:r>
              <a:rPr lang="en-US" dirty="0" err="1" smtClean="0"/>
              <a:t>فقد</a:t>
            </a:r>
            <a:r>
              <a:rPr lang="en-US" dirty="0" smtClean="0"/>
              <a:t> </a:t>
            </a:r>
            <a:r>
              <a:rPr lang="en-US" dirty="0" err="1" smtClean="0"/>
              <a:t>اوقف</a:t>
            </a:r>
            <a:r>
              <a:rPr lang="en-US" dirty="0" smtClean="0"/>
              <a:t> </a:t>
            </a:r>
            <a:r>
              <a:rPr lang="en-US" dirty="0" err="1" smtClean="0"/>
              <a:t>العمل</a:t>
            </a:r>
            <a:r>
              <a:rPr lang="en-US" dirty="0" smtClean="0"/>
              <a:t> </a:t>
            </a:r>
            <a:r>
              <a:rPr lang="en-US" dirty="0" err="1" smtClean="0"/>
              <a:t>بهذه</a:t>
            </a:r>
            <a:r>
              <a:rPr lang="en-US" dirty="0" smtClean="0"/>
              <a:t> </a:t>
            </a:r>
            <a:r>
              <a:rPr lang="en-US" dirty="0" err="1" smtClean="0"/>
              <a:t>المواد</a:t>
            </a:r>
            <a:r>
              <a:rPr lang="en-US" dirty="0" smtClean="0"/>
              <a:t> </a:t>
            </a:r>
            <a:r>
              <a:rPr lang="en-US" dirty="0" err="1" smtClean="0"/>
              <a:t>في</a:t>
            </a:r>
            <a:r>
              <a:rPr lang="en-US" dirty="0" smtClean="0"/>
              <a:t> </a:t>
            </a:r>
            <a:r>
              <a:rPr lang="en-US" dirty="0" err="1" smtClean="0"/>
              <a:t>إقليم</a:t>
            </a:r>
            <a:r>
              <a:rPr lang="en-US" dirty="0" smtClean="0"/>
              <a:t> </a:t>
            </a:r>
            <a:r>
              <a:rPr lang="en-US" dirty="0" err="1" smtClean="0"/>
              <a:t>كوردستان</a:t>
            </a:r>
            <a:r>
              <a:rPr lang="en-US" dirty="0" smtClean="0"/>
              <a:t> </a:t>
            </a:r>
            <a:r>
              <a:rPr lang="en-US" dirty="0" err="1" smtClean="0"/>
              <a:t>بموجب</a:t>
            </a:r>
            <a:r>
              <a:rPr lang="en-US" dirty="0" smtClean="0"/>
              <a:t> </a:t>
            </a:r>
            <a:r>
              <a:rPr lang="en-US" dirty="0" err="1" smtClean="0"/>
              <a:t>قانون</a:t>
            </a:r>
            <a:r>
              <a:rPr lang="en-US" dirty="0" smtClean="0"/>
              <a:t> </a:t>
            </a:r>
            <a:r>
              <a:rPr lang="en-US" dirty="0" err="1" smtClean="0"/>
              <a:t>رقم</a:t>
            </a:r>
            <a:r>
              <a:rPr lang="en-US" dirty="0" smtClean="0"/>
              <a:t> 21 </a:t>
            </a:r>
            <a:r>
              <a:rPr lang="en-US" dirty="0" err="1" smtClean="0"/>
              <a:t>لسنة</a:t>
            </a:r>
            <a:r>
              <a:rPr lang="en-US" dirty="0" smtClean="0"/>
              <a:t> 2003، </a:t>
            </a:r>
            <a:r>
              <a:rPr lang="en-US" dirty="0" err="1" smtClean="0"/>
              <a:t>أما</a:t>
            </a:r>
            <a:r>
              <a:rPr lang="en-US" dirty="0" smtClean="0"/>
              <a:t> </a:t>
            </a:r>
            <a:r>
              <a:rPr lang="en-US" dirty="0" err="1" smtClean="0"/>
              <a:t>المادة</a:t>
            </a:r>
            <a:r>
              <a:rPr lang="en-US" dirty="0" smtClean="0"/>
              <a:t> (165) </a:t>
            </a:r>
            <a:r>
              <a:rPr lang="en-US" dirty="0" err="1" smtClean="0"/>
              <a:t>فقد</a:t>
            </a:r>
            <a:r>
              <a:rPr lang="en-US" dirty="0" smtClean="0"/>
              <a:t> </a:t>
            </a:r>
            <a:r>
              <a:rPr lang="en-US" dirty="0" err="1" smtClean="0"/>
              <a:t>اوقف</a:t>
            </a:r>
            <a:r>
              <a:rPr lang="en-US" dirty="0" smtClean="0"/>
              <a:t> </a:t>
            </a:r>
            <a:r>
              <a:rPr lang="en-US" dirty="0" err="1" smtClean="0"/>
              <a:t>العمل</a:t>
            </a:r>
            <a:r>
              <a:rPr lang="en-US" dirty="0" smtClean="0"/>
              <a:t> </a:t>
            </a:r>
            <a:r>
              <a:rPr lang="en-US" dirty="0" err="1" smtClean="0"/>
              <a:t>بها</a:t>
            </a:r>
            <a:r>
              <a:rPr lang="en-US" dirty="0" smtClean="0"/>
              <a:t> </a:t>
            </a:r>
            <a:r>
              <a:rPr lang="en-US" dirty="0" err="1" smtClean="0"/>
              <a:t>في</a:t>
            </a:r>
            <a:r>
              <a:rPr lang="en-US" dirty="0" smtClean="0"/>
              <a:t> </a:t>
            </a:r>
            <a:r>
              <a:rPr lang="en-US" dirty="0" err="1" smtClean="0"/>
              <a:t>إقليم</a:t>
            </a:r>
            <a:r>
              <a:rPr lang="en-US" dirty="0" smtClean="0"/>
              <a:t> </a:t>
            </a:r>
            <a:r>
              <a:rPr lang="en-US" dirty="0" err="1" smtClean="0"/>
              <a:t>كوردستان</a:t>
            </a:r>
            <a:r>
              <a:rPr lang="en-US" dirty="0" smtClean="0"/>
              <a:t> </a:t>
            </a:r>
            <a:r>
              <a:rPr lang="en-US" dirty="0" err="1" smtClean="0"/>
              <a:t>بموجب</a:t>
            </a:r>
            <a:r>
              <a:rPr lang="en-US" dirty="0" smtClean="0"/>
              <a:t> </a:t>
            </a:r>
            <a:r>
              <a:rPr lang="en-US" dirty="0" err="1" smtClean="0"/>
              <a:t>المادة</a:t>
            </a:r>
            <a:r>
              <a:rPr lang="en-US" dirty="0" smtClean="0"/>
              <a:t> (1) </a:t>
            </a:r>
            <a:r>
              <a:rPr lang="en-US" dirty="0" err="1" smtClean="0"/>
              <a:t>من</a:t>
            </a:r>
            <a:r>
              <a:rPr lang="en-US" dirty="0" smtClean="0"/>
              <a:t> </a:t>
            </a:r>
            <a:r>
              <a:rPr lang="en-US" dirty="0" err="1" smtClean="0"/>
              <a:t>قانون</a:t>
            </a:r>
            <a:r>
              <a:rPr lang="en-US" dirty="0" smtClean="0"/>
              <a:t> </a:t>
            </a:r>
            <a:r>
              <a:rPr lang="en-US" dirty="0" err="1" smtClean="0"/>
              <a:t>رقم</a:t>
            </a:r>
            <a:r>
              <a:rPr lang="en-US" dirty="0" smtClean="0"/>
              <a:t> 21 </a:t>
            </a:r>
            <a:r>
              <a:rPr lang="en-US" dirty="0" err="1" smtClean="0"/>
              <a:t>لسنة</a:t>
            </a:r>
            <a:r>
              <a:rPr lang="en-US" dirty="0" smtClean="0"/>
              <a:t> 2003 </a:t>
            </a:r>
            <a:r>
              <a:rPr lang="en-US" dirty="0" err="1" smtClean="0"/>
              <a:t>وحلت</a:t>
            </a:r>
            <a:r>
              <a:rPr lang="en-US" dirty="0" smtClean="0"/>
              <a:t> </a:t>
            </a:r>
            <a:r>
              <a:rPr lang="en-US" dirty="0" err="1" smtClean="0"/>
              <a:t>محل</a:t>
            </a:r>
            <a:r>
              <a:rPr lang="en-US" dirty="0" smtClean="0"/>
              <a:t> </a:t>
            </a:r>
            <a:r>
              <a:rPr lang="en-US" dirty="0" err="1" smtClean="0"/>
              <a:t>عقوبة</a:t>
            </a:r>
            <a:r>
              <a:rPr lang="en-US" dirty="0" smtClean="0"/>
              <a:t> </a:t>
            </a:r>
            <a:r>
              <a:rPr lang="en-US" dirty="0" err="1" smtClean="0"/>
              <a:t>الإعدام</a:t>
            </a:r>
            <a:r>
              <a:rPr lang="en-US" dirty="0" smtClean="0"/>
              <a:t> </a:t>
            </a:r>
            <a:r>
              <a:rPr lang="en-US" dirty="0" err="1" smtClean="0"/>
              <a:t>عقوبة</a:t>
            </a:r>
            <a:r>
              <a:rPr lang="en-US" dirty="0" smtClean="0"/>
              <a:t> </a:t>
            </a:r>
            <a:r>
              <a:rPr lang="en-US" dirty="0" err="1" smtClean="0"/>
              <a:t>السجن</a:t>
            </a:r>
            <a:r>
              <a:rPr lang="en-US" dirty="0" smtClean="0"/>
              <a:t> </a:t>
            </a:r>
            <a:r>
              <a:rPr lang="en-US" dirty="0" err="1" smtClean="0"/>
              <a:t>المؤبد</a:t>
            </a:r>
            <a:r>
              <a:rPr lang="en-US" dirty="0" smtClean="0"/>
              <a:t> </a:t>
            </a:r>
            <a:r>
              <a:rPr lang="en-US" dirty="0" err="1" smtClean="0"/>
              <a:t>أو</a:t>
            </a:r>
            <a:r>
              <a:rPr lang="en-US" dirty="0" smtClean="0"/>
              <a:t> </a:t>
            </a:r>
            <a:r>
              <a:rPr lang="en-US" dirty="0" err="1" smtClean="0"/>
              <a:t>المؤقت</a:t>
            </a:r>
            <a:r>
              <a:rPr lang="en-US" dirty="0" smtClean="0"/>
              <a:t> </a:t>
            </a:r>
            <a:r>
              <a:rPr lang="en-US" dirty="0" err="1" smtClean="0"/>
              <a:t>يفرض</a:t>
            </a:r>
            <a:r>
              <a:rPr lang="en-US" dirty="0" smtClean="0"/>
              <a:t> </a:t>
            </a:r>
            <a:r>
              <a:rPr lang="en-US" dirty="0" err="1" smtClean="0"/>
              <a:t>على</a:t>
            </a:r>
            <a:r>
              <a:rPr lang="en-US" dirty="0" smtClean="0"/>
              <a:t> </a:t>
            </a:r>
            <a:r>
              <a:rPr lang="en-US" dirty="0" err="1" smtClean="0"/>
              <a:t>كل</a:t>
            </a:r>
            <a:r>
              <a:rPr lang="en-US" dirty="0" smtClean="0"/>
              <a:t> </a:t>
            </a:r>
            <a:r>
              <a:rPr lang="en-US" dirty="0" err="1" smtClean="0"/>
              <a:t>من</a:t>
            </a:r>
            <a:r>
              <a:rPr lang="en-US" dirty="0" smtClean="0"/>
              <a:t> </a:t>
            </a:r>
            <a:r>
              <a:rPr lang="en-US" dirty="0" err="1" smtClean="0"/>
              <a:t>إرتكب</a:t>
            </a:r>
            <a:r>
              <a:rPr lang="en-US" dirty="0" smtClean="0"/>
              <a:t> </a:t>
            </a:r>
            <a:r>
              <a:rPr lang="en-US" dirty="0" err="1" smtClean="0"/>
              <a:t>عمداً</a:t>
            </a:r>
            <a:r>
              <a:rPr lang="en-US" dirty="0" smtClean="0"/>
              <a:t> </a:t>
            </a:r>
            <a:r>
              <a:rPr lang="en-US" dirty="0" err="1" smtClean="0"/>
              <a:t>فعلاً</a:t>
            </a:r>
            <a:r>
              <a:rPr lang="en-US" dirty="0" smtClean="0"/>
              <a:t> </a:t>
            </a:r>
            <a:r>
              <a:rPr lang="en-US" dirty="0" err="1" smtClean="0"/>
              <a:t>بقصد</a:t>
            </a:r>
            <a:r>
              <a:rPr lang="en-US" dirty="0" smtClean="0"/>
              <a:t> </a:t>
            </a:r>
            <a:r>
              <a:rPr lang="en-US" dirty="0" err="1" smtClean="0"/>
              <a:t>المساس</a:t>
            </a:r>
            <a:r>
              <a:rPr lang="en-US" dirty="0" smtClean="0"/>
              <a:t> </a:t>
            </a:r>
            <a:r>
              <a:rPr lang="en-US" dirty="0" err="1" smtClean="0"/>
              <a:t>بأمن</a:t>
            </a:r>
            <a:r>
              <a:rPr lang="en-US" dirty="0" smtClean="0"/>
              <a:t> </a:t>
            </a:r>
            <a:r>
              <a:rPr lang="en-US" dirty="0" err="1" smtClean="0"/>
              <a:t>وإستقرار</a:t>
            </a:r>
            <a:r>
              <a:rPr lang="en-US" dirty="0" smtClean="0"/>
              <a:t> </a:t>
            </a:r>
            <a:r>
              <a:rPr lang="en-US" dirty="0" err="1" smtClean="0"/>
              <a:t>وسيادة</a:t>
            </a:r>
            <a:r>
              <a:rPr lang="en-US" dirty="0" smtClean="0"/>
              <a:t> </a:t>
            </a:r>
            <a:r>
              <a:rPr lang="en-US" dirty="0" err="1" smtClean="0"/>
              <a:t>مؤسسات</a:t>
            </a:r>
            <a:r>
              <a:rPr lang="en-US" dirty="0" smtClean="0"/>
              <a:t> </a:t>
            </a:r>
            <a:r>
              <a:rPr lang="en-US" dirty="0" err="1" smtClean="0"/>
              <a:t>إقليم</a:t>
            </a:r>
            <a:r>
              <a:rPr lang="en-US" dirty="0" smtClean="0"/>
              <a:t> </a:t>
            </a:r>
            <a:r>
              <a:rPr lang="en-US" dirty="0" err="1" smtClean="0"/>
              <a:t>كوردستان</a:t>
            </a:r>
            <a:r>
              <a:rPr lang="en-US" dirty="0" smtClean="0"/>
              <a:t> </a:t>
            </a:r>
            <a:r>
              <a:rPr lang="en-US" dirty="0" err="1" smtClean="0"/>
              <a:t>بأية</a:t>
            </a:r>
            <a:r>
              <a:rPr lang="en-US" dirty="0" smtClean="0"/>
              <a:t> </a:t>
            </a:r>
            <a:r>
              <a:rPr lang="en-US" dirty="0" err="1" smtClean="0"/>
              <a:t>كيفية</a:t>
            </a:r>
            <a:r>
              <a:rPr lang="en-US" dirty="0" smtClean="0"/>
              <a:t> </a:t>
            </a:r>
            <a:r>
              <a:rPr lang="en-US" dirty="0" err="1" smtClean="0"/>
              <a:t>كانت</a:t>
            </a:r>
            <a:r>
              <a:rPr lang="en-US" dirty="0" smtClean="0"/>
              <a:t> </a:t>
            </a:r>
            <a:r>
              <a:rPr lang="en-US" dirty="0" err="1" smtClean="0"/>
              <a:t>وكان</a:t>
            </a:r>
            <a:r>
              <a:rPr lang="en-US" dirty="0" smtClean="0"/>
              <a:t> </a:t>
            </a:r>
            <a:r>
              <a:rPr lang="en-US" dirty="0" err="1" smtClean="0"/>
              <a:t>من</a:t>
            </a:r>
            <a:r>
              <a:rPr lang="en-US" dirty="0" smtClean="0"/>
              <a:t> </a:t>
            </a:r>
            <a:r>
              <a:rPr lang="en-US" dirty="0" err="1" smtClean="0"/>
              <a:t>شأنه</a:t>
            </a:r>
            <a:r>
              <a:rPr lang="en-US" dirty="0" smtClean="0"/>
              <a:t> </a:t>
            </a:r>
            <a:r>
              <a:rPr lang="en-US" dirty="0" err="1" smtClean="0"/>
              <a:t>أن</a:t>
            </a:r>
            <a:r>
              <a:rPr lang="en-US" dirty="0" smtClean="0"/>
              <a:t> </a:t>
            </a:r>
            <a:r>
              <a:rPr lang="en-US" dirty="0" err="1" smtClean="0"/>
              <a:t>يؤدي</a:t>
            </a:r>
            <a:r>
              <a:rPr lang="en-US" dirty="0" smtClean="0"/>
              <a:t> </a:t>
            </a:r>
            <a:r>
              <a:rPr lang="en-US" dirty="0" err="1" smtClean="0"/>
              <a:t>الى</a:t>
            </a:r>
            <a:r>
              <a:rPr lang="en-US" dirty="0" smtClean="0"/>
              <a:t> </a:t>
            </a:r>
            <a:r>
              <a:rPr lang="en-US" dirty="0" err="1" smtClean="0"/>
              <a:t>ذلك</a:t>
            </a:r>
            <a:r>
              <a:rPr lang="en-US" dirty="0" smtClean="0"/>
              <a:t>. </a:t>
            </a:r>
            <a:endParaRPr 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14348" y="214290"/>
            <a:ext cx="8229600" cy="4525963"/>
          </a:xfrm>
        </p:spPr>
        <p:txBody>
          <a:bodyPr>
            <a:noAutofit/>
          </a:bodyPr>
          <a:lstStyle/>
          <a:p>
            <a:pPr algn="r" rtl="1">
              <a:buNone/>
            </a:pPr>
            <a:r>
              <a:rPr lang="ar-IQ" sz="3600" dirty="0" smtClean="0"/>
              <a:t>    2-</a:t>
            </a:r>
            <a:r>
              <a:rPr lang="ar-SA" sz="3600" dirty="0" smtClean="0"/>
              <a:t> تضمن قانون العقوبات العراقي عدداً من النصوص التي أجحفت بحقوق المرأة ، وفرق بين الرجل والمرأة عند حصول حالة الزنا بمعاقبة المرأة الزانية، بينما لا يعاقب الزوج الزاني إلا إذا اذا زنا في منزل الزوجية وذلك بالنص</a:t>
            </a:r>
            <a:r>
              <a:rPr lang="en-US" sz="3600" dirty="0" smtClean="0"/>
              <a:t> </a:t>
            </a:r>
            <a:r>
              <a:rPr lang="ar-IQ" sz="3600" dirty="0" smtClean="0"/>
              <a:t>في </a:t>
            </a:r>
            <a:r>
              <a:rPr lang="ar-SA" sz="3600" dirty="0" smtClean="0"/>
              <a:t>المادة </a:t>
            </a:r>
            <a:r>
              <a:rPr lang="ar-IQ" sz="3600" dirty="0" smtClean="0"/>
              <a:t>(</a:t>
            </a:r>
            <a:r>
              <a:rPr lang="en-US" sz="3600" dirty="0" smtClean="0"/>
              <a:t>377</a:t>
            </a:r>
            <a:r>
              <a:rPr lang="ar-SA" sz="3600" dirty="0" smtClean="0"/>
              <a:t>) من قانون العقوبات العراقي </a:t>
            </a:r>
            <a:r>
              <a:rPr lang="ar-IQ" sz="3600" dirty="0" smtClean="0"/>
              <a:t>على انه</a:t>
            </a:r>
            <a:r>
              <a:rPr lang="ar-SA" sz="3600" dirty="0" smtClean="0"/>
              <a:t> "1 – يعاقب بالحبس الزوجة الزانية ومن زنا بها ويفترض علم الجاني بقيام الزوجية ما لم يثبت من جانبه انه لم يكن في مقدوره بحال العلم بها.</a:t>
            </a:r>
            <a:r>
              <a:rPr lang="en-US" sz="3600" dirty="0" smtClean="0"/>
              <a:t>2 </a:t>
            </a:r>
            <a:r>
              <a:rPr lang="ar-SA" sz="3600" dirty="0" smtClean="0"/>
              <a:t>– ويعاقب بالعقوبة ذاتها الزوج اذا زنا في منزل الزوجية" </a:t>
            </a:r>
            <a:r>
              <a:rPr lang="ar-IQ" sz="3600" dirty="0" smtClean="0"/>
              <a:t>.</a:t>
            </a:r>
            <a:endParaRPr lang="en-US" sz="3600"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71472" y="0"/>
            <a:ext cx="8229600" cy="4525963"/>
          </a:xfrm>
        </p:spPr>
        <p:txBody>
          <a:bodyPr>
            <a:noAutofit/>
          </a:bodyPr>
          <a:lstStyle/>
          <a:p>
            <a:pPr algn="r" rtl="1">
              <a:buNone/>
            </a:pPr>
            <a:r>
              <a:rPr lang="ar-IQ" sz="3600" dirty="0" smtClean="0"/>
              <a:t>      </a:t>
            </a:r>
            <a:r>
              <a:rPr lang="ar-SA" sz="3600" dirty="0" smtClean="0"/>
              <a:t>وكأن المشرع أراد بذلك أن يعطي تميزاً لخيانة الزوج بشكل مشروع فقد قيده بمنزل الزوجية!! وهذا يتناقض مع المادة (2) من الاعلان العالمي لحقوق الإنسان الذي أكد على المساواة  بين الرجال والنساء</a:t>
            </a:r>
            <a:r>
              <a:rPr lang="ar-SA" sz="3600" baseline="30000" dirty="0" smtClean="0"/>
              <a:t> </a:t>
            </a:r>
            <a:r>
              <a:rPr lang="ar-IQ" sz="3600" dirty="0" smtClean="0"/>
              <a:t>بالنص على انه </a:t>
            </a:r>
            <a:r>
              <a:rPr lang="ar-SA" sz="3600" dirty="0" smtClean="0"/>
              <a:t>"لكل إنسان حق التمتع بكافة الحقوق والحريات الواردة في هذا الإعلان، دون أي تمييز، كالتمييز بسبب العنصر أو اللون أو الجنس ...، دون أية تفرقة بين الرجال والنساء....."</a:t>
            </a:r>
            <a:endParaRPr lang="en-US" sz="3600" dirty="0" smtClean="0"/>
          </a:p>
          <a:p>
            <a:pPr algn="r">
              <a:buNone/>
            </a:pPr>
            <a:r>
              <a:rPr lang="ar-IQ" sz="3600" dirty="0" smtClean="0"/>
              <a:t>  أما في إقليم كوردستان فقد اوقف العمل بالفقرة (2)</a:t>
            </a:r>
            <a:r>
              <a:rPr lang="ar-SA" sz="3600" dirty="0" smtClean="0"/>
              <a:t> من هذه المادة بموجب قانون رقم (9) لسنة 2001 وحل محلها النص الاتي: "يعاقب الزوج الزاني ومن زنى بها بالعقوبة الواردة في الفقرة (1) من المادة 377" .</a:t>
            </a:r>
            <a:endParaRPr lang="en-US" sz="3600"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842"/>
            <a:ext cx="8229600" cy="1143000"/>
          </a:xfrm>
        </p:spPr>
        <p:txBody>
          <a:bodyPr/>
          <a:lstStyle/>
          <a:p>
            <a:endParaRPr lang="en-US" dirty="0"/>
          </a:p>
        </p:txBody>
      </p:sp>
      <p:sp>
        <p:nvSpPr>
          <p:cNvPr id="3" name="Content Placeholder 2"/>
          <p:cNvSpPr>
            <a:spLocks noGrp="1"/>
          </p:cNvSpPr>
          <p:nvPr>
            <p:ph idx="1"/>
          </p:nvPr>
        </p:nvSpPr>
        <p:spPr>
          <a:xfrm>
            <a:off x="642910" y="0"/>
            <a:ext cx="8229600" cy="4525963"/>
          </a:xfrm>
        </p:spPr>
        <p:txBody>
          <a:bodyPr>
            <a:noAutofit/>
          </a:bodyPr>
          <a:lstStyle/>
          <a:p>
            <a:pPr algn="r" rtl="1">
              <a:buNone/>
            </a:pPr>
            <a:r>
              <a:rPr lang="ar-IQ" dirty="0" smtClean="0"/>
              <a:t>    </a:t>
            </a:r>
            <a:r>
              <a:rPr lang="ar-SA" dirty="0" smtClean="0"/>
              <a:t> 3- كما ان قانون العقوبات العراقي النافذ لم ترد فيه أية نصوص قانونية خاصة لعقوبة المرأة عندما تضبط زوجها متلبسا بالزنا بينما يحمى القانون المذكور الرجل القاتل بدافع غسل العار بعقوبة لا تتناسب مع جريمته عندما يضبط زوجته بنفس الوضع. ولم يحم القانون المذكور الزوج القاتل فقط لدواعي الشرف، بل منح أقارب المرأة حق قتلها غسلا للعار، وحدد القانون </a:t>
            </a:r>
            <a:r>
              <a:rPr lang="ar-IQ" dirty="0" smtClean="0"/>
              <a:t>في </a:t>
            </a:r>
            <a:r>
              <a:rPr lang="ar-SA" dirty="0" smtClean="0"/>
              <a:t>المادة (</a:t>
            </a:r>
            <a:r>
              <a:rPr lang="en-US" dirty="0" smtClean="0"/>
              <a:t>409</a:t>
            </a:r>
            <a:r>
              <a:rPr lang="ar-SA" dirty="0" smtClean="0"/>
              <a:t>) من قانون العقوبات</a:t>
            </a:r>
            <a:r>
              <a:rPr lang="ar-IQ" dirty="0" smtClean="0"/>
              <a:t> </a:t>
            </a:r>
            <a:r>
              <a:rPr lang="ar-SA" dirty="0" smtClean="0"/>
              <a:t>عقوبة الرجل الذي يقتل زوجته أو إحدى محارمه عندما يفاجأها في حالة تلبس بالزنا بالحبس لمدة ثلاث سنوات كحد أقصى . وإعتبر القتل غسلا للعار من أهم تطبيقات الباعث الشريف، وعد ذلك عذرا مخففا لأغراض تطبيق المواد (</a:t>
            </a:r>
            <a:r>
              <a:rPr lang="en-US" dirty="0" smtClean="0"/>
              <a:t>128</a:t>
            </a:r>
            <a:r>
              <a:rPr lang="ar-IQ" dirty="0" smtClean="0"/>
              <a:t>، </a:t>
            </a:r>
            <a:r>
              <a:rPr lang="en-US" dirty="0" smtClean="0"/>
              <a:t>131</a:t>
            </a:r>
            <a:r>
              <a:rPr lang="ar-IQ" dirty="0" smtClean="0"/>
              <a:t>،</a:t>
            </a:r>
            <a:r>
              <a:rPr lang="en-US" dirty="0" smtClean="0"/>
              <a:t>130</a:t>
            </a:r>
            <a:r>
              <a:rPr lang="ar-IQ" dirty="0" smtClean="0"/>
              <a:t>،</a:t>
            </a:r>
            <a:r>
              <a:rPr lang="ar-SA" dirty="0" smtClean="0"/>
              <a:t>) عقوبات </a:t>
            </a:r>
            <a:r>
              <a:rPr lang="ar-IQ" dirty="0" smtClean="0"/>
              <a:t>.</a:t>
            </a:r>
          </a:p>
          <a:p>
            <a:pPr algn="r" rtl="1">
              <a:buNone/>
            </a:pPr>
            <a:r>
              <a:rPr lang="ar-IQ" dirty="0" smtClean="0"/>
              <a:t>    </a:t>
            </a:r>
            <a:r>
              <a:rPr lang="ar-SA" dirty="0" smtClean="0"/>
              <a:t>وبذلك </a:t>
            </a:r>
            <a:r>
              <a:rPr lang="ar-IQ" dirty="0" smtClean="0"/>
              <a:t>خالف </a:t>
            </a:r>
            <a:r>
              <a:rPr lang="ar-SA" dirty="0" smtClean="0"/>
              <a:t>المشرع ال</a:t>
            </a:r>
            <a:r>
              <a:rPr lang="ar-IQ" dirty="0" smtClean="0"/>
              <a:t>عراقي </a:t>
            </a:r>
            <a:r>
              <a:rPr lang="ar-SA" dirty="0" smtClean="0"/>
              <a:t>مباديء</a:t>
            </a:r>
            <a:r>
              <a:rPr lang="ar-IQ" dirty="0" smtClean="0"/>
              <a:t> الإعلان العالمي لحقوق الانسان </a:t>
            </a:r>
            <a:r>
              <a:rPr lang="ar-SA" dirty="0" smtClean="0"/>
              <a:t>الذي أكد على المساواة  بين الرجال والنساء . </a:t>
            </a:r>
          </a:p>
          <a:p>
            <a:pPr algn="r">
              <a:buNone/>
            </a:pPr>
            <a:endParaRPr lang="en-US"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71472" y="71414"/>
            <a:ext cx="8229600" cy="4525963"/>
          </a:xfrm>
        </p:spPr>
        <p:txBody>
          <a:bodyPr>
            <a:noAutofit/>
          </a:bodyPr>
          <a:lstStyle/>
          <a:p>
            <a:pPr algn="r">
              <a:buNone/>
            </a:pPr>
            <a:r>
              <a:rPr lang="ar-SA" dirty="0" smtClean="0"/>
              <a:t> </a:t>
            </a:r>
            <a:r>
              <a:rPr lang="ar-IQ" dirty="0" smtClean="0"/>
              <a:t>   </a:t>
            </a:r>
            <a:r>
              <a:rPr lang="ar-SA" dirty="0" smtClean="0"/>
              <a:t>أما في إقليم كوردستان، وإنطلاقا من </a:t>
            </a:r>
            <a:r>
              <a:rPr lang="ar-IQ" dirty="0" smtClean="0"/>
              <a:t>ال</a:t>
            </a:r>
            <a:r>
              <a:rPr lang="ar-SA" dirty="0" smtClean="0"/>
              <a:t>حرص </a:t>
            </a:r>
            <a:r>
              <a:rPr lang="ar-IQ" dirty="0" smtClean="0"/>
              <a:t>على </a:t>
            </a:r>
            <a:r>
              <a:rPr lang="ar-SA" dirty="0" smtClean="0"/>
              <a:t>حماية المرأة من جميع أشكال الظلم والعنف التي تحصل بح</a:t>
            </a:r>
            <a:r>
              <a:rPr lang="ar-IQ" dirty="0" smtClean="0"/>
              <a:t>ق</a:t>
            </a:r>
            <a:r>
              <a:rPr lang="ar-SA" dirty="0" smtClean="0"/>
              <a:t>ها في العائلة وفي بيت الزوجية فقد أوقف العمل بحكم المادة (409) بموجب المادة (1) من قانون رقم 3 لسنة 2015. </a:t>
            </a:r>
            <a:endParaRPr lang="en-US" dirty="0" smtClean="0"/>
          </a:p>
          <a:p>
            <a:pPr algn="r">
              <a:buNone/>
            </a:pPr>
            <a:r>
              <a:rPr lang="en-US" dirty="0" smtClean="0"/>
              <a:t>    </a:t>
            </a:r>
            <a:r>
              <a:rPr lang="ar-IQ" dirty="0" smtClean="0"/>
              <a:t>    </a:t>
            </a:r>
            <a:r>
              <a:rPr lang="ar-SA" dirty="0" smtClean="0"/>
              <a:t>ولم يكتفي المشرع الكوردستاني بذلك بل منع إيقاف تنفيذ عقوبة المحكوم عليه في الجرائم التي ترتكب بحق المرأة وذلك بموجب قانون رقم (43) لسنة 2004 حيث جاء في منه "لا يسري إيقاف تنفيذ العقوبة الوارد في المادة (144) من قانون العقوبات رقم 111 لسنة 1969 المعدل على الجرائم التي ترتكب بحق المرأة" .</a:t>
            </a:r>
            <a:endParaRPr lang="ar-IQ" dirty="0" smtClean="0"/>
          </a:p>
          <a:p>
            <a:pPr algn="r">
              <a:buNone/>
            </a:pPr>
            <a:r>
              <a:rPr lang="ar-SA" dirty="0" smtClean="0"/>
              <a:t> </a:t>
            </a:r>
            <a:r>
              <a:rPr lang="ar-IQ" dirty="0" smtClean="0"/>
              <a:t> </a:t>
            </a:r>
            <a:r>
              <a:rPr lang="ar-SA" dirty="0" smtClean="0"/>
              <a:t>وبذلك ساير المشرع الكوردستاني مباديء</a:t>
            </a:r>
            <a:r>
              <a:rPr lang="ar-IQ" dirty="0" smtClean="0"/>
              <a:t> الإعلان العالمي لحقوق الانسان </a:t>
            </a:r>
            <a:r>
              <a:rPr lang="ar-SA" dirty="0" smtClean="0"/>
              <a:t>الذي أكد على المساواة  بين الرجال والنساء .</a:t>
            </a:r>
            <a:endParaRPr lang="en-US"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2844" y="117483"/>
            <a:ext cx="8229600" cy="4525963"/>
          </a:xfrm>
        </p:spPr>
        <p:txBody>
          <a:bodyPr>
            <a:noAutofit/>
          </a:bodyPr>
          <a:lstStyle/>
          <a:p>
            <a:pPr algn="r" rtl="1">
              <a:buNone/>
            </a:pPr>
            <a:r>
              <a:rPr lang="ar-IQ" sz="3600" dirty="0" smtClean="0"/>
              <a:t>    4</a:t>
            </a:r>
            <a:r>
              <a:rPr lang="ar-SA" sz="3600" dirty="0" smtClean="0"/>
              <a:t>- نصت المادة (41) من قانون </a:t>
            </a:r>
            <a:r>
              <a:rPr lang="ar-IQ" sz="3600" dirty="0" smtClean="0"/>
              <a:t>ا</a:t>
            </a:r>
            <a:r>
              <a:rPr lang="ar-SA" sz="3600" dirty="0" smtClean="0"/>
              <a:t>لعقوبات على انه "لا جريمة إذا وقع الفعل استعمالاً لحق مقرر بمقتضى القانون ويعتبر استعمالا للحق</a:t>
            </a:r>
            <a:r>
              <a:rPr lang="ar-IQ" sz="3600" dirty="0" smtClean="0"/>
              <a:t>:1-</a:t>
            </a:r>
            <a:r>
              <a:rPr lang="ar-SA" sz="3600" dirty="0" smtClean="0"/>
              <a:t>تأديب الزوج لزوجته</a:t>
            </a:r>
            <a:r>
              <a:rPr lang="ar-IQ" sz="3600" dirty="0" smtClean="0"/>
              <a:t> 000</a:t>
            </a:r>
            <a:r>
              <a:rPr lang="ar-SA" sz="3600" dirty="0" smtClean="0"/>
              <a:t>في حدود ما هو مقرر شرعاً أو قانوناً أو عرفاً" .</a:t>
            </a:r>
            <a:endParaRPr lang="en-US" sz="3600" dirty="0" smtClean="0"/>
          </a:p>
          <a:p>
            <a:pPr algn="r" rtl="1">
              <a:buNone/>
            </a:pPr>
            <a:r>
              <a:rPr lang="ar-IQ" sz="3600" dirty="0" smtClean="0"/>
              <a:t>     </a:t>
            </a:r>
            <a:r>
              <a:rPr lang="ar-SA" sz="3600" dirty="0" smtClean="0"/>
              <a:t>وفقاً لهذا النص منح القانون للزوج حقا يخوله فيها إستخدام الضرب في عملية التأديب ويعتبره سببا من أسباب الإباحة وحقا للزوج يستخدمه حين يوجب الأمر ذلك وإشترط أن يكون بحسن نية وبالحدود المقررة شرعا وقانونا . والواقع يكشف على نحو خطير الى ان هناك العديد من الانتهاكات والتعسف تجري ضد الزوجات تحت هذه المادة، الامر الذي يتطلب تدخلاً من جانب المشرع لمواجهته. </a:t>
            </a:r>
            <a:endParaRPr lang="en-US" sz="3600" dirty="0" smtClean="0"/>
          </a:p>
          <a:p>
            <a:pPr algn="r"/>
            <a:endParaRPr lang="en-US" sz="3600"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71472" y="214290"/>
            <a:ext cx="8229600" cy="4525963"/>
          </a:xfrm>
        </p:spPr>
        <p:txBody>
          <a:bodyPr>
            <a:noAutofit/>
          </a:bodyPr>
          <a:lstStyle/>
          <a:p>
            <a:pPr algn="r" rtl="1">
              <a:buNone/>
            </a:pPr>
            <a:r>
              <a:rPr lang="ar-IQ" sz="3600" dirty="0" smtClean="0"/>
              <a:t>    </a:t>
            </a:r>
            <a:r>
              <a:rPr lang="ar-SA" sz="3600" dirty="0" smtClean="0"/>
              <a:t>هذا في الوقت التي تشكل محتوى هذا النص إنتهاكا </a:t>
            </a:r>
            <a:r>
              <a:rPr lang="ar-IQ" sz="3600" dirty="0" smtClean="0"/>
              <a:t>للإعلان العالمي لحقوق الانسان الذي نص في المادة (5) منه على </a:t>
            </a:r>
            <a:r>
              <a:rPr lang="ar-SA" sz="3600" dirty="0" smtClean="0"/>
              <a:t>انه </a:t>
            </a:r>
            <a:r>
              <a:rPr lang="ar-IQ" sz="3600" dirty="0" smtClean="0"/>
              <a:t>” </a:t>
            </a:r>
            <a:r>
              <a:rPr lang="ar-SA" sz="3600" dirty="0" smtClean="0"/>
              <a:t>لايجوز أن يعرض أي إنسان للتعذيب ولا للعقوبات أو المعاملات القاسية أو الوحشية أو الحاطة بالكرامة "</a:t>
            </a:r>
            <a:r>
              <a:rPr lang="ar-IQ" sz="3600" dirty="0" smtClean="0"/>
              <a:t> </a:t>
            </a:r>
            <a:r>
              <a:rPr lang="ar-SA" sz="3600" dirty="0" smtClean="0"/>
              <a:t>.</a:t>
            </a:r>
            <a:endParaRPr lang="ar-IQ" sz="3600" dirty="0" smtClean="0"/>
          </a:p>
          <a:p>
            <a:pPr algn="r" rtl="1">
              <a:buNone/>
            </a:pPr>
            <a:r>
              <a:rPr lang="ar-IQ" sz="3600" dirty="0" smtClean="0"/>
              <a:t>      </a:t>
            </a:r>
            <a:r>
              <a:rPr lang="ar-SA" sz="3600" dirty="0" smtClean="0"/>
              <a:t>وبما ان نص هذه المادة تنتهك حقوق المرأة بشكل سافر وتهين كرامتها ، ولا يراعي إحساسها وشعورها وهو ما يعارض حالة المساواة بين الرجل والمرأة، التي تؤكد عليه المواثيق والإتفاقيات الدولية</a:t>
            </a:r>
            <a:r>
              <a:rPr lang="ar-IQ" sz="3600" dirty="0" smtClean="0"/>
              <a:t> ،</a:t>
            </a:r>
            <a:r>
              <a:rPr lang="ar-SA" sz="3600" dirty="0" smtClean="0"/>
              <a:t> فان المشرع الكوردستاني إستثنى الزوجة من أحكام الفقرة (1) من هذه المادة بموجب قانون رقم (7) لسنة 2002</a:t>
            </a:r>
            <a:r>
              <a:rPr lang="ar-IQ" sz="3600" dirty="0" smtClean="0"/>
              <a:t>.</a:t>
            </a:r>
            <a:endParaRPr lang="en-US" sz="3600" dirty="0" smtClean="0"/>
          </a:p>
          <a:p>
            <a:pPr algn="r" rtl="1">
              <a:buNone/>
            </a:pPr>
            <a:r>
              <a:rPr lang="ar-IQ" sz="3600" dirty="0" smtClean="0"/>
              <a:t>    </a:t>
            </a:r>
            <a:endParaRPr lang="en-US" sz="3600"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ctr">
              <a:buNone/>
            </a:pPr>
            <a:r>
              <a:rPr lang="ar-IQ" sz="5400" b="1" dirty="0" smtClean="0">
                <a:solidFill>
                  <a:srgbClr val="C00000"/>
                </a:solidFill>
              </a:rPr>
              <a:t>مظاهر التعارض </a:t>
            </a:r>
          </a:p>
          <a:p>
            <a:pPr algn="ctr">
              <a:buNone/>
            </a:pPr>
            <a:r>
              <a:rPr lang="ar-IQ" sz="5400" b="1" dirty="0" smtClean="0">
                <a:solidFill>
                  <a:srgbClr val="C00000"/>
                </a:solidFill>
              </a:rPr>
              <a:t>بين نصوص قانون اصول المحاكمات الجزائية العراقي رقم 23 لسنة 1971 المعدل </a:t>
            </a:r>
          </a:p>
          <a:p>
            <a:pPr algn="ctr">
              <a:buNone/>
            </a:pPr>
            <a:r>
              <a:rPr lang="ar-IQ" sz="5400" b="1" dirty="0" smtClean="0">
                <a:solidFill>
                  <a:srgbClr val="C00000"/>
                </a:solidFill>
              </a:rPr>
              <a:t> وقواعد الشرعة الدولية </a:t>
            </a:r>
            <a:endParaRPr lang="en-US" sz="5400" b="1" dirty="0" smtClean="0">
              <a:solidFill>
                <a:srgbClr val="C00000"/>
              </a:solidFill>
            </a:endParaRPr>
          </a:p>
          <a:p>
            <a:endParaRPr lang="en-US" sz="5400" b="1" dirty="0" smtClean="0"/>
          </a:p>
          <a:p>
            <a:endParaRPr lang="en-US" sz="5400"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0034" y="428604"/>
            <a:ext cx="8229600" cy="4525963"/>
          </a:xfrm>
        </p:spPr>
        <p:txBody>
          <a:bodyPr>
            <a:noAutofit/>
          </a:bodyPr>
          <a:lstStyle/>
          <a:p>
            <a:pPr algn="r">
              <a:buNone/>
            </a:pPr>
            <a:r>
              <a:rPr lang="ar-IQ" sz="3600" b="1" dirty="0" smtClean="0"/>
              <a:t>  1-</a:t>
            </a:r>
            <a:r>
              <a:rPr lang="ar-SA" sz="3600" dirty="0" smtClean="0"/>
              <a:t> وضع المشرع  العراقي مجموعة من الإجراءات بيد السلطة التحقيقية لكي تستطيع الوصول الى حقيقة الواقعة الإجرامية محل التحقيق من حيث الجناة وظروف وملابسات الجريمة وكل ما يمكن أن يؤدى الى كشف الحقيقة ومن تلك الاجراءات الإستجواب وإستدعاء الشهود والتفتيش، ومن الإجراءات التي لم يتعرض اليها قانون اصول المحاكمات الجزائية العراقي رقم 23 لسنة 1971 النافذ هو إجراء ضبط الرسائل والمكالمات الهاتفية</a:t>
            </a:r>
            <a:r>
              <a:rPr lang="ar-IQ" sz="3600" dirty="0" smtClean="0"/>
              <a:t> .</a:t>
            </a:r>
            <a:r>
              <a:rPr lang="ar-SA" sz="3600" dirty="0" smtClean="0"/>
              <a:t> </a:t>
            </a:r>
            <a:endParaRPr lang="en-US" sz="3600"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0034" y="214290"/>
            <a:ext cx="8229600" cy="4525963"/>
          </a:xfrm>
        </p:spPr>
        <p:txBody>
          <a:bodyPr>
            <a:noAutofit/>
          </a:bodyPr>
          <a:lstStyle/>
          <a:p>
            <a:pPr algn="r">
              <a:buNone/>
            </a:pPr>
            <a:r>
              <a:rPr lang="ar-IQ" sz="3600" dirty="0" smtClean="0"/>
              <a:t>   </a:t>
            </a:r>
            <a:r>
              <a:rPr lang="ar-SA" sz="3600" dirty="0" smtClean="0"/>
              <a:t>ولكن غالبية الفقه يرى ان القانون أجاز ذلك ويستدلون في ذلك الى المادة (40) من الدستور التي جاء فيها  "حرية الاتصالات والمراسلات البريدية والبرقية والهاتفية والالكترونية وغيرها مكفولة، ولا يجوز مراقبتها أو التنصت عليها، أو الكشف عنها، الا لضرورةٍ قانونيةٍ وأمنية، وبقرارٍ قضائي ".  </a:t>
            </a:r>
            <a:endParaRPr lang="en-US" sz="3600" dirty="0" smtClean="0"/>
          </a:p>
          <a:p>
            <a:pPr algn="r">
              <a:buNone/>
            </a:pPr>
            <a:r>
              <a:rPr lang="ar-IQ" sz="3600" dirty="0" smtClean="0"/>
              <a:t>   </a:t>
            </a:r>
            <a:r>
              <a:rPr lang="ar-SA" sz="3600" dirty="0" smtClean="0"/>
              <a:t>وهذا يتناقض مع المادة (12) </a:t>
            </a:r>
            <a:r>
              <a:rPr lang="ar-IQ" sz="3600" dirty="0" smtClean="0"/>
              <a:t>من الإعلان العالمي لحقوق الانسان الذي أكد على </a:t>
            </a:r>
            <a:r>
              <a:rPr lang="ar-SA" sz="3600" dirty="0" smtClean="0"/>
              <a:t>حرية المراسلات وذلك بان لا يعرض أحد لتدخل تعسفي في حياته الخاصة أو أسرته أو مسكنه أو مراسلاته أو لحملات على شرفه وسمعته، ولكل شخص الحق في حماية القانون من مثل هذا التدخل أو تلك الحملات.</a:t>
            </a:r>
            <a:r>
              <a:rPr lang="en-US" sz="3600" dirty="0" smtClean="0"/>
              <a:t> </a:t>
            </a:r>
            <a:endParaRPr lang="en-US"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 مبدأ عدم رجعية القانون الجنائي على الماضي</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r" rtl="1">
              <a:buNone/>
            </a:pPr>
            <a:r>
              <a:rPr lang="ar-IQ" dirty="0" smtClean="0"/>
              <a:t>        ويقصد به ان أثر القانون الجنائي لا يمتد الى الماضي فيحكم الوقائع التي كانت قد حدثت قبل نفاذه، بل يحكم فقط تلك الوقائع التي حدثت بعد نفاذه، مما يترتب عليه ان القانون واجب التطبيق هو القانون المعمول به والنافذ وقت إرتكاب الجريمة لا وقت محاكمة مرتكبها.</a:t>
            </a:r>
          </a:p>
          <a:p>
            <a:pPr algn="r" rtl="1">
              <a:buNone/>
            </a:pPr>
            <a:r>
              <a:rPr lang="ar-IQ" dirty="0" smtClean="0"/>
              <a:t>وهنا يجب البحث في:</a:t>
            </a:r>
            <a:endParaRPr lang="en-US" dirty="0" smtClean="0"/>
          </a:p>
          <a:p>
            <a:pPr algn="r" rtl="1">
              <a:buNone/>
            </a:pPr>
            <a:endParaRPr lang="en-US"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57158" y="0"/>
            <a:ext cx="8229600" cy="4525963"/>
          </a:xfrm>
        </p:spPr>
        <p:txBody>
          <a:bodyPr>
            <a:noAutofit/>
          </a:bodyPr>
          <a:lstStyle/>
          <a:p>
            <a:pPr algn="r" rtl="1">
              <a:buNone/>
            </a:pPr>
            <a:r>
              <a:rPr lang="ar-IQ" sz="3600" dirty="0" smtClean="0"/>
              <a:t>    2-</a:t>
            </a:r>
            <a:r>
              <a:rPr lang="ar-IQ" sz="3600" b="1" dirty="0" smtClean="0"/>
              <a:t> </a:t>
            </a:r>
            <a:r>
              <a:rPr lang="ar-SA" sz="3600" dirty="0" smtClean="0"/>
              <a:t>أعطى ا</a:t>
            </a:r>
            <a:r>
              <a:rPr lang="ar-IQ" sz="3600" dirty="0" smtClean="0"/>
              <a:t>لعهد الدولي للحقوق المدنية والسياسية </a:t>
            </a:r>
            <a:r>
              <a:rPr lang="ar-SA" sz="3600" dirty="0" smtClean="0"/>
              <a:t> </a:t>
            </a:r>
            <a:r>
              <a:rPr lang="ar-IQ" sz="3600" dirty="0" smtClean="0"/>
              <a:t>في </a:t>
            </a:r>
            <a:r>
              <a:rPr lang="ar-SA" sz="3600" dirty="0" smtClean="0"/>
              <a:t>المادة (9- 5</a:t>
            </a:r>
            <a:r>
              <a:rPr lang="ar-IQ" sz="3600" dirty="0" smtClean="0"/>
              <a:t>) </a:t>
            </a:r>
            <a:r>
              <a:rPr lang="ar-SA" sz="3600" dirty="0" smtClean="0"/>
              <a:t>الحق لكل شخص في الحصول على تعويض إذا كان ضحية توقيف أو إعتقال غير قانوني. </a:t>
            </a:r>
            <a:endParaRPr lang="ar-IQ" sz="3600" dirty="0" smtClean="0"/>
          </a:p>
          <a:p>
            <a:pPr algn="r" rtl="1">
              <a:buNone/>
            </a:pPr>
            <a:r>
              <a:rPr lang="ar-IQ" sz="3600" dirty="0" smtClean="0"/>
              <a:t>     </a:t>
            </a:r>
            <a:r>
              <a:rPr lang="ar-SA" sz="3600" dirty="0" smtClean="0"/>
              <a:t>بخلاف ذلك فان القانون العراقي ورغم انه قد راعى حق الانسان في حريته ووضع ضمانات لإحترام هذا الحق </a:t>
            </a:r>
            <a:r>
              <a:rPr lang="ar-IQ" sz="3600" dirty="0" smtClean="0"/>
              <a:t>و</a:t>
            </a:r>
            <a:r>
              <a:rPr lang="ar-SA" sz="3600" dirty="0" smtClean="0"/>
              <a:t>منعت تقييد حرية الأشخاص إلا بموجب نصوص قانونية معينة ووفق ضوابط للتوقيف</a:t>
            </a:r>
            <a:r>
              <a:rPr lang="ar-IQ" sz="3600" dirty="0" smtClean="0"/>
              <a:t> </a:t>
            </a:r>
            <a:r>
              <a:rPr lang="ar-SA" sz="3600" dirty="0" smtClean="0"/>
              <a:t>وفي حالات ذكرت في نصوص قانونية معلومة، إلا انه لم يقر ما جاء في العهد الدولي بتعويض المادي والادبي عن تلك الاجراءات المخالفة للقانون في حين ان التوقيف يمس أغلى ما يملكه الانسان ويتمسك به وهو حريته الشخصية .</a:t>
            </a:r>
            <a:endParaRPr lang="en-US" sz="3600" dirty="0" smtClean="0"/>
          </a:p>
          <a:p>
            <a:pPr algn="r" rtl="1">
              <a:buNone/>
            </a:pPr>
            <a:endParaRPr lang="en-US" sz="3600"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0034" y="285728"/>
            <a:ext cx="8229600" cy="4525963"/>
          </a:xfrm>
        </p:spPr>
        <p:txBody>
          <a:bodyPr>
            <a:noAutofit/>
          </a:bodyPr>
          <a:lstStyle/>
          <a:p>
            <a:pPr marL="342900" lvl="1" indent="-342900" algn="r" rtl="1">
              <a:buNone/>
            </a:pPr>
            <a:r>
              <a:rPr lang="ar-IQ" sz="3600" dirty="0" smtClean="0"/>
              <a:t>     </a:t>
            </a:r>
            <a:r>
              <a:rPr lang="ar-SA" sz="3600" dirty="0" smtClean="0"/>
              <a:t> وساير المشرع الكوردستاني العهد الدولي</a:t>
            </a:r>
            <a:r>
              <a:rPr lang="ar-IQ" sz="3600" dirty="0" smtClean="0"/>
              <a:t> للحقوق المدنية والسياسية</a:t>
            </a:r>
            <a:r>
              <a:rPr lang="ar-SA" sz="3600" dirty="0" smtClean="0"/>
              <a:t> بتشريع قانون تعويض الموقوفين والمحكومين عند البراءة والافراج وذلك بغية معالجة حالات تعويض المحجوزين والموقوفين والمحكومين دون سند قانوني ودفعاً لكل تجاوز على حريته</a:t>
            </a:r>
            <a:r>
              <a:rPr lang="ar-IQ" sz="3600" dirty="0" smtClean="0"/>
              <a:t> </a:t>
            </a:r>
            <a:r>
              <a:rPr lang="ar-SA" sz="3600" dirty="0" smtClean="0"/>
              <a:t>ولرفع الحيف عن المتضرر وبغية التعويض عما لحقه من الأضرار المادية والأدبية من جراء هذا التجاوز على حريته</a:t>
            </a:r>
            <a:r>
              <a:rPr lang="ar-IQ" sz="3600" dirty="0" smtClean="0"/>
              <a:t> ، </a:t>
            </a:r>
            <a:r>
              <a:rPr lang="ar-SA" sz="3600" dirty="0" smtClean="0"/>
              <a:t>وجاء في المادة (2) </a:t>
            </a:r>
            <a:r>
              <a:rPr lang="ar-IQ" sz="3600" dirty="0" smtClean="0"/>
              <a:t>منه </a:t>
            </a:r>
            <a:r>
              <a:rPr lang="ar-SA" sz="3600" dirty="0" smtClean="0"/>
              <a:t>بان</a:t>
            </a:r>
            <a:r>
              <a:rPr lang="ar-IQ" sz="3600" dirty="0" smtClean="0"/>
              <a:t> </a:t>
            </a:r>
            <a:r>
              <a:rPr lang="ar-SA" sz="3600" dirty="0" smtClean="0"/>
              <a:t>"كل من تم حجزه او توقيفه تعسفياً او تجاوزت مدة موقوفيته الحد القانوني او حكم عليه بعقوبة سالبة للحرية من قبل الجهات القضائية المختصة دون سند قانوني، ثم صدر</a:t>
            </a:r>
            <a:endParaRPr lang="en-US" sz="3600" dirty="0" smtClean="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28596" y="0"/>
            <a:ext cx="8229600" cy="4525963"/>
          </a:xfrm>
        </p:spPr>
        <p:txBody>
          <a:bodyPr>
            <a:noAutofit/>
          </a:bodyPr>
          <a:lstStyle/>
          <a:p>
            <a:pPr marL="342900" lvl="1" indent="-342900" algn="r" rtl="1">
              <a:buNone/>
            </a:pPr>
            <a:r>
              <a:rPr lang="ar-IQ" sz="3600" dirty="0" smtClean="0"/>
              <a:t>   </a:t>
            </a:r>
            <a:r>
              <a:rPr lang="ar-SA" sz="3600" dirty="0" smtClean="0"/>
              <a:t>قرار برفض الشكوى او الإفراج عنه وغلق الدعوى أو الحكم ببرائته وإكتسب القرار درجة البتات بموجب القوانين النافذة، له حق المطالبة بالتعويض المادي والمعنوي عن الأضرار التي لحقت به جراء الحجز أو التوقيف أو الحكم”</a:t>
            </a:r>
            <a:r>
              <a:rPr lang="ar-IQ" sz="3600" dirty="0" smtClean="0"/>
              <a:t> .</a:t>
            </a:r>
          </a:p>
          <a:p>
            <a:pPr marL="342900" lvl="1" indent="-342900" algn="r" rtl="1">
              <a:buNone/>
            </a:pPr>
            <a:r>
              <a:rPr lang="ar-IQ" sz="3600" dirty="0" smtClean="0"/>
              <a:t>   </a:t>
            </a:r>
            <a:r>
              <a:rPr lang="ar-SA" sz="3600" dirty="0" smtClean="0"/>
              <a:t> </a:t>
            </a:r>
            <a:r>
              <a:rPr lang="ar-IQ" sz="3600" dirty="0" smtClean="0"/>
              <a:t>وجاء في </a:t>
            </a:r>
            <a:r>
              <a:rPr lang="ar-SA" sz="3600" dirty="0" smtClean="0"/>
              <a:t>المادة (4- ثانياً ) من</a:t>
            </a:r>
            <a:r>
              <a:rPr lang="ar-IQ" sz="3600" dirty="0" smtClean="0"/>
              <a:t>ه</a:t>
            </a:r>
            <a:r>
              <a:rPr lang="ar-SA" sz="3600" dirty="0" smtClean="0"/>
              <a:t> انه " لا تسمع طلبات التعويض بموجب هذا القانون بعد مضي سنة واحدة على إكتساب قرار الافراج أو الحكم بالبراءة درجة البتات" </a:t>
            </a:r>
            <a:r>
              <a:rPr lang="ar-IQ" sz="3600" dirty="0" smtClean="0"/>
              <a:t>.</a:t>
            </a:r>
          </a:p>
          <a:p>
            <a:pPr marL="342900" lvl="1" indent="-342900" algn="r" rtl="1">
              <a:buNone/>
            </a:pPr>
            <a:r>
              <a:rPr lang="ar-IQ" sz="3600" dirty="0" smtClean="0"/>
              <a:t>    </a:t>
            </a:r>
            <a:r>
              <a:rPr lang="ar-SA" sz="3600" dirty="0" smtClean="0"/>
              <a:t>و</a:t>
            </a:r>
            <a:r>
              <a:rPr lang="ar-IQ" sz="3600" dirty="0" smtClean="0"/>
              <a:t>جاء في الفقرة (ثالثاً) </a:t>
            </a:r>
            <a:r>
              <a:rPr lang="ar-SA" sz="3600" dirty="0" smtClean="0"/>
              <a:t>من نفس القانون </a:t>
            </a:r>
            <a:r>
              <a:rPr lang="ar-IQ" sz="3600" dirty="0" smtClean="0"/>
              <a:t>انه </a:t>
            </a:r>
            <a:r>
              <a:rPr lang="ar-SA" sz="3600" dirty="0" smtClean="0"/>
              <a:t>" ينتقل حق التعويض عند وفاة صاحب الحق الى الزوج والأولاد والوالدين فقط" .</a:t>
            </a:r>
            <a:endParaRPr lang="en-US" sz="3600" dirty="0" smtClean="0"/>
          </a:p>
          <a:p>
            <a:pPr algn="r"/>
            <a:endParaRPr lang="en-US" sz="3600"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28596" y="785794"/>
            <a:ext cx="8229600" cy="4525963"/>
          </a:xfrm>
        </p:spPr>
        <p:txBody>
          <a:bodyPr>
            <a:noAutofit/>
          </a:bodyPr>
          <a:lstStyle/>
          <a:p>
            <a:pPr algn="r" rtl="1">
              <a:buNone/>
            </a:pPr>
            <a:r>
              <a:rPr lang="ar-IQ" sz="3600" dirty="0" smtClean="0"/>
              <a:t>     3</a:t>
            </a:r>
            <a:r>
              <a:rPr lang="ar-SA" sz="3600" dirty="0" smtClean="0"/>
              <a:t>- من المباديء التي جاء بها </a:t>
            </a:r>
            <a:r>
              <a:rPr lang="ar-IQ" sz="3600" dirty="0" smtClean="0"/>
              <a:t>الإعلان العالمي لحقوق الانسان</a:t>
            </a:r>
            <a:r>
              <a:rPr lang="ar-SA" sz="3600" dirty="0" smtClean="0"/>
              <a:t> هو مبدأ "إفتراض براءة المتهم" فقد نص </a:t>
            </a:r>
            <a:r>
              <a:rPr lang="ar-IQ" sz="3600" dirty="0" smtClean="0"/>
              <a:t>في </a:t>
            </a:r>
            <a:r>
              <a:rPr lang="ar-SA" sz="3600" dirty="0" smtClean="0"/>
              <a:t>المادة (11-1 ) من</a:t>
            </a:r>
            <a:r>
              <a:rPr lang="ar-IQ" sz="3600" dirty="0" smtClean="0"/>
              <a:t>ه</a:t>
            </a:r>
            <a:r>
              <a:rPr lang="ar-SA" sz="3600" dirty="0" smtClean="0"/>
              <a:t> على انه "كل شخص متهم بجريمة يعتبر بريئاً إلى أن تثبت إدانته قانوناً بمحاكمة علنية تؤمن له فيها الضمانات الضرورية للدفاع عنه" . وأكد ا</a:t>
            </a:r>
            <a:r>
              <a:rPr lang="ar-IQ" sz="3600" dirty="0" smtClean="0"/>
              <a:t>لعهد الدولي للحقوق المدنية والسياسية في</a:t>
            </a:r>
            <a:r>
              <a:rPr lang="ar-SA" sz="3600" dirty="0" smtClean="0"/>
              <a:t> المادة (14-2) من</a:t>
            </a:r>
            <a:r>
              <a:rPr lang="ar-IQ" sz="3600" dirty="0" smtClean="0"/>
              <a:t>ه على ان </a:t>
            </a:r>
            <a:r>
              <a:rPr lang="ar-SA" sz="3600" dirty="0" smtClean="0"/>
              <a:t>"من حق كل متهم بارتكاب جريمة أن يعتبر بريئا إلى أن يثبت عليه الجرم قانونا"</a:t>
            </a:r>
            <a:r>
              <a:rPr lang="ar-IQ" sz="3600" dirty="0" smtClean="0"/>
              <a:t> .</a:t>
            </a:r>
            <a:endParaRPr lang="en-US" sz="3600" dirty="0" smtClean="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buNone/>
            </a:pPr>
            <a:r>
              <a:rPr lang="en-US" sz="3600" dirty="0" smtClean="0"/>
              <a:t> </a:t>
            </a:r>
            <a:r>
              <a:rPr lang="ar-IQ" sz="3600" dirty="0" smtClean="0"/>
              <a:t>   أما التشريع </a:t>
            </a:r>
            <a:r>
              <a:rPr lang="ar-SA" sz="3600" dirty="0" smtClean="0"/>
              <a:t>العراقي فنجد قانون اصول المحاكمات الجزائية جاء خاليا من مبدأ إفتراض براءة المتهم, </a:t>
            </a:r>
            <a:r>
              <a:rPr lang="ar-IQ" sz="3600" dirty="0" smtClean="0"/>
              <a:t>مع ان الدستور العراقي نص بشكل صريح على هذا المبدأ في </a:t>
            </a:r>
            <a:r>
              <a:rPr lang="ar-SA" sz="3600" dirty="0" smtClean="0"/>
              <a:t>المادة (19-5) م</a:t>
            </a:r>
            <a:r>
              <a:rPr lang="ar-IQ" sz="3600" dirty="0" smtClean="0"/>
              <a:t>نه بالقول "ا</a:t>
            </a:r>
            <a:r>
              <a:rPr lang="ar-SA" sz="3600" dirty="0" smtClean="0"/>
              <a:t>لمتهم بريء حتى تثبت إدانته في محاكمة قانونية عادلة..."</a:t>
            </a:r>
            <a:endParaRPr lang="en-US"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5" y="928670"/>
            <a:ext cx="8229600" cy="1143000"/>
          </a:xfrm>
        </p:spPr>
        <p:txBody>
          <a:bodyPr/>
          <a:lstStyle/>
          <a:p>
            <a:endParaRPr lang="en-US" dirty="0"/>
          </a:p>
        </p:txBody>
      </p:sp>
      <p:sp>
        <p:nvSpPr>
          <p:cNvPr id="3" name="Content Placeholder 2"/>
          <p:cNvSpPr>
            <a:spLocks noGrp="1"/>
          </p:cNvSpPr>
          <p:nvPr>
            <p:ph idx="1"/>
          </p:nvPr>
        </p:nvSpPr>
        <p:spPr>
          <a:xfrm>
            <a:off x="642911" y="357167"/>
            <a:ext cx="8229600" cy="4525963"/>
          </a:xfrm>
        </p:spPr>
        <p:txBody>
          <a:bodyPr>
            <a:normAutofit/>
          </a:bodyPr>
          <a:lstStyle/>
          <a:p>
            <a:pPr algn="r"/>
            <a:r>
              <a:rPr lang="ar-IQ" dirty="0" smtClean="0"/>
              <a:t>1- الجرائم الوقتية: وهي الجرائم التي تتكون الواحدة منها من عمل أو تصرف يقع وينتهي بوقوعه الجريمة كجريمة القتل أو الضرب أو السرقة.   </a:t>
            </a:r>
            <a:endParaRPr lang="en-US" dirty="0" smtClean="0"/>
          </a:p>
          <a:p>
            <a:pPr algn="r">
              <a:buNone/>
            </a:pPr>
            <a:r>
              <a:rPr lang="ar-IQ" dirty="0" smtClean="0"/>
              <a:t> 2- الجرائم المستمرة: وهي الجرائم التي تتكون الواحدة منها من حالة تحتمل بطبيعتها الإستمرار كجريمة إخفاء أشياء متحصلة من جريمة.  </a:t>
            </a:r>
            <a:endParaRPr lang="en-US" dirty="0" smtClean="0"/>
          </a:p>
          <a:p>
            <a:pPr algn="r">
              <a:buNone/>
            </a:pPr>
            <a:r>
              <a:rPr lang="ar-IQ" dirty="0" smtClean="0"/>
              <a:t> 3- جرائم الإعتياد: وهي الجرائم التي تتكون الواحدة منها من عمل أو تصرف لابد من تكراره لتمام الجريمة وتحققها، كجريمة زنا الزوج في منزل الزوجية في قانون العقوبات البغدادي.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1143000"/>
          </a:xfrm>
        </p:spPr>
        <p:txBody>
          <a:bodyPr>
            <a:normAutofit fontScale="90000"/>
          </a:bodyPr>
          <a:lstStyle/>
          <a:p>
            <a:r>
              <a:rPr lang="ar-IQ" b="1" dirty="0" smtClean="0"/>
              <a:t> نطاق تطبيق مبدأ عدم رجعية القانون الجنائي على الماضي</a:t>
            </a:r>
            <a:r>
              <a:rPr lang="en-US" dirty="0" smtClean="0"/>
              <a:t/>
            </a:r>
            <a:br>
              <a:rPr lang="en-US" dirty="0" smtClean="0"/>
            </a:br>
            <a:endParaRPr lang="en-US" dirty="0"/>
          </a:p>
        </p:txBody>
      </p:sp>
      <p:sp>
        <p:nvSpPr>
          <p:cNvPr id="3" name="Content Placeholder 2"/>
          <p:cNvSpPr>
            <a:spLocks noGrp="1"/>
          </p:cNvSpPr>
          <p:nvPr>
            <p:ph idx="1"/>
          </p:nvPr>
        </p:nvSpPr>
        <p:spPr>
          <a:xfrm>
            <a:off x="500035" y="1928803"/>
            <a:ext cx="8229600" cy="4525963"/>
          </a:xfrm>
        </p:spPr>
        <p:txBody>
          <a:bodyPr>
            <a:normAutofit/>
          </a:bodyPr>
          <a:lstStyle/>
          <a:p>
            <a:pPr algn="r">
              <a:buNone/>
            </a:pPr>
            <a:r>
              <a:rPr lang="ar-IQ" b="1" dirty="0" smtClean="0"/>
              <a:t>   1- القوانين الموضوعية:</a:t>
            </a:r>
            <a:r>
              <a:rPr lang="ar-IQ" dirty="0" smtClean="0"/>
              <a:t> ويقصد بها القوانين التي تحدد الجرائم وعقوباتها، وهي تخضع لمبدأ عدم رجعية القانون الجنائي على الماضي، وبصدد ذلك نصت المادة 2 من قانون العقوبات العراقي رقم111 لسنة 1969 المعدل على انه ((يسري على الجرائم القانون النافذ وقت إرتكابها، ويرجع في تحديد وقت إرتكاب الجريمة الى الوقت الذي تمت فيه افعال تنفيذها دون النظر الى وقت تحقق نتيجتها)).</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71472" y="928671"/>
            <a:ext cx="8229600" cy="4525963"/>
          </a:xfrm>
        </p:spPr>
        <p:txBody>
          <a:bodyPr>
            <a:noAutofit/>
          </a:bodyPr>
          <a:lstStyle/>
          <a:p>
            <a:pPr algn="r">
              <a:buNone/>
            </a:pPr>
            <a:r>
              <a:rPr lang="ar-IQ" sz="2400" dirty="0" smtClean="0"/>
              <a:t>   ومع ذلك هناك قوانين موضوعية لا تخضع لمبدأ عدم رجعية القانون الجنائي على الماضي وهي: </a:t>
            </a:r>
            <a:endParaRPr lang="en-US" sz="2400" dirty="0" smtClean="0"/>
          </a:p>
          <a:p>
            <a:pPr algn="r">
              <a:buNone/>
            </a:pPr>
            <a:r>
              <a:rPr lang="ar-IQ" sz="2400" b="1" dirty="0" smtClean="0"/>
              <a:t>   </a:t>
            </a:r>
          </a:p>
          <a:p>
            <a:pPr algn="r">
              <a:buNone/>
            </a:pPr>
            <a:r>
              <a:rPr lang="ar-IQ" sz="2400" b="1" dirty="0" smtClean="0"/>
              <a:t>   أ- القوانين المفسرة: </a:t>
            </a:r>
            <a:r>
              <a:rPr lang="ar-IQ" sz="2400" dirty="0" smtClean="0"/>
              <a:t>وهو ذلك القانون الذي يصدر لغرض تفسير نص قانوني سابق غامض يحتاج الى توضيح.</a:t>
            </a:r>
            <a:r>
              <a:rPr lang="ar-IQ" sz="2400" b="1" dirty="0" smtClean="0"/>
              <a:t> </a:t>
            </a:r>
          </a:p>
          <a:p>
            <a:pPr algn="r">
              <a:buNone/>
            </a:pPr>
            <a:r>
              <a:rPr lang="ar-IQ" sz="2400" b="1" dirty="0" smtClean="0"/>
              <a:t> </a:t>
            </a:r>
            <a:endParaRPr lang="en-US" sz="2400" dirty="0" smtClean="0"/>
          </a:p>
          <a:p>
            <a:pPr algn="r">
              <a:buNone/>
            </a:pPr>
            <a:r>
              <a:rPr lang="ar-IQ" sz="2400" b="1" dirty="0" smtClean="0"/>
              <a:t>   ب- القوانين الأصلح للمتهم: </a:t>
            </a:r>
            <a:r>
              <a:rPr lang="ar-IQ" sz="2400" dirty="0" smtClean="0"/>
              <a:t>وهو القانون الذي ينشيء للمتهم مركز أفضل وأصلح له من القانون القديم.</a:t>
            </a:r>
            <a:endParaRPr lang="en-US" sz="2400" dirty="0" smtClean="0"/>
          </a:p>
          <a:p>
            <a:pPr lvl="0" algn="r">
              <a:buNone/>
            </a:pPr>
            <a:r>
              <a:rPr lang="ar-IQ" sz="2400" dirty="0" smtClean="0"/>
              <a:t>   </a:t>
            </a:r>
          </a:p>
          <a:p>
            <a:pPr lvl="0" algn="r">
              <a:buNone/>
            </a:pPr>
            <a:r>
              <a:rPr lang="ar-IQ" sz="2400" dirty="0" smtClean="0"/>
              <a:t>   والضابط في معرفة قانون الأصلح للمتهم هو:</a:t>
            </a:r>
            <a:endParaRPr lang="en-US" sz="2400" dirty="0" smtClean="0"/>
          </a:p>
          <a:p>
            <a:pPr algn="r">
              <a:buNone/>
            </a:pPr>
            <a:r>
              <a:rPr lang="en-US" sz="2400" dirty="0" smtClean="0"/>
              <a:t> </a:t>
            </a:r>
            <a:r>
              <a:rPr lang="ar-IQ" sz="2400" dirty="0" smtClean="0"/>
              <a:t>أولا: نوع الجريمة </a:t>
            </a:r>
            <a:endParaRPr lang="en-US" sz="2400" dirty="0" smtClean="0"/>
          </a:p>
          <a:p>
            <a:pPr lvl="0" algn="r">
              <a:buNone/>
            </a:pPr>
            <a:r>
              <a:rPr lang="ar-IQ" sz="2400" dirty="0" smtClean="0"/>
              <a:t>ثانياً: درجة العقوبة</a:t>
            </a:r>
            <a:endParaRPr lang="en-US" sz="2400" dirty="0" smtClean="0"/>
          </a:p>
          <a:p>
            <a:pPr algn="r">
              <a:buNone/>
            </a:pPr>
            <a:r>
              <a:rPr lang="ar-IQ" sz="2400" dirty="0" smtClean="0"/>
              <a:t>ثالثاً: مدة العقوبة ومقدارها</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المبدأ في التشريع العراقي</a:t>
            </a:r>
            <a:endParaRPr lang="en-US" dirty="0"/>
          </a:p>
        </p:txBody>
      </p:sp>
      <p:sp>
        <p:nvSpPr>
          <p:cNvPr id="3" name="Content Placeholder 2"/>
          <p:cNvSpPr>
            <a:spLocks noGrp="1"/>
          </p:cNvSpPr>
          <p:nvPr>
            <p:ph idx="1"/>
          </p:nvPr>
        </p:nvSpPr>
        <p:spPr/>
        <p:txBody>
          <a:bodyPr>
            <a:normAutofit/>
          </a:bodyPr>
          <a:lstStyle/>
          <a:p>
            <a:pPr algn="r">
              <a:buNone/>
            </a:pPr>
            <a:r>
              <a:rPr lang="ar-IQ" dirty="0" smtClean="0"/>
              <a:t>   أخذ المشرع العراقي صراحة بمبدأ رجعية القانون الجنائي الأصلح للمتهم على الماضي وهو يظهر من نص المادة 2/2</a:t>
            </a:r>
            <a:r>
              <a:rPr lang="ar-IQ" b="1" dirty="0" smtClean="0"/>
              <a:t> </a:t>
            </a:r>
            <a:r>
              <a:rPr lang="ar-IQ" dirty="0" smtClean="0"/>
              <a:t>.ولكن قيد ذلك بوجوب ان يكون قد صدر القانون الاصلح قبل اكتساب الحكم الدرجة القطعية.</a:t>
            </a:r>
            <a:endParaRPr lang="en-US" dirty="0" smtClean="0"/>
          </a:p>
          <a:p>
            <a:pPr algn="r">
              <a:buNone/>
            </a:pPr>
            <a:r>
              <a:rPr lang="ar-IQ" dirty="0" smtClean="0"/>
              <a:t>   ولكن استثنى من ذلك حالتين حيث نادى بتطبيق القانون الاصلح رغم صدوره بعد اكتساب الحكم الدرجة القطعية وهو يظهر من نص الفقرتين 3 و 4 من المادة 2.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None/>
            </a:pPr>
            <a:r>
              <a:rPr lang="ar-IQ" b="1" dirty="0" smtClean="0"/>
              <a:t>    - القوانين محددة الفترة: </a:t>
            </a:r>
            <a:r>
              <a:rPr lang="ar-IQ" dirty="0" smtClean="0"/>
              <a:t>وهي التي يحدد المشرع نفاذها بأجل معين، وهذه القوانين استثنيت من مبدأ رجعية القانون الجنائي الأصلح للمتهم على الماضي وهو يظهرمن من نص المادة 3.</a:t>
            </a:r>
            <a:r>
              <a:rPr lang="ar-IQ" b="1" dirty="0" smtClean="0"/>
              <a:t> </a:t>
            </a:r>
            <a:endParaRPr lang="en-US" dirty="0" smtClean="0"/>
          </a:p>
          <a:p>
            <a:pPr algn="r">
              <a:buNone/>
            </a:pPr>
            <a:r>
              <a:rPr lang="ar-IQ" b="1" dirty="0" smtClean="0"/>
              <a:t>    - التدابير الإحترازية:</a:t>
            </a:r>
            <a:r>
              <a:rPr lang="ar-IQ" dirty="0" smtClean="0"/>
              <a:t> وهي تخضع الى جميع الاحكام التي تحكم العقوبة حيث نص على ذلك المادة 5.</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ar-IQ" b="1" dirty="0" smtClean="0"/>
              <a:t> </a:t>
            </a:r>
            <a:endParaRPr lang="en-US" dirty="0" smtClean="0"/>
          </a:p>
          <a:p>
            <a:pPr algn="r">
              <a:buNone/>
            </a:pPr>
            <a:r>
              <a:rPr lang="ar-IQ" b="1" dirty="0" smtClean="0"/>
              <a:t>    2- القوانين الشكلية:</a:t>
            </a:r>
            <a:r>
              <a:rPr lang="ar-IQ" dirty="0" smtClean="0"/>
              <a:t> وهي قوانين الاجراءات والمبدا العام فيها هو ان لها أثرا رجعيا تسري علنا وهذا بالنسبة لاجراءات التحقيق والمحاكمة والتنفيذ  لماضي.</a:t>
            </a:r>
            <a:endParaRPr lang="en-US" dirty="0" smtClean="0"/>
          </a:p>
          <a:p>
            <a:pPr algn="r">
              <a:buNone/>
            </a:pPr>
            <a:r>
              <a:rPr lang="ar-IQ" b="1" dirty="0" smtClean="0"/>
              <a:t>   3- قوانين التقادم: </a:t>
            </a:r>
            <a:r>
              <a:rPr lang="ar-IQ" dirty="0" smtClean="0"/>
              <a:t>تلك القوانين التي تبين المدة اللازمة لانقضاء الدعوى العامة او لسقوط العقوبة وعدم تنفيذها</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5" y="285728"/>
            <a:ext cx="8229600" cy="1143000"/>
          </a:xfrm>
        </p:spPr>
        <p:txBody>
          <a:bodyPr>
            <a:normAutofit fontScale="90000"/>
          </a:bodyPr>
          <a:lstStyle/>
          <a:p>
            <a:r>
              <a:rPr lang="ar-IQ" b="1" dirty="0" smtClean="0"/>
              <a:t>تطبيق القانون الجنائي من حيث المكان</a:t>
            </a:r>
            <a:r>
              <a:rPr lang="en-US" dirty="0" smtClean="0"/>
              <a:t/>
            </a:r>
            <a:br>
              <a:rPr lang="en-US" dirty="0" smtClean="0"/>
            </a:br>
            <a:endParaRPr lang="en-US" dirty="0"/>
          </a:p>
        </p:txBody>
      </p:sp>
      <p:sp>
        <p:nvSpPr>
          <p:cNvPr id="3" name="Content Placeholder 2"/>
          <p:cNvSpPr>
            <a:spLocks noGrp="1"/>
          </p:cNvSpPr>
          <p:nvPr>
            <p:ph idx="1"/>
          </p:nvPr>
        </p:nvSpPr>
        <p:spPr>
          <a:xfrm>
            <a:off x="428596" y="1071547"/>
            <a:ext cx="8229600" cy="4525963"/>
          </a:xfrm>
        </p:spPr>
        <p:txBody>
          <a:bodyPr>
            <a:noAutofit/>
          </a:bodyPr>
          <a:lstStyle/>
          <a:p>
            <a:pPr algn="r">
              <a:buNone/>
            </a:pPr>
            <a:r>
              <a:rPr lang="ar-IQ" dirty="0" smtClean="0"/>
              <a:t>ان المبدأ العام الذي يحكمه هو مبدأ إقليمية القانون الجنائي: </a:t>
            </a:r>
            <a:endParaRPr lang="en-US" dirty="0" smtClean="0"/>
          </a:p>
          <a:p>
            <a:pPr algn="r">
              <a:buNone/>
            </a:pPr>
            <a:r>
              <a:rPr lang="en-US" dirty="0" smtClean="0"/>
              <a:t>     </a:t>
            </a:r>
            <a:r>
              <a:rPr lang="ar-IQ" dirty="0" smtClean="0"/>
              <a:t>ويقصد به ان القانون الجنائي للدولة يحكم جميع ما يقع على إقليمها من الجرائم أياً كانت جنسية مرتكبها ، وطنياً كان أم اجنبياً.</a:t>
            </a:r>
            <a:endParaRPr lang="en-US" dirty="0" smtClean="0"/>
          </a:p>
          <a:p>
            <a:pPr algn="r">
              <a:buNone/>
            </a:pPr>
            <a:r>
              <a:rPr lang="ar-IQ" b="1" dirty="0" smtClean="0"/>
              <a:t>1- إقليم الدولة</a:t>
            </a:r>
            <a:endParaRPr lang="en-US" dirty="0" smtClean="0"/>
          </a:p>
          <a:p>
            <a:pPr algn="r">
              <a:buNone/>
            </a:pPr>
            <a:r>
              <a:rPr lang="ar-IQ" dirty="0" smtClean="0"/>
              <a:t>أ-الاقليم الأرضي ب– البحر الإقليمي ج– الإقليم الجوي د- السفن والطائرات</a:t>
            </a:r>
            <a:endParaRPr lang="en-US" dirty="0" smtClean="0"/>
          </a:p>
          <a:p>
            <a:pPr algn="r">
              <a:buNone/>
            </a:pPr>
            <a:r>
              <a:rPr lang="ar-IQ" b="1" dirty="0" smtClean="0"/>
              <a:t>2- مكان إرتكاب الجريمة: </a:t>
            </a:r>
            <a:r>
              <a:rPr lang="ar-IQ" dirty="0" smtClean="0"/>
              <a:t>نص المشرع العراقي في لمادة (6) على انه :( وتعتبر الجريمة مرتكبة في العراق اذا وقع فيه فعل من الافعال المكونة لها...)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0"/>
            <a:ext cx="7772400" cy="2743218"/>
          </a:xfrm>
        </p:spPr>
        <p:txBody>
          <a:bodyPr>
            <a:normAutofit/>
          </a:bodyPr>
          <a:lstStyle/>
          <a:p>
            <a:r>
              <a:rPr lang="ar-IQ" sz="4000" b="1" dirty="0" smtClean="0"/>
              <a:t>التعريف بقانون العقوبات</a:t>
            </a:r>
            <a:r>
              <a:rPr lang="en-US" sz="4000" dirty="0" smtClean="0"/>
              <a:t/>
            </a:r>
            <a:br>
              <a:rPr lang="en-US" sz="4000" dirty="0" smtClean="0"/>
            </a:br>
            <a:endParaRPr lang="en-US" sz="4000" dirty="0"/>
          </a:p>
        </p:txBody>
      </p:sp>
      <p:sp>
        <p:nvSpPr>
          <p:cNvPr id="3" name="Subtitle 2"/>
          <p:cNvSpPr>
            <a:spLocks noGrp="1"/>
          </p:cNvSpPr>
          <p:nvPr>
            <p:ph type="subTitle" idx="1"/>
          </p:nvPr>
        </p:nvSpPr>
        <p:spPr>
          <a:xfrm>
            <a:off x="1400148" y="1511036"/>
            <a:ext cx="6400800" cy="3270532"/>
          </a:xfrm>
        </p:spPr>
        <p:txBody>
          <a:bodyPr>
            <a:noAutofit/>
          </a:bodyPr>
          <a:lstStyle/>
          <a:p>
            <a:r>
              <a:rPr lang="ar-IQ" b="1" dirty="0">
                <a:solidFill>
                  <a:schemeClr val="tx1"/>
                </a:solidFill>
              </a:rPr>
              <a:t> </a:t>
            </a:r>
            <a:endParaRPr lang="en-US" dirty="0">
              <a:solidFill>
                <a:schemeClr val="tx1"/>
              </a:solidFill>
            </a:endParaRPr>
          </a:p>
          <a:p>
            <a:pPr algn="r"/>
            <a:r>
              <a:rPr lang="ar-IQ" dirty="0">
                <a:solidFill>
                  <a:schemeClr val="tx1"/>
                </a:solidFill>
              </a:rPr>
              <a:t>    وهو مجموعة من القواعد القانونية التي تحدد صور السلوك </a:t>
            </a:r>
            <a:r>
              <a:rPr lang="ar-IQ" dirty="0" smtClean="0">
                <a:solidFill>
                  <a:schemeClr val="tx1"/>
                </a:solidFill>
              </a:rPr>
              <a:t>التي </a:t>
            </a:r>
            <a:r>
              <a:rPr lang="ar-IQ" dirty="0">
                <a:solidFill>
                  <a:schemeClr val="tx1"/>
                </a:solidFill>
              </a:rPr>
              <a:t>تعتبر جرائم وتبين </a:t>
            </a:r>
            <a:r>
              <a:rPr lang="ar-IQ" dirty="0" smtClean="0">
                <a:solidFill>
                  <a:schemeClr val="tx1"/>
                </a:solidFill>
              </a:rPr>
              <a:t>الجزاءات</a:t>
            </a:r>
            <a:r>
              <a:rPr lang="ar-SA" dirty="0" smtClean="0">
                <a:solidFill>
                  <a:schemeClr val="tx1"/>
                </a:solidFill>
              </a:rPr>
              <a:t> </a:t>
            </a:r>
            <a:r>
              <a:rPr lang="ar-IQ" dirty="0" smtClean="0">
                <a:solidFill>
                  <a:schemeClr val="tx1"/>
                </a:solidFill>
              </a:rPr>
              <a:t>الجنائية </a:t>
            </a:r>
            <a:r>
              <a:rPr lang="ar-IQ" dirty="0">
                <a:solidFill>
                  <a:schemeClr val="tx1"/>
                </a:solidFill>
              </a:rPr>
              <a:t>المقررة لها</a:t>
            </a:r>
            <a:r>
              <a:rPr lang="ar-IQ" dirty="0" smtClean="0">
                <a:solidFill>
                  <a:schemeClr val="tx1"/>
                </a:solidFill>
              </a:rPr>
              <a:t>.</a:t>
            </a:r>
            <a:r>
              <a:rPr lang="ar-SA" dirty="0" smtClean="0">
                <a:solidFill>
                  <a:schemeClr val="tx1"/>
                </a:solidFill>
              </a:rPr>
              <a:t>                               </a:t>
            </a:r>
            <a:endParaRPr lang="ar-IQ" b="1" dirty="0" smtClean="0">
              <a:solidFill>
                <a:schemeClr val="tx1"/>
              </a:solidFill>
            </a:endParaRPr>
          </a:p>
          <a:p>
            <a:r>
              <a:rPr lang="ar-IQ" b="1" dirty="0" smtClean="0">
                <a:solidFill>
                  <a:schemeClr val="tx1"/>
                </a:solidFill>
              </a:rPr>
              <a:t>  </a:t>
            </a:r>
            <a:r>
              <a:rPr lang="ar-IQ" b="1" dirty="0">
                <a:solidFill>
                  <a:schemeClr val="tx1"/>
                </a:solidFill>
              </a:rPr>
              <a:t>أنواع قواعد قانون العقوبات</a:t>
            </a:r>
            <a:endParaRPr lang="en-US" dirty="0">
              <a:solidFill>
                <a:schemeClr val="tx1"/>
              </a:solidFill>
            </a:endParaRPr>
          </a:p>
          <a:p>
            <a:pPr algn="r"/>
            <a:r>
              <a:rPr lang="ar-IQ" b="1" dirty="0">
                <a:solidFill>
                  <a:schemeClr val="tx1"/>
                </a:solidFill>
              </a:rPr>
              <a:t>   1- قواعد عامة</a:t>
            </a:r>
            <a:r>
              <a:rPr lang="ar-IQ" dirty="0">
                <a:solidFill>
                  <a:schemeClr val="tx1"/>
                </a:solidFill>
              </a:rPr>
              <a:t>: تضم القواعد التي تخضع لها الجرائم </a:t>
            </a:r>
            <a:r>
              <a:rPr lang="ar-IQ" dirty="0" smtClean="0">
                <a:solidFill>
                  <a:schemeClr val="tx1"/>
                </a:solidFill>
              </a:rPr>
              <a:t>والعقوبات على </a:t>
            </a:r>
            <a:r>
              <a:rPr lang="ar-IQ" dirty="0">
                <a:solidFill>
                  <a:schemeClr val="tx1"/>
                </a:solidFill>
              </a:rPr>
              <a:t>إختلاف </a:t>
            </a:r>
            <a:r>
              <a:rPr lang="ar-IQ" dirty="0" smtClean="0">
                <a:solidFill>
                  <a:schemeClr val="tx1"/>
                </a:solidFill>
              </a:rPr>
              <a:t>أنواعها</a:t>
            </a:r>
            <a:r>
              <a:rPr lang="ar-SA" dirty="0" smtClean="0">
                <a:solidFill>
                  <a:schemeClr val="tx1"/>
                </a:solidFill>
              </a:rPr>
              <a:t> .</a:t>
            </a:r>
            <a:endParaRPr lang="en-US" dirty="0">
              <a:solidFill>
                <a:schemeClr val="tx1"/>
              </a:solidFill>
            </a:endParaRPr>
          </a:p>
          <a:p>
            <a:pPr algn="r"/>
            <a:r>
              <a:rPr lang="ar-IQ" dirty="0">
                <a:solidFill>
                  <a:schemeClr val="tx1"/>
                </a:solidFill>
              </a:rPr>
              <a:t>  </a:t>
            </a:r>
            <a:r>
              <a:rPr lang="ar-IQ" b="1" dirty="0">
                <a:solidFill>
                  <a:schemeClr val="tx1"/>
                </a:solidFill>
              </a:rPr>
              <a:t> 2- قواعد خاصة</a:t>
            </a:r>
            <a:r>
              <a:rPr lang="ar-IQ" dirty="0">
                <a:solidFill>
                  <a:schemeClr val="tx1"/>
                </a:solidFill>
              </a:rPr>
              <a:t>: تضم القواعد التي تحدد كل جريمة على حدة من حيث بيان أركانها والظروف الخاصة بها. </a:t>
            </a:r>
            <a:r>
              <a:rPr lang="ar-SA" dirty="0">
                <a:solidFill>
                  <a:schemeClr val="tx1"/>
                </a:solidFill>
              </a:rPr>
              <a:t> </a:t>
            </a:r>
            <a:r>
              <a:rPr lang="ar-SA" dirty="0" smtClean="0">
                <a:solidFill>
                  <a:schemeClr val="tx1"/>
                </a:solidFill>
              </a:rPr>
              <a:t>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 الإستثناءات على مبدأ الإقليمية</a:t>
            </a:r>
            <a:endParaRPr lang="en-US" dirty="0"/>
          </a:p>
        </p:txBody>
      </p:sp>
      <p:sp>
        <p:nvSpPr>
          <p:cNvPr id="3" name="Content Placeholder 2"/>
          <p:cNvSpPr>
            <a:spLocks noGrp="1"/>
          </p:cNvSpPr>
          <p:nvPr>
            <p:ph idx="1"/>
          </p:nvPr>
        </p:nvSpPr>
        <p:spPr/>
        <p:txBody>
          <a:bodyPr>
            <a:normAutofit fontScale="92500" lnSpcReduction="10000"/>
          </a:bodyPr>
          <a:lstStyle/>
          <a:p>
            <a:pPr algn="r">
              <a:buNone/>
            </a:pPr>
            <a:r>
              <a:rPr lang="ar-IQ" b="1" dirty="0" smtClean="0"/>
              <a:t> </a:t>
            </a:r>
            <a:endParaRPr lang="en-US" dirty="0" smtClean="0"/>
          </a:p>
          <a:p>
            <a:pPr algn="r">
              <a:buNone/>
            </a:pPr>
            <a:r>
              <a:rPr lang="ar-IQ" sz="3500" b="1" dirty="0" smtClean="0"/>
              <a:t>   1- الإختصاص العيني:</a:t>
            </a:r>
            <a:r>
              <a:rPr lang="ar-IQ" sz="3500" dirty="0" smtClean="0"/>
              <a:t> ويقصد به تطبيق القانون الجنائي للدولة على كل جريمة تمس مصلحة أساسية لتلك الدولة، أيا كان مكان ارتكابها او جنسية مرتكبها). </a:t>
            </a:r>
            <a:endParaRPr lang="en-US" sz="3500" dirty="0" smtClean="0"/>
          </a:p>
          <a:p>
            <a:pPr algn="r">
              <a:buNone/>
            </a:pPr>
            <a:r>
              <a:rPr lang="ar-IQ" sz="3500" b="1" dirty="0" smtClean="0"/>
              <a:t>   2- الإختصاص الشخصي: </a:t>
            </a:r>
            <a:r>
              <a:rPr lang="ar-IQ" sz="3500" dirty="0" smtClean="0"/>
              <a:t>ويعنى تطبيق القانون الجنائي للدولة على كل من يحمل جنسيتها ولو ارتكب جريمة خارج اقليمها). </a:t>
            </a:r>
            <a:endParaRPr lang="en-US" sz="3500" dirty="0" smtClean="0"/>
          </a:p>
          <a:p>
            <a:pPr algn="r">
              <a:buNone/>
            </a:pPr>
            <a:r>
              <a:rPr lang="ar-IQ" sz="3500" b="1" dirty="0" smtClean="0"/>
              <a:t>   3- الإختصاص الشامل: </a:t>
            </a:r>
            <a:r>
              <a:rPr lang="ar-IQ" sz="3500" dirty="0" smtClean="0"/>
              <a:t>ويراد به تطبيق القانون الجنائي للدولة على كل جريمة يقبض على مرتكبها في اقليم الدولة ايا كان الاقليم الذي ارتكبي فيه وايا كانت جنسية مرتكبها . </a:t>
            </a:r>
            <a:endParaRPr lang="en-US" sz="35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1143000"/>
          </a:xfrm>
        </p:spPr>
        <p:txBody>
          <a:bodyPr>
            <a:normAutofit fontScale="90000"/>
          </a:bodyPr>
          <a:lstStyle/>
          <a:p>
            <a:r>
              <a:rPr lang="ar-IQ" b="1" dirty="0" smtClean="0"/>
              <a:t> تطبيق القانون الجنائي على الأشخاص</a:t>
            </a:r>
            <a:r>
              <a:rPr lang="en-US" dirty="0" smtClean="0"/>
              <a:t/>
            </a:r>
            <a:br>
              <a:rPr lang="en-US" dirty="0" smtClean="0"/>
            </a:br>
            <a:endParaRPr lang="en-US" dirty="0"/>
          </a:p>
        </p:txBody>
      </p:sp>
      <p:sp>
        <p:nvSpPr>
          <p:cNvPr id="3" name="Content Placeholder 2"/>
          <p:cNvSpPr>
            <a:spLocks noGrp="1"/>
          </p:cNvSpPr>
          <p:nvPr>
            <p:ph idx="1"/>
          </p:nvPr>
        </p:nvSpPr>
        <p:spPr>
          <a:xfrm>
            <a:off x="500035" y="1071547"/>
            <a:ext cx="8229600" cy="4525963"/>
          </a:xfrm>
        </p:spPr>
        <p:txBody>
          <a:bodyPr>
            <a:noAutofit/>
          </a:bodyPr>
          <a:lstStyle/>
          <a:p>
            <a:pPr algn="r" rtl="1">
              <a:buNone/>
            </a:pPr>
            <a:r>
              <a:rPr lang="ar-IQ" b="1" dirty="0" smtClean="0"/>
              <a:t>     - الأصل: </a:t>
            </a:r>
            <a:r>
              <a:rPr lang="ar-IQ" dirty="0" smtClean="0"/>
              <a:t>ان جميع الأشخاص الموجودين على إقليم الدولة يخضعون لقانون تلك الدولة ولإختصاصها القضائي، سواء كانوا من الوطنيين أو أجانب المقيمين على غقليم الدولة أو الزائرين لها. </a:t>
            </a:r>
            <a:endParaRPr lang="en-US" dirty="0" smtClean="0"/>
          </a:p>
          <a:p>
            <a:pPr algn="r">
              <a:buNone/>
            </a:pPr>
            <a:r>
              <a:rPr lang="ar-IQ" b="1" dirty="0" smtClean="0"/>
              <a:t>     - الإستثناءات:</a:t>
            </a:r>
            <a:endParaRPr lang="en-US" dirty="0" smtClean="0"/>
          </a:p>
          <a:p>
            <a:pPr algn="r">
              <a:buNone/>
            </a:pPr>
            <a:r>
              <a:rPr lang="ar-IQ" b="1" dirty="0" smtClean="0"/>
              <a:t>1- أشخاص إستثناهم التشريع الداخلي</a:t>
            </a:r>
            <a:endParaRPr lang="en-US" dirty="0" smtClean="0"/>
          </a:p>
          <a:p>
            <a:pPr algn="r">
              <a:buNone/>
            </a:pPr>
            <a:r>
              <a:rPr lang="ar-IQ" dirty="0" smtClean="0"/>
              <a:t>أ- أعضاء مجلس النواب ب- الخصوم في الدعاوي </a:t>
            </a:r>
            <a:endParaRPr lang="en-US" dirty="0" smtClean="0"/>
          </a:p>
          <a:p>
            <a:pPr algn="r">
              <a:buNone/>
            </a:pPr>
            <a:r>
              <a:rPr lang="ar-IQ" b="1" dirty="0" smtClean="0"/>
              <a:t>2- أشخاص إستناهم العرف الدولي</a:t>
            </a:r>
            <a:endParaRPr lang="en-US" dirty="0" smtClean="0"/>
          </a:p>
          <a:p>
            <a:pPr algn="r">
              <a:buNone/>
            </a:pPr>
            <a:r>
              <a:rPr lang="ar-IQ" dirty="0" smtClean="0"/>
              <a:t>أ- رؤساء الدول الأجنبية ب- المعتمدون السياسيون ج- القوات  الحربية الأجنبية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b="1" dirty="0" smtClean="0"/>
              <a:t>- تسليم المجرمين</a:t>
            </a:r>
            <a:r>
              <a:rPr lang="en-US" dirty="0" smtClean="0"/>
              <a:t/>
            </a:r>
            <a:br>
              <a:rPr lang="en-US" dirty="0" smtClean="0"/>
            </a:br>
            <a:endParaRPr lang="en-US" dirty="0"/>
          </a:p>
        </p:txBody>
      </p:sp>
      <p:sp>
        <p:nvSpPr>
          <p:cNvPr id="3" name="Content Placeholder 2"/>
          <p:cNvSpPr>
            <a:spLocks noGrp="1"/>
          </p:cNvSpPr>
          <p:nvPr>
            <p:ph idx="1"/>
          </p:nvPr>
        </p:nvSpPr>
        <p:spPr>
          <a:xfrm>
            <a:off x="285720" y="857233"/>
            <a:ext cx="8229600" cy="4525963"/>
          </a:xfrm>
        </p:spPr>
        <p:txBody>
          <a:bodyPr>
            <a:noAutofit/>
          </a:bodyPr>
          <a:lstStyle/>
          <a:p>
            <a:pPr algn="r">
              <a:buNone/>
            </a:pPr>
            <a:r>
              <a:rPr lang="ar-IQ" dirty="0" smtClean="0"/>
              <a:t>أ- مصادر أحكام التسليم </a:t>
            </a:r>
            <a:endParaRPr lang="en-US" dirty="0" smtClean="0"/>
          </a:p>
          <a:p>
            <a:pPr algn="r">
              <a:buNone/>
            </a:pPr>
            <a:r>
              <a:rPr lang="ar-IQ" dirty="0" smtClean="0"/>
              <a:t>ب- أحكام التسليم</a:t>
            </a:r>
            <a:endParaRPr lang="en-US" dirty="0" smtClean="0"/>
          </a:p>
          <a:p>
            <a:pPr algn="r">
              <a:buNone/>
            </a:pPr>
            <a:r>
              <a:rPr lang="ar-IQ" dirty="0" smtClean="0"/>
              <a:t>1- موانع التسليم </a:t>
            </a:r>
            <a:endParaRPr lang="en-US" dirty="0" smtClean="0"/>
          </a:p>
          <a:p>
            <a:pPr algn="r">
              <a:buNone/>
            </a:pPr>
            <a:r>
              <a:rPr lang="ar-IQ" b="1" dirty="0" smtClean="0"/>
              <a:t>أولاً – الجرائم التي لا يجوز التسليم من أجلها:</a:t>
            </a:r>
            <a:endParaRPr lang="en-US" dirty="0" smtClean="0"/>
          </a:p>
          <a:p>
            <a:pPr algn="r">
              <a:buNone/>
            </a:pPr>
            <a:r>
              <a:rPr lang="ar-IQ" dirty="0" smtClean="0"/>
              <a:t>1- الجرائم السياسية والجرائم العسكرية البحتة .</a:t>
            </a:r>
            <a:endParaRPr lang="en-US" dirty="0" smtClean="0"/>
          </a:p>
          <a:p>
            <a:pPr algn="r">
              <a:buNone/>
            </a:pPr>
            <a:r>
              <a:rPr lang="ar-IQ" dirty="0" smtClean="0"/>
              <a:t>2- الجرائم التي لا تكون معاقبا عليه بموجب قانون الدولتين </a:t>
            </a:r>
            <a:endParaRPr lang="en-US" dirty="0" smtClean="0"/>
          </a:p>
          <a:p>
            <a:pPr algn="r">
              <a:buNone/>
            </a:pPr>
            <a:r>
              <a:rPr lang="ar-IQ" dirty="0" smtClean="0"/>
              <a:t>3- الجرائم التي لا تبلغ درجة معينة من الجسامة </a:t>
            </a: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lstStyle/>
          <a:p>
            <a:endParaRPr lang="en-US" b="1" dirty="0"/>
          </a:p>
        </p:txBody>
      </p:sp>
      <p:sp>
        <p:nvSpPr>
          <p:cNvPr id="3" name="Content Placeholder 2"/>
          <p:cNvSpPr>
            <a:spLocks noGrp="1"/>
          </p:cNvSpPr>
          <p:nvPr>
            <p:ph idx="1"/>
          </p:nvPr>
        </p:nvSpPr>
        <p:spPr>
          <a:xfrm>
            <a:off x="571472" y="857233"/>
            <a:ext cx="8229600" cy="4525963"/>
          </a:xfrm>
        </p:spPr>
        <p:txBody>
          <a:bodyPr>
            <a:normAutofit/>
          </a:bodyPr>
          <a:lstStyle/>
          <a:p>
            <a:pPr algn="r">
              <a:buNone/>
            </a:pPr>
            <a:r>
              <a:rPr lang="ar-IQ" b="1" dirty="0" smtClean="0"/>
              <a:t>ثانياً-الأشخاص الذين لا يجوز تسليمهم</a:t>
            </a:r>
            <a:endParaRPr lang="en-US" dirty="0" smtClean="0"/>
          </a:p>
          <a:p>
            <a:pPr algn="r">
              <a:buNone/>
            </a:pPr>
            <a:r>
              <a:rPr lang="ar-IQ" dirty="0" smtClean="0"/>
              <a:t>1- رعايا الدولة المطلوب منها التسليم </a:t>
            </a:r>
            <a:endParaRPr lang="en-US" dirty="0" smtClean="0"/>
          </a:p>
          <a:p>
            <a:pPr algn="r">
              <a:buNone/>
            </a:pPr>
            <a:r>
              <a:rPr lang="ar-IQ" dirty="0" smtClean="0"/>
              <a:t>2- الاجانب الخاضعون لقضاء الدولة المطلوب منها التسليم</a:t>
            </a:r>
            <a:endParaRPr lang="en-US" dirty="0" smtClean="0"/>
          </a:p>
          <a:p>
            <a:pPr algn="r">
              <a:buNone/>
            </a:pPr>
            <a:r>
              <a:rPr lang="ar-IQ" dirty="0" smtClean="0"/>
              <a:t>3- المتمتعون بالعفاء القضائي </a:t>
            </a:r>
            <a:endParaRPr lang="en-US" dirty="0" smtClean="0"/>
          </a:p>
          <a:p>
            <a:pPr algn="r">
              <a:buNone/>
            </a:pPr>
            <a:r>
              <a:rPr lang="ar-IQ" dirty="0" smtClean="0"/>
              <a:t>4- الارقاء الهاربون</a:t>
            </a:r>
            <a:endParaRPr lang="en-US" dirty="0" smtClean="0"/>
          </a:p>
          <a:p>
            <a:pPr algn="r">
              <a:buNone/>
            </a:pPr>
            <a:r>
              <a:rPr lang="ar-IQ" b="1" dirty="0" smtClean="0"/>
              <a:t>2-إجراءات التسليم</a:t>
            </a:r>
            <a:endParaRPr lang="en-US" dirty="0" smtClean="0"/>
          </a:p>
          <a:p>
            <a:pPr algn="r">
              <a:buNone/>
            </a:pPr>
            <a:r>
              <a:rPr lang="ar-IQ" b="1" dirty="0" smtClean="0"/>
              <a:t>3-آثار التسليم</a:t>
            </a:r>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الجريمة</a:t>
            </a:r>
            <a:endParaRPr lang="en-US" dirty="0"/>
          </a:p>
        </p:txBody>
      </p:sp>
      <p:sp>
        <p:nvSpPr>
          <p:cNvPr id="3" name="Content Placeholder 2"/>
          <p:cNvSpPr>
            <a:spLocks noGrp="1"/>
          </p:cNvSpPr>
          <p:nvPr>
            <p:ph idx="1"/>
          </p:nvPr>
        </p:nvSpPr>
        <p:spPr/>
        <p:txBody>
          <a:bodyPr>
            <a:normAutofit/>
          </a:bodyPr>
          <a:lstStyle/>
          <a:p>
            <a:pPr algn="r"/>
            <a:endParaRPr lang="en-US" dirty="0" smtClean="0"/>
          </a:p>
          <a:p>
            <a:pPr algn="r">
              <a:buNone/>
            </a:pPr>
            <a:r>
              <a:rPr lang="ar-IQ" b="1" dirty="0" smtClean="0"/>
              <a:t>   تعريف الجريمة وتميزها عما يشابهها من أوضاع</a:t>
            </a:r>
            <a:endParaRPr lang="en-US" dirty="0" smtClean="0"/>
          </a:p>
          <a:p>
            <a:pPr algn="r">
              <a:buNone/>
            </a:pPr>
            <a:r>
              <a:rPr lang="ar-IQ" b="1" dirty="0" smtClean="0"/>
              <a:t>- الجريمة: </a:t>
            </a:r>
            <a:r>
              <a:rPr lang="ar-IQ" dirty="0" smtClean="0"/>
              <a:t>هي كل سلوك خارجي إيجابيا كان أم سلبياً جرمه القانون وقرر له عقاباً إذا صدر عن إنسان مسؤول.</a:t>
            </a:r>
            <a:endParaRPr lang="en-US" dirty="0" smtClean="0"/>
          </a:p>
          <a:p>
            <a:pPr algn="r">
              <a:buNone/>
            </a:pPr>
            <a:r>
              <a:rPr lang="ar-IQ" b="1" dirty="0" smtClean="0"/>
              <a:t>- تمييز الجريمة عما يشابهها من أوضاع</a:t>
            </a:r>
            <a:endParaRPr lang="en-US" dirty="0" smtClean="0"/>
          </a:p>
          <a:p>
            <a:pPr algn="r">
              <a:buNone/>
            </a:pPr>
            <a:r>
              <a:rPr lang="ar-IQ" b="1" dirty="0" smtClean="0"/>
              <a:t>1- الجريمة المدنية : </a:t>
            </a:r>
            <a:r>
              <a:rPr lang="ar-IQ" dirty="0" smtClean="0"/>
              <a:t>هي كل فعل نشأ عنه ضرر للغير وأوجب فاعله بتعويض الضرر</a:t>
            </a:r>
            <a:r>
              <a:rPr lang="ar-IQ" b="1" dirty="0" smtClean="0"/>
              <a:t>. </a:t>
            </a:r>
            <a:endParaRPr lang="en-US" dirty="0" smtClean="0"/>
          </a:p>
          <a:p>
            <a:pPr algn="r">
              <a:buNone/>
            </a:pPr>
            <a:r>
              <a:rPr lang="ar-IQ" b="1" dirty="0" smtClean="0"/>
              <a:t>2- الجريمة التأديبية: </a:t>
            </a:r>
            <a:r>
              <a:rPr lang="ar-IQ" dirty="0" smtClean="0"/>
              <a:t>كل فعل يعتبر إخلالاً بواجبات الوظيفة أو المهنة أو الهيئة .</a:t>
            </a:r>
            <a:endParaRPr lang="en-US" dirty="0" smtClean="0"/>
          </a:p>
          <a:p>
            <a:pPr algn="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857232"/>
            <a:ext cx="8229600" cy="1143000"/>
          </a:xfrm>
        </p:spPr>
        <p:txBody>
          <a:bodyPr>
            <a:normAutofit fontScale="90000"/>
          </a:bodyPr>
          <a:lstStyle/>
          <a:p>
            <a:r>
              <a:rPr lang="ar-IQ" b="1" dirty="0" smtClean="0"/>
              <a:t>أركان الجريمة </a:t>
            </a:r>
            <a:r>
              <a:rPr lang="en-US" dirty="0" smtClean="0"/>
              <a:t/>
            </a:r>
            <a:br>
              <a:rPr lang="en-US" dirty="0" smtClean="0"/>
            </a:br>
            <a:r>
              <a:rPr lang="ar-IQ" b="1" dirty="0" smtClean="0"/>
              <a:t>الركن المادي</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pPr algn="r">
              <a:buNone/>
            </a:pPr>
            <a:r>
              <a:rPr lang="ar-IQ" b="1" dirty="0" smtClean="0"/>
              <a:t> </a:t>
            </a:r>
            <a:endParaRPr lang="en-US" dirty="0" smtClean="0"/>
          </a:p>
          <a:p>
            <a:pPr algn="r">
              <a:buNone/>
            </a:pPr>
            <a:r>
              <a:rPr lang="ar-IQ" b="1" dirty="0" smtClean="0"/>
              <a:t>1-تعريفه</a:t>
            </a:r>
            <a:r>
              <a:rPr lang="ar-IQ" dirty="0" smtClean="0"/>
              <a:t>: يقصد به السلوك المادي الخارجي الذي ينص القانون على تجريمه.</a:t>
            </a:r>
            <a:endParaRPr lang="en-US" dirty="0" smtClean="0"/>
          </a:p>
          <a:p>
            <a:pPr algn="r">
              <a:buNone/>
            </a:pPr>
            <a:r>
              <a:rPr lang="ar-IQ" b="1" dirty="0" smtClean="0"/>
              <a:t>2- عناصرها</a:t>
            </a:r>
            <a:r>
              <a:rPr lang="ar-IQ" dirty="0" smtClean="0"/>
              <a:t>:</a:t>
            </a:r>
            <a:endParaRPr lang="en-US" dirty="0" smtClean="0"/>
          </a:p>
          <a:p>
            <a:pPr algn="r">
              <a:buNone/>
            </a:pPr>
            <a:r>
              <a:rPr lang="ar-IQ" b="1" dirty="0" smtClean="0"/>
              <a:t>-السلوك الإجرامي</a:t>
            </a:r>
            <a:r>
              <a:rPr lang="ar-IQ" dirty="0" smtClean="0"/>
              <a:t>: يقصد به النشاط المادي الخارجي المكون للجريمة، ويتحقق بنشاط إيجابي أو سلبي.</a:t>
            </a:r>
            <a:endParaRPr lang="en-US" dirty="0" smtClean="0"/>
          </a:p>
          <a:p>
            <a:pPr algn="r">
              <a:buNone/>
            </a:pPr>
            <a:r>
              <a:rPr lang="ar-IQ" b="1" dirty="0" smtClean="0"/>
              <a:t>-النتيجة الإجرامية:</a:t>
            </a:r>
            <a:r>
              <a:rPr lang="ar-IQ" dirty="0" smtClean="0"/>
              <a:t> يقصد بها التغيير الذي يحدث في </a:t>
            </a:r>
            <a:r>
              <a:rPr lang="ar-IQ" smtClean="0"/>
              <a:t>العالم الخارجي، فيحقق عدواناً ينال مصلحة أو حقاً قدر المشرع جدراته بالحماية الجنائية.</a:t>
            </a:r>
            <a:endParaRPr lang="en-US" dirty="0" smtClean="0"/>
          </a:p>
          <a:p>
            <a:pPr algn="r">
              <a:buNone/>
            </a:pPr>
            <a:r>
              <a:rPr lang="ar-IQ" b="1" dirty="0" smtClean="0"/>
              <a:t>- العلاقة السببية: </a:t>
            </a:r>
            <a:r>
              <a:rPr lang="ar-IQ" dirty="0" smtClean="0"/>
              <a:t>يراد بها الصلة التي تربط ما بين السلوك الإجرامي والنتيجة اجرامية.</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1143000"/>
          </a:xfrm>
        </p:spPr>
        <p:txBody>
          <a:bodyPr>
            <a:normAutofit fontScale="90000"/>
          </a:bodyPr>
          <a:lstStyle/>
          <a:p>
            <a:r>
              <a:rPr lang="en-US" b="1" dirty="0" smtClean="0"/>
              <a:t> </a:t>
            </a:r>
            <a:r>
              <a:rPr lang="ar-IQ" b="1" dirty="0" smtClean="0"/>
              <a:t>معيار تحقق العلاقة السببي</a:t>
            </a:r>
            <a:r>
              <a:rPr lang="ar-SA" b="1" dirty="0" smtClean="0"/>
              <a:t>ة</a:t>
            </a:r>
            <a:r>
              <a:rPr lang="en-US" dirty="0" smtClean="0"/>
              <a:t/>
            </a:r>
            <a:br>
              <a:rPr lang="en-US" dirty="0" smtClean="0"/>
            </a:br>
            <a:endParaRPr lang="en-US" dirty="0"/>
          </a:p>
        </p:txBody>
      </p:sp>
      <p:sp>
        <p:nvSpPr>
          <p:cNvPr id="3" name="Content Placeholder 2"/>
          <p:cNvSpPr>
            <a:spLocks noGrp="1"/>
          </p:cNvSpPr>
          <p:nvPr>
            <p:ph idx="1"/>
          </p:nvPr>
        </p:nvSpPr>
        <p:spPr>
          <a:xfrm>
            <a:off x="500035" y="1285861"/>
            <a:ext cx="8229600" cy="4525963"/>
          </a:xfrm>
        </p:spPr>
        <p:txBody>
          <a:bodyPr>
            <a:normAutofit fontScale="92500"/>
          </a:bodyPr>
          <a:lstStyle/>
          <a:p>
            <a:pPr algn="r">
              <a:buNone/>
            </a:pPr>
            <a:r>
              <a:rPr lang="ar-IQ" dirty="0" smtClean="0"/>
              <a:t> </a:t>
            </a:r>
            <a:endParaRPr lang="en-US" dirty="0" smtClean="0"/>
          </a:p>
          <a:p>
            <a:pPr algn="r">
              <a:buNone/>
            </a:pPr>
            <a:r>
              <a:rPr lang="ar-IQ" dirty="0" smtClean="0"/>
              <a:t>1- نظرية تعادل الأسباب: تقرر هذه النظرية المساواة بين جميع العوامل التي ساهمت في إحداث النتيجة الجرمية . </a:t>
            </a:r>
            <a:endParaRPr lang="en-US" dirty="0" smtClean="0"/>
          </a:p>
          <a:p>
            <a:pPr algn="r">
              <a:buNone/>
            </a:pPr>
            <a:r>
              <a:rPr lang="ar-IQ" dirty="0" smtClean="0"/>
              <a:t>2- نظرية السببية الملائمة: تنطلق هذه النظرية من فكرة عدم تعادل الأسباب</a:t>
            </a:r>
            <a:endParaRPr lang="en-US" dirty="0" smtClean="0"/>
          </a:p>
          <a:p>
            <a:pPr algn="r">
              <a:buNone/>
            </a:pPr>
            <a:r>
              <a:rPr lang="ar-IQ" dirty="0" smtClean="0"/>
              <a:t>3-</a:t>
            </a:r>
            <a:r>
              <a:rPr lang="ar-IQ" b="1" dirty="0" smtClean="0"/>
              <a:t> موقف التشريع العراقي</a:t>
            </a:r>
            <a:r>
              <a:rPr lang="ar-IQ" dirty="0" smtClean="0"/>
              <a:t>: نص المشرع العراقي في المادة (29</a:t>
            </a:r>
            <a:r>
              <a:rPr lang="ar-IQ" smtClean="0"/>
              <a:t>) على </a:t>
            </a:r>
            <a:r>
              <a:rPr lang="ar-IQ" dirty="0" smtClean="0"/>
              <a:t>ان </a:t>
            </a:r>
            <a:r>
              <a:rPr lang="ar-IQ" smtClean="0"/>
              <a:t>(( 1- لا يسأل شخص عن جريمة </a:t>
            </a:r>
            <a:r>
              <a:rPr lang="ar-IQ" dirty="0" smtClean="0"/>
              <a:t>لم يكون نتيجة </a:t>
            </a:r>
            <a:r>
              <a:rPr lang="ar-IQ" smtClean="0"/>
              <a:t>لسلوكه الاجرامي ولكن </a:t>
            </a:r>
            <a:r>
              <a:rPr lang="ar-IQ" dirty="0" smtClean="0"/>
              <a:t>يسال ولو كان قد ساهم مع سلوكه الاجرامي في احداثها سبب اخر سابق او معاصر او لاحق ولو كان يجهله 2- اما اذا كان هذا السبب وحده كافيا لاحداث نتيجة الجريمة ، فلا يسأل الفاعل في هذه الحالة الا عن الفعل الذي ارتكبه)) .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1143000"/>
          </a:xfrm>
        </p:spPr>
        <p:txBody>
          <a:bodyPr>
            <a:normAutofit fontScale="90000"/>
          </a:bodyPr>
          <a:lstStyle/>
          <a:p>
            <a:r>
              <a:rPr lang="ar-IQ" b="1" dirty="0" smtClean="0"/>
              <a:t>الركن المعنوي</a:t>
            </a:r>
            <a:r>
              <a:rPr lang="en-US" dirty="0" smtClean="0"/>
              <a:t/>
            </a:r>
            <a:br>
              <a:rPr lang="en-US" dirty="0" smtClean="0"/>
            </a:br>
            <a:endParaRPr lang="en-US" dirty="0"/>
          </a:p>
        </p:txBody>
      </p:sp>
      <p:sp>
        <p:nvSpPr>
          <p:cNvPr id="3" name="Content Placeholder 2"/>
          <p:cNvSpPr>
            <a:spLocks noGrp="1"/>
          </p:cNvSpPr>
          <p:nvPr>
            <p:ph idx="1"/>
          </p:nvPr>
        </p:nvSpPr>
        <p:spPr>
          <a:xfrm>
            <a:off x="500035" y="1071547"/>
            <a:ext cx="8229600" cy="4525963"/>
          </a:xfrm>
        </p:spPr>
        <p:txBody>
          <a:bodyPr>
            <a:normAutofit fontScale="85000" lnSpcReduction="20000"/>
          </a:bodyPr>
          <a:lstStyle/>
          <a:p>
            <a:pPr algn="r">
              <a:buNone/>
            </a:pPr>
            <a:r>
              <a:rPr lang="ar-IQ" dirty="0" smtClean="0"/>
              <a:t> </a:t>
            </a:r>
            <a:endParaRPr lang="en-US" dirty="0" smtClean="0"/>
          </a:p>
          <a:p>
            <a:pPr algn="r">
              <a:buNone/>
            </a:pPr>
            <a:r>
              <a:rPr lang="ar-IQ" b="1" dirty="0" smtClean="0"/>
              <a:t>1- تعريفه: </a:t>
            </a:r>
            <a:r>
              <a:rPr lang="ar-IQ" dirty="0" smtClean="0"/>
              <a:t>ويراد به الاصول النفسية للجريمة.</a:t>
            </a:r>
            <a:endParaRPr lang="en-US" dirty="0" smtClean="0"/>
          </a:p>
          <a:p>
            <a:pPr algn="r">
              <a:buNone/>
            </a:pPr>
            <a:r>
              <a:rPr lang="ar-IQ" b="1" dirty="0" smtClean="0"/>
              <a:t>2-عناصره:</a:t>
            </a:r>
            <a:endParaRPr lang="en-US" dirty="0" smtClean="0"/>
          </a:p>
          <a:p>
            <a:pPr algn="r">
              <a:buNone/>
            </a:pPr>
            <a:r>
              <a:rPr lang="ar-IQ" b="1" dirty="0" smtClean="0"/>
              <a:t>-الارادة: </a:t>
            </a:r>
            <a:r>
              <a:rPr lang="ar-IQ" dirty="0" smtClean="0"/>
              <a:t>أي حرية الإختيار، ويعني قدرة الإنسان على توجيه نفسه الى عمل معين أو الإمتناع عنه. </a:t>
            </a:r>
            <a:endParaRPr lang="en-US" dirty="0" smtClean="0"/>
          </a:p>
          <a:p>
            <a:pPr algn="r">
              <a:buNone/>
            </a:pPr>
            <a:r>
              <a:rPr lang="ar-IQ" b="1" dirty="0" smtClean="0"/>
              <a:t>-الإدراك</a:t>
            </a:r>
            <a:r>
              <a:rPr lang="ar-IQ" dirty="0" smtClean="0"/>
              <a:t>: أي التمييز، ويراد به إستعداد الشخص أو قدرته على فهم ماهية أفعاله وتقدير نتائجها. </a:t>
            </a:r>
            <a:endParaRPr lang="en-US" dirty="0" smtClean="0"/>
          </a:p>
          <a:p>
            <a:pPr algn="r">
              <a:buNone/>
            </a:pPr>
            <a:r>
              <a:rPr lang="ar-IQ" b="1" dirty="0" smtClean="0"/>
              <a:t>3- صوره</a:t>
            </a:r>
            <a:endParaRPr lang="en-US" dirty="0" smtClean="0"/>
          </a:p>
          <a:p>
            <a:pPr algn="r">
              <a:buNone/>
            </a:pPr>
            <a:r>
              <a:rPr lang="ar-IQ" dirty="0" smtClean="0"/>
              <a:t>القصد الجنائي: ويشترط فيه ان تتجه ارادة الجاني الى العمل المادي المكون للجريمة والى النتيجة المترتبة عليه أو أية نتيجة جرمية اخرى (م33 ق.ع.ع) .</a:t>
            </a:r>
            <a:endParaRPr lang="en-US" dirty="0" smtClean="0"/>
          </a:p>
          <a:p>
            <a:pPr algn="r">
              <a:buNone/>
            </a:pPr>
            <a:r>
              <a:rPr lang="ar-IQ" dirty="0" smtClean="0"/>
              <a:t>الخطأ: ويشترط فيه أن يقع العمل المادي المكون للجريمة بإرادة الجاني ولكن لا يريد النتيجة المترتبة عليه أو أية نتيجة جرمية اخرى وكان ذلك بسبب إهماله في توجه ارادته على نحو يمنع وقوع الجريمة (م35 ق.ع.ع) .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9" y="714356"/>
            <a:ext cx="8229600" cy="1143000"/>
          </a:xfrm>
        </p:spPr>
        <p:txBody>
          <a:bodyPr>
            <a:normAutofit fontScale="90000"/>
          </a:bodyPr>
          <a:lstStyle/>
          <a:p>
            <a:r>
              <a:rPr lang="ar-IQ" b="1" dirty="0" smtClean="0"/>
              <a:t>الركن الشرعي</a:t>
            </a:r>
            <a:r>
              <a:rPr lang="en-US" dirty="0" smtClean="0"/>
              <a:t/>
            </a:r>
            <a:br>
              <a:rPr lang="en-US" dirty="0" smtClean="0"/>
            </a:br>
            <a:endParaRPr lang="en-US" dirty="0"/>
          </a:p>
        </p:txBody>
      </p:sp>
      <p:sp>
        <p:nvSpPr>
          <p:cNvPr id="3" name="Content Placeholder 2"/>
          <p:cNvSpPr>
            <a:spLocks noGrp="1"/>
          </p:cNvSpPr>
          <p:nvPr>
            <p:ph idx="1"/>
          </p:nvPr>
        </p:nvSpPr>
        <p:spPr>
          <a:xfrm>
            <a:off x="571472" y="1000109"/>
            <a:ext cx="8229600" cy="4525963"/>
          </a:xfrm>
        </p:spPr>
        <p:txBody>
          <a:bodyPr/>
          <a:lstStyle/>
          <a:p>
            <a:pPr algn="r">
              <a:buNone/>
            </a:pPr>
            <a:endParaRPr lang="en-US" dirty="0" smtClean="0"/>
          </a:p>
          <a:p>
            <a:pPr algn="r">
              <a:buNone/>
            </a:pPr>
            <a:r>
              <a:rPr lang="ar-IQ" b="1" dirty="0" smtClean="0"/>
              <a:t>1-تعريفه: </a:t>
            </a:r>
            <a:r>
              <a:rPr lang="ar-IQ" dirty="0" smtClean="0"/>
              <a:t>وهو الصفة غير المشرعة للسلوك، واساسه إنطباق السلوك على نص تجرمه.</a:t>
            </a:r>
            <a:endParaRPr lang="en-US" dirty="0" smtClean="0"/>
          </a:p>
          <a:p>
            <a:pPr algn="r">
              <a:buNone/>
            </a:pPr>
            <a:r>
              <a:rPr lang="ar-IQ" b="1" dirty="0" smtClean="0"/>
              <a:t> 2-عناصره:</a:t>
            </a:r>
            <a:endParaRPr lang="en-US" dirty="0" smtClean="0"/>
          </a:p>
          <a:p>
            <a:pPr algn="r">
              <a:buNone/>
            </a:pPr>
            <a:r>
              <a:rPr lang="ar-IQ" dirty="0" smtClean="0"/>
              <a:t>1-إنطباق السلوك على قاعدة قانونية جزائية تجرمه.</a:t>
            </a:r>
            <a:endParaRPr lang="en-US" dirty="0" smtClean="0"/>
          </a:p>
          <a:p>
            <a:pPr algn="r">
              <a:buNone/>
            </a:pPr>
            <a:r>
              <a:rPr lang="ar-IQ" dirty="0" smtClean="0"/>
              <a:t>-عدم توافر سبب من أسباب الإباحة.</a:t>
            </a:r>
            <a:endParaRPr lang="en-US" dirty="0"/>
          </a:p>
        </p:txBody>
      </p:sp>
      <p:sp>
        <p:nvSpPr>
          <p:cNvPr id="4" name="Rectangle 3"/>
          <p:cNvSpPr/>
          <p:nvPr/>
        </p:nvSpPr>
        <p:spPr>
          <a:xfrm>
            <a:off x="5019016" y="3244334"/>
            <a:ext cx="184731" cy="369332"/>
          </a:xfrm>
          <a:prstGeom prst="rect">
            <a:avLst/>
          </a:prstGeom>
        </p:spPr>
        <p:txBody>
          <a:bodyPr wrap="none">
            <a:spAutoFit/>
          </a:bodyPr>
          <a:lstStyle/>
          <a:p>
            <a:pPr algn="r">
              <a:buNone/>
            </a:pP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 صور إرتكاب الجريمة</a:t>
            </a:r>
            <a:r>
              <a:rPr lang="en-US" dirty="0" smtClean="0"/>
              <a:t/>
            </a:r>
            <a:br>
              <a:rPr lang="en-US" dirty="0" smtClean="0"/>
            </a:br>
            <a:endParaRPr lang="en-US" dirty="0"/>
          </a:p>
        </p:txBody>
      </p:sp>
      <p:sp>
        <p:nvSpPr>
          <p:cNvPr id="3" name="Content Placeholder 2"/>
          <p:cNvSpPr>
            <a:spLocks noGrp="1"/>
          </p:cNvSpPr>
          <p:nvPr>
            <p:ph idx="1"/>
          </p:nvPr>
        </p:nvSpPr>
        <p:spPr/>
        <p:txBody>
          <a:bodyPr>
            <a:noAutofit/>
          </a:bodyPr>
          <a:lstStyle/>
          <a:p>
            <a:pPr algn="r">
              <a:buNone/>
            </a:pPr>
            <a:r>
              <a:rPr lang="ar-IQ" sz="4000" b="1" dirty="0" smtClean="0"/>
              <a:t>1-الجريمة التامة</a:t>
            </a:r>
            <a:endParaRPr lang="en-US" sz="4000" dirty="0" smtClean="0"/>
          </a:p>
          <a:p>
            <a:pPr algn="r">
              <a:buNone/>
            </a:pPr>
            <a:r>
              <a:rPr lang="ar-IQ" sz="4000" dirty="0" smtClean="0"/>
              <a:t>   وهي صورة الجريمة التي تكتمل جميع أركانها.</a:t>
            </a:r>
            <a:endParaRPr lang="en-US" sz="4000" dirty="0" smtClean="0"/>
          </a:p>
          <a:p>
            <a:pPr algn="r">
              <a:buNone/>
            </a:pPr>
            <a:r>
              <a:rPr lang="ar-IQ" sz="4000" b="1" dirty="0" smtClean="0"/>
              <a:t>2-الشروع في الجريمة</a:t>
            </a:r>
            <a:endParaRPr lang="en-US" sz="4000" dirty="0" smtClean="0"/>
          </a:p>
          <a:p>
            <a:pPr algn="r">
              <a:buNone/>
            </a:pPr>
            <a:r>
              <a:rPr lang="ar-IQ" sz="4000" b="1" dirty="0" smtClean="0"/>
              <a:t>- تعريف الشروع</a:t>
            </a:r>
            <a:endParaRPr lang="en-US" sz="4000" dirty="0" smtClean="0"/>
          </a:p>
          <a:p>
            <a:pPr algn="r">
              <a:buNone/>
            </a:pPr>
            <a:r>
              <a:rPr lang="ar-IQ" sz="4000" dirty="0" smtClean="0"/>
              <a:t>   وهو البدء في تنفيذ فعل بقصد إرتكاب جناية أو جنحة إذا اوقف أو خاب أثره لأسباب لا دخل لإرادة الفاعل فيها.</a:t>
            </a:r>
            <a:endParaRPr lang="en-US" sz="4000" dirty="0" smtClean="0"/>
          </a:p>
          <a:p>
            <a:pPr algn="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4000" b="1" dirty="0"/>
              <a:t>صلة قانون العقوبات بفروع القانون الاخرى </a:t>
            </a:r>
            <a:r>
              <a:rPr lang="en-US" sz="4000" dirty="0"/>
              <a:t/>
            </a:r>
            <a:br>
              <a:rPr lang="en-US" sz="4000" dirty="0"/>
            </a:br>
            <a:endParaRPr lang="en-US" sz="4000" dirty="0"/>
          </a:p>
        </p:txBody>
      </p:sp>
      <p:sp>
        <p:nvSpPr>
          <p:cNvPr id="3" name="Content Placeholder 2"/>
          <p:cNvSpPr>
            <a:spLocks noGrp="1"/>
          </p:cNvSpPr>
          <p:nvPr>
            <p:ph idx="1"/>
          </p:nvPr>
        </p:nvSpPr>
        <p:spPr>
          <a:xfrm>
            <a:off x="500035" y="714357"/>
            <a:ext cx="8229600" cy="4525963"/>
          </a:xfrm>
        </p:spPr>
        <p:txBody>
          <a:bodyPr>
            <a:normAutofit/>
          </a:bodyPr>
          <a:lstStyle/>
          <a:p>
            <a:pPr algn="r">
              <a:buNone/>
            </a:pPr>
            <a:r>
              <a:rPr lang="ar-IQ" dirty="0"/>
              <a:t> </a:t>
            </a:r>
            <a:endParaRPr lang="en-US" dirty="0"/>
          </a:p>
          <a:p>
            <a:pPr algn="r">
              <a:buNone/>
            </a:pPr>
            <a:r>
              <a:rPr lang="ar-IQ" dirty="0"/>
              <a:t>1- القانون المدني.</a:t>
            </a:r>
            <a:endParaRPr lang="en-US" dirty="0"/>
          </a:p>
          <a:p>
            <a:pPr algn="r">
              <a:buNone/>
            </a:pPr>
            <a:r>
              <a:rPr lang="ar-IQ" dirty="0"/>
              <a:t>2- القانون التجاري.</a:t>
            </a:r>
            <a:endParaRPr lang="en-US" dirty="0"/>
          </a:p>
          <a:p>
            <a:pPr algn="r">
              <a:buNone/>
            </a:pPr>
            <a:r>
              <a:rPr lang="ar-IQ" dirty="0" smtClean="0"/>
              <a:t>3- القانون الدستوري .</a:t>
            </a:r>
            <a:endParaRPr lang="en-US" dirty="0" smtClean="0"/>
          </a:p>
          <a:p>
            <a:pPr algn="r">
              <a:buNone/>
            </a:pPr>
            <a:r>
              <a:rPr lang="ar-IQ" dirty="0" smtClean="0"/>
              <a:t>4- القانون الاداري.</a:t>
            </a:r>
            <a:endParaRPr lang="en-US" dirty="0" smtClean="0"/>
          </a:p>
          <a:p>
            <a:pPr algn="r">
              <a:buNone/>
            </a:pPr>
            <a:r>
              <a:rPr lang="ar-IQ" dirty="0" smtClean="0"/>
              <a:t>5- </a:t>
            </a:r>
            <a:r>
              <a:rPr lang="ar-IQ" dirty="0"/>
              <a:t>قانون الأحوال الشخصية.</a:t>
            </a:r>
            <a:endParaRPr lang="en-US" dirty="0"/>
          </a:p>
          <a:p>
            <a:pPr algn="r">
              <a:buNone/>
            </a:pPr>
            <a:r>
              <a:rPr lang="ar-IQ" dirty="0"/>
              <a:t>6- القانون الدولي العام.</a:t>
            </a:r>
            <a:endParaRPr lang="en-US" dirty="0"/>
          </a:p>
          <a:p>
            <a:pPr algn="r">
              <a:buNone/>
            </a:pPr>
            <a:r>
              <a:rPr lang="ar-IQ" dirty="0"/>
              <a:t>7- قواعد الأخلاق.</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2- مراحل الجريمة السابقة للشروع</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r">
              <a:buNone/>
            </a:pPr>
            <a:r>
              <a:rPr lang="ar-IQ" sz="3600" b="1" dirty="0" smtClean="0"/>
              <a:t>أ- مرحلة التفكير والتصميم: </a:t>
            </a:r>
            <a:r>
              <a:rPr lang="ar-IQ" sz="3600" dirty="0" smtClean="0"/>
              <a:t>ويراد بها المرحلة التي تتضمن التعبير عن اولى الخطوات في نشاط الجاني نحو الجريمة</a:t>
            </a:r>
            <a:r>
              <a:rPr lang="ar-IQ" sz="3600" b="1" dirty="0" smtClean="0"/>
              <a:t> </a:t>
            </a:r>
            <a:endParaRPr lang="en-US" sz="3600" dirty="0" smtClean="0"/>
          </a:p>
          <a:p>
            <a:pPr algn="r">
              <a:buNone/>
            </a:pPr>
            <a:r>
              <a:rPr lang="ar-IQ" sz="3600" b="1" dirty="0" smtClean="0"/>
              <a:t>ب– مرحلة التحضير: </a:t>
            </a:r>
            <a:r>
              <a:rPr lang="ar-IQ" sz="3600" dirty="0" smtClean="0"/>
              <a:t>ويراد بها التعبير عن الخطوات التي تتلو مرحلة التفكير والتصميم نحو ارتكاب الجريمة. </a:t>
            </a:r>
            <a:endParaRPr lang="en-US" sz="3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ج– مرحلة التنفيذ: </a:t>
            </a:r>
            <a:r>
              <a:rPr lang="en-US" dirty="0" smtClean="0"/>
              <a:t/>
            </a:r>
            <a:br>
              <a:rPr lang="en-US" dirty="0" smtClean="0"/>
            </a:br>
            <a:endParaRPr lang="en-US" dirty="0"/>
          </a:p>
        </p:txBody>
      </p:sp>
      <p:sp>
        <p:nvSpPr>
          <p:cNvPr id="3" name="Content Placeholder 2"/>
          <p:cNvSpPr>
            <a:spLocks noGrp="1"/>
          </p:cNvSpPr>
          <p:nvPr>
            <p:ph idx="1"/>
          </p:nvPr>
        </p:nvSpPr>
        <p:spPr>
          <a:xfrm>
            <a:off x="500035" y="1000109"/>
            <a:ext cx="8229600" cy="4525963"/>
          </a:xfrm>
        </p:spPr>
        <p:txBody>
          <a:bodyPr>
            <a:normAutofit fontScale="92500" lnSpcReduction="20000"/>
          </a:bodyPr>
          <a:lstStyle/>
          <a:p>
            <a:pPr algn="r">
              <a:buNone/>
            </a:pPr>
            <a:r>
              <a:rPr lang="ar-IQ" b="1" dirty="0" smtClean="0"/>
              <a:t>اما ان تقع جريمة تامه أو يقف في حد الشروع </a:t>
            </a:r>
            <a:endParaRPr lang="en-US" b="1" dirty="0" smtClean="0"/>
          </a:p>
          <a:p>
            <a:pPr algn="r">
              <a:buNone/>
            </a:pPr>
            <a:r>
              <a:rPr lang="ar-IQ" b="1" dirty="0" smtClean="0"/>
              <a:t>3- الشروع</a:t>
            </a:r>
            <a:endParaRPr lang="en-US" b="1" dirty="0" smtClean="0"/>
          </a:p>
          <a:p>
            <a:pPr algn="r">
              <a:buNone/>
            </a:pPr>
            <a:r>
              <a:rPr lang="ar-IQ" b="1" dirty="0" smtClean="0"/>
              <a:t>- اركانه</a:t>
            </a:r>
          </a:p>
          <a:p>
            <a:pPr algn="r">
              <a:buNone/>
            </a:pPr>
            <a:r>
              <a:rPr lang="ar-IQ" b="1" dirty="0" smtClean="0"/>
              <a:t>- الركن المادي: البدء بتنفيذ الجريمة. وللتمييز بين الأعمال التحضيرية وتلك التي تحقق البدء بتفيذ الجريمة تنازعت مذهبان هما:</a:t>
            </a:r>
            <a:endParaRPr lang="en-US" b="1" dirty="0" smtClean="0"/>
          </a:p>
          <a:p>
            <a:pPr algn="r">
              <a:buNone/>
            </a:pPr>
            <a:r>
              <a:rPr lang="ar-IQ" b="1" dirty="0" smtClean="0"/>
              <a:t>1- المذهب الموضوعي: أنصار هذا المذهب يقصرون بدء بالتنفيذ المكون للشروع بالسلوك الذي يبدأ به الجاني تنفيذ الفعل المادي المكون للجريمة .</a:t>
            </a:r>
            <a:endParaRPr lang="en-US" b="1" dirty="0" smtClean="0"/>
          </a:p>
          <a:p>
            <a:pPr algn="r">
              <a:buNone/>
            </a:pPr>
            <a:r>
              <a:rPr lang="ar-IQ" b="1" dirty="0" smtClean="0"/>
              <a:t> 2- المذهب الشخصي: ويعتد بالجانب الشخصي للجريمة والذي عن الخطورة الاجرامية المتوافرة لدى الجاني فأي سلوك يكشف عنها يعتبر بدأً بالتنفيذ المكون للشروع وبالتالي الشروع هو السلوك الذي يؤدي حالا ومباشرة الى الجريمة .</a:t>
            </a:r>
            <a:endParaRPr lang="en-US"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28596" y="357166"/>
            <a:ext cx="8229600" cy="4525963"/>
          </a:xfrm>
        </p:spPr>
        <p:txBody>
          <a:bodyPr>
            <a:noAutofit/>
          </a:bodyPr>
          <a:lstStyle/>
          <a:p>
            <a:pPr algn="r">
              <a:buNone/>
            </a:pPr>
            <a:r>
              <a:rPr lang="ar-IQ" sz="4000" dirty="0" smtClean="0"/>
              <a:t> </a:t>
            </a:r>
            <a:endParaRPr lang="en-US" sz="4000" dirty="0" smtClean="0"/>
          </a:p>
          <a:p>
            <a:pPr algn="r"/>
            <a:r>
              <a:rPr lang="ar-IQ" sz="4000" b="1" dirty="0" smtClean="0"/>
              <a:t>- موقف المشرع العراقي</a:t>
            </a:r>
            <a:endParaRPr lang="en-US" sz="4000" dirty="0" smtClean="0"/>
          </a:p>
          <a:p>
            <a:pPr algn="r"/>
            <a:r>
              <a:rPr lang="ar-IQ" sz="4000" dirty="0" smtClean="0"/>
              <a:t> اخذ المشرع العراقي ببالمذهب الشخصي والذي يظهر من نص المادة 30 الذي جاء فيه (الشروع هو البدء بتنفيذ جريمة بقصد ارتكاب ...)</a:t>
            </a:r>
            <a:endParaRPr lang="en-US" sz="4000" dirty="0" smtClean="0"/>
          </a:p>
          <a:p>
            <a:pPr algn="r"/>
            <a:r>
              <a:rPr lang="ar-IQ" sz="4000" b="1" dirty="0" smtClean="0"/>
              <a:t>- الركن المعنوي: </a:t>
            </a:r>
            <a:r>
              <a:rPr lang="ar-IQ" sz="4000" dirty="0" smtClean="0"/>
              <a:t>قصد إرتكاب جناية أو جنح, وهو يظهر من نص المادة 30 الذي جاء فيه (الشروع هو البدء بتنفيذ جريمة بقصد ارتكاب جناية أو جنحة ...).</a:t>
            </a:r>
            <a:endParaRPr lang="en-US" sz="4000" dirty="0" smtClean="0"/>
          </a:p>
          <a:p>
            <a:pPr algn="r"/>
            <a:endParaRPr lang="en-US" sz="4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0034" y="0"/>
            <a:ext cx="8229600" cy="4525963"/>
          </a:xfrm>
        </p:spPr>
        <p:txBody>
          <a:bodyPr>
            <a:noAutofit/>
          </a:bodyPr>
          <a:lstStyle/>
          <a:p>
            <a:pPr algn="r">
              <a:buNone/>
            </a:pPr>
            <a:r>
              <a:rPr lang="ar-IQ" dirty="0" smtClean="0"/>
              <a:t> </a:t>
            </a:r>
            <a:endParaRPr lang="en-US" dirty="0" smtClean="0"/>
          </a:p>
          <a:p>
            <a:pPr algn="r"/>
            <a:r>
              <a:rPr lang="ar-IQ" b="1" dirty="0" smtClean="0"/>
              <a:t>- الركن الثالث(المفترض): </a:t>
            </a:r>
            <a:r>
              <a:rPr lang="ar-IQ" dirty="0" smtClean="0"/>
              <a:t>عدم تمام الجريمة لسبب خارج عن إرادة الجاني وهو يكون باحد الامرين:</a:t>
            </a:r>
            <a:endParaRPr lang="en-US" dirty="0" smtClean="0"/>
          </a:p>
          <a:p>
            <a:pPr algn="r"/>
            <a:r>
              <a:rPr lang="ar-IQ" b="1" dirty="0" smtClean="0"/>
              <a:t>1- الجريمة الموقوفة: </a:t>
            </a:r>
            <a:r>
              <a:rPr lang="ar-IQ" dirty="0" smtClean="0"/>
              <a:t>وفيها لا يتم الجاني الافعال اللازمة لوقوع الجريمة لسبب خارج عن ارادة الجاني، فقد جاء في المادة 30 (الشروع هو البدء بتنفيذ جريمة بقصد ارتكاب جناية أو جنحة اذا اوقف او... لسبب خارج عن ارادة الجاني).</a:t>
            </a:r>
            <a:endParaRPr lang="en-US" dirty="0" smtClean="0"/>
          </a:p>
          <a:p>
            <a:pPr algn="r"/>
            <a:r>
              <a:rPr lang="ar-IQ" b="1" dirty="0" smtClean="0"/>
              <a:t> 2- الجريمة الخائبة: </a:t>
            </a:r>
            <a:r>
              <a:rPr lang="ar-IQ" dirty="0" smtClean="0"/>
              <a:t>وفيها يكمل الجاني السلوك الاجرامي اللازم لتحقيق الجريمة ولكنها لاتتحقق ويخيب اثر هذا السلوك لسبب خارج عن ارادته ، فقد جاء في المادة 30 (الشروع هو البدء بتنفيذ جريمة بقصد ارتكاب جناية أو جنحة اذا اوقف او خاب أثره لسبب خارج عن ارادة الجاني) . </a:t>
            </a:r>
            <a:endParaRPr lang="en-US" dirty="0" smtClean="0"/>
          </a:p>
          <a:p>
            <a:pPr algn="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71472" y="285728"/>
            <a:ext cx="8229600" cy="4525963"/>
          </a:xfrm>
        </p:spPr>
        <p:txBody>
          <a:bodyPr>
            <a:noAutofit/>
          </a:bodyPr>
          <a:lstStyle/>
          <a:p>
            <a:pPr algn="r">
              <a:buNone/>
            </a:pPr>
            <a:r>
              <a:rPr lang="ar-IQ" sz="4000" b="1" dirty="0" smtClean="0"/>
              <a:t> - العدول الإختياري</a:t>
            </a:r>
            <a:r>
              <a:rPr lang="ar-IQ" sz="4000" dirty="0" smtClean="0"/>
              <a:t>: ويكون عدم تمام الجريمة هو ارادة الجاني ورغبته .</a:t>
            </a:r>
            <a:endParaRPr lang="en-US" sz="4000" dirty="0" smtClean="0"/>
          </a:p>
          <a:p>
            <a:pPr algn="r"/>
            <a:r>
              <a:rPr lang="ar-IQ" sz="4000" b="1" dirty="0" smtClean="0"/>
              <a:t> - العدول الإضطراري</a:t>
            </a:r>
            <a:r>
              <a:rPr lang="ar-IQ" sz="4000" dirty="0" smtClean="0"/>
              <a:t>: وفيه الشروع يتحقق ويستحق الجاني العقاب عليه سواء كان هذا العدول لسبب خارجي وجد بالفعل او توهم الجاني وجوده . </a:t>
            </a:r>
            <a:endParaRPr lang="en-US" sz="4000" dirty="0" smtClean="0"/>
          </a:p>
          <a:p>
            <a:pPr algn="r"/>
            <a:r>
              <a:rPr lang="ar-IQ" sz="4000" b="1" dirty="0" smtClean="0"/>
              <a:t> - عقاب الشروع </a:t>
            </a:r>
            <a:endParaRPr lang="en-US" sz="4000" dirty="0" smtClean="0"/>
          </a:p>
          <a:p>
            <a:pPr algn="r"/>
            <a:r>
              <a:rPr lang="ar-IQ" sz="4000" dirty="0" smtClean="0"/>
              <a:t>  وهو ما نص عليه المشرع في المادتين 31 و32</a:t>
            </a:r>
            <a:endParaRPr lang="en-US" sz="4000" dirty="0" smtClean="0"/>
          </a:p>
          <a:p>
            <a:pPr algn="r"/>
            <a:endParaRPr lang="en-US" sz="4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28596" y="285728"/>
            <a:ext cx="8229600" cy="4525963"/>
          </a:xfrm>
        </p:spPr>
        <p:txBody>
          <a:bodyPr>
            <a:noAutofit/>
          </a:bodyPr>
          <a:lstStyle/>
          <a:p>
            <a:pPr algn="r">
              <a:buNone/>
            </a:pPr>
            <a:r>
              <a:rPr lang="ar-IQ" sz="3600" dirty="0" smtClean="0"/>
              <a:t> </a:t>
            </a:r>
            <a:r>
              <a:rPr lang="ar-IQ" sz="3600" b="1" dirty="0" smtClean="0"/>
              <a:t>-الجريمة المستحيلة:</a:t>
            </a:r>
            <a:endParaRPr lang="en-US" sz="3600" dirty="0" smtClean="0"/>
          </a:p>
          <a:p>
            <a:pPr algn="r"/>
            <a:r>
              <a:rPr lang="ar-IQ" sz="3600" b="1" dirty="0" smtClean="0"/>
              <a:t> 1- تعريفها: </a:t>
            </a:r>
            <a:r>
              <a:rPr lang="ar-IQ" sz="3600" dirty="0" smtClean="0"/>
              <a:t>وهي الجريمة التي لا يمكن أن تتحقق مهما بذل الفاعل من جهد في سبيل تحققها.</a:t>
            </a:r>
            <a:endParaRPr lang="en-US" sz="3600" dirty="0" smtClean="0"/>
          </a:p>
          <a:p>
            <a:pPr algn="r"/>
            <a:r>
              <a:rPr lang="ar-IQ" sz="3600" b="1" dirty="0" smtClean="0"/>
              <a:t> 2- عقاب الجريمة المستحيلة وموقف المشرع العراقي: </a:t>
            </a:r>
            <a:r>
              <a:rPr lang="ar-IQ" sz="3600" dirty="0" smtClean="0"/>
              <a:t>نص المشرع العراقي في المادة (30) على انه (.... ويعتبر شروعا في ارتكاب الجريمة كل فعل صدر بقصد ارتكاب جناية او جنحة مستحيلة التنفيذ اما لسبب يتعلق بموضوع الجريمة او الوسيلة التي استعملت في ارتكابها ما لم يكون اعتقاد الفاعل صلاحية عمله الاحداث النتيجة مبنيا على وهم او جهل مطبق...) . </a:t>
            </a:r>
            <a:endParaRPr lang="en-US" sz="36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المساهمة الجنائية </a:t>
            </a:r>
            <a:r>
              <a:rPr lang="en-US" dirty="0" smtClean="0"/>
              <a:t/>
            </a:r>
            <a:br>
              <a:rPr lang="en-US" dirty="0" smtClean="0"/>
            </a:br>
            <a:endParaRPr lang="en-US" dirty="0"/>
          </a:p>
        </p:txBody>
      </p:sp>
      <p:sp>
        <p:nvSpPr>
          <p:cNvPr id="3" name="Content Placeholder 2"/>
          <p:cNvSpPr>
            <a:spLocks noGrp="1"/>
          </p:cNvSpPr>
          <p:nvPr>
            <p:ph idx="1"/>
          </p:nvPr>
        </p:nvSpPr>
        <p:spPr>
          <a:xfrm>
            <a:off x="428596" y="928671"/>
            <a:ext cx="8229600" cy="4525963"/>
          </a:xfrm>
        </p:spPr>
        <p:txBody>
          <a:bodyPr>
            <a:normAutofit/>
          </a:bodyPr>
          <a:lstStyle/>
          <a:p>
            <a:pPr algn="r">
              <a:buNone/>
            </a:pPr>
            <a:r>
              <a:rPr lang="ar-IQ" b="1" dirty="0" smtClean="0"/>
              <a:t> 1- تعريفها: </a:t>
            </a:r>
            <a:r>
              <a:rPr lang="ar-IQ" dirty="0" smtClean="0"/>
              <a:t>وهو أن يتعاون أكثر من شخص في إرتكاب جريمة واحدة.</a:t>
            </a:r>
            <a:endParaRPr lang="en-US" dirty="0" smtClean="0"/>
          </a:p>
          <a:p>
            <a:pPr algn="r">
              <a:buNone/>
            </a:pPr>
            <a:r>
              <a:rPr lang="ar-IQ" b="1" dirty="0" smtClean="0"/>
              <a:t>- شروطها:</a:t>
            </a:r>
            <a:endParaRPr lang="en-US" dirty="0" smtClean="0"/>
          </a:p>
          <a:p>
            <a:pPr algn="r">
              <a:buNone/>
            </a:pPr>
            <a:r>
              <a:rPr lang="ar-IQ" b="1" dirty="0" smtClean="0"/>
              <a:t>1- تعدد الجناة: </a:t>
            </a:r>
            <a:r>
              <a:rPr lang="ar-IQ" dirty="0" smtClean="0"/>
              <a:t>ويتحقق عندما</a:t>
            </a:r>
            <a:r>
              <a:rPr lang="ar-IQ" b="1" dirty="0" smtClean="0"/>
              <a:t> </a:t>
            </a:r>
            <a:r>
              <a:rPr lang="ar-IQ" dirty="0" smtClean="0"/>
              <a:t>يتعاون أكثر من شخص في إرتكابها.</a:t>
            </a:r>
            <a:r>
              <a:rPr lang="ar-IQ" b="1" dirty="0" smtClean="0"/>
              <a:t> </a:t>
            </a:r>
            <a:endParaRPr lang="en-US" dirty="0" smtClean="0"/>
          </a:p>
          <a:p>
            <a:pPr algn="r">
              <a:buNone/>
            </a:pPr>
            <a:r>
              <a:rPr lang="ar-IQ" b="1" dirty="0" smtClean="0"/>
              <a:t> 2– وحدة الجريمة: </a:t>
            </a:r>
            <a:r>
              <a:rPr lang="ar-IQ" dirty="0" smtClean="0"/>
              <a:t>ويتحقق بوحدة الركن المادي وكذلك الركن المعنوي.</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 الإتجاهات الفقهية في المساهمة الجنائية </a:t>
            </a:r>
            <a:r>
              <a:rPr lang="en-US" dirty="0" smtClean="0"/>
              <a:t/>
            </a:r>
            <a:br>
              <a:rPr lang="en-US" dirty="0" smtClean="0"/>
            </a:br>
            <a:endParaRPr lang="en-US" dirty="0"/>
          </a:p>
        </p:txBody>
      </p:sp>
      <p:sp>
        <p:nvSpPr>
          <p:cNvPr id="3" name="Content Placeholder 2"/>
          <p:cNvSpPr>
            <a:spLocks noGrp="1"/>
          </p:cNvSpPr>
          <p:nvPr>
            <p:ph idx="1"/>
          </p:nvPr>
        </p:nvSpPr>
        <p:spPr>
          <a:xfrm>
            <a:off x="428596" y="1214423"/>
            <a:ext cx="8229600" cy="4525963"/>
          </a:xfrm>
        </p:spPr>
        <p:txBody>
          <a:bodyPr>
            <a:normAutofit/>
          </a:bodyPr>
          <a:lstStyle/>
          <a:p>
            <a:pPr algn="r">
              <a:buNone/>
            </a:pPr>
            <a:r>
              <a:rPr lang="ar-IQ" b="1" dirty="0" smtClean="0"/>
              <a:t>- نظام وحدة الجريمة: </a:t>
            </a:r>
            <a:r>
              <a:rPr lang="ar-IQ" dirty="0" smtClean="0"/>
              <a:t>بحسب</a:t>
            </a:r>
            <a:r>
              <a:rPr lang="ar-IQ" b="1" dirty="0" smtClean="0"/>
              <a:t> </a:t>
            </a:r>
            <a:r>
              <a:rPr lang="ar-IQ" dirty="0" smtClean="0"/>
              <a:t>هذا النظام الجريمة التي يرتكبها الفاعلون ويساهم معهم الشركاء هي جريمة واحدة .</a:t>
            </a:r>
            <a:r>
              <a:rPr lang="ar-IQ" b="1" dirty="0" smtClean="0"/>
              <a:t> </a:t>
            </a:r>
            <a:endParaRPr lang="en-US" dirty="0" smtClean="0"/>
          </a:p>
          <a:p>
            <a:pPr algn="r">
              <a:buNone/>
            </a:pPr>
            <a:r>
              <a:rPr lang="ar-IQ" b="1" dirty="0" smtClean="0"/>
              <a:t>- نظام تعدد الجرائم: </a:t>
            </a:r>
            <a:r>
              <a:rPr lang="ar-IQ" dirty="0" smtClean="0"/>
              <a:t>وتقوم هذا النظام على فكرة تجزئة الجريمة الى أدوار متعددة وكل دور يصبح جريمة قائمة  </a:t>
            </a:r>
            <a:endParaRPr lang="en-US" dirty="0" smtClean="0"/>
          </a:p>
          <a:p>
            <a:pPr algn="r">
              <a:buNone/>
            </a:pPr>
            <a:r>
              <a:rPr lang="ar-IQ" b="1" dirty="0" smtClean="0"/>
              <a:t>- موقف التشريع العراقي</a:t>
            </a:r>
            <a:endParaRPr lang="en-US" dirty="0" smtClean="0"/>
          </a:p>
          <a:p>
            <a:pPr algn="r">
              <a:buNone/>
            </a:pPr>
            <a:r>
              <a:rPr lang="ar-IQ" b="1" dirty="0" smtClean="0"/>
              <a:t>   </a:t>
            </a:r>
            <a:r>
              <a:rPr lang="ar-IQ" dirty="0" smtClean="0"/>
              <a:t>أخذ نظام وحدة الجريمة واقر مذهب الإستعارة المطلقة وهذا يظهر من نص المادة ( 50 ) ق.ع.ع بذاتها .</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صور المساهمة الجنائية</a:t>
            </a:r>
            <a:r>
              <a:rPr lang="en-US" dirty="0" smtClean="0"/>
              <a:t/>
            </a:r>
            <a:br>
              <a:rPr lang="en-US" dirty="0" smtClean="0"/>
            </a:br>
            <a:endParaRPr lang="en-US" dirty="0"/>
          </a:p>
        </p:txBody>
      </p:sp>
      <p:sp>
        <p:nvSpPr>
          <p:cNvPr id="3" name="Content Placeholder 2"/>
          <p:cNvSpPr>
            <a:spLocks noGrp="1"/>
          </p:cNvSpPr>
          <p:nvPr>
            <p:ph idx="1"/>
          </p:nvPr>
        </p:nvSpPr>
        <p:spPr>
          <a:xfrm>
            <a:off x="500035" y="1000109"/>
            <a:ext cx="8229600" cy="4525963"/>
          </a:xfrm>
        </p:spPr>
        <p:txBody>
          <a:bodyPr/>
          <a:lstStyle/>
          <a:p>
            <a:pPr algn="r">
              <a:buNone/>
            </a:pPr>
            <a:r>
              <a:rPr lang="ar-IQ" b="1" dirty="0" smtClean="0"/>
              <a:t>- المساهمة الأصلية في الجريمة: </a:t>
            </a:r>
            <a:r>
              <a:rPr lang="ar-IQ" dirty="0" smtClean="0"/>
              <a:t>الشخص الذي يقوم بدور رئيسي في ارتكاب الجريمة يكون مساهما اصليا ويسمى بالفاعل. </a:t>
            </a:r>
            <a:endParaRPr lang="en-US" dirty="0" smtClean="0"/>
          </a:p>
          <a:p>
            <a:pPr algn="r">
              <a:buNone/>
            </a:pPr>
            <a:r>
              <a:rPr lang="ar-IQ" b="1" dirty="0" smtClean="0"/>
              <a:t> - المساهمة التبعية في الجريمة:</a:t>
            </a:r>
            <a:r>
              <a:rPr lang="ar-IQ" dirty="0" smtClean="0"/>
              <a:t> الشخص الذي يقوم بدور ثانوي في إرتكاب الجريمة يكون مساهما تبعيا ويسمى بالشريك.</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1143000"/>
          </a:xfrm>
        </p:spPr>
        <p:txBody>
          <a:bodyPr>
            <a:normAutofit fontScale="90000"/>
          </a:bodyPr>
          <a:lstStyle/>
          <a:p>
            <a:r>
              <a:rPr lang="ar-IQ" b="1" dirty="0" smtClean="0"/>
              <a:t>التمييز بين المساهمة الأصلية والمساهمة التبعية في الجريمة</a:t>
            </a:r>
            <a:r>
              <a:rPr lang="en-US" dirty="0" smtClean="0"/>
              <a:t/>
            </a:r>
            <a:br>
              <a:rPr lang="en-US" dirty="0" smtClean="0"/>
            </a:br>
            <a:endParaRPr lang="en-US" dirty="0"/>
          </a:p>
        </p:txBody>
      </p:sp>
      <p:sp>
        <p:nvSpPr>
          <p:cNvPr id="3" name="Content Placeholder 2"/>
          <p:cNvSpPr>
            <a:spLocks noGrp="1"/>
          </p:cNvSpPr>
          <p:nvPr>
            <p:ph idx="1"/>
          </p:nvPr>
        </p:nvSpPr>
        <p:spPr>
          <a:xfrm>
            <a:off x="428596" y="1928803"/>
            <a:ext cx="8229600" cy="4525963"/>
          </a:xfrm>
        </p:spPr>
        <p:txBody>
          <a:bodyPr/>
          <a:lstStyle/>
          <a:p>
            <a:pPr algn="r">
              <a:buNone/>
            </a:pPr>
            <a:r>
              <a:rPr lang="ar-IQ" b="1" dirty="0" smtClean="0"/>
              <a:t>-النظرية الشخصية: </a:t>
            </a:r>
            <a:r>
              <a:rPr lang="ar-IQ" dirty="0" smtClean="0"/>
              <a:t>ومعيارها في التمييز يكمن في الركن المعنوي للجريمة حيث تميز المساهم الاصلي عن المساهم التبعي بانه من تافرت لديه نية من نوع خاص .</a:t>
            </a:r>
            <a:endParaRPr lang="en-US" dirty="0" smtClean="0"/>
          </a:p>
          <a:p>
            <a:pPr algn="r">
              <a:buNone/>
            </a:pPr>
            <a:r>
              <a:rPr lang="ar-IQ" b="1" dirty="0" smtClean="0"/>
              <a:t>-النظرية الموضوعية: </a:t>
            </a:r>
            <a:r>
              <a:rPr lang="ar-IQ" dirty="0" smtClean="0"/>
              <a:t>ومعيارها في التمييز يكمن في الركن المادي للجريمة أي في نوع السلوك الذي يرتكبه المتهم ومقدار خطورته على الحق الذي يحميه القانون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5" y="285728"/>
            <a:ext cx="8229600" cy="1143000"/>
          </a:xfrm>
        </p:spPr>
        <p:txBody>
          <a:bodyPr>
            <a:noAutofit/>
          </a:bodyPr>
          <a:lstStyle/>
          <a:p>
            <a:r>
              <a:rPr lang="ar-IQ" sz="4000" b="1" dirty="0"/>
              <a:t>العلوم المساعدة لقانون العقوبات</a:t>
            </a:r>
            <a:r>
              <a:rPr lang="en-US" sz="4000" dirty="0"/>
              <a:t/>
            </a:r>
            <a:br>
              <a:rPr lang="en-US" sz="4000" dirty="0"/>
            </a:br>
            <a:endParaRPr lang="en-US" sz="4000" dirty="0"/>
          </a:p>
        </p:txBody>
      </p:sp>
      <p:sp>
        <p:nvSpPr>
          <p:cNvPr id="3" name="Content Placeholder 2"/>
          <p:cNvSpPr>
            <a:spLocks noGrp="1"/>
          </p:cNvSpPr>
          <p:nvPr>
            <p:ph idx="1"/>
          </p:nvPr>
        </p:nvSpPr>
        <p:spPr>
          <a:xfrm>
            <a:off x="500035" y="1000109"/>
            <a:ext cx="8229600" cy="4525963"/>
          </a:xfrm>
        </p:spPr>
        <p:txBody>
          <a:bodyPr/>
          <a:lstStyle/>
          <a:p>
            <a:pPr>
              <a:buNone/>
            </a:pPr>
            <a:endParaRPr lang="en-US" dirty="0"/>
          </a:p>
          <a:p>
            <a:pPr algn="r">
              <a:buNone/>
            </a:pPr>
            <a:r>
              <a:rPr lang="ar-IQ" dirty="0"/>
              <a:t>1- علم الإجرام.</a:t>
            </a:r>
            <a:endParaRPr lang="en-US" dirty="0"/>
          </a:p>
          <a:p>
            <a:pPr algn="r">
              <a:buNone/>
            </a:pPr>
            <a:r>
              <a:rPr lang="ar-IQ" dirty="0"/>
              <a:t>2- علم التحقيق الجنائي والطب الشرعي.</a:t>
            </a:r>
            <a:endParaRPr lang="en-US" dirty="0"/>
          </a:p>
          <a:p>
            <a:pPr algn="r">
              <a:buNone/>
            </a:pPr>
            <a:r>
              <a:rPr lang="ar-IQ" dirty="0"/>
              <a:t>3- علم العقاب.</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9" y="1142984"/>
            <a:ext cx="8229600" cy="1143000"/>
          </a:xfrm>
        </p:spPr>
        <p:txBody>
          <a:bodyPr>
            <a:normAutofit fontScale="90000"/>
          </a:bodyPr>
          <a:lstStyle/>
          <a:p>
            <a:r>
              <a:rPr lang="ar-IQ" b="1" dirty="0" smtClean="0"/>
              <a:t>أهمية التمييز بين المساهمة الأصلية والمساهمة التبعية في الجريمة</a:t>
            </a:r>
            <a:r>
              <a:rPr lang="en-US" dirty="0" smtClean="0"/>
              <a:t/>
            </a:r>
            <a:br>
              <a:rPr lang="en-US" dirty="0" smtClean="0"/>
            </a:br>
            <a:endParaRPr lang="en-US" dirty="0"/>
          </a:p>
        </p:txBody>
      </p:sp>
      <p:sp>
        <p:nvSpPr>
          <p:cNvPr id="3" name="Content Placeholder 2"/>
          <p:cNvSpPr>
            <a:spLocks noGrp="1"/>
          </p:cNvSpPr>
          <p:nvPr>
            <p:ph idx="1"/>
          </p:nvPr>
        </p:nvSpPr>
        <p:spPr>
          <a:xfrm>
            <a:off x="571472" y="2571745"/>
            <a:ext cx="8229600" cy="4525963"/>
          </a:xfrm>
        </p:spPr>
        <p:txBody>
          <a:bodyPr/>
          <a:lstStyle/>
          <a:p>
            <a:pPr algn="r"/>
            <a:r>
              <a:rPr lang="ar-IQ" dirty="0" smtClean="0"/>
              <a:t>أ- من حيث العقاب </a:t>
            </a:r>
            <a:endParaRPr lang="en-US" dirty="0" smtClean="0"/>
          </a:p>
          <a:p>
            <a:pPr algn="r"/>
            <a:r>
              <a:rPr lang="ar-IQ" dirty="0" smtClean="0"/>
              <a:t>ب– من حيث إعتبار تعدد الجناة ظرفاً مشدداً </a:t>
            </a:r>
            <a:endParaRPr lang="en-US" dirty="0" smtClean="0"/>
          </a:p>
          <a:p>
            <a:pPr algn="r"/>
            <a:r>
              <a:rPr lang="ar-IQ" dirty="0" smtClean="0"/>
              <a:t>ج– من حيث توافر أركان بعض الجرائم</a:t>
            </a:r>
            <a:endParaRPr lang="en-US" dirty="0" smtClean="0"/>
          </a:p>
          <a:p>
            <a:pPr algn="r"/>
            <a:r>
              <a:rPr lang="ar-IQ" dirty="0" smtClean="0"/>
              <a:t> د– من حيث تأثير الظروف</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1143000"/>
          </a:xfrm>
        </p:spPr>
        <p:txBody>
          <a:bodyPr>
            <a:normAutofit fontScale="90000"/>
          </a:bodyPr>
          <a:lstStyle/>
          <a:p>
            <a:r>
              <a:rPr lang="ar-IQ" b="1" dirty="0" smtClean="0"/>
              <a:t>- المساهمة الأصلية في الجريمة</a:t>
            </a:r>
            <a:r>
              <a:rPr lang="en-US" dirty="0" smtClean="0"/>
              <a:t/>
            </a:r>
            <a:br>
              <a:rPr lang="en-US" dirty="0" smtClean="0"/>
            </a:br>
            <a:endParaRPr lang="en-US" dirty="0"/>
          </a:p>
        </p:txBody>
      </p:sp>
      <p:sp>
        <p:nvSpPr>
          <p:cNvPr id="3" name="Content Placeholder 2"/>
          <p:cNvSpPr>
            <a:spLocks noGrp="1"/>
          </p:cNvSpPr>
          <p:nvPr>
            <p:ph idx="1"/>
          </p:nvPr>
        </p:nvSpPr>
        <p:spPr>
          <a:xfrm>
            <a:off x="428596" y="714357"/>
            <a:ext cx="8229600" cy="4525963"/>
          </a:xfrm>
        </p:spPr>
        <p:txBody>
          <a:bodyPr>
            <a:noAutofit/>
          </a:bodyPr>
          <a:lstStyle/>
          <a:p>
            <a:pPr algn="r">
              <a:buNone/>
            </a:pPr>
            <a:r>
              <a:rPr lang="ar-IQ" sz="2800" b="1" dirty="0" smtClean="0"/>
              <a:t>- تعريفها: </a:t>
            </a:r>
            <a:r>
              <a:rPr lang="ar-IQ" sz="2800" dirty="0" smtClean="0"/>
              <a:t>هو القيام بدور رئيس في تنفيذ الجريمة.</a:t>
            </a:r>
            <a:endParaRPr lang="en-US" sz="2800" dirty="0" smtClean="0"/>
          </a:p>
          <a:p>
            <a:pPr algn="r">
              <a:buNone/>
            </a:pPr>
            <a:r>
              <a:rPr lang="ar-IQ" sz="2800" b="1" dirty="0" smtClean="0"/>
              <a:t>- أركانها:</a:t>
            </a:r>
            <a:endParaRPr lang="en-US" sz="2800" dirty="0" smtClean="0"/>
          </a:p>
          <a:p>
            <a:pPr lvl="0" algn="r">
              <a:buNone/>
            </a:pPr>
            <a:r>
              <a:rPr lang="ar-IQ" sz="2800" b="1" dirty="0" smtClean="0"/>
              <a:t>الركن المادي</a:t>
            </a:r>
            <a:r>
              <a:rPr lang="ar-IQ" sz="2800" dirty="0" smtClean="0"/>
              <a:t>: وهي الأفعال التي يأتيها الجاني ويعتبر بها مساهماً أصلياً في الجريمة، والذي نص عيها المشرع </a:t>
            </a:r>
            <a:r>
              <a:rPr lang="ar-IQ" sz="2800" smtClean="0"/>
              <a:t>العراقي في </a:t>
            </a:r>
            <a:r>
              <a:rPr lang="ar-IQ" sz="2800" dirty="0" smtClean="0"/>
              <a:t>المادة (47 و49) ق. ع.ع وهم:</a:t>
            </a:r>
            <a:endParaRPr lang="en-US" sz="2800" dirty="0" smtClean="0"/>
          </a:p>
          <a:p>
            <a:pPr algn="r">
              <a:buNone/>
            </a:pPr>
            <a:r>
              <a:rPr lang="ar-IQ" sz="2800" dirty="0" smtClean="0"/>
              <a:t>أ- من يرتكبها وحده أو مع غيره.</a:t>
            </a:r>
            <a:endParaRPr lang="en-US" sz="2800" dirty="0" smtClean="0"/>
          </a:p>
          <a:p>
            <a:pPr algn="r">
              <a:buNone/>
            </a:pPr>
            <a:r>
              <a:rPr lang="ar-IQ" sz="2800" dirty="0" smtClean="0"/>
              <a:t>ب- من يساهم في إرتكابها إذا كانت تتكون من جملة أفعال فقام عمدا أثناء إرتكابها بعمل من الأعمال المكونة لها.</a:t>
            </a:r>
            <a:endParaRPr lang="en-US" sz="2800" dirty="0" smtClean="0"/>
          </a:p>
          <a:p>
            <a:pPr algn="r">
              <a:buNone/>
            </a:pPr>
            <a:r>
              <a:rPr lang="ar-IQ" sz="2800" dirty="0" smtClean="0"/>
              <a:t>ج- الفاعل المعنوي.</a:t>
            </a:r>
            <a:endParaRPr lang="en-US" sz="2800" dirty="0" smtClean="0"/>
          </a:p>
          <a:p>
            <a:pPr algn="r">
              <a:buNone/>
            </a:pPr>
            <a:r>
              <a:rPr lang="ar-IQ" sz="2800" dirty="0" smtClean="0"/>
              <a:t>د- الشريك الذي يحضر مسرح الجريمة .</a:t>
            </a:r>
            <a:endParaRPr lang="en-US" sz="2800" dirty="0" smtClean="0"/>
          </a:p>
          <a:p>
            <a:pPr lvl="0" algn="r">
              <a:buNone/>
            </a:pPr>
            <a:r>
              <a:rPr lang="ar-IQ" sz="2800" b="1" dirty="0" smtClean="0"/>
              <a:t>الركن المعنوي: </a:t>
            </a:r>
            <a:r>
              <a:rPr lang="ar-IQ" sz="2800" dirty="0" smtClean="0"/>
              <a:t>ويتحقق في المساهمة الجنائية بتحقق نية التدخل (قصد المساهمة) في الجريمة.</a:t>
            </a:r>
            <a:endParaRPr lang="en-US" sz="2800" dirty="0" smtClean="0"/>
          </a:p>
          <a:p>
            <a:pPr algn="r"/>
            <a:endParaRPr lang="en-US" sz="28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9" y="785794"/>
            <a:ext cx="8229600" cy="1143000"/>
          </a:xfrm>
        </p:spPr>
        <p:txBody>
          <a:bodyPr>
            <a:normAutofit fontScale="90000"/>
          </a:bodyPr>
          <a:lstStyle/>
          <a:p>
            <a:r>
              <a:rPr lang="ar-IQ" b="1" dirty="0" smtClean="0"/>
              <a:t>النتيجة المحتملة في المساهمة الأصلية في الجريمة</a:t>
            </a:r>
            <a:r>
              <a:rPr lang="en-US" dirty="0" smtClean="0"/>
              <a:t/>
            </a:r>
            <a:br>
              <a:rPr lang="en-US" dirty="0" smtClean="0"/>
            </a:br>
            <a:endParaRPr lang="en-US" dirty="0"/>
          </a:p>
        </p:txBody>
      </p:sp>
      <p:sp>
        <p:nvSpPr>
          <p:cNvPr id="3" name="Content Placeholder 2"/>
          <p:cNvSpPr>
            <a:spLocks noGrp="1"/>
          </p:cNvSpPr>
          <p:nvPr>
            <p:ph idx="1"/>
          </p:nvPr>
        </p:nvSpPr>
        <p:spPr>
          <a:xfrm>
            <a:off x="500035" y="2428869"/>
            <a:ext cx="8229600" cy="4525963"/>
          </a:xfrm>
        </p:spPr>
        <p:txBody>
          <a:bodyPr/>
          <a:lstStyle/>
          <a:p>
            <a:pPr algn="r">
              <a:buNone/>
            </a:pPr>
            <a:r>
              <a:rPr lang="ar-IQ" dirty="0" smtClean="0"/>
              <a:t>نص المشرع العراقي في المادة 53 على انه (يعاقب المساهم في جريمة، فاعلا أو شريكا، بعقوبة الجريمة التي وقعت فعلا ولو كانت غير التي قصد إرتكابها متى كانت الجريمة التي وقعت نتيجة محتملة للمساهمة التي حصلت) . </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عقوبة المساهم الأصلي في الجريمة</a:t>
            </a:r>
            <a:endParaRPr lang="en-US" dirty="0"/>
          </a:p>
        </p:txBody>
      </p:sp>
      <p:sp>
        <p:nvSpPr>
          <p:cNvPr id="3" name="Content Placeholder 2"/>
          <p:cNvSpPr>
            <a:spLocks noGrp="1"/>
          </p:cNvSpPr>
          <p:nvPr>
            <p:ph idx="1"/>
          </p:nvPr>
        </p:nvSpPr>
        <p:spPr>
          <a:xfrm>
            <a:off x="428596" y="2714621"/>
            <a:ext cx="8229600" cy="4525963"/>
          </a:xfrm>
        </p:spPr>
        <p:txBody>
          <a:bodyPr/>
          <a:lstStyle/>
          <a:p>
            <a:pPr algn="r">
              <a:buNone/>
            </a:pPr>
            <a:r>
              <a:rPr lang="ar-IQ" b="1" dirty="0" smtClean="0"/>
              <a:t>     </a:t>
            </a:r>
            <a:r>
              <a:rPr lang="ar-IQ" dirty="0" smtClean="0"/>
              <a:t>نص المشرع العراقي في المادة (50) على انه :</a:t>
            </a:r>
          </a:p>
          <a:p>
            <a:pPr algn="r">
              <a:buNone/>
            </a:pPr>
            <a:r>
              <a:rPr lang="ar-IQ" dirty="0" smtClean="0"/>
              <a:t>    ( كل من ساهم بوصفه فاعلا أو شريكا في إرتكاب جريمة يعاقب بالعقوبة المقررة لها، ما لم ينص القانون على خلاف ذلك) .  </a:t>
            </a:r>
            <a:endParaRPr lang="en-US" dirty="0" smtClean="0"/>
          </a:p>
          <a:p>
            <a:pPr algn="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5" y="142852"/>
            <a:ext cx="8229600" cy="1143000"/>
          </a:xfrm>
        </p:spPr>
        <p:txBody>
          <a:bodyPr>
            <a:normAutofit fontScale="90000"/>
          </a:bodyPr>
          <a:lstStyle/>
          <a:p>
            <a:r>
              <a:rPr lang="ar-IQ" b="1" dirty="0" smtClean="0"/>
              <a:t>المساهمة التبعية في الجريمة</a:t>
            </a:r>
            <a:r>
              <a:rPr lang="en-US" dirty="0" smtClean="0"/>
              <a:t/>
            </a:r>
            <a:br>
              <a:rPr lang="en-US" dirty="0" smtClean="0"/>
            </a:br>
            <a:endParaRPr lang="en-US" dirty="0"/>
          </a:p>
        </p:txBody>
      </p:sp>
      <p:sp>
        <p:nvSpPr>
          <p:cNvPr id="3" name="Content Placeholder 2"/>
          <p:cNvSpPr>
            <a:spLocks noGrp="1"/>
          </p:cNvSpPr>
          <p:nvPr>
            <p:ph idx="1"/>
          </p:nvPr>
        </p:nvSpPr>
        <p:spPr>
          <a:xfrm>
            <a:off x="714348" y="785795"/>
            <a:ext cx="8229600" cy="4525963"/>
          </a:xfrm>
        </p:spPr>
        <p:txBody>
          <a:bodyPr>
            <a:noAutofit/>
          </a:bodyPr>
          <a:lstStyle/>
          <a:p>
            <a:pPr algn="r">
              <a:buNone/>
            </a:pPr>
            <a:r>
              <a:rPr lang="ar-IQ" sz="2800" b="1" dirty="0" smtClean="0"/>
              <a:t>1-تعريفها: </a:t>
            </a:r>
            <a:r>
              <a:rPr lang="ar-IQ" sz="2800" dirty="0" smtClean="0"/>
              <a:t>هو القيام بدور ثانوي في تنفيذ الجريمة.</a:t>
            </a:r>
            <a:endParaRPr lang="en-US" sz="2800" dirty="0" smtClean="0"/>
          </a:p>
          <a:p>
            <a:pPr algn="r">
              <a:buNone/>
            </a:pPr>
            <a:r>
              <a:rPr lang="ar-IQ" sz="2800" b="1" dirty="0" smtClean="0"/>
              <a:t>2-أركانها</a:t>
            </a:r>
            <a:endParaRPr lang="en-US" sz="2800" dirty="0" smtClean="0"/>
          </a:p>
          <a:p>
            <a:pPr algn="r">
              <a:buNone/>
            </a:pPr>
            <a:r>
              <a:rPr lang="ar-IQ" sz="2800" b="1" dirty="0" smtClean="0"/>
              <a:t>-الركن الشرعي: </a:t>
            </a:r>
            <a:r>
              <a:rPr lang="ar-IQ" sz="2800" dirty="0" smtClean="0"/>
              <a:t>وقوع نشاط غير مشروع</a:t>
            </a:r>
            <a:endParaRPr lang="en-US" sz="2800" dirty="0" smtClean="0"/>
          </a:p>
          <a:p>
            <a:pPr algn="r">
              <a:buNone/>
            </a:pPr>
            <a:r>
              <a:rPr lang="ar-IQ" sz="2800" b="1" dirty="0" smtClean="0"/>
              <a:t>-الركن المادي: </a:t>
            </a:r>
            <a:r>
              <a:rPr lang="ar-IQ" sz="2800" dirty="0" smtClean="0"/>
              <a:t>ويتحقق بتوافر العناصر الثلاثة الآتية:</a:t>
            </a:r>
            <a:endParaRPr lang="en-US" sz="2800" dirty="0" smtClean="0"/>
          </a:p>
          <a:p>
            <a:pPr algn="r">
              <a:buNone/>
            </a:pPr>
            <a:r>
              <a:rPr lang="ar-IQ" sz="2800" b="1" dirty="0" smtClean="0"/>
              <a:t>أ-السلوك الإجرمي: </a:t>
            </a:r>
            <a:r>
              <a:rPr lang="ar-IQ" sz="2800" dirty="0" smtClean="0"/>
              <a:t>وهو يتحقق بتدخل المساهم التبعي في النشاط غير المشروع باحدى هذه الأفعال: </a:t>
            </a:r>
            <a:endParaRPr lang="en-US" sz="2800" dirty="0" smtClean="0"/>
          </a:p>
          <a:p>
            <a:pPr algn="r">
              <a:buNone/>
            </a:pPr>
            <a:r>
              <a:rPr lang="ar-IQ" sz="2800" dirty="0" smtClean="0"/>
              <a:t>-التحريض: وهو دفع الجاني الى إرتكاب الجريمة بالتأثير في إرادته وتوجيهها الوجهة التي يريدها المحرض.</a:t>
            </a:r>
            <a:endParaRPr lang="en-US" sz="2800" dirty="0" smtClean="0"/>
          </a:p>
          <a:p>
            <a:pPr algn="r">
              <a:buNone/>
            </a:pPr>
            <a:r>
              <a:rPr lang="ar-IQ" sz="2800" dirty="0" smtClean="0"/>
              <a:t>-الإتفاق: وهوإنعقاد إرادتين أو أكثر على إرتكاب جريمة واحدة.</a:t>
            </a:r>
            <a:endParaRPr lang="en-US" sz="2800" dirty="0" smtClean="0"/>
          </a:p>
          <a:p>
            <a:pPr algn="r">
              <a:buNone/>
            </a:pPr>
            <a:r>
              <a:rPr lang="ar-IQ" sz="2800" dirty="0" smtClean="0"/>
              <a:t>-المساعدة: وهي تقديم العون، أياً كانت صورته الى الفاعل فيرتكب الجريمة بناءً عليه.</a:t>
            </a:r>
            <a:endParaRPr lang="en-US" sz="28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0035" y="331798"/>
            <a:ext cx="8229600" cy="4525963"/>
          </a:xfrm>
        </p:spPr>
        <p:txBody>
          <a:bodyPr>
            <a:noAutofit/>
          </a:bodyPr>
          <a:lstStyle/>
          <a:p>
            <a:pPr algn="r">
              <a:buNone/>
            </a:pPr>
            <a:r>
              <a:rPr lang="ar-IQ" sz="2800" b="1" dirty="0" smtClean="0"/>
              <a:t>    -النتيجة الإجرمية: </a:t>
            </a:r>
            <a:r>
              <a:rPr lang="ar-IQ" sz="2800" dirty="0" smtClean="0"/>
              <a:t>وهو الجريمة الواقعة نتيجة تدخل الشريك بالتحريض أو الإتفاق أو المساعدة.</a:t>
            </a:r>
            <a:endParaRPr lang="en-US" sz="2800" dirty="0" smtClean="0"/>
          </a:p>
          <a:p>
            <a:pPr algn="r">
              <a:buNone/>
            </a:pPr>
            <a:r>
              <a:rPr lang="ar-IQ" sz="2800" b="1" dirty="0" smtClean="0"/>
              <a:t>    هناك ثلاثة مسائل يجب البحث فيها:</a:t>
            </a:r>
            <a:endParaRPr lang="en-US" sz="2800" dirty="0" smtClean="0"/>
          </a:p>
          <a:p>
            <a:pPr algn="r">
              <a:buNone/>
            </a:pPr>
            <a:r>
              <a:rPr lang="ar-IQ" sz="2800" dirty="0" smtClean="0"/>
              <a:t>-الإشتراك في الإشتراك: ويتحقق عندما يتجه نشاط الشريك الى حمل شخص ثان على أن ياتي نشاط تتحقق به المساهمة التبعية في الجريمة وبالتالي تقع الجريمة كنتيجة مباشرة لنشاط الشرك الثاني الذي توسط بين الشريك الأول والفاعل الأصلي في الجريمة .   </a:t>
            </a:r>
            <a:endParaRPr lang="en-US" sz="2800" dirty="0" smtClean="0"/>
          </a:p>
          <a:p>
            <a:pPr algn="r">
              <a:buNone/>
            </a:pPr>
            <a:r>
              <a:rPr lang="ar-IQ" sz="2800" dirty="0" smtClean="0"/>
              <a:t> – الشروع في الإشتراك: لا يتحقق الاشتراك في الجريمة إذا بذل الشريك كل نشاطه عن طريق التحريض أو المساعدة أو الإتفاق متجها الى تحقيق النتيجة الجرمية وبالرغم من ذلك لا تتحقق لأسباب لا دخل لإرادته فيها .   </a:t>
            </a:r>
            <a:endParaRPr lang="en-US" sz="2800" dirty="0" smtClean="0"/>
          </a:p>
          <a:p>
            <a:pPr algn="r">
              <a:buNone/>
            </a:pPr>
            <a:r>
              <a:rPr lang="ar-IQ" sz="2800" dirty="0" smtClean="0"/>
              <a:t>- العدول عن الإشتراك: لا يكون للعدول تأثير على المساهمة التبعية اذا تحققت أركان المساهمة ولم يستطع عدول الشريك التأثير فيها . </a:t>
            </a:r>
            <a:endParaRPr lang="en-US" sz="28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0035" y="214291"/>
            <a:ext cx="8229600" cy="4525963"/>
          </a:xfrm>
        </p:spPr>
        <p:txBody>
          <a:bodyPr>
            <a:noAutofit/>
          </a:bodyPr>
          <a:lstStyle/>
          <a:p>
            <a:pPr algn="r" rtl="1">
              <a:buNone/>
            </a:pPr>
            <a:r>
              <a:rPr lang="ar-IQ" sz="2400" b="1" dirty="0" smtClean="0"/>
              <a:t>    - العلاقة السببية : </a:t>
            </a:r>
          </a:p>
          <a:p>
            <a:pPr algn="r" rtl="1">
              <a:buNone/>
            </a:pPr>
            <a:r>
              <a:rPr lang="ar-IQ" sz="2400" b="1" dirty="0" smtClean="0"/>
              <a:t>     </a:t>
            </a:r>
            <a:r>
              <a:rPr lang="ar-IQ" sz="2400" dirty="0" smtClean="0"/>
              <a:t>يقصد بها قيام علاقة بين السبب والنتيجة أي بين نشاط الشريك من تحريض أو إتفاق أو مساعدة وبين الجريمة المرتكبة</a:t>
            </a:r>
            <a:r>
              <a:rPr lang="ar-IQ" sz="2400" b="1" dirty="0" smtClean="0"/>
              <a:t> </a:t>
            </a:r>
            <a:r>
              <a:rPr lang="ar-IQ" sz="2400" dirty="0" smtClean="0"/>
              <a:t>ومن ثم إنتفاء هذه العرلاقة يؤدي الى إنتفاء المساهمة التبعية . </a:t>
            </a:r>
            <a:r>
              <a:rPr lang="ar-IQ" sz="2400" b="1" dirty="0" smtClean="0"/>
              <a:t>   </a:t>
            </a:r>
            <a:endParaRPr lang="en-US" sz="2400" dirty="0" smtClean="0"/>
          </a:p>
          <a:p>
            <a:pPr algn="r">
              <a:buNone/>
            </a:pPr>
            <a:r>
              <a:rPr lang="ar-IQ" sz="2400" b="1" dirty="0" smtClean="0"/>
              <a:t>    - الركن المعنوي:</a:t>
            </a:r>
          </a:p>
          <a:p>
            <a:pPr algn="r">
              <a:buNone/>
            </a:pPr>
            <a:r>
              <a:rPr lang="ar-IQ" sz="2400" b="1" dirty="0" smtClean="0"/>
              <a:t>    </a:t>
            </a:r>
            <a:r>
              <a:rPr lang="ar-IQ" sz="2400" dirty="0" smtClean="0"/>
              <a:t>هو توافر قصد التدخل لدى المساهم التبعي،وهنا نبحث في:</a:t>
            </a:r>
            <a:endParaRPr lang="en-US" sz="2400" dirty="0" smtClean="0"/>
          </a:p>
          <a:p>
            <a:pPr algn="r">
              <a:buNone/>
            </a:pPr>
            <a:r>
              <a:rPr lang="ar-IQ" sz="2400" b="1" dirty="0" smtClean="0"/>
              <a:t>    - النتيجة المحتملة في الإشتراك:</a:t>
            </a:r>
          </a:p>
          <a:p>
            <a:pPr algn="r">
              <a:buNone/>
            </a:pPr>
            <a:r>
              <a:rPr lang="ar-IQ" sz="2400" b="1" dirty="0" smtClean="0"/>
              <a:t>    </a:t>
            </a:r>
            <a:r>
              <a:rPr lang="ar-IQ" sz="2400" dirty="0" smtClean="0"/>
              <a:t>اذا لم تقع الجريمة أصلا أو وقعت جريمة اخرى مغايرة لما تم الاتفاق أو التحريض عليها أو المساعدة فيها فلا وجود للإشتراك وإذا وقعت جريمة أخف من التي قصد الشريك الإشتراك فيها تحددت مسؤوليته تبعا لما وقعت من الجريمة لا لما قصد الإشتراك فيها .</a:t>
            </a:r>
            <a:r>
              <a:rPr lang="ar-IQ" sz="2400" b="1" dirty="0" smtClean="0"/>
              <a:t> </a:t>
            </a:r>
            <a:r>
              <a:rPr lang="ar-IQ" sz="2400" dirty="0" smtClean="0"/>
              <a:t>أما إذا كانت النتيجة أشد فينظر الى ماإذا كانت نتيجة محتملة للمساهمة التي حصلت أم لا وهنا ذهب المشرع العراقي في المادة 53 على انه (يعاقب المساهم في جريمة، فاعلا أو شريكا، بعقوبة الجريمة التي وقعت فعلا ولو كانت غير التي قصد إرتكابها متى كانت الجريمة التي وقعت نتيجة محتملة للمساهمة التي حصلت) .   </a:t>
            </a:r>
            <a:endParaRPr lang="en-US" sz="2400" dirty="0" smtClean="0"/>
          </a:p>
          <a:p>
            <a:pPr algn="r"/>
            <a:endParaRPr lang="en-US" sz="24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عقوبة المساهم التبعي في الجريمة</a:t>
            </a:r>
            <a:endParaRPr lang="en-US" dirty="0"/>
          </a:p>
        </p:txBody>
      </p:sp>
      <p:sp>
        <p:nvSpPr>
          <p:cNvPr id="3" name="Content Placeholder 2"/>
          <p:cNvSpPr>
            <a:spLocks noGrp="1"/>
          </p:cNvSpPr>
          <p:nvPr>
            <p:ph idx="1"/>
          </p:nvPr>
        </p:nvSpPr>
        <p:spPr/>
        <p:txBody>
          <a:bodyPr/>
          <a:lstStyle/>
          <a:p>
            <a:pPr algn="r">
              <a:buNone/>
            </a:pPr>
            <a:r>
              <a:rPr lang="ar-IQ" dirty="0" smtClean="0"/>
              <a:t>   نصت المادة (50-1) على انه ( كل من ساهم بوصفه فاعلا أو شريكا في إرتكاب الجريمة يعاقب بالعقوبة المقررة لها مالم ينص القانون على خلاف ذلك) .  </a:t>
            </a:r>
            <a:endParaRPr lang="en-US" dirty="0" smtClean="0"/>
          </a:p>
          <a:p>
            <a:pPr algn="r">
              <a:buNone/>
            </a:pPr>
            <a:r>
              <a:rPr lang="ar-IQ" b="1" dirty="0" smtClean="0"/>
              <a:t>  - حالة إستقلال الشرك في مصيره عن الفاعل الأصلي</a:t>
            </a:r>
            <a:endParaRPr lang="en-US" dirty="0" smtClean="0"/>
          </a:p>
          <a:p>
            <a:pPr algn="r">
              <a:buNone/>
            </a:pPr>
            <a:r>
              <a:rPr lang="ar-IQ" dirty="0" smtClean="0"/>
              <a:t>  أ- إنتفاء القصد الجنائي لدى الفاعل</a:t>
            </a:r>
            <a:endParaRPr lang="en-US" dirty="0" smtClean="0"/>
          </a:p>
          <a:p>
            <a:pPr algn="r">
              <a:buNone/>
            </a:pPr>
            <a:r>
              <a:rPr lang="ar-IQ" dirty="0" smtClean="0"/>
              <a:t>  ب- الأحوال الاخرى الخاصة بالفاعل</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5" y="500042"/>
            <a:ext cx="8229600" cy="1143000"/>
          </a:xfrm>
        </p:spPr>
        <p:txBody>
          <a:bodyPr>
            <a:normAutofit fontScale="90000"/>
          </a:bodyPr>
          <a:lstStyle/>
          <a:p>
            <a:r>
              <a:rPr lang="ar-IQ" b="1" dirty="0" smtClean="0"/>
              <a:t>تأثير ظروف الجريمة على المساهمين فيها</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r">
              <a:buNone/>
            </a:pPr>
            <a:r>
              <a:rPr lang="ar-IQ" b="1" dirty="0" smtClean="0"/>
              <a:t>   - آثر الظروف على المساهمين فيها   </a:t>
            </a:r>
            <a:endParaRPr lang="en-US" dirty="0" smtClean="0"/>
          </a:p>
          <a:p>
            <a:pPr algn="r">
              <a:buNone/>
            </a:pPr>
            <a:r>
              <a:rPr lang="ar-IQ" dirty="0" smtClean="0"/>
              <a:t>   -الظروف المادية: جاء في المادة (51) انه (اذا توافرت في الجريمة ظروف مادية من شأنها تشديد العقوبة أو تخفيفها سرت أثارها على كل من ساهم في إرتكابها فاعلا كان أو شريكا. علم بها أو لم يعلم ).  </a:t>
            </a:r>
            <a:endParaRPr lang="en-US" dirty="0" smtClean="0"/>
          </a:p>
          <a:p>
            <a:pPr algn="r">
              <a:buNone/>
            </a:pPr>
            <a:r>
              <a:rPr lang="ar-IQ" dirty="0" smtClean="0"/>
              <a:t>    – الظروف الشخصية: جاء في المادة (51) انه(... أما إذا توافرت ظروف شخصية سهلت إرتكاب الجريمة فلا تسري على غير صاحبها إلا إذا كان عالما بها).</a:t>
            </a:r>
            <a:endParaRPr lang="en-US" dirty="0" smtClean="0"/>
          </a:p>
          <a:p>
            <a:pPr algn="r"/>
            <a:r>
              <a:rPr lang="ar-IQ" dirty="0" smtClean="0"/>
              <a:t>   - الظروف الاخرى: ونص المادة (51) على انه (... أما ما عدا ذلك من ظروف فلا يتعدى أثرها شخص من تعلقت به سواء كانت ظروفا مشددة أو مخففة) .</a:t>
            </a:r>
            <a:endParaRPr lang="en-US" dirty="0" smtClean="0"/>
          </a:p>
          <a:p>
            <a:pPr algn="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1143000"/>
          </a:xfrm>
        </p:spPr>
        <p:txBody>
          <a:bodyPr>
            <a:normAutofit fontScale="90000"/>
          </a:bodyPr>
          <a:lstStyle/>
          <a:p>
            <a:r>
              <a:rPr lang="ar-IQ" b="1" dirty="0" smtClean="0"/>
              <a:t>أثر الاعذار على المساهمين فيها</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r">
              <a:buNone/>
            </a:pPr>
            <a:r>
              <a:rPr lang="ar-IQ" dirty="0" smtClean="0"/>
              <a:t>   - الأعذار المادية: نص المادة (52) على انه (... أما الأعذار المادية المعفية من العقاب أو المخففة له فانها تسري في حق كل من ساهم في إرتكابها) . </a:t>
            </a:r>
            <a:endParaRPr lang="en-US" dirty="0" smtClean="0"/>
          </a:p>
          <a:p>
            <a:pPr algn="r">
              <a:buNone/>
            </a:pPr>
            <a:r>
              <a:rPr lang="ar-IQ" dirty="0" smtClean="0"/>
              <a:t>   – الأعذار الشخصية: وجاء في المادة (51) على انه ( إذا توافرت أعذار شخصية معفية من العقاب أو مخففة له في حق أحد المساهمين – فاعلا أو شريكا – في إرتكاب الجريمة فلا يتعدى أثرها الى غير من تعلقت بها) .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مصدر قانون العقوبات</a:t>
            </a:r>
            <a:r>
              <a:rPr lang="en-US" dirty="0" smtClean="0"/>
              <a:t/>
            </a:r>
            <a:br>
              <a:rPr lang="en-US" dirty="0" smtClean="0"/>
            </a:br>
            <a:endParaRPr lang="en-US" dirty="0"/>
          </a:p>
        </p:txBody>
      </p:sp>
      <p:sp>
        <p:nvSpPr>
          <p:cNvPr id="3" name="Content Placeholder 2"/>
          <p:cNvSpPr>
            <a:spLocks noGrp="1"/>
          </p:cNvSpPr>
          <p:nvPr>
            <p:ph idx="1"/>
          </p:nvPr>
        </p:nvSpPr>
        <p:spPr>
          <a:xfrm>
            <a:off x="500035" y="928671"/>
            <a:ext cx="8229600" cy="4525963"/>
          </a:xfrm>
        </p:spPr>
        <p:txBody>
          <a:bodyPr>
            <a:normAutofit/>
          </a:bodyPr>
          <a:lstStyle/>
          <a:p>
            <a:pPr algn="r">
              <a:buNone/>
            </a:pPr>
            <a:r>
              <a:rPr lang="ar-IQ" dirty="0" smtClean="0"/>
              <a:t> </a:t>
            </a:r>
            <a:endParaRPr lang="en-US" dirty="0" smtClean="0"/>
          </a:p>
          <a:p>
            <a:pPr algn="r">
              <a:buNone/>
            </a:pPr>
            <a:r>
              <a:rPr lang="ar-IQ" b="1" dirty="0" smtClean="0"/>
              <a:t>(مبدأ قانونية الجرائم والعقوبات)</a:t>
            </a:r>
            <a:endParaRPr lang="en-US" dirty="0" smtClean="0"/>
          </a:p>
          <a:p>
            <a:pPr algn="r">
              <a:buNone/>
            </a:pPr>
            <a:r>
              <a:rPr lang="ar-IQ" dirty="0" smtClean="0"/>
              <a:t>   ويقصد به ان المشرع وحده يملك تحديد الأفعال التي تعتبر جرائم والجزاءات التي توقع عليها.</a:t>
            </a:r>
            <a:endParaRPr lang="en-US" dirty="0" smtClean="0"/>
          </a:p>
          <a:p>
            <a:pPr algn="r">
              <a:buNone/>
            </a:pPr>
            <a:r>
              <a:rPr lang="ar-IQ" b="1" dirty="0" smtClean="0"/>
              <a:t>نتائج مبدأ قانونية الجرائم والعقوبات</a:t>
            </a:r>
            <a:endParaRPr lang="en-US" dirty="0" smtClean="0"/>
          </a:p>
          <a:p>
            <a:pPr algn="r">
              <a:buNone/>
            </a:pPr>
            <a:r>
              <a:rPr lang="ar-IQ" dirty="0" smtClean="0"/>
              <a:t>1- ان التشريع هو المصدر الوحيد لقانون العقوبات .</a:t>
            </a:r>
            <a:endParaRPr lang="en-US" dirty="0" smtClean="0"/>
          </a:p>
          <a:p>
            <a:pPr algn="r">
              <a:buNone/>
            </a:pPr>
            <a:r>
              <a:rPr lang="ar-IQ" dirty="0" smtClean="0"/>
              <a:t>2- ان قانون العقوبات لا تسري قواعده وأحكامه الا على المستقبل.</a:t>
            </a:r>
            <a:endParaRPr lang="en-US" dirty="0" smtClean="0"/>
          </a:p>
          <a:p>
            <a:pPr algn="r">
              <a:buNone/>
            </a:pPr>
            <a:r>
              <a:rPr lang="ar-IQ" dirty="0" smtClean="0"/>
              <a:t>3- ان سلطة القاضي الجنائي تنحصر في تطبيق القانون ضمن الحدود التي رسمها المشرع.</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9" y="357166"/>
            <a:ext cx="8229600" cy="1143000"/>
          </a:xfrm>
        </p:spPr>
        <p:txBody>
          <a:bodyPr>
            <a:normAutofit fontScale="90000"/>
          </a:bodyPr>
          <a:lstStyle/>
          <a:p>
            <a:r>
              <a:rPr lang="ar-IQ" b="1" dirty="0" smtClean="0"/>
              <a:t>أثر النتائج المحتملة على المساهمين فيها</a:t>
            </a:r>
            <a:r>
              <a:rPr lang="en-US" dirty="0" smtClean="0"/>
              <a:t/>
            </a:r>
            <a:br>
              <a:rPr lang="en-US" dirty="0" smtClean="0"/>
            </a:br>
            <a:endParaRPr lang="en-US" dirty="0"/>
          </a:p>
        </p:txBody>
      </p:sp>
      <p:sp>
        <p:nvSpPr>
          <p:cNvPr id="3" name="Content Placeholder 2"/>
          <p:cNvSpPr>
            <a:spLocks noGrp="1"/>
          </p:cNvSpPr>
          <p:nvPr>
            <p:ph idx="1"/>
          </p:nvPr>
        </p:nvSpPr>
        <p:spPr>
          <a:xfrm>
            <a:off x="500035" y="1285861"/>
            <a:ext cx="8229600" cy="4525963"/>
          </a:xfrm>
        </p:spPr>
        <p:txBody>
          <a:bodyPr>
            <a:normAutofit fontScale="92500" lnSpcReduction="20000"/>
          </a:bodyPr>
          <a:lstStyle/>
          <a:p>
            <a:pPr algn="r">
              <a:buNone/>
            </a:pPr>
            <a:r>
              <a:rPr lang="ar-IQ" dirty="0" smtClean="0"/>
              <a:t>   إعتبر المشرع في المادة 53 كل من ساهم في جريمة، فاعلا أو شريكا، مسؤولا عن الجريمة التي وقعت فعلا ولو كانت غير التي قصد إرتكابها متى كانت الجريمة التي وقعت نتيجة محتملة للمساهمة التي حصلت .</a:t>
            </a:r>
            <a:endParaRPr lang="en-US" dirty="0" smtClean="0"/>
          </a:p>
          <a:p>
            <a:pPr algn="r">
              <a:buNone/>
            </a:pPr>
            <a:r>
              <a:rPr lang="ar-IQ" b="1" dirty="0" smtClean="0"/>
              <a:t>   - أثر إختلاف القصد على مسؤولية المساهمين في الجريمة</a:t>
            </a:r>
            <a:endParaRPr lang="en-US" dirty="0" smtClean="0"/>
          </a:p>
          <a:p>
            <a:pPr algn="r">
              <a:buNone/>
            </a:pPr>
            <a:r>
              <a:rPr lang="ar-IQ" dirty="0" smtClean="0"/>
              <a:t>نص المشرع في المادة (54) على انه (إذا إختلف قصد أحد المساهمين في الجريمة- فاعلا أو شريكا... عن قصد غيره من المساهمين ....عوقب كل منهم بحسب قصده) . </a:t>
            </a:r>
            <a:endParaRPr lang="en-US" dirty="0" smtClean="0"/>
          </a:p>
          <a:p>
            <a:pPr algn="r">
              <a:buNone/>
            </a:pPr>
            <a:r>
              <a:rPr lang="ar-IQ" b="1" dirty="0" smtClean="0"/>
              <a:t>   - أثر إختلاف كيفية العلم بوقوع الجريمة في مسؤولية المساهمين في الجريمة</a:t>
            </a:r>
            <a:endParaRPr lang="en-US" dirty="0" smtClean="0"/>
          </a:p>
          <a:p>
            <a:pPr algn="r">
              <a:buNone/>
            </a:pPr>
            <a:r>
              <a:rPr lang="ar-IQ" dirty="0" smtClean="0"/>
              <a:t>عالج</a:t>
            </a:r>
            <a:r>
              <a:rPr lang="ar-IQ" b="1" dirty="0" smtClean="0"/>
              <a:t> </a:t>
            </a:r>
            <a:r>
              <a:rPr lang="ar-IQ" dirty="0" smtClean="0"/>
              <a:t>المشرع هذا الموضوع في المادة (54) قائلا (إذا إختلف ...كيفية علم أحد المساهمين في الجريمة- فاعلا أو شريكا- عن كيفية علم غيره من المساهمين بها عوقب كل منهم .... بحسب كيفية علمه) .</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  أسباب الإباحة </a:t>
            </a:r>
            <a:r>
              <a:rPr lang="en-US" dirty="0" smtClean="0"/>
              <a:t/>
            </a:r>
            <a:br>
              <a:rPr lang="en-US" dirty="0" smtClean="0"/>
            </a:br>
            <a:endParaRPr lang="en-US" dirty="0"/>
          </a:p>
        </p:txBody>
      </p:sp>
      <p:sp>
        <p:nvSpPr>
          <p:cNvPr id="3" name="Content Placeholder 2"/>
          <p:cNvSpPr>
            <a:spLocks noGrp="1"/>
          </p:cNvSpPr>
          <p:nvPr>
            <p:ph idx="1"/>
          </p:nvPr>
        </p:nvSpPr>
        <p:spPr>
          <a:xfrm>
            <a:off x="500035" y="1071547"/>
            <a:ext cx="8229600" cy="4525963"/>
          </a:xfrm>
        </p:spPr>
        <p:txBody>
          <a:bodyPr>
            <a:normAutofit lnSpcReduction="10000"/>
          </a:bodyPr>
          <a:lstStyle/>
          <a:p>
            <a:pPr algn="r" rtl="1"/>
            <a:r>
              <a:rPr lang="ar-IQ" b="1" dirty="0" smtClean="0"/>
              <a:t>القواعد العامة في أسباب الإباحة</a:t>
            </a:r>
            <a:endParaRPr lang="en-US" dirty="0" smtClean="0"/>
          </a:p>
          <a:p>
            <a:pPr algn="r"/>
            <a:r>
              <a:rPr lang="ar-IQ" b="1" dirty="0" smtClean="0"/>
              <a:t>1- تعريفها:</a:t>
            </a:r>
            <a:r>
              <a:rPr lang="ar-IQ" dirty="0" smtClean="0"/>
              <a:t>هي الأسباب التي إذا عرضت لسلوك خاضع لنص تجريم أخرجته من نطاق هذا النص وأزالت عنه الصفة غير المشروعة وردته الى سلوك مشروع لا عقاب عليه.</a:t>
            </a:r>
            <a:endParaRPr lang="en-US" dirty="0" smtClean="0"/>
          </a:p>
          <a:p>
            <a:pPr algn="r"/>
            <a:r>
              <a:rPr lang="ar-IQ" b="1" dirty="0" smtClean="0"/>
              <a:t>2- أقسام أسباب الإباحة</a:t>
            </a:r>
            <a:endParaRPr lang="en-US" dirty="0" smtClean="0"/>
          </a:p>
          <a:p>
            <a:pPr algn="r"/>
            <a:r>
              <a:rPr lang="ar-IQ" b="1" dirty="0" smtClean="0"/>
              <a:t>أ- من الجانب الموضوعي تنقسم الى: </a:t>
            </a:r>
            <a:r>
              <a:rPr lang="ar-IQ" dirty="0" smtClean="0"/>
              <a:t>أسباب عامة  - أسباب خاصة.</a:t>
            </a:r>
            <a:endParaRPr lang="en-US" dirty="0" smtClean="0"/>
          </a:p>
          <a:p>
            <a:pPr algn="r"/>
            <a:r>
              <a:rPr lang="ar-IQ" b="1" dirty="0" smtClean="0"/>
              <a:t>ب- من الجانب الشخصي تنقسم الى:</a:t>
            </a:r>
            <a:r>
              <a:rPr lang="ar-IQ" dirty="0" smtClean="0"/>
              <a:t> أسباب مطلقة – أسباب نسبية.</a:t>
            </a:r>
            <a:endParaRPr lang="en-US" dirty="0" smtClean="0"/>
          </a:p>
          <a:p>
            <a:pPr algn="r"/>
            <a:r>
              <a:rPr lang="ar-IQ" b="1" dirty="0" smtClean="0"/>
              <a:t>3- علة الإباحة: </a:t>
            </a:r>
            <a:r>
              <a:rPr lang="ar-IQ" dirty="0" smtClean="0"/>
              <a:t>يمكن معرفة علة الاباحة من خلال دراسة علة التجريم، فعلة الاباحة هي إنتفاء علة التجريم . </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5" y="-928718"/>
            <a:ext cx="8229600" cy="1143000"/>
          </a:xfrm>
        </p:spPr>
        <p:txBody>
          <a:bodyPr/>
          <a:lstStyle/>
          <a:p>
            <a:endParaRPr lang="en-US"/>
          </a:p>
        </p:txBody>
      </p:sp>
      <p:sp>
        <p:nvSpPr>
          <p:cNvPr id="3" name="Content Placeholder 2"/>
          <p:cNvSpPr>
            <a:spLocks noGrp="1"/>
          </p:cNvSpPr>
          <p:nvPr>
            <p:ph idx="1"/>
          </p:nvPr>
        </p:nvSpPr>
        <p:spPr>
          <a:xfrm>
            <a:off x="914400" y="-357214"/>
            <a:ext cx="8229600" cy="4525963"/>
          </a:xfrm>
        </p:spPr>
        <p:txBody>
          <a:bodyPr>
            <a:noAutofit/>
          </a:bodyPr>
          <a:lstStyle/>
          <a:p>
            <a:pPr algn="r"/>
            <a:r>
              <a:rPr lang="ar-IQ" sz="2800" dirty="0" smtClean="0"/>
              <a:t> </a:t>
            </a:r>
            <a:endParaRPr lang="en-US" sz="2800" dirty="0" smtClean="0"/>
          </a:p>
          <a:p>
            <a:pPr algn="r"/>
            <a:r>
              <a:rPr lang="ar-IQ" sz="2800" b="1" dirty="0" smtClean="0"/>
              <a:t>صور أسباب الإباحة</a:t>
            </a:r>
            <a:endParaRPr lang="en-US" sz="2800" dirty="0" smtClean="0"/>
          </a:p>
          <a:p>
            <a:pPr algn="r"/>
            <a:r>
              <a:rPr lang="ar-IQ" sz="2800" b="1" dirty="0" smtClean="0"/>
              <a:t> 1-اداء الواجب</a:t>
            </a:r>
            <a:endParaRPr lang="en-US" sz="2800" dirty="0" smtClean="0"/>
          </a:p>
          <a:p>
            <a:pPr algn="r"/>
            <a:r>
              <a:rPr lang="ar-IQ" sz="2800" b="1" dirty="0" smtClean="0"/>
              <a:t>المبدأ العام للأداء الواجب: </a:t>
            </a:r>
            <a:r>
              <a:rPr lang="ar-IQ" sz="2800" dirty="0" smtClean="0"/>
              <a:t>نصت المادة (93) على انه ((لا جريمة اذا وقع الفعل قياما بواجب يفرضه القانون))</a:t>
            </a:r>
            <a:endParaRPr lang="en-US" sz="2800" dirty="0" smtClean="0"/>
          </a:p>
          <a:p>
            <a:pPr algn="r"/>
            <a:r>
              <a:rPr lang="ar-IQ" sz="2800" b="1" dirty="0" smtClean="0"/>
              <a:t> تطبيقات المبدأ في أداء الموظفين لواجباتهم: </a:t>
            </a:r>
            <a:r>
              <a:rPr lang="ar-IQ" sz="2800" dirty="0" smtClean="0"/>
              <a:t>نصت المادة (40) على انه (( لا جريمة اذا وقع الفعل من موظف او مكلف بخدمة عامة في الحالات التالية :</a:t>
            </a:r>
            <a:endParaRPr lang="en-US" sz="2800" dirty="0" smtClean="0"/>
          </a:p>
          <a:p>
            <a:pPr algn="r"/>
            <a:r>
              <a:rPr lang="ar-IQ" sz="2800" dirty="0" smtClean="0"/>
              <a:t>اولا: اذا قام بسلامة نية بفعل تنفيذا لما امرت به القوانين او اعتقد ان اجراءه من اختصاصه.</a:t>
            </a:r>
            <a:endParaRPr lang="en-US" sz="2800" dirty="0" smtClean="0"/>
          </a:p>
          <a:p>
            <a:pPr algn="r"/>
            <a:r>
              <a:rPr lang="ar-IQ" sz="2800" dirty="0" smtClean="0"/>
              <a:t>ثانيا: اذا وقع الفعل منه تنفيذا لامر صادر اليه من رئيس تجب عليه طاعته او اعتقد ان طاعته واجب عليه.</a:t>
            </a:r>
            <a:endParaRPr lang="en-US" sz="2800" dirty="0" smtClean="0"/>
          </a:p>
          <a:p>
            <a:pPr algn="r"/>
            <a:r>
              <a:rPr lang="ar-IQ" sz="2800" dirty="0" smtClean="0"/>
              <a:t>ويجب في الحالتين ان يثب ان اعتقاد الفاعل بمشروعية فعله كان مبنيا على اسباب معقولة وانه لم يرتكبه الا بعد اتخاذه الحيطة المناسبة)) .</a:t>
            </a:r>
            <a:endParaRPr lang="en-US" sz="28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إستعمال الحق</a:t>
            </a:r>
            <a:r>
              <a:rPr lang="en-US" dirty="0" smtClean="0"/>
              <a:t/>
            </a:r>
            <a:br>
              <a:rPr lang="en-US" dirty="0" smtClean="0"/>
            </a:br>
            <a:endParaRPr lang="en-US" dirty="0"/>
          </a:p>
        </p:txBody>
      </p:sp>
      <p:sp>
        <p:nvSpPr>
          <p:cNvPr id="3" name="Content Placeholder 2"/>
          <p:cNvSpPr>
            <a:spLocks noGrp="1"/>
          </p:cNvSpPr>
          <p:nvPr>
            <p:ph idx="1"/>
          </p:nvPr>
        </p:nvSpPr>
        <p:spPr>
          <a:xfrm>
            <a:off x="571472" y="785794"/>
            <a:ext cx="8229600" cy="4525963"/>
          </a:xfrm>
        </p:spPr>
        <p:txBody>
          <a:bodyPr>
            <a:normAutofit fontScale="92500" lnSpcReduction="10000"/>
          </a:bodyPr>
          <a:lstStyle/>
          <a:p>
            <a:pPr algn="r">
              <a:buNone/>
            </a:pPr>
            <a:r>
              <a:rPr lang="ar-IQ" b="1" dirty="0" smtClean="0"/>
              <a:t>المبدأ العام لإستعمال الحق</a:t>
            </a:r>
            <a:endParaRPr lang="en-US" dirty="0" smtClean="0"/>
          </a:p>
          <a:p>
            <a:pPr algn="r">
              <a:buNone/>
            </a:pPr>
            <a:r>
              <a:rPr lang="ar-IQ" dirty="0" smtClean="0"/>
              <a:t>- وجود الحق </a:t>
            </a:r>
            <a:endParaRPr lang="en-US" dirty="0" smtClean="0"/>
          </a:p>
          <a:p>
            <a:pPr algn="r">
              <a:buNone/>
            </a:pPr>
            <a:r>
              <a:rPr lang="ar-IQ" dirty="0" smtClean="0"/>
              <a:t>– مشروعية وسيلة استعمال الحق</a:t>
            </a:r>
            <a:endParaRPr lang="en-US" dirty="0" smtClean="0"/>
          </a:p>
          <a:p>
            <a:pPr algn="r">
              <a:buNone/>
            </a:pPr>
            <a:r>
              <a:rPr lang="ar-IQ" b="1" dirty="0" smtClean="0"/>
              <a:t>تطبيقات استعمال الحق</a:t>
            </a:r>
            <a:endParaRPr lang="en-US" dirty="0" smtClean="0"/>
          </a:p>
          <a:p>
            <a:pPr algn="r">
              <a:buNone/>
            </a:pPr>
            <a:r>
              <a:rPr lang="ar-IQ" dirty="0" smtClean="0"/>
              <a:t>أولا- حق التأديب</a:t>
            </a:r>
            <a:endParaRPr lang="en-US" dirty="0" smtClean="0"/>
          </a:p>
          <a:p>
            <a:pPr algn="r">
              <a:buNone/>
            </a:pPr>
            <a:r>
              <a:rPr lang="ar-IQ" dirty="0" smtClean="0"/>
              <a:t>ثانيا- عمليات الجراحة والعلاج الطبي، وشروط إباحتها هي:</a:t>
            </a:r>
            <a:endParaRPr lang="en-US" dirty="0" smtClean="0"/>
          </a:p>
          <a:p>
            <a:pPr algn="r">
              <a:buNone/>
            </a:pPr>
            <a:r>
              <a:rPr lang="ar-IQ" dirty="0" smtClean="0"/>
              <a:t>أ- الترخيص بالعلاج</a:t>
            </a:r>
            <a:endParaRPr lang="en-US" dirty="0" smtClean="0"/>
          </a:p>
          <a:p>
            <a:pPr algn="r">
              <a:buNone/>
            </a:pPr>
            <a:r>
              <a:rPr lang="ar-IQ" dirty="0" smtClean="0"/>
              <a:t>ب- رضا المريض</a:t>
            </a:r>
            <a:endParaRPr lang="en-US" dirty="0" smtClean="0"/>
          </a:p>
          <a:p>
            <a:pPr algn="r">
              <a:buNone/>
            </a:pPr>
            <a:r>
              <a:rPr lang="ar-IQ" dirty="0" smtClean="0"/>
              <a:t>ج- قصد العلاج</a:t>
            </a:r>
            <a:endParaRPr lang="en-US" dirty="0" smtClean="0"/>
          </a:p>
          <a:p>
            <a:pPr algn="r">
              <a:buNone/>
            </a:pPr>
            <a:r>
              <a:rPr lang="ar-IQ" dirty="0" smtClean="0"/>
              <a:t>د- إتباع اصول الفن ة إستعمال الحق </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914400" y="1"/>
            <a:ext cx="8229600" cy="4525963"/>
          </a:xfrm>
        </p:spPr>
        <p:txBody>
          <a:bodyPr>
            <a:noAutofit/>
          </a:bodyPr>
          <a:lstStyle/>
          <a:p>
            <a:pPr algn="r">
              <a:buNone/>
            </a:pPr>
            <a:r>
              <a:rPr lang="ar-IQ" dirty="0" smtClean="0"/>
              <a:t> </a:t>
            </a:r>
            <a:endParaRPr lang="en-US" dirty="0" smtClean="0"/>
          </a:p>
          <a:p>
            <a:pPr algn="r">
              <a:buNone/>
            </a:pPr>
            <a:r>
              <a:rPr lang="ar-IQ" dirty="0" smtClean="0"/>
              <a:t>ثالثا- ممارسة الألعاب الرياضية، ولتحقق صفة الإباحة فيها يشترط توافر الشروط التالية فيها:</a:t>
            </a:r>
            <a:endParaRPr lang="en-US" dirty="0" smtClean="0"/>
          </a:p>
          <a:p>
            <a:pPr algn="r">
              <a:buNone/>
            </a:pPr>
            <a:r>
              <a:rPr lang="ar-IQ" dirty="0" smtClean="0"/>
              <a:t>آ- أن تكون اللعبة معترف بها</a:t>
            </a:r>
            <a:endParaRPr lang="en-US" dirty="0" smtClean="0"/>
          </a:p>
          <a:p>
            <a:pPr algn="r">
              <a:buNone/>
            </a:pPr>
            <a:r>
              <a:rPr lang="ar-IQ" dirty="0" smtClean="0"/>
              <a:t>ب- أن تحصل الإصابات أثناء ممارسة اللعبة الرياضية</a:t>
            </a:r>
            <a:endParaRPr lang="en-US" dirty="0" smtClean="0"/>
          </a:p>
          <a:p>
            <a:pPr algn="r">
              <a:buNone/>
            </a:pPr>
            <a:r>
              <a:rPr lang="ar-IQ" dirty="0" smtClean="0"/>
              <a:t>ج- أن تراعى في اللعبة قواعده واصوله</a:t>
            </a:r>
            <a:endParaRPr lang="en-US" dirty="0" smtClean="0"/>
          </a:p>
          <a:p>
            <a:pPr algn="r">
              <a:buNone/>
            </a:pPr>
            <a:r>
              <a:rPr lang="ar-IQ" dirty="0" smtClean="0"/>
              <a:t>ثالثا- إستعمال العنف في القبض على المجرمين، ولإكتسابها صفة الإباحة يتطلب توافر الشروط الأتية:  </a:t>
            </a:r>
            <a:endParaRPr lang="en-US" dirty="0" smtClean="0"/>
          </a:p>
          <a:p>
            <a:pPr algn="r">
              <a:buNone/>
            </a:pPr>
            <a:r>
              <a:rPr lang="ar-IQ" dirty="0" smtClean="0"/>
              <a:t>آ- أن تكون الجريمة من الجنايات أو الجنحة</a:t>
            </a:r>
            <a:endParaRPr lang="en-US" dirty="0" smtClean="0"/>
          </a:p>
          <a:p>
            <a:pPr algn="r">
              <a:buNone/>
            </a:pPr>
            <a:r>
              <a:rPr lang="ar-IQ" dirty="0" smtClean="0"/>
              <a:t>ب- أن يكون المجرم متلبس بها</a:t>
            </a:r>
            <a:endParaRPr lang="en-US" dirty="0" smtClean="0"/>
          </a:p>
          <a:p>
            <a:pPr algn="r">
              <a:buNone/>
            </a:pPr>
            <a:r>
              <a:rPr lang="ar-IQ" dirty="0" smtClean="0"/>
              <a:t>ج- أن يكون القصد من إستعمال العنف مع الجاني هو القبض عليه </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868" y="-957306"/>
            <a:ext cx="8229600" cy="1143000"/>
          </a:xfrm>
        </p:spPr>
        <p:txBody>
          <a:bodyPr/>
          <a:lstStyle/>
          <a:p>
            <a:endParaRPr lang="en-US"/>
          </a:p>
        </p:txBody>
      </p:sp>
      <p:sp>
        <p:nvSpPr>
          <p:cNvPr id="3" name="Content Placeholder 2"/>
          <p:cNvSpPr>
            <a:spLocks noGrp="1"/>
          </p:cNvSpPr>
          <p:nvPr>
            <p:ph idx="1"/>
          </p:nvPr>
        </p:nvSpPr>
        <p:spPr>
          <a:xfrm>
            <a:off x="500035" y="-642965"/>
            <a:ext cx="8229600" cy="4525963"/>
          </a:xfrm>
        </p:spPr>
        <p:txBody>
          <a:bodyPr>
            <a:noAutofit/>
          </a:bodyPr>
          <a:lstStyle/>
          <a:p>
            <a:pPr algn="r">
              <a:buNone/>
            </a:pPr>
            <a:r>
              <a:rPr lang="ar-IQ" dirty="0" smtClean="0"/>
              <a:t> </a:t>
            </a:r>
            <a:endParaRPr lang="en-US" dirty="0" smtClean="0"/>
          </a:p>
          <a:p>
            <a:pPr algn="r">
              <a:buNone/>
            </a:pPr>
            <a:r>
              <a:rPr lang="ar-SA" b="1" dirty="0" smtClean="0"/>
              <a:t>   </a:t>
            </a:r>
            <a:r>
              <a:rPr lang="ar-IQ" b="1" dirty="0" smtClean="0"/>
              <a:t>الدفاع الشرعي</a:t>
            </a:r>
            <a:endParaRPr lang="en-US" dirty="0" smtClean="0"/>
          </a:p>
          <a:p>
            <a:pPr algn="r">
              <a:buNone/>
            </a:pPr>
            <a:r>
              <a:rPr lang="ar-IQ" b="1" dirty="0" smtClean="0"/>
              <a:t>   تعريف الدفاع الشرعي: </a:t>
            </a:r>
            <a:r>
              <a:rPr lang="ar-IQ" dirty="0" smtClean="0"/>
              <a:t>هو تولي الشخص بنفسه صد الإعتداء الحال بالقوة اللازمة لتعذر الإستعانة بالسلطة لحماية الحق المعتدى عليه.</a:t>
            </a:r>
            <a:endParaRPr lang="en-US" dirty="0" smtClean="0"/>
          </a:p>
          <a:p>
            <a:pPr algn="r">
              <a:buNone/>
            </a:pPr>
            <a:r>
              <a:rPr lang="ar-IQ" b="1" dirty="0" smtClean="0"/>
              <a:t>   شروط الدفاع الشرعي</a:t>
            </a:r>
            <a:endParaRPr lang="en-US" dirty="0" smtClean="0"/>
          </a:p>
          <a:p>
            <a:pPr algn="r">
              <a:buNone/>
            </a:pPr>
            <a:r>
              <a:rPr lang="ar-IQ" dirty="0" smtClean="0"/>
              <a:t>أولا- الشروط المتعلقة بالخطر</a:t>
            </a:r>
            <a:endParaRPr lang="en-US" dirty="0" smtClean="0"/>
          </a:p>
          <a:p>
            <a:pPr algn="r">
              <a:buNone/>
            </a:pPr>
            <a:r>
              <a:rPr lang="ar-IQ" dirty="0" smtClean="0"/>
              <a:t>أ- أن يوجد خطر</a:t>
            </a:r>
            <a:endParaRPr lang="en-US" dirty="0" smtClean="0"/>
          </a:p>
          <a:p>
            <a:pPr algn="r">
              <a:buNone/>
            </a:pPr>
            <a:r>
              <a:rPr lang="ar-IQ" dirty="0" smtClean="0"/>
              <a:t>ب- أن يكون الخطر حالاً </a:t>
            </a:r>
            <a:endParaRPr lang="en-US" dirty="0" smtClean="0"/>
          </a:p>
          <a:p>
            <a:pPr algn="r">
              <a:buNone/>
            </a:pPr>
            <a:r>
              <a:rPr lang="ar-IQ" dirty="0" smtClean="0"/>
              <a:t>ج- أن يكون الخطر غير مشروع  </a:t>
            </a:r>
            <a:endParaRPr lang="en-US" dirty="0" smtClean="0"/>
          </a:p>
          <a:p>
            <a:pPr algn="r">
              <a:buNone/>
            </a:pPr>
            <a:r>
              <a:rPr lang="ar-IQ" dirty="0" smtClean="0"/>
              <a:t>ثانيا- الشروط المتعلقة بحق الدفاع</a:t>
            </a:r>
            <a:endParaRPr lang="en-US" dirty="0" smtClean="0"/>
          </a:p>
          <a:p>
            <a:pPr algn="r">
              <a:buNone/>
            </a:pPr>
            <a:r>
              <a:rPr lang="ar-IQ" dirty="0" smtClean="0"/>
              <a:t>أ- أن يكون ضرورياً </a:t>
            </a:r>
            <a:endParaRPr lang="en-US" dirty="0" smtClean="0"/>
          </a:p>
          <a:p>
            <a:pPr algn="r">
              <a:buNone/>
            </a:pPr>
            <a:r>
              <a:rPr lang="ar-IQ" dirty="0" smtClean="0"/>
              <a:t>ب- أن يكون بالقدر اللازم لصد الإعتداء</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42911" y="-428651"/>
            <a:ext cx="8229600" cy="4525963"/>
          </a:xfrm>
        </p:spPr>
        <p:txBody>
          <a:bodyPr>
            <a:noAutofit/>
          </a:bodyPr>
          <a:lstStyle/>
          <a:p>
            <a:pPr algn="r">
              <a:buNone/>
            </a:pPr>
            <a:r>
              <a:rPr lang="ar-IQ" b="1" dirty="0" smtClean="0"/>
              <a:t> </a:t>
            </a:r>
            <a:endParaRPr lang="en-US" dirty="0" smtClean="0"/>
          </a:p>
          <a:p>
            <a:pPr algn="r">
              <a:buNone/>
            </a:pPr>
            <a:r>
              <a:rPr lang="ar-IQ" b="1" dirty="0" smtClean="0"/>
              <a:t>   قيود الدفاع الشرعي</a:t>
            </a:r>
            <a:endParaRPr lang="en-US" dirty="0" smtClean="0"/>
          </a:p>
          <a:p>
            <a:pPr algn="r">
              <a:buNone/>
            </a:pPr>
            <a:r>
              <a:rPr lang="ar-IQ" dirty="0" smtClean="0"/>
              <a:t>أ- القيد على مباشرة حق الدفاع</a:t>
            </a:r>
            <a:endParaRPr lang="en-US" dirty="0" smtClean="0"/>
          </a:p>
          <a:p>
            <a:pPr algn="r">
              <a:buNone/>
            </a:pPr>
            <a:r>
              <a:rPr lang="ar-IQ" dirty="0" smtClean="0"/>
              <a:t>ب- القيد على قوة حق الدفاع</a:t>
            </a:r>
            <a:endParaRPr lang="en-US" dirty="0" smtClean="0"/>
          </a:p>
          <a:p>
            <a:pPr algn="r">
              <a:buNone/>
            </a:pPr>
            <a:r>
              <a:rPr lang="ar-IQ" b="1" dirty="0" smtClean="0"/>
              <a:t>   أثر الدفاع الشرعي: </a:t>
            </a:r>
            <a:r>
              <a:rPr lang="ar-IQ" dirty="0" smtClean="0"/>
              <a:t>نصت المادة (42) على انه ((لا جريمة إذا وقع الفعل أستعمالا لحق الدفاع الشرعي...))</a:t>
            </a:r>
            <a:endParaRPr lang="en-US" dirty="0" smtClean="0"/>
          </a:p>
          <a:p>
            <a:pPr algn="r">
              <a:buNone/>
            </a:pPr>
            <a:r>
              <a:rPr lang="ar-IQ" b="1" dirty="0" smtClean="0"/>
              <a:t>   تجاوز حدود الدفاع الشرعي: </a:t>
            </a:r>
            <a:r>
              <a:rPr lang="ar-IQ" dirty="0" smtClean="0"/>
              <a:t>نصت المادة (45) على انه ((لا يبيح حق الدفاع الشرعي إحداث ضرر أشد مما يستلزمه هذا الدفاع. وإذا تجاوز عمدا أو إهمالا حدود هذا الحق أو إعتقد خطأ انه في حالة الدفاع الشرعي، فانه يكون مسؤولا عن الجريمة التي إرتكبها، وانما يجوز للمحكمة في هذه الحالة أن تحكم بعقوبة الجنحة بدلا من عقوبة الجناية وأن تحكم بعقوبة المخالفة بدلا من قوبة الجنحة)) .</a:t>
            </a:r>
            <a:endParaRPr lang="en-US" dirty="0" smtClean="0"/>
          </a:p>
          <a:p>
            <a:pPr algn="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
            </a:r>
            <a:br>
              <a:rPr lang="ar-IQ" b="1" dirty="0" smtClean="0"/>
            </a:br>
            <a:r>
              <a:rPr lang="ar-IQ" b="1" dirty="0" smtClean="0"/>
              <a:t/>
            </a:r>
            <a:br>
              <a:rPr lang="ar-IQ" b="1" dirty="0" smtClean="0"/>
            </a:br>
            <a:r>
              <a:rPr lang="ar-IQ" b="1" dirty="0" smtClean="0"/>
              <a:t> أنواع الجرائم</a:t>
            </a:r>
            <a:br>
              <a:rPr lang="ar-IQ" b="1" dirty="0" smtClean="0"/>
            </a:br>
            <a:r>
              <a:rPr lang="ar-IQ" b="1" dirty="0" smtClean="0"/>
              <a:t>1- أنواع الجرائم من حيث جسامتها</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solidFill>
            <a:schemeClr val="bg1"/>
          </a:solidFill>
          <a:ln>
            <a:solidFill>
              <a:schemeClr val="accent1"/>
            </a:solidFill>
          </a:ln>
        </p:spPr>
        <p:txBody>
          <a:bodyPr>
            <a:normAutofit fontScale="77500" lnSpcReduction="20000"/>
          </a:bodyPr>
          <a:lstStyle/>
          <a:p>
            <a:pPr algn="r"/>
            <a:endParaRPr lang="ar-IQ" dirty="0" smtClean="0"/>
          </a:p>
          <a:p>
            <a:pPr algn="r"/>
            <a:r>
              <a:rPr lang="ar-IQ" b="1" dirty="0" smtClean="0"/>
              <a:t>تقسيماتها</a:t>
            </a:r>
            <a:endParaRPr lang="en-US" b="1" dirty="0" smtClean="0"/>
          </a:p>
          <a:p>
            <a:pPr algn="r"/>
            <a:r>
              <a:rPr lang="ar-IQ" dirty="0" smtClean="0"/>
              <a:t>تقسم الجرائم من حيث جسامتها الى ثلاثة أنواع م(23) :</a:t>
            </a:r>
            <a:endParaRPr lang="en-US" dirty="0" smtClean="0"/>
          </a:p>
          <a:p>
            <a:pPr algn="r"/>
            <a:r>
              <a:rPr lang="ar-IQ" b="1" dirty="0" smtClean="0"/>
              <a:t>1- جنايات: </a:t>
            </a:r>
            <a:r>
              <a:rPr lang="ar-IQ" dirty="0" smtClean="0"/>
              <a:t>هي الجرائم المعاقب عليها قانونا بعقوبة جنائية باحدى العقوبات التالية:</a:t>
            </a:r>
            <a:endParaRPr lang="en-US" dirty="0" smtClean="0"/>
          </a:p>
          <a:p>
            <a:pPr algn="r"/>
            <a:r>
              <a:rPr lang="ar-IQ" dirty="0" smtClean="0"/>
              <a:t>اعدام، سجن مؤبد، سجن مؤقت أكثر من 5 سنوات الى 15 سنة م(25) .</a:t>
            </a:r>
            <a:endParaRPr lang="en-US" dirty="0" smtClean="0"/>
          </a:p>
          <a:p>
            <a:pPr algn="r"/>
            <a:endParaRPr lang="ar-IQ" b="1" dirty="0" smtClean="0"/>
          </a:p>
          <a:p>
            <a:pPr algn="r"/>
            <a:r>
              <a:rPr lang="ar-IQ" b="1" dirty="0" smtClean="0"/>
              <a:t>2- جنح: </a:t>
            </a:r>
            <a:r>
              <a:rPr lang="ar-IQ" dirty="0" smtClean="0"/>
              <a:t>هي الجرائم المعاقب عليها قانونا بعقوبة جنحة باحدى العقوبتين التاليتين: </a:t>
            </a:r>
            <a:endParaRPr lang="en-US" dirty="0" smtClean="0"/>
          </a:p>
          <a:p>
            <a:pPr algn="r"/>
            <a:r>
              <a:rPr lang="ar-IQ" dirty="0" smtClean="0"/>
              <a:t>الحبس الشديد أو البسيط أكثر من 3 أشهر الى 5 سنوات، الغرامة م(26) . </a:t>
            </a:r>
            <a:endParaRPr lang="en-US" dirty="0" smtClean="0"/>
          </a:p>
          <a:p>
            <a:pPr algn="r"/>
            <a:endParaRPr lang="ar-IQ" b="1" dirty="0" smtClean="0"/>
          </a:p>
          <a:p>
            <a:pPr algn="r"/>
            <a:r>
              <a:rPr lang="ar-IQ" b="1" dirty="0" smtClean="0"/>
              <a:t>3- المخالفات: </a:t>
            </a:r>
            <a:r>
              <a:rPr lang="ar-IQ" dirty="0" smtClean="0"/>
              <a:t>هي الجرائم المعاقب عليها قانونا بعقوبة مخالفة باحدى العقوبتين التاليتين:</a:t>
            </a:r>
            <a:endParaRPr lang="en-US" dirty="0" smtClean="0"/>
          </a:p>
          <a:p>
            <a:pPr algn="r"/>
            <a:r>
              <a:rPr lang="ar-IQ" dirty="0" smtClean="0"/>
              <a:t>الحبس البسيط من 24 ساعة الى 3 أشهر، الغرامة التي لا يزيد مقدارها على 30 دينارا م (27) .</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 </a:t>
            </a:r>
            <a:r>
              <a:rPr lang="ar-IQ" b="1" dirty="0" smtClean="0"/>
              <a:t>معيار التمييز</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r"/>
            <a:endParaRPr lang="ar-IQ" dirty="0" smtClean="0"/>
          </a:p>
          <a:p>
            <a:pPr algn="r"/>
            <a:endParaRPr lang="ar-IQ" dirty="0" smtClean="0"/>
          </a:p>
          <a:p>
            <a:pPr algn="r"/>
            <a:r>
              <a:rPr lang="ar-IQ" dirty="0" smtClean="0"/>
              <a:t>معيار التمييز بين أنواع الجرائم هو العقوبة المقررة للجريمة في القانون بحدها الأقصى لا كما تحكم بها المحكمة</a:t>
            </a:r>
            <a:r>
              <a:rPr lang="ar-IQ" b="1" dirty="0" smtClean="0"/>
              <a:t>. </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صعوبات تعترض معيار التمييز:</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r">
              <a:buNone/>
            </a:pPr>
            <a:r>
              <a:rPr lang="en-US" dirty="0" smtClean="0"/>
              <a:t> </a:t>
            </a:r>
          </a:p>
          <a:p>
            <a:pPr algn="r"/>
            <a:r>
              <a:rPr lang="ar-IQ" dirty="0" smtClean="0"/>
              <a:t>1- حالة أن يقرر القانون عقوبتين لجريمة واحدة</a:t>
            </a:r>
            <a:endParaRPr lang="en-US" dirty="0" smtClean="0"/>
          </a:p>
          <a:p>
            <a:pPr algn="r"/>
            <a:r>
              <a:rPr lang="ar-IQ" dirty="0" smtClean="0"/>
              <a:t>2- حالة تخفيف العقوبة </a:t>
            </a:r>
            <a:endParaRPr lang="en-US" dirty="0" smtClean="0"/>
          </a:p>
          <a:p>
            <a:pPr algn="r"/>
            <a:r>
              <a:rPr lang="ar-IQ" dirty="0" smtClean="0"/>
              <a:t>3- حالة تشديد العقوبة لظرف مشدد</a:t>
            </a:r>
            <a:endParaRPr lang="en-US" dirty="0" smtClean="0"/>
          </a:p>
          <a:p>
            <a:pPr algn="r"/>
            <a:r>
              <a:rPr lang="ar-IQ" dirty="0" smtClean="0"/>
              <a:t>4- حالة أن ينص القانون على ان العقوبة هي الغرامة دون أن </a:t>
            </a:r>
            <a:r>
              <a:rPr lang="ar-IQ" smtClean="0"/>
              <a:t>يحدد حدها </a:t>
            </a:r>
            <a:r>
              <a:rPr lang="ar-IQ" dirty="0" smtClean="0"/>
              <a:t>الأقصى</a:t>
            </a:r>
            <a:endParaRPr lang="en-US" dirty="0" smtClean="0"/>
          </a:p>
          <a:p>
            <a:pPr algn="r"/>
            <a:r>
              <a:rPr lang="ar-IQ" dirty="0" smtClean="0"/>
              <a:t>5- حالة أن يرتكب الجاني شروع في جناية أو جنحة</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تفسير نصوص قانون العقوبات</a:t>
            </a:r>
            <a:r>
              <a:rPr lang="en-US" dirty="0" smtClean="0"/>
              <a:t/>
            </a:r>
            <a:br>
              <a:rPr lang="en-US" dirty="0" smtClean="0"/>
            </a:br>
            <a:endParaRPr lang="en-US" dirty="0"/>
          </a:p>
        </p:txBody>
      </p:sp>
      <p:sp>
        <p:nvSpPr>
          <p:cNvPr id="3" name="Content Placeholder 2"/>
          <p:cNvSpPr>
            <a:spLocks noGrp="1"/>
          </p:cNvSpPr>
          <p:nvPr>
            <p:ph idx="1"/>
          </p:nvPr>
        </p:nvSpPr>
        <p:spPr>
          <a:xfrm>
            <a:off x="500035" y="1071547"/>
            <a:ext cx="8229600" cy="4525963"/>
          </a:xfrm>
        </p:spPr>
        <p:txBody>
          <a:bodyPr>
            <a:normAutofit lnSpcReduction="10000"/>
          </a:bodyPr>
          <a:lstStyle/>
          <a:p>
            <a:pPr algn="r">
              <a:buNone/>
            </a:pPr>
            <a:r>
              <a:rPr lang="ar-IQ" b="1" dirty="0" smtClean="0"/>
              <a:t>تفسير نصوص قانون العقوبات</a:t>
            </a:r>
            <a:endParaRPr lang="en-US" dirty="0" smtClean="0"/>
          </a:p>
          <a:p>
            <a:pPr algn="r">
              <a:buNone/>
            </a:pPr>
            <a:r>
              <a:rPr lang="ar-IQ" dirty="0" smtClean="0"/>
              <a:t> 1</a:t>
            </a:r>
            <a:r>
              <a:rPr lang="ar-IQ" b="1" dirty="0" smtClean="0"/>
              <a:t>- أنواع التفسير:</a:t>
            </a:r>
            <a:endParaRPr lang="en-US" dirty="0" smtClean="0"/>
          </a:p>
          <a:p>
            <a:pPr algn="r">
              <a:buNone/>
            </a:pPr>
            <a:r>
              <a:rPr lang="ar-IQ" dirty="0" smtClean="0"/>
              <a:t>أ- التفسير التشريعي: وهو التفسير الذي يقوم به المشرع من أجل وضع حد للخلاف الذي يثور بشأن مضمون النص أو النصوص محل التفسير حكمها.  </a:t>
            </a:r>
            <a:endParaRPr lang="en-US" dirty="0" smtClean="0"/>
          </a:p>
          <a:p>
            <a:pPr algn="r">
              <a:buNone/>
            </a:pPr>
            <a:r>
              <a:rPr lang="ar-IQ" dirty="0" smtClean="0"/>
              <a:t>ب- التفسير القضائي: وهو التفسير الذي يصدر عن القاضي للنص القانوني أثناء تطبيقه له وبمناسبة هذا التفسير وهو يفصل في القضية المعروضة عليه.</a:t>
            </a:r>
            <a:endParaRPr lang="en-US" dirty="0" smtClean="0"/>
          </a:p>
          <a:p>
            <a:pPr algn="r">
              <a:buNone/>
            </a:pPr>
            <a:r>
              <a:rPr lang="ar-IQ" dirty="0" smtClean="0"/>
              <a:t> ج- التفسير الفقهي: ويقصد به التفسير الذي يصدر عن شراح القانون أثناء شرحهم لنص من النصوص. </a:t>
            </a:r>
            <a:endParaRPr lang="en-US" dirty="0" smtClean="0"/>
          </a:p>
          <a:p>
            <a:pPr algn="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أهمية التقسيم الثلاثي</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r">
              <a:buNone/>
            </a:pPr>
            <a:r>
              <a:rPr lang="ar-IQ" b="1" dirty="0" smtClean="0"/>
              <a:t> </a:t>
            </a:r>
            <a:endParaRPr lang="en-US" dirty="0" smtClean="0"/>
          </a:p>
          <a:p>
            <a:pPr algn="r"/>
            <a:r>
              <a:rPr lang="ar-IQ" dirty="0" smtClean="0"/>
              <a:t>- من حيث قانون الاجراءات</a:t>
            </a:r>
            <a:endParaRPr lang="en-US" dirty="0" smtClean="0"/>
          </a:p>
          <a:p>
            <a:pPr algn="r"/>
            <a:endParaRPr lang="ar-IQ" dirty="0" smtClean="0"/>
          </a:p>
          <a:p>
            <a:pPr algn="r"/>
            <a:r>
              <a:rPr lang="ar-IQ" dirty="0" smtClean="0"/>
              <a:t>- من حيث قانون العقوبات</a:t>
            </a:r>
          </a:p>
          <a:p>
            <a:pPr algn="r"/>
            <a:endParaRPr lang="ar-IQ" dirty="0" smtClean="0"/>
          </a:p>
          <a:p>
            <a:pPr algn="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2- أنواع الجرائم من حيث طبيعتها</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r">
              <a:buNone/>
            </a:pPr>
            <a:r>
              <a:rPr lang="ar-IQ" b="1" dirty="0" smtClean="0"/>
              <a:t> - تقسيماتها:</a:t>
            </a:r>
            <a:endParaRPr lang="en-US" dirty="0" smtClean="0"/>
          </a:p>
          <a:p>
            <a:pPr algn="r"/>
            <a:r>
              <a:rPr lang="ar-IQ" dirty="0" smtClean="0"/>
              <a:t>تقسم الجرائم من حيث طبيعتها الى نوعين:</a:t>
            </a:r>
            <a:endParaRPr lang="en-US" dirty="0" smtClean="0"/>
          </a:p>
          <a:p>
            <a:pPr algn="r"/>
            <a:r>
              <a:rPr lang="ar-IQ" dirty="0" smtClean="0"/>
              <a:t>الجرائم السياسية: وهي تلك الجرائم التي تنطوي على معنى الاعتداء على النظام السياسي للدولة من جهة الخارج أو من جهة الخارج. </a:t>
            </a:r>
            <a:endParaRPr lang="en-US" dirty="0" smtClean="0"/>
          </a:p>
          <a:p>
            <a:pPr algn="r"/>
            <a:endParaRPr lang="en-US" dirty="0" smtClean="0"/>
          </a:p>
          <a:p>
            <a:pPr algn="r"/>
            <a:r>
              <a:rPr lang="ar-IQ" dirty="0" smtClean="0"/>
              <a:t>الجرائم العادية: وهي الجرائم التي لا تنطوي على معنى الاعتداء على النظام السياسي للدولة من جهة الخارج أو من جهة الخارج.</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
            </a:r>
            <a:br>
              <a:rPr lang="ar-IQ" b="1" dirty="0" smtClean="0"/>
            </a:br>
            <a:r>
              <a:rPr lang="ar-IQ" b="1" dirty="0" smtClean="0"/>
              <a:t>معيار التمييز</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r">
              <a:buNone/>
            </a:pPr>
            <a:r>
              <a:rPr lang="ar-IQ" dirty="0" smtClean="0"/>
              <a:t> </a:t>
            </a:r>
            <a:endParaRPr lang="en-US" dirty="0" smtClean="0"/>
          </a:p>
          <a:p>
            <a:pPr algn="r"/>
            <a:r>
              <a:rPr lang="ar-IQ" dirty="0" smtClean="0"/>
              <a:t>هناك نظريتان في مجال التمييز بين الجرائم السياسية والجرائم العادية وهما:</a:t>
            </a:r>
            <a:endParaRPr lang="en-US" dirty="0" smtClean="0"/>
          </a:p>
          <a:p>
            <a:pPr algn="r"/>
            <a:r>
              <a:rPr lang="ar-IQ" dirty="0" smtClean="0"/>
              <a:t>1- النظرية الشخصية: ويرى ان الجريمة تتحدد بالباعث اليها فاذا كان الباعث اليها سياسيا كانت الجريمة ساسية والا فهي عادية.</a:t>
            </a:r>
            <a:endParaRPr lang="en-US" dirty="0" smtClean="0"/>
          </a:p>
          <a:p>
            <a:pPr algn="r"/>
            <a:r>
              <a:rPr lang="ar-IQ" dirty="0" smtClean="0"/>
              <a:t> 2- النظرية الموضوعية: ويرى ان الجريمة تتحدد بموضوع الحق المعتدى عليه فاذا كان هذا الحق من الحقوق السياسية العامة للدولة أوللأفراد فان الجريمة سياسية والأ فهي عادية.</a:t>
            </a:r>
            <a:endParaRPr lang="en-US" dirty="0" smtClean="0"/>
          </a:p>
          <a:p>
            <a:pPr algn="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
            </a:r>
            <a:br>
              <a:rPr lang="ar-IQ" b="1" dirty="0" smtClean="0"/>
            </a:br>
            <a:r>
              <a:rPr lang="ar-IQ" b="1" dirty="0" smtClean="0"/>
              <a:t>فئات الجرائم السياسية</a:t>
            </a:r>
            <a:r>
              <a:rPr lang="en-US" b="1" dirty="0" smtClean="0"/>
              <a:t/>
            </a:r>
            <a:br>
              <a:rPr lang="en-US" b="1" dirty="0" smtClean="0"/>
            </a:br>
            <a:endParaRPr lang="en-US" b="1" dirty="0"/>
          </a:p>
        </p:txBody>
      </p:sp>
      <p:sp>
        <p:nvSpPr>
          <p:cNvPr id="3" name="Content Placeholder 2"/>
          <p:cNvSpPr>
            <a:spLocks noGrp="1"/>
          </p:cNvSpPr>
          <p:nvPr>
            <p:ph idx="1"/>
          </p:nvPr>
        </p:nvSpPr>
        <p:spPr/>
        <p:txBody>
          <a:bodyPr/>
          <a:lstStyle/>
          <a:p>
            <a:pPr algn="r">
              <a:buNone/>
            </a:pPr>
            <a:endParaRPr lang="en-US" dirty="0" smtClean="0"/>
          </a:p>
          <a:p>
            <a:pPr algn="r"/>
            <a:r>
              <a:rPr lang="ar-IQ" dirty="0" smtClean="0"/>
              <a:t>1- الجرائم السياسية البحتة: وهي التي تكون الباعث اليها والحق المعتدى عليه سياسيا. </a:t>
            </a:r>
            <a:endParaRPr lang="en-US" dirty="0" smtClean="0"/>
          </a:p>
          <a:p>
            <a:pPr algn="r"/>
            <a:r>
              <a:rPr lang="ar-IQ" dirty="0" smtClean="0"/>
              <a:t>2- الجرائم السياسية النسبية: كالجرائم المختلطة والجرائم المرتبطة.</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5" y="-214338"/>
            <a:ext cx="8229600" cy="1143000"/>
          </a:xfrm>
        </p:spPr>
        <p:txBody>
          <a:bodyPr>
            <a:normAutofit fontScale="90000"/>
          </a:bodyPr>
          <a:lstStyle/>
          <a:p>
            <a:r>
              <a:rPr lang="ar-IQ" dirty="0" smtClean="0"/>
              <a:t> </a:t>
            </a:r>
            <a:r>
              <a:rPr lang="en-US" dirty="0" smtClean="0"/>
              <a:t/>
            </a:r>
            <a:br>
              <a:rPr lang="en-US" dirty="0" smtClean="0"/>
            </a:br>
            <a:r>
              <a:rPr lang="ar-IQ" b="1" dirty="0" smtClean="0"/>
              <a:t>-  موقف المشرع العراقي من الجريمة السياسية </a:t>
            </a:r>
            <a:endParaRPr lang="en-US" dirty="0"/>
          </a:p>
        </p:txBody>
      </p:sp>
      <p:sp>
        <p:nvSpPr>
          <p:cNvPr id="3" name="Content Placeholder 2"/>
          <p:cNvSpPr>
            <a:spLocks noGrp="1"/>
          </p:cNvSpPr>
          <p:nvPr>
            <p:ph idx="1"/>
          </p:nvPr>
        </p:nvSpPr>
        <p:spPr>
          <a:xfrm>
            <a:off x="500035" y="1071547"/>
            <a:ext cx="8229600" cy="4525963"/>
          </a:xfrm>
        </p:spPr>
        <p:txBody>
          <a:bodyPr>
            <a:noAutofit/>
          </a:bodyPr>
          <a:lstStyle/>
          <a:p>
            <a:pPr algn="r">
              <a:buNone/>
            </a:pPr>
            <a:r>
              <a:rPr lang="ar-IQ" sz="2800" b="1" dirty="0" smtClean="0"/>
              <a:t> </a:t>
            </a:r>
            <a:r>
              <a:rPr lang="ar-IQ" sz="2800" dirty="0" smtClean="0"/>
              <a:t>نص المشرع العراقي في المادة (20) على انه (تقسم الجرائم من حيث طبيعتها الى عادية وسياسية) .ونص في المادة (21) على انه (الجريمة السياسية هي الجريمة التي ترتكب بباعث سياسي أو تقع على الحقوق السياسية العامة أو الفردية. وفيما عدا ذلك تعتبر الجريمة عادية . ومع ذلك لا تعتبر الجرائم التالية سياسية ولو كانت قد ارتكبت </a:t>
            </a:r>
            <a:r>
              <a:rPr lang="en-US" sz="2800" dirty="0" smtClean="0"/>
              <a:t> </a:t>
            </a:r>
            <a:r>
              <a:rPr lang="ar-IQ" sz="2800" dirty="0" smtClean="0"/>
              <a:t>بباعث سياسي: 1- الجرائم التي ترتكب بباعث أناني دنيء .</a:t>
            </a:r>
            <a:endParaRPr lang="en-US" sz="2800" dirty="0" smtClean="0"/>
          </a:p>
          <a:p>
            <a:pPr algn="r">
              <a:buNone/>
            </a:pPr>
            <a:r>
              <a:rPr lang="ar-IQ" sz="2800" dirty="0" smtClean="0"/>
              <a:t>2- الجرائم الماسة بأمن الدولة الخارجي .</a:t>
            </a:r>
            <a:endParaRPr lang="en-US" sz="2800" dirty="0" smtClean="0"/>
          </a:p>
          <a:p>
            <a:pPr algn="r">
              <a:buNone/>
            </a:pPr>
            <a:r>
              <a:rPr lang="ar-IQ" sz="2800" dirty="0" smtClean="0"/>
              <a:t>3- جرائم قتل عمد والشروع فيها .</a:t>
            </a:r>
            <a:endParaRPr lang="en-US" sz="2800" dirty="0" smtClean="0"/>
          </a:p>
          <a:p>
            <a:pPr algn="r">
              <a:buNone/>
            </a:pPr>
            <a:r>
              <a:rPr lang="ar-IQ" sz="2800" dirty="0" smtClean="0"/>
              <a:t>4- جريمة الإعتداء على حياة رئيس الدولة .</a:t>
            </a:r>
            <a:endParaRPr lang="en-US" sz="2800" dirty="0" smtClean="0"/>
          </a:p>
          <a:p>
            <a:pPr algn="r">
              <a:buNone/>
            </a:pPr>
            <a:r>
              <a:rPr lang="ar-IQ" sz="2800" dirty="0" smtClean="0"/>
              <a:t>5- الجرائم الإرهابية .</a:t>
            </a:r>
            <a:endParaRPr lang="en-US" sz="2800" dirty="0" smtClean="0"/>
          </a:p>
          <a:p>
            <a:pPr algn="r">
              <a:buNone/>
            </a:pPr>
            <a:r>
              <a:rPr lang="ar-IQ" sz="2800" dirty="0" smtClean="0"/>
              <a:t>6- الجرائم المخلة بالشرف كالسرقة والتزوير وخيانة الأمان والإحتيال والرشوة وهتك العرض) </a:t>
            </a:r>
            <a:r>
              <a:rPr lang="ar-IQ" sz="2800" b="1" dirty="0" smtClean="0"/>
              <a:t>.</a:t>
            </a:r>
            <a:endParaRPr lang="en-US" sz="2800"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fontScale="90000"/>
          </a:bodyPr>
          <a:lstStyle/>
          <a:p>
            <a:r>
              <a:rPr lang="ar-IQ" b="1" dirty="0" smtClean="0"/>
              <a:t>3- أنواع الجرائم من حيث ركنها المادي</a:t>
            </a:r>
            <a:r>
              <a:rPr lang="en-US" dirty="0" smtClean="0"/>
              <a:t/>
            </a:r>
            <a:br>
              <a:rPr lang="en-US" dirty="0" smtClean="0"/>
            </a:br>
            <a:endParaRPr lang="en-US" dirty="0"/>
          </a:p>
        </p:txBody>
      </p:sp>
      <p:sp>
        <p:nvSpPr>
          <p:cNvPr id="3" name="Content Placeholder 2"/>
          <p:cNvSpPr>
            <a:spLocks noGrp="1"/>
          </p:cNvSpPr>
          <p:nvPr>
            <p:ph idx="1"/>
          </p:nvPr>
        </p:nvSpPr>
        <p:spPr>
          <a:xfrm>
            <a:off x="500035" y="714357"/>
            <a:ext cx="8229600" cy="4525963"/>
          </a:xfrm>
        </p:spPr>
        <p:txBody>
          <a:bodyPr>
            <a:noAutofit/>
          </a:bodyPr>
          <a:lstStyle/>
          <a:p>
            <a:pPr algn="r">
              <a:buNone/>
            </a:pPr>
            <a:r>
              <a:rPr lang="ar-IQ" dirty="0" smtClean="0"/>
              <a:t>تقسم الجرائم من حيث ركنها المادي الى:</a:t>
            </a:r>
            <a:endParaRPr lang="en-US" dirty="0" smtClean="0"/>
          </a:p>
          <a:p>
            <a:pPr algn="r">
              <a:buNone/>
            </a:pPr>
            <a:r>
              <a:rPr lang="ar-IQ" b="1" dirty="0" smtClean="0"/>
              <a:t>- بالنظر الى مظهر السلوك تقسم الى :</a:t>
            </a:r>
            <a:endParaRPr lang="en-US" dirty="0" smtClean="0"/>
          </a:p>
          <a:p>
            <a:pPr algn="r">
              <a:buNone/>
            </a:pPr>
            <a:r>
              <a:rPr lang="ar-IQ" dirty="0" smtClean="0"/>
              <a:t>جريمة ايجابية: وهي التي يكون السلوك المادي للسلوك ايجابيا. وجريمة سلبية: والتي يكون السلوك المادي للسلوك سلبيا.</a:t>
            </a:r>
            <a:endParaRPr lang="en-US" dirty="0" smtClean="0"/>
          </a:p>
          <a:p>
            <a:pPr algn="r">
              <a:buNone/>
            </a:pPr>
            <a:r>
              <a:rPr lang="ar-IQ" b="1" dirty="0" smtClean="0"/>
              <a:t>- بالنظر الى توقيت واستمرار السلوك تقسم الى :</a:t>
            </a:r>
            <a:endParaRPr lang="en-US" dirty="0" smtClean="0"/>
          </a:p>
          <a:p>
            <a:pPr algn="r">
              <a:buNone/>
            </a:pPr>
            <a:r>
              <a:rPr lang="ar-IQ" dirty="0" smtClean="0"/>
              <a:t>   جريمة وقتية: وهي تلك الجرائم التي يتكون السلوك الاجرامي المكون للركن المادي للجريمة من عمل يقع وتنتهي بوقوعه الجريمة .</a:t>
            </a:r>
            <a:endParaRPr lang="en-US" dirty="0" smtClean="0"/>
          </a:p>
          <a:p>
            <a:pPr algn="r">
              <a:buNone/>
            </a:pPr>
            <a:r>
              <a:rPr lang="ar-IQ" dirty="0" smtClean="0"/>
              <a:t>   وجريمة مستمرة: وهي تلك الجرائم التي يتكون السلوك الاجرامي المكون للركن المادي للجريمة من حالة تحتمل بطبيعتها الإستمرار. </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1143000"/>
          </a:xfrm>
        </p:spPr>
        <p:txBody>
          <a:bodyPr>
            <a:normAutofit/>
          </a:bodyPr>
          <a:lstStyle/>
          <a:p>
            <a:endParaRPr lang="en-US" dirty="0"/>
          </a:p>
        </p:txBody>
      </p:sp>
      <p:sp>
        <p:nvSpPr>
          <p:cNvPr id="3" name="Content Placeholder 2"/>
          <p:cNvSpPr>
            <a:spLocks noGrp="1"/>
          </p:cNvSpPr>
          <p:nvPr>
            <p:ph idx="1"/>
          </p:nvPr>
        </p:nvSpPr>
        <p:spPr>
          <a:xfrm>
            <a:off x="428596" y="-357214"/>
            <a:ext cx="8229600" cy="4525963"/>
          </a:xfrm>
        </p:spPr>
        <p:txBody>
          <a:bodyPr>
            <a:noAutofit/>
          </a:bodyPr>
          <a:lstStyle/>
          <a:p>
            <a:pPr algn="r">
              <a:buNone/>
            </a:pPr>
            <a:r>
              <a:rPr lang="en-US" b="1" dirty="0" smtClean="0"/>
              <a:t>   </a:t>
            </a:r>
          </a:p>
          <a:p>
            <a:pPr algn="r">
              <a:buNone/>
            </a:pPr>
            <a:r>
              <a:rPr lang="en-US" b="1" dirty="0" smtClean="0"/>
              <a:t>: </a:t>
            </a:r>
            <a:r>
              <a:rPr lang="ar-IQ" b="1" dirty="0" smtClean="0"/>
              <a:t>- بالنظر الى انفراد السلوك وتكراره</a:t>
            </a:r>
            <a:endParaRPr lang="en-US" b="1" dirty="0" smtClean="0"/>
          </a:p>
          <a:p>
            <a:pPr algn="r" rtl="1">
              <a:buNone/>
            </a:pPr>
            <a:r>
              <a:rPr lang="ar-IQ" dirty="0" smtClean="0"/>
              <a:t>جريمة بسيطة: وهي تلك الجرائم التي يتكون السلوك الاجرامي المكون للركن المادي للجريمة من فعل مادي واحد سواء كان اايجابيا أم سلبيا مستمرا أوقتيا.</a:t>
            </a:r>
            <a:endParaRPr lang="en-US" dirty="0" smtClean="0"/>
          </a:p>
          <a:p>
            <a:pPr algn="r">
              <a:buNone/>
            </a:pPr>
            <a:r>
              <a:rPr lang="en-US" dirty="0" smtClean="0"/>
              <a:t> </a:t>
            </a:r>
            <a:r>
              <a:rPr lang="ar-IQ" dirty="0" smtClean="0"/>
              <a:t>جرائم الإعتياد: وهي الجرائم التي يتكون السلوك</a:t>
            </a:r>
            <a:r>
              <a:rPr lang="en-US" dirty="0" smtClean="0"/>
              <a:t> </a:t>
            </a:r>
            <a:r>
              <a:rPr lang="ar-IQ" dirty="0" smtClean="0"/>
              <a:t>الاجرامي  </a:t>
            </a:r>
            <a:endParaRPr lang="en-US" dirty="0" smtClean="0"/>
          </a:p>
          <a:p>
            <a:pPr algn="r">
              <a:buNone/>
            </a:pPr>
            <a:r>
              <a:rPr lang="ar-IQ" b="1" dirty="0" smtClean="0"/>
              <a:t>- بالنظر الى علانية سلوك الجاني تقسم الجرائم الى :</a:t>
            </a:r>
            <a:endParaRPr lang="en-US" dirty="0" smtClean="0"/>
          </a:p>
          <a:p>
            <a:pPr algn="r">
              <a:buNone/>
            </a:pPr>
            <a:r>
              <a:rPr lang="ar-IQ" dirty="0" smtClean="0"/>
              <a:t> متلبس بالجريمة: وهي تلك الجريمة التي تكتشف حال ارتكابها أو عقب إرتكابها ببرهة يسيرة.</a:t>
            </a:r>
            <a:endParaRPr lang="en-US" dirty="0" smtClean="0"/>
          </a:p>
          <a:p>
            <a:pPr algn="r"/>
            <a:r>
              <a:rPr lang="ar-IQ" dirty="0" smtClean="0"/>
              <a:t>  وغير متلبس بالجريمة : وهي الجريمة التي يمضي وقت على وقوعها وكشفها بحيث تكون الأدلة فيها أقل وضوحا. المكون للركن المادي للجريمة منعدة أفعال مادية متماثلة.</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0035" y="142853"/>
            <a:ext cx="8229600" cy="4525963"/>
          </a:xfrm>
        </p:spPr>
        <p:txBody>
          <a:bodyPr>
            <a:noAutofit/>
          </a:bodyPr>
          <a:lstStyle/>
          <a:p>
            <a:pPr algn="r">
              <a:buNone/>
            </a:pPr>
            <a:r>
              <a:rPr lang="ar-IQ" sz="2800" b="1" dirty="0" smtClean="0"/>
              <a:t> 4- أنواع الجرائم من حيث ركنها الشرعي</a:t>
            </a:r>
            <a:endParaRPr lang="en-US" sz="2800" dirty="0" smtClean="0"/>
          </a:p>
          <a:p>
            <a:pPr algn="r">
              <a:buNone/>
            </a:pPr>
            <a:r>
              <a:rPr lang="ar-IQ" sz="2800" dirty="0" smtClean="0"/>
              <a:t>تقسم الجرائم من حيث ركنها الشرعي الى نوعين:</a:t>
            </a:r>
            <a:endParaRPr lang="en-US" sz="2800" dirty="0" smtClean="0"/>
          </a:p>
          <a:p>
            <a:pPr algn="r">
              <a:buNone/>
            </a:pPr>
            <a:r>
              <a:rPr lang="ar-IQ" sz="2800" dirty="0" smtClean="0"/>
              <a:t>جرائم عادية: وهي تلك الجرائم المنصوص عليها في قانون العقوبات والقوانين المكملة لها والتي ترتكب من قبل الأفراد إخلال بنظام المجتمع ومصالح أفراده.</a:t>
            </a:r>
            <a:endParaRPr lang="en-US" sz="2800" dirty="0" smtClean="0"/>
          </a:p>
          <a:p>
            <a:pPr algn="r" rtl="1">
              <a:buNone/>
            </a:pPr>
            <a:r>
              <a:rPr lang="ar-IQ" sz="2800" dirty="0" smtClean="0"/>
              <a:t>وجرائم العسكرية: وهي يعاقب عليها قانون العقوبات العسكري وتعتبر إخلال بواجبات خاصة لفريق من الأفراد وهم أفراد القوات المسلحة.</a:t>
            </a:r>
          </a:p>
          <a:p>
            <a:pPr algn="r" rtl="1">
              <a:buNone/>
            </a:pPr>
            <a:r>
              <a:rPr lang="ar-IQ" sz="2800" b="1" dirty="0" smtClean="0"/>
              <a:t>- أنواع الجرائم العسكرية</a:t>
            </a:r>
            <a:endParaRPr lang="en-US" sz="2800" dirty="0" smtClean="0"/>
          </a:p>
          <a:p>
            <a:pPr algn="r">
              <a:buNone/>
            </a:pPr>
            <a:r>
              <a:rPr lang="ar-IQ" sz="2800" dirty="0" smtClean="0"/>
              <a:t>1- الجرائم العسكرية البحتة : وهي التي تقع ممن له الصفة العسكرية إخلالا منه بالواجبات والنظم العسكرية التي تفرضها عليه تلك صفة .  2- الجرائم العسكرية المختلطة : وهي جرائم مما نص عليها قانون العقوبات وترتكب من قبل شخص له الصفة العسكرية . </a:t>
            </a:r>
            <a:endParaRPr lang="en-US" sz="2800"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 أهمية التقسيم</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r">
              <a:buNone/>
            </a:pPr>
            <a:r>
              <a:rPr lang="ar-IQ" b="1" dirty="0" smtClean="0"/>
              <a:t> </a:t>
            </a:r>
            <a:endParaRPr lang="en-US" dirty="0" smtClean="0"/>
          </a:p>
          <a:p>
            <a:pPr algn="r"/>
            <a:r>
              <a:rPr lang="ar-IQ" dirty="0" smtClean="0"/>
              <a:t>1- من حيث المعاملة</a:t>
            </a:r>
            <a:endParaRPr lang="en-US" dirty="0" smtClean="0"/>
          </a:p>
          <a:p>
            <a:pPr algn="r"/>
            <a:r>
              <a:rPr lang="ar-IQ" dirty="0" smtClean="0"/>
              <a:t>2- من حيث تسليم المجرمين</a:t>
            </a:r>
            <a:endParaRPr lang="en-US" dirty="0" smtClean="0"/>
          </a:p>
          <a:p>
            <a:pPr algn="r"/>
            <a:r>
              <a:rPr lang="ar-IQ" dirty="0" smtClean="0"/>
              <a:t>3- من حيث الحرمان من بعض الحقوق والمزايا</a:t>
            </a:r>
            <a:endParaRPr lang="en-US" dirty="0" smtClean="0"/>
          </a:p>
          <a:p>
            <a:pPr algn="r"/>
            <a:r>
              <a:rPr lang="ar-IQ" dirty="0" smtClean="0"/>
              <a:t>4- من حيث عدم إعتبارها سابقة في العود</a:t>
            </a:r>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0035" y="500043"/>
            <a:ext cx="8229600" cy="4525963"/>
          </a:xfrm>
        </p:spPr>
        <p:txBody>
          <a:bodyPr>
            <a:noAutofit/>
          </a:bodyPr>
          <a:lstStyle/>
          <a:p>
            <a:pPr algn="r">
              <a:buNone/>
            </a:pPr>
            <a:r>
              <a:rPr lang="ar-IQ" sz="4000" b="1" dirty="0" smtClean="0"/>
              <a:t>5- من حيث ركنها المعنوي</a:t>
            </a:r>
            <a:endParaRPr lang="en-US" sz="4000" dirty="0" smtClean="0"/>
          </a:p>
          <a:p>
            <a:pPr algn="r">
              <a:buNone/>
            </a:pPr>
            <a:r>
              <a:rPr lang="ar-IQ" sz="4000" dirty="0" smtClean="0"/>
              <a:t>تقسم الجرائم من حيث ركنها المعنوي الى :</a:t>
            </a:r>
            <a:endParaRPr lang="en-US" sz="4000" dirty="0" smtClean="0"/>
          </a:p>
          <a:p>
            <a:pPr algn="r">
              <a:buNone/>
            </a:pPr>
            <a:r>
              <a:rPr lang="ar-IQ" sz="4000" dirty="0" smtClean="0"/>
              <a:t>الجرائم العمدية : تلك الجرائم التي يتطلب القانون فيها توافر القصد الجنائي.</a:t>
            </a:r>
            <a:r>
              <a:rPr lang="ar-IQ" sz="4000" b="1" dirty="0" smtClean="0"/>
              <a:t>   </a:t>
            </a:r>
            <a:endParaRPr lang="en-US" sz="4000" dirty="0" smtClean="0"/>
          </a:p>
          <a:p>
            <a:pPr algn="r">
              <a:buNone/>
            </a:pPr>
            <a:r>
              <a:rPr lang="ar-IQ" sz="4000" b="1" dirty="0" smtClean="0"/>
              <a:t> </a:t>
            </a:r>
            <a:r>
              <a:rPr lang="ar-IQ" sz="4000" dirty="0" smtClean="0"/>
              <a:t>والجرائم غير العمدية : وهي تلك الجرائم التي لا يتطلب القانون فيها توافر القصد الجنائي بل يكفي يتوافر في سلوك الجاني الإهمال والخطأ وما شابه ذلك.</a:t>
            </a:r>
            <a:endParaRPr lang="en-US" sz="4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2- مذاهب التفسير</a:t>
            </a:r>
            <a:r>
              <a:rPr lang="en-US" dirty="0" smtClean="0"/>
              <a:t/>
            </a:r>
            <a:br>
              <a:rPr lang="en-US" dirty="0" smtClean="0"/>
            </a:br>
            <a:endParaRPr lang="en-US" dirty="0"/>
          </a:p>
        </p:txBody>
      </p:sp>
      <p:sp>
        <p:nvSpPr>
          <p:cNvPr id="3" name="Content Placeholder 2"/>
          <p:cNvSpPr>
            <a:spLocks noGrp="1"/>
          </p:cNvSpPr>
          <p:nvPr>
            <p:ph idx="1"/>
          </p:nvPr>
        </p:nvSpPr>
        <p:spPr>
          <a:xfrm>
            <a:off x="428596" y="1071547"/>
            <a:ext cx="8229600" cy="4525963"/>
          </a:xfrm>
        </p:spPr>
        <p:txBody>
          <a:bodyPr>
            <a:normAutofit fontScale="85000" lnSpcReduction="10000"/>
          </a:bodyPr>
          <a:lstStyle/>
          <a:p>
            <a:pPr algn="r">
              <a:buNone/>
            </a:pPr>
            <a:r>
              <a:rPr lang="ar-IQ" dirty="0" smtClean="0"/>
              <a:t> </a:t>
            </a:r>
            <a:endParaRPr lang="en-US" dirty="0" smtClean="0"/>
          </a:p>
          <a:p>
            <a:pPr algn="r">
              <a:buNone/>
            </a:pPr>
            <a:r>
              <a:rPr lang="ar-IQ" b="1" dirty="0" smtClean="0"/>
              <a:t>أ- مدرسة الشرح على المتون: يذهب أنصارهها الى لزوم تفسير النص القانوني عن طريق الكشف عن النية الحقيقية للمشرع وقت وضعه للقانون. </a:t>
            </a:r>
            <a:endParaRPr lang="en-US" b="1" dirty="0" smtClean="0"/>
          </a:p>
          <a:p>
            <a:pPr algn="r">
              <a:buNone/>
            </a:pPr>
            <a:endParaRPr lang="en-US" b="1" dirty="0" smtClean="0"/>
          </a:p>
          <a:p>
            <a:pPr algn="r">
              <a:buNone/>
            </a:pPr>
            <a:r>
              <a:rPr lang="ar-IQ" b="1" dirty="0" smtClean="0"/>
              <a:t>ب- المدرسة التاريخية: ويذهب الى انه لا يلزم تفسير النص القانوني عن طريق الكشف عن النية الحقيقية للمشرع وقت وضعه للقانون، بل يكفي البحث عن هذه النية في الوقت الذي يتطلب التفسير . </a:t>
            </a:r>
            <a:endParaRPr lang="en-US" b="1" dirty="0" smtClean="0"/>
          </a:p>
          <a:p>
            <a:pPr algn="r">
              <a:buNone/>
            </a:pPr>
            <a:endParaRPr lang="en-US" b="1" dirty="0" smtClean="0"/>
          </a:p>
          <a:p>
            <a:pPr algn="r">
              <a:buNone/>
            </a:pPr>
            <a:r>
              <a:rPr lang="ar-IQ" b="1" dirty="0" smtClean="0"/>
              <a:t>ج- المدرسة العلمية: ويتشابه مع مدرسة الشرح على المتون من حيث تقصي قصد المشرع عند وضعه للنص ولكن يختلف عنها في انه لا يجوز إفتراض إرادة وقصد المشرع عند تعذر العثور على الإرادة الحقيقية بل يجب البحث عنها في المصادر الرسمية الاخرى كالعرف وقواعد العدالة... </a:t>
            </a:r>
            <a:endParaRPr lang="en-US" b="1"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76"/>
            <a:ext cx="8229600" cy="1143000"/>
          </a:xfrm>
        </p:spPr>
        <p:txBody>
          <a:bodyPr/>
          <a:lstStyle/>
          <a:p>
            <a:r>
              <a:rPr lang="ar-IQ" dirty="0" smtClean="0"/>
              <a:t>المجرم</a:t>
            </a:r>
            <a:endParaRPr lang="en-US" dirty="0"/>
          </a:p>
        </p:txBody>
      </p:sp>
      <p:sp>
        <p:nvSpPr>
          <p:cNvPr id="3" name="Content Placeholder 2"/>
          <p:cNvSpPr>
            <a:spLocks noGrp="1"/>
          </p:cNvSpPr>
          <p:nvPr>
            <p:ph idx="1"/>
          </p:nvPr>
        </p:nvSpPr>
        <p:spPr>
          <a:xfrm>
            <a:off x="571472" y="428605"/>
            <a:ext cx="8229600" cy="4525963"/>
          </a:xfrm>
        </p:spPr>
        <p:txBody>
          <a:bodyPr>
            <a:noAutofit/>
          </a:bodyPr>
          <a:lstStyle/>
          <a:p>
            <a:pPr algn="r">
              <a:buNone/>
            </a:pPr>
            <a:r>
              <a:rPr lang="ar-IQ" b="1" dirty="0" smtClean="0"/>
              <a:t> </a:t>
            </a:r>
            <a:r>
              <a:rPr lang="ar-IQ" dirty="0" smtClean="0"/>
              <a:t>- المجرم: هو كل انسان ارتكب جريمة وكان أهلا للمسؤولية في ذلك الوقت بان كانت ناتجة عن ارادة معتبرة اتجهت إتجاها مخالفا للقانون </a:t>
            </a:r>
            <a:endParaRPr lang="en-US" dirty="0" smtClean="0"/>
          </a:p>
          <a:p>
            <a:pPr algn="r">
              <a:buNone/>
            </a:pPr>
            <a:r>
              <a:rPr lang="ar-IQ" b="1" dirty="0" smtClean="0"/>
              <a:t> -المسؤولية الجنائية وأساسها</a:t>
            </a:r>
            <a:endParaRPr lang="en-US" dirty="0" smtClean="0"/>
          </a:p>
          <a:p>
            <a:pPr algn="r">
              <a:buNone/>
            </a:pPr>
            <a:r>
              <a:rPr lang="ar-IQ" dirty="0" smtClean="0"/>
              <a:t> لقد ثار بحث أساس المسؤولية الجنائية مذهبان هما:</a:t>
            </a:r>
            <a:endParaRPr lang="en-US" dirty="0" smtClean="0"/>
          </a:p>
          <a:p>
            <a:pPr algn="r">
              <a:buNone/>
            </a:pPr>
            <a:r>
              <a:rPr lang="ar-IQ" dirty="0" smtClean="0"/>
              <a:t> مذهب حرية الاختيار( التقليدية): ويرى ان الانسان يملك حرية التقدير في أعماله المختلفة ومن ثم بامكانه الاختيار بين مختلف السبل التي تعرض له دون ان يكون مجبرا الى سلوك سبيل معين. </a:t>
            </a:r>
            <a:endParaRPr lang="en-US" dirty="0" smtClean="0"/>
          </a:p>
          <a:p>
            <a:pPr algn="r">
              <a:buNone/>
            </a:pPr>
            <a:r>
              <a:rPr lang="ar-IQ" dirty="0" smtClean="0"/>
              <a:t> مذهب الجبرية(الحديثة): وهو ينكر حرية الاختيار بل انه وان كان يفعل ما يريد بارادته الا ان ارادته ليست حرة بل انها تخضع  الى عوامل مختلفة منها شخصية والاخر اجتماعية.</a:t>
            </a:r>
            <a:endParaRPr lang="en-US" dirty="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143000"/>
            <a:ext cx="8229600" cy="1143000"/>
          </a:xfrm>
        </p:spPr>
        <p:txBody>
          <a:bodyPr/>
          <a:lstStyle/>
          <a:p>
            <a:endParaRPr lang="en-US"/>
          </a:p>
        </p:txBody>
      </p:sp>
      <p:sp>
        <p:nvSpPr>
          <p:cNvPr id="3" name="Content Placeholder 2"/>
          <p:cNvSpPr>
            <a:spLocks noGrp="1"/>
          </p:cNvSpPr>
          <p:nvPr>
            <p:ph idx="1"/>
          </p:nvPr>
        </p:nvSpPr>
        <p:spPr>
          <a:xfrm>
            <a:off x="914400" y="-500089"/>
            <a:ext cx="8229600" cy="4525963"/>
          </a:xfrm>
        </p:spPr>
        <p:txBody>
          <a:bodyPr>
            <a:noAutofit/>
          </a:bodyPr>
          <a:lstStyle/>
          <a:p>
            <a:pPr algn="r">
              <a:buNone/>
            </a:pPr>
            <a:r>
              <a:rPr lang="ar-IQ" b="1" dirty="0" smtClean="0"/>
              <a:t> </a:t>
            </a:r>
            <a:endParaRPr lang="en-US" dirty="0" smtClean="0"/>
          </a:p>
          <a:p>
            <a:pPr algn="r">
              <a:buNone/>
            </a:pPr>
            <a:r>
              <a:rPr lang="ar-IQ" b="1" dirty="0" smtClean="0"/>
              <a:t>أساس المسؤولية الجنائية:</a:t>
            </a:r>
            <a:endParaRPr lang="en-US" dirty="0" smtClean="0"/>
          </a:p>
          <a:p>
            <a:pPr algn="r">
              <a:buNone/>
            </a:pPr>
            <a:r>
              <a:rPr lang="ar-IQ" dirty="0" smtClean="0"/>
              <a:t> هو توفر شرطين التاليين:</a:t>
            </a:r>
            <a:endParaRPr lang="en-US" dirty="0" smtClean="0"/>
          </a:p>
          <a:p>
            <a:pPr algn="r">
              <a:buNone/>
            </a:pPr>
            <a:r>
              <a:rPr lang="ar-IQ" dirty="0" smtClean="0"/>
              <a:t>الإدراك: أو التمييز وهو قدرة الشخص على فهم ماهية أفعاله وتصرفاته وتوقع النتائج التي تترتب عليها.</a:t>
            </a:r>
            <a:endParaRPr lang="en-US" dirty="0" smtClean="0"/>
          </a:p>
          <a:p>
            <a:pPr algn="r">
              <a:buNone/>
            </a:pPr>
            <a:r>
              <a:rPr lang="ar-IQ" dirty="0" smtClean="0"/>
              <a:t>الإرادة: هي قدرة الشخص على تحديد الوجهة التي تتخذها إرادته.</a:t>
            </a:r>
            <a:endParaRPr lang="en-US" dirty="0" smtClean="0"/>
          </a:p>
          <a:p>
            <a:pPr algn="r">
              <a:buNone/>
            </a:pPr>
            <a:r>
              <a:rPr lang="ar-IQ" b="1" dirty="0" smtClean="0"/>
              <a:t> سبب المسؤولية الجنائية</a:t>
            </a:r>
            <a:endParaRPr lang="en-US" dirty="0" smtClean="0"/>
          </a:p>
          <a:p>
            <a:pPr algn="r">
              <a:buNone/>
            </a:pPr>
            <a:r>
              <a:rPr lang="ar-IQ" dirty="0" smtClean="0"/>
              <a:t>هو الخطأ وله درجتان هما: الخطأ العمدي (القصد الجنائي)   والخطأ غير العمدي.</a:t>
            </a:r>
          </a:p>
          <a:p>
            <a:pPr algn="r">
              <a:buNone/>
            </a:pPr>
            <a:r>
              <a:rPr lang="ar-IQ" b="1" dirty="0" smtClean="0"/>
              <a:t>موقف المشرع العراقي: </a:t>
            </a:r>
            <a:r>
              <a:rPr lang="ar-IQ" dirty="0" smtClean="0"/>
              <a:t>اخذ بالمذهب التقليدي مع ادخال بعض التعديلات عليها مثل اخذ الخطورة الاجرامية للجاني بنظر الاعتبار ومعالجتها بفرض التدابير الاحترازية .</a:t>
            </a:r>
            <a:endParaRPr lang="en-US" dirty="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28596" y="785795"/>
            <a:ext cx="8229600" cy="4525963"/>
          </a:xfrm>
        </p:spPr>
        <p:txBody>
          <a:bodyPr>
            <a:noAutofit/>
          </a:bodyPr>
          <a:lstStyle/>
          <a:p>
            <a:pPr algn="r">
              <a:buNone/>
            </a:pPr>
            <a:r>
              <a:rPr lang="ar-IQ" sz="3600" b="1" dirty="0" smtClean="0"/>
              <a:t>القصد الجنائي</a:t>
            </a:r>
            <a:endParaRPr lang="en-US" sz="3600" dirty="0" smtClean="0"/>
          </a:p>
          <a:p>
            <a:pPr algn="r">
              <a:buNone/>
            </a:pPr>
            <a:r>
              <a:rPr lang="ar-IQ" sz="3600" b="1" dirty="0" smtClean="0"/>
              <a:t>تعريفه: </a:t>
            </a:r>
            <a:r>
              <a:rPr lang="ar-IQ" sz="3600" dirty="0" smtClean="0"/>
              <a:t>هو توجيه الفاعل ارادته الى ارتكاب الفعل المكون للجريمة هادفا الى نتيجة الجريمة التي وقعت او اية نتيجة جرمية اخرى.</a:t>
            </a:r>
            <a:endParaRPr lang="en-US" sz="3600" dirty="0" smtClean="0"/>
          </a:p>
          <a:p>
            <a:pPr algn="r">
              <a:buNone/>
            </a:pPr>
            <a:r>
              <a:rPr lang="ar-IQ" sz="3600" b="1" dirty="0" smtClean="0"/>
              <a:t>عناصره:</a:t>
            </a:r>
            <a:r>
              <a:rPr lang="ar-IQ" sz="3600" dirty="0" smtClean="0"/>
              <a:t> يتكون القصد الجنائي من عنصرين هما : </a:t>
            </a:r>
            <a:endParaRPr lang="en-US" sz="3600" dirty="0" smtClean="0"/>
          </a:p>
          <a:p>
            <a:pPr algn="r">
              <a:buNone/>
            </a:pPr>
            <a:r>
              <a:rPr lang="ar-IQ" sz="3600" dirty="0" smtClean="0"/>
              <a:t>1- الارادة: يجب ان تنصب ارادة الجاني على السلوك المكون للجريمة .</a:t>
            </a:r>
            <a:endParaRPr lang="en-US" sz="3600" dirty="0" smtClean="0"/>
          </a:p>
          <a:p>
            <a:pPr algn="r">
              <a:buNone/>
            </a:pPr>
            <a:r>
              <a:rPr lang="ar-IQ" sz="3600" dirty="0" smtClean="0"/>
              <a:t>2- العلم: وهو ان يكون الجاني عالما بانه يرتكب جريمة وان ارادته متجهة الى ارتكابها .</a:t>
            </a:r>
            <a:endParaRPr lang="en-US" sz="3600" dirty="0" smtClean="0"/>
          </a:p>
          <a:p>
            <a:pPr algn="r"/>
            <a:endParaRPr lang="en-US" sz="3600"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أنواع القصد الجنائي</a:t>
            </a:r>
            <a:endParaRPr lang="en-US" dirty="0"/>
          </a:p>
        </p:txBody>
      </p:sp>
      <p:sp>
        <p:nvSpPr>
          <p:cNvPr id="3" name="Content Placeholder 2"/>
          <p:cNvSpPr>
            <a:spLocks noGrp="1"/>
          </p:cNvSpPr>
          <p:nvPr>
            <p:ph idx="1"/>
          </p:nvPr>
        </p:nvSpPr>
        <p:spPr/>
        <p:txBody>
          <a:bodyPr>
            <a:noAutofit/>
          </a:bodyPr>
          <a:lstStyle/>
          <a:p>
            <a:pPr algn="r">
              <a:buNone/>
            </a:pPr>
            <a:r>
              <a:rPr lang="ar-IQ" dirty="0" smtClean="0"/>
              <a:t> أنواع القصد الجنائي :</a:t>
            </a:r>
            <a:endParaRPr lang="en-US" dirty="0" smtClean="0"/>
          </a:p>
          <a:p>
            <a:pPr algn="r">
              <a:buNone/>
            </a:pPr>
            <a:r>
              <a:rPr lang="ar-IQ" dirty="0" smtClean="0"/>
              <a:t>1-القصد العام والقصد الخاص : القصد العام هو إرادة السلوك الإجرامي ونتيجته والعلم بهما ويتطلب توافره في كافة الجرائم العمدية، أما القصد الخاص وهو حالة نفسية متعلقة بنتيجة معينة ولا علاقة لها بالركن المادي للجريمة .</a:t>
            </a:r>
          </a:p>
          <a:p>
            <a:pPr algn="r">
              <a:buNone/>
            </a:pPr>
            <a:endParaRPr lang="ar-IQ" dirty="0" smtClean="0"/>
          </a:p>
          <a:p>
            <a:pPr algn="r">
              <a:buNone/>
            </a:pPr>
            <a:r>
              <a:rPr lang="ar-IQ" dirty="0" smtClean="0"/>
              <a:t>2- القصد المحدد والقصد غير المحدد: القصد المحدد ويتوافر عندما تكون إرادة الجاني متجهة الى تحقيق نتيجة معينة بالذات. أما القصد غير المحدد وهو أنصراف إرادة الجاني الى تحقيق نتائج جرمية لا على وجه التحديد .</a:t>
            </a:r>
            <a:endParaRPr lang="en-US" dirty="0" smtClean="0"/>
          </a:p>
          <a:p>
            <a:pPr algn="r">
              <a:buNone/>
            </a:pP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3200"/>
          </a:p>
        </p:txBody>
      </p:sp>
      <p:sp>
        <p:nvSpPr>
          <p:cNvPr id="3" name="Content Placeholder 2"/>
          <p:cNvSpPr>
            <a:spLocks noGrp="1"/>
          </p:cNvSpPr>
          <p:nvPr>
            <p:ph idx="1"/>
          </p:nvPr>
        </p:nvSpPr>
        <p:spPr>
          <a:xfrm>
            <a:off x="428596" y="714357"/>
            <a:ext cx="8229600" cy="4525963"/>
          </a:xfrm>
        </p:spPr>
        <p:txBody>
          <a:bodyPr>
            <a:noAutofit/>
          </a:bodyPr>
          <a:lstStyle/>
          <a:p>
            <a:pPr algn="r">
              <a:buNone/>
            </a:pPr>
            <a:r>
              <a:rPr lang="ar-IQ" dirty="0" smtClean="0"/>
              <a:t>3-القصد البسيط والقصد مع سبق الاصرار : القصد البسيط وهو إتجاه إرادة الجاني الى إرتكاب الواقعة الجرمية مع علمه بذلك . أما القصد مع سبق الاصرار فقد عرفه المشرع العراقي بانه ((التفكير المصمم عليه في إرتكاب الجريمة قبل تنفيذها بعيدا عن ثورة الغضب الأني )). </a:t>
            </a:r>
            <a:endParaRPr lang="en-US" dirty="0" smtClean="0"/>
          </a:p>
          <a:p>
            <a:pPr algn="r">
              <a:buNone/>
            </a:pPr>
            <a:endParaRPr lang="ar-IQ" dirty="0" smtClean="0"/>
          </a:p>
          <a:p>
            <a:pPr algn="r">
              <a:buNone/>
            </a:pPr>
            <a:r>
              <a:rPr lang="ar-IQ" dirty="0" smtClean="0"/>
              <a:t>4-القصد المباشر والقصد الاحتمالي : ويكون القصد مباشرا إذا قصد الجاني نتيجة أو نتائج فعله سواء كانت محددة أو غير محددة . أما القصد الاحتمالي فيكون في صورة ما إذا أراد الجاني نتيجة معينة فتنشأ عن فعله نتيجة أو نتائج اخرى لم يكن قصدها . </a:t>
            </a:r>
            <a:endParaRPr lang="en-US" dirty="0" smtClean="0"/>
          </a:p>
          <a:p>
            <a:pPr algn="r"/>
            <a:endParaRPr lang="en-US" dirty="0" smtClean="0"/>
          </a:p>
          <a:p>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5" y="500042"/>
            <a:ext cx="8229600" cy="1143000"/>
          </a:xfrm>
        </p:spPr>
        <p:txBody>
          <a:bodyPr>
            <a:normAutofit fontScale="90000"/>
          </a:bodyPr>
          <a:lstStyle/>
          <a:p>
            <a:r>
              <a:rPr lang="ar-IQ" b="1" dirty="0" smtClean="0"/>
              <a:t>الخطأ غير العمدي</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r">
              <a:buNone/>
            </a:pPr>
            <a:r>
              <a:rPr lang="ar-IQ" b="1" dirty="0" smtClean="0"/>
              <a:t> </a:t>
            </a:r>
            <a:endParaRPr lang="en-US" dirty="0" smtClean="0"/>
          </a:p>
          <a:p>
            <a:pPr algn="r">
              <a:buNone/>
            </a:pPr>
            <a:r>
              <a:rPr lang="ar-IQ" b="1" dirty="0" smtClean="0"/>
              <a:t>تعريفه: </a:t>
            </a:r>
            <a:r>
              <a:rPr lang="ar-IQ" dirty="0" smtClean="0"/>
              <a:t>هو عدم اتخاذ الجاني واجب الحيطة والحذر الذي يقتضيه النظام القانوني وعدم حيلولته ان يؤدي سلوكه الى حدوث النتيجة الجرمية.</a:t>
            </a:r>
            <a:endParaRPr lang="en-US" dirty="0" smtClean="0"/>
          </a:p>
          <a:p>
            <a:pPr algn="r">
              <a:buNone/>
            </a:pPr>
            <a:r>
              <a:rPr lang="ar-IQ" b="1" dirty="0" smtClean="0"/>
              <a:t>صوره: </a:t>
            </a:r>
            <a:endParaRPr lang="en-US" dirty="0" smtClean="0"/>
          </a:p>
          <a:p>
            <a:pPr algn="r">
              <a:buNone/>
            </a:pPr>
            <a:r>
              <a:rPr lang="ar-IQ" dirty="0" smtClean="0"/>
              <a:t>أ-الاهمال ب- عدم الانتباه ج- عدم الاحتياط د – عدم مراعاة النظمة والاوامر .</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5" y="714356"/>
            <a:ext cx="8229600" cy="1143000"/>
          </a:xfrm>
        </p:spPr>
        <p:txBody>
          <a:bodyPr>
            <a:normAutofit fontScale="90000"/>
          </a:bodyPr>
          <a:lstStyle/>
          <a:p>
            <a:r>
              <a:rPr lang="ar-IQ" b="1" dirty="0" smtClean="0"/>
              <a:t> موانع المسؤولية الجنائية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r">
              <a:buNone/>
            </a:pPr>
            <a:r>
              <a:rPr lang="ar-IQ" b="1" dirty="0" smtClean="0"/>
              <a:t>- تعريفها:</a:t>
            </a:r>
            <a:r>
              <a:rPr lang="ar-IQ" dirty="0" smtClean="0"/>
              <a:t> وهي الحالات التي تتجرد فيها الإرادة من القيمة القانونية.</a:t>
            </a:r>
            <a:endParaRPr lang="en-US" dirty="0" smtClean="0"/>
          </a:p>
          <a:p>
            <a:pPr algn="r">
              <a:buNone/>
            </a:pPr>
            <a:r>
              <a:rPr lang="en-US" b="1" dirty="0" smtClean="0"/>
              <a:t> </a:t>
            </a:r>
            <a:r>
              <a:rPr lang="ar-IQ" b="1" dirty="0" smtClean="0"/>
              <a:t>- التمييز بين موانع المسؤولية الجنائية وما يشابهها من  أوضاع :</a:t>
            </a:r>
            <a:endParaRPr lang="en-US" dirty="0" smtClean="0"/>
          </a:p>
          <a:p>
            <a:pPr algn="r">
              <a:buNone/>
            </a:pPr>
            <a:r>
              <a:rPr lang="ar-IQ" dirty="0" smtClean="0"/>
              <a:t>أ- أسباب الإباحة</a:t>
            </a:r>
            <a:endParaRPr lang="en-US" dirty="0" smtClean="0"/>
          </a:p>
          <a:p>
            <a:pPr algn="r">
              <a:buNone/>
            </a:pPr>
            <a:r>
              <a:rPr lang="ar-IQ" dirty="0" smtClean="0"/>
              <a:t>ب- موانع العقاب</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5" y="-214338"/>
            <a:ext cx="8229600" cy="1143000"/>
          </a:xfrm>
        </p:spPr>
        <p:txBody>
          <a:bodyPr>
            <a:normAutofit/>
          </a:bodyPr>
          <a:lstStyle/>
          <a:p>
            <a:r>
              <a:rPr lang="ar-IQ" b="1" dirty="0" smtClean="0"/>
              <a:t>حالات موانع المسؤولية الجنائية</a:t>
            </a:r>
            <a:endParaRPr lang="en-US" dirty="0"/>
          </a:p>
        </p:txBody>
      </p:sp>
      <p:sp>
        <p:nvSpPr>
          <p:cNvPr id="3" name="Content Placeholder 2"/>
          <p:cNvSpPr>
            <a:spLocks noGrp="1"/>
          </p:cNvSpPr>
          <p:nvPr>
            <p:ph idx="1"/>
          </p:nvPr>
        </p:nvSpPr>
        <p:spPr>
          <a:xfrm>
            <a:off x="571472" y="785795"/>
            <a:ext cx="8229600" cy="4525963"/>
          </a:xfrm>
        </p:spPr>
        <p:txBody>
          <a:bodyPr>
            <a:noAutofit/>
          </a:bodyPr>
          <a:lstStyle/>
          <a:p>
            <a:pPr algn="r">
              <a:buNone/>
            </a:pPr>
            <a:r>
              <a:rPr lang="ar-IQ" dirty="0" smtClean="0"/>
              <a:t>   نصت المواد (60 و61 و62 و63 و64 و65) من ق.ع.ع على الحالات التي تمتنع فيها المسؤولية الجنائية وهي : </a:t>
            </a:r>
            <a:endParaRPr lang="en-US" dirty="0" smtClean="0"/>
          </a:p>
          <a:p>
            <a:pPr algn="r">
              <a:buNone/>
            </a:pPr>
            <a:r>
              <a:rPr lang="ar-IQ" dirty="0" smtClean="0"/>
              <a:t>1- فقد الأدراك أو الإرادة بسبب الجنون أو عاهة في العقل : جاء هذه الحالة في المادة (60)</a:t>
            </a:r>
            <a:endParaRPr lang="en-US" dirty="0" smtClean="0"/>
          </a:p>
          <a:p>
            <a:pPr algn="r">
              <a:buNone/>
            </a:pPr>
            <a:r>
              <a:rPr lang="ar-IQ" dirty="0" smtClean="0"/>
              <a:t>بالنص ((لا يسأل جزائيا من كان وقت إرتكاب الجريمة فاقد الإدراك أو الإرادة لجنون أو عاهة في العقل...)) اذن يشترط لإمتناع المسؤولية توافر الشروط التالية :</a:t>
            </a:r>
            <a:endParaRPr lang="en-US" dirty="0" smtClean="0"/>
          </a:p>
          <a:p>
            <a:pPr algn="r">
              <a:buNone/>
            </a:pPr>
            <a:r>
              <a:rPr lang="ar-IQ" dirty="0" smtClean="0"/>
              <a:t>أ- إصابة المتهم بجنون أو عاهة في العقل .</a:t>
            </a:r>
            <a:endParaRPr lang="en-US" dirty="0" smtClean="0"/>
          </a:p>
          <a:p>
            <a:pPr algn="r"/>
            <a:r>
              <a:rPr lang="ar-IQ" dirty="0" smtClean="0"/>
              <a:t>ب- أن يؤدي ذلك الى فقد المتهم للإدراك أو الإرادة .</a:t>
            </a:r>
            <a:endParaRPr lang="en-US" dirty="0" smtClean="0"/>
          </a:p>
          <a:p>
            <a:pPr algn="r"/>
            <a:r>
              <a:rPr lang="ar-IQ" dirty="0" smtClean="0"/>
              <a:t>ج- معاصرة ذلك لأرتكاب الجريمة .</a:t>
            </a:r>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5" y="-214338"/>
            <a:ext cx="8229600" cy="1143000"/>
          </a:xfrm>
        </p:spPr>
        <p:txBody>
          <a:bodyPr>
            <a:normAutofit/>
          </a:bodyPr>
          <a:lstStyle/>
          <a:p>
            <a:r>
              <a:rPr lang="ar-IQ" sz="5400" b="1" dirty="0" smtClean="0"/>
              <a:t>2- سكر أو التخدير</a:t>
            </a:r>
            <a:endParaRPr lang="en-US" sz="5400" b="1" dirty="0"/>
          </a:p>
        </p:txBody>
      </p:sp>
      <p:sp>
        <p:nvSpPr>
          <p:cNvPr id="3" name="Content Placeholder 2"/>
          <p:cNvSpPr>
            <a:spLocks noGrp="1"/>
          </p:cNvSpPr>
          <p:nvPr>
            <p:ph idx="1"/>
          </p:nvPr>
        </p:nvSpPr>
        <p:spPr>
          <a:xfrm>
            <a:off x="500035" y="1071547"/>
            <a:ext cx="8229600" cy="4525963"/>
          </a:xfrm>
        </p:spPr>
        <p:txBody>
          <a:bodyPr>
            <a:noAutofit/>
          </a:bodyPr>
          <a:lstStyle/>
          <a:p>
            <a:pPr algn="r">
              <a:buNone/>
            </a:pPr>
            <a:r>
              <a:rPr lang="ar-IQ" sz="3600" dirty="0" smtClean="0"/>
              <a:t> كما جاء في المادة (60) بانه ((لا يسأل جزائيا من كان وقت إرتكاب الجريمة فاقد الإدراك أو الإرادة ...بسبب كونه في حالة سكر أو تخدير نتجت عن مواد مسكرة أو مخدرة اعطيت له قسرا أو على غير علم منه بها)) ويشترط لتحقق هذا المانع توافر الشروط التالية :</a:t>
            </a:r>
            <a:endParaRPr lang="en-US" sz="3600" dirty="0" smtClean="0"/>
          </a:p>
          <a:p>
            <a:pPr algn="r">
              <a:buNone/>
            </a:pPr>
            <a:r>
              <a:rPr lang="ar-IQ" sz="3600" dirty="0" smtClean="0"/>
              <a:t>أ- تناول المتهم مواد مسكرة أو مخدرة اعطيت له قسرا أو على غير علم منه بها .</a:t>
            </a:r>
            <a:endParaRPr lang="en-US" sz="3600" dirty="0" smtClean="0"/>
          </a:p>
          <a:p>
            <a:pPr algn="r">
              <a:buNone/>
            </a:pPr>
            <a:r>
              <a:rPr lang="ar-IQ" sz="3600" dirty="0" smtClean="0"/>
              <a:t>ب- أن يترتب على ذلك فقد المتهم للإدراك أو الإرادة .</a:t>
            </a:r>
            <a:endParaRPr lang="en-US" sz="3600" dirty="0" smtClean="0"/>
          </a:p>
          <a:p>
            <a:pPr algn="r">
              <a:buNone/>
            </a:pPr>
            <a:r>
              <a:rPr lang="ar-IQ" sz="3600" dirty="0" smtClean="0"/>
              <a:t>ج- معاصرة ذلك لإرتكاب الجريمة .</a:t>
            </a:r>
            <a:endParaRPr lang="en-US" sz="3600"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0035" y="1142985"/>
            <a:ext cx="8229600" cy="4525963"/>
          </a:xfrm>
        </p:spPr>
        <p:txBody>
          <a:bodyPr>
            <a:noAutofit/>
          </a:bodyPr>
          <a:lstStyle/>
          <a:p>
            <a:pPr algn="r">
              <a:buNone/>
            </a:pPr>
            <a:r>
              <a:rPr lang="ar-IQ" sz="4000" dirty="0" smtClean="0"/>
              <a:t>ولا يدخل في نطاق موانع المسؤولية الجنائية ما جاء ذكره في المادة (61) بالنص (( إذا كان فقد الإدراك أو الإرادة ناتجا عن مواد مسكرة أو مخدرة تناولها المجرم بإختياره وعلمه عوقب على الجريمة التي وقعت ولو كانت ذات قصد خاص كما لو كانت وقعت منه بغير تخدير أو سكر. فاذا كان تناول المسكر أو المخدر عمدا بغية إرتكاب الجريمة التي وقعت عد ذلك ظرفا مشددا للعقوبة )) .</a:t>
            </a:r>
            <a:endParaRPr lang="en-US" sz="4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3- طريق تفسير نصوص قانون العقوبات</a:t>
            </a:r>
            <a:r>
              <a:rPr lang="en-US" dirty="0" smtClean="0"/>
              <a:t/>
            </a:r>
            <a:br>
              <a:rPr lang="en-US" dirty="0" smtClean="0"/>
            </a:br>
            <a:endParaRPr lang="en-US" dirty="0"/>
          </a:p>
        </p:txBody>
      </p:sp>
      <p:sp>
        <p:nvSpPr>
          <p:cNvPr id="3" name="Content Placeholder 2"/>
          <p:cNvSpPr>
            <a:spLocks noGrp="1"/>
          </p:cNvSpPr>
          <p:nvPr>
            <p:ph idx="1"/>
          </p:nvPr>
        </p:nvSpPr>
        <p:spPr>
          <a:xfrm>
            <a:off x="571472" y="785795"/>
            <a:ext cx="8229600" cy="4525963"/>
          </a:xfrm>
        </p:spPr>
        <p:txBody>
          <a:bodyPr>
            <a:normAutofit/>
          </a:bodyPr>
          <a:lstStyle/>
          <a:p>
            <a:pPr algn="r">
              <a:buNone/>
            </a:pPr>
            <a:r>
              <a:rPr lang="ar-IQ" dirty="0" smtClean="0"/>
              <a:t> </a:t>
            </a:r>
            <a:endParaRPr lang="en-US" dirty="0" smtClean="0"/>
          </a:p>
          <a:p>
            <a:pPr algn="r">
              <a:buNone/>
            </a:pPr>
            <a:r>
              <a:rPr lang="ar-IQ" dirty="0" smtClean="0"/>
              <a:t>للتفسير وسيلتين وهما:</a:t>
            </a:r>
            <a:endParaRPr lang="en-US" dirty="0" smtClean="0"/>
          </a:p>
          <a:p>
            <a:pPr algn="r">
              <a:buNone/>
            </a:pPr>
            <a:r>
              <a:rPr lang="ar-IQ" dirty="0" smtClean="0"/>
              <a:t>أ- اللغوي: ان لكل لفظ وارد في النص ضرورته فلا يجوز للمفسر أن يهدر المعنى المستخلص من صريح عبارات النص .</a:t>
            </a:r>
            <a:endParaRPr lang="en-US" dirty="0" smtClean="0"/>
          </a:p>
          <a:p>
            <a:pPr algn="r">
              <a:buNone/>
            </a:pPr>
            <a:r>
              <a:rPr lang="ar-IQ" dirty="0" smtClean="0"/>
              <a:t>ب- المنطقي: ويلجأ اليها عندما تكون عبارات النص لا تكشف ولا تحدد قصد المشرع بدقة ووضوح .</a:t>
            </a:r>
            <a:endParaRPr lang="en-US" dirty="0" smtClean="0"/>
          </a:p>
          <a:p>
            <a:pPr algn="r">
              <a:buNone/>
            </a:pPr>
            <a:r>
              <a:rPr lang="ar-IQ" b="1" dirty="0" smtClean="0"/>
              <a:t>-</a:t>
            </a:r>
            <a:r>
              <a:rPr lang="ar-SA" b="1" dirty="0" smtClean="0"/>
              <a:t> </a:t>
            </a:r>
            <a:r>
              <a:rPr lang="ar-IQ" b="1" dirty="0" smtClean="0"/>
              <a:t>دور القياس في تفسير نصوص قانون العقوبات </a:t>
            </a:r>
            <a:endParaRPr lang="en-US" dirty="0" smtClean="0"/>
          </a:p>
          <a:p>
            <a:pPr algn="r">
              <a:buNone/>
            </a:pPr>
            <a:r>
              <a:rPr lang="ar-IQ" dirty="0" smtClean="0"/>
              <a:t>القياس هو إعطاء حالة غير منصوص عليها في القانون حكم حالة منصوص عليها لإتفاق الحالتين في العلة . </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3- الإكراه</a:t>
            </a:r>
            <a:endParaRPr lang="en-US" b="1" dirty="0"/>
          </a:p>
        </p:txBody>
      </p:sp>
      <p:sp>
        <p:nvSpPr>
          <p:cNvPr id="3" name="Content Placeholder 2"/>
          <p:cNvSpPr>
            <a:spLocks noGrp="1"/>
          </p:cNvSpPr>
          <p:nvPr>
            <p:ph idx="1"/>
          </p:nvPr>
        </p:nvSpPr>
        <p:spPr/>
        <p:txBody>
          <a:bodyPr>
            <a:noAutofit/>
          </a:bodyPr>
          <a:lstStyle/>
          <a:p>
            <a:pPr algn="r" rtl="1">
              <a:buNone/>
            </a:pPr>
            <a:r>
              <a:rPr lang="ar-IQ" sz="3600" dirty="0" smtClean="0"/>
              <a:t>      تناول المشرع العراقي هذه الحالة كمانع من المسؤولية الجنائية في المادة (62) بالنص(( لا يسأل من أكرهته على إرتكاب الجريمة قوة مادية أو معنوية لم يستطع دفعها)) ، إذن يشترط لتحقق هذا المانع توافر الشروط التالية :</a:t>
            </a:r>
            <a:endParaRPr lang="en-US" sz="3600" dirty="0" smtClean="0"/>
          </a:p>
          <a:p>
            <a:pPr algn="r"/>
            <a:r>
              <a:rPr lang="ar-IQ" sz="3600" dirty="0" smtClean="0"/>
              <a:t>أ- وقوع إكراه على المكره .</a:t>
            </a:r>
            <a:endParaRPr lang="en-US" sz="3600" dirty="0" smtClean="0"/>
          </a:p>
          <a:p>
            <a:pPr algn="r"/>
            <a:r>
              <a:rPr lang="ar-IQ" sz="3600" dirty="0" smtClean="0"/>
              <a:t>ب- أن يؤدي ذلك الى فقد المكره لحرية الإختيار.</a:t>
            </a:r>
            <a:endParaRPr lang="en-US" sz="3600" dirty="0" smtClean="0"/>
          </a:p>
          <a:p>
            <a:pPr algn="r"/>
            <a:r>
              <a:rPr lang="ar-IQ" sz="3600" dirty="0" smtClean="0"/>
              <a:t>ج- معاصرة ذلك لإرتكاب الجريمة .</a:t>
            </a:r>
            <a:endParaRPr lang="en-US" sz="3600"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42900"/>
            <a:ext cx="8229600" cy="1143000"/>
          </a:xfrm>
        </p:spPr>
        <p:txBody>
          <a:bodyPr/>
          <a:lstStyle/>
          <a:p>
            <a:r>
              <a:rPr lang="ar-IQ" b="1" dirty="0" smtClean="0"/>
              <a:t>4- الضرورة </a:t>
            </a:r>
            <a:endParaRPr lang="en-US" b="1" dirty="0"/>
          </a:p>
        </p:txBody>
      </p:sp>
      <p:sp>
        <p:nvSpPr>
          <p:cNvPr id="3" name="Content Placeholder 2"/>
          <p:cNvSpPr>
            <a:spLocks noGrp="1"/>
          </p:cNvSpPr>
          <p:nvPr>
            <p:ph idx="1"/>
          </p:nvPr>
        </p:nvSpPr>
        <p:spPr>
          <a:xfrm>
            <a:off x="571472" y="1000109"/>
            <a:ext cx="8229600" cy="4525963"/>
          </a:xfrm>
        </p:spPr>
        <p:txBody>
          <a:bodyPr>
            <a:noAutofit/>
          </a:bodyPr>
          <a:lstStyle/>
          <a:p>
            <a:pPr algn="r">
              <a:buNone/>
            </a:pPr>
            <a:r>
              <a:rPr lang="ar-IQ" sz="4000" dirty="0" smtClean="0"/>
              <a:t>   تناولت هذا المانع المادة (63) من ق.ع.ع بالنص ((لا يسأل جزائيا من إرتكب جريمة ألجاته اليها ضرورة وقاية نفسه أو غيره أو ماله أو مال غيره من خطر جسيم محدق لم يتسبب هو فيه عمدا ولم يكن في قدرته منعه بوسيلة اخرى وبشرط أن يكون الفعل المكون للجريمة متناسبا والخطر المراد إتقاؤه ولا يعتبر في حالة ضرورة من أوجب القانون عليه مواجهة ذلك الخطر)) . </a:t>
            </a:r>
            <a:endParaRPr lang="en-US" sz="4000"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42911" y="1"/>
            <a:ext cx="8229600" cy="4525963"/>
          </a:xfrm>
        </p:spPr>
        <p:txBody>
          <a:bodyPr>
            <a:noAutofit/>
          </a:bodyPr>
          <a:lstStyle/>
          <a:p>
            <a:pPr algn="r">
              <a:buNone/>
            </a:pPr>
            <a:r>
              <a:rPr lang="ar-IQ" sz="4000" dirty="0" smtClean="0"/>
              <a:t>وبذلك يشترط لتحقق هذا المانع توافر الشروط هي:</a:t>
            </a:r>
            <a:endParaRPr lang="en-US" sz="4000" dirty="0" smtClean="0"/>
          </a:p>
          <a:p>
            <a:pPr algn="r">
              <a:buNone/>
            </a:pPr>
            <a:r>
              <a:rPr lang="ar-IQ" sz="4000" dirty="0" smtClean="0"/>
              <a:t>أ- وجود خطر جسيم </a:t>
            </a:r>
            <a:endParaRPr lang="en-US" sz="4000" dirty="0" smtClean="0"/>
          </a:p>
          <a:p>
            <a:pPr algn="r">
              <a:buNone/>
            </a:pPr>
            <a:r>
              <a:rPr lang="ar-IQ" sz="4000" dirty="0" smtClean="0"/>
              <a:t>ب- أن يكون الخطر حالا </a:t>
            </a:r>
            <a:endParaRPr lang="en-US" sz="4000" dirty="0" smtClean="0"/>
          </a:p>
          <a:p>
            <a:pPr algn="r">
              <a:buNone/>
            </a:pPr>
            <a:r>
              <a:rPr lang="ar-IQ" sz="4000" dirty="0" smtClean="0"/>
              <a:t>ج- أن يكون الخطر مهددا النفس أو المال</a:t>
            </a:r>
            <a:endParaRPr lang="en-US" sz="4000" dirty="0" smtClean="0"/>
          </a:p>
          <a:p>
            <a:pPr algn="r">
              <a:buNone/>
            </a:pPr>
            <a:r>
              <a:rPr lang="ar-IQ" sz="4000" dirty="0" smtClean="0"/>
              <a:t>د- ألا يكون لإرادة الشخص دخل في حلول الخطر</a:t>
            </a:r>
            <a:endParaRPr lang="en-US" sz="4000" dirty="0" smtClean="0"/>
          </a:p>
          <a:p>
            <a:pPr algn="r">
              <a:buNone/>
            </a:pPr>
            <a:r>
              <a:rPr lang="ar-IQ" sz="4000" dirty="0" smtClean="0"/>
              <a:t>ه- ألا يكون في إستطاعة الجاني دفع الخطر بطريقة اخرى</a:t>
            </a:r>
            <a:endParaRPr lang="en-US" sz="4000" dirty="0" smtClean="0"/>
          </a:p>
          <a:p>
            <a:pPr algn="r"/>
            <a:r>
              <a:rPr lang="ar-IQ" sz="4000" dirty="0" smtClean="0"/>
              <a:t>د- أن يكون الفعل المرتكب متناسبا مع جسامة الخطر</a:t>
            </a:r>
            <a:endParaRPr lang="en-US" sz="4000" dirty="0" smtClean="0"/>
          </a:p>
          <a:p>
            <a:endParaRPr lang="en-US" sz="4000"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العقوبات</a:t>
            </a:r>
            <a:endParaRPr lang="en-US" dirty="0"/>
          </a:p>
        </p:txBody>
      </p:sp>
      <p:sp>
        <p:nvSpPr>
          <p:cNvPr id="3" name="Content Placeholder 2"/>
          <p:cNvSpPr>
            <a:spLocks noGrp="1"/>
          </p:cNvSpPr>
          <p:nvPr>
            <p:ph idx="1"/>
          </p:nvPr>
        </p:nvSpPr>
        <p:spPr/>
        <p:txBody>
          <a:bodyPr>
            <a:normAutofit lnSpcReduction="10000"/>
          </a:bodyPr>
          <a:lstStyle/>
          <a:p>
            <a:pPr algn="r"/>
            <a:r>
              <a:rPr lang="ar-IQ" sz="3600" b="1" dirty="0" smtClean="0"/>
              <a:t>تعريفها: </a:t>
            </a:r>
            <a:r>
              <a:rPr lang="ar-IQ" sz="3600" dirty="0" smtClean="0"/>
              <a:t>هي الجزاء الذي يقرره القانون الجنائي لمصلحة المجتمع تنفيذاً لحكم قضائي على من تثبت مسؤوليته عن الجريمة لمنع إرتكاب الجريمة مرة أخرى من قبل المجرم نفسه أو مم قبل بقية المواطنين.</a:t>
            </a:r>
            <a:endParaRPr lang="en-US" sz="3600" dirty="0" smtClean="0"/>
          </a:p>
          <a:p>
            <a:pPr algn="r"/>
            <a:r>
              <a:rPr lang="ar-IQ" sz="3600" b="1" dirty="0" smtClean="0"/>
              <a:t> تمييز العقوبة عن الجزاءات الاخرى</a:t>
            </a:r>
            <a:endParaRPr lang="en-US" sz="3600" dirty="0" smtClean="0"/>
          </a:p>
          <a:p>
            <a:pPr algn="r"/>
            <a:r>
              <a:rPr lang="ar-IQ" sz="3600" dirty="0" smtClean="0"/>
              <a:t>أ – الجزاء المدني</a:t>
            </a:r>
            <a:endParaRPr lang="en-US" sz="3600" dirty="0" smtClean="0"/>
          </a:p>
          <a:p>
            <a:pPr algn="r"/>
            <a:r>
              <a:rPr lang="ar-IQ" sz="3600" dirty="0" smtClean="0"/>
              <a:t>ب – الجزاء التأديبي</a:t>
            </a:r>
            <a:endParaRPr lang="en-US" sz="3600"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 </a:t>
            </a:r>
            <a:r>
              <a:rPr lang="ar-IQ" b="1" dirty="0" smtClean="0"/>
              <a:t>خصائص العقوبة وأهداف العقوبة</a:t>
            </a:r>
            <a:r>
              <a:rPr lang="en-US" dirty="0" smtClean="0"/>
              <a:t/>
            </a:r>
            <a:br>
              <a:rPr lang="en-US" dirty="0" smtClean="0"/>
            </a:br>
            <a:endParaRPr lang="en-US" dirty="0"/>
          </a:p>
        </p:txBody>
      </p:sp>
      <p:sp>
        <p:nvSpPr>
          <p:cNvPr id="3" name="Content Placeholder 2"/>
          <p:cNvSpPr>
            <a:spLocks noGrp="1"/>
          </p:cNvSpPr>
          <p:nvPr>
            <p:ph idx="1"/>
          </p:nvPr>
        </p:nvSpPr>
        <p:spPr>
          <a:xfrm>
            <a:off x="500035" y="928671"/>
            <a:ext cx="8229600" cy="4525963"/>
          </a:xfrm>
        </p:spPr>
        <p:txBody>
          <a:bodyPr>
            <a:noAutofit/>
          </a:bodyPr>
          <a:lstStyle/>
          <a:p>
            <a:pPr algn="r">
              <a:buNone/>
            </a:pPr>
            <a:r>
              <a:rPr lang="ar-IQ" b="1" dirty="0" smtClean="0"/>
              <a:t>خصائص العقوبة هي :</a:t>
            </a:r>
            <a:endParaRPr lang="en-US" b="1" dirty="0" smtClean="0"/>
          </a:p>
          <a:p>
            <a:pPr algn="r"/>
            <a:r>
              <a:rPr lang="ar-IQ" dirty="0" smtClean="0"/>
              <a:t>أ – قانونية العقوبة</a:t>
            </a:r>
            <a:endParaRPr lang="en-US" dirty="0" smtClean="0"/>
          </a:p>
          <a:p>
            <a:pPr algn="r"/>
            <a:r>
              <a:rPr lang="ar-IQ" dirty="0" smtClean="0"/>
              <a:t> ب- المساواة في العقوبة </a:t>
            </a:r>
            <a:endParaRPr lang="en-US" dirty="0" smtClean="0"/>
          </a:p>
          <a:p>
            <a:pPr algn="r"/>
            <a:r>
              <a:rPr lang="ar-IQ" dirty="0" smtClean="0"/>
              <a:t>ج- شخصية العقوبة</a:t>
            </a:r>
            <a:endParaRPr lang="en-US" dirty="0" smtClean="0"/>
          </a:p>
          <a:p>
            <a:pPr algn="r">
              <a:buNone/>
            </a:pPr>
            <a:r>
              <a:rPr lang="ar-IQ" b="1" dirty="0" smtClean="0"/>
              <a:t> أما أهداف العقوبة فهي :</a:t>
            </a:r>
            <a:endParaRPr lang="en-US" dirty="0" smtClean="0"/>
          </a:p>
          <a:p>
            <a:pPr algn="r"/>
            <a:r>
              <a:rPr lang="ar-IQ" dirty="0" smtClean="0"/>
              <a:t>أ- تحقيق العدالة</a:t>
            </a:r>
            <a:endParaRPr lang="en-US" dirty="0" smtClean="0"/>
          </a:p>
          <a:p>
            <a:pPr algn="r"/>
            <a:r>
              <a:rPr lang="ar-IQ" dirty="0" smtClean="0"/>
              <a:t>ب- المنع العام </a:t>
            </a:r>
            <a:endParaRPr lang="en-US" dirty="0" smtClean="0"/>
          </a:p>
          <a:p>
            <a:pPr algn="r"/>
            <a:r>
              <a:rPr lang="ar-IQ" dirty="0" smtClean="0"/>
              <a:t>ج- المنع الخاص</a:t>
            </a: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1143000"/>
          </a:xfrm>
        </p:spPr>
        <p:txBody>
          <a:bodyPr>
            <a:normAutofit fontScale="90000"/>
          </a:bodyPr>
          <a:lstStyle/>
          <a:p>
            <a:r>
              <a:rPr lang="ar-IQ" b="1" dirty="0" smtClean="0"/>
              <a:t> أنواع العقوبات</a:t>
            </a:r>
            <a:r>
              <a:rPr lang="en-US" dirty="0" smtClean="0"/>
              <a:t/>
            </a:r>
            <a:br>
              <a:rPr lang="en-US" dirty="0" smtClean="0"/>
            </a:br>
            <a:endParaRPr lang="en-US" dirty="0"/>
          </a:p>
        </p:txBody>
      </p:sp>
      <p:sp>
        <p:nvSpPr>
          <p:cNvPr id="3" name="Content Placeholder 2"/>
          <p:cNvSpPr>
            <a:spLocks noGrp="1"/>
          </p:cNvSpPr>
          <p:nvPr>
            <p:ph idx="1"/>
          </p:nvPr>
        </p:nvSpPr>
        <p:spPr>
          <a:xfrm>
            <a:off x="500035" y="785795"/>
            <a:ext cx="8229600" cy="4525963"/>
          </a:xfrm>
        </p:spPr>
        <p:txBody>
          <a:bodyPr>
            <a:noAutofit/>
          </a:bodyPr>
          <a:lstStyle/>
          <a:p>
            <a:pPr algn="r">
              <a:buNone/>
            </a:pPr>
            <a:r>
              <a:rPr lang="ar-IQ" dirty="0" smtClean="0"/>
              <a:t> 1</a:t>
            </a:r>
            <a:r>
              <a:rPr lang="ar-IQ" b="1" dirty="0" smtClean="0"/>
              <a:t>- العقوبات الاصلية: </a:t>
            </a:r>
            <a:r>
              <a:rPr lang="ar-IQ" dirty="0" smtClean="0"/>
              <a:t>وهي الجزاء الأساسي الذي نص عليه المشرع وقدره للجريمة، ويجب على القاضي أن يحكم به عند ثبوت إدانة المتهم ، ولا يمكن تنفيذها على المحكوم عليه إلا إذا نص عليها القاضي صراحة في حكمه .</a:t>
            </a:r>
            <a:endParaRPr lang="en-US" dirty="0" smtClean="0"/>
          </a:p>
          <a:p>
            <a:pPr algn="r">
              <a:buNone/>
            </a:pPr>
            <a:r>
              <a:rPr lang="ar-IQ" dirty="0" smtClean="0"/>
              <a:t>والعقوبات الأصلية في القانون العراقي هي : </a:t>
            </a:r>
            <a:endParaRPr lang="en-US" dirty="0" smtClean="0"/>
          </a:p>
          <a:p>
            <a:pPr algn="r">
              <a:buNone/>
            </a:pPr>
            <a:r>
              <a:rPr lang="ar-IQ" dirty="0" smtClean="0"/>
              <a:t>- الاعدام : (285-293) ق.أ.م.ج.ع . </a:t>
            </a:r>
            <a:endParaRPr lang="en-US" dirty="0" smtClean="0"/>
          </a:p>
          <a:p>
            <a:pPr algn="r">
              <a:buNone/>
            </a:pPr>
            <a:r>
              <a:rPr lang="ar-IQ" dirty="0" smtClean="0"/>
              <a:t>- السجن : وهو سلب الحرية الشخصية لفترة معينة من الزمن وتنفذ في محلات خاصة معدة لهذا الغرض . وهو على نوعين السجن المؤبد والسجن المؤقت .</a:t>
            </a:r>
            <a:endParaRPr lang="en-US" dirty="0" smtClean="0"/>
          </a:p>
          <a:p>
            <a:pPr algn="r">
              <a:buNone/>
            </a:pPr>
            <a:r>
              <a:rPr lang="ar-IQ" dirty="0" smtClean="0"/>
              <a:t>- الحبس : هو وضع المحكوم عليه في مؤسسة الأصلاحية المدمة المحكوم بها . وهو نوعان: حبس شديد وحبس بسيط .</a:t>
            </a: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 الغرامة </a:t>
            </a:r>
            <a:endParaRPr lang="en-US" dirty="0"/>
          </a:p>
        </p:txBody>
      </p:sp>
      <p:sp>
        <p:nvSpPr>
          <p:cNvPr id="3" name="Content Placeholder 2"/>
          <p:cNvSpPr>
            <a:spLocks noGrp="1"/>
          </p:cNvSpPr>
          <p:nvPr>
            <p:ph idx="1"/>
          </p:nvPr>
        </p:nvSpPr>
        <p:spPr>
          <a:xfrm>
            <a:off x="500035" y="500043"/>
            <a:ext cx="8229600" cy="4525963"/>
          </a:xfrm>
        </p:spPr>
        <p:txBody>
          <a:bodyPr>
            <a:noAutofit/>
          </a:bodyPr>
          <a:lstStyle/>
          <a:p>
            <a:pPr algn="r">
              <a:buNone/>
            </a:pPr>
            <a:r>
              <a:rPr lang="ar-IQ" dirty="0" smtClean="0"/>
              <a:t> </a:t>
            </a:r>
            <a:endParaRPr lang="en-US" dirty="0" smtClean="0"/>
          </a:p>
          <a:p>
            <a:pPr algn="r">
              <a:buNone/>
            </a:pPr>
            <a:r>
              <a:rPr lang="ar-IQ" dirty="0" smtClean="0"/>
              <a:t>   وهي إلزام المحكوم عليه بان يدفع الى الخزينة العامة المبلغ المعين في الحكم م(91) .</a:t>
            </a:r>
            <a:endParaRPr lang="en-US" dirty="0" smtClean="0"/>
          </a:p>
          <a:p>
            <a:pPr algn="r">
              <a:buNone/>
            </a:pPr>
            <a:r>
              <a:rPr lang="ar-IQ" dirty="0" smtClean="0"/>
              <a:t>وتؤدي الغرامة وظائف ثلاثة هي : 1- كعقوبة أصلية مباشرة .</a:t>
            </a:r>
            <a:endParaRPr lang="en-US" dirty="0" smtClean="0"/>
          </a:p>
          <a:p>
            <a:pPr algn="r">
              <a:buNone/>
            </a:pPr>
            <a:r>
              <a:rPr lang="ar-IQ" dirty="0" smtClean="0"/>
              <a:t>2- كعقوبة أصلية إختيارية . 3- كعقوبة تكميلية .</a:t>
            </a:r>
          </a:p>
          <a:p>
            <a:pPr algn="r">
              <a:buNone/>
            </a:pPr>
            <a:r>
              <a:rPr lang="ar-IQ" dirty="0" smtClean="0"/>
              <a:t>  وهناك مزايا عديدة للغرامة تمتاز بها عن غيرها من العقوبات الأصلية، كما لها عيوب يمكن تداركها . </a:t>
            </a:r>
            <a:endParaRPr lang="en-US" dirty="0" smtClean="0"/>
          </a:p>
          <a:p>
            <a:pPr algn="r">
              <a:buNone/>
            </a:pPr>
            <a:r>
              <a:rPr lang="ar-IQ" dirty="0" smtClean="0"/>
              <a:t>   والغرامة هي عقوبة أصلية مقررة في الجنح والمخالفات م(26و27) أما في الجنايات فلا تكون  الغرامة عقوبة أصلية م(92-2) . ومقدار الغرامة نص عليه المشرع في م(91) . والغرامة على نوعين محددة ونسبية م(92) . أما تنفيذها فتكون بحسب أحكام المادة (93) .   </a:t>
            </a:r>
            <a:endParaRPr lang="en-US" dirty="0" smtClean="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5" y="0"/>
            <a:ext cx="8229600" cy="1143000"/>
          </a:xfrm>
        </p:spPr>
        <p:txBody>
          <a:bodyPr/>
          <a:lstStyle/>
          <a:p>
            <a:r>
              <a:rPr lang="ar-IQ" b="1" dirty="0" smtClean="0"/>
              <a:t>العقوبات التبعية:</a:t>
            </a:r>
            <a:endParaRPr lang="en-US" dirty="0"/>
          </a:p>
        </p:txBody>
      </p:sp>
      <p:sp>
        <p:nvSpPr>
          <p:cNvPr id="3" name="Content Placeholder 2"/>
          <p:cNvSpPr>
            <a:spLocks noGrp="1"/>
          </p:cNvSpPr>
          <p:nvPr>
            <p:ph idx="1"/>
          </p:nvPr>
        </p:nvSpPr>
        <p:spPr>
          <a:xfrm>
            <a:off x="500035" y="1214423"/>
            <a:ext cx="8229600" cy="4525963"/>
          </a:xfrm>
        </p:spPr>
        <p:txBody>
          <a:bodyPr>
            <a:noAutofit/>
          </a:bodyPr>
          <a:lstStyle/>
          <a:p>
            <a:pPr algn="r">
              <a:buNone/>
            </a:pPr>
            <a:r>
              <a:rPr lang="ar-IQ" b="1" dirty="0" smtClean="0"/>
              <a:t>   </a:t>
            </a:r>
            <a:r>
              <a:rPr lang="ar-IQ" dirty="0" smtClean="0"/>
              <a:t>وهي التي تتبع العقوبة الأصلية من تلقاء نفسها وبحكم القانون دون الحاجة الى النص عليها في قرار الحكم .</a:t>
            </a:r>
            <a:endParaRPr lang="en-US" dirty="0" smtClean="0"/>
          </a:p>
          <a:p>
            <a:pPr algn="r">
              <a:buNone/>
            </a:pPr>
            <a:r>
              <a:rPr lang="ar-IQ" dirty="0" smtClean="0"/>
              <a:t>   والعقوبات التبعية المنصوص عليها في القانون العراقي هي:  </a:t>
            </a:r>
            <a:r>
              <a:rPr lang="ar-IQ" b="1" dirty="0" smtClean="0"/>
              <a:t>أ- الحرمان من بعض الحقوق والمزايا م(96)</a:t>
            </a:r>
            <a:r>
              <a:rPr lang="ar-IQ" dirty="0" smtClean="0"/>
              <a:t> .</a:t>
            </a:r>
            <a:endParaRPr lang="en-US" dirty="0" smtClean="0"/>
          </a:p>
          <a:p>
            <a:pPr algn="r">
              <a:buNone/>
            </a:pPr>
            <a:r>
              <a:rPr lang="ar-IQ" b="1" dirty="0" smtClean="0"/>
              <a:t>ب- مراقبة الشرطة:</a:t>
            </a:r>
            <a:r>
              <a:rPr lang="ar-IQ" dirty="0" smtClean="0"/>
              <a:t> وهي إخضاع المحكوم عليه لملاحظة الشرطة مدة من الزمن للتحقق من سلوكه ومنعه من إرتكاب الجرائم،  ونص عليها المشرع في بعض أنواع الجرائم م(99)، كما قرر عقوبة في حالة مخالفة أحكامها م(99) .</a:t>
            </a:r>
            <a:r>
              <a:rPr lang="ar-IQ" b="1" dirty="0" smtClean="0"/>
              <a:t> </a:t>
            </a: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76"/>
            <a:ext cx="8229600" cy="1274786"/>
          </a:xfrm>
        </p:spPr>
        <p:txBody>
          <a:bodyPr/>
          <a:lstStyle/>
          <a:p>
            <a:r>
              <a:rPr lang="ar-IQ" b="1" dirty="0" smtClean="0"/>
              <a:t>العقوبات التكميلية</a:t>
            </a:r>
            <a:endParaRPr lang="en-US" dirty="0"/>
          </a:p>
        </p:txBody>
      </p:sp>
      <p:sp>
        <p:nvSpPr>
          <p:cNvPr id="3" name="Content Placeholder 2"/>
          <p:cNvSpPr>
            <a:spLocks noGrp="1"/>
          </p:cNvSpPr>
          <p:nvPr>
            <p:ph idx="1"/>
          </p:nvPr>
        </p:nvSpPr>
        <p:spPr>
          <a:xfrm>
            <a:off x="428596" y="928671"/>
            <a:ext cx="8229600" cy="4525963"/>
          </a:xfrm>
        </p:spPr>
        <p:txBody>
          <a:bodyPr>
            <a:noAutofit/>
          </a:bodyPr>
          <a:lstStyle/>
          <a:p>
            <a:pPr algn="r">
              <a:buNone/>
            </a:pPr>
            <a:r>
              <a:rPr lang="ar-IQ" b="1" dirty="0" smtClean="0"/>
              <a:t>     </a:t>
            </a:r>
            <a:r>
              <a:rPr lang="ar-IQ" dirty="0" smtClean="0"/>
              <a:t>وهي التي تلحق المحكوم عليه بشرط أن يحكم به القاضي . العقوبات التكميلية هي:</a:t>
            </a:r>
            <a:r>
              <a:rPr lang="ar-IQ" b="1" dirty="0" smtClean="0"/>
              <a:t> </a:t>
            </a:r>
            <a:r>
              <a:rPr lang="ar-IQ" dirty="0" smtClean="0"/>
              <a:t>أ-الحرمان من بعض الحقوق والمزايا</a:t>
            </a:r>
            <a:endParaRPr lang="en-US" dirty="0" smtClean="0"/>
          </a:p>
          <a:p>
            <a:pPr algn="r">
              <a:buNone/>
            </a:pPr>
            <a:r>
              <a:rPr lang="ar-IQ" dirty="0" smtClean="0"/>
              <a:t> ب- المصادرة: وهي الإستيلاء على مال المحكوم عليه وإنتقال ملكيته الى  الدولة بدون أي تعويض .والمصادرة من حيث الأموال التي تنطبق عليها نوعان:</a:t>
            </a:r>
            <a:endParaRPr lang="en-US" dirty="0" smtClean="0"/>
          </a:p>
          <a:p>
            <a:pPr algn="r">
              <a:buNone/>
            </a:pPr>
            <a:r>
              <a:rPr lang="ar-IQ" dirty="0" smtClean="0"/>
              <a:t>1- مصادرة عامة </a:t>
            </a:r>
            <a:endParaRPr lang="en-US" dirty="0" smtClean="0"/>
          </a:p>
          <a:p>
            <a:pPr algn="r">
              <a:buNone/>
            </a:pPr>
            <a:r>
              <a:rPr lang="ar-IQ" dirty="0" smtClean="0"/>
              <a:t>2- مصادرة خاصة</a:t>
            </a:r>
            <a:endParaRPr lang="en-US" dirty="0" smtClean="0"/>
          </a:p>
          <a:p>
            <a:pPr algn="r">
              <a:buNone/>
            </a:pPr>
            <a:r>
              <a:rPr lang="ar-IQ" dirty="0" smtClean="0"/>
              <a:t>والمصادرة كجزاء على نوعين: احدهما كعقوبة تكميلية م(101) والأخر كتدبير إحترازي م(117)  ولكل منها </a:t>
            </a:r>
            <a:r>
              <a:rPr lang="ar-SA" dirty="0" smtClean="0"/>
              <a:t>  </a:t>
            </a:r>
            <a:r>
              <a:rPr lang="ar-IQ" dirty="0" smtClean="0"/>
              <a:t>شروطها وأحكامها.</a:t>
            </a:r>
            <a:r>
              <a:rPr lang="ar-SA" dirty="0" smtClean="0"/>
              <a:t> ج- نشر الحكم (102) .</a:t>
            </a:r>
            <a:endParaRPr lang="en-US" dirty="0" smtClean="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تفريد العقوبة</a:t>
            </a:r>
            <a:r>
              <a:rPr lang="en-US" dirty="0" smtClean="0"/>
              <a:t/>
            </a:r>
            <a:br>
              <a:rPr lang="en-US" dirty="0" smtClean="0"/>
            </a:br>
            <a:endParaRPr lang="en-US" dirty="0"/>
          </a:p>
        </p:txBody>
      </p:sp>
      <p:sp>
        <p:nvSpPr>
          <p:cNvPr id="3" name="Content Placeholder 2"/>
          <p:cNvSpPr>
            <a:spLocks noGrp="1"/>
          </p:cNvSpPr>
          <p:nvPr>
            <p:ph idx="1"/>
          </p:nvPr>
        </p:nvSpPr>
        <p:spPr>
          <a:xfrm>
            <a:off x="571472" y="1000109"/>
            <a:ext cx="8229600" cy="4525963"/>
          </a:xfrm>
        </p:spPr>
        <p:txBody>
          <a:bodyPr>
            <a:noAutofit/>
          </a:bodyPr>
          <a:lstStyle/>
          <a:p>
            <a:pPr algn="r">
              <a:buNone/>
            </a:pPr>
            <a:r>
              <a:rPr lang="ar-IQ" dirty="0" smtClean="0"/>
              <a:t>    </a:t>
            </a:r>
            <a:r>
              <a:rPr lang="ar-IQ" b="1" dirty="0" smtClean="0"/>
              <a:t>تعريفه: </a:t>
            </a:r>
            <a:r>
              <a:rPr lang="ar-IQ" dirty="0" smtClean="0"/>
              <a:t>هو جعل العقوبة ملائمة لظروف المجرم الشخصية وحالته قبل وأثناء وبعد ارتكاب الجريمة وطريقة ارتكابه والوسائل المتعملة في ارتكابها والاضرار التي اصابت المجنى عليه أو المجتمع من جراء تلك الجريمة والباعث على ارتكابها.</a:t>
            </a:r>
            <a:endParaRPr lang="en-US" dirty="0" smtClean="0"/>
          </a:p>
          <a:p>
            <a:pPr algn="r">
              <a:buNone/>
            </a:pPr>
            <a:r>
              <a:rPr lang="ar-IQ" b="1" dirty="0" smtClean="0"/>
              <a:t>1-الظروف المشددة للعقوبة: </a:t>
            </a:r>
            <a:r>
              <a:rPr lang="ar-IQ" dirty="0" smtClean="0"/>
              <a:t>وهي الظروف المحددة في القانون ومتصلة بالجريمة وبالجاني والتي يترتب عليها تشديد العقوبة الى اكثر من الحد الاعلى الذي قرره القانون . </a:t>
            </a:r>
            <a:endParaRPr lang="en-US" dirty="0" smtClean="0"/>
          </a:p>
          <a:p>
            <a:pPr algn="r">
              <a:buNone/>
            </a:pPr>
            <a:r>
              <a:rPr lang="ar-IQ"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 التضارب الظاهري للنصوص الجنائية</a:t>
            </a:r>
            <a:r>
              <a:rPr lang="en-US" dirty="0" smtClean="0"/>
              <a:t/>
            </a:r>
            <a:br>
              <a:rPr lang="en-US" dirty="0" smtClean="0"/>
            </a:br>
            <a:endParaRPr lang="en-US" dirty="0"/>
          </a:p>
        </p:txBody>
      </p:sp>
      <p:sp>
        <p:nvSpPr>
          <p:cNvPr id="3" name="Content Placeholder 2"/>
          <p:cNvSpPr>
            <a:spLocks noGrp="1"/>
          </p:cNvSpPr>
          <p:nvPr>
            <p:ph idx="1"/>
          </p:nvPr>
        </p:nvSpPr>
        <p:spPr>
          <a:xfrm>
            <a:off x="500035" y="1000109"/>
            <a:ext cx="8229600" cy="4525963"/>
          </a:xfrm>
        </p:spPr>
        <p:txBody>
          <a:bodyPr>
            <a:noAutofit/>
          </a:bodyPr>
          <a:lstStyle/>
          <a:p>
            <a:pPr algn="r">
              <a:buNone/>
            </a:pPr>
            <a:r>
              <a:rPr lang="ar-IQ" sz="2800" dirty="0" smtClean="0"/>
              <a:t>ويقصد به الحالات التي يبدو فيها لأول وهله ان واقعة ما ينطبق عليها أكثر من نص، ويرجع ذلك الى وجود عامل مشترك متصل بذات الموضوع الذي تتناوله عدة نصوص . </a:t>
            </a:r>
            <a:endParaRPr lang="en-US" sz="2800" dirty="0" smtClean="0"/>
          </a:p>
          <a:p>
            <a:pPr algn="r">
              <a:buNone/>
            </a:pPr>
            <a:r>
              <a:rPr lang="ar-IQ" sz="2800" dirty="0" smtClean="0"/>
              <a:t>أ- النص الخاص يغلب على النص العام: وهذا المبدأ يطبق كلما كان النص الخاص يحتوي على جميع عناصر النص العام الى جانب إشتماله على عنصر أو أكثر يكون لازما لتطبيق النص. </a:t>
            </a:r>
            <a:endParaRPr lang="en-US" sz="2800" dirty="0" smtClean="0"/>
          </a:p>
          <a:p>
            <a:pPr algn="r">
              <a:buNone/>
            </a:pPr>
            <a:r>
              <a:rPr lang="ar-IQ" sz="2800" dirty="0" smtClean="0"/>
              <a:t>ب- النص المستوعب يطبق دون النص قصير المدى: وهو يطبق في حالتي الجريمة المتدرجة والجريمة المركبة.</a:t>
            </a:r>
            <a:endParaRPr lang="en-US" sz="2800" dirty="0" smtClean="0"/>
          </a:p>
          <a:p>
            <a:pPr algn="r">
              <a:buNone/>
            </a:pPr>
            <a:r>
              <a:rPr lang="ar-IQ" sz="2800" dirty="0" smtClean="0"/>
              <a:t>ج- النص الأصلي يغني عن النص الإحتياطي: فمثلا النص الخاص بجريمة إخفاء الأشياء المسروقة يعتبر إحتياطيا بالنسبة للنص الخاص بجريمة السرقة, ونص الاتفاق الجنائي احتياطي بالنسبة لنص الجريمة التي ترتكب تنفيذا للاتفاق .</a:t>
            </a:r>
            <a:endParaRPr lang="en-US" sz="2800"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أنواع الظروف المشددة</a:t>
            </a:r>
            <a:endParaRPr lang="en-US" b="1" dirty="0"/>
          </a:p>
        </p:txBody>
      </p:sp>
      <p:sp>
        <p:nvSpPr>
          <p:cNvPr id="3" name="Content Placeholder 2"/>
          <p:cNvSpPr>
            <a:spLocks noGrp="1"/>
          </p:cNvSpPr>
          <p:nvPr>
            <p:ph idx="1"/>
          </p:nvPr>
        </p:nvSpPr>
        <p:spPr/>
        <p:txBody>
          <a:bodyPr>
            <a:normAutofit/>
          </a:bodyPr>
          <a:lstStyle/>
          <a:p>
            <a:pPr algn="r">
              <a:buNone/>
            </a:pPr>
            <a:r>
              <a:rPr lang="ar-IQ" dirty="0" smtClean="0"/>
              <a:t>وهي على نوعين:</a:t>
            </a:r>
            <a:endParaRPr lang="en-US" dirty="0" smtClean="0"/>
          </a:p>
          <a:p>
            <a:pPr algn="r">
              <a:buNone/>
            </a:pPr>
            <a:r>
              <a:rPr lang="ar-IQ" dirty="0" smtClean="0"/>
              <a:t>أ- ظروف مشددة عامة: وهي تلك التي ينص عليها القانون وتسري بالنسبة الى جميع الجرائم وقد حددتها م (135) .</a:t>
            </a:r>
            <a:endParaRPr lang="en-US" dirty="0" smtClean="0"/>
          </a:p>
          <a:p>
            <a:pPr algn="r">
              <a:buNone/>
            </a:pPr>
            <a:r>
              <a:rPr lang="ar-IQ" dirty="0" smtClean="0"/>
              <a:t>ب- ظروف مشددة خاصة: وهي المنصوص عليها في لقانون والتي هي خاصة ببعض الجرائم </a:t>
            </a:r>
            <a:endParaRPr lang="en-US" dirty="0" smtClean="0"/>
          </a:p>
          <a:p>
            <a:pPr algn="r">
              <a:buNone/>
            </a:pPr>
            <a:r>
              <a:rPr lang="ar-IQ" dirty="0" smtClean="0"/>
              <a:t>ج- العود الي الجريمة: وهو إرتكاب الشخص لجريمة بعد سبق الحكم عليه نهائيا من أجل جريمة أو جرائم اخرى، ونص المشرع على أحكامها في م(139-140) .</a:t>
            </a: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5" y="0"/>
            <a:ext cx="8229600" cy="1143000"/>
          </a:xfrm>
        </p:spPr>
        <p:txBody>
          <a:bodyPr>
            <a:normAutofit fontScale="90000"/>
          </a:bodyPr>
          <a:lstStyle/>
          <a:p>
            <a:r>
              <a:rPr lang="en-US" dirty="0" smtClean="0"/>
              <a:t/>
            </a:r>
            <a:br>
              <a:rPr lang="en-US" dirty="0" smtClean="0"/>
            </a:br>
            <a:r>
              <a:rPr lang="ar-IQ" b="1" dirty="0" smtClean="0"/>
              <a:t>الظروف المخففة للعقوبة</a:t>
            </a:r>
            <a:endParaRPr lang="en-US" dirty="0"/>
          </a:p>
        </p:txBody>
      </p:sp>
      <p:sp>
        <p:nvSpPr>
          <p:cNvPr id="3" name="Content Placeholder 2"/>
          <p:cNvSpPr>
            <a:spLocks noGrp="1"/>
          </p:cNvSpPr>
          <p:nvPr>
            <p:ph idx="1"/>
          </p:nvPr>
        </p:nvSpPr>
        <p:spPr/>
        <p:txBody>
          <a:bodyPr>
            <a:noAutofit/>
          </a:bodyPr>
          <a:lstStyle/>
          <a:p>
            <a:pPr algn="r">
              <a:buNone/>
            </a:pPr>
            <a:r>
              <a:rPr lang="ar-IQ" b="1" dirty="0" smtClean="0"/>
              <a:t>    </a:t>
            </a:r>
            <a:r>
              <a:rPr lang="ar-IQ" dirty="0" smtClean="0"/>
              <a:t>وهي على نوعين أسباب حصرها المشرع وبينها في القانون وتسمى (الاعذار) واسباب تركها لتقدير القاضي وتسمى (الظروف المخففة).</a:t>
            </a:r>
            <a:endParaRPr lang="en-US" dirty="0" smtClean="0"/>
          </a:p>
          <a:p>
            <a:pPr algn="r">
              <a:buNone/>
            </a:pPr>
            <a:r>
              <a:rPr lang="ar-IQ" dirty="0" smtClean="0"/>
              <a:t>والأعذار: هي الظروف المنصوص عليها في القانون والتي يترتب عليها تخفيف العقوبة أو رفعها كليا، وهي على نوعين: احداهما مخففة من العقوبة م(128) والاخر معفية . </a:t>
            </a:r>
            <a:endParaRPr lang="en-US" dirty="0" smtClean="0"/>
          </a:p>
          <a:p>
            <a:pPr algn="r">
              <a:buNone/>
            </a:pPr>
            <a:r>
              <a:rPr lang="ar-IQ" dirty="0" smtClean="0"/>
              <a:t>أما الظروف المخففة: فهي خصائص موضوعية أو شخصية غير محدودة والتي يمكن أن تسمح في تخفيف العقوبة المقررة قانونا للجريمة وفقا للمعيار الذي نص عليه القانون، وأخذ المشرع بها في م (131و132) .</a:t>
            </a: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b="1" dirty="0" smtClean="0"/>
              <a:t>         </a:t>
            </a:r>
            <a:r>
              <a:rPr lang="ar-IQ" b="1" dirty="0" smtClean="0"/>
              <a:t>تعدد الجرائم واثره على العقاب   </a:t>
            </a:r>
            <a:r>
              <a:rPr lang="ar-SA" b="1" dirty="0" smtClean="0"/>
              <a:t>  </a:t>
            </a:r>
            <a:endParaRPr lang="en-US" dirty="0" smtClean="0"/>
          </a:p>
        </p:txBody>
      </p:sp>
      <p:sp>
        <p:nvSpPr>
          <p:cNvPr id="3" name="Content Placeholder 2"/>
          <p:cNvSpPr>
            <a:spLocks noGrp="1"/>
          </p:cNvSpPr>
          <p:nvPr>
            <p:ph idx="1"/>
          </p:nvPr>
        </p:nvSpPr>
        <p:spPr>
          <a:xfrm>
            <a:off x="428596" y="1214423"/>
            <a:ext cx="8229600" cy="4525963"/>
          </a:xfrm>
        </p:spPr>
        <p:txBody>
          <a:bodyPr>
            <a:noAutofit/>
          </a:bodyPr>
          <a:lstStyle/>
          <a:p>
            <a:pPr algn="r">
              <a:buNone/>
            </a:pPr>
            <a:r>
              <a:rPr lang="ar-IQ" dirty="0" smtClean="0"/>
              <a:t> </a:t>
            </a:r>
            <a:r>
              <a:rPr lang="ar-IQ" b="1" dirty="0" smtClean="0"/>
              <a:t>تعريفه: </a:t>
            </a:r>
            <a:r>
              <a:rPr lang="ar-IQ" dirty="0" smtClean="0"/>
              <a:t>وهو ان يرتكب الشخص أكثر من جريمة قبل ان يحكم عليه نهائيا بواحدة منها</a:t>
            </a:r>
            <a:r>
              <a:rPr lang="ar-IQ" b="1" dirty="0" smtClean="0"/>
              <a:t> .</a:t>
            </a:r>
            <a:endParaRPr lang="en-US" dirty="0" smtClean="0"/>
          </a:p>
          <a:p>
            <a:pPr algn="r">
              <a:buNone/>
            </a:pPr>
            <a:r>
              <a:rPr lang="ar-IQ" b="1" dirty="0" smtClean="0"/>
              <a:t>أنواع التعدد:</a:t>
            </a:r>
            <a:endParaRPr lang="en-US" dirty="0" smtClean="0"/>
          </a:p>
          <a:p>
            <a:pPr algn="r">
              <a:buNone/>
            </a:pPr>
            <a:r>
              <a:rPr lang="ar-IQ" dirty="0" smtClean="0"/>
              <a:t>أ- التعدد الصوري: وهو إنطباق أكثر من نص قانوني على فعل واحد، وعالج المشرع هذه الحالة في م (141) .   </a:t>
            </a:r>
            <a:endParaRPr lang="en-US" dirty="0" smtClean="0"/>
          </a:p>
          <a:p>
            <a:pPr algn="r">
              <a:buNone/>
            </a:pPr>
            <a:r>
              <a:rPr lang="ar-IQ" dirty="0" smtClean="0"/>
              <a:t>ب- التعدد الحقيقي: ويقصد به إرتكاب الجاني عدة أفعال مادية مستقلة يكون كل منها جريمة قائمة بذاتها. وموقف المشرع العراقي من هذا النوع من التعدد هو على النحو الأتي:</a:t>
            </a:r>
            <a:endParaRPr lang="en-US" dirty="0" smtClean="0"/>
          </a:p>
          <a:p>
            <a:pPr algn="r">
              <a:buNone/>
            </a:pPr>
            <a:r>
              <a:rPr lang="ar-IQ" b="1" dirty="0" smtClean="0"/>
              <a:t>القاعدة: </a:t>
            </a:r>
            <a:r>
              <a:rPr lang="ar-IQ" dirty="0" smtClean="0"/>
              <a:t>القاعدة المقررة في قانون العقوبات هي :                ( </a:t>
            </a:r>
            <a:r>
              <a:rPr lang="ar-IQ" sz="3600" b="1" dirty="0" smtClean="0"/>
              <a:t>تعدد العقوبات بتعدد الجرائم ).</a:t>
            </a:r>
            <a:endParaRPr lang="en-US" sz="3600" b="1"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 </a:t>
            </a:r>
            <a:r>
              <a:rPr lang="ar-IQ" b="1" dirty="0" smtClean="0"/>
              <a:t>قاعدة</a:t>
            </a:r>
            <a:r>
              <a:rPr lang="ar-IQ" dirty="0" smtClean="0"/>
              <a:t>( </a:t>
            </a:r>
            <a:r>
              <a:rPr lang="ar-IQ" b="1" dirty="0" smtClean="0"/>
              <a:t>تعدد العقوبات بتعدد الجرائم )</a:t>
            </a:r>
            <a:r>
              <a:rPr lang="en-US" dirty="0" smtClean="0"/>
              <a:t/>
            </a:r>
            <a:br>
              <a:rPr lang="en-US" dirty="0" smtClean="0"/>
            </a:br>
            <a:r>
              <a:rPr lang="ar-IQ" b="1" dirty="0" smtClean="0"/>
              <a:t> والقيود التي ترد علىها </a:t>
            </a:r>
            <a:endParaRPr lang="en-US" dirty="0"/>
          </a:p>
        </p:txBody>
      </p:sp>
      <p:sp>
        <p:nvSpPr>
          <p:cNvPr id="3" name="Content Placeholder 2"/>
          <p:cNvSpPr>
            <a:spLocks noGrp="1"/>
          </p:cNvSpPr>
          <p:nvPr>
            <p:ph idx="1"/>
          </p:nvPr>
        </p:nvSpPr>
        <p:spPr/>
        <p:txBody>
          <a:bodyPr>
            <a:normAutofit/>
          </a:bodyPr>
          <a:lstStyle/>
          <a:p>
            <a:pPr algn="r">
              <a:buNone/>
            </a:pPr>
            <a:r>
              <a:rPr lang="ar-IQ" sz="4000" dirty="0" smtClean="0"/>
              <a:t>نصت على هذه القاعدة في المادة (143- أ) أما قيودها فهي :  </a:t>
            </a:r>
            <a:endParaRPr lang="en-US" sz="4000" dirty="0" smtClean="0"/>
          </a:p>
          <a:p>
            <a:pPr algn="r">
              <a:buNone/>
            </a:pPr>
            <a:r>
              <a:rPr lang="ar-IQ" sz="4000" dirty="0" smtClean="0"/>
              <a:t>أ-عدم جواز زيادة العقوبات السالبة للحرية عن حد معين : (143- أ) و (143- د)</a:t>
            </a:r>
            <a:endParaRPr lang="ar-SA" sz="4000" dirty="0" smtClean="0"/>
          </a:p>
          <a:p>
            <a:pPr algn="r">
              <a:buNone/>
            </a:pPr>
            <a:r>
              <a:rPr lang="ar-IQ" sz="4000" dirty="0" smtClean="0"/>
              <a:t> ب- جب العقوبات </a:t>
            </a:r>
            <a:r>
              <a:rPr lang="ar-SA" sz="4000" dirty="0" smtClean="0"/>
              <a:t>.</a:t>
            </a:r>
            <a:endParaRPr lang="en-US" sz="4000"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smtClean="0"/>
              <a:t>الاستثناء من قاعدة تعدد العقوبات بتعدد الجرائم:</a:t>
            </a:r>
            <a:r>
              <a:rPr lang="en-US" smtClean="0"/>
              <a:t/>
            </a:r>
            <a:br>
              <a:rPr lang="en-US" smtClean="0"/>
            </a:br>
            <a:endParaRPr lang="en-US" dirty="0"/>
          </a:p>
        </p:txBody>
      </p:sp>
      <p:sp>
        <p:nvSpPr>
          <p:cNvPr id="3" name="Content Placeholder 2"/>
          <p:cNvSpPr>
            <a:spLocks noGrp="1"/>
          </p:cNvSpPr>
          <p:nvPr>
            <p:ph idx="1"/>
          </p:nvPr>
        </p:nvSpPr>
        <p:spPr/>
        <p:txBody>
          <a:bodyPr>
            <a:normAutofit/>
          </a:bodyPr>
          <a:lstStyle/>
          <a:p>
            <a:pPr algn="r">
              <a:buNone/>
            </a:pPr>
            <a:r>
              <a:rPr lang="ar-SA" sz="4000" smtClean="0"/>
              <a:t>    </a:t>
            </a:r>
            <a:r>
              <a:rPr lang="ar-IQ" sz="4000" smtClean="0"/>
              <a:t>نصت المادة (142) على انه (اذا وقعت عدة جرائم ناتجة عن أفعال متعددة ولكنها مرتبطة ببعضها ارتباطا لا يقبل التجزئة ويجمع بينها وحدة الغرض وجب الحكم بالعقوبة المقررة لكل جريمة والامر بتنفيذ العقوبة الأشد دون سواها). </a:t>
            </a:r>
            <a:endParaRPr lang="en-US" sz="4000"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ln>
            <a:solidFill>
              <a:schemeClr val="accent1"/>
            </a:solidFill>
          </a:ln>
        </p:spPr>
        <p:txBody>
          <a:bodyPr>
            <a:normAutofit/>
          </a:bodyPr>
          <a:lstStyle/>
          <a:p>
            <a:pPr algn="ctr">
              <a:buNone/>
            </a:pPr>
            <a:r>
              <a:rPr lang="ar-IQ" sz="6600" dirty="0" smtClean="0">
                <a:solidFill>
                  <a:srgbClr val="C00000"/>
                </a:solidFill>
              </a:rPr>
              <a:t>مظاهر الإتفاق بين نصوص قانون العقوبات العراقي  وقواعد الشرعة الدولية </a:t>
            </a:r>
            <a:endParaRPr lang="en-US" sz="6600" dirty="0">
              <a:solidFill>
                <a:srgbClr val="C00000"/>
              </a:solidFill>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1857364"/>
            <a:ext cx="8229600" cy="1143000"/>
          </a:xfrm>
        </p:spPr>
        <p:txBody>
          <a:bodyPr>
            <a:noAutofit/>
          </a:bodyPr>
          <a:lstStyle/>
          <a:p>
            <a:pPr rtl="1"/>
            <a:r>
              <a:rPr lang="ar-IQ" sz="3600" b="1" dirty="0" smtClean="0">
                <a:cs typeface="+mn-cs"/>
              </a:rPr>
              <a:t>ماهية الإتفاق</a:t>
            </a:r>
            <a:br>
              <a:rPr lang="ar-IQ" sz="3600" b="1" dirty="0" smtClean="0">
                <a:cs typeface="+mn-cs"/>
              </a:rPr>
            </a:br>
            <a:r>
              <a:rPr lang="ar-IQ" sz="3600" dirty="0" smtClean="0">
                <a:cs typeface="+mn-cs"/>
              </a:rPr>
              <a:t>  يقصد به أن يكون النص الجنائي النافذ في النظام القانوني الوطني يحقق عند تطبيقه ذات الحماية الدولية للحق محل الحماية سواء من حيث نوع الحماية أو من حيث نطاقها في إطار من المساواة وعدم التمييز بين   المخاطبين بإحكامه لأي سبب من الأسباب.</a:t>
            </a:r>
            <a:br>
              <a:rPr lang="ar-IQ" sz="3600" dirty="0" smtClean="0">
                <a:cs typeface="+mn-cs"/>
              </a:rPr>
            </a:br>
            <a:endParaRPr lang="en-US" sz="3600" dirty="0">
              <a:cs typeface="+mn-cs"/>
            </a:endParaRPr>
          </a:p>
        </p:txBody>
      </p:sp>
      <p:sp>
        <p:nvSpPr>
          <p:cNvPr id="3" name="Content Placeholder 2"/>
          <p:cNvSpPr>
            <a:spLocks noGrp="1"/>
          </p:cNvSpPr>
          <p:nvPr>
            <p:ph idx="1"/>
          </p:nvPr>
        </p:nvSpPr>
        <p:spPr>
          <a:xfrm>
            <a:off x="428596" y="3214686"/>
            <a:ext cx="8229600" cy="4525963"/>
          </a:xfrm>
        </p:spPr>
        <p:txBody>
          <a:bodyPr/>
          <a:lstStyle/>
          <a:p>
            <a:pPr algn="r">
              <a:buNone/>
            </a:pPr>
            <a:r>
              <a:rPr lang="ar-IQ" dirty="0" smtClean="0"/>
              <a:t>    </a:t>
            </a:r>
          </a:p>
          <a:p>
            <a:pPr algn="r">
              <a:buNone/>
            </a:pPr>
            <a:r>
              <a:rPr lang="ar-IQ" sz="3600" dirty="0" smtClean="0"/>
              <a:t>   و</a:t>
            </a:r>
            <a:r>
              <a:rPr lang="ar-SA" sz="3600" dirty="0" smtClean="0"/>
              <a:t>الإتفاق هو السمة العامة والغالبة بين القوانين الوطنية والشرعة الدولية</a:t>
            </a:r>
            <a:r>
              <a:rPr lang="ar-IQ" sz="3600" dirty="0" smtClean="0"/>
              <a:t> .</a:t>
            </a:r>
            <a:endParaRPr lang="en-US" sz="3600"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989013"/>
            <a:ext cx="8229600" cy="1143000"/>
          </a:xfrm>
        </p:spPr>
        <p:txBody>
          <a:bodyPr/>
          <a:lstStyle/>
          <a:p>
            <a:pPr eaLnBrk="1" hangingPunct="1"/>
            <a:endParaRPr lang="en-US" smtClean="0"/>
          </a:p>
        </p:txBody>
      </p:sp>
      <p:sp>
        <p:nvSpPr>
          <p:cNvPr id="4099" name="Content Placeholder 2"/>
          <p:cNvSpPr>
            <a:spLocks noGrp="1"/>
          </p:cNvSpPr>
          <p:nvPr>
            <p:ph idx="1"/>
          </p:nvPr>
        </p:nvSpPr>
        <p:spPr>
          <a:xfrm>
            <a:off x="714375" y="1214438"/>
            <a:ext cx="8229600" cy="4525962"/>
          </a:xfrm>
        </p:spPr>
        <p:txBody>
          <a:bodyPr>
            <a:normAutofit/>
          </a:bodyPr>
          <a:lstStyle/>
          <a:p>
            <a:pPr algn="r" eaLnBrk="1" hangingPunct="1">
              <a:buFont typeface="Arial" charset="0"/>
              <a:buNone/>
            </a:pPr>
            <a:r>
              <a:rPr lang="ar-SA" smtClean="0"/>
              <a:t>   1- </a:t>
            </a:r>
            <a:r>
              <a:rPr lang="ar-IQ" smtClean="0"/>
              <a:t>من المباديء المهمة التي جاء بها كل من الإعلان العالمي لحقوق الانسان و العهد الدولي لحقوق الإنسان المدنية و السياسية هو مبدأ </a:t>
            </a:r>
            <a:r>
              <a:rPr lang="ar-IQ" smtClean="0">
                <a:solidFill>
                  <a:srgbClr val="FF0000"/>
                </a:solidFill>
              </a:rPr>
              <a:t>"شرعية الجرائم والعقوبات" </a:t>
            </a:r>
            <a:r>
              <a:rPr lang="ar-IQ" smtClean="0"/>
              <a:t>ومبدأ </a:t>
            </a:r>
            <a:r>
              <a:rPr lang="ar-IQ" smtClean="0">
                <a:solidFill>
                  <a:srgbClr val="FF0000"/>
                </a:solidFill>
              </a:rPr>
              <a:t>"عدم رجعية القانون الجنائي على الماضي" </a:t>
            </a:r>
            <a:r>
              <a:rPr lang="ar-IQ" smtClean="0"/>
              <a:t>حيث نص </a:t>
            </a:r>
            <a:r>
              <a:rPr lang="ar-SA" smtClean="0"/>
              <a:t>في المادة (11/ 2) </a:t>
            </a:r>
            <a:r>
              <a:rPr lang="ar-IQ" smtClean="0"/>
              <a:t>على انه " </a:t>
            </a:r>
            <a:r>
              <a:rPr lang="en-US" smtClean="0"/>
              <a:t>لا يدان أي شخص من جراء أداة عمل أو الإمتناع عن أداة عمل إلا إذا كان ذلك يعتبر جرماً وفقاً للقانون الوطني أو الدولي وقت الارتكاب، كذلك لا توقع عليه عقوبة</a:t>
            </a:r>
            <a:r>
              <a:rPr lang="ar-SA" smtClean="0"/>
              <a:t> </a:t>
            </a:r>
            <a:r>
              <a:rPr lang="en-US" smtClean="0"/>
              <a:t>أشد من تلك</a:t>
            </a:r>
            <a:r>
              <a:rPr lang="ar-IQ" smtClean="0"/>
              <a:t>  </a:t>
            </a:r>
            <a:r>
              <a:rPr lang="en-US" smtClean="0"/>
              <a:t>التي كان يجوز توقيعها وقت إرتكاب الجريمة</a:t>
            </a:r>
            <a:r>
              <a:rPr lang="ar-SA" smtClean="0"/>
              <a:t>“ .</a:t>
            </a:r>
            <a:endParaRPr lang="en-US" smtClean="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0034" y="714356"/>
            <a:ext cx="8229600" cy="4525963"/>
          </a:xfrm>
        </p:spPr>
        <p:txBody>
          <a:bodyPr>
            <a:noAutofit/>
          </a:bodyPr>
          <a:lstStyle/>
          <a:p>
            <a:pPr algn="r" rtl="1">
              <a:buNone/>
            </a:pPr>
            <a:r>
              <a:rPr lang="ar-IQ" sz="3600" dirty="0" smtClean="0"/>
              <a:t>    </a:t>
            </a:r>
            <a:r>
              <a:rPr lang="ar-SA" sz="3600" dirty="0" smtClean="0"/>
              <a:t> وتبنى المشرع العراقي المبدئين بالنص</a:t>
            </a:r>
            <a:r>
              <a:rPr lang="ar-IQ" sz="3600" dirty="0" smtClean="0"/>
              <a:t> في </a:t>
            </a:r>
            <a:r>
              <a:rPr lang="ar-SA" sz="3600" dirty="0" smtClean="0"/>
              <a:t>المادة (1) من قانون العقوبات العراقي رقم 111 لسنة 1969 المعدل </a:t>
            </a:r>
            <a:r>
              <a:rPr lang="ar-IQ" sz="3600" dirty="0" smtClean="0"/>
              <a:t>على انه </a:t>
            </a:r>
            <a:r>
              <a:rPr lang="ar-SA" sz="3600" dirty="0" smtClean="0"/>
              <a:t>"لا عقاب على فعل او إمتناع إلا بناء على قانون ينص على تجريمه وقت إقترافه ولا يجوز توقيع عقوبات أو تدابير احترازية لم ينص عليها القانون" ونص </a:t>
            </a:r>
            <a:r>
              <a:rPr lang="ar-IQ" sz="3600" dirty="0" smtClean="0"/>
              <a:t>في الفقرة (2)</a:t>
            </a:r>
            <a:r>
              <a:rPr lang="ar-SA" sz="3600" dirty="0" smtClean="0"/>
              <a:t> من نفس ال</a:t>
            </a:r>
            <a:r>
              <a:rPr lang="ar-IQ" sz="3600" dirty="0" smtClean="0"/>
              <a:t>مادة</a:t>
            </a:r>
            <a:r>
              <a:rPr lang="ar-SA" sz="3600" dirty="0" smtClean="0"/>
              <a:t> </a:t>
            </a:r>
            <a:endParaRPr lang="en-US" sz="3600" dirty="0" smtClean="0"/>
          </a:p>
          <a:p>
            <a:pPr algn="r" rtl="1">
              <a:buNone/>
            </a:pPr>
            <a:r>
              <a:rPr lang="ar-SA" sz="3600" dirty="0" smtClean="0"/>
              <a:t>على انه "يسري على الجرائم القانون النافذ وقت ارتكابها ويرجع في تحديد وقت إرتكاب الجريمة إلى الوقت الذي تمت فيه أفعال تنفيذها دون النظر إلى وقت تحقق نتيجتها" .</a:t>
            </a:r>
            <a:endParaRPr lang="en-US" sz="3600" dirty="0" smtClean="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buNone/>
            </a:pPr>
            <a:r>
              <a:rPr lang="ar-IQ" dirty="0" smtClean="0"/>
              <a:t>      2-</a:t>
            </a:r>
            <a:r>
              <a:rPr lang="en-US" dirty="0" smtClean="0"/>
              <a:t> </a:t>
            </a:r>
            <a:r>
              <a:rPr lang="ar-IQ" dirty="0" smtClean="0"/>
              <a:t>إعتبر المشرع العراقي في </a:t>
            </a:r>
            <a:r>
              <a:rPr lang="ar-SA" dirty="0" smtClean="0"/>
              <a:t>المادة (433) من قانون العقوبات العراقي </a:t>
            </a:r>
            <a:r>
              <a:rPr lang="ar-IQ" dirty="0" smtClean="0"/>
              <a:t>من قبيل </a:t>
            </a:r>
            <a:r>
              <a:rPr lang="ar-IQ" dirty="0" smtClean="0">
                <a:solidFill>
                  <a:srgbClr val="FF0000"/>
                </a:solidFill>
              </a:rPr>
              <a:t>جريمة القذف</a:t>
            </a:r>
            <a:r>
              <a:rPr lang="ar-IQ" dirty="0" smtClean="0"/>
              <a:t>, إسناد واقعة الى الغير باحدى الطرق العلنية من شأنها لو صحت أن توجب عقاب من إسندت اليه أو إحتقاره عند أهل وطنه من ، وهذا يتفق مع ما جاء في </a:t>
            </a:r>
            <a:r>
              <a:rPr lang="ar-SA" dirty="0" smtClean="0"/>
              <a:t>المادة (12) </a:t>
            </a:r>
            <a:r>
              <a:rPr lang="ar-IQ" dirty="0" smtClean="0"/>
              <a:t>من الإعلان العالمي لحقوق الإنسان بانه لا يجوز أن </a:t>
            </a:r>
            <a:r>
              <a:rPr lang="en-US" dirty="0" err="1" smtClean="0"/>
              <a:t>يعرض</a:t>
            </a:r>
            <a:r>
              <a:rPr lang="en-US" dirty="0" smtClean="0"/>
              <a:t> </a:t>
            </a:r>
            <a:r>
              <a:rPr lang="en-US" dirty="0" err="1" smtClean="0"/>
              <a:t>أحد</a:t>
            </a:r>
            <a:r>
              <a:rPr lang="en-US" dirty="0" smtClean="0"/>
              <a:t> </a:t>
            </a:r>
            <a:r>
              <a:rPr lang="en-US" dirty="0" err="1" smtClean="0"/>
              <a:t>لحملات</a:t>
            </a:r>
            <a:r>
              <a:rPr lang="en-US" dirty="0" smtClean="0"/>
              <a:t> </a:t>
            </a:r>
            <a:r>
              <a:rPr lang="en-US" dirty="0" err="1" smtClean="0"/>
              <a:t>على</a:t>
            </a:r>
            <a:r>
              <a:rPr lang="en-US" dirty="0" smtClean="0"/>
              <a:t> </a:t>
            </a:r>
            <a:r>
              <a:rPr lang="en-US" dirty="0" err="1" smtClean="0"/>
              <a:t>شرفه</a:t>
            </a:r>
            <a:r>
              <a:rPr lang="en-US" dirty="0" smtClean="0"/>
              <a:t> </a:t>
            </a:r>
            <a:r>
              <a:rPr lang="en-US" dirty="0" err="1" smtClean="0"/>
              <a:t>وسمعته</a:t>
            </a:r>
            <a:r>
              <a:rPr lang="en-US" dirty="0" smtClean="0"/>
              <a:t>، </a:t>
            </a:r>
            <a:r>
              <a:rPr lang="en-US" dirty="0" err="1" smtClean="0"/>
              <a:t>وكل</a:t>
            </a:r>
            <a:r>
              <a:rPr lang="en-US" dirty="0" smtClean="0"/>
              <a:t> </a:t>
            </a:r>
            <a:r>
              <a:rPr lang="en-US" dirty="0" err="1" smtClean="0"/>
              <a:t>شخص</a:t>
            </a:r>
            <a:r>
              <a:rPr lang="en-US" dirty="0" smtClean="0"/>
              <a:t> </a:t>
            </a:r>
            <a:r>
              <a:rPr lang="en-US" dirty="0" err="1" smtClean="0"/>
              <a:t>له</a:t>
            </a:r>
            <a:r>
              <a:rPr lang="en-US" dirty="0" smtClean="0"/>
              <a:t> </a:t>
            </a:r>
            <a:r>
              <a:rPr lang="en-US" dirty="0" err="1" smtClean="0"/>
              <a:t>الحق</a:t>
            </a:r>
            <a:r>
              <a:rPr lang="en-US" dirty="0" smtClean="0"/>
              <a:t> </a:t>
            </a:r>
            <a:r>
              <a:rPr lang="en-US" dirty="0" err="1" smtClean="0"/>
              <a:t>في</a:t>
            </a:r>
            <a:r>
              <a:rPr lang="en-US" dirty="0" smtClean="0"/>
              <a:t> </a:t>
            </a:r>
            <a:r>
              <a:rPr lang="en-US" dirty="0" err="1" smtClean="0"/>
              <a:t>الحماية</a:t>
            </a:r>
            <a:r>
              <a:rPr lang="en-US" dirty="0" smtClean="0"/>
              <a:t> </a:t>
            </a:r>
            <a:r>
              <a:rPr lang="en-US" dirty="0" err="1" smtClean="0"/>
              <a:t>القانونية</a:t>
            </a:r>
            <a:r>
              <a:rPr lang="en-US" dirty="0" smtClean="0"/>
              <a:t> </a:t>
            </a:r>
            <a:r>
              <a:rPr lang="en-US" dirty="0" err="1" smtClean="0"/>
              <a:t>من</a:t>
            </a:r>
            <a:r>
              <a:rPr lang="en-US" dirty="0" smtClean="0"/>
              <a:t> </a:t>
            </a:r>
            <a:r>
              <a:rPr lang="en-US" dirty="0" err="1" smtClean="0"/>
              <a:t>مثل</a:t>
            </a:r>
            <a:r>
              <a:rPr lang="en-US" dirty="0" smtClean="0"/>
              <a:t> </a:t>
            </a:r>
            <a:r>
              <a:rPr lang="en-US" dirty="0" err="1" smtClean="0"/>
              <a:t>تلك</a:t>
            </a:r>
            <a:r>
              <a:rPr lang="en-US" dirty="0" smtClean="0"/>
              <a:t> </a:t>
            </a:r>
            <a:r>
              <a:rPr lang="en-US" dirty="0" err="1" smtClean="0"/>
              <a:t>الحملات</a:t>
            </a:r>
            <a:r>
              <a:rPr lang="en-US" dirty="0" smtClean="0"/>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12434</TotalTime>
  <Words>6299</Words>
  <Application>Microsoft Office PowerPoint</Application>
  <PresentationFormat>On-screen Show (4:3)</PresentationFormat>
  <Paragraphs>593</Paragraphs>
  <Slides>124</Slides>
  <Notes>9</Notes>
  <HiddenSlides>0</HiddenSlides>
  <MMClips>0</MMClips>
  <ScaleCrop>false</ScaleCrop>
  <HeadingPairs>
    <vt:vector size="4" baseType="variant">
      <vt:variant>
        <vt:lpstr>Theme</vt:lpstr>
      </vt:variant>
      <vt:variant>
        <vt:i4>1</vt:i4>
      </vt:variant>
      <vt:variant>
        <vt:lpstr>Slide Titles</vt:lpstr>
      </vt:variant>
      <vt:variant>
        <vt:i4>124</vt:i4>
      </vt:variant>
    </vt:vector>
  </HeadingPairs>
  <TitlesOfParts>
    <vt:vector size="125" baseType="lpstr">
      <vt:lpstr>Apex</vt:lpstr>
      <vt:lpstr>وزارة التعليم العالي والبحث العلمي                                                       </vt:lpstr>
      <vt:lpstr>التعريف بقانون العقوبات </vt:lpstr>
      <vt:lpstr>صلة قانون العقوبات بفروع القانون الاخرى  </vt:lpstr>
      <vt:lpstr>العلوم المساعدة لقانون العقوبات </vt:lpstr>
      <vt:lpstr>مصدر قانون العقوبات </vt:lpstr>
      <vt:lpstr>تفسير نصوص قانون العقوبات </vt:lpstr>
      <vt:lpstr>2- مذاهب التفسير </vt:lpstr>
      <vt:lpstr>3- طريق تفسير نصوص قانون العقوبات </vt:lpstr>
      <vt:lpstr>- التضارب الظاهري للنصوص الجنائية </vt:lpstr>
      <vt:lpstr> نطاق تطبيق قانون العقوبات</vt:lpstr>
      <vt:lpstr>تطبيق القانون الجنائي من حيث الزمان </vt:lpstr>
      <vt:lpstr> مبدأ عدم رجعية القانون الجنائي على الماضي </vt:lpstr>
      <vt:lpstr>Slide 13</vt:lpstr>
      <vt:lpstr> نطاق تطبيق مبدأ عدم رجعية القانون الجنائي على الماضي </vt:lpstr>
      <vt:lpstr>Slide 15</vt:lpstr>
      <vt:lpstr>المبدأ في التشريع العراقي</vt:lpstr>
      <vt:lpstr>Slide 17</vt:lpstr>
      <vt:lpstr>Slide 18</vt:lpstr>
      <vt:lpstr>تطبيق القانون الجنائي من حيث المكان </vt:lpstr>
      <vt:lpstr> الإستثناءات على مبدأ الإقليمية</vt:lpstr>
      <vt:lpstr> تطبيق القانون الجنائي على الأشخاص </vt:lpstr>
      <vt:lpstr>- تسليم المجرمين </vt:lpstr>
      <vt:lpstr>Slide 23</vt:lpstr>
      <vt:lpstr>الجريمة</vt:lpstr>
      <vt:lpstr>أركان الجريمة  الركن المادي </vt:lpstr>
      <vt:lpstr> معيار تحقق العلاقة السببية </vt:lpstr>
      <vt:lpstr>الركن المعنوي </vt:lpstr>
      <vt:lpstr>الركن الشرعي </vt:lpstr>
      <vt:lpstr> صور إرتكاب الجريمة </vt:lpstr>
      <vt:lpstr>2- مراحل الجريمة السابقة للشروع </vt:lpstr>
      <vt:lpstr>ج– مرحلة التنفيذ:  </vt:lpstr>
      <vt:lpstr>Slide 32</vt:lpstr>
      <vt:lpstr>Slide 33</vt:lpstr>
      <vt:lpstr>Slide 34</vt:lpstr>
      <vt:lpstr>Slide 35</vt:lpstr>
      <vt:lpstr>المساهمة الجنائية  </vt:lpstr>
      <vt:lpstr>- الإتجاهات الفقهية في المساهمة الجنائية  </vt:lpstr>
      <vt:lpstr>صور المساهمة الجنائية </vt:lpstr>
      <vt:lpstr>التمييز بين المساهمة الأصلية والمساهمة التبعية في الجريمة </vt:lpstr>
      <vt:lpstr>أهمية التمييز بين المساهمة الأصلية والمساهمة التبعية في الجريمة </vt:lpstr>
      <vt:lpstr>- المساهمة الأصلية في الجريمة </vt:lpstr>
      <vt:lpstr>النتيجة المحتملة في المساهمة الأصلية في الجريمة </vt:lpstr>
      <vt:lpstr>عقوبة المساهم الأصلي في الجريمة</vt:lpstr>
      <vt:lpstr>المساهمة التبعية في الجريمة </vt:lpstr>
      <vt:lpstr>Slide 45</vt:lpstr>
      <vt:lpstr>Slide 46</vt:lpstr>
      <vt:lpstr>عقوبة المساهم التبعي في الجريمة</vt:lpstr>
      <vt:lpstr>تأثير ظروف الجريمة على المساهمين فيها </vt:lpstr>
      <vt:lpstr>أثر الاعذار على المساهمين فيها </vt:lpstr>
      <vt:lpstr>أثر النتائج المحتملة على المساهمين فيها </vt:lpstr>
      <vt:lpstr>  أسباب الإباحة  </vt:lpstr>
      <vt:lpstr>Slide 52</vt:lpstr>
      <vt:lpstr>إستعمال الحق </vt:lpstr>
      <vt:lpstr>Slide 54</vt:lpstr>
      <vt:lpstr>Slide 55</vt:lpstr>
      <vt:lpstr>Slide 56</vt:lpstr>
      <vt:lpstr>   أنواع الجرائم 1- أنواع الجرائم من حيث جسامتها  </vt:lpstr>
      <vt:lpstr> معيار التمييز </vt:lpstr>
      <vt:lpstr>صعوبات تعترض معيار التمييز: </vt:lpstr>
      <vt:lpstr>أهمية التقسيم الثلاثي </vt:lpstr>
      <vt:lpstr>2- أنواع الجرائم من حيث طبيعتها </vt:lpstr>
      <vt:lpstr> معيار التمييز </vt:lpstr>
      <vt:lpstr> فئات الجرائم السياسية </vt:lpstr>
      <vt:lpstr>  -  موقف المشرع العراقي من الجريمة السياسية </vt:lpstr>
      <vt:lpstr>3- أنواع الجرائم من حيث ركنها المادي </vt:lpstr>
      <vt:lpstr>Slide 66</vt:lpstr>
      <vt:lpstr>Slide 67</vt:lpstr>
      <vt:lpstr> أهمية التقسيم </vt:lpstr>
      <vt:lpstr>Slide 69</vt:lpstr>
      <vt:lpstr>المجرم</vt:lpstr>
      <vt:lpstr>Slide 71</vt:lpstr>
      <vt:lpstr>Slide 72</vt:lpstr>
      <vt:lpstr>أنواع القصد الجنائي</vt:lpstr>
      <vt:lpstr>Slide 74</vt:lpstr>
      <vt:lpstr>الخطأ غير العمدي </vt:lpstr>
      <vt:lpstr> موانع المسؤولية الجنائية  </vt:lpstr>
      <vt:lpstr>حالات موانع المسؤولية الجنائية</vt:lpstr>
      <vt:lpstr>2- سكر أو التخدير</vt:lpstr>
      <vt:lpstr>Slide 79</vt:lpstr>
      <vt:lpstr>3- الإكراه</vt:lpstr>
      <vt:lpstr>4- الضرورة </vt:lpstr>
      <vt:lpstr>Slide 82</vt:lpstr>
      <vt:lpstr>العقوبات</vt:lpstr>
      <vt:lpstr> خصائص العقوبة وأهداف العقوبة </vt:lpstr>
      <vt:lpstr> أنواع العقوبات </vt:lpstr>
      <vt:lpstr> الغرامة </vt:lpstr>
      <vt:lpstr>العقوبات التبعية:</vt:lpstr>
      <vt:lpstr>العقوبات التكميلية</vt:lpstr>
      <vt:lpstr>تفريد العقوبة </vt:lpstr>
      <vt:lpstr>أنواع الظروف المشددة</vt:lpstr>
      <vt:lpstr> الظروف المخففة للعقوبة</vt:lpstr>
      <vt:lpstr>         تعدد الجرائم واثره على العقاب     </vt:lpstr>
      <vt:lpstr> قاعدة( تعدد العقوبات بتعدد الجرائم )  والقيود التي ترد علىها </vt:lpstr>
      <vt:lpstr>الاستثناء من قاعدة تعدد العقوبات بتعدد الجرائم: </vt:lpstr>
      <vt:lpstr>Slide 95</vt:lpstr>
      <vt:lpstr>ماهية الإتفاق   يقصد به أن يكون النص الجنائي النافذ في النظام القانوني الوطني يحقق عند تطبيقه ذات الحماية الدولية للحق محل الحماية سواء من حيث نوع الحماية أو من حيث نطاقها في إطار من المساواة وعدم التمييز بين   المخاطبين بإحكامه لأي سبب من الأسباب. </vt:lpstr>
      <vt:lpstr>Slide 97</vt:lpstr>
      <vt:lpstr>Slide 98</vt:lpstr>
      <vt:lpstr>Slide 99</vt:lpstr>
      <vt:lpstr>Slide 100</vt:lpstr>
      <vt:lpstr>Slide 101</vt:lpstr>
      <vt:lpstr>Slide 102</vt:lpstr>
      <vt:lpstr>Slide 103</vt:lpstr>
      <vt:lpstr>Slide 104</vt:lpstr>
      <vt:lpstr>Slide 105</vt:lpstr>
      <vt:lpstr> </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Slide 124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التعريف بقانون العقوبات</dc:title>
  <dc:creator>High Spec Co</dc:creator>
  <cp:lastModifiedBy>MiQDAD</cp:lastModifiedBy>
  <cp:revision>165</cp:revision>
  <dcterms:created xsi:type="dcterms:W3CDTF">2013-10-08T08:29:32Z</dcterms:created>
  <dcterms:modified xsi:type="dcterms:W3CDTF">2018-05-10T21:49:42Z</dcterms:modified>
</cp:coreProperties>
</file>