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7"/>
  </p:notesMasterIdLst>
  <p:handoutMasterIdLst>
    <p:handoutMasterId r:id="rId18"/>
  </p:handoutMasterIdLst>
  <p:sldIdLst>
    <p:sldId id="291" r:id="rId2"/>
    <p:sldId id="297" r:id="rId3"/>
    <p:sldId id="298" r:id="rId4"/>
    <p:sldId id="299" r:id="rId5"/>
    <p:sldId id="300" r:id="rId6"/>
    <p:sldId id="301" r:id="rId7"/>
    <p:sldId id="302" r:id="rId8"/>
    <p:sldId id="308" r:id="rId9"/>
    <p:sldId id="303" r:id="rId10"/>
    <p:sldId id="304" r:id="rId11"/>
    <p:sldId id="305" r:id="rId12"/>
    <p:sldId id="306" r:id="rId13"/>
    <p:sldId id="307" r:id="rId14"/>
    <p:sldId id="309" r:id="rId15"/>
    <p:sldId id="310" r:id="rId16"/>
  </p:sldIdLst>
  <p:sldSz cx="9144000" cy="6858000" type="screen4x3"/>
  <p:notesSz cx="6858000" cy="9144000"/>
  <p:defaultTextStyle>
    <a:defPPr>
      <a:defRPr lang="ar-SA"/>
    </a:defPPr>
    <a:lvl1pPr algn="r" rtl="1" fontAlgn="base">
      <a:spcBef>
        <a:spcPct val="0"/>
      </a:spcBef>
      <a:spcAft>
        <a:spcPct val="0"/>
      </a:spcAft>
      <a:defRPr sz="2400" kern="1200">
        <a:solidFill>
          <a:schemeClr val="tx1"/>
        </a:solidFill>
        <a:latin typeface="Arial" charset="0"/>
        <a:ea typeface="Arial" charset="0"/>
        <a:cs typeface="Arial" charset="0"/>
      </a:defRPr>
    </a:lvl1pPr>
    <a:lvl2pPr marL="457200" algn="r" rtl="1" fontAlgn="base">
      <a:spcBef>
        <a:spcPct val="0"/>
      </a:spcBef>
      <a:spcAft>
        <a:spcPct val="0"/>
      </a:spcAft>
      <a:defRPr sz="2400" kern="1200">
        <a:solidFill>
          <a:schemeClr val="tx1"/>
        </a:solidFill>
        <a:latin typeface="Arial" charset="0"/>
        <a:ea typeface="Arial" charset="0"/>
        <a:cs typeface="Arial" charset="0"/>
      </a:defRPr>
    </a:lvl2pPr>
    <a:lvl3pPr marL="914400" algn="r" rtl="1" fontAlgn="base">
      <a:spcBef>
        <a:spcPct val="0"/>
      </a:spcBef>
      <a:spcAft>
        <a:spcPct val="0"/>
      </a:spcAft>
      <a:defRPr sz="2400" kern="1200">
        <a:solidFill>
          <a:schemeClr val="tx1"/>
        </a:solidFill>
        <a:latin typeface="Arial" charset="0"/>
        <a:ea typeface="Arial" charset="0"/>
        <a:cs typeface="Arial" charset="0"/>
      </a:defRPr>
    </a:lvl3pPr>
    <a:lvl4pPr marL="1371600" algn="r" rtl="1" fontAlgn="base">
      <a:spcBef>
        <a:spcPct val="0"/>
      </a:spcBef>
      <a:spcAft>
        <a:spcPct val="0"/>
      </a:spcAft>
      <a:defRPr sz="2400" kern="1200">
        <a:solidFill>
          <a:schemeClr val="tx1"/>
        </a:solidFill>
        <a:latin typeface="Arial" charset="0"/>
        <a:ea typeface="Arial" charset="0"/>
        <a:cs typeface="Arial" charset="0"/>
      </a:defRPr>
    </a:lvl4pPr>
    <a:lvl5pPr marL="1828800" algn="r" rtl="1" fontAlgn="base">
      <a:spcBef>
        <a:spcPct val="0"/>
      </a:spcBef>
      <a:spcAft>
        <a:spcPct val="0"/>
      </a:spcAft>
      <a:defRPr sz="2400" kern="1200">
        <a:solidFill>
          <a:schemeClr val="tx1"/>
        </a:solidFill>
        <a:latin typeface="Arial" charset="0"/>
        <a:ea typeface="Arial" charset="0"/>
        <a:cs typeface="Arial" charset="0"/>
      </a:defRPr>
    </a:lvl5pPr>
    <a:lvl6pPr marL="2286000" algn="r" defTabSz="914400" rtl="1" eaLnBrk="1" latinLnBrk="0" hangingPunct="1">
      <a:defRPr sz="2400" kern="1200">
        <a:solidFill>
          <a:schemeClr val="tx1"/>
        </a:solidFill>
        <a:latin typeface="Arial" charset="0"/>
        <a:ea typeface="Arial" charset="0"/>
        <a:cs typeface="Arial" charset="0"/>
      </a:defRPr>
    </a:lvl6pPr>
    <a:lvl7pPr marL="2743200" algn="r" defTabSz="914400" rtl="1" eaLnBrk="1" latinLnBrk="0" hangingPunct="1">
      <a:defRPr sz="2400" kern="1200">
        <a:solidFill>
          <a:schemeClr val="tx1"/>
        </a:solidFill>
        <a:latin typeface="Arial" charset="0"/>
        <a:ea typeface="Arial" charset="0"/>
        <a:cs typeface="Arial" charset="0"/>
      </a:defRPr>
    </a:lvl7pPr>
    <a:lvl8pPr marL="3200400" algn="r" defTabSz="914400" rtl="1" eaLnBrk="1" latinLnBrk="0" hangingPunct="1">
      <a:defRPr sz="2400" kern="1200">
        <a:solidFill>
          <a:schemeClr val="tx1"/>
        </a:solidFill>
        <a:latin typeface="Arial" charset="0"/>
        <a:ea typeface="Arial" charset="0"/>
        <a:cs typeface="Arial" charset="0"/>
      </a:defRPr>
    </a:lvl8pPr>
    <a:lvl9pPr marL="3657600" algn="r" defTabSz="914400" rtl="1" eaLnBrk="1" latinLnBrk="0" hangingPunct="1">
      <a:defRPr sz="2400" kern="1200">
        <a:solidFill>
          <a:schemeClr val="tx1"/>
        </a:solidFill>
        <a:latin typeface="Arial" charset="0"/>
        <a:ea typeface="Arial" charset="0"/>
        <a:cs typeface="Arial" charset="0"/>
      </a:defRPr>
    </a:lvl9pPr>
  </p:defaultTextStyle>
  <p:extLst>
    <p:ext uri="{521415D9-36F7-43E2-AB2F-B90AF26B5E84}">
      <p14:sectionLst xmlns:p14="http://schemas.microsoft.com/office/powerpoint/2010/main">
        <p14:section name="Default Section" id="{D682BF29-164E-438B-85C8-C665C9B1F33E}">
          <p14:sldIdLst>
            <p14:sldId id="291"/>
            <p14:sldId id="297"/>
            <p14:sldId id="298"/>
            <p14:sldId id="299"/>
            <p14:sldId id="300"/>
            <p14:sldId id="301"/>
            <p14:sldId id="302"/>
            <p14:sldId id="308"/>
            <p14:sldId id="303"/>
            <p14:sldId id="304"/>
            <p14:sldId id="305"/>
            <p14:sldId id="306"/>
            <p14:sldId id="307"/>
            <p14:sldId id="309"/>
            <p14:sldId id="31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500000"/>
    <a:srgbClr val="920000"/>
    <a:srgbClr val="CC9900"/>
    <a:srgbClr val="FFB9B9"/>
    <a:srgbClr val="FFC9C9"/>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328" autoAdjust="0"/>
    <p:restoredTop sz="92821" autoAdjust="0"/>
  </p:normalViewPr>
  <p:slideViewPr>
    <p:cSldViewPr>
      <p:cViewPr>
        <p:scale>
          <a:sx n="79" d="100"/>
          <a:sy n="79" d="100"/>
        </p:scale>
        <p:origin x="-92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7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8788"/>
          </a:xfrm>
          <a:prstGeom prst="rect">
            <a:avLst/>
          </a:prstGeom>
        </p:spPr>
        <p:txBody>
          <a:bodyPr vert="horz" lIns="91440" tIns="45720" rIns="91440" bIns="45720" rtlCol="1"/>
          <a:lstStyle>
            <a:lvl1pPr algn="l">
              <a:defRPr sz="1200"/>
            </a:lvl1pPr>
          </a:lstStyle>
          <a:p>
            <a:fld id="{6C8AC6C5-8AB2-D84B-9321-5B233EC071C5}" type="datetimeFigureOut">
              <a:rPr lang="ar-SA" smtClean="0"/>
              <a:t>18/02/1444</a:t>
            </a:fld>
            <a:endParaRPr lang="ar-SA"/>
          </a:p>
        </p:txBody>
      </p:sp>
      <p:sp>
        <p:nvSpPr>
          <p:cNvPr id="4" name="عنصر نائب للتذييل 3"/>
          <p:cNvSpPr>
            <a:spLocks noGrp="1"/>
          </p:cNvSpPr>
          <p:nvPr>
            <p:ph type="ftr" sz="quarter" idx="2"/>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8787"/>
          </a:xfrm>
          <a:prstGeom prst="rect">
            <a:avLst/>
          </a:prstGeom>
        </p:spPr>
        <p:txBody>
          <a:bodyPr vert="horz" lIns="91440" tIns="45720" rIns="91440" bIns="45720" rtlCol="1" anchor="b"/>
          <a:lstStyle>
            <a:lvl1pPr algn="l">
              <a:defRPr sz="1200"/>
            </a:lvl1pPr>
          </a:lstStyle>
          <a:p>
            <a:fld id="{6EF4D3DE-6C07-774D-A715-33795A86A50B}" type="slidenum">
              <a:rPr lang="ar-SA" smtClean="0"/>
              <a:t>‹#›</a:t>
            </a:fld>
            <a:endParaRPr lang="ar-SA"/>
          </a:p>
        </p:txBody>
      </p:sp>
    </p:spTree>
    <p:extLst>
      <p:ext uri="{BB962C8B-B14F-4D97-AF65-F5344CB8AC3E}">
        <p14:creationId xmlns:p14="http://schemas.microsoft.com/office/powerpoint/2010/main" val="134132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ar-SA" altLang="ar-SA"/>
          </a:p>
        </p:txBody>
      </p:sp>
      <p:sp>
        <p:nvSpPr>
          <p:cNvPr id="3" name="عنصر نائب للتاريخ 2"/>
          <p:cNvSpPr>
            <a:spLocks noGrp="1"/>
          </p:cNvSpPr>
          <p:nvPr>
            <p:ph type="dt" idx="1"/>
          </p:nvPr>
        </p:nvSpPr>
        <p:spPr>
          <a:xfrm>
            <a:off x="1588"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vl1pPr>
          </a:lstStyle>
          <a:p>
            <a:fld id="{425DB488-F0D4-1744-AE1B-283D3B397192}" type="datetimeFigureOut">
              <a:rPr lang="ar-SA" altLang="ar-SA"/>
              <a:pPr/>
              <a:t>18/02/1444</a:t>
            </a:fld>
            <a:endParaRPr lang="ar-SA" alt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ar-SA" altLang="ar-SA"/>
              <a:t>انقر لتحرير أنماط النص الرئيسي</a:t>
            </a:r>
          </a:p>
          <a:p>
            <a:pPr lvl="1"/>
            <a:r>
              <a:rPr lang="ar-SA" altLang="ar-SA"/>
              <a:t>المستوى الثاني</a:t>
            </a:r>
          </a:p>
          <a:p>
            <a:pPr lvl="2"/>
            <a:r>
              <a:rPr lang="ar-SA" altLang="ar-SA"/>
              <a:t>المستوى الثالث</a:t>
            </a:r>
          </a:p>
          <a:p>
            <a:pPr lvl="3"/>
            <a:r>
              <a:rPr lang="ar-SA" altLang="ar-SA"/>
              <a:t>المستوى الرابع</a:t>
            </a:r>
          </a:p>
          <a:p>
            <a:pPr lvl="4"/>
            <a:r>
              <a:rPr lang="ar-SA" alt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ar-SA" alt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vl1pPr>
          </a:lstStyle>
          <a:p>
            <a:fld id="{71E3ED6F-86C5-3749-A2D5-D5B9E5622A1E}" type="slidenum">
              <a:rPr lang="ar-SA" altLang="ar-SA"/>
              <a:pPr/>
              <a:t>‹#›</a:t>
            </a:fld>
            <a:endParaRPr lang="ar-SA" altLang="ar-SA"/>
          </a:p>
        </p:txBody>
      </p:sp>
    </p:spTree>
    <p:extLst>
      <p:ext uri="{BB962C8B-B14F-4D97-AF65-F5344CB8AC3E}">
        <p14:creationId xmlns:p14="http://schemas.microsoft.com/office/powerpoint/2010/main" val="327388179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Arial" charset="0"/>
        <a:cs typeface="+mn-cs"/>
      </a:defRPr>
    </a:lvl1pPr>
    <a:lvl2pPr marL="457200" algn="r" rtl="1" eaLnBrk="0" fontAlgn="base" hangingPunct="0">
      <a:spcBef>
        <a:spcPct val="30000"/>
      </a:spcBef>
      <a:spcAft>
        <a:spcPct val="0"/>
      </a:spcAft>
      <a:defRPr sz="1200" kern="1200">
        <a:solidFill>
          <a:schemeClr val="tx1"/>
        </a:solidFill>
        <a:latin typeface="+mn-lt"/>
        <a:ea typeface="Arial" charset="0"/>
        <a:cs typeface="+mn-cs"/>
      </a:defRPr>
    </a:lvl2pPr>
    <a:lvl3pPr marL="914400" algn="r" rtl="1" eaLnBrk="0" fontAlgn="base" hangingPunct="0">
      <a:spcBef>
        <a:spcPct val="30000"/>
      </a:spcBef>
      <a:spcAft>
        <a:spcPct val="0"/>
      </a:spcAft>
      <a:defRPr sz="1200" kern="1200">
        <a:solidFill>
          <a:schemeClr val="tx1"/>
        </a:solidFill>
        <a:latin typeface="+mn-lt"/>
        <a:ea typeface="Arial" charset="0"/>
        <a:cs typeface="+mn-cs"/>
      </a:defRPr>
    </a:lvl3pPr>
    <a:lvl4pPr marL="1371600" algn="r" rtl="1" eaLnBrk="0" fontAlgn="base" hangingPunct="0">
      <a:spcBef>
        <a:spcPct val="30000"/>
      </a:spcBef>
      <a:spcAft>
        <a:spcPct val="0"/>
      </a:spcAft>
      <a:defRPr sz="1200" kern="1200">
        <a:solidFill>
          <a:schemeClr val="tx1"/>
        </a:solidFill>
        <a:latin typeface="+mn-lt"/>
        <a:ea typeface="Arial" charset="0"/>
        <a:cs typeface="+mn-cs"/>
      </a:defRPr>
    </a:lvl4pPr>
    <a:lvl5pPr marL="1828800" algn="r" rtl="1" eaLnBrk="0" fontAlgn="base" hangingPunct="0">
      <a:spcBef>
        <a:spcPct val="30000"/>
      </a:spcBef>
      <a:spcAft>
        <a:spcPct val="0"/>
      </a:spcAft>
      <a:defRPr sz="1200" kern="1200">
        <a:solidFill>
          <a:schemeClr val="tx1"/>
        </a:solidFill>
        <a:latin typeface="+mn-lt"/>
        <a:ea typeface="Arial" charset="0"/>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3514742-25FD-8443-9678-AF36D521A9DB}" type="slidenum">
              <a:rPr lang="ar-SA" altLang="ar-SA"/>
              <a:pPr/>
              <a:t>‹#›</a:t>
            </a:fld>
            <a:endParaRPr lang="en-US" altLang="ar-SA"/>
          </a:p>
        </p:txBody>
      </p:sp>
    </p:spTree>
    <p:extLst>
      <p:ext uri="{BB962C8B-B14F-4D97-AF65-F5344CB8AC3E}">
        <p14:creationId xmlns:p14="http://schemas.microsoft.com/office/powerpoint/2010/main" val="475814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4820782-CE25-954B-A10E-E41044C1177F}" type="slidenum">
              <a:rPr lang="ar-SA" altLang="ar-SA"/>
              <a:pPr/>
              <a:t>‹#›</a:t>
            </a:fld>
            <a:endParaRPr lang="en-US" altLang="ar-SA"/>
          </a:p>
        </p:txBody>
      </p:sp>
    </p:spTree>
    <p:extLst>
      <p:ext uri="{BB962C8B-B14F-4D97-AF65-F5344CB8AC3E}">
        <p14:creationId xmlns:p14="http://schemas.microsoft.com/office/powerpoint/2010/main" val="138201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7CACD80-BD87-6044-B8B0-18A62105956B}" type="slidenum">
              <a:rPr lang="ar-SA" altLang="ar-SA"/>
              <a:pPr/>
              <a:t>‹#›</a:t>
            </a:fld>
            <a:endParaRPr lang="en-US" altLang="ar-SA"/>
          </a:p>
        </p:txBody>
      </p:sp>
    </p:spTree>
    <p:extLst>
      <p:ext uri="{BB962C8B-B14F-4D97-AF65-F5344CB8AC3E}">
        <p14:creationId xmlns:p14="http://schemas.microsoft.com/office/powerpoint/2010/main" val="377937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950D4C9-DC7B-5B4D-A518-E9664DCC80CC}" type="slidenum">
              <a:rPr lang="ar-SA" altLang="ar-SA"/>
              <a:pPr/>
              <a:t>‹#›</a:t>
            </a:fld>
            <a:endParaRPr lang="en-US" altLang="ar-SA"/>
          </a:p>
        </p:txBody>
      </p:sp>
    </p:spTree>
    <p:extLst>
      <p:ext uri="{BB962C8B-B14F-4D97-AF65-F5344CB8AC3E}">
        <p14:creationId xmlns:p14="http://schemas.microsoft.com/office/powerpoint/2010/main" val="194059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E370E31-F825-2940-A1D9-FE7D34992E7C}" type="slidenum">
              <a:rPr lang="ar-SA" altLang="ar-SA"/>
              <a:pPr/>
              <a:t>‹#›</a:t>
            </a:fld>
            <a:endParaRPr lang="en-US" altLang="ar-SA"/>
          </a:p>
        </p:txBody>
      </p:sp>
    </p:spTree>
    <p:extLst>
      <p:ext uri="{BB962C8B-B14F-4D97-AF65-F5344CB8AC3E}">
        <p14:creationId xmlns:p14="http://schemas.microsoft.com/office/powerpoint/2010/main" val="182696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CBA84AE-AAE4-8D46-A659-A053D1331A07}" type="slidenum">
              <a:rPr lang="ar-SA" altLang="ar-SA"/>
              <a:pPr/>
              <a:t>‹#›</a:t>
            </a:fld>
            <a:endParaRPr lang="en-US" altLang="ar-SA"/>
          </a:p>
        </p:txBody>
      </p:sp>
    </p:spTree>
    <p:extLst>
      <p:ext uri="{BB962C8B-B14F-4D97-AF65-F5344CB8AC3E}">
        <p14:creationId xmlns:p14="http://schemas.microsoft.com/office/powerpoint/2010/main" val="1004325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35F1315-7C5F-5D44-AE08-3E29CF282A95}" type="slidenum">
              <a:rPr lang="ar-SA" altLang="ar-SA"/>
              <a:pPr/>
              <a:t>‹#›</a:t>
            </a:fld>
            <a:endParaRPr lang="en-US" altLang="ar-SA"/>
          </a:p>
        </p:txBody>
      </p:sp>
    </p:spTree>
    <p:extLst>
      <p:ext uri="{BB962C8B-B14F-4D97-AF65-F5344CB8AC3E}">
        <p14:creationId xmlns:p14="http://schemas.microsoft.com/office/powerpoint/2010/main" val="473095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CC63D2B-C24D-6B47-A38F-D5B072300FB8}" type="slidenum">
              <a:rPr lang="ar-SA" altLang="ar-SA"/>
              <a:pPr/>
              <a:t>‹#›</a:t>
            </a:fld>
            <a:endParaRPr lang="en-US" altLang="ar-SA"/>
          </a:p>
        </p:txBody>
      </p:sp>
    </p:spTree>
    <p:extLst>
      <p:ext uri="{BB962C8B-B14F-4D97-AF65-F5344CB8AC3E}">
        <p14:creationId xmlns:p14="http://schemas.microsoft.com/office/powerpoint/2010/main" val="1329338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2C9ADBB-3FE4-904E-AEEA-9D6F8A6F50A3}" type="slidenum">
              <a:rPr lang="ar-SA" altLang="ar-SA"/>
              <a:pPr/>
              <a:t>‹#›</a:t>
            </a:fld>
            <a:endParaRPr lang="en-US" altLang="ar-SA"/>
          </a:p>
        </p:txBody>
      </p:sp>
    </p:spTree>
    <p:extLst>
      <p:ext uri="{BB962C8B-B14F-4D97-AF65-F5344CB8AC3E}">
        <p14:creationId xmlns:p14="http://schemas.microsoft.com/office/powerpoint/2010/main" val="1917453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C9A2F93-E2DB-BD42-A175-8192851AD75D}" type="slidenum">
              <a:rPr lang="ar-SA" altLang="ar-SA"/>
              <a:pPr/>
              <a:t>‹#›</a:t>
            </a:fld>
            <a:endParaRPr lang="en-US" altLang="ar-SA"/>
          </a:p>
        </p:txBody>
      </p:sp>
    </p:spTree>
    <p:extLst>
      <p:ext uri="{BB962C8B-B14F-4D97-AF65-F5344CB8AC3E}">
        <p14:creationId xmlns:p14="http://schemas.microsoft.com/office/powerpoint/2010/main" val="150281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EC2BDA6-0E43-7F4B-A3A5-B1B2D2B6F02C}" type="slidenum">
              <a:rPr lang="ar-SA" altLang="ar-SA"/>
              <a:pPr/>
              <a:t>‹#›</a:t>
            </a:fld>
            <a:endParaRPr lang="en-US" altLang="ar-SA"/>
          </a:p>
        </p:txBody>
      </p:sp>
    </p:spTree>
    <p:extLst>
      <p:ext uri="{BB962C8B-B14F-4D97-AF65-F5344CB8AC3E}">
        <p14:creationId xmlns:p14="http://schemas.microsoft.com/office/powerpoint/2010/main" val="1223254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ar-SA"/>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ar-SA"/>
              <a:t>Click to edit Master text styles</a:t>
            </a:r>
          </a:p>
          <a:p>
            <a:pPr lvl="1"/>
            <a:r>
              <a:rPr lang="en-US" altLang="ar-SA"/>
              <a:t>Second level</a:t>
            </a:r>
          </a:p>
          <a:p>
            <a:pPr lvl="2"/>
            <a:r>
              <a:rPr lang="en-US" altLang="ar-SA"/>
              <a:t>Third level</a:t>
            </a:r>
          </a:p>
          <a:p>
            <a:pPr lvl="3"/>
            <a:r>
              <a:rPr lang="en-US" altLang="ar-SA"/>
              <a:t>Fourth level</a:t>
            </a:r>
          </a:p>
          <a:p>
            <a:pPr lvl="4"/>
            <a:r>
              <a:rPr lang="en-US" altLang="ar-SA"/>
              <a:t>Fifth level</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ea typeface="+mn-ea"/>
                <a:cs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ea typeface="+mn-ea"/>
                <a:cs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19149B4D-E562-7640-A973-A61ECC0273E6}" type="slidenum">
              <a:rPr lang="ar-SA" altLang="ar-SA"/>
              <a:pPr/>
              <a:t>‹#›</a:t>
            </a:fld>
            <a:endParaRPr lang="en-US" alt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0" fontAlgn="base" hangingPunct="0">
        <a:spcBef>
          <a:spcPct val="0"/>
        </a:spcBef>
        <a:spcAft>
          <a:spcPct val="0"/>
        </a:spcAft>
        <a:defRPr sz="4400">
          <a:solidFill>
            <a:schemeClr val="tx2"/>
          </a:solidFill>
          <a:latin typeface="+mj-lt"/>
          <a:ea typeface="Arial" charset="0"/>
          <a:cs typeface="+mj-cs"/>
        </a:defRPr>
      </a:lvl1pPr>
      <a:lvl2pPr algn="ctr" rtl="1" eaLnBrk="0" fontAlgn="base" hangingPunct="0">
        <a:spcBef>
          <a:spcPct val="0"/>
        </a:spcBef>
        <a:spcAft>
          <a:spcPct val="0"/>
        </a:spcAft>
        <a:defRPr sz="4400">
          <a:solidFill>
            <a:schemeClr val="tx2"/>
          </a:solidFill>
          <a:latin typeface="Arial" pitchFamily="34" charset="0"/>
          <a:ea typeface="Arial"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ea typeface="Arial"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ea typeface="Arial"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ea typeface="Arial"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Arial" charset="0"/>
          <a:cs typeface="+mn-cs"/>
        </a:defRPr>
      </a:lvl1pPr>
      <a:lvl2pPr marL="742950" indent="-285750" algn="r" rtl="1"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r" rtl="1"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r" rtl="1"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r" rtl="1"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0" scaled="1"/>
        </a:gradFill>
        <a:effectLst/>
      </p:bgPr>
    </p:bg>
    <p:spTree>
      <p:nvGrpSpPr>
        <p:cNvPr id="1" name=""/>
        <p:cNvGrpSpPr/>
        <p:nvPr/>
      </p:nvGrpSpPr>
      <p:grpSpPr>
        <a:xfrm>
          <a:off x="0" y="0"/>
          <a:ext cx="0" cy="0"/>
          <a:chOff x="0" y="0"/>
          <a:chExt cx="0" cy="0"/>
        </a:xfrm>
      </p:grpSpPr>
      <p:sp>
        <p:nvSpPr>
          <p:cNvPr id="2050" name="Text Box 6"/>
          <p:cNvSpPr txBox="1">
            <a:spLocks noChangeArrowheads="1"/>
          </p:cNvSpPr>
          <p:nvPr/>
        </p:nvSpPr>
        <p:spPr bwMode="auto">
          <a:xfrm>
            <a:off x="1143000" y="5105400"/>
            <a:ext cx="3429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Arial"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ar-IQ" altLang="ar-SA"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rPr>
              <a:t>مدرس المادة</a:t>
            </a:r>
            <a:r>
              <a:rPr lang="ar-EG" altLang="ar-SA"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rPr>
              <a:t> </a:t>
            </a:r>
            <a:endParaRPr lang="ar-IQ" altLang="ar-SA"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endParaRPr>
          </a:p>
          <a:p>
            <a:pPr algn="ctr" eaLnBrk="1" hangingPunct="1"/>
            <a:r>
              <a:rPr lang="ar-IQ" altLang="ar-SA"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rPr>
              <a:t>د.عمران </a:t>
            </a:r>
            <a:r>
              <a:rPr lang="ar-IQ" altLang="ar-SA"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rPr>
              <a:t>محمد </a:t>
            </a:r>
            <a:r>
              <a:rPr lang="ar-IQ" altLang="ar-SA" b="1" dirty="0" smtClean="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rPr>
              <a:t>مزوري</a:t>
            </a:r>
            <a:endParaRPr lang="ar-EG" altLang="ar-SA" b="1"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endParaRPr>
          </a:p>
        </p:txBody>
      </p:sp>
      <p:pic>
        <p:nvPicPr>
          <p:cNvPr id="2051" name="Picture 15" descr="1222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271183">
            <a:off x="6248400" y="4419600"/>
            <a:ext cx="19812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40" name="Text Box 16"/>
          <p:cNvSpPr txBox="1">
            <a:spLocks noChangeArrowheads="1"/>
          </p:cNvSpPr>
          <p:nvPr/>
        </p:nvSpPr>
        <p:spPr bwMode="auto">
          <a:xfrm>
            <a:off x="533400" y="533400"/>
            <a:ext cx="8305800" cy="1828800"/>
          </a:xfrm>
          <a:prstGeom prst="rect">
            <a:avLst/>
          </a:prstGeom>
          <a:gradFill rotWithShape="0">
            <a:gsLst>
              <a:gs pos="0">
                <a:schemeClr val="bg1"/>
              </a:gs>
              <a:gs pos="100000">
                <a:srgbClr val="FFFFCC"/>
              </a:gs>
            </a:gsLst>
            <a:path path="shape">
              <a:fillToRect l="50000" t="50000" r="50000" b="50000"/>
            </a:path>
          </a:gradFill>
          <a:ln w="19050">
            <a:solidFill>
              <a:srgbClr val="920000"/>
            </a:solidFill>
            <a:miter lim="800000"/>
            <a:headEnd/>
            <a:tailEnd/>
          </a:ln>
          <a:effectLst>
            <a:outerShdw blurRad="63500" dist="107763" dir="2700000" algn="ctr" rotWithShape="0">
              <a:srgbClr val="800000">
                <a:alpha val="50000"/>
              </a:srgbClr>
            </a:outerShdw>
          </a:effectLst>
        </p:spPr>
        <p:txBody>
          <a:bodyPr/>
          <a:lstStyle>
            <a:lvl1pPr eaLnBrk="0" hangingPunct="0">
              <a:defRPr sz="2400">
                <a:solidFill>
                  <a:schemeClr val="tx1"/>
                </a:solidFill>
                <a:latin typeface="Arial" charset="0"/>
                <a:ea typeface="Arial" charset="0"/>
                <a:cs typeface="Arial" charset="0"/>
              </a:defRPr>
            </a:lvl1pPr>
            <a:lvl2pPr marL="742950" indent="-285750" eaLnBrk="0" hangingPunct="0">
              <a:defRPr sz="2400">
                <a:solidFill>
                  <a:schemeClr val="tx1"/>
                </a:solidFill>
                <a:latin typeface="Arial" charset="0"/>
                <a:ea typeface="Arial" charset="0"/>
                <a:cs typeface="Arial" charset="0"/>
              </a:defRPr>
            </a:lvl2pPr>
            <a:lvl3pPr marL="1143000" indent="-228600" eaLnBrk="0" hangingPunct="0">
              <a:defRPr sz="2400">
                <a:solidFill>
                  <a:schemeClr val="tx1"/>
                </a:solidFill>
                <a:latin typeface="Arial" charset="0"/>
                <a:ea typeface="Arial" charset="0"/>
                <a:cs typeface="Arial" charset="0"/>
              </a:defRPr>
            </a:lvl3pPr>
            <a:lvl4pPr marL="1600200" indent="-228600" eaLnBrk="0" hangingPunct="0">
              <a:defRPr sz="2400">
                <a:solidFill>
                  <a:schemeClr val="tx1"/>
                </a:solidFill>
                <a:latin typeface="Arial" charset="0"/>
                <a:ea typeface="Arial" charset="0"/>
                <a:cs typeface="Arial" charset="0"/>
              </a:defRPr>
            </a:lvl4pPr>
            <a:lvl5pPr marL="2057400" indent="-228600" eaLnBrk="0" hangingPunct="0">
              <a:defRPr sz="2400">
                <a:solidFill>
                  <a:schemeClr val="tx1"/>
                </a:solidFill>
                <a:latin typeface="Arial" charset="0"/>
                <a:ea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ea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ea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ea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lnSpc>
                <a:spcPct val="120000"/>
              </a:lnSpc>
            </a:pPr>
            <a:r>
              <a:rPr lang="ar-IQ" altLang="ar-SA" b="1" dirty="0" smtClean="0">
                <a:ln w="10541" cmpd="sng">
                  <a:solidFill>
                    <a:schemeClr val="accent1">
                      <a:shade val="88000"/>
                      <a:satMod val="110000"/>
                    </a:schemeClr>
                  </a:solidFill>
                  <a:prstDash val="solid"/>
                </a:ln>
                <a:solidFill>
                  <a:srgbClr val="C00000"/>
                </a:solidFill>
              </a:rPr>
              <a:t>جامعة صلاح الدين- أربيل</a:t>
            </a:r>
          </a:p>
          <a:p>
            <a:pPr algn="ctr" eaLnBrk="1" hangingPunct="1">
              <a:lnSpc>
                <a:spcPct val="120000"/>
              </a:lnSpc>
            </a:pPr>
            <a:r>
              <a:rPr lang="ar-IQ" altLang="ar-SA" b="1" dirty="0" smtClean="0">
                <a:ln w="10541" cmpd="sng">
                  <a:solidFill>
                    <a:schemeClr val="accent1">
                      <a:shade val="88000"/>
                      <a:satMod val="110000"/>
                    </a:schemeClr>
                  </a:solidFill>
                  <a:prstDash val="solid"/>
                </a:ln>
                <a:solidFill>
                  <a:srgbClr val="C00000"/>
                </a:solidFill>
              </a:rPr>
              <a:t>كلية العلوم الإسلامية- قسم الشريعة</a:t>
            </a:r>
          </a:p>
          <a:p>
            <a:pPr algn="ctr" eaLnBrk="1" hangingPunct="1">
              <a:lnSpc>
                <a:spcPct val="120000"/>
              </a:lnSpc>
            </a:pPr>
            <a:r>
              <a:rPr lang="ar-IQ" altLang="ar-SA" b="1" dirty="0" smtClean="0">
                <a:ln w="10541" cmpd="sng">
                  <a:solidFill>
                    <a:schemeClr val="accent1">
                      <a:shade val="88000"/>
                      <a:satMod val="110000"/>
                    </a:schemeClr>
                  </a:solidFill>
                  <a:prstDash val="solid"/>
                </a:ln>
                <a:solidFill>
                  <a:srgbClr val="C00000"/>
                </a:solidFill>
              </a:rPr>
              <a:t>المرحلة الثانية- الكورس الأول</a:t>
            </a:r>
          </a:p>
          <a:p>
            <a:pPr algn="ctr" eaLnBrk="1" hangingPunct="1">
              <a:lnSpc>
                <a:spcPct val="120000"/>
              </a:lnSpc>
            </a:pPr>
            <a:endParaRPr lang="en-US" altLang="ar-SA" sz="3200" b="1" dirty="0">
              <a:solidFill>
                <a:srgbClr val="500000"/>
              </a:solidFill>
            </a:endParaRPr>
          </a:p>
        </p:txBody>
      </p:sp>
      <p:sp>
        <p:nvSpPr>
          <p:cNvPr id="2053" name="WordArt 7"/>
          <p:cNvSpPr>
            <a:spLocks noChangeArrowheads="1" noChangeShapeType="1" noTextEdit="1"/>
          </p:cNvSpPr>
          <p:nvPr/>
        </p:nvSpPr>
        <p:spPr bwMode="auto">
          <a:xfrm>
            <a:off x="838200" y="2971800"/>
            <a:ext cx="7162800" cy="1295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431"/>
              </a:avLst>
            </a:prstTxWarp>
          </a:bodyPr>
          <a:lstStyle/>
          <a:p>
            <a:pPr algn="ctr"/>
            <a:r>
              <a:rPr lang="ar-SA" sz="3600" b="1" kern="10" dirty="0" smtClean="0">
                <a:blipFill dpi="0" rotWithShape="0">
                  <a:blip r:embed="rId3">
                    <a:alphaModFix amt="54000"/>
                  </a:blip>
                  <a:srcRect/>
                  <a:tile tx="0" ty="0" sx="100000" sy="100000" flip="none" algn="tl"/>
                </a:blipFill>
                <a:effectLst>
                  <a:prstShdw prst="shdw17" dist="17961" dir="2700000">
                    <a:srgbClr val="800000">
                      <a:alpha val="74998"/>
                    </a:srgbClr>
                  </a:prstShdw>
                </a:effectLst>
              </a:rPr>
              <a:t>علوم الحديث</a:t>
            </a:r>
            <a:r>
              <a:rPr lang="ar-IQ" sz="3600" b="1" kern="10" dirty="0">
                <a:blipFill dpi="0" rotWithShape="0">
                  <a:blip r:embed="rId3">
                    <a:alphaModFix amt="54000"/>
                  </a:blip>
                  <a:srcRect/>
                  <a:tile tx="0" ty="0" sx="100000" sy="100000" flip="none" algn="tl"/>
                </a:blipFill>
                <a:effectLst>
                  <a:prstShdw prst="shdw17" dist="17961" dir="2700000">
                    <a:srgbClr val="800000">
                      <a:alpha val="74998"/>
                    </a:srgbClr>
                  </a:prstShdw>
                </a:effectLst>
              </a:rPr>
              <a:t> </a:t>
            </a:r>
            <a:r>
              <a:rPr lang="ar-IQ" sz="3600" b="1" kern="10" dirty="0" smtClean="0">
                <a:blipFill dpi="0" rotWithShape="0">
                  <a:blip r:embed="rId3">
                    <a:alphaModFix amt="54000"/>
                  </a:blip>
                  <a:srcRect/>
                  <a:tile tx="0" ty="0" sx="100000" sy="100000" flip="none" algn="tl"/>
                </a:blipFill>
                <a:effectLst>
                  <a:prstShdw prst="shdw17" dist="17961" dir="2700000">
                    <a:srgbClr val="800000">
                      <a:alpha val="74998"/>
                    </a:srgbClr>
                  </a:prstShdw>
                </a:effectLst>
              </a:rPr>
              <a:t>رواية</a:t>
            </a:r>
            <a:endParaRPr lang="ar-SA" sz="3600" b="1" kern="10" dirty="0">
              <a:blipFill dpi="0" rotWithShape="0">
                <a:blip r:embed="rId3">
                  <a:alphaModFix amt="54000"/>
                </a:blip>
                <a:srcRect/>
                <a:tile tx="0" ty="0" sx="100000" sy="100000" flip="none" algn="tl"/>
              </a:blipFill>
              <a:effectLst>
                <a:prstShdw prst="shdw17" dist="17961" dir="2700000">
                  <a:srgbClr val="800000">
                    <a:alpha val="74998"/>
                  </a:srgbClr>
                </a:prstShdw>
              </a:effectLst>
            </a:endParaRPr>
          </a:p>
        </p:txBody>
      </p:sp>
      <p:pic>
        <p:nvPicPr>
          <p:cNvPr id="7" name="Picture 6" descr="ملف:Salahaddin-u-logo.png - ويكيبيديا"/>
          <p:cNvPicPr/>
          <p:nvPr/>
        </p:nvPicPr>
        <p:blipFill>
          <a:blip r:embed="rId4">
            <a:extLst>
              <a:ext uri="{28A0092B-C50C-407E-A947-70E740481C1C}">
                <a14:useLocalDpi xmlns:a14="http://schemas.microsoft.com/office/drawing/2010/main" val="0"/>
              </a:ext>
            </a:extLst>
          </a:blip>
          <a:srcRect/>
          <a:stretch>
            <a:fillRect/>
          </a:stretch>
        </p:blipFill>
        <p:spPr bwMode="auto">
          <a:xfrm>
            <a:off x="7377112" y="533400"/>
            <a:ext cx="1247775" cy="13144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lnSpc>
                <a:spcPct val="150000"/>
              </a:lnSpc>
            </a:pPr>
            <a:r>
              <a:rPr lang="ar-SA" sz="2400" b="1" dirty="0"/>
              <a:t>منهجهم في الرواية ونقدها</a:t>
            </a:r>
            <a:r>
              <a:rPr lang="ar-SA" sz="2400" dirty="0"/>
              <a:t>: </a:t>
            </a:r>
            <a:endParaRPr lang="ar-IQ" sz="2400" dirty="0"/>
          </a:p>
          <a:p>
            <a:pPr algn="just">
              <a:lnSpc>
                <a:spcPct val="150000"/>
              </a:lnSpc>
            </a:pPr>
            <a:r>
              <a:rPr lang="en-US" sz="2400" dirty="0"/>
              <a:t> </a:t>
            </a:r>
            <a:r>
              <a:rPr lang="ar-SA" sz="2400" dirty="0"/>
              <a:t>وكذلك احتاطوا في قبول الحديث ولم يأخذوا إلا حديث من يوثق به دينا وورعا، وحفظا </a:t>
            </a:r>
            <a:r>
              <a:rPr lang="ar-SA" sz="2400" dirty="0" smtClean="0"/>
              <a:t>وضبطا، </a:t>
            </a:r>
            <a:r>
              <a:rPr lang="ar-SA" sz="2400" dirty="0"/>
              <a:t>وبذلك نشأ علم ميزان الرجال: "</a:t>
            </a:r>
            <a:r>
              <a:rPr lang="ar-SA" sz="2400" b="1" dirty="0"/>
              <a:t>الجرح والتعديل</a:t>
            </a:r>
            <a:r>
              <a:rPr lang="ar-SA" sz="2400" dirty="0"/>
              <a:t>" الذي هو عمود أصول الحديث. وتكلم من الصحابة في الرجال: عبد الله بن عباس، وعبادة بن الصامت، وأنس بن مالك. وكان كلاما قليلا، لقلة الضعف وندرته</a:t>
            </a:r>
            <a:r>
              <a:rPr lang="ar-SA" sz="2400" dirty="0" smtClean="0"/>
              <a:t>.</a:t>
            </a:r>
            <a:endParaRPr lang="en-US" sz="2400" dirty="0"/>
          </a:p>
        </p:txBody>
      </p:sp>
    </p:spTree>
    <p:extLst>
      <p:ext uri="{BB962C8B-B14F-4D97-AF65-F5344CB8AC3E}">
        <p14:creationId xmlns:p14="http://schemas.microsoft.com/office/powerpoint/2010/main" val="397020742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SA" sz="2000" b="1" dirty="0"/>
              <a:t>عصر التابعين </a:t>
            </a:r>
            <a:r>
              <a:rPr lang="ar-SA" sz="2000" b="1" dirty="0" smtClean="0"/>
              <a:t>إلى</a:t>
            </a:r>
            <a:r>
              <a:rPr lang="ar-IQ" sz="2000" b="1" dirty="0" smtClean="0"/>
              <a:t> نهاية القرن الثالث الهجري</a:t>
            </a:r>
            <a:r>
              <a:rPr lang="ar-SA" sz="2000" dirty="0" smtClean="0"/>
              <a:t>: </a:t>
            </a:r>
            <a:endParaRPr lang="en-US" sz="2000" dirty="0"/>
          </a:p>
          <a:p>
            <a:pPr algn="just"/>
            <a:r>
              <a:rPr lang="ar-SA" sz="2000" dirty="0"/>
              <a:t>سار التابعون ومن تبعهم في التثبت من الروايات ونقدها على منهج الصحابة، وظهرت حسب المقتضيات أصول وضوابط جديدة، </a:t>
            </a:r>
            <a:endParaRPr lang="ar-IQ" sz="2000" dirty="0" smtClean="0"/>
          </a:p>
          <a:p>
            <a:pPr algn="just"/>
            <a:r>
              <a:rPr lang="ar-SA" sz="2000" dirty="0" smtClean="0"/>
              <a:t>فقد </a:t>
            </a:r>
            <a:r>
              <a:rPr lang="ar-SA" sz="2000" dirty="0"/>
              <a:t>ظهر الإسناد حينما ظهرت الفتن وكثر الكذابون وطال الزمن بينهم وبين </a:t>
            </a:r>
            <a:r>
              <a:rPr lang="ar-SA" sz="2000" dirty="0" smtClean="0"/>
              <a:t>النبي</a:t>
            </a:r>
            <a:r>
              <a:rPr lang="ar-IQ" sz="2000" dirty="0"/>
              <a:t> -صلى الله عليه وسلم-</a:t>
            </a:r>
            <a:r>
              <a:rPr lang="ar-SA" sz="2000" dirty="0" smtClean="0"/>
              <a:t> </a:t>
            </a:r>
            <a:r>
              <a:rPr lang="ar-SA" sz="2000" dirty="0"/>
              <a:t>فاضطروا إلى البحث في إسناد الحديث وفحص أحوال الرواة بعد أن كانوا من قَبْل يُرَجِّحون توثيق مَن حدَّثهم. أخرج مسلم في مقدمة صحيحه عن محمد ابن سيرين أنه قال: </a:t>
            </a:r>
            <a:r>
              <a:rPr lang="ar-SA" sz="2000" b="1" dirty="0"/>
              <a:t>(( لم يكونوا يسألون عن الإسناد، فلما وقعت الفتنة قالوا سُمّوا لنا رجالكم، فينظر إلى حديث أهل السنة فيؤخذ حديثهم، وينظر إلى أهل البدع فلا يؤخذ حديثهم</a:t>
            </a:r>
            <a:r>
              <a:rPr lang="ar-SA" sz="2000" dirty="0"/>
              <a:t>)). </a:t>
            </a:r>
            <a:endParaRPr lang="ar-IQ" sz="2000" dirty="0" smtClean="0"/>
          </a:p>
          <a:p>
            <a:pPr marL="0" indent="0" algn="just">
              <a:buNone/>
            </a:pPr>
            <a:endParaRPr lang="en-US" sz="2000" dirty="0"/>
          </a:p>
          <a:p>
            <a:pPr algn="just"/>
            <a:r>
              <a:rPr lang="ar-SA" sz="2000" dirty="0"/>
              <a:t>وفي هذا الصدد توسعوا في الجرح والتعديل فقد تكلم من التابعين سعيد بن المسيب "93هـ" وعامر الشعبي "104هـ" وابن سيرين "110هـ"، وجاء من بعدهم شعبة بن الحجاج "160"، وسفيان الثوري وعبد الرحمن بن مهدي "198" وغيرهم. وتوقفوا في قبول الحديث ممن لم يعرف به، كما في رواية مسلم عن أبي الزناد قال: (( </a:t>
            </a:r>
            <a:r>
              <a:rPr lang="ar-SA" sz="2000" b="1" dirty="0"/>
              <a:t>أدركت بالمدينة مائة كلهم مأمون ما يؤخذ عنهم الحديث يقال:  ليس من أهله</a:t>
            </a:r>
            <a:r>
              <a:rPr lang="ar-SA" sz="2000" dirty="0"/>
              <a:t>)). </a:t>
            </a:r>
            <a:endParaRPr lang="en-US" sz="2000" dirty="0"/>
          </a:p>
          <a:p>
            <a:pPr algn="just"/>
            <a:endParaRPr lang="en-US" sz="2000" dirty="0"/>
          </a:p>
        </p:txBody>
      </p:sp>
    </p:spTree>
    <p:extLst>
      <p:ext uri="{BB962C8B-B14F-4D97-AF65-F5344CB8AC3E}">
        <p14:creationId xmlns:p14="http://schemas.microsoft.com/office/powerpoint/2010/main" val="368310845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lnSpc>
                <a:spcPct val="150000"/>
              </a:lnSpc>
            </a:pPr>
            <a:r>
              <a:rPr lang="ar-SA" sz="2000" b="1" dirty="0"/>
              <a:t>عصر التابعين إلى</a:t>
            </a:r>
            <a:r>
              <a:rPr lang="ar-IQ" sz="2000" b="1" dirty="0"/>
              <a:t> </a:t>
            </a:r>
            <a:r>
              <a:rPr lang="ar-IQ" sz="2000" b="1" dirty="0" smtClean="0"/>
              <a:t> نهاية القرن الثالث الهجري</a:t>
            </a:r>
            <a:r>
              <a:rPr lang="ar-SA" sz="2000" dirty="0" smtClean="0"/>
              <a:t>: </a:t>
            </a:r>
            <a:endParaRPr lang="en-US" sz="2000" dirty="0"/>
          </a:p>
          <a:p>
            <a:pPr algn="just">
              <a:lnSpc>
                <a:spcPct val="150000"/>
              </a:lnSpc>
            </a:pPr>
            <a:r>
              <a:rPr lang="ar-SA" sz="2000" dirty="0"/>
              <a:t>ومن ثم تم تقسيم الحديث إلى مقبول ومردود، وظهرت مصطلحات حديثية مثل المرفوع والموقوف والمقطوع، والمتصل والمرسل والمنقطع، وغيرها. </a:t>
            </a:r>
            <a:endParaRPr lang="en-US" sz="2000" dirty="0"/>
          </a:p>
          <a:p>
            <a:pPr algn="just">
              <a:lnSpc>
                <a:spcPct val="150000"/>
              </a:lnSpc>
            </a:pPr>
            <a:r>
              <a:rPr lang="ar-SA" sz="2000" dirty="0"/>
              <a:t>لكن ظلت تلكم القواعد والقوانين شفوية حتى جاء الإمام الشافعي وسجل في كتابه المشهور </a:t>
            </a:r>
            <a:r>
              <a:rPr lang="ar-SA" sz="2000" b="1" dirty="0"/>
              <a:t>"</a:t>
            </a:r>
            <a:r>
              <a:rPr lang="ar-SA" sz="2000" b="1" u="sng" dirty="0">
                <a:solidFill>
                  <a:srgbClr val="C00000"/>
                </a:solidFill>
              </a:rPr>
              <a:t>الرسالة</a:t>
            </a:r>
            <a:r>
              <a:rPr lang="ar-SA" sz="2000" b="1" dirty="0"/>
              <a:t>"</a:t>
            </a:r>
            <a:r>
              <a:rPr lang="ar-SA" sz="2000" dirty="0"/>
              <a:t> بعض تلكم القوانين والمصطحات الحديثية، فهو أول ما بلغنا من علوم الحديث مدونا في كتاب.</a:t>
            </a:r>
            <a:endParaRPr lang="en-US" sz="2000" dirty="0"/>
          </a:p>
          <a:p>
            <a:pPr algn="just">
              <a:lnSpc>
                <a:spcPct val="150000"/>
              </a:lnSpc>
            </a:pPr>
            <a:r>
              <a:rPr lang="ar-SA" sz="2000" dirty="0"/>
              <a:t>وهكذا استمرت علوم الحديث في النمو حتى جاء القرن الثالث الهجري وأصبح كل نوع من أنواع الحديث علما خاصا مثل </a:t>
            </a:r>
            <a:r>
              <a:rPr lang="ar-SA" sz="2000" u="sng" dirty="0">
                <a:solidFill>
                  <a:srgbClr val="C00000"/>
                </a:solidFill>
                <a:effectLst>
                  <a:outerShdw blurRad="38100" dist="38100" dir="2700000" algn="tl">
                    <a:srgbClr val="000000">
                      <a:alpha val="43137"/>
                    </a:srgbClr>
                  </a:outerShdw>
                </a:effectLst>
              </a:rPr>
              <a:t>علم الحديث الصحيح، وعلم المرسل، وعلم الأسماء والكنى... الخ،</a:t>
            </a:r>
            <a:r>
              <a:rPr lang="ar-SA" sz="2000" dirty="0"/>
              <a:t> فأفرد العلماء كل نوع منها بتأليف خاص</a:t>
            </a:r>
            <a:r>
              <a:rPr lang="ar-SA" sz="2000" dirty="0" smtClean="0"/>
              <a:t>.</a:t>
            </a:r>
            <a:endParaRPr lang="en-US" sz="2000" dirty="0"/>
          </a:p>
        </p:txBody>
      </p:sp>
    </p:spTree>
    <p:extLst>
      <p:ext uri="{BB962C8B-B14F-4D97-AF65-F5344CB8AC3E}">
        <p14:creationId xmlns:p14="http://schemas.microsoft.com/office/powerpoint/2010/main" val="194871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SA" sz="2000" b="1" dirty="0"/>
              <a:t>عصر التابعين إلى</a:t>
            </a:r>
            <a:r>
              <a:rPr lang="ar-IQ" sz="2000" b="1" dirty="0"/>
              <a:t> </a:t>
            </a:r>
            <a:r>
              <a:rPr lang="ar-IQ" sz="2000" b="1" dirty="0" smtClean="0"/>
              <a:t>نهاية القرن الثالث الهجري</a:t>
            </a:r>
            <a:r>
              <a:rPr lang="ar-SA" sz="2000" dirty="0" smtClean="0"/>
              <a:t>: </a:t>
            </a:r>
            <a:endParaRPr lang="en-US" sz="2000" dirty="0"/>
          </a:p>
          <a:p>
            <a:pPr algn="just"/>
            <a:r>
              <a:rPr lang="ar-SA" sz="2000" dirty="0" smtClean="0"/>
              <a:t>وكتب </a:t>
            </a:r>
            <a:r>
              <a:rPr lang="ar-SA" sz="2000" dirty="0"/>
              <a:t>يحيى بن معين "234هـ" في </a:t>
            </a:r>
            <a:r>
              <a:rPr lang="ar-SA" sz="2000" b="1" dirty="0">
                <a:solidFill>
                  <a:srgbClr val="C00000"/>
                </a:solidFill>
              </a:rPr>
              <a:t>تاريخ </a:t>
            </a:r>
            <a:r>
              <a:rPr lang="ar-SA" sz="2000" b="1" dirty="0">
                <a:solidFill>
                  <a:srgbClr val="C00000"/>
                </a:solidFill>
              </a:rPr>
              <a:t>الرجال</a:t>
            </a:r>
            <a:endParaRPr lang="ar-IQ" sz="2000" b="1" dirty="0">
              <a:solidFill>
                <a:srgbClr val="C00000"/>
              </a:solidFill>
            </a:endParaRPr>
          </a:p>
          <a:p>
            <a:pPr algn="just"/>
            <a:r>
              <a:rPr lang="ar-SA" sz="2000" dirty="0" smtClean="0"/>
              <a:t>، </a:t>
            </a:r>
            <a:r>
              <a:rPr lang="ar-SA" sz="2000" dirty="0"/>
              <a:t>ومحمد بن سعد "230" في </a:t>
            </a:r>
            <a:r>
              <a:rPr lang="ar-SA" sz="2000" b="1" dirty="0">
                <a:solidFill>
                  <a:srgbClr val="C00000"/>
                </a:solidFill>
              </a:rPr>
              <a:t>الطبقات</a:t>
            </a:r>
            <a:r>
              <a:rPr lang="ar-SA" sz="2000" dirty="0"/>
              <a:t>، </a:t>
            </a:r>
            <a:endParaRPr lang="ar-IQ" sz="2000" dirty="0" smtClean="0"/>
          </a:p>
          <a:p>
            <a:pPr algn="just"/>
            <a:r>
              <a:rPr lang="ar-SA" sz="2000" dirty="0" smtClean="0"/>
              <a:t>وأحمد </a:t>
            </a:r>
            <a:r>
              <a:rPr lang="ar-SA" sz="2000" dirty="0"/>
              <a:t>بن حنبل "241هـ" في "</a:t>
            </a:r>
            <a:r>
              <a:rPr lang="ar-SA" sz="2000" b="1" dirty="0">
                <a:solidFill>
                  <a:srgbClr val="C00000"/>
                </a:solidFill>
              </a:rPr>
              <a:t>العلل ومعرفة الرجال</a:t>
            </a:r>
            <a:r>
              <a:rPr lang="ar-SA" sz="2000" dirty="0"/>
              <a:t>" وفي " </a:t>
            </a:r>
            <a:r>
              <a:rPr lang="ar-SA" sz="2000" b="1" dirty="0">
                <a:solidFill>
                  <a:srgbClr val="C00000"/>
                </a:solidFill>
              </a:rPr>
              <a:t>الناسخ والمنسوخ</a:t>
            </a:r>
            <a:r>
              <a:rPr lang="ar-SA" sz="2000" dirty="0"/>
              <a:t>"، </a:t>
            </a:r>
            <a:endParaRPr lang="ar-IQ" sz="2000" dirty="0" smtClean="0"/>
          </a:p>
          <a:p>
            <a:pPr algn="just"/>
            <a:r>
              <a:rPr lang="ar-SA" sz="2000" dirty="0" smtClean="0"/>
              <a:t>ونبغ </a:t>
            </a:r>
            <a:r>
              <a:rPr lang="ar-SA" sz="2000" dirty="0"/>
              <a:t>في التأليف والكتابة الإمام العلم علي بن عبد الله المديني "234هـ" شيخ البخاري، فقد ألف في فنون كثيرا جدا. </a:t>
            </a:r>
            <a:endParaRPr lang="ar-IQ" sz="2000" dirty="0" smtClean="0"/>
          </a:p>
          <a:p>
            <a:pPr algn="just"/>
            <a:r>
              <a:rPr lang="ar-SA" sz="2000" dirty="0" smtClean="0"/>
              <a:t>وخصص </a:t>
            </a:r>
            <a:r>
              <a:rPr lang="ar-SA" sz="2000" dirty="0"/>
              <a:t>الإمام مسلم </a:t>
            </a:r>
            <a:r>
              <a:rPr lang="ar-SA" sz="2000" b="1" dirty="0">
                <a:solidFill>
                  <a:srgbClr val="C00000"/>
                </a:solidFill>
              </a:rPr>
              <a:t>مقدمة صحيحه </a:t>
            </a:r>
            <a:r>
              <a:rPr lang="ar-SA" sz="2000" dirty="0"/>
              <a:t>لذكر بعض الأصول والقوانين المتعلقة بنقد الحديث </a:t>
            </a:r>
            <a:r>
              <a:rPr lang="ar-SA" sz="2000" dirty="0" smtClean="0"/>
              <a:t>ورواته،</a:t>
            </a:r>
            <a:endParaRPr lang="ar-IQ" sz="2000" dirty="0" smtClean="0"/>
          </a:p>
          <a:p>
            <a:pPr algn="just"/>
            <a:r>
              <a:rPr lang="ar-SA" sz="2000" dirty="0" smtClean="0"/>
              <a:t>كما </a:t>
            </a:r>
            <a:r>
              <a:rPr lang="ar-SA" sz="2000" dirty="0"/>
              <a:t>ألف الترمذي </a:t>
            </a:r>
            <a:r>
              <a:rPr lang="ar-SA" sz="2000" b="1" dirty="0">
                <a:solidFill>
                  <a:srgbClr val="C00000"/>
                </a:solidFill>
              </a:rPr>
              <a:t>" العلل الصغير</a:t>
            </a:r>
            <a:r>
              <a:rPr lang="ar-SA" sz="2000" dirty="0"/>
              <a:t>" وتكلم فيه  عن مسائل في الجرح والتعديل ومراتب الرواة وآداب التحمل والأداء، والرواية بالمعنى والحديث المرسل. وتعريف الحديث الحسن، وتعريف الحديث الغريب وشرح هذا التعريف</a:t>
            </a:r>
            <a:r>
              <a:rPr lang="ar-SA" sz="2000" dirty="0" smtClean="0"/>
              <a:t>.</a:t>
            </a:r>
            <a:endParaRPr lang="en-US" sz="2000" dirty="0"/>
          </a:p>
        </p:txBody>
      </p:sp>
    </p:spTree>
    <p:extLst>
      <p:ext uri="{BB962C8B-B14F-4D97-AF65-F5344CB8AC3E}">
        <p14:creationId xmlns:p14="http://schemas.microsoft.com/office/powerpoint/2010/main" val="3918055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SA" sz="2000" b="1" dirty="0" smtClean="0"/>
              <a:t> </a:t>
            </a:r>
            <a:r>
              <a:rPr lang="ar-SA" sz="2000" b="1" dirty="0"/>
              <a:t>ظهور كتاب مستقل في علوم الحديث</a:t>
            </a:r>
            <a:r>
              <a:rPr lang="ar-SA" sz="2000" dirty="0"/>
              <a:t>: </a:t>
            </a:r>
            <a:endParaRPr lang="ar-IQ" sz="2000" dirty="0"/>
          </a:p>
          <a:p>
            <a:pPr algn="just"/>
            <a:r>
              <a:rPr lang="ar-IQ" sz="2000" dirty="0" smtClean="0"/>
              <a:t>انتهى القرن الثالث الهجري وكانت علوم الحديث متفرقة في مصنفات متنوعة و</a:t>
            </a:r>
            <a:r>
              <a:rPr lang="ar-SA" sz="2000" dirty="0" smtClean="0"/>
              <a:t>لم </a:t>
            </a:r>
            <a:r>
              <a:rPr lang="ar-SA" sz="2000" dirty="0"/>
              <a:t>يكن هناك كتاب </a:t>
            </a:r>
            <a:r>
              <a:rPr lang="ar-IQ" sz="2000" dirty="0" smtClean="0"/>
              <a:t>يجمع</a:t>
            </a:r>
            <a:r>
              <a:rPr lang="ar-SA" sz="2000" dirty="0" smtClean="0"/>
              <a:t> </a:t>
            </a:r>
            <a:r>
              <a:rPr lang="ar-SA" sz="2000" dirty="0"/>
              <a:t>بين دفتيه علوم الحديث وفنونه حتى جاء الإمام أبو محمد الرامهرمزي الحسن بن عبد الرحمن بن خلاد المتوفى سنة 360، في منتصف القرن الرابع الهجري وألف كتابه الشهير "</a:t>
            </a:r>
            <a:r>
              <a:rPr lang="ar-SA" sz="2000" b="1" dirty="0"/>
              <a:t>المحدث الفاصل بين الراوي والواعي</a:t>
            </a:r>
            <a:r>
              <a:rPr lang="ar-SA" sz="2000" dirty="0"/>
              <a:t>"، وهو أول مصنف مستقل في علوم الحديث لتصبح فناً مدوناً كباقي العلوم الإسلامية </a:t>
            </a:r>
            <a:r>
              <a:rPr lang="ar-SA" sz="2000" dirty="0" smtClean="0"/>
              <a:t>الأخرى</a:t>
            </a:r>
            <a:r>
              <a:rPr lang="ar-IQ" sz="2000" dirty="0" smtClean="0"/>
              <a:t>.</a:t>
            </a:r>
          </a:p>
          <a:p>
            <a:pPr algn="just"/>
            <a:r>
              <a:rPr lang="ar-SA" sz="2000" dirty="0" smtClean="0"/>
              <a:t> </a:t>
            </a:r>
            <a:r>
              <a:rPr lang="ar-SA" sz="2000" dirty="0"/>
              <a:t>ثم توالت بعده المصنفات وتجددت في طريقة بحث المسائل وتناول المصطلحات حسب المقتضيات العلمية والزمنية، </a:t>
            </a:r>
            <a:r>
              <a:rPr lang="ar-SA" sz="2000" dirty="0" smtClean="0"/>
              <a:t>ولا</a:t>
            </a:r>
            <a:r>
              <a:rPr lang="ar-IQ" sz="2000" dirty="0" smtClean="0"/>
              <a:t>ت</a:t>
            </a:r>
            <a:r>
              <a:rPr lang="ar-SA" sz="2000" dirty="0" smtClean="0"/>
              <a:t>زال الم</a:t>
            </a:r>
            <a:r>
              <a:rPr lang="ar-IQ" sz="2000" dirty="0" smtClean="0"/>
              <a:t>سيرة في طريقها.</a:t>
            </a:r>
            <a:endParaRPr lang="en-US" sz="2000" dirty="0"/>
          </a:p>
        </p:txBody>
      </p:sp>
    </p:spTree>
    <p:extLst>
      <p:ext uri="{BB962C8B-B14F-4D97-AF65-F5344CB8AC3E}">
        <p14:creationId xmlns:p14="http://schemas.microsoft.com/office/powerpoint/2010/main" val="41406067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أسئلة الموضوع </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lnSpc>
                <a:spcPct val="200000"/>
              </a:lnSpc>
            </a:pPr>
            <a:r>
              <a:rPr lang="ar-IQ" sz="2000" dirty="0" smtClean="0"/>
              <a:t>تحدث عن بداية نشأة علوم الحديث باختصار.</a:t>
            </a:r>
          </a:p>
          <a:p>
            <a:pPr algn="just">
              <a:lnSpc>
                <a:spcPct val="200000"/>
              </a:lnSpc>
            </a:pPr>
            <a:r>
              <a:rPr lang="ar-IQ" sz="2000" dirty="0" smtClean="0"/>
              <a:t>ما أهم العوامل التي كانت وراء تمكن الصحابة من حفظ السنة النبوية؟</a:t>
            </a:r>
          </a:p>
          <a:p>
            <a:pPr algn="just">
              <a:lnSpc>
                <a:spcPct val="200000"/>
              </a:lnSpc>
            </a:pPr>
            <a:r>
              <a:rPr lang="ar-IQ" sz="2000" dirty="0" smtClean="0"/>
              <a:t>اعتمد الصحابة قواعد عديدة في الرواية ونقدها بينها مع المثال.</a:t>
            </a:r>
          </a:p>
          <a:p>
            <a:pPr algn="just">
              <a:lnSpc>
                <a:spcPct val="200000"/>
              </a:lnSpc>
            </a:pPr>
            <a:r>
              <a:rPr lang="ar-IQ" sz="2000" dirty="0" smtClean="0"/>
              <a:t>أول ما بلغنا من علوم الحديث مدونا هو ما سجله الإمام.............. في كتابه المشهور.......</a:t>
            </a:r>
          </a:p>
          <a:p>
            <a:pPr algn="just">
              <a:lnSpc>
                <a:spcPct val="200000"/>
              </a:lnSpc>
            </a:pPr>
            <a:r>
              <a:rPr lang="ar-IQ" sz="2000" dirty="0" smtClean="0"/>
              <a:t>أول كتاب مستقل في علوم الحديث هو ................... للإمام........................</a:t>
            </a:r>
          </a:p>
          <a:p>
            <a:pPr algn="just">
              <a:lnSpc>
                <a:spcPct val="200000"/>
              </a:lnSpc>
            </a:pPr>
            <a:endParaRPr lang="ar-IQ" sz="2000" dirty="0" smtClean="0"/>
          </a:p>
          <a:p>
            <a:pPr algn="just">
              <a:lnSpc>
                <a:spcPct val="200000"/>
              </a:lnSpc>
            </a:pPr>
            <a:endParaRPr lang="en-US" sz="2000" dirty="0"/>
          </a:p>
        </p:txBody>
      </p:sp>
    </p:spTree>
    <p:extLst>
      <p:ext uri="{BB962C8B-B14F-4D97-AF65-F5344CB8AC3E}">
        <p14:creationId xmlns:p14="http://schemas.microsoft.com/office/powerpoint/2010/main" val="37018457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905000"/>
            <a:ext cx="8229600" cy="1752600"/>
          </a:xfrm>
        </p:spPr>
        <p:txBody>
          <a:bodyPr/>
          <a:lstStyle/>
          <a:p>
            <a:pPr eaLnBrk="1" hangingPunct="1"/>
            <a:r>
              <a:rPr lang="ar-IQ" altLang="ar-SA" b="1" dirty="0" smtClean="0"/>
              <a:t/>
            </a:r>
            <a:br>
              <a:rPr lang="ar-IQ" altLang="ar-SA" b="1" dirty="0" smtClean="0"/>
            </a:br>
            <a:r>
              <a:rPr lang="ar-IQ" altLang="ar-S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نشأة علوم الحديث وتطوره</a:t>
            </a:r>
            <a:r>
              <a:rPr lang="ar-IQ" altLang="ar-SA" b="1" dirty="0" smtClean="0"/>
              <a:t/>
            </a:r>
            <a:br>
              <a:rPr lang="ar-IQ" altLang="ar-SA" b="1" dirty="0" smtClean="0"/>
            </a:br>
            <a:endParaRPr lang="en-US" altLang="ar-SA" b="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أ</a:t>
            </a:r>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هداف الدرس</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600201"/>
            <a:ext cx="8229600" cy="3276600"/>
          </a:xfrm>
        </p:spPr>
        <p:txBody>
          <a:bodyPr/>
          <a:lstStyle/>
          <a:p>
            <a:r>
              <a:rPr lang="ar-IQ" dirty="0" smtClean="0">
                <a:effectLst>
                  <a:outerShdw blurRad="38100" dist="38100" dir="2700000" algn="tl">
                    <a:srgbClr val="000000">
                      <a:alpha val="43137"/>
                    </a:srgbClr>
                  </a:outerShdw>
                </a:effectLst>
              </a:rPr>
              <a:t>معرفة بداية ظهور علوم الحديث.</a:t>
            </a:r>
          </a:p>
          <a:p>
            <a:r>
              <a:rPr lang="ar-IQ" dirty="0" smtClean="0">
                <a:effectLst>
                  <a:outerShdw blurRad="38100" dist="38100" dir="2700000" algn="tl">
                    <a:srgbClr val="000000">
                      <a:alpha val="43137"/>
                    </a:srgbClr>
                  </a:outerShdw>
                </a:effectLst>
              </a:rPr>
              <a:t>كيفية تطورها ونضوج مصطلحاتها.</a:t>
            </a:r>
          </a:p>
          <a:p>
            <a:r>
              <a:rPr lang="ar-IQ" dirty="0" smtClean="0">
                <a:effectLst>
                  <a:outerShdw blurRad="38100" dist="38100" dir="2700000" algn="tl">
                    <a:srgbClr val="000000">
                      <a:alpha val="43137"/>
                    </a:srgbClr>
                  </a:outerShdw>
                </a:effectLst>
              </a:rPr>
              <a:t>معرفة أول مصنف في علوم الحديث.</a:t>
            </a:r>
          </a:p>
          <a:p>
            <a:r>
              <a:rPr lang="ar-IQ" dirty="0" smtClean="0">
                <a:effectLst>
                  <a:outerShdw blurRad="38100" dist="38100" dir="2700000" algn="tl">
                    <a:srgbClr val="000000">
                      <a:alpha val="43137"/>
                    </a:srgbClr>
                  </a:outerShdw>
                </a:effectLst>
              </a:rPr>
              <a:t>الوقوف على أهم المصنفات في علوم الحديث من بداية التصنيف إلى العصر الحاضر. </a:t>
            </a:r>
          </a:p>
          <a:p>
            <a:endParaRPr lang="ar-IQ" dirty="0" smtClean="0">
              <a:effectLst>
                <a:outerShdw blurRad="38100" dist="38100" dir="2700000" algn="tl">
                  <a:srgbClr val="000000">
                    <a:alpha val="43137"/>
                  </a:srgbClr>
                </a:outerShdw>
              </a:effectLst>
            </a:endParaRP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6217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447800"/>
            <a:ext cx="8229600" cy="3886200"/>
          </a:xfrm>
        </p:spPr>
        <p:txBody>
          <a:bodyPr/>
          <a:lstStyle/>
          <a:p>
            <a:pPr algn="just">
              <a:lnSpc>
                <a:spcPct val="150000"/>
              </a:lnSpc>
            </a:pPr>
            <a:r>
              <a:rPr lang="ar-IQ" dirty="0"/>
              <a:t>نشأت </a:t>
            </a:r>
            <a:r>
              <a:rPr lang="ar-SA" dirty="0"/>
              <a:t>علوم الحديث بنشأة رواية الأحاديث النبوية، وقد بدأت الرواية </a:t>
            </a:r>
            <a:r>
              <a:rPr lang="ar-IQ" dirty="0"/>
              <a:t>متزامنا مع</a:t>
            </a:r>
            <a:r>
              <a:rPr lang="ar-SA" dirty="0"/>
              <a:t> </a:t>
            </a:r>
            <a:r>
              <a:rPr lang="ar-SA" dirty="0" smtClean="0"/>
              <a:t>مبعثه</a:t>
            </a:r>
            <a:r>
              <a:rPr lang="en-US" dirty="0" smtClean="0"/>
              <a:t> </a:t>
            </a:r>
            <a:r>
              <a:rPr lang="ar-IQ" dirty="0" smtClean="0"/>
              <a:t>– صلى الله عليه </a:t>
            </a:r>
            <a:r>
              <a:rPr lang="ar-IQ" dirty="0" smtClean="0"/>
              <a:t>وسلم-.</a:t>
            </a:r>
          </a:p>
          <a:p>
            <a:pPr algn="just">
              <a:lnSpc>
                <a:spcPct val="150000"/>
              </a:lnSpc>
            </a:pPr>
            <a:r>
              <a:rPr lang="ar-IQ" dirty="0" smtClean="0"/>
              <a:t> </a:t>
            </a:r>
            <a:r>
              <a:rPr lang="ar-SA" dirty="0" smtClean="0"/>
              <a:t>ومبدؤها </a:t>
            </a:r>
            <a:r>
              <a:rPr lang="ar-SA" dirty="0"/>
              <a:t>رواية السيدة خديجة رضي الله عنها في </a:t>
            </a:r>
            <a:r>
              <a:rPr lang="ar-SA" u="sng" dirty="0">
                <a:solidFill>
                  <a:srgbClr val="C00000"/>
                </a:solidFill>
                <a:effectLst>
                  <a:outerShdw blurRad="38100" dist="38100" dir="2700000" algn="tl">
                    <a:srgbClr val="000000">
                      <a:alpha val="43137"/>
                    </a:srgbClr>
                  </a:outerShdw>
                </a:effectLst>
              </a:rPr>
              <a:t>بدء الوحي وقصة مجيء جبريل عليه السلام بأوائل سورة ( إقرأ) إلى </a:t>
            </a:r>
            <a:r>
              <a:rPr lang="ar-SA" u="sng" dirty="0" smtClean="0">
                <a:solidFill>
                  <a:srgbClr val="C00000"/>
                </a:solidFill>
                <a:effectLst>
                  <a:outerShdw blurRad="38100" dist="38100" dir="2700000" algn="tl">
                    <a:srgbClr val="000000">
                      <a:alpha val="43137"/>
                    </a:srgbClr>
                  </a:outerShdw>
                </a:effectLst>
              </a:rPr>
              <a:t>النبي</a:t>
            </a:r>
            <a:r>
              <a:rPr lang="ar-IQ" u="sng" dirty="0">
                <a:solidFill>
                  <a:srgbClr val="C00000"/>
                </a:solidFill>
                <a:effectLst>
                  <a:outerShdw blurRad="38100" dist="38100" dir="2700000" algn="tl">
                    <a:srgbClr val="000000">
                      <a:alpha val="43137"/>
                    </a:srgbClr>
                  </a:outerShdw>
                </a:effectLst>
              </a:rPr>
              <a:t> – صلى الله عليه وسلم-</a:t>
            </a:r>
            <a:r>
              <a:rPr lang="ar-SA" u="sng" dirty="0" smtClean="0">
                <a:solidFill>
                  <a:srgbClr val="C00000"/>
                </a:solidFill>
                <a:effectLst>
                  <a:outerShdw blurRad="38100" dist="38100" dir="2700000" algn="tl">
                    <a:srgbClr val="000000">
                      <a:alpha val="43137"/>
                    </a:srgbClr>
                  </a:outerShdw>
                </a:effectLst>
              </a:rPr>
              <a:t> </a:t>
            </a:r>
            <a:r>
              <a:rPr lang="ar-SA" u="sng" dirty="0">
                <a:solidFill>
                  <a:srgbClr val="C00000"/>
                </a:solidFill>
                <a:effectLst>
                  <a:outerShdw blurRad="38100" dist="38100" dir="2700000" algn="tl">
                    <a:srgbClr val="000000">
                      <a:alpha val="43137"/>
                    </a:srgbClr>
                  </a:outerShdw>
                </a:effectLst>
              </a:rPr>
              <a:t>في غار </a:t>
            </a:r>
            <a:r>
              <a:rPr lang="ar-SA" u="sng" dirty="0" smtClean="0">
                <a:solidFill>
                  <a:srgbClr val="C00000"/>
                </a:solidFill>
                <a:effectLst>
                  <a:outerShdw blurRad="38100" dist="38100" dir="2700000" algn="tl">
                    <a:srgbClr val="000000">
                      <a:alpha val="43137"/>
                    </a:srgbClr>
                  </a:outerShdw>
                </a:effectLst>
              </a:rPr>
              <a:t>حراء</a:t>
            </a:r>
            <a:r>
              <a:rPr lang="ar-IQ" u="sng" smtClean="0">
                <a:solidFill>
                  <a:srgbClr val="C00000"/>
                </a:solidFill>
                <a:effectLst>
                  <a:outerShdw blurRad="38100" dist="38100" dir="2700000" algn="tl">
                    <a:srgbClr val="000000">
                      <a:alpha val="43137"/>
                    </a:srgbClr>
                  </a:outerShdw>
                </a:effectLst>
              </a:rPr>
              <a:t>.</a:t>
            </a:r>
            <a:endParaRPr lang="ar-IQ" dirty="0" smtClean="0">
              <a:effectLst>
                <a:outerShdw blurRad="38100" dist="38100" dir="2700000" algn="tl">
                  <a:srgbClr val="000000">
                    <a:alpha val="43137"/>
                  </a:srgbClr>
                </a:outerShdw>
              </a:effectLst>
            </a:endParaRPr>
          </a:p>
          <a:p>
            <a:pPr>
              <a:lnSpc>
                <a:spcPct val="150000"/>
              </a:lnSpc>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39367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IQ" sz="2400" b="1" dirty="0"/>
              <a:t>حرص الصحابة على رواية السنة وحفظها: </a:t>
            </a:r>
            <a:endParaRPr lang="en-US" sz="2400" dirty="0"/>
          </a:p>
          <a:p>
            <a:pPr algn="just"/>
            <a:r>
              <a:rPr lang="ar-IQ" sz="2400" dirty="0"/>
              <a:t> ومن حرص الصحابة على رواية السنة النبوية كانوا يتناوبون النزول على رسول </a:t>
            </a:r>
            <a:r>
              <a:rPr lang="ar-IQ" sz="2400" dirty="0" smtClean="0"/>
              <a:t>الله -صلى الله عليه وسلم- </a:t>
            </a:r>
            <a:r>
              <a:rPr lang="ar-IQ" sz="2400" dirty="0"/>
              <a:t>كي لا يفوتهم شيء منها فقد روى البخاري عَنْ عُمَرَ رضي الله عنه، قَالَ: (( </a:t>
            </a:r>
            <a:r>
              <a:rPr lang="ar-IQ" sz="2400" dirty="0">
                <a:solidFill>
                  <a:srgbClr val="C00000"/>
                </a:solidFill>
                <a:effectLst>
                  <a:outerShdw blurRad="38100" dist="38100" dir="2700000" algn="tl">
                    <a:srgbClr val="000000">
                      <a:alpha val="43137"/>
                    </a:srgbClr>
                  </a:outerShdw>
                </a:effectLst>
              </a:rPr>
              <a:t>كُنْتُ أَنَا وَجَارٌ لِي مِنَ الأَنْصَارِ فِي بَنِي أُمَيَّةَ بْنِ زَيْدٍ وَهِيَ مِنْ عَوَالِي المَدِينَةِ وَكُنَّا نَتَنَاوَبُ النُّزُولَ عَلَى رَسُولِ اللَّهِ </a:t>
            </a:r>
            <a:r>
              <a:rPr lang="ar-IQ" sz="2400" dirty="0">
                <a:solidFill>
                  <a:srgbClr val="C00000"/>
                </a:solidFill>
                <a:effectLst>
                  <a:outerShdw blurRad="38100" dist="38100" dir="2700000" algn="tl">
                    <a:srgbClr val="000000">
                      <a:alpha val="43137"/>
                    </a:srgbClr>
                  </a:outerShdw>
                </a:effectLst>
              </a:rPr>
              <a:t>صلى الله عليه وسلم</a:t>
            </a:r>
            <a:r>
              <a:rPr lang="ar-IQ" sz="2400" dirty="0" smtClean="0">
                <a:solidFill>
                  <a:srgbClr val="C00000"/>
                </a:solidFill>
                <a:effectLst>
                  <a:outerShdw blurRad="38100" dist="38100" dir="2700000" algn="tl">
                    <a:srgbClr val="000000">
                      <a:alpha val="43137"/>
                    </a:srgbClr>
                  </a:outerShdw>
                </a:effectLst>
              </a:rPr>
              <a:t>، </a:t>
            </a:r>
            <a:r>
              <a:rPr lang="ar-IQ" sz="2400" dirty="0">
                <a:solidFill>
                  <a:srgbClr val="C00000"/>
                </a:solidFill>
                <a:effectLst>
                  <a:outerShdw blurRad="38100" dist="38100" dir="2700000" algn="tl">
                    <a:srgbClr val="000000">
                      <a:alpha val="43137"/>
                    </a:srgbClr>
                  </a:outerShdw>
                </a:effectLst>
              </a:rPr>
              <a:t>يَنْزِلُ يَوْمًا وَأَنْزِلُ يَوْمًا، فَإِذَا نَزَلْتُ جِئْتُهُ بِخَبَرِ ذَلِكَ اليَوْمِ مِنَ الوَحْيِ وَغَيْرِهِ، وَإِذَا نَزَلَ فَعَلَ مِثْلَ ذَلِكَ</a:t>
            </a:r>
            <a:r>
              <a:rPr lang="ar-IQ" sz="2400" dirty="0" smtClean="0"/>
              <a:t>)). </a:t>
            </a:r>
          </a:p>
          <a:p>
            <a:pPr algn="just"/>
            <a:r>
              <a:rPr lang="ar-IQ" sz="2400" dirty="0" smtClean="0"/>
              <a:t>وكذا </a:t>
            </a:r>
            <a:r>
              <a:rPr lang="ar-IQ" sz="2400" dirty="0"/>
              <a:t>كانوا يتبعون أحاديث النبي </a:t>
            </a:r>
            <a:r>
              <a:rPr lang="ar-IQ" sz="2400" dirty="0"/>
              <a:t>صلى الله عليه وسلم </a:t>
            </a:r>
            <a:r>
              <a:rPr lang="ar-IQ" sz="2400" dirty="0" smtClean="0"/>
              <a:t>التي </a:t>
            </a:r>
            <a:r>
              <a:rPr lang="ar-IQ" sz="2400" dirty="0"/>
              <a:t>لم يسمعوها منه </a:t>
            </a:r>
            <a:r>
              <a:rPr lang="ar-IQ" sz="2400" dirty="0"/>
              <a:t>صلى الله عليه وسلم </a:t>
            </a:r>
            <a:r>
              <a:rPr lang="ar-IQ" sz="2400" dirty="0" smtClean="0"/>
              <a:t>مباشرة </a:t>
            </a:r>
            <a:r>
              <a:rPr lang="ar-IQ" sz="2400" dirty="0"/>
              <a:t>ليأخذوها من الصحابة الآخرين حيث لم يسعهم </a:t>
            </a:r>
            <a:r>
              <a:rPr lang="ar-IQ" sz="2400" dirty="0" smtClean="0"/>
              <a:t>حضورمجلسه</a:t>
            </a:r>
            <a:r>
              <a:rPr lang="ar-IQ" sz="2400" dirty="0"/>
              <a:t> صلى الله عليه وسلم</a:t>
            </a:r>
            <a:r>
              <a:rPr lang="ar-SA" sz="2400" dirty="0" smtClean="0"/>
              <a:t>؛  </a:t>
            </a:r>
            <a:r>
              <a:rPr lang="ar-SA" sz="2400" dirty="0"/>
              <a:t>ويقول أنس بن مالك رضي الله عنه</a:t>
            </a:r>
            <a:r>
              <a:rPr lang="ar-SA" sz="2400" b="1" dirty="0">
                <a:solidFill>
                  <a:srgbClr val="C00000"/>
                </a:solidFill>
              </a:rPr>
              <a:t>:(( ليس كلُّ ما نحدثكم عن رسول الله </a:t>
            </a:r>
            <a:r>
              <a:rPr lang="ar-IQ" sz="2400" b="1" dirty="0">
                <a:solidFill>
                  <a:srgbClr val="C00000"/>
                </a:solidFill>
              </a:rPr>
              <a:t>صلى الله عليه وسلم</a:t>
            </a:r>
            <a:r>
              <a:rPr lang="ar-SA" sz="2400" b="1" dirty="0" smtClean="0">
                <a:solidFill>
                  <a:srgbClr val="C00000"/>
                </a:solidFill>
              </a:rPr>
              <a:t> </a:t>
            </a:r>
            <a:r>
              <a:rPr lang="ar-SA" sz="2400" b="1" dirty="0">
                <a:solidFill>
                  <a:srgbClr val="C00000"/>
                </a:solidFill>
              </a:rPr>
              <a:t>سمعناه منه، ولكن حدَّثَناه أصحابُنا، ونحن قومٌ لا يَكذب بعضهم بعضاً)) .</a:t>
            </a:r>
            <a:endParaRPr lang="en-US" sz="2400" b="1" dirty="0">
              <a:solidFill>
                <a:srgbClr val="C00000"/>
              </a:solidFill>
            </a:endParaRPr>
          </a:p>
        </p:txBody>
      </p:sp>
    </p:spTree>
    <p:extLst>
      <p:ext uri="{BB962C8B-B14F-4D97-AF65-F5344CB8AC3E}">
        <p14:creationId xmlns:p14="http://schemas.microsoft.com/office/powerpoint/2010/main" val="42785938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SA" sz="2400" b="1" dirty="0"/>
              <a:t>عصر الصحابة</a:t>
            </a:r>
            <a:r>
              <a:rPr lang="ar-SA" sz="2400" dirty="0"/>
              <a:t>: </a:t>
            </a:r>
            <a:endParaRPr lang="en-US" sz="2400" dirty="0"/>
          </a:p>
          <a:p>
            <a:pPr algn="just"/>
            <a:r>
              <a:rPr lang="ar-SA" sz="2400" dirty="0"/>
              <a:t>وبعد وفاة النبي </a:t>
            </a:r>
            <a:r>
              <a:rPr lang="ar-IQ" sz="2400" dirty="0"/>
              <a:t>-صلى الله عليه وسلم-</a:t>
            </a:r>
            <a:r>
              <a:rPr lang="ar-IQ" sz="2400" dirty="0" smtClean="0"/>
              <a:t> </a:t>
            </a:r>
            <a:r>
              <a:rPr lang="ar-IQ" sz="2400" dirty="0"/>
              <a:t>وقع حِمل مشعل الإسلام على عاتقهم، وقاموا به على أتم وجهه وسارت </a:t>
            </a:r>
            <a:r>
              <a:rPr lang="ar-SA" sz="2400" dirty="0"/>
              <a:t>جحافلهم به تنقذ الإنسانية وتبلغ </a:t>
            </a:r>
            <a:r>
              <a:rPr lang="ar-SA" sz="2400" dirty="0" smtClean="0"/>
              <a:t>عنه</a:t>
            </a:r>
            <a:r>
              <a:rPr lang="ar-IQ" sz="2400" dirty="0"/>
              <a:t> -صلى الله عليه وسلم-</a:t>
            </a:r>
            <a:r>
              <a:rPr lang="en-US" sz="2400" dirty="0" smtClean="0"/>
              <a:t> </a:t>
            </a:r>
            <a:r>
              <a:rPr lang="ar-SA" sz="2400" dirty="0"/>
              <a:t>ماعلموه، وكانوا على حفظ تام للقرآن الكريم، ووعي تام  للحديث النبوي؛ وظلوا في الإهتمام بهما معاً تبليغاً وتعليماً اعتقاداً منهم بأنهما قرينان لا ينفك أحدهما عن الآخر، ولا يتم الدين والشريعة إلا بهما. </a:t>
            </a:r>
            <a:endParaRPr lang="ar-IQ" sz="2400" dirty="0" smtClean="0"/>
          </a:p>
          <a:p>
            <a:pPr algn="just"/>
            <a:r>
              <a:rPr lang="ar-SA" sz="2400" dirty="0" smtClean="0"/>
              <a:t>والصحابة </a:t>
            </a:r>
            <a:r>
              <a:rPr lang="ar-SA" sz="2400" dirty="0"/>
              <a:t>حينما اعتنوا بالسنة حفظاً وتبليغا إنما قاموا بواجب ديني وإيماني، وامتثالاً </a:t>
            </a:r>
            <a:r>
              <a:rPr lang="ar-SA" sz="2400" dirty="0" smtClean="0"/>
              <a:t>لقوله</a:t>
            </a:r>
            <a:r>
              <a:rPr lang="ar-IQ" sz="2400" dirty="0"/>
              <a:t> -صلى الله عليه وسلم- </a:t>
            </a:r>
            <a:r>
              <a:rPr lang="ar-SY" sz="2400" dirty="0" smtClean="0"/>
              <a:t>:</a:t>
            </a:r>
            <a:r>
              <a:rPr lang="ar-SA" sz="2400" dirty="0"/>
              <a:t>(( </a:t>
            </a:r>
            <a:r>
              <a:rPr lang="ar-SA" sz="2400" b="1" dirty="0"/>
              <a:t>نضر الله امرأً سمع مقالتي فبلغها، فرب حامل فقه ليس بفقيه، ورب حامل فقه إلى من هو أفقه منه</a:t>
            </a:r>
            <a:r>
              <a:rPr lang="ar-SA" sz="2400" dirty="0"/>
              <a:t>)) أخرجه أبوداود والترمذي وغيرهما.</a:t>
            </a:r>
            <a:endParaRPr lang="en-US" sz="2400" dirty="0"/>
          </a:p>
        </p:txBody>
      </p:sp>
    </p:spTree>
    <p:extLst>
      <p:ext uri="{BB962C8B-B14F-4D97-AF65-F5344CB8AC3E}">
        <p14:creationId xmlns:p14="http://schemas.microsoft.com/office/powerpoint/2010/main" val="11507124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SA" sz="2400" b="1" dirty="0"/>
              <a:t>عوامل حفظهم للسنة:  </a:t>
            </a:r>
            <a:endParaRPr lang="en-US" sz="2400" dirty="0"/>
          </a:p>
          <a:p>
            <a:pPr algn="just"/>
            <a:r>
              <a:rPr lang="ar-SA" sz="2400" dirty="0"/>
              <a:t>وكانت هناك عوامل عدة وراء تمكن الصحابة من حفظ الأحاديث وضبطها، ومنها: </a:t>
            </a:r>
            <a:endParaRPr lang="ar-IQ" sz="2400" dirty="0" smtClean="0"/>
          </a:p>
          <a:p>
            <a:pPr algn="just"/>
            <a:r>
              <a:rPr lang="ar-SA" sz="2400" dirty="0" smtClean="0"/>
              <a:t>صفاء </a:t>
            </a:r>
            <a:r>
              <a:rPr lang="ar-SA" sz="2400" dirty="0"/>
              <a:t>أذهانهم وقوة قرائحهم</a:t>
            </a:r>
            <a:r>
              <a:rPr lang="ar-SA" sz="2400" dirty="0" smtClean="0"/>
              <a:t>،</a:t>
            </a:r>
            <a:endParaRPr lang="ar-IQ" sz="2400" dirty="0" smtClean="0"/>
          </a:p>
          <a:p>
            <a:pPr algn="just"/>
            <a:r>
              <a:rPr lang="ar-SA" sz="2400" dirty="0" smtClean="0"/>
              <a:t> </a:t>
            </a:r>
            <a:r>
              <a:rPr lang="ar-SA" sz="2400" dirty="0"/>
              <a:t>والأسلوب النبوي الحكيم في التحديث حيث </a:t>
            </a:r>
            <a:r>
              <a:rPr lang="ar-SA" sz="2400" dirty="0" smtClean="0"/>
              <a:t>أنه</a:t>
            </a:r>
            <a:r>
              <a:rPr lang="ar-IQ" sz="2400" dirty="0"/>
              <a:t> -صلى الله عليه وسلم-</a:t>
            </a:r>
            <a:r>
              <a:rPr lang="ar-SA" sz="2400" dirty="0" smtClean="0"/>
              <a:t> </a:t>
            </a:r>
            <a:r>
              <a:rPr lang="ar-SA" sz="2400" dirty="0"/>
              <a:t>لم يكن يسر الحديث سرداً متتابعاً، ولم يكن يطيل الأحاديث؛ بل كان كلامه قصداً، وأشارت إلى ذلك السيدة عائشة رضي الله عنها حيث قالت: (( </a:t>
            </a:r>
            <a:r>
              <a:rPr lang="ar-SA" sz="2400" b="1" dirty="0"/>
              <a:t>كان</a:t>
            </a:r>
            <a:r>
              <a:rPr lang="en-US" sz="2400" b="1" dirty="0"/>
              <a:t> </a:t>
            </a:r>
            <a:r>
              <a:rPr lang="ar-IQ" sz="2400" dirty="0"/>
              <a:t>-صلى الله عليه وسلم- </a:t>
            </a:r>
            <a:r>
              <a:rPr lang="ar-SA" sz="2400" b="1" dirty="0" smtClean="0"/>
              <a:t>يحدث </a:t>
            </a:r>
            <a:r>
              <a:rPr lang="ar-SA" sz="2400" b="1" dirty="0"/>
              <a:t>حديثاً لو عدّه العاد لأحصاه</a:t>
            </a:r>
            <a:r>
              <a:rPr lang="ar-SA" sz="2400" dirty="0"/>
              <a:t>)) متفق عليه. بل </a:t>
            </a:r>
            <a:r>
              <a:rPr lang="ar-SA" sz="2400" dirty="0" smtClean="0"/>
              <a:t>كان</a:t>
            </a:r>
            <a:r>
              <a:rPr lang="ar-IQ" sz="2400" dirty="0"/>
              <a:t> -صلى الله عليه وسلم-</a:t>
            </a:r>
            <a:r>
              <a:rPr lang="en-US" sz="2400" b="1" dirty="0" smtClean="0"/>
              <a:t> </a:t>
            </a:r>
            <a:r>
              <a:rPr lang="ar-SA" sz="2400" dirty="0"/>
              <a:t>كثيرا ما يعيد الحديث لتعيه الصدور كما في البخاري عن أنس أنه قال: </a:t>
            </a:r>
            <a:r>
              <a:rPr lang="ar-IQ" sz="2400" b="1" dirty="0" smtClean="0"/>
              <a:t>((</a:t>
            </a:r>
            <a:r>
              <a:rPr lang="ar-SA" sz="2400" b="1" dirty="0" smtClean="0"/>
              <a:t> </a:t>
            </a:r>
            <a:r>
              <a:rPr lang="ar-SA" sz="2400" b="1" dirty="0"/>
              <a:t>كان رسول الله </a:t>
            </a:r>
            <a:r>
              <a:rPr lang="ar-IQ" sz="2400" dirty="0"/>
              <a:t>-صلى الله عليه وسلم-</a:t>
            </a:r>
            <a:r>
              <a:rPr lang="ar-SA" sz="2400" b="1" dirty="0" smtClean="0"/>
              <a:t> </a:t>
            </a:r>
            <a:r>
              <a:rPr lang="ar-SA" sz="2400" b="1" dirty="0"/>
              <a:t>يعيد الكلمة ثلاثاً لتعقل </a:t>
            </a:r>
            <a:r>
              <a:rPr lang="ar-SA" sz="2400" b="1" dirty="0" smtClean="0"/>
              <a:t>عنه</a:t>
            </a:r>
            <a:r>
              <a:rPr lang="ar-IQ" sz="2400" b="1" dirty="0" smtClean="0"/>
              <a:t>)).</a:t>
            </a:r>
          </a:p>
        </p:txBody>
      </p:sp>
    </p:spTree>
    <p:extLst>
      <p:ext uri="{BB962C8B-B14F-4D97-AF65-F5344CB8AC3E}">
        <p14:creationId xmlns:p14="http://schemas.microsoft.com/office/powerpoint/2010/main" val="32128193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648200"/>
          </a:xfrm>
        </p:spPr>
        <p:txBody>
          <a:bodyPr/>
          <a:lstStyle/>
          <a:p>
            <a:pPr algn="just"/>
            <a:r>
              <a:rPr lang="ar-SA" sz="2400" b="1" dirty="0"/>
              <a:t>عوامل حفظهم للسنة:  </a:t>
            </a:r>
            <a:endParaRPr lang="en-US" sz="2400" dirty="0"/>
          </a:p>
          <a:p>
            <a:pPr algn="just"/>
            <a:r>
              <a:rPr lang="ar-IQ" sz="2400" dirty="0" smtClean="0"/>
              <a:t>وذلك إضافة إلى لجوء بعض منهم إلى كتابتها كعبدالله بن عمرو بن العاص، وجابر بن عبدالله، وأبي موسى الأشعري، وسمرة بن جندب وغيرهم. </a:t>
            </a:r>
            <a:r>
              <a:rPr lang="ar-SA" sz="2400" dirty="0" smtClean="0"/>
              <a:t>وفي ذلك يقول أبو هريرة رضي الله عنه قال: " </a:t>
            </a:r>
            <a:r>
              <a:rPr lang="ar-SA" sz="2400" b="1" dirty="0" smtClean="0"/>
              <a:t>ما من أصحاب رسول الله </a:t>
            </a:r>
            <a:r>
              <a:rPr lang="ar-IQ" sz="2400" dirty="0" smtClean="0"/>
              <a:t>-صلى الله عليه وسلم-</a:t>
            </a:r>
            <a:r>
              <a:rPr lang="ar-SA" sz="2400" b="1" dirty="0" smtClean="0"/>
              <a:t> أحد أكثر مني حديثاً عنه إلا ماكان من عبدالله بن عمرو فإنه كان يكتب ولا أكتب</a:t>
            </a:r>
            <a:r>
              <a:rPr lang="ar-SA" sz="2400" dirty="0" smtClean="0"/>
              <a:t>" أخرجه البخاري.</a:t>
            </a:r>
            <a:endParaRPr lang="en-US" sz="2400" dirty="0"/>
          </a:p>
        </p:txBody>
      </p:sp>
    </p:spTree>
    <p:extLst>
      <p:ext uri="{BB962C8B-B14F-4D97-AF65-F5344CB8AC3E}">
        <p14:creationId xmlns:p14="http://schemas.microsoft.com/office/powerpoint/2010/main" val="1730208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990600"/>
          </a:xfrm>
        </p:spPr>
        <p:txBody>
          <a:bodyPr/>
          <a:lstStyle/>
          <a:p>
            <a:r>
              <a:rPr lang="ar-IQ" b="1" cap="all" dirty="0" smtClean="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rPr>
              <a:t>نشأة علوم الحديث وتطوره</a:t>
            </a:r>
            <a:endParaRPr lang="en-US" b="1" cap="all" dirty="0">
              <a:ln w="9000" cmpd="sng">
                <a:solidFill>
                  <a:schemeClr val="accent4">
                    <a:shade val="50000"/>
                    <a:satMod val="120000"/>
                  </a:schemeClr>
                </a:solidFill>
                <a:prstDash val="solid"/>
              </a:ln>
              <a:solidFill>
                <a:schemeClr val="accent2">
                  <a:lumMod val="60000"/>
                  <a:lumOff val="40000"/>
                </a:schemeClr>
              </a:solidFill>
              <a:effectLst>
                <a:reflection blurRad="12700" stA="28000" endPos="45000" dist="1000" dir="5400000" sy="-100000" algn="bl" rotWithShape="0"/>
              </a:effectLst>
            </a:endParaRPr>
          </a:p>
        </p:txBody>
      </p:sp>
      <p:sp>
        <p:nvSpPr>
          <p:cNvPr id="4" name="Content Placeholder 3"/>
          <p:cNvSpPr>
            <a:spLocks noGrp="1"/>
          </p:cNvSpPr>
          <p:nvPr>
            <p:ph idx="1"/>
          </p:nvPr>
        </p:nvSpPr>
        <p:spPr>
          <a:xfrm>
            <a:off x="457200" y="1143000"/>
            <a:ext cx="8229600" cy="4876800"/>
          </a:xfrm>
        </p:spPr>
        <p:txBody>
          <a:bodyPr/>
          <a:lstStyle/>
          <a:p>
            <a:pPr algn="just"/>
            <a:r>
              <a:rPr lang="ar-SA" sz="2400" b="1" dirty="0"/>
              <a:t>منهجهم في الرواية ونقدها</a:t>
            </a:r>
            <a:r>
              <a:rPr lang="ar-SA" sz="2400" dirty="0"/>
              <a:t>: </a:t>
            </a:r>
            <a:endParaRPr lang="en-US" sz="2400" dirty="0"/>
          </a:p>
          <a:p>
            <a:pPr algn="just"/>
            <a:r>
              <a:rPr lang="ar-SA" sz="2400" dirty="0"/>
              <a:t>امتثالاً لقوله تعالى: { </a:t>
            </a:r>
            <a:r>
              <a:rPr lang="ar-SA" sz="2400" b="1" dirty="0"/>
              <a:t>وَلا تَقْفُ مَا لَيْسَ لَكَ بِهِ عِلْمٌ إِنَّ السَّمْعَ وَالْبَصَرَ وَالْفُؤَادَ كُلُّ أُولَئِكَ كَانَ عَنْهُ مَسْؤُولا</a:t>
            </a:r>
            <a:r>
              <a:rPr lang="ar-SA" sz="2400" dirty="0"/>
              <a:t> } . وقوله تعالى: { </a:t>
            </a:r>
            <a:r>
              <a:rPr lang="ar-SA" sz="2400" b="1" dirty="0"/>
              <a:t>يَا أَيُّهَا الَّذِينَ آمَنُوا إِنْ جَاءَكُمْ فَاسِقٌ بِنَبَأٍ فَتَبَيَّنُوا</a:t>
            </a:r>
            <a:r>
              <a:rPr lang="ar-SA" sz="2400" dirty="0"/>
              <a:t> }، </a:t>
            </a:r>
            <a:r>
              <a:rPr lang="ar-SA" sz="2400" dirty="0" smtClean="0"/>
              <a:t>و</a:t>
            </a:r>
            <a:r>
              <a:rPr lang="ar-IQ" sz="2400" dirty="0" smtClean="0"/>
              <a:t>حذرا من </a:t>
            </a:r>
            <a:r>
              <a:rPr lang="ar-SA" sz="2400" dirty="0" smtClean="0"/>
              <a:t>وعيده</a:t>
            </a:r>
            <a:r>
              <a:rPr lang="ar-IQ" sz="2400" dirty="0" smtClean="0"/>
              <a:t> </a:t>
            </a:r>
            <a:r>
              <a:rPr lang="ar-IQ" sz="2400" dirty="0"/>
              <a:t>-صلى الله عليه وسلم-</a:t>
            </a:r>
            <a:r>
              <a:rPr lang="en-US" sz="2400" dirty="0" smtClean="0"/>
              <a:t> </a:t>
            </a:r>
            <a:r>
              <a:rPr lang="ar-IQ" sz="2400" dirty="0"/>
              <a:t>في قوله: </a:t>
            </a:r>
            <a:r>
              <a:rPr lang="ar-IQ" sz="2400" b="1" dirty="0"/>
              <a:t>((</a:t>
            </a:r>
            <a:r>
              <a:rPr lang="ar-SA" sz="2400" b="1" dirty="0"/>
              <a:t>من كذب علي متعمدا فليتبوأ مقعده من النار</a:t>
            </a:r>
            <a:r>
              <a:rPr lang="ar-SA" sz="2400" b="1" dirty="0" smtClean="0"/>
              <a:t>)).</a:t>
            </a:r>
            <a:endParaRPr lang="ar-IQ" sz="2400" b="1" dirty="0" smtClean="0"/>
          </a:p>
          <a:p>
            <a:pPr algn="just"/>
            <a:r>
              <a:rPr lang="ar-SA" sz="2400" dirty="0" smtClean="0"/>
              <a:t> </a:t>
            </a:r>
            <a:r>
              <a:rPr lang="ar-SA" sz="2400" dirty="0"/>
              <a:t>فلم يكونوا يقبلون كلّ ما يروى لهم عن </a:t>
            </a:r>
            <a:r>
              <a:rPr lang="ar-SA" sz="2400" dirty="0" smtClean="0"/>
              <a:t>النبي</a:t>
            </a:r>
            <a:r>
              <a:rPr lang="ar-IQ" sz="2400" dirty="0"/>
              <a:t> -صلى الله عليه وسلم-</a:t>
            </a:r>
            <a:r>
              <a:rPr lang="ar-SA" sz="2400" dirty="0" smtClean="0"/>
              <a:t> </a:t>
            </a:r>
            <a:r>
              <a:rPr lang="ar-SA" sz="2400" dirty="0"/>
              <a:t>إلا بعد التثبت منها كما فعل أبوبكر في ميراث </a:t>
            </a:r>
            <a:r>
              <a:rPr lang="ar-SA" sz="2400" dirty="0" smtClean="0"/>
              <a:t>الجدة</a:t>
            </a:r>
            <a:r>
              <a:rPr lang="ar-IQ" sz="2400" dirty="0" smtClean="0"/>
              <a:t>.</a:t>
            </a:r>
          </a:p>
          <a:p>
            <a:pPr algn="just"/>
            <a:r>
              <a:rPr lang="ar-SA" sz="2400" dirty="0" smtClean="0"/>
              <a:t> </a:t>
            </a:r>
            <a:r>
              <a:rPr lang="ar-SA" sz="2400" dirty="0"/>
              <a:t>وكذا نقدها بمقارنتها بالقرآن وأصول الدين كفعل عمر بن الخطاب مع حديث فاطمة بنت القيس في نفقة وسكنى المطلقة </a:t>
            </a:r>
            <a:r>
              <a:rPr lang="ar-SA" sz="2400" dirty="0" smtClean="0"/>
              <a:t>ثلاثاً</a:t>
            </a:r>
            <a:r>
              <a:rPr lang="ar-IQ" sz="2400" baseline="30000" dirty="0" smtClean="0"/>
              <a:t>.</a:t>
            </a:r>
          </a:p>
          <a:p>
            <a:pPr algn="just"/>
            <a:r>
              <a:rPr lang="ar-SA" sz="2400" dirty="0" smtClean="0"/>
              <a:t>وذلك </a:t>
            </a:r>
            <a:r>
              <a:rPr lang="ar-SA" sz="2400" dirty="0"/>
              <a:t>إضافة التقليل من الرواية حذراً من الوقوع في الخطأ ونسبة حديث إلى النبي </a:t>
            </a:r>
            <a:r>
              <a:rPr lang="ar-IQ" sz="2400" dirty="0"/>
              <a:t>-صلى الله عليه وسلم-</a:t>
            </a:r>
            <a:r>
              <a:rPr lang="ar-SA" sz="2400" dirty="0" smtClean="0"/>
              <a:t> </a:t>
            </a:r>
            <a:r>
              <a:rPr lang="ar-SA" sz="2400" dirty="0"/>
              <a:t>ما ليس له. </a:t>
            </a:r>
            <a:endParaRPr lang="ar-IQ" sz="2400" dirty="0" smtClean="0"/>
          </a:p>
        </p:txBody>
      </p:sp>
    </p:spTree>
    <p:extLst>
      <p:ext uri="{BB962C8B-B14F-4D97-AF65-F5344CB8AC3E}">
        <p14:creationId xmlns:p14="http://schemas.microsoft.com/office/powerpoint/2010/main" val="35478369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s>
            <a:gs pos="100000">
              <a:schemeClr val="bg1"/>
            </a:gs>
          </a:gsLst>
          <a:lin ang="0" scaled="1"/>
        </a:gradFill>
        <a:ln w="9525" cap="flat" cmpd="sng" algn="ctr">
          <a:solidFill>
            <a:srgbClr val="00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gradFill rotWithShape="1">
          <a:gsLst>
            <a:gs pos="0">
              <a:schemeClr val="bg2"/>
            </a:gs>
            <a:gs pos="100000">
              <a:schemeClr val="bg1"/>
            </a:gs>
          </a:gsLst>
          <a:lin ang="0" scaled="1"/>
        </a:gradFill>
        <a:ln w="9525" cap="flat" cmpd="sng" algn="ctr">
          <a:solidFill>
            <a:srgbClr val="0066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sz="24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مكتب">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مكتب">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كتب">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0.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5030</TotalTime>
  <Words>1331</Words>
  <Application>Microsoft Office PowerPoint</Application>
  <PresentationFormat>On-screen Show (4:3)</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 نشأة علوم الحديث وتطوره </vt:lpstr>
      <vt:lpstr>أهداف الدرس</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نشأة علوم الحديث وتطوره</vt:lpstr>
      <vt:lpstr>أسئلة الموضوع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الحديث الشريف</dc:title>
  <dc:creator>إعداد جنات عبد العزيز دنيا</dc:creator>
  <cp:lastModifiedBy>Maher</cp:lastModifiedBy>
  <cp:revision>956</cp:revision>
  <dcterms:created xsi:type="dcterms:W3CDTF">2006-11-20T07:20:21Z</dcterms:created>
  <dcterms:modified xsi:type="dcterms:W3CDTF">2022-09-14T22:24:56Z</dcterms:modified>
</cp:coreProperties>
</file>