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sldIdLst>
    <p:sldId id="256" r:id="rId2"/>
    <p:sldId id="257" r:id="rId3"/>
    <p:sldId id="258" r:id="rId4"/>
    <p:sldId id="269" r:id="rId5"/>
    <p:sldId id="260" r:id="rId6"/>
    <p:sldId id="270" r:id="rId7"/>
    <p:sldId id="261" r:id="rId8"/>
    <p:sldId id="271" r:id="rId9"/>
    <p:sldId id="262" r:id="rId10"/>
    <p:sldId id="263" r:id="rId11"/>
    <p:sldId id="264" r:id="rId12"/>
    <p:sldId id="272" r:id="rId13"/>
    <p:sldId id="265" r:id="rId14"/>
    <p:sldId id="273" r:id="rId15"/>
    <p:sldId id="266" r:id="rId16"/>
    <p:sldId id="274" r:id="rId17"/>
    <p:sldId id="267"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B13"/>
    <a:srgbClr val="800000"/>
    <a:srgbClr val="FF9900"/>
    <a:srgbClr val="36C1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7325B-CD99-4DDF-BC04-C3DC9661A3BB}" type="datetimeFigureOut">
              <a:rPr lang="en-US" smtClean="0"/>
              <a:t>4/10/2023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C2A5CE-45F7-4F48-9400-1117DE76F146}" type="slidenum">
              <a:rPr lang="en-US" smtClean="0"/>
              <a:t>‹#›</a:t>
            </a:fld>
            <a:endParaRPr lang="en-US"/>
          </a:p>
        </p:txBody>
      </p:sp>
    </p:spTree>
    <p:extLst>
      <p:ext uri="{BB962C8B-B14F-4D97-AF65-F5344CB8AC3E}">
        <p14:creationId xmlns:p14="http://schemas.microsoft.com/office/powerpoint/2010/main" val="411953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162773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210558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89921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773165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83555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24531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89936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4609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127919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409898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234139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E7838-7096-4A1C-8BC1-46B35A179892}" type="datetimeFigureOut">
              <a:rPr lang="en-US" smtClean="0"/>
              <a:t>4/10/2023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C6BCF-BD5F-4215-8340-14FEC926FF0D}" type="slidenum">
              <a:rPr lang="en-US" smtClean="0"/>
              <a:t>‹#›</a:t>
            </a:fld>
            <a:endParaRPr lang="en-US" dirty="0"/>
          </a:p>
        </p:txBody>
      </p:sp>
    </p:spTree>
    <p:extLst>
      <p:ext uri="{BB962C8B-B14F-4D97-AF65-F5344CB8AC3E}">
        <p14:creationId xmlns:p14="http://schemas.microsoft.com/office/powerpoint/2010/main" val="422375466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0" y="990600"/>
            <a:ext cx="7772400" cy="1470025"/>
          </a:xfrm>
          <a:solidFill>
            <a:schemeClr val="accent3">
              <a:lumMod val="60000"/>
              <a:lumOff val="40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a:lstStyle/>
          <a:p>
            <a:r>
              <a:rPr lang="en-US" sz="5400" b="1" dirty="0">
                <a:ln w="28575">
                  <a:solidFill>
                    <a:sysClr val="windowText" lastClr="000000"/>
                  </a:solidFill>
                  <a:prstDash val="solid"/>
                  <a:miter lim="800000"/>
                </a:ln>
                <a:solidFill>
                  <a:schemeClr val="tx1">
                    <a:lumMod val="85000"/>
                    <a:lumOff val="15000"/>
                  </a:schemeClr>
                </a:solidFill>
                <a:effectLst>
                  <a:outerShdw blurRad="25500" dist="23000" dir="7020000" algn="tl">
                    <a:srgbClr val="000000">
                      <a:alpha val="50000"/>
                    </a:srgbClr>
                  </a:outerShdw>
                </a:effectLst>
              </a:rPr>
              <a:t>Principle of Statistics</a:t>
            </a:r>
            <a:endParaRPr lang="en-US" sz="2400" b="1" dirty="0">
              <a:ln w="28575">
                <a:solidFill>
                  <a:sysClr val="windowText" lastClr="000000"/>
                </a:solidFill>
                <a:prstDash val="solid"/>
                <a:miter lim="800000"/>
              </a:ln>
              <a:solidFill>
                <a:schemeClr val="tx1">
                  <a:lumMod val="85000"/>
                  <a:lumOff val="15000"/>
                </a:schemeClr>
              </a:solidFill>
              <a:effectLst>
                <a:outerShdw blurRad="25500" dist="23000" dir="7020000" algn="tl">
                  <a:srgbClr val="000000">
                    <a:alpha val="50000"/>
                  </a:srgbClr>
                </a:outerShdw>
              </a:effectLst>
            </a:endParaRPr>
          </a:p>
        </p:txBody>
      </p:sp>
      <p:sp>
        <p:nvSpPr>
          <p:cNvPr id="6" name="Subtitle 2"/>
          <p:cNvSpPr>
            <a:spLocks noGrp="1"/>
          </p:cNvSpPr>
          <p:nvPr>
            <p:ph type="subTitle" idx="1"/>
          </p:nvPr>
        </p:nvSpPr>
        <p:spPr>
          <a:xfrm>
            <a:off x="1066800" y="2667000"/>
            <a:ext cx="6781800" cy="2438400"/>
          </a:xfrm>
          <a:solidFill>
            <a:schemeClr val="accent6">
              <a:lumMod val="60000"/>
              <a:lumOff val="40000"/>
            </a:schemeClr>
          </a:solidFill>
          <a:ln>
            <a:solidFill>
              <a:schemeClr val="tx1"/>
            </a:solidFill>
          </a:ln>
        </p:spPr>
        <p:style>
          <a:lnRef idx="0">
            <a:schemeClr val="accent5"/>
          </a:lnRef>
          <a:fillRef idx="3">
            <a:schemeClr val="accent5"/>
          </a:fillRef>
          <a:effectRef idx="3">
            <a:schemeClr val="accent5"/>
          </a:effectRef>
          <a:fontRef idx="minor">
            <a:schemeClr val="lt1"/>
          </a:fontRef>
        </p:style>
        <p:txBody>
          <a:bodyPr>
            <a:normAutofit/>
          </a:bodyPr>
          <a:lstStyle/>
          <a:p>
            <a:pPr eaLnBrk="0" hangingPunct="0">
              <a:buClr>
                <a:schemeClr val="tx2"/>
              </a:buClr>
              <a:defRPr/>
            </a:pPr>
            <a:r>
              <a:rPr lang="en-US" sz="3900" dirty="0">
                <a:effectLst>
                  <a:outerShdw blurRad="38100" dist="38100" dir="2700000" algn="tl">
                    <a:srgbClr val="000000"/>
                  </a:outerShdw>
                </a:effectLst>
                <a:latin typeface="Monotype Corsiva" pitchFamily="66" charset="0"/>
              </a:rPr>
              <a:t>Slides prepared</a:t>
            </a:r>
            <a:r>
              <a:rPr lang="en-US" sz="3900" b="1" dirty="0">
                <a:effectLst>
                  <a:outerShdw blurRad="38100" dist="38100" dir="2700000" algn="tl">
                    <a:srgbClr val="000000"/>
                  </a:outerShdw>
                </a:effectLst>
                <a:latin typeface="Monotype Corsiva" pitchFamily="66" charset="0"/>
              </a:rPr>
              <a:t> </a:t>
            </a:r>
          </a:p>
          <a:p>
            <a:pPr eaLnBrk="0" hangingPunct="0">
              <a:buClr>
                <a:schemeClr val="tx2"/>
              </a:buClr>
              <a:defRPr/>
            </a:pPr>
            <a:r>
              <a:rPr lang="en-US" sz="3900" dirty="0">
                <a:effectLst>
                  <a:outerShdw blurRad="38100" dist="38100" dir="2700000" algn="tl">
                    <a:srgbClr val="000000"/>
                  </a:outerShdw>
                </a:effectLst>
                <a:latin typeface="Monotype Corsiva" pitchFamily="66" charset="0"/>
              </a:rPr>
              <a:t>By</a:t>
            </a:r>
          </a:p>
          <a:p>
            <a:r>
              <a:rPr lang="en-US" sz="2800" b="1" dirty="0">
                <a:ln w="3175">
                  <a:solidFill>
                    <a:schemeClr val="tx1">
                      <a:lumMod val="95000"/>
                      <a:lumOff val="5000"/>
                    </a:schemeClr>
                  </a:solidFill>
                </a:ln>
                <a:solidFill>
                  <a:schemeClr val="tx1">
                    <a:lumMod val="85000"/>
                    <a:lumOff val="1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Lecture </a:t>
            </a:r>
            <a:r>
              <a:rPr lang="en-US" sz="2800" b="1" dirty="0" err="1">
                <a:ln w="3175">
                  <a:solidFill>
                    <a:schemeClr val="tx1">
                      <a:lumMod val="95000"/>
                      <a:lumOff val="5000"/>
                    </a:schemeClr>
                  </a:solidFill>
                </a:ln>
                <a:solidFill>
                  <a:schemeClr val="tx1">
                    <a:lumMod val="85000"/>
                    <a:lumOff val="1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Israa</a:t>
            </a:r>
            <a:r>
              <a:rPr lang="en-US" sz="2800" b="1" dirty="0">
                <a:ln w="3175">
                  <a:solidFill>
                    <a:schemeClr val="tx1">
                      <a:lumMod val="95000"/>
                      <a:lumOff val="5000"/>
                    </a:schemeClr>
                  </a:solidFill>
                </a:ln>
                <a:solidFill>
                  <a:schemeClr val="tx1">
                    <a:lumMod val="85000"/>
                    <a:lumOff val="1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Muayad Ali</a:t>
            </a:r>
          </a:p>
          <a:p>
            <a:r>
              <a:rPr lang="en-US" sz="2600" b="1" dirty="0">
                <a:ln w="3175">
                  <a:solidFill>
                    <a:schemeClr val="tx1">
                      <a:lumMod val="95000"/>
                      <a:lumOff val="5000"/>
                    </a:schemeClr>
                  </a:solidFill>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Department </a:t>
            </a:r>
            <a:r>
              <a:rPr lang="en-US" sz="2600" b="1">
                <a:ln w="3175">
                  <a:solidFill>
                    <a:schemeClr val="tx1">
                      <a:lumMod val="95000"/>
                      <a:lumOff val="5000"/>
                    </a:schemeClr>
                  </a:solidFill>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Administration</a:t>
            </a:r>
            <a:endParaRPr lang="en-US" sz="2600" b="1" dirty="0">
              <a:ln w="3175">
                <a:solidFill>
                  <a:schemeClr val="tx1">
                    <a:lumMod val="95000"/>
                    <a:lumOff val="5000"/>
                  </a:schemeClr>
                </a:solidFill>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2286000" y="5181600"/>
            <a:ext cx="4572000" cy="1446550"/>
          </a:xfrm>
          <a:prstGeom prst="rect">
            <a:avLst/>
          </a:prstGeom>
        </p:spPr>
        <p:txBody>
          <a:bodyPr>
            <a:spAutoFit/>
          </a:bodyPr>
          <a:lstStyle/>
          <a:p>
            <a:pPr lvl="0" algn="ctr" eaLnBrk="0" fontAlgn="base" hangingPunct="0">
              <a:spcBef>
                <a:spcPct val="0"/>
              </a:spcBef>
              <a:spcAft>
                <a:spcPct val="0"/>
              </a:spcAft>
              <a:buClr>
                <a:srgbClr val="FFFFCC"/>
              </a:buClr>
              <a:defRPr/>
            </a:pPr>
            <a:r>
              <a:rPr lang="en-US" sz="4400" b="1" i="1" dirty="0">
                <a:solidFill>
                  <a:srgbClr val="C00000"/>
                </a:solidFill>
                <a:effectLst>
                  <a:outerShdw blurRad="38100" dist="38100" dir="2700000" algn="tl">
                    <a:srgbClr val="000000"/>
                  </a:outerShdw>
                </a:effectLst>
                <a:latin typeface="Monotype Corsiva" pitchFamily="66" charset="0"/>
                <a:cs typeface="Arial" panose="020B0604020202020204" pitchFamily="34" charset="0"/>
              </a:rPr>
              <a:t>First Stage </a:t>
            </a:r>
          </a:p>
          <a:p>
            <a:pPr lvl="0" algn="ctr" eaLnBrk="0" fontAlgn="base" hangingPunct="0">
              <a:spcBef>
                <a:spcPct val="0"/>
              </a:spcBef>
              <a:spcAft>
                <a:spcPct val="0"/>
              </a:spcAft>
              <a:buClr>
                <a:srgbClr val="FFFFCC"/>
              </a:buClr>
              <a:defRPr/>
            </a:pPr>
            <a:r>
              <a:rPr lang="en-US" sz="4400" b="1" i="1" dirty="0">
                <a:solidFill>
                  <a:srgbClr val="C00000"/>
                </a:solidFill>
                <a:effectLst>
                  <a:outerShdw blurRad="38100" dist="38100" dir="2700000" algn="tl">
                    <a:srgbClr val="000000"/>
                  </a:outerShdw>
                </a:effectLst>
                <a:latin typeface="Monotype Corsiva" pitchFamily="66" charset="0"/>
                <a:cs typeface="Arial" panose="020B0604020202020204" pitchFamily="34" charset="0"/>
              </a:rPr>
              <a:t>2022 - 2023</a:t>
            </a:r>
          </a:p>
        </p:txBody>
      </p:sp>
    </p:spTree>
    <p:extLst>
      <p:ext uri="{BB962C8B-B14F-4D97-AF65-F5344CB8AC3E}">
        <p14:creationId xmlns:p14="http://schemas.microsoft.com/office/powerpoint/2010/main" val="312859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172200"/>
          </a:xfrm>
        </p:spPr>
        <p:txBody>
          <a:bodyPr>
            <a:normAutofit/>
          </a:bodyPr>
          <a:lstStyle/>
          <a:p>
            <a:pPr marL="0" indent="0">
              <a:buNone/>
            </a:pPr>
            <a:r>
              <a:rPr lang="en-US" sz="3600" b="1" dirty="0"/>
              <a:t> </a:t>
            </a:r>
          </a:p>
        </p:txBody>
      </p:sp>
      <p:sp>
        <p:nvSpPr>
          <p:cNvPr id="7" name="Oval 6"/>
          <p:cNvSpPr/>
          <p:nvPr/>
        </p:nvSpPr>
        <p:spPr>
          <a:xfrm>
            <a:off x="2400300" y="457200"/>
            <a:ext cx="3733800" cy="762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solidFill>
                  <a:schemeClr val="bg1"/>
                </a:solidFill>
              </a:rPr>
              <a:t>Phenomenal or Problem</a:t>
            </a:r>
            <a:endParaRPr lang="en-US" dirty="0"/>
          </a:p>
        </p:txBody>
      </p:sp>
      <p:sp>
        <p:nvSpPr>
          <p:cNvPr id="8" name="Oval 7"/>
          <p:cNvSpPr/>
          <p:nvPr/>
        </p:nvSpPr>
        <p:spPr>
          <a:xfrm>
            <a:off x="2743200" y="1532965"/>
            <a:ext cx="3048000" cy="6096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bg1"/>
                </a:solidFill>
              </a:rPr>
              <a:t>Collection data</a:t>
            </a:r>
          </a:p>
        </p:txBody>
      </p:sp>
      <p:sp>
        <p:nvSpPr>
          <p:cNvPr id="9" name="Oval 8"/>
          <p:cNvSpPr/>
          <p:nvPr/>
        </p:nvSpPr>
        <p:spPr>
          <a:xfrm>
            <a:off x="2819400" y="2447365"/>
            <a:ext cx="2971800" cy="914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solidFill>
                  <a:schemeClr val="bg1"/>
                </a:solidFill>
              </a:rPr>
              <a:t>Organizing  summarizing data</a:t>
            </a:r>
          </a:p>
        </p:txBody>
      </p:sp>
      <p:sp>
        <p:nvSpPr>
          <p:cNvPr id="10" name="Oval 9"/>
          <p:cNvSpPr/>
          <p:nvPr/>
        </p:nvSpPr>
        <p:spPr>
          <a:xfrm>
            <a:off x="3426759" y="3608294"/>
            <a:ext cx="1757082"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solidFill>
                  <a:schemeClr val="bg1"/>
                </a:solidFill>
              </a:rPr>
              <a:t>Analysis</a:t>
            </a:r>
          </a:p>
        </p:txBody>
      </p:sp>
      <p:sp>
        <p:nvSpPr>
          <p:cNvPr id="11" name="Oval 10"/>
          <p:cNvSpPr/>
          <p:nvPr/>
        </p:nvSpPr>
        <p:spPr>
          <a:xfrm>
            <a:off x="3502959" y="4607858"/>
            <a:ext cx="1828800" cy="68131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Result</a:t>
            </a:r>
          </a:p>
        </p:txBody>
      </p:sp>
      <p:sp>
        <p:nvSpPr>
          <p:cNvPr id="12" name="Oval 11"/>
          <p:cNvSpPr/>
          <p:nvPr/>
        </p:nvSpPr>
        <p:spPr>
          <a:xfrm>
            <a:off x="3314700" y="5593976"/>
            <a:ext cx="2286000" cy="75751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solidFill>
                  <a:schemeClr val="bg1"/>
                </a:solidFill>
              </a:rPr>
              <a:t>Make decision</a:t>
            </a:r>
          </a:p>
        </p:txBody>
      </p:sp>
      <p:cxnSp>
        <p:nvCxnSpPr>
          <p:cNvPr id="14" name="Straight Arrow Connector 13"/>
          <p:cNvCxnSpPr>
            <a:cxnSpLocks/>
            <a:endCxn id="8" idx="0"/>
          </p:cNvCxnSpPr>
          <p:nvPr/>
        </p:nvCxnSpPr>
        <p:spPr>
          <a:xfrm>
            <a:off x="4267200" y="1228165"/>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cxnSpLocks/>
          </p:cNvCxnSpPr>
          <p:nvPr/>
        </p:nvCxnSpPr>
        <p:spPr>
          <a:xfrm>
            <a:off x="4457700" y="5289176"/>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cxnSpLocks/>
          </p:cNvCxnSpPr>
          <p:nvPr/>
        </p:nvCxnSpPr>
        <p:spPr>
          <a:xfrm>
            <a:off x="4276164" y="3361765"/>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a:cxnSpLocks/>
          </p:cNvCxnSpPr>
          <p:nvPr/>
        </p:nvCxnSpPr>
        <p:spPr>
          <a:xfrm>
            <a:off x="4267200" y="2142565"/>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cxnSpLocks/>
          </p:cNvCxnSpPr>
          <p:nvPr/>
        </p:nvCxnSpPr>
        <p:spPr>
          <a:xfrm>
            <a:off x="4325471" y="4303058"/>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4603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normAutofit fontScale="85000" lnSpcReduction="20000"/>
          </a:bodyPr>
          <a:lstStyle/>
          <a:p>
            <a:pPr marL="0" indent="0" algn="just">
              <a:buNone/>
            </a:pPr>
            <a:r>
              <a:rPr lang="en-US" b="1" dirty="0">
                <a:solidFill>
                  <a:srgbClr val="002060"/>
                </a:solidFill>
              </a:rPr>
              <a:t>Data: </a:t>
            </a:r>
            <a:r>
              <a:rPr lang="en-US" dirty="0"/>
              <a:t>are the values (Measurements or observations) that the variables can assume.</a:t>
            </a:r>
          </a:p>
          <a:p>
            <a:pPr marL="0" indent="0" algn="just">
              <a:buNone/>
            </a:pPr>
            <a:endParaRPr lang="en-US" b="1" dirty="0"/>
          </a:p>
          <a:p>
            <a:pPr marL="0" indent="0" algn="just">
              <a:buNone/>
            </a:pPr>
            <a:r>
              <a:rPr lang="en-US" b="1" dirty="0">
                <a:solidFill>
                  <a:srgbClr val="C00000"/>
                </a:solidFill>
              </a:rPr>
              <a:t>Sources of Collecting the Data</a:t>
            </a:r>
          </a:p>
          <a:p>
            <a:pPr marL="514350" indent="-514350" algn="just">
              <a:buClrTx/>
              <a:buFont typeface="+mj-lt"/>
              <a:buAutoNum type="arabicPeriod"/>
            </a:pPr>
            <a:r>
              <a:rPr lang="en-US" dirty="0"/>
              <a:t>Historical Sources.</a:t>
            </a:r>
          </a:p>
          <a:p>
            <a:pPr marL="514350" indent="-514350" algn="just">
              <a:buClrTx/>
              <a:buFont typeface="+mj-lt"/>
              <a:buAutoNum type="arabicPeriod"/>
            </a:pPr>
            <a:r>
              <a:rPr lang="en-US" dirty="0"/>
              <a:t>Field Sources.</a:t>
            </a:r>
          </a:p>
          <a:p>
            <a:pPr marL="0" indent="0" algn="just">
              <a:buClrTx/>
              <a:buNone/>
            </a:pPr>
            <a:endParaRPr lang="en-US" dirty="0"/>
          </a:p>
          <a:p>
            <a:pPr marL="0" indent="0" algn="just">
              <a:buNone/>
            </a:pPr>
            <a:r>
              <a:rPr lang="en-US" b="1" dirty="0">
                <a:solidFill>
                  <a:srgbClr val="1D6B13"/>
                </a:solidFill>
              </a:rPr>
              <a:t>Methods of Collecting the Data</a:t>
            </a:r>
          </a:p>
          <a:p>
            <a:pPr marL="514350" indent="-514350" algn="just">
              <a:buClrTx/>
              <a:buFont typeface="+mj-lt"/>
              <a:buAutoNum type="arabicPeriod"/>
            </a:pPr>
            <a:r>
              <a:rPr lang="en-US" dirty="0"/>
              <a:t>Census.</a:t>
            </a:r>
          </a:p>
          <a:p>
            <a:pPr marL="514350" indent="-514350" algn="just">
              <a:buClrTx/>
              <a:buFont typeface="+mj-lt"/>
              <a:buAutoNum type="arabicPeriod"/>
            </a:pPr>
            <a:r>
              <a:rPr lang="en-US" dirty="0"/>
              <a:t>Samples.</a:t>
            </a:r>
          </a:p>
          <a:p>
            <a:pPr marL="0" indent="0" algn="just">
              <a:buClrTx/>
              <a:buNone/>
            </a:pPr>
            <a:endParaRPr lang="en-US" dirty="0"/>
          </a:p>
          <a:p>
            <a:pPr marL="0" indent="0" algn="just">
              <a:buNone/>
            </a:pPr>
            <a:r>
              <a:rPr lang="en-US" b="1" dirty="0">
                <a:solidFill>
                  <a:schemeClr val="accent5">
                    <a:lumMod val="50000"/>
                  </a:schemeClr>
                </a:solidFill>
              </a:rPr>
              <a:t>Census: </a:t>
            </a:r>
            <a:r>
              <a:rPr lang="en-US" dirty="0"/>
              <a:t>is the collection of data from every element in a population.</a:t>
            </a:r>
          </a:p>
          <a:p>
            <a:pPr algn="just"/>
            <a:endParaRPr lang="en-US" dirty="0"/>
          </a:p>
        </p:txBody>
      </p:sp>
    </p:spTree>
    <p:extLst>
      <p:ext uri="{BB962C8B-B14F-4D97-AF65-F5344CB8AC3E}">
        <p14:creationId xmlns:p14="http://schemas.microsoft.com/office/powerpoint/2010/main" val="289760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b="1" dirty="0"/>
              <a:t>Types of samples :-</a:t>
            </a:r>
          </a:p>
          <a:p>
            <a:pPr marL="514350" indent="-514350" algn="just">
              <a:buClrTx/>
              <a:buFont typeface="+mj-lt"/>
              <a:buAutoNum type="arabicPeriod"/>
            </a:pPr>
            <a:r>
              <a:rPr lang="en-US" dirty="0"/>
              <a:t>Random samples : a sample collected in such a way that every element in the population has the same chance of selection .</a:t>
            </a:r>
          </a:p>
          <a:p>
            <a:pPr marL="514350" indent="-514350" algn="just">
              <a:buClrTx/>
              <a:buFont typeface="+mj-lt"/>
              <a:buAutoNum type="arabicPeriod"/>
            </a:pPr>
            <a:r>
              <a:rPr lang="en-US" dirty="0"/>
              <a:t>Non – Random sample : has not the same chance of selection .</a:t>
            </a:r>
          </a:p>
          <a:p>
            <a:pPr marL="0" indent="0">
              <a:buNone/>
            </a:pPr>
            <a:endParaRPr lang="en-US" dirty="0"/>
          </a:p>
        </p:txBody>
      </p:sp>
    </p:spTree>
    <p:extLst>
      <p:ext uri="{BB962C8B-B14F-4D97-AF65-F5344CB8AC3E}">
        <p14:creationId xmlns:p14="http://schemas.microsoft.com/office/powerpoint/2010/main" val="512822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86400"/>
              </a:xfrm>
            </p:spPr>
            <p:txBody>
              <a:bodyPr>
                <a:normAutofit fontScale="70000" lnSpcReduction="20000"/>
              </a:bodyPr>
              <a:lstStyle/>
              <a:p>
                <a:pPr marL="0" indent="0">
                  <a:buNone/>
                </a:pPr>
                <a:r>
                  <a:rPr lang="en-US" b="1" dirty="0">
                    <a:solidFill>
                      <a:schemeClr val="tx1"/>
                    </a:solidFill>
                  </a:rPr>
                  <a:t>Types of random sample :</a:t>
                </a:r>
              </a:p>
              <a:p>
                <a:pPr marL="0" indent="0">
                  <a:buNone/>
                </a:pPr>
                <a:r>
                  <a:rPr lang="en-US" b="1" dirty="0">
                    <a:solidFill>
                      <a:schemeClr val="tx1"/>
                    </a:solidFill>
                  </a:rPr>
                  <a:t>Simple random sampling : </a:t>
                </a:r>
                <a:r>
                  <a:rPr lang="en-US" dirty="0">
                    <a:solidFill>
                      <a:schemeClr val="tx1"/>
                    </a:solidFill>
                  </a:rPr>
                  <a:t>use these method when the population homogenous . </a:t>
                </a:r>
              </a:p>
              <a:p>
                <a:pPr marL="0" indent="0">
                  <a:buNone/>
                </a:pPr>
                <a:r>
                  <a:rPr lang="ar-IQ" sz="2800" dirty="0">
                    <a:solidFill>
                      <a:schemeClr val="tx1"/>
                    </a:solidFill>
                    <a:latin typeface="Cambria"/>
                    <a:cs typeface="Ali_K_Samik"/>
                  </a:rPr>
                  <a:t>ئاسانترين جؤري بذاردةية بة مةرجيَ كؤمةلَطاكة ويَكضوبيَت .</a:t>
                </a:r>
                <a:endParaRPr lang="en-US" sz="2800" dirty="0">
                  <a:solidFill>
                    <a:schemeClr val="tx1"/>
                  </a:solidFill>
                </a:endParaRPr>
              </a:p>
              <a:p>
                <a:pPr marL="0" indent="0">
                  <a:buNone/>
                </a:pPr>
                <a:endParaRPr lang="ar-IQ" dirty="0">
                  <a:solidFill>
                    <a:schemeClr val="tx1"/>
                  </a:solidFill>
                </a:endParaRPr>
              </a:p>
              <a:p>
                <a:pPr marL="0" indent="0">
                  <a:buNone/>
                </a:pPr>
                <a:r>
                  <a:rPr lang="en-US" b="1" dirty="0">
                    <a:solidFill>
                      <a:schemeClr val="tx1"/>
                    </a:solidFill>
                  </a:rPr>
                  <a:t>EX:</a:t>
                </a:r>
              </a:p>
              <a:p>
                <a:pPr marL="0" indent="0">
                  <a:buNone/>
                </a:pPr>
                <a:r>
                  <a:rPr lang="en-US" b="1" dirty="0">
                    <a:solidFill>
                      <a:schemeClr val="tx1"/>
                    </a:solidFill>
                  </a:rPr>
                  <a:t>If you have (4) person ……… A , B , C , D</a:t>
                </a:r>
              </a:p>
              <a:p>
                <a:pPr marL="0" indent="0">
                  <a:buNone/>
                </a:pPr>
                <a:r>
                  <a:rPr lang="en-US" b="1" dirty="0">
                    <a:solidFill>
                      <a:schemeClr val="tx1"/>
                    </a:solidFill>
                  </a:rPr>
                  <a:t>How many way you select (2) person for (4) .</a:t>
                </a:r>
              </a:p>
              <a:p>
                <a:pPr marL="0" indent="0">
                  <a:buNone/>
                </a:pPr>
                <a:endParaRPr lang="en-US"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l-GR" i="1" dirty="0" smtClean="0">
                          <a:solidFill>
                            <a:schemeClr val="tx1"/>
                          </a:solidFill>
                          <a:latin typeface="Cambria Math"/>
                        </a:rPr>
                        <m:t>𝛾</m:t>
                      </m:r>
                      <m:r>
                        <a:rPr lang="el-GR" i="1" dirty="0" smtClean="0">
                          <a:solidFill>
                            <a:schemeClr val="tx1"/>
                          </a:solidFill>
                          <a:latin typeface="Cambria Math"/>
                        </a:rPr>
                        <m:t>=</m:t>
                      </m:r>
                      <m:d>
                        <m:dPr>
                          <m:ctrlPr>
                            <a:rPr lang="el-GR" i="1" dirty="0" smtClean="0">
                              <a:solidFill>
                                <a:schemeClr val="tx1"/>
                              </a:solidFill>
                              <a:latin typeface="Cambria Math" panose="02040503050406030204" pitchFamily="18" charset="0"/>
                            </a:rPr>
                          </m:ctrlPr>
                        </m:dPr>
                        <m:e>
                          <m:f>
                            <m:fPr>
                              <m:type m:val="noBar"/>
                              <m:ctrlPr>
                                <a:rPr lang="en-US" i="1" dirty="0" err="1">
                                  <a:solidFill>
                                    <a:schemeClr val="tx1"/>
                                  </a:solidFill>
                                  <a:latin typeface="Cambria Math" panose="02040503050406030204" pitchFamily="18" charset="0"/>
                                </a:rPr>
                              </m:ctrlPr>
                            </m:fPr>
                            <m:num>
                              <m:r>
                                <a:rPr lang="en-US" i="1" dirty="0" err="1">
                                  <a:solidFill>
                                    <a:schemeClr val="tx1"/>
                                  </a:solidFill>
                                  <a:latin typeface="Cambria Math"/>
                                </a:rPr>
                                <m:t>𝑁</m:t>
                              </m:r>
                            </m:num>
                            <m:den>
                              <m:r>
                                <a:rPr lang="en-US" i="1" dirty="0" err="1">
                                  <a:solidFill>
                                    <a:schemeClr val="tx1"/>
                                  </a:solidFill>
                                  <a:latin typeface="Cambria Math"/>
                                </a:rPr>
                                <m:t>𝑛</m:t>
                              </m:r>
                            </m:den>
                          </m:f>
                        </m:e>
                      </m:d>
                      <m:f>
                        <m:fPr>
                          <m:ctrlPr>
                            <a:rPr lang="en-US" i="1" dirty="0">
                              <a:solidFill>
                                <a:schemeClr val="tx1"/>
                              </a:solidFill>
                              <a:latin typeface="Cambria Math" panose="02040503050406030204" pitchFamily="18" charset="0"/>
                            </a:rPr>
                          </m:ctrlPr>
                        </m:fPr>
                        <m:num>
                          <m:r>
                            <a:rPr lang="en-US" i="1" dirty="0">
                              <a:solidFill>
                                <a:schemeClr val="tx1"/>
                              </a:solidFill>
                              <a:latin typeface="Cambria Math"/>
                            </a:rPr>
                            <m:t>𝑁</m:t>
                          </m:r>
                          <m:r>
                            <a:rPr lang="en-US" i="1" dirty="0">
                              <a:solidFill>
                                <a:schemeClr val="tx1"/>
                              </a:solidFill>
                              <a:latin typeface="Cambria Math"/>
                            </a:rPr>
                            <m:t>!</m:t>
                          </m:r>
                        </m:num>
                        <m:den>
                          <m:r>
                            <a:rPr lang="en-US" i="1" dirty="0">
                              <a:solidFill>
                                <a:schemeClr val="tx1"/>
                              </a:solidFill>
                              <a:latin typeface="Cambria Math"/>
                            </a:rPr>
                            <m:t>𝑛</m:t>
                          </m:r>
                          <m:r>
                            <a:rPr lang="en-US" i="1" dirty="0">
                              <a:solidFill>
                                <a:schemeClr val="tx1"/>
                              </a:solidFill>
                              <a:latin typeface="Cambria Math"/>
                            </a:rPr>
                            <m:t>!(</m:t>
                          </m:r>
                          <m:r>
                            <a:rPr lang="en-US" i="1" dirty="0">
                              <a:solidFill>
                                <a:schemeClr val="tx1"/>
                              </a:solidFill>
                              <a:latin typeface="Cambria Math"/>
                            </a:rPr>
                            <m:t>𝑁</m:t>
                          </m:r>
                          <m:r>
                            <a:rPr lang="en-US" i="1" dirty="0">
                              <a:solidFill>
                                <a:schemeClr val="tx1"/>
                              </a:solidFill>
                              <a:latin typeface="Cambria Math"/>
                            </a:rPr>
                            <m:t>−</m:t>
                          </m:r>
                          <m:r>
                            <a:rPr lang="en-US" i="1" dirty="0">
                              <a:solidFill>
                                <a:schemeClr val="tx1"/>
                              </a:solidFill>
                              <a:latin typeface="Cambria Math"/>
                            </a:rPr>
                            <m:t>𝑛</m:t>
                          </m:r>
                          <m:r>
                            <a:rPr lang="en-US" i="1" dirty="0">
                              <a:solidFill>
                                <a:schemeClr val="tx1"/>
                              </a:solidFill>
                              <a:latin typeface="Cambria Math"/>
                            </a:rPr>
                            <m:t>)!</m:t>
                          </m:r>
                          <m:r>
                            <m:rPr>
                              <m:nor/>
                            </m:rPr>
                            <a:rPr lang="en-US" dirty="0">
                              <a:solidFill>
                                <a:schemeClr val="tx1"/>
                              </a:solidFill>
                            </a:rPr>
                            <m:t> </m:t>
                          </m:r>
                        </m:den>
                      </m:f>
                    </m:oMath>
                  </m:oMathPara>
                </a14:m>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N= population .</a:t>
                </a:r>
              </a:p>
              <a:p>
                <a:pPr marL="0" indent="0">
                  <a:buNone/>
                </a:pPr>
                <a:r>
                  <a:rPr lang="en-US" dirty="0">
                    <a:solidFill>
                      <a:schemeClr val="tx1"/>
                    </a:solidFill>
                  </a:rPr>
                  <a:t> n=sample .</a:t>
                </a:r>
              </a:p>
              <a:p>
                <a:pPr marL="0" indent="0">
                  <a:buNone/>
                </a:pPr>
                <a:r>
                  <a:rPr lang="en-US" dirty="0">
                    <a:solidFill>
                      <a:schemeClr val="tx1"/>
                    </a:solidFill>
                  </a:rPr>
                  <a:t>r= number of select way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86400"/>
              </a:xfrm>
              <a:blipFill rotWithShape="1">
                <a:blip r:embed="rId2"/>
                <a:stretch>
                  <a:fillRect l="-889" t="-1778" b="-11222"/>
                </a:stretch>
              </a:blipFill>
            </p:spPr>
            <p:txBody>
              <a:bodyPr/>
              <a:lstStyle/>
              <a:p>
                <a:r>
                  <a:rPr lang="en-US">
                    <a:noFill/>
                  </a:rPr>
                  <a:t> </a:t>
                </a:r>
              </a:p>
            </p:txBody>
          </p:sp>
        </mc:Fallback>
      </mc:AlternateContent>
    </p:spTree>
    <p:extLst>
      <p:ext uri="{BB962C8B-B14F-4D97-AF65-F5344CB8AC3E}">
        <p14:creationId xmlns:p14="http://schemas.microsoft.com/office/powerpoint/2010/main" val="838835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10200"/>
              </a:xfrm>
            </p:spPr>
            <p:txBody>
              <a:bodyPr/>
              <a:lstStyle/>
              <a:p>
                <a:pPr marL="0" indent="0">
                  <a:buNone/>
                </a:pPr>
                <a14:m>
                  <m:oMathPara xmlns:m="http://schemas.openxmlformats.org/officeDocument/2006/math">
                    <m:oMathParaPr>
                      <m:jc m:val="left"/>
                    </m:oMathParaPr>
                    <m:oMath xmlns:m="http://schemas.openxmlformats.org/officeDocument/2006/math">
                      <m:r>
                        <a:rPr lang="el-GR" i="1" dirty="0" smtClean="0">
                          <a:solidFill>
                            <a:schemeClr val="tx1"/>
                          </a:solidFill>
                          <a:latin typeface="Cambria Math"/>
                        </a:rPr>
                        <m:t>𝛾</m:t>
                      </m:r>
                      <m:r>
                        <a:rPr lang="el-GR" i="1" dirty="0" smtClean="0">
                          <a:solidFill>
                            <a:schemeClr val="tx1"/>
                          </a:solidFill>
                          <a:latin typeface="Cambria Math"/>
                        </a:rPr>
                        <m:t>=</m:t>
                      </m:r>
                      <m:d>
                        <m:dPr>
                          <m:ctrlPr>
                            <a:rPr lang="el-GR" i="1" dirty="0" smtClean="0">
                              <a:solidFill>
                                <a:schemeClr val="tx1"/>
                              </a:solidFill>
                              <a:latin typeface="Cambria Math" panose="02040503050406030204" pitchFamily="18" charset="0"/>
                            </a:rPr>
                          </m:ctrlPr>
                        </m:dPr>
                        <m:e>
                          <m:f>
                            <m:fPr>
                              <m:type m:val="noBa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4</m:t>
                              </m:r>
                            </m:num>
                            <m:den>
                              <m:r>
                                <a:rPr lang="el-GR" i="1" dirty="0" smtClean="0">
                                  <a:solidFill>
                                    <a:schemeClr val="tx1"/>
                                  </a:solidFill>
                                  <a:latin typeface="Cambria Math"/>
                                </a:rPr>
                                <m:t>2</m:t>
                              </m:r>
                            </m:den>
                          </m:f>
                        </m:e>
                      </m:d>
                      <m:f>
                        <m:fP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4</m:t>
                          </m:r>
                          <m:r>
                            <a:rPr lang="el-GR" i="1" dirty="0" smtClean="0">
                              <a:solidFill>
                                <a:schemeClr val="tx1"/>
                              </a:solidFill>
                              <a:latin typeface="Cambria Math"/>
                            </a:rPr>
                            <m:t>!</m:t>
                          </m:r>
                        </m:num>
                        <m:den>
                          <m:r>
                            <a:rPr lang="el-GR" i="1" dirty="0" smtClean="0">
                              <a:solidFill>
                                <a:schemeClr val="tx1"/>
                              </a:solidFill>
                              <a:latin typeface="Cambria Math"/>
                            </a:rPr>
                            <m:t>2</m:t>
                          </m:r>
                          <m:r>
                            <a:rPr lang="el-GR" i="1" dirty="0" smtClean="0">
                              <a:solidFill>
                                <a:schemeClr val="tx1"/>
                              </a:solidFill>
                              <a:latin typeface="Cambria Math"/>
                            </a:rPr>
                            <m:t>!</m:t>
                          </m:r>
                          <m:d>
                            <m:dPr>
                              <m:ctrlPr>
                                <a:rPr lang="el-GR" i="1" dirty="0" smtClean="0">
                                  <a:solidFill>
                                    <a:schemeClr val="tx1"/>
                                  </a:solidFill>
                                  <a:latin typeface="Cambria Math" panose="02040503050406030204" pitchFamily="18" charset="0"/>
                                </a:rPr>
                              </m:ctrlPr>
                            </m:dPr>
                            <m:e>
                              <m:r>
                                <a:rPr lang="el-GR" i="1" dirty="0" smtClean="0">
                                  <a:solidFill>
                                    <a:schemeClr val="tx1"/>
                                  </a:solidFill>
                                  <a:latin typeface="Cambria Math"/>
                                </a:rPr>
                                <m:t>4</m:t>
                              </m:r>
                              <m:r>
                                <a:rPr lang="el-GR" i="1" dirty="0" smtClean="0">
                                  <a:solidFill>
                                    <a:schemeClr val="tx1"/>
                                  </a:solidFill>
                                  <a:latin typeface="Cambria Math"/>
                                </a:rPr>
                                <m:t>−</m:t>
                              </m:r>
                              <m:r>
                                <a:rPr lang="el-GR" i="1" dirty="0" smtClean="0">
                                  <a:solidFill>
                                    <a:schemeClr val="tx1"/>
                                  </a:solidFill>
                                  <a:latin typeface="Cambria Math"/>
                                </a:rPr>
                                <m:t>2</m:t>
                              </m:r>
                            </m:e>
                          </m:d>
                          <m:r>
                            <a:rPr lang="el-GR" i="1" dirty="0" smtClean="0">
                              <a:solidFill>
                                <a:schemeClr val="tx1"/>
                              </a:solidFill>
                              <a:latin typeface="Cambria Math"/>
                            </a:rPr>
                            <m:t>!</m:t>
                          </m:r>
                        </m:den>
                      </m:f>
                      <m:r>
                        <a:rPr lang="el-GR" i="1" dirty="0" smtClean="0">
                          <a:solidFill>
                            <a:schemeClr val="tx1"/>
                          </a:solidFill>
                          <a:latin typeface="Cambria Math"/>
                        </a:rPr>
                        <m:t>= </m:t>
                      </m:r>
                      <m:f>
                        <m:fP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4</m:t>
                          </m:r>
                          <m:r>
                            <a:rPr lang="el-GR" i="1" dirty="0" smtClean="0">
                              <a:solidFill>
                                <a:schemeClr val="tx1"/>
                              </a:solidFill>
                              <a:latin typeface="Cambria Math"/>
                            </a:rPr>
                            <m:t>∗</m:t>
                          </m:r>
                          <m:r>
                            <a:rPr lang="el-GR" i="1" dirty="0" smtClean="0">
                              <a:solidFill>
                                <a:schemeClr val="tx1"/>
                              </a:solidFill>
                              <a:latin typeface="Cambria Math"/>
                            </a:rPr>
                            <m:t>3</m:t>
                          </m:r>
                          <m:r>
                            <a:rPr lang="el-GR" i="1" dirty="0" smtClean="0">
                              <a:solidFill>
                                <a:schemeClr val="tx1"/>
                              </a:solidFill>
                              <a:latin typeface="Cambria Math"/>
                            </a:rPr>
                            <m:t>∗</m:t>
                          </m:r>
                          <m:r>
                            <a:rPr lang="el-GR" i="1" dirty="0" smtClean="0">
                              <a:solidFill>
                                <a:schemeClr val="tx1"/>
                              </a:solidFill>
                              <a:latin typeface="Cambria Math"/>
                            </a:rPr>
                            <m:t>2</m:t>
                          </m:r>
                          <m:r>
                            <a:rPr lang="el-GR" i="1" dirty="0" smtClean="0">
                              <a:solidFill>
                                <a:schemeClr val="tx1"/>
                              </a:solidFill>
                              <a:latin typeface="Cambria Math"/>
                            </a:rPr>
                            <m:t>∗</m:t>
                          </m:r>
                          <m:r>
                            <a:rPr lang="el-GR" i="1" dirty="0" smtClean="0">
                              <a:solidFill>
                                <a:schemeClr val="tx1"/>
                              </a:solidFill>
                              <a:latin typeface="Cambria Math"/>
                            </a:rPr>
                            <m:t>1</m:t>
                          </m:r>
                        </m:num>
                        <m:den>
                          <m:r>
                            <a:rPr lang="el-GR" i="1" dirty="0" smtClean="0">
                              <a:solidFill>
                                <a:schemeClr val="tx1"/>
                              </a:solidFill>
                              <a:latin typeface="Cambria Math"/>
                            </a:rPr>
                            <m:t>2</m:t>
                          </m:r>
                          <m:r>
                            <a:rPr lang="el-GR" i="1" dirty="0" smtClean="0">
                              <a:solidFill>
                                <a:schemeClr val="tx1"/>
                              </a:solidFill>
                              <a:latin typeface="Cambria Math"/>
                            </a:rPr>
                            <m:t>∗</m:t>
                          </m:r>
                          <m:r>
                            <a:rPr lang="el-GR" i="1" dirty="0" smtClean="0">
                              <a:solidFill>
                                <a:schemeClr val="tx1"/>
                              </a:solidFill>
                              <a:latin typeface="Cambria Math"/>
                            </a:rPr>
                            <m:t>1</m:t>
                          </m:r>
                          <m:r>
                            <a:rPr lang="el-GR" i="1" dirty="0" smtClean="0">
                              <a:solidFill>
                                <a:schemeClr val="tx1"/>
                              </a:solidFill>
                              <a:latin typeface="Cambria Math"/>
                            </a:rPr>
                            <m:t>  </m:t>
                          </m:r>
                          <m:r>
                            <a:rPr lang="el-GR" i="1" dirty="0" smtClean="0">
                              <a:solidFill>
                                <a:schemeClr val="tx1"/>
                              </a:solidFill>
                              <a:latin typeface="Cambria Math"/>
                            </a:rPr>
                            <m:t>2</m:t>
                          </m:r>
                          <m:r>
                            <a:rPr lang="el-GR" i="1" dirty="0" smtClean="0">
                              <a:solidFill>
                                <a:schemeClr val="tx1"/>
                              </a:solidFill>
                              <a:latin typeface="Cambria Math"/>
                            </a:rPr>
                            <m:t>∗</m:t>
                          </m:r>
                          <m:r>
                            <a:rPr lang="el-GR" i="1" dirty="0" smtClean="0">
                              <a:solidFill>
                                <a:schemeClr val="tx1"/>
                              </a:solidFill>
                              <a:latin typeface="Cambria Math"/>
                            </a:rPr>
                            <m:t>1</m:t>
                          </m:r>
                        </m:den>
                      </m:f>
                      <m:r>
                        <a:rPr lang="el-GR" i="1" dirty="0" smtClean="0">
                          <a:solidFill>
                            <a:schemeClr val="tx1"/>
                          </a:solidFill>
                          <a:latin typeface="Cambria Math"/>
                        </a:rPr>
                        <m:t>= </m:t>
                      </m:r>
                      <m:f>
                        <m:fP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12</m:t>
                          </m:r>
                        </m:num>
                        <m:den>
                          <m:r>
                            <a:rPr lang="el-GR" i="1" dirty="0" smtClean="0">
                              <a:solidFill>
                                <a:schemeClr val="tx1"/>
                              </a:solidFill>
                              <a:latin typeface="Cambria Math"/>
                            </a:rPr>
                            <m:t>2</m:t>
                          </m:r>
                        </m:den>
                      </m:f>
                      <m:r>
                        <a:rPr lang="el-GR" i="1" dirty="0" smtClean="0">
                          <a:solidFill>
                            <a:schemeClr val="tx1"/>
                          </a:solidFill>
                          <a:latin typeface="Cambria Math"/>
                        </a:rPr>
                        <m:t>=</m:t>
                      </m:r>
                      <m:r>
                        <a:rPr lang="el-GR" i="1" dirty="0" smtClean="0">
                          <a:solidFill>
                            <a:schemeClr val="tx1"/>
                          </a:solidFill>
                          <a:latin typeface="Cambria Math"/>
                        </a:rPr>
                        <m:t>6</m:t>
                      </m:r>
                    </m:oMath>
                  </m:oMathPara>
                </a14:m>
                <a:endParaRPr lang="en-US" dirty="0">
                  <a:solidFill>
                    <a:schemeClr val="tx1"/>
                  </a:solidFill>
                </a:endParaRPr>
              </a:p>
              <a:p>
                <a:pPr marL="0" indent="0">
                  <a:buNone/>
                </a:pPr>
                <a:endParaRPr lang="el-GR" dirty="0">
                  <a:solidFill>
                    <a:schemeClr val="tx1"/>
                  </a:solidFill>
                </a:endParaRPr>
              </a:p>
              <a:p>
                <a:pPr marL="0" indent="0">
                  <a:buNone/>
                </a:pPr>
                <a:r>
                  <a:rPr lang="en-US" dirty="0">
                    <a:solidFill>
                      <a:schemeClr val="tx1"/>
                    </a:solidFill>
                  </a:rPr>
                  <a:t>AB , AC , AD , BC , BD , CD</a:t>
                </a:r>
              </a:p>
              <a:p>
                <a:pPr marL="0" indent="0">
                  <a:buNone/>
                </a:pPr>
                <a:endParaRPr lang="en-US" dirty="0">
                  <a:solidFill>
                    <a:schemeClr val="tx1"/>
                  </a:solidFill>
                </a:endParaRPr>
              </a:p>
              <a:p>
                <a:pPr marL="0" indent="0">
                  <a:buNone/>
                </a:pPr>
                <a:r>
                  <a:rPr lang="en-US" dirty="0">
                    <a:solidFill>
                      <a:schemeClr val="tx1"/>
                    </a:solidFill>
                  </a:rPr>
                  <a:t>T.B / </a:t>
                </a:r>
                <a14:m>
                  <m:oMath xmlns:m="http://schemas.openxmlformats.org/officeDocument/2006/math">
                    <m:r>
                      <a:rPr lang="en-US" i="1" dirty="0" smtClean="0">
                        <a:solidFill>
                          <a:schemeClr val="tx1"/>
                        </a:solidFill>
                        <a:latin typeface="Cambria Math"/>
                      </a:rPr>
                      <m:t>0</m:t>
                    </m:r>
                    <m:r>
                      <a:rPr lang="en-US" i="1" dirty="0" smtClean="0">
                        <a:solidFill>
                          <a:schemeClr val="tx1"/>
                        </a:solidFill>
                        <a:latin typeface="Cambria Math"/>
                      </a:rPr>
                      <m:t>! =</m:t>
                    </m:r>
                    <m:r>
                      <a:rPr lang="en-US" i="1" dirty="0">
                        <a:solidFill>
                          <a:schemeClr val="tx1"/>
                        </a:solidFill>
                        <a:latin typeface="Cambria Math"/>
                      </a:rPr>
                      <m:t>1</m:t>
                    </m:r>
                    <m:r>
                      <a:rPr lang="en-US" i="1" dirty="0">
                        <a:solidFill>
                          <a:schemeClr val="tx1"/>
                        </a:solidFill>
                        <a:latin typeface="Cambria Math"/>
                      </a:rPr>
                      <m:t> </m:t>
                    </m:r>
                  </m:oMath>
                </a14:m>
                <a:endParaRPr lang="en-US"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n-US" i="1" dirty="0" smtClean="0">
                          <a:solidFill>
                            <a:schemeClr val="tx1"/>
                          </a:solidFill>
                          <a:latin typeface="Cambria Math"/>
                        </a:rPr>
                        <m:t>𝑛</m:t>
                      </m:r>
                      <m:r>
                        <a:rPr lang="en-US" i="1" dirty="0" smtClean="0">
                          <a:solidFill>
                            <a:schemeClr val="tx1"/>
                          </a:solidFill>
                          <a:latin typeface="Cambria Math"/>
                        </a:rPr>
                        <m:t>! = </m:t>
                      </m:r>
                      <m:r>
                        <a:rPr lang="en-US" i="1" dirty="0" smtClean="0">
                          <a:solidFill>
                            <a:schemeClr val="tx1"/>
                          </a:solidFill>
                          <a:latin typeface="Cambria Math"/>
                        </a:rPr>
                        <m:t>𝑛</m:t>
                      </m:r>
                      <m:r>
                        <a:rPr lang="en-US" i="1" dirty="0" smtClean="0">
                          <a:solidFill>
                            <a:schemeClr val="tx1"/>
                          </a:solidFill>
                          <a:latin typeface="Cambria Math"/>
                        </a:rPr>
                        <m:t>(</m:t>
                      </m:r>
                      <m:r>
                        <a:rPr lang="en-US" i="1" dirty="0" smtClean="0">
                          <a:solidFill>
                            <a:schemeClr val="tx1"/>
                          </a:solidFill>
                          <a:latin typeface="Cambria Math"/>
                        </a:rPr>
                        <m:t>𝑛</m:t>
                      </m:r>
                      <m:r>
                        <a:rPr lang="en-US" i="1" dirty="0" smtClean="0">
                          <a:solidFill>
                            <a:schemeClr val="tx1"/>
                          </a:solidFill>
                          <a:latin typeface="Cambria Math"/>
                        </a:rPr>
                        <m:t>−</m:t>
                      </m:r>
                      <m:r>
                        <a:rPr lang="en-US" i="1" dirty="0" smtClean="0">
                          <a:solidFill>
                            <a:schemeClr val="tx1"/>
                          </a:solidFill>
                          <a:latin typeface="Cambria Math"/>
                        </a:rPr>
                        <m:t>1</m:t>
                      </m:r>
                      <m:r>
                        <a:rPr lang="en-US" i="1" dirty="0" smtClean="0">
                          <a:solidFill>
                            <a:schemeClr val="tx1"/>
                          </a:solidFill>
                          <a:latin typeface="Cambria Math"/>
                        </a:rPr>
                        <m:t>)(</m:t>
                      </m:r>
                      <m:r>
                        <a:rPr lang="en-US" i="1" dirty="0" smtClean="0">
                          <a:solidFill>
                            <a:schemeClr val="tx1"/>
                          </a:solidFill>
                          <a:latin typeface="Cambria Math"/>
                        </a:rPr>
                        <m:t>𝑛</m:t>
                      </m:r>
                      <m:r>
                        <a:rPr lang="en-US" i="1" dirty="0" smtClean="0">
                          <a:solidFill>
                            <a:schemeClr val="tx1"/>
                          </a:solidFill>
                          <a:latin typeface="Cambria Math"/>
                        </a:rPr>
                        <m:t>−</m:t>
                      </m:r>
                      <m:r>
                        <a:rPr lang="en-US" i="1" dirty="0" smtClean="0">
                          <a:solidFill>
                            <a:schemeClr val="tx1"/>
                          </a:solidFill>
                          <a:latin typeface="Cambria Math"/>
                        </a:rPr>
                        <m:t>2</m:t>
                      </m:r>
                      <m:r>
                        <a:rPr lang="en-US" i="1" dirty="0" smtClean="0">
                          <a:solidFill>
                            <a:schemeClr val="tx1"/>
                          </a:solidFill>
                          <a:latin typeface="Cambria Math"/>
                        </a:rPr>
                        <m:t>)(</m:t>
                      </m:r>
                      <m:r>
                        <a:rPr lang="en-US" i="1" dirty="0" smtClean="0">
                          <a:solidFill>
                            <a:schemeClr val="tx1"/>
                          </a:solidFill>
                          <a:latin typeface="Cambria Math"/>
                        </a:rPr>
                        <m:t>𝑛</m:t>
                      </m:r>
                      <m:r>
                        <a:rPr lang="en-US" i="1" dirty="0" smtClean="0">
                          <a:solidFill>
                            <a:schemeClr val="tx1"/>
                          </a:solidFill>
                          <a:latin typeface="Cambria Math"/>
                        </a:rPr>
                        <m:t>−</m:t>
                      </m:r>
                      <m:r>
                        <a:rPr lang="en-US" i="1" dirty="0" smtClean="0">
                          <a:solidFill>
                            <a:schemeClr val="tx1"/>
                          </a:solidFill>
                          <a:latin typeface="Cambria Math"/>
                        </a:rPr>
                        <m:t>3</m:t>
                      </m:r>
                      <m:r>
                        <a:rPr lang="en-US" i="1" dirty="0" smtClean="0">
                          <a:solidFill>
                            <a:schemeClr val="tx1"/>
                          </a:solidFill>
                          <a:latin typeface="Cambria Math"/>
                        </a:rPr>
                        <m:t>) . . . . . . . </m:t>
                      </m:r>
                    </m:oMath>
                  </m:oMathPara>
                </a14:m>
                <a:endParaRPr lang="en-US" dirty="0">
                  <a:solidFill>
                    <a:schemeClr val="tx1"/>
                  </a:solidFill>
                </a:endParaRPr>
              </a:p>
              <a:p>
                <a:pPr marL="0" indent="0">
                  <a:buNone/>
                </a:pPr>
                <a:endParaRPr lang="en-US"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10200"/>
              </a:xfrm>
              <a:blipFill rotWithShape="1">
                <a:blip r:embed="rId2"/>
                <a:stretch>
                  <a:fillRect l="-1852"/>
                </a:stretch>
              </a:blipFill>
            </p:spPr>
            <p:txBody>
              <a:bodyPr/>
              <a:lstStyle/>
              <a:p>
                <a:r>
                  <a:rPr lang="en-US">
                    <a:noFill/>
                  </a:rPr>
                  <a:t> </a:t>
                </a:r>
              </a:p>
            </p:txBody>
          </p:sp>
        </mc:Fallback>
      </mc:AlternateContent>
    </p:spTree>
    <p:extLst>
      <p:ext uri="{BB962C8B-B14F-4D97-AF65-F5344CB8AC3E}">
        <p14:creationId xmlns:p14="http://schemas.microsoft.com/office/powerpoint/2010/main" val="186591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a:bodyPr>
          <a:lstStyle/>
          <a:p>
            <a:pPr marL="0" indent="0">
              <a:buNone/>
            </a:pPr>
            <a:r>
              <a:rPr lang="en-US" sz="2400" b="1" dirty="0"/>
              <a:t>2-Stratified random sampling </a:t>
            </a:r>
            <a:r>
              <a:rPr lang="en-US" sz="2400" dirty="0"/>
              <a:t>.</a:t>
            </a:r>
            <a:r>
              <a:rPr lang="ar-IQ" sz="2400" dirty="0">
                <a:latin typeface="Cambria"/>
                <a:ea typeface="Calibri"/>
                <a:cs typeface="Ali_K_Samik"/>
              </a:rPr>
              <a:t> بذاردةى هةرةمةكي ئالَؤز </a:t>
            </a:r>
            <a:endParaRPr lang="en-US" sz="2400" dirty="0">
              <a:latin typeface="Cambria"/>
              <a:ea typeface="Calibri"/>
              <a:cs typeface="Ali_K_Samik"/>
            </a:endParaRPr>
          </a:p>
          <a:p>
            <a:pPr marL="0" indent="0">
              <a:buNone/>
            </a:pPr>
            <a:r>
              <a:rPr lang="en-US" sz="2400" dirty="0"/>
              <a:t>Use these method when the population non- homogenous  the sample select by dividing the population into groups (strata) according to same characteristic and then taken samples from each group by using simple random sampling .</a:t>
            </a:r>
          </a:p>
          <a:p>
            <a:pPr marL="0" indent="0" algn="ctr">
              <a:buNone/>
            </a:pPr>
            <a:r>
              <a:rPr lang="en-US" sz="2400" dirty="0"/>
              <a:t> 		N                           population</a:t>
            </a:r>
          </a:p>
          <a:p>
            <a:pPr marL="0" indent="0">
              <a:buNone/>
            </a:pPr>
            <a:r>
              <a:rPr lang="en-US" sz="2400" dirty="0"/>
              <a:t> </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n		sample size</a:t>
            </a: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064060991"/>
                  </p:ext>
                </p:extLst>
              </p:nvPr>
            </p:nvGraphicFramePr>
            <p:xfrm>
              <a:off x="1066800" y="3581400"/>
              <a:ext cx="6096000" cy="370840"/>
            </p:xfrm>
            <a:graphic>
              <a:graphicData uri="http://schemas.openxmlformats.org/drawingml/2006/table">
                <a:tbl>
                  <a:tblPr firstRow="1" firstCol="1" lastCol="1" bandRow="1">
                    <a:tableStyleId>{D7AC3CCA-C797-4891-BE02-D94E43425B78}</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a:effectLst/>
                                        <a:latin typeface="Cambria Math"/>
                                      </a:rPr>
                                      <m:t>𝟏</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smtClean="0">
                                        <a:effectLst/>
                                        <a:latin typeface="Cambria Math"/>
                                      </a:rPr>
                                      <m:t>𝟐</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smtClean="0">
                                        <a:effectLst/>
                                        <a:latin typeface="Cambria Math"/>
                                      </a:rPr>
                                      <m:t>𝟑</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r>
                            <a:rPr lang="en-US" dirty="0"/>
                            <a:t>………</a:t>
                          </a:r>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smtClean="0">
                                        <a:effectLst/>
                                        <a:latin typeface="Cambria Math"/>
                                      </a:rPr>
                                      <m:t>𝒊</m:t>
                                    </m:r>
                                  </m:sub>
                                </m:sSub>
                              </m:oMath>
                            </m:oMathPara>
                          </a14:m>
                          <a:endParaRPr lang="en-US" b="1" dirty="0">
                            <a:solidFill>
                              <a:schemeClr val="bg1"/>
                            </a:solidFill>
                          </a:endParaRPr>
                        </a:p>
                      </a:txBody>
                      <a:tcPr>
                        <a:solidFill>
                          <a:schemeClr val="accent3">
                            <a:lumMod val="60000"/>
                            <a:lumOff val="40000"/>
                          </a:schemeClr>
                        </a:solidFill>
                      </a:tcPr>
                    </a:tc>
                    <a:extLst>
                      <a:ext uri="{0D108BD9-81ED-4DB2-BD59-A6C34878D82A}">
                        <a16:rowId xmlns:a16="http://schemas.microsoft.com/office/drawing/2014/main" val="10000"/>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064060991"/>
                  </p:ext>
                </p:extLst>
              </p:nvPr>
            </p:nvGraphicFramePr>
            <p:xfrm>
              <a:off x="1066800" y="3581400"/>
              <a:ext cx="6096000" cy="370840"/>
            </p:xfrm>
            <a:graphic>
              <a:graphicData uri="http://schemas.openxmlformats.org/drawingml/2006/table">
                <a:tbl>
                  <a:tblPr firstRow="1" firstCol="1" lastCol="1" bandRow="1">
                    <a:tableStyleId>{D7AC3CCA-C797-4891-BE02-D94E43425B78}</a:tableStyleId>
                  </a:tblPr>
                  <a:tblGrid>
                    <a:gridCol w="1219200"/>
                    <a:gridCol w="1219200"/>
                    <a:gridCol w="1219200"/>
                    <a:gridCol w="1219200"/>
                    <a:gridCol w="1219200"/>
                  </a:tblGrid>
                  <a:tr h="370840">
                    <a:tc>
                      <a:txBody>
                        <a:bodyPr/>
                        <a:lstStyle/>
                        <a:p>
                          <a:endParaRPr lang="en-US"/>
                        </a:p>
                      </a:txBody>
                      <a:tcPr>
                        <a:blipFill rotWithShape="1">
                          <a:blip r:embed="rId2"/>
                          <a:stretch>
                            <a:fillRect t="-8333" r="-400000" b="-25000"/>
                          </a:stretch>
                        </a:blipFill>
                      </a:tcPr>
                    </a:tc>
                    <a:tc>
                      <a:txBody>
                        <a:bodyPr/>
                        <a:lstStyle/>
                        <a:p>
                          <a:endParaRPr lang="en-US"/>
                        </a:p>
                      </a:txBody>
                      <a:tcPr>
                        <a:blipFill rotWithShape="1">
                          <a:blip r:embed="rId2"/>
                          <a:stretch>
                            <a:fillRect l="-100000" t="-8333" r="-300000" b="-25000"/>
                          </a:stretch>
                        </a:blipFill>
                      </a:tcPr>
                    </a:tc>
                    <a:tc>
                      <a:txBody>
                        <a:bodyPr/>
                        <a:lstStyle/>
                        <a:p>
                          <a:endParaRPr lang="en-US"/>
                        </a:p>
                      </a:txBody>
                      <a:tcPr>
                        <a:blipFill rotWithShape="1">
                          <a:blip r:embed="rId2"/>
                          <a:stretch>
                            <a:fillRect l="-200000" t="-8333" r="-200000" b="-25000"/>
                          </a:stretch>
                        </a:blipFill>
                      </a:tcPr>
                    </a:tc>
                    <a:tc>
                      <a:txBody>
                        <a:bodyPr/>
                        <a:lstStyle/>
                        <a:p>
                          <a:pPr algn="ctr"/>
                          <a:r>
                            <a:rPr lang="en-US" dirty="0" smtClean="0"/>
                            <a:t>………</a:t>
                          </a:r>
                          <a:endParaRPr lang="en-US" b="1" dirty="0">
                            <a:solidFill>
                              <a:schemeClr val="bg1"/>
                            </a:solidFill>
                          </a:endParaRPr>
                        </a:p>
                      </a:txBody>
                      <a:tcPr>
                        <a:solidFill>
                          <a:schemeClr val="accent3">
                            <a:lumMod val="60000"/>
                            <a:lumOff val="40000"/>
                          </a:schemeClr>
                        </a:solidFill>
                      </a:tcPr>
                    </a:tc>
                    <a:tc>
                      <a:txBody>
                        <a:bodyPr/>
                        <a:lstStyle/>
                        <a:p>
                          <a:endParaRPr lang="en-US"/>
                        </a:p>
                      </a:txBody>
                      <a:tcPr>
                        <a:blipFill rotWithShape="1">
                          <a:blip r:embed="rId2"/>
                          <a:stretch>
                            <a:fillRect l="-400000" t="-8333" b="-25000"/>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1947666234"/>
                  </p:ext>
                </p:extLst>
              </p:nvPr>
            </p:nvGraphicFramePr>
            <p:xfrm>
              <a:off x="1066800" y="4648200"/>
              <a:ext cx="6096000" cy="370840"/>
            </p:xfrm>
            <a:graphic>
              <a:graphicData uri="http://schemas.openxmlformats.org/drawingml/2006/table">
                <a:tbl>
                  <a:tblPr firstRow="1" firstCol="1" lastCol="1" bandRow="1" bandCol="1">
                    <a:tableStyleId>{D7AC3CCA-C797-4891-BE02-D94E43425B78}</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a:effectLst/>
                                        <a:latin typeface="Cambria Math"/>
                                      </a:rPr>
                                      <m:t>𝟏</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smtClean="0">
                                        <a:effectLst/>
                                        <a:latin typeface="Cambria Math"/>
                                      </a:rPr>
                                      <m:t>𝟐</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smtClean="0">
                                        <a:effectLst/>
                                        <a:latin typeface="Cambria Math"/>
                                      </a:rPr>
                                      <m:t>𝟑</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r>
                            <a:rPr lang="en-US" dirty="0"/>
                            <a:t>………</a:t>
                          </a:r>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smtClean="0">
                                        <a:effectLst/>
                                        <a:latin typeface="Cambria Math"/>
                                      </a:rPr>
                                      <m:t>𝒊</m:t>
                                    </m:r>
                                  </m:sub>
                                </m:sSub>
                              </m:oMath>
                            </m:oMathPara>
                          </a14:m>
                          <a:endParaRPr lang="en-US" b="1" dirty="0">
                            <a:solidFill>
                              <a:schemeClr val="bg1"/>
                            </a:solidFill>
                          </a:endParaRPr>
                        </a:p>
                      </a:txBody>
                      <a:tcPr>
                        <a:solidFill>
                          <a:schemeClr val="accent3">
                            <a:lumMod val="60000"/>
                            <a:lumOff val="40000"/>
                          </a:schemeClr>
                        </a:solidFill>
                      </a:tcPr>
                    </a:tc>
                    <a:extLst>
                      <a:ext uri="{0D108BD9-81ED-4DB2-BD59-A6C34878D82A}">
                        <a16:rowId xmlns:a16="http://schemas.microsoft.com/office/drawing/2014/main" val="10000"/>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1947666234"/>
                  </p:ext>
                </p:extLst>
              </p:nvPr>
            </p:nvGraphicFramePr>
            <p:xfrm>
              <a:off x="1066800" y="4648200"/>
              <a:ext cx="6096000" cy="370840"/>
            </p:xfrm>
            <a:graphic>
              <a:graphicData uri="http://schemas.openxmlformats.org/drawingml/2006/table">
                <a:tbl>
                  <a:tblPr firstRow="1" firstCol="1" lastCol="1" bandRow="1" bandCol="1">
                    <a:tableStyleId>{D7AC3CCA-C797-4891-BE02-D94E43425B78}</a:tableStyleId>
                  </a:tblPr>
                  <a:tblGrid>
                    <a:gridCol w="1219200"/>
                    <a:gridCol w="1219200"/>
                    <a:gridCol w="1219200"/>
                    <a:gridCol w="1219200"/>
                    <a:gridCol w="1219200"/>
                  </a:tblGrid>
                  <a:tr h="370840">
                    <a:tc>
                      <a:txBody>
                        <a:bodyPr/>
                        <a:lstStyle/>
                        <a:p>
                          <a:endParaRPr lang="en-US"/>
                        </a:p>
                      </a:txBody>
                      <a:tcPr>
                        <a:blipFill rotWithShape="1">
                          <a:blip r:embed="rId3"/>
                          <a:stretch>
                            <a:fillRect t="-8333" r="-400000" b="-25000"/>
                          </a:stretch>
                        </a:blipFill>
                      </a:tcPr>
                    </a:tc>
                    <a:tc>
                      <a:txBody>
                        <a:bodyPr/>
                        <a:lstStyle/>
                        <a:p>
                          <a:endParaRPr lang="en-US"/>
                        </a:p>
                      </a:txBody>
                      <a:tcPr>
                        <a:blipFill rotWithShape="1">
                          <a:blip r:embed="rId3"/>
                          <a:stretch>
                            <a:fillRect l="-100000" t="-8333" r="-300000" b="-25000"/>
                          </a:stretch>
                        </a:blipFill>
                      </a:tcPr>
                    </a:tc>
                    <a:tc>
                      <a:txBody>
                        <a:bodyPr/>
                        <a:lstStyle/>
                        <a:p>
                          <a:endParaRPr lang="en-US"/>
                        </a:p>
                      </a:txBody>
                      <a:tcPr>
                        <a:blipFill rotWithShape="1">
                          <a:blip r:embed="rId3"/>
                          <a:stretch>
                            <a:fillRect l="-200000" t="-8333" r="-200000" b="-25000"/>
                          </a:stretch>
                        </a:blipFill>
                      </a:tcPr>
                    </a:tc>
                    <a:tc>
                      <a:txBody>
                        <a:bodyPr/>
                        <a:lstStyle/>
                        <a:p>
                          <a:pPr algn="ctr"/>
                          <a:r>
                            <a:rPr lang="en-US" dirty="0" smtClean="0"/>
                            <a:t>………</a:t>
                          </a:r>
                          <a:endParaRPr lang="en-US" b="1" dirty="0">
                            <a:solidFill>
                              <a:schemeClr val="bg1"/>
                            </a:solidFill>
                          </a:endParaRPr>
                        </a:p>
                      </a:txBody>
                      <a:tcPr>
                        <a:solidFill>
                          <a:schemeClr val="accent3">
                            <a:lumMod val="60000"/>
                            <a:lumOff val="40000"/>
                          </a:schemeClr>
                        </a:solidFill>
                      </a:tcPr>
                    </a:tc>
                    <a:tc>
                      <a:txBody>
                        <a:bodyPr/>
                        <a:lstStyle/>
                        <a:p>
                          <a:endParaRPr lang="en-US"/>
                        </a:p>
                      </a:txBody>
                      <a:tcPr>
                        <a:blipFill rotWithShape="1">
                          <a:blip r:embed="rId3"/>
                          <a:stretch>
                            <a:fillRect l="-400000" t="-8333" b="-25000"/>
                          </a:stretch>
                        </a:blipFill>
                      </a:tcPr>
                    </a:tc>
                  </a:tr>
                </a:tbl>
              </a:graphicData>
            </a:graphic>
          </p:graphicFrame>
        </mc:Fallback>
      </mc:AlternateContent>
      <p:cxnSp>
        <p:nvCxnSpPr>
          <p:cNvPr id="9" name="Straight Arrow Connector 8"/>
          <p:cNvCxnSpPr>
            <a:cxnSpLocks/>
          </p:cNvCxnSpPr>
          <p:nvPr/>
        </p:nvCxnSpPr>
        <p:spPr>
          <a:xfrm flipH="1">
            <a:off x="2702720" y="2749363"/>
            <a:ext cx="878680" cy="80822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0" name="Straight Arrow Connector 9"/>
          <p:cNvCxnSpPr>
            <a:cxnSpLocks/>
          </p:cNvCxnSpPr>
          <p:nvPr/>
        </p:nvCxnSpPr>
        <p:spPr>
          <a:xfrm>
            <a:off x="3733800" y="2971800"/>
            <a:ext cx="0" cy="5857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a:cxnSpLocks/>
          </p:cNvCxnSpPr>
          <p:nvPr/>
        </p:nvCxnSpPr>
        <p:spPr>
          <a:xfrm flipH="1">
            <a:off x="1676400" y="2590800"/>
            <a:ext cx="1684016" cy="9667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a:cxnSpLocks/>
          </p:cNvCxnSpPr>
          <p:nvPr/>
        </p:nvCxnSpPr>
        <p:spPr>
          <a:xfrm>
            <a:off x="3976442" y="2749363"/>
            <a:ext cx="1052758" cy="78581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Straight Arrow Connector 12"/>
          <p:cNvCxnSpPr>
            <a:cxnSpLocks/>
          </p:cNvCxnSpPr>
          <p:nvPr/>
        </p:nvCxnSpPr>
        <p:spPr>
          <a:xfrm>
            <a:off x="4128544" y="2590800"/>
            <a:ext cx="2348456" cy="9667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6" name="Straight Connector 25"/>
          <p:cNvCxnSpPr>
            <a:cxnSpLocks/>
          </p:cNvCxnSpPr>
          <p:nvPr/>
        </p:nvCxnSpPr>
        <p:spPr>
          <a:xfrm>
            <a:off x="1676401" y="5105400"/>
            <a:ext cx="2057399" cy="99060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Straight Connector 26"/>
          <p:cNvCxnSpPr>
            <a:cxnSpLocks/>
          </p:cNvCxnSpPr>
          <p:nvPr/>
        </p:nvCxnSpPr>
        <p:spPr>
          <a:xfrm>
            <a:off x="2744390" y="5126411"/>
            <a:ext cx="1232052" cy="80010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8" name="Straight Connector 27"/>
          <p:cNvCxnSpPr>
            <a:cxnSpLocks/>
          </p:cNvCxnSpPr>
          <p:nvPr/>
        </p:nvCxnSpPr>
        <p:spPr>
          <a:xfrm>
            <a:off x="4066089" y="5126411"/>
            <a:ext cx="124911" cy="768724"/>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9" name="Straight Connector 28"/>
          <p:cNvCxnSpPr>
            <a:cxnSpLocks/>
          </p:cNvCxnSpPr>
          <p:nvPr/>
        </p:nvCxnSpPr>
        <p:spPr>
          <a:xfrm flipH="1">
            <a:off x="4419600" y="5095035"/>
            <a:ext cx="942975" cy="831476"/>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30" name="Straight Connector 29"/>
          <p:cNvCxnSpPr>
            <a:cxnSpLocks/>
          </p:cNvCxnSpPr>
          <p:nvPr/>
        </p:nvCxnSpPr>
        <p:spPr>
          <a:xfrm flipH="1">
            <a:off x="4700342" y="5105400"/>
            <a:ext cx="1799071" cy="99060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017774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10200"/>
              </a:xfrm>
            </p:spPr>
            <p:txBody>
              <a:bodyPr>
                <a:noAutofit/>
              </a:bodyPr>
              <a:lstStyle/>
              <a:p>
                <a:pPr marL="0" indent="0">
                  <a:buNone/>
                </a:pPr>
                <a14:m>
                  <m:oMath xmlns:m="http://schemas.openxmlformats.org/officeDocument/2006/math">
                    <m:sSub>
                      <m:sSubPr>
                        <m:ctrlPr>
                          <a:rPr lang="en-US" sz="2400" i="1" dirty="0" smtClean="0">
                            <a:solidFill>
                              <a:schemeClr val="tx1"/>
                            </a:solidFill>
                            <a:latin typeface="Cambria Math" panose="02040503050406030204" pitchFamily="18" charset="0"/>
                          </a:rPr>
                        </m:ctrlPr>
                      </m:sSubPr>
                      <m:e>
                        <m:r>
                          <a:rPr lang="en-US" sz="2400" i="1" dirty="0" smtClean="0">
                            <a:solidFill>
                              <a:schemeClr val="tx1"/>
                            </a:solidFill>
                            <a:latin typeface="Cambria Math"/>
                          </a:rPr>
                          <m:t>𝑛</m:t>
                        </m:r>
                      </m:e>
                      <m:sub>
                        <m:r>
                          <a:rPr lang="en-US" sz="2400" i="1" dirty="0" smtClean="0">
                            <a:solidFill>
                              <a:schemeClr val="tx1"/>
                            </a:solidFill>
                            <a:latin typeface="Cambria Math"/>
                          </a:rPr>
                          <m:t>𝑖</m:t>
                        </m:r>
                      </m:sub>
                    </m:sSub>
                    <m:r>
                      <a:rPr lang="en-US" sz="2400" i="1" dirty="0">
                        <a:solidFill>
                          <a:schemeClr val="tx1"/>
                        </a:solidFill>
                        <a:latin typeface="Cambria Math"/>
                      </a:rPr>
                      <m:t>=</m:t>
                    </m:r>
                    <m:f>
                      <m:fPr>
                        <m:ctrlPr>
                          <a:rPr lang="en-US" sz="2400" i="1" dirty="0">
                            <a:solidFill>
                              <a:schemeClr val="tx1"/>
                            </a:solidFill>
                            <a:latin typeface="Cambria Math" panose="02040503050406030204" pitchFamily="18" charset="0"/>
                          </a:rPr>
                        </m:ctrlPr>
                      </m:fPr>
                      <m:num>
                        <m:sSub>
                          <m:sSubPr>
                            <m:ctrlPr>
                              <a:rPr lang="en-US" sz="2400" i="1" dirty="0" err="1">
                                <a:solidFill>
                                  <a:schemeClr val="tx1"/>
                                </a:solidFill>
                                <a:latin typeface="Cambria Math" panose="02040503050406030204" pitchFamily="18" charset="0"/>
                              </a:rPr>
                            </m:ctrlPr>
                          </m:sSubPr>
                          <m:e>
                            <m:r>
                              <a:rPr lang="en-US" sz="2400" i="1" dirty="0" err="1">
                                <a:solidFill>
                                  <a:schemeClr val="tx1"/>
                                </a:solidFill>
                                <a:latin typeface="Cambria Math"/>
                              </a:rPr>
                              <m:t>𝑁</m:t>
                            </m:r>
                          </m:e>
                          <m:sub>
                            <m:r>
                              <a:rPr lang="en-US" sz="2400" i="1" dirty="0" err="1">
                                <a:solidFill>
                                  <a:schemeClr val="tx1"/>
                                </a:solidFill>
                                <a:latin typeface="Cambria Math"/>
                              </a:rPr>
                              <m:t>𝑖</m:t>
                            </m:r>
                          </m:sub>
                        </m:sSub>
                      </m:num>
                      <m:den>
                        <m:r>
                          <a:rPr lang="en-US" sz="2400" i="1" dirty="0">
                            <a:solidFill>
                              <a:schemeClr val="tx1"/>
                            </a:solidFill>
                            <a:latin typeface="Cambria Math"/>
                          </a:rPr>
                          <m:t>𝑁</m:t>
                        </m:r>
                      </m:den>
                    </m:f>
                    <m:r>
                      <a:rPr lang="en-US" sz="2400" i="1" dirty="0">
                        <a:solidFill>
                          <a:schemeClr val="tx1"/>
                        </a:solidFill>
                        <a:latin typeface="Cambria Math"/>
                      </a:rPr>
                      <m:t>∗</m:t>
                    </m:r>
                    <m:r>
                      <a:rPr lang="en-US" sz="2400" i="1" dirty="0">
                        <a:solidFill>
                          <a:schemeClr val="tx1"/>
                        </a:solidFill>
                        <a:latin typeface="Cambria Math"/>
                      </a:rPr>
                      <m:t>𝑛</m:t>
                    </m:r>
                  </m:oMath>
                </a14:m>
                <a:r>
                  <a:rPr lang="en-US" sz="2400" dirty="0">
                    <a:solidFill>
                      <a:schemeClr val="tx1"/>
                    </a:solidFill>
                  </a:rPr>
                  <a:t>			</a:t>
                </a:r>
                <a14:m>
                  <m:oMath xmlns:m="http://schemas.openxmlformats.org/officeDocument/2006/math">
                    <m:sSub>
                      <m:sSubPr>
                        <m:ctrlPr>
                          <a:rPr lang="en-US" sz="2400" i="1" dirty="0" smtClean="0">
                            <a:solidFill>
                              <a:schemeClr val="tx1"/>
                            </a:solidFill>
                            <a:latin typeface="Cambria Math" panose="02040503050406030204" pitchFamily="18" charset="0"/>
                          </a:rPr>
                        </m:ctrlPr>
                      </m:sSubPr>
                      <m:e>
                        <m:r>
                          <a:rPr lang="en-US" sz="2400" i="1" dirty="0" smtClean="0">
                            <a:solidFill>
                              <a:schemeClr val="tx1"/>
                            </a:solidFill>
                            <a:latin typeface="Cambria Math"/>
                          </a:rPr>
                          <m:t>𝑛</m:t>
                        </m:r>
                      </m:e>
                      <m:sub>
                        <m:r>
                          <a:rPr lang="en-US" sz="2400" i="1" dirty="0" smtClean="0">
                            <a:solidFill>
                              <a:schemeClr val="tx1"/>
                            </a:solidFill>
                            <a:latin typeface="Cambria Math"/>
                          </a:rPr>
                          <m:t>𝑖</m:t>
                        </m:r>
                      </m:sub>
                    </m:sSub>
                    <m:r>
                      <a:rPr lang="en-US" sz="2400" i="1" dirty="0">
                        <a:solidFill>
                          <a:schemeClr val="tx1"/>
                        </a:solidFill>
                        <a:latin typeface="Cambria Math"/>
                      </a:rPr>
                      <m:t>=</m:t>
                    </m:r>
                  </m:oMath>
                </a14:m>
                <a:r>
                  <a:rPr lang="ar-IQ" sz="2400" dirty="0">
                    <a:solidFill>
                      <a:schemeClr val="tx1"/>
                    </a:solidFill>
                    <a:latin typeface="Cambria"/>
                    <a:ea typeface="Calibri"/>
                    <a:cs typeface="Ali_K_Samik"/>
                  </a:rPr>
                  <a:t>بذاردةيةكى داواكراو</a:t>
                </a:r>
                <a:endParaRPr lang="en-US" sz="2400" i="1" dirty="0">
                  <a:solidFill>
                    <a:schemeClr val="tx1"/>
                  </a:solidFill>
                  <a:latin typeface="Cambria Math"/>
                </a:endParaRPr>
              </a:p>
              <a:p>
                <a:pPr marL="0" indent="0">
                  <a:buNone/>
                </a:pPr>
                <a:r>
                  <a:rPr lang="en-US" sz="2400" dirty="0">
                    <a:solidFill>
                      <a:schemeClr val="tx1"/>
                    </a:solidFill>
                  </a:rPr>
                  <a:t>				</a:t>
                </a:r>
                <a14:m>
                  <m:oMath xmlns:m="http://schemas.openxmlformats.org/officeDocument/2006/math">
                    <m:sSub>
                      <m:sSubPr>
                        <m:ctrlPr>
                          <a:rPr lang="en-US" sz="2400" i="1" dirty="0" smtClean="0">
                            <a:solidFill>
                              <a:schemeClr val="tx1"/>
                            </a:solidFill>
                            <a:latin typeface="Cambria Math" panose="02040503050406030204" pitchFamily="18" charset="0"/>
                          </a:rPr>
                        </m:ctrlPr>
                      </m:sSubPr>
                      <m:e>
                        <m:r>
                          <a:rPr lang="en-US" sz="2400" i="1" dirty="0" smtClean="0">
                            <a:solidFill>
                              <a:schemeClr val="tx1"/>
                            </a:solidFill>
                            <a:latin typeface="Cambria Math"/>
                          </a:rPr>
                          <m:t>𝑁</m:t>
                        </m:r>
                      </m:e>
                      <m:sub>
                        <m:r>
                          <a:rPr lang="en-US" sz="2400" i="1" dirty="0" smtClean="0">
                            <a:solidFill>
                              <a:schemeClr val="tx1"/>
                            </a:solidFill>
                            <a:latin typeface="Cambria Math"/>
                          </a:rPr>
                          <m:t>𝑖</m:t>
                        </m:r>
                      </m:sub>
                    </m:sSub>
                    <m:r>
                      <a:rPr lang="en-US" sz="2400" i="1" dirty="0">
                        <a:solidFill>
                          <a:schemeClr val="tx1"/>
                        </a:solidFill>
                        <a:latin typeface="Cambria Math"/>
                      </a:rPr>
                      <m:t>=</m:t>
                    </m:r>
                  </m:oMath>
                </a14:m>
                <a:r>
                  <a:rPr lang="ar-IQ" sz="2400" dirty="0">
                    <a:solidFill>
                      <a:schemeClr val="tx1"/>
                    </a:solidFill>
                    <a:latin typeface="Cambria"/>
                    <a:ea typeface="Calibri"/>
                    <a:cs typeface="Ali_K_Samik"/>
                  </a:rPr>
                  <a:t>ذمارةي هةر ضينيَك لة ضينةكان</a:t>
                </a:r>
                <a:endParaRPr lang="en-US" sz="2400" i="1" dirty="0">
                  <a:solidFill>
                    <a:schemeClr val="tx1"/>
                  </a:solidFill>
                  <a:latin typeface="Cambria Math"/>
                </a:endParaRPr>
              </a:p>
              <a:p>
                <a:pPr marL="0" indent="0">
                  <a:buNone/>
                </a:pPr>
                <a:r>
                  <a:rPr lang="en-US" sz="2400" dirty="0">
                    <a:solidFill>
                      <a:schemeClr val="tx1"/>
                    </a:solidFill>
                  </a:rPr>
                  <a:t>				</a:t>
                </a:r>
                <a14:m>
                  <m:oMath xmlns:m="http://schemas.openxmlformats.org/officeDocument/2006/math">
                    <m:r>
                      <a:rPr lang="en-US" sz="2400" i="1" dirty="0" smtClean="0">
                        <a:solidFill>
                          <a:schemeClr val="tx1"/>
                        </a:solidFill>
                        <a:latin typeface="Cambria Math"/>
                      </a:rPr>
                      <m:t>𝑁</m:t>
                    </m:r>
                    <m:r>
                      <a:rPr lang="en-US" sz="2400" i="1" dirty="0" smtClean="0">
                        <a:solidFill>
                          <a:schemeClr val="tx1"/>
                        </a:solidFill>
                        <a:latin typeface="Cambria Math"/>
                      </a:rPr>
                      <m:t>=</m:t>
                    </m:r>
                  </m:oMath>
                </a14:m>
                <a:r>
                  <a:rPr lang="ar-IQ" sz="2400" dirty="0">
                    <a:solidFill>
                      <a:schemeClr val="tx1"/>
                    </a:solidFill>
                    <a:latin typeface="Cambria"/>
                    <a:cs typeface="Ali_K_Samik"/>
                  </a:rPr>
                  <a:t>ذمارةى كؤمةلَطا </a:t>
                </a:r>
                <a:endParaRPr lang="en-US" sz="2400" i="1" dirty="0">
                  <a:solidFill>
                    <a:schemeClr val="tx1"/>
                  </a:solidFill>
                  <a:latin typeface="Cambria Math"/>
                </a:endParaRPr>
              </a:p>
              <a:p>
                <a:pPr marL="0" indent="0">
                  <a:buNone/>
                </a:pPr>
                <a:r>
                  <a:rPr lang="en-US" sz="2400" dirty="0">
                    <a:solidFill>
                      <a:schemeClr val="tx1"/>
                    </a:solidFill>
                  </a:rPr>
                  <a:t>				</a:t>
                </a:r>
                <a14:m>
                  <m:oMath xmlns:m="http://schemas.openxmlformats.org/officeDocument/2006/math">
                    <m:r>
                      <a:rPr lang="ar-IQ" sz="2400" i="1" dirty="0">
                        <a:solidFill>
                          <a:schemeClr val="tx1"/>
                        </a:solidFill>
                        <a:latin typeface="Cambria Math"/>
                      </a:rPr>
                      <m:t> </m:t>
                    </m:r>
                    <m:r>
                      <a:rPr lang="en-US" sz="2400" i="1" dirty="0" smtClean="0">
                        <a:solidFill>
                          <a:schemeClr val="tx1"/>
                        </a:solidFill>
                        <a:latin typeface="Cambria Math"/>
                      </a:rPr>
                      <m:t>𝑛</m:t>
                    </m:r>
                    <m:r>
                      <a:rPr lang="en-US" sz="2400" i="1" dirty="0" smtClean="0">
                        <a:solidFill>
                          <a:schemeClr val="tx1"/>
                        </a:solidFill>
                        <a:latin typeface="Cambria Math"/>
                      </a:rPr>
                      <m:t> = </m:t>
                    </m:r>
                  </m:oMath>
                </a14:m>
                <a:r>
                  <a:rPr lang="ar-IQ" sz="2400" dirty="0">
                    <a:solidFill>
                      <a:schemeClr val="tx1"/>
                    </a:solidFill>
                    <a:latin typeface="Cambria"/>
                    <a:ea typeface="Calibri"/>
                    <a:cs typeface="Ali_K_Samik"/>
                  </a:rPr>
                  <a:t>ئةو بذاردةيةي كة دةتةويَ</a:t>
                </a:r>
                <a:endParaRPr lang="en-US" sz="2400" dirty="0">
                  <a:solidFill>
                    <a:schemeClr val="tx1"/>
                  </a:solidFill>
                  <a:latin typeface="Cambria"/>
                  <a:ea typeface="Calibri"/>
                  <a:cs typeface="Ali_K_Samik"/>
                </a:endParaRPr>
              </a:p>
              <a:p>
                <a:pPr marL="0" indent="0">
                  <a:buNone/>
                </a:pPr>
                <a:endParaRPr lang="en-US" sz="2400" dirty="0">
                  <a:solidFill>
                    <a:schemeClr val="tx1"/>
                  </a:solidFill>
                </a:endParaRPr>
              </a:p>
              <a:p>
                <a:pPr marL="0" indent="0">
                  <a:buNone/>
                </a:pPr>
                <a:r>
                  <a:rPr lang="en-US" sz="2400" dirty="0">
                    <a:solidFill>
                      <a:srgbClr val="002060"/>
                    </a:solidFill>
                  </a:rPr>
                  <a:t>Example:</a:t>
                </a:r>
              </a:p>
              <a:p>
                <a:pPr marL="182880" indent="0">
                  <a:buNone/>
                  <a:tabLst>
                    <a:tab pos="752475" algn="l"/>
                  </a:tabLst>
                </a:pPr>
                <a:r>
                  <a:rPr lang="en-US" sz="2400" dirty="0">
                    <a:solidFill>
                      <a:srgbClr val="002060"/>
                    </a:solidFill>
                    <a:latin typeface="Cambria"/>
                    <a:cs typeface="Ali_K_Samik"/>
                  </a:rPr>
                  <a:t>Suppose that in a company there are the following staff.</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Male , full time  =  90</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Male , part  time = 18</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Female , full time =  9</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Female , part time = 63</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And we are asked to take a sample of 40 staff randomly ?</a:t>
                </a:r>
                <a:endParaRPr lang="en-US" sz="2400" dirty="0">
                  <a:solidFill>
                    <a:srgbClr val="002060"/>
                  </a:solidFill>
                </a:endParaRPr>
              </a:p>
              <a:p>
                <a:pPr marL="0" indent="0">
                  <a:buNone/>
                </a:pPr>
                <a:endParaRPr lang="en-US" sz="2400" dirty="0">
                  <a:solidFill>
                    <a:schemeClr val="tx1"/>
                  </a:solidFill>
                </a:endParaRPr>
              </a:p>
              <a:p>
                <a:pPr marL="0" indent="0">
                  <a:buNone/>
                </a:pPr>
                <a:endParaRPr lang="en-US" sz="2400"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10200"/>
              </a:xfrm>
              <a:blipFill rotWithShape="1">
                <a:blip r:embed="rId2"/>
                <a:stretch>
                  <a:fillRect l="-1111" b="-19278"/>
                </a:stretch>
              </a:blipFill>
            </p:spPr>
            <p:txBody>
              <a:bodyPr/>
              <a:lstStyle/>
              <a:p>
                <a:r>
                  <a:rPr lang="en-US">
                    <a:noFill/>
                  </a:rPr>
                  <a:t> </a:t>
                </a:r>
              </a:p>
            </p:txBody>
          </p:sp>
        </mc:Fallback>
      </mc:AlternateContent>
    </p:spTree>
    <p:extLst>
      <p:ext uri="{BB962C8B-B14F-4D97-AF65-F5344CB8AC3E}">
        <p14:creationId xmlns:p14="http://schemas.microsoft.com/office/powerpoint/2010/main" val="1957459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09600"/>
                <a:ext cx="8229600" cy="5486400"/>
              </a:xfrm>
            </p:spPr>
            <p:txBody>
              <a:bodyPr>
                <a:noAutofit/>
              </a:bodyPr>
              <a:lstStyle/>
              <a:p>
                <a:pPr marL="182880" indent="0">
                  <a:buNone/>
                  <a:tabLst>
                    <a:tab pos="752475" algn="l"/>
                  </a:tabLst>
                </a:pPr>
                <a:r>
                  <a:rPr lang="en-US" sz="2400" dirty="0">
                    <a:solidFill>
                      <a:schemeClr val="tx1"/>
                    </a:solidFill>
                    <a:effectLst/>
                    <a:latin typeface="Cambria"/>
                    <a:cs typeface="Ali_K_Samik"/>
                  </a:rPr>
                  <a:t>N  = </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1</m:t>
                        </m:r>
                        <m:r>
                          <a:rPr lang="en-US" sz="2400" i="1">
                            <a:solidFill>
                              <a:schemeClr val="tx1"/>
                            </a:solidFill>
                            <a:effectLst/>
                            <a:latin typeface="Cambria Math"/>
                            <a:cs typeface="Ali_K_Samik"/>
                          </a:rPr>
                          <m:t> </m:t>
                        </m:r>
                      </m:sub>
                    </m:sSub>
                  </m:oMath>
                </a14:m>
                <a:r>
                  <a:rPr lang="en-US" sz="2400" dirty="0">
                    <a:solidFill>
                      <a:schemeClr val="tx1"/>
                    </a:solidFill>
                    <a:effectLst/>
                    <a:latin typeface="Cambria"/>
                    <a:cs typeface="Ali_K_Samik"/>
                  </a:rPr>
                  <a:t>+ </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2</m:t>
                        </m:r>
                        <m:r>
                          <a:rPr lang="en-US" sz="2400" i="1">
                            <a:solidFill>
                              <a:schemeClr val="tx1"/>
                            </a:solidFill>
                            <a:effectLst/>
                            <a:latin typeface="Cambria Math"/>
                            <a:cs typeface="Ali_K_Samik"/>
                          </a:rPr>
                          <m:t> </m:t>
                        </m:r>
                      </m:sub>
                    </m:sSub>
                  </m:oMath>
                </a14:m>
                <a:r>
                  <a:rPr lang="en-US" sz="2400" dirty="0">
                    <a:solidFill>
                      <a:schemeClr val="tx1"/>
                    </a:solidFill>
                    <a:effectLst/>
                    <a:latin typeface="Cambria"/>
                    <a:cs typeface="Ali_K_Samik"/>
                  </a:rPr>
                  <a:t>+</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 </m:t>
                        </m:r>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3</m:t>
                        </m:r>
                        <m:r>
                          <a:rPr lang="en-US" sz="2400" i="1">
                            <a:solidFill>
                              <a:schemeClr val="tx1"/>
                            </a:solidFill>
                            <a:effectLst/>
                            <a:latin typeface="Cambria Math"/>
                            <a:cs typeface="Ali_K_Samik"/>
                          </a:rPr>
                          <m:t> </m:t>
                        </m:r>
                      </m:sub>
                    </m:sSub>
                  </m:oMath>
                </a14:m>
                <a:r>
                  <a:rPr lang="en-US" sz="2400" dirty="0">
                    <a:solidFill>
                      <a:schemeClr val="tx1"/>
                    </a:solidFill>
                    <a:effectLst/>
                    <a:latin typeface="Cambria"/>
                    <a:cs typeface="Ali_K_Samik"/>
                  </a:rPr>
                  <a:t>+</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 </m:t>
                        </m:r>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4</m:t>
                        </m:r>
                        <m:r>
                          <a:rPr lang="en-US" sz="2400" i="1">
                            <a:solidFill>
                              <a:schemeClr val="tx1"/>
                            </a:solidFill>
                            <a:effectLst/>
                            <a:latin typeface="Cambria Math"/>
                            <a:cs typeface="Ali_K_Samik"/>
                          </a:rPr>
                          <m:t> </m:t>
                        </m:r>
                      </m:sub>
                    </m:sSub>
                  </m:oMath>
                </a14:m>
                <a:endParaRPr lang="en-US" sz="2400" dirty="0">
                  <a:solidFill>
                    <a:schemeClr val="tx1"/>
                  </a:solidFill>
                  <a:effectLst/>
                </a:endParaRPr>
              </a:p>
              <a:p>
                <a:pPr marL="182880" indent="0">
                  <a:buNone/>
                  <a:tabLst>
                    <a:tab pos="752475" algn="l"/>
                  </a:tabLst>
                </a:pPr>
                <a:r>
                  <a:rPr lang="en-US" sz="2400" dirty="0">
                    <a:solidFill>
                      <a:schemeClr val="tx1"/>
                    </a:solidFill>
                    <a:effectLst/>
                    <a:latin typeface="Cambria"/>
                    <a:cs typeface="Ali_K_Samik"/>
                  </a:rPr>
                  <a:t>     = 90 + 18 + 9 + 63</a:t>
                </a:r>
                <a:endParaRPr lang="en-US" sz="2400" dirty="0">
                  <a:solidFill>
                    <a:schemeClr val="tx1"/>
                  </a:solidFill>
                  <a:effectLst/>
                </a:endParaRPr>
              </a:p>
              <a:p>
                <a:pPr marL="182880" indent="0">
                  <a:buNone/>
                  <a:tabLst>
                    <a:tab pos="752475" algn="l"/>
                  </a:tabLst>
                </a:pPr>
                <a:r>
                  <a:rPr lang="en-US" sz="2400" dirty="0">
                    <a:solidFill>
                      <a:schemeClr val="tx1"/>
                    </a:solidFill>
                    <a:effectLst/>
                    <a:latin typeface="Cambria"/>
                    <a:cs typeface="Ali_K_Samik"/>
                  </a:rPr>
                  <a:t>     = 180</a:t>
                </a:r>
              </a:p>
              <a:p>
                <a:pPr marL="182880" indent="0">
                  <a:buNone/>
                  <a:tabLst>
                    <a:tab pos="752475" algn="l"/>
                  </a:tabLst>
                </a:pPr>
                <a:endParaRPr lang="en-US" sz="2400" dirty="0">
                  <a:solidFill>
                    <a:schemeClr val="tx1"/>
                  </a:solidFill>
                  <a:effectLst/>
                </a:endParaRP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b="0" i="1" smtClean="0">
                            <a:solidFill>
                              <a:schemeClr val="tx1"/>
                            </a:solidFill>
                            <a:latin typeface="Cambria Math"/>
                          </a:rPr>
                          <m:t>𝑖</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𝑁</m:t>
                            </m:r>
                          </m:e>
                          <m:sub>
                            <m:r>
                              <a:rPr lang="en-US" sz="2400" i="1">
                                <a:solidFill>
                                  <a:schemeClr val="tx1"/>
                                </a:solidFill>
                                <a:latin typeface="Cambria Math"/>
                              </a:rPr>
                              <m:t>𝑖</m:t>
                            </m:r>
                          </m:sub>
                        </m:sSub>
                      </m:num>
                      <m:den>
                        <m:r>
                          <a:rPr lang="en-US" sz="2400" i="1">
                            <a:solidFill>
                              <a:schemeClr val="tx1"/>
                            </a:solidFill>
                            <a:latin typeface="Cambria Math"/>
                          </a:rPr>
                          <m:t>𝑁</m:t>
                        </m:r>
                      </m:den>
                    </m:f>
                    <m:r>
                      <a:rPr lang="en-US" sz="2400" i="1">
                        <a:solidFill>
                          <a:schemeClr val="tx1"/>
                        </a:solidFill>
                        <a:latin typeface="Cambria Math"/>
                      </a:rPr>
                      <m:t>∗</m:t>
                    </m:r>
                    <m:r>
                      <a:rPr lang="en-US" sz="2400" i="1">
                        <a:solidFill>
                          <a:schemeClr val="tx1"/>
                        </a:solidFill>
                        <a:latin typeface="Cambria Math"/>
                      </a:rPr>
                      <m:t>𝑛</m:t>
                    </m:r>
                  </m:oMath>
                </a14:m>
                <a:endParaRPr lang="en-US" sz="2400" dirty="0">
                  <a:solidFill>
                    <a:schemeClr val="tx1"/>
                  </a:solidFill>
                </a:endParaRPr>
              </a:p>
              <a:p>
                <a:pPr marL="0" indent="0">
                  <a:buNone/>
                </a:pPr>
                <a:endParaRPr lang="en-US" sz="2400" dirty="0">
                  <a:solidFill>
                    <a:schemeClr val="tx1"/>
                  </a:solidFill>
                </a:endParaRP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b="0" i="1" smtClean="0">
                            <a:solidFill>
                              <a:schemeClr val="tx1"/>
                            </a:solidFill>
                            <a:latin typeface="Cambria Math"/>
                          </a:rPr>
                          <m:t>1</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90</m:t>
                        </m:r>
                      </m:num>
                      <m:den>
                        <m:r>
                          <a:rPr lang="en-US" sz="2400" i="1">
                            <a:solidFill>
                              <a:schemeClr val="tx1"/>
                            </a:solidFill>
                            <a:latin typeface="Cambria Math"/>
                          </a:rPr>
                          <m:t>180</m:t>
                        </m:r>
                      </m:den>
                    </m:f>
                    <m:r>
                      <a:rPr lang="en-US" sz="2400" i="1">
                        <a:solidFill>
                          <a:schemeClr val="tx1"/>
                        </a:solidFill>
                        <a:latin typeface="Cambria Math"/>
                      </a:rPr>
                      <m:t>∗</m:t>
                    </m:r>
                    <m:r>
                      <a:rPr lang="en-US" sz="2400" i="1">
                        <a:solidFill>
                          <a:schemeClr val="tx1"/>
                        </a:solidFill>
                        <a:latin typeface="Cambria Math"/>
                      </a:rPr>
                      <m:t>40</m:t>
                    </m:r>
                    <m:r>
                      <a:rPr lang="en-US" sz="2400" i="1">
                        <a:solidFill>
                          <a:schemeClr val="tx1"/>
                        </a:solidFill>
                        <a:latin typeface="Cambria Math"/>
                      </a:rPr>
                      <m:t>=</m:t>
                    </m:r>
                    <m:r>
                      <a:rPr lang="en-US" sz="2400" i="1">
                        <a:solidFill>
                          <a:schemeClr val="tx1"/>
                        </a:solidFill>
                        <a:latin typeface="Cambria Math"/>
                      </a:rPr>
                      <m:t>20</m:t>
                    </m:r>
                  </m:oMath>
                </a14:m>
                <a:endParaRPr lang="en-US" sz="2400" dirty="0">
                  <a:solidFill>
                    <a:schemeClr val="tx1"/>
                  </a:solidFill>
                </a:endParaRPr>
              </a:p>
              <a:p>
                <a:pPr marL="0" indent="0">
                  <a:buNone/>
                </a:pPr>
                <a:r>
                  <a:rPr lang="en-US" sz="2400" dirty="0">
                    <a:solidFill>
                      <a:schemeClr val="tx1"/>
                    </a:solidFill>
                  </a:rPr>
                  <a:t> </a:t>
                </a: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i="1">
                            <a:solidFill>
                              <a:schemeClr val="tx1"/>
                            </a:solidFill>
                            <a:latin typeface="Cambria Math"/>
                          </a:rPr>
                          <m:t>2</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18</m:t>
                        </m:r>
                      </m:num>
                      <m:den>
                        <m:r>
                          <a:rPr lang="en-US" sz="2400" i="1">
                            <a:solidFill>
                              <a:schemeClr val="tx1"/>
                            </a:solidFill>
                            <a:latin typeface="Cambria Math"/>
                          </a:rPr>
                          <m:t>180</m:t>
                        </m:r>
                      </m:den>
                    </m:f>
                    <m:r>
                      <a:rPr lang="en-US" sz="2400" i="1">
                        <a:solidFill>
                          <a:schemeClr val="tx1"/>
                        </a:solidFill>
                        <a:latin typeface="Cambria Math"/>
                      </a:rPr>
                      <m:t>∗</m:t>
                    </m:r>
                    <m:r>
                      <a:rPr lang="en-US" sz="2400" i="1">
                        <a:solidFill>
                          <a:schemeClr val="tx1"/>
                        </a:solidFill>
                        <a:latin typeface="Cambria Math"/>
                      </a:rPr>
                      <m:t>40</m:t>
                    </m:r>
                    <m:r>
                      <a:rPr lang="en-US" sz="2400" i="1">
                        <a:solidFill>
                          <a:schemeClr val="tx1"/>
                        </a:solidFill>
                        <a:latin typeface="Cambria Math"/>
                      </a:rPr>
                      <m:t>=</m:t>
                    </m:r>
                    <m:r>
                      <a:rPr lang="en-US" sz="2400" i="1">
                        <a:solidFill>
                          <a:schemeClr val="tx1"/>
                        </a:solidFill>
                        <a:latin typeface="Cambria Math"/>
                      </a:rPr>
                      <m:t>4</m:t>
                    </m:r>
                  </m:oMath>
                </a14:m>
                <a:endParaRPr lang="en-US" sz="2400" dirty="0">
                  <a:solidFill>
                    <a:schemeClr val="tx1"/>
                  </a:solidFill>
                </a:endParaRPr>
              </a:p>
              <a:p>
                <a:pPr marL="0" indent="0">
                  <a:buNone/>
                </a:pPr>
                <a:r>
                  <a:rPr lang="en-US" sz="2400" dirty="0">
                    <a:solidFill>
                      <a:schemeClr val="tx1"/>
                    </a:solidFill>
                  </a:rPr>
                  <a:t> </a:t>
                </a: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i="1">
                            <a:solidFill>
                              <a:schemeClr val="tx1"/>
                            </a:solidFill>
                            <a:latin typeface="Cambria Math"/>
                          </a:rPr>
                          <m:t>3</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9</m:t>
                        </m:r>
                      </m:num>
                      <m:den>
                        <m:r>
                          <a:rPr lang="en-US" sz="2400" i="1">
                            <a:solidFill>
                              <a:schemeClr val="tx1"/>
                            </a:solidFill>
                            <a:latin typeface="Cambria Math"/>
                          </a:rPr>
                          <m:t>180</m:t>
                        </m:r>
                      </m:den>
                    </m:f>
                    <m:r>
                      <a:rPr lang="en-US" sz="2400" i="1">
                        <a:solidFill>
                          <a:schemeClr val="tx1"/>
                        </a:solidFill>
                        <a:latin typeface="Cambria Math"/>
                      </a:rPr>
                      <m:t>∗</m:t>
                    </m:r>
                    <m:r>
                      <a:rPr lang="en-US" sz="2400" i="1">
                        <a:solidFill>
                          <a:schemeClr val="tx1"/>
                        </a:solidFill>
                        <a:latin typeface="Cambria Math"/>
                      </a:rPr>
                      <m:t>40</m:t>
                    </m:r>
                    <m:r>
                      <a:rPr lang="en-US" sz="2400" i="1">
                        <a:solidFill>
                          <a:schemeClr val="tx1"/>
                        </a:solidFill>
                        <a:latin typeface="Cambria Math"/>
                      </a:rPr>
                      <m:t>=</m:t>
                    </m:r>
                    <m:r>
                      <a:rPr lang="en-US" sz="2400" i="1">
                        <a:solidFill>
                          <a:schemeClr val="tx1"/>
                        </a:solidFill>
                        <a:latin typeface="Cambria Math"/>
                      </a:rPr>
                      <m:t>2</m:t>
                    </m:r>
                  </m:oMath>
                </a14:m>
                <a:endParaRPr lang="en-US" sz="2400" dirty="0">
                  <a:solidFill>
                    <a:schemeClr val="tx1"/>
                  </a:solidFill>
                </a:endParaRPr>
              </a:p>
              <a:p>
                <a:pPr marL="0" indent="0">
                  <a:buNone/>
                </a:pPr>
                <a:r>
                  <a:rPr lang="en-US" sz="2400" dirty="0">
                    <a:solidFill>
                      <a:schemeClr val="tx1"/>
                    </a:solidFill>
                  </a:rPr>
                  <a:t> </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09600"/>
                <a:ext cx="8229600" cy="5486400"/>
              </a:xfrm>
              <a:blipFill rotWithShape="1">
                <a:blip r:embed="rId2"/>
                <a:stretch>
                  <a:fillRect l="-1111" t="-1111" b="-12333"/>
                </a:stretch>
              </a:blipFill>
            </p:spPr>
            <p:txBody>
              <a:bodyPr/>
              <a:lstStyle/>
              <a:p>
                <a:r>
                  <a:rPr lang="en-US">
                    <a:noFill/>
                  </a:rPr>
                  <a:t> </a:t>
                </a:r>
              </a:p>
            </p:txBody>
          </p:sp>
        </mc:Fallback>
      </mc:AlternateContent>
    </p:spTree>
    <p:extLst>
      <p:ext uri="{BB962C8B-B14F-4D97-AF65-F5344CB8AC3E}">
        <p14:creationId xmlns:p14="http://schemas.microsoft.com/office/powerpoint/2010/main" val="172574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10200"/>
              </a:xfrm>
            </p:spPr>
            <p:txBody>
              <a:bodyPr>
                <a:normAutofit/>
              </a:bodyPr>
              <a:lstStyle/>
              <a:p>
                <a:pPr marL="0" indent="0">
                  <a:buNone/>
                </a:pPr>
                <a14:m>
                  <m:oMath xmlns:m="http://schemas.openxmlformats.org/officeDocument/2006/math">
                    <m:sSub>
                      <m:sSubPr>
                        <m:ctrlPr>
                          <a:rPr lang="en-US" sz="2800" i="1" smtClean="0">
                            <a:solidFill>
                              <a:schemeClr val="tx1"/>
                            </a:solidFill>
                            <a:latin typeface="Cambria Math" panose="02040503050406030204" pitchFamily="18" charset="0"/>
                          </a:rPr>
                        </m:ctrlPr>
                      </m:sSubPr>
                      <m:e>
                        <m:r>
                          <a:rPr lang="en-US" sz="2800" i="1">
                            <a:solidFill>
                              <a:schemeClr val="tx1"/>
                            </a:solidFill>
                            <a:latin typeface="Cambria Math"/>
                          </a:rPr>
                          <m:t>𝑛</m:t>
                        </m:r>
                      </m:e>
                      <m:sub>
                        <m:r>
                          <a:rPr lang="en-US" sz="2800" i="1">
                            <a:solidFill>
                              <a:schemeClr val="tx1"/>
                            </a:solidFill>
                            <a:latin typeface="Cambria Math"/>
                          </a:rPr>
                          <m:t>4</m:t>
                        </m:r>
                      </m:sub>
                    </m:sSub>
                  </m:oMath>
                </a14:m>
                <a:r>
                  <a:rPr lang="en-US" sz="2800" dirty="0">
                    <a:solidFill>
                      <a:schemeClr val="tx1"/>
                    </a:solidFill>
                  </a:rPr>
                  <a:t>= </a:t>
                </a:r>
                <a14:m>
                  <m:oMath xmlns:m="http://schemas.openxmlformats.org/officeDocument/2006/math">
                    <m:f>
                      <m:fPr>
                        <m:ctrlPr>
                          <a:rPr lang="en-US" sz="2800" i="1">
                            <a:solidFill>
                              <a:schemeClr val="tx1"/>
                            </a:solidFill>
                            <a:latin typeface="Cambria Math" panose="02040503050406030204" pitchFamily="18" charset="0"/>
                          </a:rPr>
                        </m:ctrlPr>
                      </m:fPr>
                      <m:num>
                        <m:r>
                          <a:rPr lang="en-US" sz="2800" i="1">
                            <a:solidFill>
                              <a:schemeClr val="tx1"/>
                            </a:solidFill>
                            <a:latin typeface="Cambria Math"/>
                          </a:rPr>
                          <m:t>63</m:t>
                        </m:r>
                      </m:num>
                      <m:den>
                        <m:r>
                          <a:rPr lang="en-US" sz="2800" i="1">
                            <a:solidFill>
                              <a:schemeClr val="tx1"/>
                            </a:solidFill>
                            <a:latin typeface="Cambria Math"/>
                          </a:rPr>
                          <m:t>180</m:t>
                        </m:r>
                      </m:den>
                    </m:f>
                    <m:r>
                      <a:rPr lang="en-US" sz="2800" i="1">
                        <a:solidFill>
                          <a:schemeClr val="tx1"/>
                        </a:solidFill>
                        <a:latin typeface="Cambria Math"/>
                      </a:rPr>
                      <m:t>∗</m:t>
                    </m:r>
                    <m:r>
                      <a:rPr lang="en-US" sz="2800" i="1">
                        <a:solidFill>
                          <a:schemeClr val="tx1"/>
                        </a:solidFill>
                        <a:latin typeface="Cambria Math"/>
                      </a:rPr>
                      <m:t>40</m:t>
                    </m:r>
                    <m:r>
                      <a:rPr lang="en-US" sz="2800" i="1">
                        <a:solidFill>
                          <a:schemeClr val="tx1"/>
                        </a:solidFill>
                        <a:latin typeface="Cambria Math"/>
                      </a:rPr>
                      <m:t>=</m:t>
                    </m:r>
                    <m:r>
                      <a:rPr lang="en-US" sz="2800" i="1">
                        <a:solidFill>
                          <a:schemeClr val="tx1"/>
                        </a:solidFill>
                        <a:latin typeface="Cambria Math"/>
                      </a:rPr>
                      <m:t>14</m:t>
                    </m:r>
                  </m:oMath>
                </a14:m>
                <a:endParaRPr lang="en-US" sz="2800" dirty="0">
                  <a:solidFill>
                    <a:schemeClr val="tx1"/>
                  </a:solidFill>
                </a:endParaRPr>
              </a:p>
              <a:p>
                <a:pPr marL="0" indent="0">
                  <a:buNone/>
                </a:pPr>
                <a:endParaRPr lang="en-US" sz="2800" dirty="0">
                  <a:solidFill>
                    <a:schemeClr val="tx1"/>
                  </a:solidFill>
                </a:endParaRPr>
              </a:p>
              <a:p>
                <a:pPr marL="0" indent="0">
                  <a:buNone/>
                </a:pPr>
                <a:r>
                  <a:rPr lang="en-US" sz="2800" dirty="0">
                    <a:solidFill>
                      <a:schemeClr val="tx1"/>
                    </a:solidFill>
                  </a:rPr>
                  <a:t>n= </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𝑛</m:t>
                        </m:r>
                      </m:e>
                      <m:sub>
                        <m:r>
                          <a:rPr lang="en-US" sz="2800" i="1">
                            <a:solidFill>
                              <a:schemeClr val="tx1"/>
                            </a:solidFill>
                            <a:latin typeface="Cambria Math"/>
                          </a:rPr>
                          <m:t>1</m:t>
                        </m:r>
                        <m:r>
                          <a:rPr lang="en-US" sz="2800" i="1">
                            <a:solidFill>
                              <a:schemeClr val="tx1"/>
                            </a:solidFill>
                            <a:latin typeface="Cambria Math"/>
                          </a:rPr>
                          <m:t> </m:t>
                        </m:r>
                      </m:sub>
                    </m:sSub>
                  </m:oMath>
                </a14:m>
                <a:r>
                  <a:rPr lang="en-US" sz="2800" dirty="0">
                    <a:solidFill>
                      <a:schemeClr val="tx1"/>
                    </a:solidFill>
                  </a:rPr>
                  <a:t>+ </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𝑛</m:t>
                        </m:r>
                      </m:e>
                      <m:sub>
                        <m:r>
                          <a:rPr lang="en-US" sz="2800" i="1">
                            <a:solidFill>
                              <a:schemeClr val="tx1"/>
                            </a:solidFill>
                            <a:latin typeface="Cambria Math"/>
                          </a:rPr>
                          <m:t>2</m:t>
                        </m:r>
                        <m:r>
                          <a:rPr lang="en-US" sz="2800" i="1">
                            <a:solidFill>
                              <a:schemeClr val="tx1"/>
                            </a:solidFill>
                            <a:latin typeface="Cambria Math"/>
                          </a:rPr>
                          <m:t> </m:t>
                        </m:r>
                      </m:sub>
                    </m:sSub>
                  </m:oMath>
                </a14:m>
                <a:r>
                  <a:rPr lang="en-US" sz="2800" dirty="0">
                    <a:solidFill>
                      <a:schemeClr val="tx1"/>
                    </a:solidFill>
                  </a:rPr>
                  <a:t>+</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 </m:t>
                        </m:r>
                        <m:r>
                          <a:rPr lang="en-US" sz="2800" i="1">
                            <a:solidFill>
                              <a:schemeClr val="tx1"/>
                            </a:solidFill>
                            <a:latin typeface="Cambria Math"/>
                          </a:rPr>
                          <m:t>𝑛</m:t>
                        </m:r>
                      </m:e>
                      <m:sub>
                        <m:r>
                          <a:rPr lang="en-US" sz="2800" i="1">
                            <a:solidFill>
                              <a:schemeClr val="tx1"/>
                            </a:solidFill>
                            <a:latin typeface="Cambria Math"/>
                          </a:rPr>
                          <m:t>3</m:t>
                        </m:r>
                        <m:r>
                          <a:rPr lang="en-US" sz="2800" i="1">
                            <a:solidFill>
                              <a:schemeClr val="tx1"/>
                            </a:solidFill>
                            <a:latin typeface="Cambria Math"/>
                          </a:rPr>
                          <m:t> </m:t>
                        </m:r>
                      </m:sub>
                    </m:sSub>
                  </m:oMath>
                </a14:m>
                <a:r>
                  <a:rPr lang="en-US" sz="2800" dirty="0">
                    <a:solidFill>
                      <a:schemeClr val="tx1"/>
                    </a:solidFill>
                  </a:rPr>
                  <a:t>+</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 </m:t>
                        </m:r>
                        <m:r>
                          <a:rPr lang="en-US" sz="2800" i="1">
                            <a:solidFill>
                              <a:schemeClr val="tx1"/>
                            </a:solidFill>
                            <a:latin typeface="Cambria Math"/>
                          </a:rPr>
                          <m:t>𝑛</m:t>
                        </m:r>
                      </m:e>
                      <m:sub>
                        <m:r>
                          <a:rPr lang="en-US" sz="2800" i="1">
                            <a:solidFill>
                              <a:schemeClr val="tx1"/>
                            </a:solidFill>
                            <a:latin typeface="Cambria Math"/>
                          </a:rPr>
                          <m:t>4</m:t>
                        </m:r>
                        <m:r>
                          <a:rPr lang="en-US" sz="2800" i="1">
                            <a:solidFill>
                              <a:schemeClr val="tx1"/>
                            </a:solidFill>
                            <a:latin typeface="Cambria Math"/>
                          </a:rPr>
                          <m:t> </m:t>
                        </m:r>
                      </m:sub>
                    </m:sSub>
                  </m:oMath>
                </a14:m>
                <a:endParaRPr lang="en-US" sz="2800" dirty="0">
                  <a:solidFill>
                    <a:schemeClr val="tx1"/>
                  </a:solidFill>
                </a:endParaRPr>
              </a:p>
              <a:p>
                <a:pPr marL="0" indent="0">
                  <a:buNone/>
                </a:pPr>
                <a:r>
                  <a:rPr lang="en-US" sz="2800" dirty="0">
                    <a:solidFill>
                      <a:schemeClr val="tx1"/>
                    </a:solidFill>
                  </a:rPr>
                  <a:t>  = 20 + 4 + 2 + 14</a:t>
                </a:r>
              </a:p>
              <a:p>
                <a:pPr marL="0" indent="0">
                  <a:buNone/>
                </a:pPr>
                <a:r>
                  <a:rPr lang="en-US" sz="2800" dirty="0">
                    <a:solidFill>
                      <a:schemeClr val="tx1"/>
                    </a:solidFill>
                  </a:rPr>
                  <a:t>   =  40</a:t>
                </a:r>
              </a:p>
              <a:p>
                <a:pPr marL="0" indent="0">
                  <a:buNone/>
                </a:pPr>
                <a:endParaRPr lang="en-US"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10200"/>
              </a:xfrm>
              <a:blipFill rotWithShape="1">
                <a:blip r:embed="rId2"/>
                <a:stretch>
                  <a:fillRect l="-1852"/>
                </a:stretch>
              </a:blipFill>
            </p:spPr>
            <p:txBody>
              <a:bodyPr/>
              <a:lstStyle/>
              <a:p>
                <a:r>
                  <a:rPr lang="en-US">
                    <a:noFill/>
                  </a:rPr>
                  <a:t> </a:t>
                </a:r>
              </a:p>
            </p:txBody>
          </p:sp>
        </mc:Fallback>
      </mc:AlternateContent>
    </p:spTree>
    <p:extLst>
      <p:ext uri="{BB962C8B-B14F-4D97-AF65-F5344CB8AC3E}">
        <p14:creationId xmlns:p14="http://schemas.microsoft.com/office/powerpoint/2010/main" val="11000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533400"/>
                <a:ext cx="8229600" cy="5562600"/>
              </a:xfrm>
            </p:spPr>
            <p:txBody>
              <a:bodyPr>
                <a:normAutofit lnSpcReduction="10000"/>
              </a:bodyPr>
              <a:lstStyle/>
              <a:p>
                <a:pPr marL="0" lvl="0" indent="0">
                  <a:buNone/>
                </a:pPr>
                <a:r>
                  <a:rPr lang="en-US" sz="2400" dirty="0">
                    <a:solidFill>
                      <a:srgbClr val="C00000"/>
                    </a:solidFill>
                  </a:rPr>
                  <a:t>3-Systematic random sampling : </a:t>
                </a:r>
                <a:r>
                  <a:rPr lang="ar-IQ" sz="2400" dirty="0">
                    <a:solidFill>
                      <a:srgbClr val="C00000"/>
                    </a:solidFill>
                    <a:latin typeface="Cambria"/>
                    <a:ea typeface="Times New Roman"/>
                    <a:cs typeface="Ali_K_Samik"/>
                  </a:rPr>
                  <a:t>بذاردةي هةرةمةكي ريَكخراو</a:t>
                </a:r>
                <a:endParaRPr lang="en-US" sz="2400" dirty="0">
                  <a:solidFill>
                    <a:srgbClr val="C00000"/>
                  </a:solidFill>
                  <a:latin typeface="Cambria"/>
                  <a:ea typeface="Times New Roman"/>
                  <a:cs typeface="Ali_K_Samik"/>
                </a:endParaRPr>
              </a:p>
              <a:p>
                <a:pPr marL="0" lvl="0" indent="0">
                  <a:buNone/>
                </a:pPr>
                <a:r>
                  <a:rPr lang="en-US" sz="2400" dirty="0">
                    <a:solidFill>
                      <a:schemeClr val="tx1"/>
                    </a:solidFill>
                  </a:rPr>
                  <a:t>Systematic samples are obtained by numbering each element of  the population and then selection every </a:t>
                </a:r>
                <a14:m>
                  <m:oMath xmlns:m="http://schemas.openxmlformats.org/officeDocument/2006/math">
                    <m:sSup>
                      <m:sSupPr>
                        <m:ctrlPr>
                          <a:rPr lang="en-US" sz="2400" i="1">
                            <a:solidFill>
                              <a:schemeClr val="tx1"/>
                            </a:solidFill>
                            <a:latin typeface="Cambria Math" panose="02040503050406030204" pitchFamily="18" charset="0"/>
                          </a:rPr>
                        </m:ctrlPr>
                      </m:sSupPr>
                      <m:e>
                        <m:r>
                          <a:rPr lang="en-US" sz="2400" i="1">
                            <a:solidFill>
                              <a:schemeClr val="tx1"/>
                            </a:solidFill>
                            <a:latin typeface="Cambria Math"/>
                          </a:rPr>
                          <m:t>𝑘</m:t>
                        </m:r>
                      </m:e>
                      <m:sup>
                        <m:r>
                          <a:rPr lang="en-US" sz="2400" i="1">
                            <a:solidFill>
                              <a:schemeClr val="tx1"/>
                            </a:solidFill>
                            <a:latin typeface="Cambria Math"/>
                          </a:rPr>
                          <m:t>𝑡</m:t>
                        </m:r>
                        <m:r>
                          <a:rPr lang="en-US" sz="2400" i="1">
                            <a:solidFill>
                              <a:schemeClr val="tx1"/>
                            </a:solidFill>
                            <a:latin typeface="Cambria Math"/>
                          </a:rPr>
                          <m:t>h</m:t>
                        </m:r>
                      </m:sup>
                    </m:sSup>
                  </m:oMath>
                </a14:m>
                <a:r>
                  <a:rPr lang="en-US" sz="2400" dirty="0">
                    <a:solidFill>
                      <a:schemeClr val="tx1"/>
                    </a:solidFill>
                  </a:rPr>
                  <a:t> number .</a:t>
                </a:r>
              </a:p>
              <a:p>
                <a:pPr marL="0" indent="0">
                  <a:buNone/>
                </a:pPr>
                <a:r>
                  <a:rPr lang="en-US" sz="2400" dirty="0">
                    <a:solidFill>
                      <a:schemeClr val="tx1"/>
                    </a:solidFill>
                  </a:rPr>
                  <a:t>K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𝑁</m:t>
                        </m:r>
                      </m:num>
                      <m:den>
                        <m:r>
                          <a:rPr lang="en-US" sz="2400" i="1">
                            <a:solidFill>
                              <a:schemeClr val="tx1"/>
                            </a:solidFill>
                            <a:latin typeface="Cambria Math"/>
                          </a:rPr>
                          <m:t>𝑛</m:t>
                        </m:r>
                      </m:den>
                    </m:f>
                    <m:r>
                      <a:rPr lang="en-US" sz="2400" i="1">
                        <a:solidFill>
                          <a:schemeClr val="tx1"/>
                        </a:solidFill>
                        <a:latin typeface="Cambria Math"/>
                      </a:rPr>
                      <m:t>= </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 </m:t>
                        </m:r>
                        <m:r>
                          <a:rPr lang="en-US" sz="2400" i="1">
                            <a:solidFill>
                              <a:schemeClr val="tx1"/>
                            </a:solidFill>
                            <a:latin typeface="Cambria Math"/>
                          </a:rPr>
                          <m:t>𝑝𝑜𝑝𝑢𝑙𝑎𝑡𝑖𝑜𝑛</m:t>
                        </m:r>
                      </m:num>
                      <m:den>
                        <m:r>
                          <a:rPr lang="en-US" sz="2400" i="1">
                            <a:solidFill>
                              <a:schemeClr val="tx1"/>
                            </a:solidFill>
                            <a:latin typeface="Cambria Math"/>
                          </a:rPr>
                          <m:t>#</m:t>
                        </m:r>
                        <m:r>
                          <a:rPr lang="en-US" sz="2400" i="1">
                            <a:solidFill>
                              <a:schemeClr val="tx1"/>
                            </a:solidFill>
                            <a:latin typeface="Cambria Math"/>
                          </a:rPr>
                          <m:t>𝑠𝑎𝑚𝑝𝑙𝑒</m:t>
                        </m:r>
                      </m:den>
                    </m:f>
                  </m:oMath>
                </a14:m>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a:solidFill>
                      <a:schemeClr val="tx1"/>
                    </a:solidFill>
                  </a:rPr>
                  <a:t>Ex:</a:t>
                </a:r>
              </a:p>
              <a:p>
                <a:pPr marL="0" indent="0">
                  <a:buNone/>
                </a:pPr>
                <a:r>
                  <a:rPr lang="en-US" sz="2400" dirty="0">
                    <a:solidFill>
                      <a:schemeClr val="tx1"/>
                    </a:solidFill>
                  </a:rPr>
                  <a:t>Suppose there 24 elements in the population and a sample of   6  elements is needed?</a:t>
                </a:r>
              </a:p>
              <a:p>
                <a:pPr marL="0" indent="0">
                  <a:buNone/>
                </a:pPr>
                <a:r>
                  <a:rPr lang="en-US" sz="2400" dirty="0">
                    <a:solidFill>
                      <a:schemeClr val="tx1"/>
                    </a:solidFill>
                  </a:rPr>
                  <a:t>K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𝑁</m:t>
                        </m:r>
                      </m:num>
                      <m:den>
                        <m:r>
                          <a:rPr lang="en-US" sz="2400" i="1">
                            <a:solidFill>
                              <a:schemeClr val="tx1"/>
                            </a:solidFill>
                            <a:latin typeface="Cambria Math"/>
                          </a:rPr>
                          <m:t>𝑛</m:t>
                        </m:r>
                      </m:den>
                    </m:f>
                    <m:r>
                      <a:rPr lang="en-US" sz="2400" i="1">
                        <a:solidFill>
                          <a:schemeClr val="tx1"/>
                        </a:solidFill>
                        <a:latin typeface="Cambria Math"/>
                      </a:rPr>
                      <m:t>= </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24</m:t>
                        </m:r>
                      </m:num>
                      <m:den>
                        <m:r>
                          <a:rPr lang="en-US" sz="2400" i="1">
                            <a:solidFill>
                              <a:schemeClr val="tx1"/>
                            </a:solidFill>
                            <a:latin typeface="Cambria Math"/>
                          </a:rPr>
                          <m:t>6</m:t>
                        </m:r>
                      </m:den>
                    </m:f>
                    <m:r>
                      <a:rPr lang="en-US" sz="2400" i="1">
                        <a:solidFill>
                          <a:schemeClr val="tx1"/>
                        </a:solidFill>
                        <a:latin typeface="Cambria Math"/>
                      </a:rPr>
                      <m:t>=</m:t>
                    </m:r>
                    <m:r>
                      <a:rPr lang="en-US" sz="2400" i="1">
                        <a:solidFill>
                          <a:schemeClr val="tx1"/>
                        </a:solidFill>
                        <a:latin typeface="Cambria Math"/>
                      </a:rPr>
                      <m:t>4</m:t>
                    </m:r>
                  </m:oMath>
                </a14:m>
                <a:endParaRPr lang="en-US" sz="2400" dirty="0">
                  <a:solidFill>
                    <a:schemeClr val="tx1"/>
                  </a:solidFill>
                </a:endParaRPr>
              </a:p>
              <a:p>
                <a:pPr marL="0" indent="0">
                  <a:buNone/>
                </a:pPr>
                <a:r>
                  <a:rPr lang="en-US" sz="2400" dirty="0">
                    <a:solidFill>
                      <a:schemeClr val="tx1"/>
                    </a:solidFill>
                  </a:rPr>
                  <a:t>3+k = 3 + 4 =7+k </a:t>
                </a:r>
                <a:r>
                  <a:rPr lang="en-US" dirty="0">
                    <a:solidFill>
                      <a:schemeClr val="tx1"/>
                    </a:solidFill>
                  </a:rPr>
                  <a:t>= 11+k = 15+k = 19 + k =23</a:t>
                </a:r>
              </a:p>
              <a:p>
                <a:pPr marL="0" indent="0">
                  <a:buNone/>
                </a:pPr>
                <a:endParaRPr lang="en-US" dirty="0">
                  <a:solidFill>
                    <a:schemeClr val="tx1"/>
                  </a:solidFill>
                </a:endParaRPr>
              </a:p>
              <a:p>
                <a:pPr marL="0" lvl="0" indent="0">
                  <a:buNone/>
                </a:pPr>
                <a:r>
                  <a:rPr lang="en-US" sz="2400" dirty="0">
                    <a:solidFill>
                      <a:srgbClr val="C00000"/>
                    </a:solidFill>
                  </a:rPr>
                  <a:t>4-Multistage random sampling : </a:t>
                </a:r>
                <a:r>
                  <a:rPr lang="ar-IQ" sz="2400" dirty="0">
                    <a:solidFill>
                      <a:srgbClr val="C00000"/>
                    </a:solidFill>
                    <a:latin typeface="Cambria"/>
                    <a:ea typeface="Times New Roman"/>
                    <a:cs typeface="Ali_K_Samik"/>
                  </a:rPr>
                  <a:t>بذاردةي هةرةمةكي فرة قؤناغي</a:t>
                </a:r>
                <a:endParaRPr lang="en-US" sz="2400" dirty="0">
                  <a:solidFill>
                    <a:srgbClr val="C00000"/>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533400"/>
                <a:ext cx="8229600" cy="5562600"/>
              </a:xfrm>
              <a:blipFill rotWithShape="1">
                <a:blip r:embed="rId2"/>
                <a:stretch>
                  <a:fillRect l="-1852" t="-2083" r="-1778"/>
                </a:stretch>
              </a:blipFill>
            </p:spPr>
            <p:txBody>
              <a:bodyPr/>
              <a:lstStyle/>
              <a:p>
                <a:r>
                  <a:rPr lang="en-US">
                    <a:noFill/>
                  </a:rPr>
                  <a:t> </a:t>
                </a:r>
              </a:p>
            </p:txBody>
          </p:sp>
        </mc:Fallback>
      </mc:AlternateContent>
    </p:spTree>
    <p:extLst>
      <p:ext uri="{BB962C8B-B14F-4D97-AF65-F5344CB8AC3E}">
        <p14:creationId xmlns:p14="http://schemas.microsoft.com/office/powerpoint/2010/main" val="315442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715000"/>
          </a:xfrm>
        </p:spPr>
        <p:txBody>
          <a:bodyPr>
            <a:normAutofit/>
          </a:bodyPr>
          <a:lstStyle/>
          <a:p>
            <a:pPr lvl="0" algn="just"/>
            <a:r>
              <a:rPr lang="en-US" sz="2800" b="1" dirty="0">
                <a:solidFill>
                  <a:srgbClr val="C00000"/>
                </a:solidFill>
              </a:rPr>
              <a:t>Statistics: </a:t>
            </a:r>
          </a:p>
          <a:p>
            <a:pPr marL="0" lvl="0" indent="0" algn="just">
              <a:buNone/>
            </a:pPr>
            <a:r>
              <a:rPr lang="en-US" sz="2400" dirty="0"/>
              <a:t>is the science of planning studies and experiments, obtaining data, reviewing, organizing, summarizing, presenting, analyzing, interpreting, and drawing conclusions based on the data to give the best decision.</a:t>
            </a:r>
          </a:p>
          <a:p>
            <a:pPr lvl="0" algn="just"/>
            <a:endParaRPr lang="en-US" sz="2400" dirty="0"/>
          </a:p>
        </p:txBody>
      </p:sp>
    </p:spTree>
    <p:extLst>
      <p:ext uri="{BB962C8B-B14F-4D97-AF65-F5344CB8AC3E}">
        <p14:creationId xmlns:p14="http://schemas.microsoft.com/office/powerpoint/2010/main" val="92802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34000"/>
          </a:xfrm>
        </p:spPr>
        <p:txBody>
          <a:bodyPr/>
          <a:lstStyle/>
          <a:p>
            <a:pPr marL="0" lvl="0" indent="0" algn="just">
              <a:buNone/>
            </a:pPr>
            <a:r>
              <a:rPr lang="en-US" sz="2400" b="1" dirty="0">
                <a:solidFill>
                  <a:srgbClr val="C00000"/>
                </a:solidFill>
              </a:rPr>
              <a:t>Statistics divided into two parts: </a:t>
            </a:r>
          </a:p>
          <a:p>
            <a:pPr lvl="0" algn="just">
              <a:buFont typeface="Wingdings" pitchFamily="2" charset="2"/>
              <a:buChar char="§"/>
            </a:pPr>
            <a:r>
              <a:rPr lang="en-US" sz="2400" b="1" dirty="0">
                <a:solidFill>
                  <a:srgbClr val="1D6B13"/>
                </a:solidFill>
              </a:rPr>
              <a:t>Descriptive statistics: </a:t>
            </a:r>
            <a:r>
              <a:rPr lang="en-US" sz="2400" dirty="0"/>
              <a:t>consists of methods for obtaining data, reviewing, organizing, summarizing and presenting data.</a:t>
            </a:r>
          </a:p>
          <a:p>
            <a:pPr marL="0" lvl="0" indent="0" algn="just">
              <a:buNone/>
            </a:pPr>
            <a:endParaRPr lang="en-US" sz="2400" dirty="0"/>
          </a:p>
          <a:p>
            <a:pPr lvl="0" algn="just">
              <a:buFont typeface="Wingdings" pitchFamily="2" charset="2"/>
              <a:buChar char="§"/>
            </a:pPr>
            <a:r>
              <a:rPr lang="en-US" sz="2400" b="1" dirty="0">
                <a:solidFill>
                  <a:srgbClr val="1D6B13"/>
                </a:solidFill>
              </a:rPr>
              <a:t>Inferential statistics</a:t>
            </a:r>
            <a:r>
              <a:rPr lang="en-US" sz="2400" dirty="0">
                <a:solidFill>
                  <a:srgbClr val="1D6B13"/>
                </a:solidFill>
              </a:rPr>
              <a:t>: </a:t>
            </a:r>
            <a:r>
              <a:rPr lang="en-US" sz="2400" dirty="0"/>
              <a:t>consists of methods for drawing conclusions based on the data to give the best decision. It is divided into two parts also: </a:t>
            </a:r>
          </a:p>
          <a:p>
            <a:pPr lvl="2"/>
            <a:r>
              <a:rPr lang="en-US" dirty="0"/>
              <a:t>Estimation.</a:t>
            </a:r>
          </a:p>
          <a:p>
            <a:pPr lvl="2"/>
            <a:r>
              <a:rPr lang="en-US" dirty="0"/>
              <a:t>Testing Hypothesis.</a:t>
            </a:r>
          </a:p>
          <a:p>
            <a:endParaRPr lang="en-US" dirty="0"/>
          </a:p>
        </p:txBody>
      </p:sp>
    </p:spTree>
    <p:extLst>
      <p:ext uri="{BB962C8B-B14F-4D97-AF65-F5344CB8AC3E}">
        <p14:creationId xmlns:p14="http://schemas.microsoft.com/office/powerpoint/2010/main" val="7674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697" y="762000"/>
            <a:ext cx="8229600" cy="5715000"/>
          </a:xfrm>
        </p:spPr>
        <p:txBody>
          <a:bodyPr/>
          <a:lstStyle/>
          <a:p>
            <a:pPr marL="0" lvl="0" indent="0" algn="just">
              <a:buNone/>
            </a:pPr>
            <a:r>
              <a:rPr lang="en-US" sz="2400" b="1" dirty="0"/>
              <a:t>Population: </a:t>
            </a:r>
            <a:r>
              <a:rPr lang="en-US" sz="2400" dirty="0"/>
              <a:t>is the complete collection of all elements to be studied.</a:t>
            </a:r>
          </a:p>
          <a:p>
            <a:pPr marL="0" lvl="0" indent="0" algn="just">
              <a:buNone/>
            </a:pPr>
            <a:r>
              <a:rPr lang="en-US" sz="2400" b="1" dirty="0"/>
              <a:t>Sample: </a:t>
            </a:r>
            <a:r>
              <a:rPr lang="en-US" sz="2400" dirty="0"/>
              <a:t>is a sub-collection of elements drawn from a population.</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799" y="3276600"/>
            <a:ext cx="7239001"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09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4325" y="2500313"/>
            <a:ext cx="8229600" cy="4572000"/>
          </a:xfrm>
        </p:spPr>
        <p:txBody>
          <a:bodyPr>
            <a:normAutofit/>
          </a:bodyPr>
          <a:lstStyle/>
          <a:p>
            <a:pPr marL="0" indent="0">
              <a:buNone/>
            </a:pPr>
            <a:endParaRPr lang="en-US" sz="2400" b="1" dirty="0">
              <a:solidFill>
                <a:schemeClr val="bg1"/>
              </a:solidFill>
            </a:endParaRPr>
          </a:p>
          <a:p>
            <a:pPr marL="0" indent="0">
              <a:buNone/>
            </a:pPr>
            <a:endParaRPr lang="en-US" sz="2400" b="1" dirty="0">
              <a:solidFill>
                <a:schemeClr val="bg1"/>
              </a:solidFill>
            </a:endParaRPr>
          </a:p>
        </p:txBody>
      </p:sp>
      <p:sp>
        <p:nvSpPr>
          <p:cNvPr id="5" name="Slide Number Placeholder 1"/>
          <p:cNvSpPr>
            <a:spLocks noGrp="1"/>
          </p:cNvSpPr>
          <p:nvPr>
            <p:ph type="sldNum" sz="quarter" idx="12"/>
          </p:nvPr>
        </p:nvSpPr>
        <p:spPr bwMode="auto">
          <a:xfrm>
            <a:off x="8647113"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fld id="{A65A85A1-4F23-4495-9BC7-FC3B18B407B6}" type="slidenum">
              <a:rPr kumimoji="0" lang="ar-SA" sz="2400" b="1" i="0" u="none" strike="noStrike" kern="0" cap="none" spc="0" normalizeH="0" baseline="0" noProof="0" smtClean="0">
                <a:ln>
                  <a:noFill/>
                </a:ln>
                <a:solidFill>
                  <a:sysClr val="windowText" lastClr="000000"/>
                </a:solidFill>
                <a:effectLst/>
                <a:uLnTx/>
                <a:uFillTx/>
              </a:rPr>
              <a:pPr marL="0" marR="0" lvl="0" indent="0" defTabSz="914400" eaLnBrk="1" fontAlgn="base" latinLnBrk="0" hangingPunct="1">
                <a:lnSpc>
                  <a:spcPct val="100000"/>
                </a:lnSpc>
                <a:spcBef>
                  <a:spcPct val="0"/>
                </a:spcBef>
                <a:spcAft>
                  <a:spcPct val="0"/>
                </a:spcAft>
                <a:buClrTx/>
                <a:buSzTx/>
                <a:buFontTx/>
                <a:buNone/>
                <a:tabLst/>
                <a:defRPr/>
              </a:pPr>
              <a:t>5</a:t>
            </a:fld>
            <a:endParaRPr kumimoji="0" lang="ar-SA" sz="2400" b="1" i="0" u="none" strike="noStrike" kern="0" cap="none" spc="0" normalizeH="0" baseline="0" noProof="0">
              <a:ln>
                <a:noFill/>
              </a:ln>
              <a:solidFill>
                <a:sysClr val="windowText" lastClr="000000"/>
              </a:solidFill>
              <a:effectLst/>
              <a:uLnTx/>
              <a:uFillTx/>
            </a:endParaRPr>
          </a:p>
        </p:txBody>
      </p:sp>
      <p:sp>
        <p:nvSpPr>
          <p:cNvPr id="6" name="Rectangle 5"/>
          <p:cNvSpPr/>
          <p:nvPr/>
        </p:nvSpPr>
        <p:spPr>
          <a:xfrm>
            <a:off x="4714876" y="2500313"/>
            <a:ext cx="3036115" cy="852487"/>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lgn="ctr" rtl="1">
              <a:spcBef>
                <a:spcPts val="1800"/>
              </a:spcBef>
              <a:buClr>
                <a:srgbClr val="FFFF00"/>
              </a:buClr>
              <a:buSzPct val="85000"/>
              <a:defRPr/>
            </a:pPr>
            <a:r>
              <a:rPr lang="en-US" sz="2400" b="1" kern="0" dirty="0">
                <a:solidFill>
                  <a:sysClr val="windowText" lastClr="000000"/>
                </a:solidFill>
                <a:latin typeface="Times New Roman" pitchFamily="18" charset="0"/>
                <a:cs typeface="Times New Roman" pitchFamily="18" charset="0"/>
              </a:rPr>
              <a:t>Quantitative Variable</a:t>
            </a:r>
          </a:p>
        </p:txBody>
      </p:sp>
      <p:sp>
        <p:nvSpPr>
          <p:cNvPr id="7" name="Rectangle 6"/>
          <p:cNvSpPr/>
          <p:nvPr/>
        </p:nvSpPr>
        <p:spPr>
          <a:xfrm>
            <a:off x="982240" y="2500313"/>
            <a:ext cx="3161132" cy="852487"/>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lgn="ctr" rtl="1">
              <a:defRPr/>
            </a:pPr>
            <a:r>
              <a:rPr lang="en-US" sz="2400" b="1" kern="0" dirty="0">
                <a:solidFill>
                  <a:sysClr val="windowText" lastClr="000000"/>
                </a:solidFill>
                <a:latin typeface="Times New Roman" pitchFamily="18" charset="0"/>
                <a:cs typeface="Times New Roman" pitchFamily="18" charset="0"/>
              </a:rPr>
              <a:t>Qualitative Variable</a:t>
            </a:r>
          </a:p>
        </p:txBody>
      </p:sp>
      <p:sp>
        <p:nvSpPr>
          <p:cNvPr id="8" name="Oval 7"/>
          <p:cNvSpPr/>
          <p:nvPr/>
        </p:nvSpPr>
        <p:spPr>
          <a:xfrm>
            <a:off x="1142976" y="618565"/>
            <a:ext cx="6253163" cy="990600"/>
          </a:xfrm>
          <a:prstGeom prst="ellipse">
            <a:avLst/>
          </a:prstGeom>
          <a:ln/>
        </p:spPr>
        <p:style>
          <a:lnRef idx="0">
            <a:schemeClr val="accent3"/>
          </a:lnRef>
          <a:fillRef idx="3">
            <a:schemeClr val="accent3"/>
          </a:fillRef>
          <a:effectRef idx="3">
            <a:schemeClr val="accent3"/>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a:ln>
                  <a:noFill/>
                </a:ln>
                <a:solidFill>
                  <a:schemeClr val="bg1"/>
                </a:solidFill>
                <a:effectLst/>
                <a:uLnTx/>
                <a:uFillTx/>
                <a:latin typeface="Lucida Sans Unicode"/>
                <a:ea typeface="+mn-ea"/>
                <a:cs typeface="mohammad bold art 1" pitchFamily="2" charset="-78"/>
              </a:rPr>
              <a:t>Variable</a:t>
            </a:r>
            <a:endParaRPr kumimoji="0" lang="ar-SA" sz="2400" b="1" i="0" u="sng" strike="noStrike" kern="0" cap="none" spc="0" normalizeH="0" baseline="0" noProof="0" dirty="0">
              <a:ln>
                <a:noFill/>
              </a:ln>
              <a:solidFill>
                <a:schemeClr val="bg1"/>
              </a:solidFill>
              <a:effectLst/>
              <a:uLnTx/>
              <a:uFillTx/>
              <a:latin typeface="Lucida Sans Unicode"/>
              <a:ea typeface="+mn-ea"/>
              <a:cs typeface="mohammad bold art 1" pitchFamily="2" charset="-78"/>
            </a:endParaRPr>
          </a:p>
        </p:txBody>
      </p:sp>
      <p:sp>
        <p:nvSpPr>
          <p:cNvPr id="9" name="Rounded Rectangle 8"/>
          <p:cNvSpPr/>
          <p:nvPr/>
        </p:nvSpPr>
        <p:spPr>
          <a:xfrm>
            <a:off x="214282" y="4643446"/>
            <a:ext cx="1857388"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Nominal Qualitative</a:t>
            </a:r>
            <a:endParaRPr kumimoji="0" lang="en-US" sz="2400" b="1" i="0" u="none" strike="noStrike" kern="0" cap="none" spc="0" normalizeH="0" baseline="0" noProof="0" dirty="0">
              <a:ln>
                <a:noFill/>
              </a:ln>
              <a:solidFill>
                <a:sysClr val="windowText" lastClr="000000"/>
              </a:solidFill>
              <a:effectLst/>
              <a:uLnTx/>
              <a:uFillTx/>
              <a:latin typeface="Lucida Sans Unicode"/>
              <a:ea typeface="+mn-ea"/>
            </a:endParaRPr>
          </a:p>
        </p:txBody>
      </p:sp>
      <p:sp>
        <p:nvSpPr>
          <p:cNvPr id="10" name="Rounded Rectangle 9"/>
          <p:cNvSpPr/>
          <p:nvPr/>
        </p:nvSpPr>
        <p:spPr>
          <a:xfrm>
            <a:off x="2285984" y="4643446"/>
            <a:ext cx="1857388"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Ordinal Qualitative</a:t>
            </a:r>
            <a:endParaRPr kumimoji="0" lang="en-US" sz="2400" b="1" i="0" u="none" strike="noStrike" kern="0" cap="none" spc="0" normalizeH="0" baseline="0" noProof="0" dirty="0">
              <a:ln>
                <a:noFill/>
              </a:ln>
              <a:solidFill>
                <a:sysClr val="windowText" lastClr="000000"/>
              </a:solidFill>
              <a:effectLst/>
              <a:uLnTx/>
              <a:uFillTx/>
              <a:latin typeface="Lucida Sans Unicode"/>
              <a:ea typeface="+mn-ea"/>
            </a:endParaRPr>
          </a:p>
        </p:txBody>
      </p:sp>
      <p:sp>
        <p:nvSpPr>
          <p:cNvPr id="11" name="Rounded Rectangle 10"/>
          <p:cNvSpPr/>
          <p:nvPr/>
        </p:nvSpPr>
        <p:spPr>
          <a:xfrm>
            <a:off x="4572000" y="4643446"/>
            <a:ext cx="2000264"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Discrete</a:t>
            </a:r>
            <a:r>
              <a:rPr kumimoji="0" lang="en-US" sz="2400" b="1" i="0" u="none" strike="noStrike" kern="0" cap="none" spc="0" normalizeH="0" noProof="0" dirty="0">
                <a:ln>
                  <a:noFill/>
                </a:ln>
                <a:solidFill>
                  <a:sysClr val="windowText" lastClr="000000"/>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Quantitative</a:t>
            </a:r>
            <a:endParaRPr kumimoji="0" lang="en-US" sz="2400" b="1" i="0" u="none" strike="noStrike" kern="0" cap="none" spc="0" normalizeH="0" baseline="0" noProof="0" dirty="0">
              <a:ln>
                <a:noFill/>
              </a:ln>
              <a:solidFill>
                <a:sysClr val="windowText" lastClr="000000"/>
              </a:solidFill>
              <a:effectLst/>
              <a:uLnTx/>
              <a:uFillTx/>
              <a:latin typeface="Lucida Sans Unicode"/>
              <a:ea typeface="+mn-ea"/>
            </a:endParaRPr>
          </a:p>
        </p:txBody>
      </p:sp>
      <p:sp>
        <p:nvSpPr>
          <p:cNvPr id="12" name="Rounded Rectangle 11"/>
          <p:cNvSpPr/>
          <p:nvPr/>
        </p:nvSpPr>
        <p:spPr>
          <a:xfrm>
            <a:off x="6715140" y="4643446"/>
            <a:ext cx="2071702"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uLnTx/>
                <a:uFillTx/>
                <a:latin typeface="Times New Roman" pitchFamily="18" charset="0"/>
                <a:ea typeface="+mn-ea"/>
                <a:cs typeface="Times New Roman" pitchFamily="18" charset="0"/>
              </a:rPr>
              <a:t>Continuous Quantitative</a:t>
            </a:r>
            <a:endParaRPr kumimoji="0" lang="en-US" sz="2400" b="1" i="0" u="none" strike="noStrike" kern="0" cap="none" spc="0" normalizeH="0" baseline="0" noProof="0" dirty="0">
              <a:ln>
                <a:noFill/>
              </a:ln>
              <a:solidFill>
                <a:sysClr val="windowText" lastClr="000000"/>
              </a:solidFill>
              <a:uLnTx/>
              <a:uFillTx/>
              <a:latin typeface="Lucida Sans Unicode"/>
              <a:ea typeface="+mn-ea"/>
            </a:endParaRPr>
          </a:p>
        </p:txBody>
      </p:sp>
      <p:cxnSp>
        <p:nvCxnSpPr>
          <p:cNvPr id="13" name="Straight Arrow Connector 12"/>
          <p:cNvCxnSpPr>
            <a:stCxn id="8" idx="4"/>
            <a:endCxn id="7" idx="0"/>
          </p:cNvCxnSpPr>
          <p:nvPr/>
        </p:nvCxnSpPr>
        <p:spPr>
          <a:xfrm flipH="1">
            <a:off x="2562806" y="1609165"/>
            <a:ext cx="1706752" cy="89114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4" name="Straight Arrow Connector 13"/>
          <p:cNvCxnSpPr>
            <a:stCxn id="8" idx="4"/>
            <a:endCxn id="6" idx="0"/>
          </p:cNvCxnSpPr>
          <p:nvPr/>
        </p:nvCxnSpPr>
        <p:spPr>
          <a:xfrm>
            <a:off x="4269558" y="1609165"/>
            <a:ext cx="1963376" cy="89114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5" name="Straight Arrow Connector 14"/>
          <p:cNvCxnSpPr>
            <a:stCxn id="7" idx="2"/>
          </p:cNvCxnSpPr>
          <p:nvPr/>
        </p:nvCxnSpPr>
        <p:spPr>
          <a:xfrm flipH="1">
            <a:off x="1839522" y="3352800"/>
            <a:ext cx="723284"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6" name="Straight Arrow Connector 15"/>
          <p:cNvCxnSpPr>
            <a:stCxn id="7" idx="2"/>
          </p:cNvCxnSpPr>
          <p:nvPr/>
        </p:nvCxnSpPr>
        <p:spPr>
          <a:xfrm>
            <a:off x="2562806" y="3352800"/>
            <a:ext cx="1348400"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7" name="Straight Arrow Connector 16"/>
          <p:cNvCxnSpPr>
            <a:stCxn id="6" idx="2"/>
          </p:cNvCxnSpPr>
          <p:nvPr/>
        </p:nvCxnSpPr>
        <p:spPr>
          <a:xfrm flipH="1">
            <a:off x="5643570" y="3352800"/>
            <a:ext cx="589364"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8" name="Straight Arrow Connector 17"/>
          <p:cNvCxnSpPr>
            <a:stCxn id="6" idx="2"/>
          </p:cNvCxnSpPr>
          <p:nvPr/>
        </p:nvCxnSpPr>
        <p:spPr>
          <a:xfrm>
            <a:off x="6232934" y="3352800"/>
            <a:ext cx="1590265"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7294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pPr marL="0" indent="0" algn="just">
              <a:buNone/>
            </a:pPr>
            <a:r>
              <a:rPr lang="en-US" sz="2400" b="1" dirty="0"/>
              <a:t>Variable: </a:t>
            </a:r>
            <a:r>
              <a:rPr lang="en-US" sz="2400" dirty="0"/>
              <a:t>is a characteristic or property of the elements in the population. The name “variable” is derived from the fact that any particular characteristic may vary among the elements in a population.</a:t>
            </a:r>
          </a:p>
          <a:p>
            <a:pPr marL="0" indent="0">
              <a:buNone/>
            </a:pPr>
            <a:endParaRPr lang="en-US" dirty="0"/>
          </a:p>
        </p:txBody>
      </p:sp>
    </p:spTree>
    <p:extLst>
      <p:ext uri="{BB962C8B-B14F-4D97-AF65-F5344CB8AC3E}">
        <p14:creationId xmlns:p14="http://schemas.microsoft.com/office/powerpoint/2010/main" val="594740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791200"/>
          </a:xfrm>
        </p:spPr>
        <p:txBody>
          <a:bodyPr>
            <a:normAutofit fontScale="92500" lnSpcReduction="10000"/>
          </a:bodyPr>
          <a:lstStyle/>
          <a:p>
            <a:pPr marL="0" indent="0">
              <a:buNone/>
            </a:pPr>
            <a:r>
              <a:rPr lang="en-US" b="1" dirty="0">
                <a:solidFill>
                  <a:srgbClr val="800000"/>
                </a:solidFill>
              </a:rPr>
              <a:t>Types of Variables</a:t>
            </a:r>
          </a:p>
          <a:p>
            <a:pPr marL="0" indent="0">
              <a:buNone/>
            </a:pPr>
            <a:r>
              <a:rPr lang="en-US" b="1" dirty="0">
                <a:solidFill>
                  <a:srgbClr val="0070C0"/>
                </a:solidFill>
              </a:rPr>
              <a:t>Qualitative variables: </a:t>
            </a:r>
            <a:r>
              <a:rPr lang="en-US" dirty="0"/>
              <a:t>They are variables that can be placed into distinct categories, according to some characteristics or attributes. For example, gender (male, Female), grades of students in a course (A, B, C, D), and survey responses (yes, no, undecided).</a:t>
            </a:r>
          </a:p>
          <a:p>
            <a:pPr marL="0" indent="0">
              <a:buNone/>
            </a:pPr>
            <a:endParaRPr lang="en-US" dirty="0"/>
          </a:p>
          <a:p>
            <a:pPr marL="0" indent="0">
              <a:buNone/>
            </a:pPr>
            <a:r>
              <a:rPr lang="en-US" b="1" dirty="0">
                <a:solidFill>
                  <a:srgbClr val="0070C0"/>
                </a:solidFill>
              </a:rPr>
              <a:t>Quantitative  variables: </a:t>
            </a:r>
            <a:r>
              <a:rPr lang="en-US" dirty="0"/>
              <a:t>They are numerical in nature and can be ordered or ranked. For example, the variable “Age” is numerical, and people can be ranked in order according to the value of their ages. Quantitative variables can be classified as:</a:t>
            </a:r>
          </a:p>
        </p:txBody>
      </p:sp>
    </p:spTree>
    <p:extLst>
      <p:ext uri="{BB962C8B-B14F-4D97-AF65-F5344CB8AC3E}">
        <p14:creationId xmlns:p14="http://schemas.microsoft.com/office/powerpoint/2010/main" val="2844328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lstStyle/>
          <a:p>
            <a:pPr marL="0" indent="0" algn="just">
              <a:lnSpc>
                <a:spcPct val="150000"/>
              </a:lnSpc>
              <a:buNone/>
            </a:pPr>
            <a:r>
              <a:rPr lang="en-US" sz="2800" b="1" dirty="0">
                <a:solidFill>
                  <a:srgbClr val="1D6B13"/>
                </a:solidFill>
              </a:rPr>
              <a:t>Types of </a:t>
            </a:r>
            <a:r>
              <a:rPr lang="en-US" sz="2800" b="1" kern="0" dirty="0">
                <a:solidFill>
                  <a:srgbClr val="1D6B13"/>
                </a:solidFill>
                <a:latin typeface="Times New Roman" pitchFamily="18" charset="0"/>
                <a:cs typeface="Times New Roman" pitchFamily="18" charset="0"/>
              </a:rPr>
              <a:t>Quantitative Variable</a:t>
            </a:r>
            <a:endParaRPr lang="en-US" b="1" dirty="0">
              <a:solidFill>
                <a:srgbClr val="1D6B13"/>
              </a:solidFill>
            </a:endParaRPr>
          </a:p>
          <a:p>
            <a:pPr marL="0" indent="0" algn="just">
              <a:buNone/>
            </a:pPr>
            <a:r>
              <a:rPr lang="en-US" b="1" dirty="0">
                <a:solidFill>
                  <a:schemeClr val="accent2">
                    <a:lumMod val="75000"/>
                  </a:schemeClr>
                </a:solidFill>
              </a:rPr>
              <a:t>Discrete variables: </a:t>
            </a:r>
            <a:r>
              <a:rPr lang="en-US" dirty="0"/>
              <a:t>A variable is discrete if its range can assume only a finite or infinite number of values that is countable. For example, the number of children in a family.</a:t>
            </a:r>
          </a:p>
          <a:p>
            <a:pPr marL="0" indent="0" algn="just">
              <a:buNone/>
            </a:pPr>
            <a:r>
              <a:rPr lang="en-US" b="1" dirty="0">
                <a:solidFill>
                  <a:schemeClr val="accent2">
                    <a:lumMod val="75000"/>
                  </a:schemeClr>
                </a:solidFill>
              </a:rPr>
              <a:t>Continuous variables: </a:t>
            </a:r>
            <a:r>
              <a:rPr lang="en-US" dirty="0"/>
              <a:t>A variable is continuous if its range is uncountable. For example, the weights of students in a class.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63468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normAutofit/>
          </a:bodyPr>
          <a:lstStyle/>
          <a:p>
            <a:pPr marL="0" indent="0" algn="just">
              <a:lnSpc>
                <a:spcPct val="150000"/>
              </a:lnSpc>
              <a:buNone/>
            </a:pPr>
            <a:r>
              <a:rPr lang="en-US" sz="2400" b="1" dirty="0">
                <a:solidFill>
                  <a:srgbClr val="C00000"/>
                </a:solidFill>
              </a:rPr>
              <a:t>Types of Qualitative</a:t>
            </a:r>
            <a:r>
              <a:rPr lang="en-US" sz="2400" b="1" kern="0" dirty="0">
                <a:solidFill>
                  <a:srgbClr val="C00000"/>
                </a:solidFill>
                <a:latin typeface="Times New Roman" pitchFamily="18" charset="0"/>
                <a:cs typeface="Times New Roman" pitchFamily="18" charset="0"/>
              </a:rPr>
              <a:t> Variable</a:t>
            </a:r>
            <a:endParaRPr lang="en-US" sz="2400" b="1" dirty="0">
              <a:solidFill>
                <a:srgbClr val="C00000"/>
              </a:solidFill>
            </a:endParaRPr>
          </a:p>
          <a:p>
            <a:pPr algn="just"/>
            <a:r>
              <a:rPr lang="en-US" sz="2400" b="1" dirty="0">
                <a:solidFill>
                  <a:srgbClr val="002060"/>
                </a:solidFill>
              </a:rPr>
              <a:t>Nominal </a:t>
            </a:r>
            <a:r>
              <a:rPr lang="en-US" sz="2400" b="1" kern="0" dirty="0">
                <a:solidFill>
                  <a:srgbClr val="002060"/>
                </a:solidFill>
                <a:latin typeface="Times New Roman" pitchFamily="18" charset="0"/>
                <a:cs typeface="Times New Roman" pitchFamily="18" charset="0"/>
              </a:rPr>
              <a:t>Variables</a:t>
            </a:r>
            <a:r>
              <a:rPr lang="en-US" sz="2400" b="1" dirty="0">
                <a:solidFill>
                  <a:srgbClr val="002060"/>
                </a:solidFill>
              </a:rPr>
              <a:t>: </a:t>
            </a:r>
            <a:r>
              <a:rPr lang="en-US" sz="2400" dirty="0"/>
              <a:t>It is characterized by data that consist of names, labels, or categories only. The data cannot be arranged in an ordering scheme (Such as low to high). For example, the genders of students (male, female).</a:t>
            </a:r>
          </a:p>
          <a:p>
            <a:pPr marL="0" indent="0" algn="just">
              <a:buNone/>
            </a:pPr>
            <a:endParaRPr lang="en-US" sz="2400" dirty="0"/>
          </a:p>
          <a:p>
            <a:pPr algn="just"/>
            <a:r>
              <a:rPr lang="en-US" sz="2400" b="1" dirty="0">
                <a:solidFill>
                  <a:srgbClr val="002060"/>
                </a:solidFill>
              </a:rPr>
              <a:t>Ordinal </a:t>
            </a:r>
            <a:r>
              <a:rPr lang="en-US" sz="2400" b="1" kern="0" dirty="0">
                <a:solidFill>
                  <a:srgbClr val="002060"/>
                </a:solidFill>
                <a:latin typeface="Times New Roman" pitchFamily="18" charset="0"/>
                <a:cs typeface="Times New Roman" pitchFamily="18" charset="0"/>
              </a:rPr>
              <a:t>Variables</a:t>
            </a:r>
            <a:r>
              <a:rPr lang="en-US" sz="2400" b="1" dirty="0">
                <a:solidFill>
                  <a:srgbClr val="002060"/>
                </a:solidFill>
              </a:rPr>
              <a:t>: </a:t>
            </a:r>
            <a:r>
              <a:rPr lang="en-US" sz="2400" dirty="0"/>
              <a:t>It involves data that may be arranged in some order, but differences between data values either cannot be determined or are meaningless. For example, the letter graded of students (A, B, C, and D).</a:t>
            </a:r>
          </a:p>
        </p:txBody>
      </p:sp>
    </p:spTree>
    <p:extLst>
      <p:ext uri="{BB962C8B-B14F-4D97-AF65-F5344CB8AC3E}">
        <p14:creationId xmlns:p14="http://schemas.microsoft.com/office/powerpoint/2010/main" val="1623147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3559</TotalTime>
  <Words>1006</Words>
  <Application>Microsoft Office PowerPoint</Application>
  <PresentationFormat>On-screen Show (4:3)</PresentationFormat>
  <Paragraphs>138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Cambria</vt:lpstr>
      <vt:lpstr>Cambria Math</vt:lpstr>
      <vt:lpstr>Lucida Sans Unicode</vt:lpstr>
      <vt:lpstr>Monotype Corsiva</vt:lpstr>
      <vt:lpstr>Times New Roman</vt:lpstr>
      <vt:lpstr>Wingdings</vt:lpstr>
      <vt:lpstr>Office Theme</vt:lpstr>
      <vt:lpstr>Principle of Statistics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Aesra</dc:creator>
  <cp:lastModifiedBy>D Kurdistan</cp:lastModifiedBy>
  <cp:revision>87</cp:revision>
  <dcterms:created xsi:type="dcterms:W3CDTF">2017-10-12T14:53:03Z</dcterms:created>
  <dcterms:modified xsi:type="dcterms:W3CDTF">2023-04-10T19:17:48Z</dcterms:modified>
</cp:coreProperties>
</file>