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61"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08C634-48E1-4CD3-9CEA-7D033DFAF948}" type="datetimeFigureOut">
              <a:rPr lang="en-US" smtClean="0"/>
              <a:pPr/>
              <a:t>6/10/2022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410DF5-A8F0-412E-9AD5-ABF267821E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08C634-48E1-4CD3-9CEA-7D033DFAF948}" type="datetimeFigureOut">
              <a:rPr lang="en-US" smtClean="0"/>
              <a:pPr/>
              <a:t>6/10/2022</a:t>
            </a:fld>
            <a:endParaRPr lang="en-US"/>
          </a:p>
        </p:txBody>
      </p:sp>
      <p:sp>
        <p:nvSpPr>
          <p:cNvPr id="9" name="Slide Number Placeholder 8"/>
          <p:cNvSpPr>
            <a:spLocks noGrp="1"/>
          </p:cNvSpPr>
          <p:nvPr>
            <p:ph type="sldNum" sz="quarter" idx="15"/>
          </p:nvPr>
        </p:nvSpPr>
        <p:spPr/>
        <p:txBody>
          <a:bodyPr rtlCol="0"/>
          <a:lstStyle/>
          <a:p>
            <a:fld id="{5D410DF5-A8F0-412E-9AD5-ABF267821E1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410DF5-A8F0-412E-9AD5-ABF267821E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08C634-48E1-4CD3-9CEA-7D033DFAF948}"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10DF5-A8F0-412E-9AD5-ABF267821E1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08C634-48E1-4CD3-9CEA-7D033DFAF948}" type="datetimeFigureOut">
              <a:rPr lang="en-US" smtClean="0"/>
              <a:pPr/>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10DF5-A8F0-412E-9AD5-ABF267821E1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08C634-48E1-4CD3-9CEA-7D033DFAF948}" type="datetimeFigureOut">
              <a:rPr lang="en-US" smtClean="0"/>
              <a:pPr/>
              <a:t>6/10/2022</a:t>
            </a:fld>
            <a:endParaRPr lang="en-US"/>
          </a:p>
        </p:txBody>
      </p:sp>
      <p:sp>
        <p:nvSpPr>
          <p:cNvPr id="7" name="Slide Number Placeholder 6"/>
          <p:cNvSpPr>
            <a:spLocks noGrp="1"/>
          </p:cNvSpPr>
          <p:nvPr>
            <p:ph type="sldNum" sz="quarter" idx="11"/>
          </p:nvPr>
        </p:nvSpPr>
        <p:spPr/>
        <p:txBody>
          <a:bodyPr rtlCol="0"/>
          <a:lstStyle/>
          <a:p>
            <a:fld id="{5D410DF5-A8F0-412E-9AD5-ABF267821E1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8C634-48E1-4CD3-9CEA-7D033DFAF948}" type="datetimeFigureOut">
              <a:rPr lang="en-US" smtClean="0"/>
              <a:pPr/>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08C634-48E1-4CD3-9CEA-7D033DFAF948}" type="datetimeFigureOut">
              <a:rPr lang="en-US" smtClean="0"/>
              <a:pPr/>
              <a:t>6/10/2022</a:t>
            </a:fld>
            <a:endParaRPr lang="en-US"/>
          </a:p>
        </p:txBody>
      </p:sp>
      <p:sp>
        <p:nvSpPr>
          <p:cNvPr id="22" name="Slide Number Placeholder 21"/>
          <p:cNvSpPr>
            <a:spLocks noGrp="1"/>
          </p:cNvSpPr>
          <p:nvPr>
            <p:ph type="sldNum" sz="quarter" idx="15"/>
          </p:nvPr>
        </p:nvSpPr>
        <p:spPr/>
        <p:txBody>
          <a:bodyPr rtlCol="0"/>
          <a:lstStyle/>
          <a:p>
            <a:fld id="{5D410DF5-A8F0-412E-9AD5-ABF267821E1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08C634-48E1-4CD3-9CEA-7D033DFAF948}" type="datetimeFigureOut">
              <a:rPr lang="en-US" smtClean="0"/>
              <a:pPr/>
              <a:t>6/10/2022</a:t>
            </a:fld>
            <a:endParaRPr lang="en-US"/>
          </a:p>
        </p:txBody>
      </p:sp>
      <p:sp>
        <p:nvSpPr>
          <p:cNvPr id="18" name="Slide Number Placeholder 17"/>
          <p:cNvSpPr>
            <a:spLocks noGrp="1"/>
          </p:cNvSpPr>
          <p:nvPr>
            <p:ph type="sldNum" sz="quarter" idx="11"/>
          </p:nvPr>
        </p:nvSpPr>
        <p:spPr/>
        <p:txBody>
          <a:bodyPr rtlCol="0"/>
          <a:lstStyle/>
          <a:p>
            <a:fld id="{5D410DF5-A8F0-412E-9AD5-ABF267821E1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08C634-48E1-4CD3-9CEA-7D033DFAF948}" type="datetimeFigureOut">
              <a:rPr lang="en-US" smtClean="0"/>
              <a:pPr/>
              <a:t>6/10/2022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410DF5-A8F0-412E-9AD5-ABF267821E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492896"/>
            <a:ext cx="6172200" cy="1584176"/>
          </a:xfrm>
        </p:spPr>
        <p:txBody>
          <a:bodyPr>
            <a:normAutofit fontScale="90000"/>
          </a:bodyPr>
          <a:lstStyle/>
          <a:p>
            <a:pPr algn="ctr" rtl="1">
              <a:lnSpc>
                <a:spcPct val="150000"/>
              </a:lnSpc>
            </a:pPr>
            <a:r>
              <a:rPr lang="ar-SA" sz="4400" dirty="0" smtClean="0"/>
              <a:t>الجهود الدلالية عند الشافعي</a:t>
            </a:r>
            <a:br>
              <a:rPr lang="ar-SA" sz="4400" dirty="0" smtClean="0"/>
            </a:br>
            <a:r>
              <a:rPr lang="ar-SA" sz="3100" dirty="0" smtClean="0"/>
              <a:t>علم الدلالة/ المرحلة الثالثة</a:t>
            </a:r>
            <a:endParaRPr lang="en-US" sz="4400" dirty="0"/>
          </a:p>
        </p:txBody>
      </p:sp>
      <p:sp>
        <p:nvSpPr>
          <p:cNvPr id="3" name="Subtitle 2"/>
          <p:cNvSpPr>
            <a:spLocks noGrp="1"/>
          </p:cNvSpPr>
          <p:nvPr>
            <p:ph type="subTitle" idx="1"/>
          </p:nvPr>
        </p:nvSpPr>
        <p:spPr/>
        <p:txBody>
          <a:bodyPr>
            <a:normAutofit/>
          </a:bodyPr>
          <a:lstStyle/>
          <a:p>
            <a:pPr algn="ctr" rtl="1"/>
            <a:r>
              <a:rPr lang="ar-SA" sz="3000" cap="small" dirty="0" smtClean="0">
                <a:latin typeface="+mj-lt"/>
                <a:ea typeface="+mj-ea"/>
                <a:cs typeface="+mj-cs"/>
              </a:rPr>
              <a:t>م. م. </a:t>
            </a:r>
            <a:r>
              <a:rPr lang="ar-SA" sz="3000" cap="small" dirty="0" smtClean="0">
                <a:latin typeface="+mj-lt"/>
                <a:ea typeface="+mj-ea"/>
                <a:cs typeface="+mj-cs"/>
              </a:rPr>
              <a:t>عيسى بايز حمد</a:t>
            </a:r>
            <a:endParaRPr lang="en-US" sz="3000" cap="small" dirty="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562074"/>
          </a:xfrm>
        </p:spPr>
        <p:txBody>
          <a:bodyPr/>
          <a:lstStyle/>
          <a:p>
            <a:pPr algn="r" rtl="1"/>
            <a:r>
              <a:rPr lang="ar-SA" dirty="0" smtClean="0"/>
              <a:t>الجهود الدلالية عند الشافعي</a:t>
            </a:r>
            <a:endParaRPr lang="en-US" dirty="0"/>
          </a:p>
        </p:txBody>
      </p:sp>
      <p:sp>
        <p:nvSpPr>
          <p:cNvPr id="3" name="Content Placeholder 2"/>
          <p:cNvSpPr>
            <a:spLocks noGrp="1"/>
          </p:cNvSpPr>
          <p:nvPr>
            <p:ph sz="quarter" idx="1"/>
          </p:nvPr>
        </p:nvSpPr>
        <p:spPr>
          <a:xfrm>
            <a:off x="323528" y="836712"/>
            <a:ext cx="8280920" cy="5637240"/>
          </a:xfrm>
        </p:spPr>
        <p:txBody>
          <a:bodyPr>
            <a:noAutofit/>
          </a:bodyPr>
          <a:lstStyle/>
          <a:p>
            <a:pPr algn="just" rtl="1">
              <a:lnSpc>
                <a:spcPct val="150000"/>
              </a:lnSpc>
            </a:pPr>
            <a:r>
              <a:rPr lang="ar-SA" sz="3200" dirty="0" smtClean="0">
                <a:cs typeface="Ali-A-Traditional" pitchFamily="2" charset="-78"/>
              </a:rPr>
              <a:t>الشافعي (150هـ - 204هـ): يُعَدُّ الإمام الشافعي أول مَنْ وضع الأبواب الأولى لعلم أصول الفقه، بحيث بيّنَ العام من الألفاظ والخاص.</a:t>
            </a:r>
          </a:p>
          <a:p>
            <a:pPr algn="just" rtl="1">
              <a:lnSpc>
                <a:spcPct val="150000"/>
              </a:lnSpc>
            </a:pPr>
            <a:r>
              <a:rPr lang="ar-SA" sz="3200" dirty="0" smtClean="0">
                <a:cs typeface="Ali-A-Traditional" pitchFamily="2" charset="-78"/>
              </a:rPr>
              <a:t>كما أشار إلى طُرق تخصيص الدلالة وتعميمها باعتماد القرائن اللفظية والعقلية وكيفية استنباط الأحكام بالاعتماد على التحليل المستند على النقل.</a:t>
            </a:r>
          </a:p>
          <a:p>
            <a:pPr algn="just" rtl="1">
              <a:lnSpc>
                <a:spcPct val="150000"/>
              </a:lnSpc>
            </a:pPr>
            <a:r>
              <a:rPr lang="ar-SA" sz="3200" dirty="0" smtClean="0">
                <a:cs typeface="Ali-A-Traditional" pitchFamily="2" charset="-78"/>
              </a:rPr>
              <a:t>يقول الشافعي: (ورسول الله عربي اللسان والدار، فقد يقول القول عاماً يريد به العام، وعاماً يريد به الخاص) الرسالة: 213.</a:t>
            </a:r>
            <a:endParaRPr lang="en-US" sz="3200" dirty="0">
              <a:cs typeface="Ali-A-Traditional"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634082"/>
          </a:xfrm>
        </p:spPr>
        <p:txBody>
          <a:bodyPr/>
          <a:lstStyle/>
          <a:p>
            <a:pPr algn="r" rtl="1"/>
            <a:r>
              <a:rPr lang="ar-SA" dirty="0" smtClean="0"/>
              <a:t>الجهود الدلالية عند الشافعي</a:t>
            </a:r>
            <a:endParaRPr lang="en-US" dirty="0"/>
          </a:p>
        </p:txBody>
      </p:sp>
      <p:sp>
        <p:nvSpPr>
          <p:cNvPr id="3" name="Content Placeholder 2"/>
          <p:cNvSpPr>
            <a:spLocks noGrp="1"/>
          </p:cNvSpPr>
          <p:nvPr>
            <p:ph sz="quarter" idx="1"/>
          </p:nvPr>
        </p:nvSpPr>
        <p:spPr>
          <a:xfrm>
            <a:off x="457200" y="980728"/>
            <a:ext cx="8147248" cy="5493224"/>
          </a:xfrm>
        </p:spPr>
        <p:txBody>
          <a:bodyPr>
            <a:normAutofit/>
          </a:bodyPr>
          <a:lstStyle/>
          <a:p>
            <a:pPr algn="just" rtl="1">
              <a:lnSpc>
                <a:spcPct val="150000"/>
              </a:lnSpc>
            </a:pPr>
            <a:r>
              <a:rPr lang="ar-SA" sz="2800" dirty="0" smtClean="0">
                <a:cs typeface="Ali-A-Traditional" pitchFamily="2" charset="-78"/>
              </a:rPr>
              <a:t>تناول الإمام الشافعي جهوده الدلالية في كتابه (الرسالة)، وهو أقدم ما وصلنا مكتوباً في علم أصول الفقه.</a:t>
            </a:r>
          </a:p>
          <a:p>
            <a:pPr algn="just" rtl="1">
              <a:lnSpc>
                <a:spcPct val="150000"/>
              </a:lnSpc>
            </a:pPr>
            <a:r>
              <a:rPr lang="ar-SA" sz="2800" dirty="0" smtClean="0">
                <a:cs typeface="Ali-A-Traditional" pitchFamily="2" charset="-78"/>
              </a:rPr>
              <a:t>إنّ سبب تأليف الشافعي لكتابه (الرسالة) هو لوضع قواعد لفهم النصوص القرآنية  وتحديد الدلالة المقصودة.</a:t>
            </a:r>
          </a:p>
          <a:p>
            <a:pPr algn="just" rtl="1">
              <a:lnSpc>
                <a:spcPct val="150000"/>
              </a:lnSpc>
            </a:pPr>
            <a:r>
              <a:rPr lang="ar-SA" sz="2800" dirty="0" smtClean="0">
                <a:cs typeface="Ali-A-Traditional" pitchFamily="2" charset="-78"/>
              </a:rPr>
              <a:t>كان الشافعي ذا اطّلاع واسع بعلم العربية وطرق تأدية المعاني من غيرِ لَبْسٍ، وهذا يظهر من خلال المباحث اللسانية والدلالية التي أثارها في كتابه (الرسالة).</a:t>
            </a:r>
          </a:p>
          <a:p>
            <a:pPr algn="just" rtl="1">
              <a:lnSpc>
                <a:spcPct val="150000"/>
              </a:lnSpc>
            </a:pP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346050"/>
          </a:xfrm>
        </p:spPr>
        <p:txBody>
          <a:bodyPr>
            <a:normAutofit fontScale="90000"/>
          </a:bodyPr>
          <a:lstStyle/>
          <a:p>
            <a:pPr algn="r" rtl="1"/>
            <a:r>
              <a:rPr lang="ar-SA" dirty="0" smtClean="0"/>
              <a:t>الجهود الدلالية عند الشافعي</a:t>
            </a:r>
            <a:endParaRPr lang="en-US" dirty="0"/>
          </a:p>
        </p:txBody>
      </p:sp>
      <p:sp>
        <p:nvSpPr>
          <p:cNvPr id="3" name="Content Placeholder 2"/>
          <p:cNvSpPr>
            <a:spLocks noGrp="1"/>
          </p:cNvSpPr>
          <p:nvPr>
            <p:ph sz="quarter" idx="1"/>
          </p:nvPr>
        </p:nvSpPr>
        <p:spPr>
          <a:xfrm>
            <a:off x="251520" y="692696"/>
            <a:ext cx="8280920" cy="5781256"/>
          </a:xfrm>
        </p:spPr>
        <p:txBody>
          <a:bodyPr>
            <a:noAutofit/>
          </a:bodyPr>
          <a:lstStyle/>
          <a:p>
            <a:pPr algn="r" rtl="1">
              <a:lnSpc>
                <a:spcPct val="150000"/>
              </a:lnSpc>
            </a:pPr>
            <a:r>
              <a:rPr lang="ar-SA" sz="2800" dirty="0" smtClean="0">
                <a:cs typeface="Ali-A-Traditional" pitchFamily="2" charset="-78"/>
              </a:rPr>
              <a:t>عقد الإمام الشافعي في كتابه (الرسالة) باباً عن الاختلاف بين الأحاديث مثبتاً أنّ اتفاق العبارات لا تعني اتفاق المدلولات.</a:t>
            </a:r>
          </a:p>
          <a:p>
            <a:pPr algn="just" rtl="1">
              <a:lnSpc>
                <a:spcPct val="150000"/>
              </a:lnSpc>
            </a:pPr>
            <a:r>
              <a:rPr lang="ar-SA" sz="2800" dirty="0" smtClean="0">
                <a:cs typeface="Ali-A-Traditional" pitchFamily="2" charset="-78"/>
              </a:rPr>
              <a:t>إنّ الفهم العميق لمقاصد الكلام يَنمُّ عن امتلاك الشافعي لحسّ لغوي، مطّلع على سُنَنِ القول ودلالاته</a:t>
            </a:r>
            <a:r>
              <a:rPr lang="ar-SA" sz="2800" smtClean="0">
                <a:cs typeface="Ali-A-Traditional" pitchFamily="2" charset="-78"/>
              </a:rPr>
              <a:t>، ومِراسٌ طويلٌ </a:t>
            </a:r>
            <a:r>
              <a:rPr lang="ar-SA" sz="2800" dirty="0" smtClean="0">
                <a:cs typeface="Ali-A-Traditional" pitchFamily="2" charset="-78"/>
              </a:rPr>
              <a:t>للفصيح من لسان العرب. بل إنَّ رصفَ الألفاظ وحسنَ وقوعها في سياق الجملة مما يبيّن عن دلالة اللفظ الذي كان مُبهَماً في صيغته المعجمة، وهي إشارة إلى فضل تسييق اللفظ من أجل تحديد دلالته، وهو ما نادت به النظرية السياقية: حيث استقرّ عند أصحابها من علماء الدلالة أنْ ليس للفظ من دلالة إلا دلالته السياقية.</a:t>
            </a:r>
          </a:p>
          <a:p>
            <a:pPr algn="just" rtl="1">
              <a:lnSpc>
                <a:spcPct val="150000"/>
              </a:lnSpc>
            </a:pPr>
            <a:r>
              <a:rPr lang="ar-SA" sz="2800" dirty="0" smtClean="0"/>
              <a:t>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74042"/>
          </a:xfrm>
        </p:spPr>
        <p:txBody>
          <a:bodyPr>
            <a:normAutofit fontScale="90000"/>
          </a:bodyPr>
          <a:lstStyle/>
          <a:p>
            <a:pPr algn="r" rtl="1"/>
            <a:r>
              <a:rPr lang="ar-SA" dirty="0" smtClean="0"/>
              <a:t>الجهود الدلالية عند الشافعي</a:t>
            </a:r>
            <a:endParaRPr lang="en-US" dirty="0"/>
          </a:p>
        </p:txBody>
      </p:sp>
      <p:sp>
        <p:nvSpPr>
          <p:cNvPr id="3" name="Content Placeholder 2"/>
          <p:cNvSpPr>
            <a:spLocks noGrp="1"/>
          </p:cNvSpPr>
          <p:nvPr>
            <p:ph sz="quarter" idx="1"/>
          </p:nvPr>
        </p:nvSpPr>
        <p:spPr>
          <a:xfrm>
            <a:off x="251520" y="548680"/>
            <a:ext cx="8424936" cy="5925272"/>
          </a:xfrm>
        </p:spPr>
        <p:txBody>
          <a:bodyPr>
            <a:noAutofit/>
          </a:bodyPr>
          <a:lstStyle/>
          <a:p>
            <a:pPr algn="just" rtl="1">
              <a:lnSpc>
                <a:spcPct val="150000"/>
              </a:lnSpc>
            </a:pPr>
            <a:r>
              <a:rPr lang="ar-SA" sz="2800" dirty="0" smtClean="0">
                <a:cs typeface="Ali-A-Traditional" pitchFamily="2" charset="-78"/>
              </a:rPr>
              <a:t>يقول الشافعي في إشارته إلى معنى اللفظ السياقي عند العرب في كلامها: (وتبتدئ الشيء من كلامها يبيّن أول لفظها فيه عن آخره، وتبتدئ الشيء يبيّن آخر لفظها عن أوّله).</a:t>
            </a:r>
          </a:p>
          <a:p>
            <a:pPr algn="just" rtl="1">
              <a:lnSpc>
                <a:spcPct val="150000"/>
              </a:lnSpc>
            </a:pPr>
            <a:r>
              <a:rPr lang="ar-SA" sz="2800" dirty="0" smtClean="0">
                <a:cs typeface="Ali-A-Traditional" pitchFamily="2" charset="-78"/>
              </a:rPr>
              <a:t>وتأكيداً لذلك يضع الإمام عنواناً لبابٍ سمّاه: (الصنف الذي يبيّن سياقُه معاناه).</a:t>
            </a:r>
          </a:p>
          <a:p>
            <a:pPr algn="just" rtl="1">
              <a:lnSpc>
                <a:spcPct val="150000"/>
              </a:lnSpc>
            </a:pPr>
            <a:r>
              <a:rPr lang="ar-SA" sz="2800" dirty="0" smtClean="0">
                <a:cs typeface="Ali-A-Traditional" pitchFamily="2" charset="-78"/>
              </a:rPr>
              <a:t>ومن تمام المعرفة اللغوية التي ينصّ عليها الشافعي هو العلم بمعاني اللغة واتساع لسانِها، وهي الإشارة إلى وجود المجاز الذي عُدَّ عند العربية القُدامى من طرق توسيع المعنى، وكذلك ينبّه الشافعي إلى أنّ الكلام قد يخرج عن ظاهره كما يخرج عن عمومه وطريق معرفة ذلك هي القرينة اللفظية. </a:t>
            </a:r>
          </a:p>
          <a:p>
            <a:pPr algn="just" rtl="1">
              <a:lnSpc>
                <a:spcPct val="150000"/>
              </a:lnSpc>
              <a:buNone/>
            </a:pPr>
            <a:r>
              <a:rPr lang="ar-SA" sz="2800" dirty="0" smtClean="0"/>
              <a:t> </a:t>
            </a:r>
            <a:endParaRPr lang="en-US" sz="2800" dirty="0" smtClean="0"/>
          </a:p>
          <a:p>
            <a:pPr algn="just" rtl="1">
              <a:lnSpc>
                <a:spcPct val="150000"/>
              </a:lnSpc>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418058"/>
          </a:xfrm>
        </p:spPr>
        <p:txBody>
          <a:bodyPr>
            <a:normAutofit fontScale="90000"/>
          </a:bodyPr>
          <a:lstStyle/>
          <a:p>
            <a:pPr algn="r" rtl="1"/>
            <a:r>
              <a:rPr lang="ar-SA" dirty="0" smtClean="0"/>
              <a:t>الجهود الدلالية عند الشافعي</a:t>
            </a:r>
            <a:endParaRPr lang="en-US" dirty="0"/>
          </a:p>
        </p:txBody>
      </p:sp>
      <p:sp>
        <p:nvSpPr>
          <p:cNvPr id="3" name="Content Placeholder 2"/>
          <p:cNvSpPr>
            <a:spLocks noGrp="1"/>
          </p:cNvSpPr>
          <p:nvPr>
            <p:ph sz="quarter" idx="1"/>
          </p:nvPr>
        </p:nvSpPr>
        <p:spPr>
          <a:xfrm>
            <a:off x="251520" y="692696"/>
            <a:ext cx="8424936" cy="5781256"/>
          </a:xfrm>
        </p:spPr>
        <p:txBody>
          <a:bodyPr>
            <a:noAutofit/>
          </a:bodyPr>
          <a:lstStyle/>
          <a:p>
            <a:pPr algn="r" rtl="1">
              <a:lnSpc>
                <a:spcPct val="150000"/>
              </a:lnSpc>
            </a:pPr>
            <a:r>
              <a:rPr lang="ar-SA" sz="2800" dirty="0" smtClean="0">
                <a:cs typeface="Ali-A-Traditional" pitchFamily="2" charset="-78"/>
              </a:rPr>
              <a:t>والأبواب التي بحثها الشافعي لمستويات الكلام عنده هي:</a:t>
            </a:r>
          </a:p>
          <a:p>
            <a:pPr algn="just" rtl="1">
              <a:lnSpc>
                <a:spcPct val="150000"/>
              </a:lnSpc>
            </a:pPr>
            <a:r>
              <a:rPr lang="ar-SA" sz="2800" dirty="0" smtClean="0">
                <a:cs typeface="Ali-A-Traditional" pitchFamily="2" charset="-78"/>
              </a:rPr>
              <a:t>1- بيان ما أنزل من الكتاب عاماً يراد به العام ويدخله الخصوص.</a:t>
            </a:r>
          </a:p>
          <a:p>
            <a:pPr algn="just" rtl="1">
              <a:lnSpc>
                <a:spcPct val="150000"/>
              </a:lnSpc>
            </a:pPr>
            <a:r>
              <a:rPr lang="ar-SA" sz="2800" dirty="0" smtClean="0">
                <a:cs typeface="Ali-A-Traditional" pitchFamily="2" charset="-78"/>
              </a:rPr>
              <a:t>2- باب ما أنزل من الكتاب عام الظاهر وهو يجمع العام والخصوص.</a:t>
            </a:r>
          </a:p>
          <a:p>
            <a:pPr algn="just" rtl="1">
              <a:lnSpc>
                <a:spcPct val="150000"/>
              </a:lnSpc>
            </a:pPr>
            <a:r>
              <a:rPr lang="ar-SA" sz="2800" dirty="0" smtClean="0">
                <a:cs typeface="Ali-A-Traditional" pitchFamily="2" charset="-78"/>
              </a:rPr>
              <a:t>3- باب ما نزل من الكتاب عام الظاهر يُراد به كلّه الخاص.</a:t>
            </a:r>
          </a:p>
          <a:p>
            <a:pPr algn="just" rtl="1">
              <a:lnSpc>
                <a:spcPct val="150000"/>
              </a:lnSpc>
            </a:pPr>
            <a:r>
              <a:rPr lang="ar-SA" sz="2800" dirty="0" smtClean="0">
                <a:cs typeface="Ali-A-Traditional" pitchFamily="2" charset="-78"/>
              </a:rPr>
              <a:t>وغيرها من الأبواب.</a:t>
            </a:r>
          </a:p>
          <a:p>
            <a:pPr algn="just" rtl="1">
              <a:lnSpc>
                <a:spcPct val="150000"/>
              </a:lnSpc>
            </a:pPr>
            <a:r>
              <a:rPr lang="ar-SA" sz="2800" dirty="0" smtClean="0">
                <a:cs typeface="Ali-A-Traditional" pitchFamily="2" charset="-78"/>
              </a:rPr>
              <a:t>لقد ربط الشافعي تحليله لبنية الخطاب على أساس موقعه من المتلقي. وذلك ظاهر في أنّ الخطاب يحمل تأليفاً لمدلولاته ليس غريباً عمّا اعتاد سماعه المتلقي الذي يقوم بعملية تفكيك لبنية الخطاب بعد حصر مدلولاته، والوقوف على مقاصد صاحب الخطاب.</a:t>
            </a:r>
            <a:endParaRPr lang="en-US" sz="2800" dirty="0">
              <a:cs typeface="Ali-A-Traditional"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706090"/>
          </a:xfrm>
        </p:spPr>
        <p:txBody>
          <a:bodyPr/>
          <a:lstStyle/>
          <a:p>
            <a:pPr algn="r" rtl="1"/>
            <a:r>
              <a:rPr lang="ar-SA" dirty="0" smtClean="0"/>
              <a:t>الجهود الدلالية عند الشافعي</a:t>
            </a:r>
            <a:endParaRPr lang="en-US" dirty="0"/>
          </a:p>
        </p:txBody>
      </p:sp>
      <p:sp>
        <p:nvSpPr>
          <p:cNvPr id="3" name="Content Placeholder 2"/>
          <p:cNvSpPr>
            <a:spLocks noGrp="1"/>
          </p:cNvSpPr>
          <p:nvPr>
            <p:ph sz="quarter" idx="1"/>
          </p:nvPr>
        </p:nvSpPr>
        <p:spPr>
          <a:xfrm>
            <a:off x="251520" y="1052736"/>
            <a:ext cx="8280920" cy="5421216"/>
          </a:xfrm>
        </p:spPr>
        <p:txBody>
          <a:bodyPr>
            <a:normAutofit fontScale="92500" lnSpcReduction="20000"/>
          </a:bodyPr>
          <a:lstStyle/>
          <a:p>
            <a:pPr algn="just" rtl="1">
              <a:lnSpc>
                <a:spcPct val="150000"/>
              </a:lnSpc>
            </a:pPr>
            <a:r>
              <a:rPr lang="ar-SA" sz="3000" dirty="0" smtClean="0">
                <a:cs typeface="Ali-A-Traditional" pitchFamily="2" charset="-78"/>
              </a:rPr>
              <a:t>كما كان للشافعي رؤية دلائلية للعلامة غير اللغوية إذ في معرض تفسيره للفظ (العلامات) الوارد في القرآن الكريم استندَ في تحديد مدلولها على العقل. يقول تعالى: {وعلامات وبالنجم هم يهتدون} النحل 16.</a:t>
            </a:r>
          </a:p>
          <a:p>
            <a:pPr algn="just" rtl="1">
              <a:lnSpc>
                <a:spcPct val="150000"/>
              </a:lnSpc>
            </a:pPr>
            <a:r>
              <a:rPr lang="ar-SA" sz="3000" dirty="0" smtClean="0">
                <a:cs typeface="Ali-A-Traditional" pitchFamily="2" charset="-78"/>
              </a:rPr>
              <a:t>فقال الشافعي: (فخلق الله لهم علامات ونصب لهم المسجد الحرام، وأمرهم أن يتوجهوا إليه. إنّما تَوَجُّهُهُم إليه بالعلامات التي خلق لهم، والعقول التي رَكَّبَها فيهم التي استدلّوا بها على معرفة العلامات).</a:t>
            </a:r>
          </a:p>
          <a:p>
            <a:pPr algn="just" rtl="1">
              <a:lnSpc>
                <a:spcPct val="150000"/>
              </a:lnSpc>
            </a:pPr>
            <a:r>
              <a:rPr lang="ar-SA" sz="3000" dirty="0" smtClean="0">
                <a:cs typeface="Ali-A-Traditional" pitchFamily="2" charset="-78"/>
              </a:rPr>
              <a:t>وأثار الشافعي مسألة الترادف في اللغة وقد أثبته في معرِض بحثه عن دلالة لفظ (شطر) الوارد ذكره في قوله تعالى مخاطباً نبيّه (صلى الله عليه وسلّم): {ومن حيثُ خرجتَ فَوَلِّ وجهكَ شطر المسجدِ الحرامِ}.</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706090"/>
          </a:xfrm>
        </p:spPr>
        <p:txBody>
          <a:bodyPr/>
          <a:lstStyle/>
          <a:p>
            <a:pPr algn="r" rtl="1"/>
            <a:r>
              <a:rPr lang="ar-SA" dirty="0" smtClean="0"/>
              <a:t>الجهود الدلالية عند الشافعي</a:t>
            </a:r>
            <a:endParaRPr lang="en-US" dirty="0"/>
          </a:p>
        </p:txBody>
      </p:sp>
      <p:sp>
        <p:nvSpPr>
          <p:cNvPr id="3" name="Content Placeholder 2"/>
          <p:cNvSpPr>
            <a:spLocks noGrp="1"/>
          </p:cNvSpPr>
          <p:nvPr>
            <p:ph sz="quarter" idx="1"/>
          </p:nvPr>
        </p:nvSpPr>
        <p:spPr>
          <a:xfrm>
            <a:off x="251520" y="1052736"/>
            <a:ext cx="8424936" cy="5421216"/>
          </a:xfrm>
        </p:spPr>
        <p:txBody>
          <a:bodyPr>
            <a:normAutofit/>
          </a:bodyPr>
          <a:lstStyle/>
          <a:p>
            <a:pPr algn="r" rtl="1">
              <a:lnSpc>
                <a:spcPct val="150000"/>
              </a:lnSpc>
            </a:pPr>
            <a:r>
              <a:rPr lang="ar-SA" sz="2800" dirty="0" smtClean="0">
                <a:cs typeface="Ali-A-Traditional" pitchFamily="2" charset="-78"/>
              </a:rPr>
              <a:t>لقد أحصى الشافعي ألفاظاً تناظر (شطر) في الدلالة منها: (وِجهة – قصد - تِلقاء). </a:t>
            </a:r>
            <a:endParaRPr lang="en-US" sz="2800" dirty="0" smtClean="0">
              <a:cs typeface="Ali-A-Traditional" pitchFamily="2" charset="-78"/>
            </a:endParaRPr>
          </a:p>
          <a:p>
            <a:pPr algn="r" rtl="1">
              <a:lnSpc>
                <a:spcPct val="150000"/>
              </a:lnSpc>
            </a:pPr>
            <a:r>
              <a:rPr lang="ar-SA" sz="2800" dirty="0" smtClean="0">
                <a:cs typeface="Ali-A-Traditional" pitchFamily="2" charset="-78"/>
              </a:rPr>
              <a:t>ثمَّ قالَ: (وكلُّها بمعنى واحد وإن كانت بألفاظٍ مختلفة).</a:t>
            </a:r>
          </a:p>
          <a:p>
            <a:pPr algn="just" rtl="1">
              <a:lnSpc>
                <a:spcPct val="150000"/>
              </a:lnSpc>
            </a:pPr>
            <a:r>
              <a:rPr lang="ar-SA" sz="2800" dirty="0" smtClean="0">
                <a:cs typeface="Ali-A-Traditional" pitchFamily="2" charset="-78"/>
              </a:rPr>
              <a:t>وبذلك غدا الشافعي بما خَطَّه من القواعد ووضعه من السُّنَن مصدر إلهام لجميع علماء الأصول، بحيث اتُّخِذَت رسالتهُ كأساس لأيِّ استنباط دلالي من القرآن الكريم والحديث الشريف. وغدت أبوابها معروفةً عند علماء الدين الذين عكفوا عليها شرحاً وتمحيصاً.</a:t>
            </a:r>
            <a:endParaRPr lang="en-US" sz="2800" dirty="0">
              <a:cs typeface="Ali-A-Traditional"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858</TotalTime>
  <Words>663</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الجهود الدلالية عند الشافعي علم الدلالة/ المرحلة الثالثة</vt:lpstr>
      <vt:lpstr>الجهود الدلالية عند الشافعي</vt:lpstr>
      <vt:lpstr>الجهود الدلالية عند الشافعي</vt:lpstr>
      <vt:lpstr>الجهود الدلالية عند الشافعي</vt:lpstr>
      <vt:lpstr>الجهود الدلالية عند الشافعي</vt:lpstr>
      <vt:lpstr>الجهود الدلالية عند الشافعي</vt:lpstr>
      <vt:lpstr>الجهود الدلالية عند الشافعي</vt:lpstr>
      <vt:lpstr>الجهود الدلالية عند الشافعي</vt:lpstr>
    </vt:vector>
  </TitlesOfParts>
  <Company>P30Download.com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المبني للمجهول</dc:title>
  <dc:creator>SCORPIONLAMAHS</dc:creator>
  <cp:lastModifiedBy>SCORPIONLAMAHS</cp:lastModifiedBy>
  <cp:revision>267</cp:revision>
  <dcterms:created xsi:type="dcterms:W3CDTF">2017-12-27T18:41:39Z</dcterms:created>
  <dcterms:modified xsi:type="dcterms:W3CDTF">2022-06-09T22:18:03Z</dcterms:modified>
</cp:coreProperties>
</file>