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08C634-48E1-4CD3-9CEA-7D033DFAF948}" type="datetimeFigureOut">
              <a:rPr lang="en-US" smtClean="0"/>
              <a:pPr/>
              <a:t>6/10/2022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410DF5-A8F0-412E-9AD5-ABF267821E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transition spd="slow">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transition spd="slow">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9" name="Slide Number Placeholder 8"/>
          <p:cNvSpPr>
            <a:spLocks noGrp="1"/>
          </p:cNvSpPr>
          <p:nvPr>
            <p:ph type="sldNum" sz="quarter" idx="15"/>
          </p:nvPr>
        </p:nvSpPr>
        <p:spPr/>
        <p:txBody>
          <a:bodyPr rtlCol="0"/>
          <a:lstStyle/>
          <a:p>
            <a:fld id="{5D410DF5-A8F0-412E-9AD5-ABF267821E1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410DF5-A8F0-412E-9AD5-ABF267821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08C634-48E1-4CD3-9CEA-7D033DFAF94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10DF5-A8F0-412E-9AD5-ABF267821E1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08C634-48E1-4CD3-9CEA-7D033DFAF948}"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10DF5-A8F0-412E-9AD5-ABF267821E1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7" name="Slide Number Placeholder 6"/>
          <p:cNvSpPr>
            <a:spLocks noGrp="1"/>
          </p:cNvSpPr>
          <p:nvPr>
            <p:ph type="sldNum" sz="quarter" idx="11"/>
          </p:nvPr>
        </p:nvSpPr>
        <p:spPr/>
        <p:txBody>
          <a:bodyPr rtlCol="0"/>
          <a:lstStyle/>
          <a:p>
            <a:fld id="{5D410DF5-A8F0-412E-9AD5-ABF267821E1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C634-48E1-4CD3-9CEA-7D033DFAF948}"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transition spd="slow">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22" name="Slide Number Placeholder 21"/>
          <p:cNvSpPr>
            <a:spLocks noGrp="1"/>
          </p:cNvSpPr>
          <p:nvPr>
            <p:ph type="sldNum" sz="quarter" idx="15"/>
          </p:nvPr>
        </p:nvSpPr>
        <p:spPr/>
        <p:txBody>
          <a:bodyPr rtlCol="0"/>
          <a:lstStyle/>
          <a:p>
            <a:fld id="{5D410DF5-A8F0-412E-9AD5-ABF267821E1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18" name="Slide Number Placeholder 17"/>
          <p:cNvSpPr>
            <a:spLocks noGrp="1"/>
          </p:cNvSpPr>
          <p:nvPr>
            <p:ph type="sldNum" sz="quarter" idx="11"/>
          </p:nvPr>
        </p:nvSpPr>
        <p:spPr/>
        <p:txBody>
          <a:bodyPr rtlCol="0"/>
          <a:lstStyle/>
          <a:p>
            <a:fld id="{5D410DF5-A8F0-412E-9AD5-ABF267821E1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08C634-48E1-4CD3-9CEA-7D033DFAF948}" type="datetimeFigureOut">
              <a:rPr lang="en-US" smtClean="0"/>
              <a:pPr/>
              <a:t>6/10/2022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410DF5-A8F0-412E-9AD5-ABF267821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wipe dir="u"/>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952872"/>
          </a:xfrm>
        </p:spPr>
        <p:txBody>
          <a:bodyPr>
            <a:normAutofit fontScale="90000"/>
          </a:bodyPr>
          <a:lstStyle/>
          <a:p>
            <a:pPr algn="ctr" rtl="1">
              <a:lnSpc>
                <a:spcPct val="150000"/>
              </a:lnSpc>
            </a:pPr>
            <a:r>
              <a:rPr lang="ar-SA" sz="4400" dirty="0" smtClean="0"/>
              <a:t>النظرية التحليلية</a:t>
            </a:r>
            <a:br>
              <a:rPr lang="ar-SA" sz="4400" dirty="0" smtClean="0"/>
            </a:br>
            <a:r>
              <a:rPr lang="ar-SA" sz="3100" dirty="0" smtClean="0"/>
              <a:t>علم الدلالة/ المرحلة الثالثة</a:t>
            </a:r>
            <a:endParaRPr lang="en-US" sz="4400" dirty="0"/>
          </a:p>
        </p:txBody>
      </p:sp>
      <p:sp>
        <p:nvSpPr>
          <p:cNvPr id="3" name="Subtitle 2"/>
          <p:cNvSpPr>
            <a:spLocks noGrp="1"/>
          </p:cNvSpPr>
          <p:nvPr>
            <p:ph type="subTitle" idx="1"/>
          </p:nvPr>
        </p:nvSpPr>
        <p:spPr/>
        <p:txBody>
          <a:bodyPr>
            <a:normAutofit/>
          </a:bodyPr>
          <a:lstStyle/>
          <a:p>
            <a:pPr algn="ctr" rtl="1"/>
            <a:r>
              <a:rPr lang="ar-SA" sz="3000" cap="small" dirty="0" smtClean="0">
                <a:latin typeface="+mj-lt"/>
                <a:ea typeface="+mj-ea"/>
                <a:cs typeface="+mj-cs"/>
              </a:rPr>
              <a:t>م. م. </a:t>
            </a:r>
            <a:r>
              <a:rPr lang="ar-SA" sz="3000" cap="small" dirty="0" smtClean="0">
                <a:latin typeface="+mj-lt"/>
                <a:ea typeface="+mj-ea"/>
                <a:cs typeface="+mj-cs"/>
              </a:rPr>
              <a:t>عيسى بايز حمد</a:t>
            </a:r>
          </a:p>
          <a:p>
            <a:pPr algn="ctr" rtl="1"/>
            <a:endParaRPr lang="en-US" sz="3000" cap="small" dirty="0">
              <a:latin typeface="+mj-lt"/>
              <a:ea typeface="+mj-ea"/>
              <a:cs typeface="+mj-cs"/>
            </a:endParaRPr>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000" dirty="0" smtClean="0"/>
              <a:t>ب- التضاد المتدرج: ويصفه المناطقة بأنّ الحدّين فيه لا يستنفدان كلّ عالم المقال، ولذا فإنّهما قد يكذبان معاً، بمعنى أنّ شيئاً قد لا ينطبق عليه أحدهما، إذ بينهما وسط. فقولنا: الحساء ليس ساخناً لا يعني الاعتراف ضمناً بأنّه بارد، فربّما يكون فاتراً أو دافئاً أو ما إلى ذلك.</a:t>
            </a:r>
          </a:p>
          <a:p>
            <a:pPr algn="just" rtl="1">
              <a:lnSpc>
                <a:spcPct val="150000"/>
              </a:lnSpc>
            </a:pPr>
            <a:r>
              <a:rPr lang="ar-SA" sz="2000" dirty="0" smtClean="0"/>
              <a:t>ت- تضاد التضايف: ويسمّيه المناطقة (الإضافة)، وهي نسبة بين معنيين كلّ منهم مرتبط بإدراك الآخر. كإدراك الأبوّة والبنوّة. فإنّ أحدهما لا يدرك إلا مع إدراك الآخر.</a:t>
            </a:r>
          </a:p>
          <a:p>
            <a:pPr algn="just" rtl="1">
              <a:lnSpc>
                <a:spcPct val="150000"/>
              </a:lnSpc>
            </a:pPr>
            <a:r>
              <a:rPr lang="ar-SA" sz="2000" dirty="0" smtClean="0"/>
              <a:t>ث- علاقة التنافر: أو علاقة التخالف. وهي النسبة بين معنى ومعنى آخر من جهة إمكان اجتماعهما وإمكان ارتفاعهما، مع اتحاد المكان والزمان، أي: يمكن إجتماعهما معاً في شيء واحد في زمان واحد، ويمكن ارتفاعهما معاً عن شيء واحد في زمان واحد. مثل: (اكل-باع)، و(الطول-البياض).</a:t>
            </a: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634082"/>
          </a:xfrm>
        </p:spPr>
        <p:txBody>
          <a:bodyPr>
            <a:normAutofit/>
          </a:bodyPr>
          <a:lstStyle/>
          <a:p>
            <a:pPr algn="r" rtl="1"/>
            <a:r>
              <a:rPr lang="ar-SA" sz="3200" dirty="0" smtClean="0"/>
              <a:t>النظرية التحليلية:</a:t>
            </a:r>
            <a:endParaRPr lang="en-US" sz="3200" dirty="0"/>
          </a:p>
        </p:txBody>
      </p:sp>
      <p:sp>
        <p:nvSpPr>
          <p:cNvPr id="3" name="Content Placeholder 2"/>
          <p:cNvSpPr>
            <a:spLocks noGrp="1"/>
          </p:cNvSpPr>
          <p:nvPr>
            <p:ph sz="quarter" idx="1"/>
          </p:nvPr>
        </p:nvSpPr>
        <p:spPr>
          <a:xfrm>
            <a:off x="251520" y="980728"/>
            <a:ext cx="8280920" cy="5493224"/>
          </a:xfrm>
        </p:spPr>
        <p:txBody>
          <a:bodyPr>
            <a:noAutofit/>
          </a:bodyPr>
          <a:lstStyle/>
          <a:p>
            <a:pPr algn="just" rtl="1">
              <a:lnSpc>
                <a:spcPct val="150000"/>
              </a:lnSpc>
            </a:pPr>
            <a:r>
              <a:rPr lang="ar-SA" sz="2800" dirty="0" smtClean="0">
                <a:cs typeface="Ali-A-Traditional" pitchFamily="2" charset="-78"/>
              </a:rPr>
              <a:t>تهتم هذه النظرية بتحليل الكلمات إلى مكونات وعناصر.</a:t>
            </a:r>
          </a:p>
          <a:p>
            <a:pPr algn="just" rtl="1">
              <a:lnSpc>
                <a:spcPct val="150000"/>
              </a:lnSpc>
            </a:pPr>
            <a:r>
              <a:rPr lang="ar-SA" sz="2800" dirty="0" smtClean="0">
                <a:cs typeface="Ali-A-Traditional" pitchFamily="2" charset="-78"/>
              </a:rPr>
              <a:t>لقد قدّم (كاتز  وفورد) تحليلاً مميزاً للكلمات ودلالاتها وأحصيا في ذلك ثلاثة عناصر اتخذت كمفاتيح للتحليل وتحديد المؤلفات التي تشكل الكلمة وذلك لتعيين دلالتها وهذه العناصر هي: </a:t>
            </a:r>
          </a:p>
          <a:p>
            <a:pPr algn="just" rtl="1">
              <a:lnSpc>
                <a:spcPct val="150000"/>
              </a:lnSpc>
            </a:pPr>
            <a:r>
              <a:rPr lang="ar-SA" sz="2800" dirty="0" smtClean="0">
                <a:cs typeface="Ali-A-Traditional" pitchFamily="2" charset="-78"/>
              </a:rPr>
              <a:t>المحدد النحوي – والمحدد الدلالي – والمميّز .</a:t>
            </a:r>
          </a:p>
          <a:p>
            <a:pPr algn="just" rtl="1">
              <a:lnSpc>
                <a:spcPct val="150000"/>
              </a:lnSpc>
            </a:pPr>
            <a:r>
              <a:rPr lang="ar-SA" sz="2800" dirty="0" smtClean="0">
                <a:cs typeface="Ali-A-Traditional" pitchFamily="2" charset="-78"/>
              </a:rPr>
              <a:t>أهمية هذه النظرية تكمن في طابعها الوظيفي، إذ تستخدم في كثير من مجالات اللغة كالمجاز والترادف والمشترك اللفظي، ولأنّ نظرية الحقول الدلالية تهتم بالنمط التصنيفي ودلالتها بناءً على تحليل تفريعي للصيغة فإنّها تلتقي مع النظرية التحليلية  </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dirty="0" smtClean="0">
                <a:cs typeface="Ali-A-Traditional" pitchFamily="2" charset="-78"/>
              </a:rPr>
              <a:t>النظرية </a:t>
            </a:r>
            <a:r>
              <a:rPr lang="ar-SA" sz="4000" dirty="0" smtClean="0"/>
              <a:t>التحليلية</a:t>
            </a:r>
            <a:endParaRPr lang="en-US" sz="4000" dirty="0">
              <a:cs typeface="Ali-A-Traditional" pitchFamily="2" charset="-78"/>
            </a:endParaRPr>
          </a:p>
        </p:txBody>
      </p:sp>
      <p:sp>
        <p:nvSpPr>
          <p:cNvPr id="3" name="Content Placeholder 2"/>
          <p:cNvSpPr>
            <a:spLocks noGrp="1"/>
          </p:cNvSpPr>
          <p:nvPr>
            <p:ph sz="quarter" idx="1"/>
          </p:nvPr>
        </p:nvSpPr>
        <p:spPr/>
        <p:txBody>
          <a:bodyPr>
            <a:normAutofit fontScale="92500" lnSpcReduction="10000"/>
          </a:bodyPr>
          <a:lstStyle/>
          <a:p>
            <a:pPr algn="just" rtl="1">
              <a:lnSpc>
                <a:spcPct val="150000"/>
              </a:lnSpc>
            </a:pPr>
            <a:r>
              <a:rPr lang="ar-SA" sz="3200" dirty="0" smtClean="0">
                <a:cs typeface="Ali-A-Traditional" pitchFamily="2" charset="-78"/>
              </a:rPr>
              <a:t>التي تعني بتحديد مؤلفات الكلمة عبر خصائصها ومميزاتها الداخلية، فالمحدد الدلالي يقوم بتخصيص معنى شامل لكل تركيب، انطلاقاً من الدلالات الفردية للمورفيمات التي تؤلفه وتبعاً للطريقة التي تتألف بها هذه المورفيمات.</a:t>
            </a:r>
          </a:p>
          <a:p>
            <a:pPr algn="just" rtl="1">
              <a:lnSpc>
                <a:spcPct val="150000"/>
              </a:lnSpc>
            </a:pPr>
            <a:r>
              <a:rPr lang="ar-SA" sz="3200" dirty="0" smtClean="0">
                <a:cs typeface="Ali-A-Traditional" pitchFamily="2" charset="-78"/>
              </a:rPr>
              <a:t>أما </a:t>
            </a:r>
            <a:r>
              <a:rPr lang="ar-SA" sz="3200" dirty="0" smtClean="0">
                <a:solidFill>
                  <a:srgbClr val="FF0000"/>
                </a:solidFill>
                <a:cs typeface="Ali-A-Traditional" pitchFamily="2" charset="-78"/>
              </a:rPr>
              <a:t>المميز</a:t>
            </a:r>
            <a:r>
              <a:rPr lang="ar-SA" sz="3200" dirty="0" smtClean="0">
                <a:cs typeface="Ali-A-Traditional" pitchFamily="2" charset="-78"/>
              </a:rPr>
              <a:t> فإنه يشرف على تلك الوظيفة التمييزية، ويقتضي ذلك وجود تضاد بين الوحدات المميزة من ذلك التضاد الصوتي القادر على التمييز بين كلمتين من حيث المعنى . </a:t>
            </a:r>
          </a:p>
          <a:p>
            <a:pPr algn="just" rtl="1">
              <a:lnSpc>
                <a:spcPct val="150000"/>
              </a:lnSpc>
            </a:pPr>
            <a:endParaRPr lang="en-US" sz="3200" dirty="0">
              <a:cs typeface="Ali-A-Traditional" pitchFamily="2" charset="-78"/>
            </a:endParaRP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كالتمييز بين الكلمتين: (ناب) و (تاب).</a:t>
            </a:r>
          </a:p>
          <a:p>
            <a:pPr algn="just" rtl="1">
              <a:lnSpc>
                <a:spcPct val="150000"/>
              </a:lnSpc>
            </a:pPr>
            <a:r>
              <a:rPr lang="ar-SA" sz="2800" dirty="0" smtClean="0"/>
              <a:t>فوجود التاء في (تاب) نكان النون في (ناب) قد ميّز بين دلالة هاتين الكلمتين.</a:t>
            </a:r>
          </a:p>
          <a:p>
            <a:pPr algn="just" rtl="1">
              <a:lnSpc>
                <a:spcPct val="150000"/>
              </a:lnSpc>
            </a:pPr>
            <a:r>
              <a:rPr lang="ar-SA" sz="2800" dirty="0" smtClean="0"/>
              <a:t>أما المحدد النحوي فإنّه يقوم بوظيفة التمييز بين دلالتين لصيغة واحدة تأخذ إحداها في التركيب وظيفة (الفعلية) والأخرى وظيفة (الفاعلية).</a:t>
            </a:r>
          </a:p>
          <a:p>
            <a:pPr algn="just" rtl="1">
              <a:lnSpc>
                <a:spcPct val="150000"/>
              </a:lnSpc>
            </a:pPr>
            <a:r>
              <a:rPr lang="ar-SA" sz="2800" dirty="0" smtClean="0"/>
              <a:t>كما هو الشأن في كلمة (يريد)، نبحث عن فعليتها وفاعليتها من خلال معناها المعجمي مثل (يريد ومراد ومُريد وووو).</a:t>
            </a:r>
          </a:p>
          <a:p>
            <a:pPr algn="just" rtl="1">
              <a:lnSpc>
                <a:spcPct val="150000"/>
              </a:lnSpc>
            </a:pPr>
            <a:endParaRPr lang="en-US" sz="2800" dirty="0"/>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ديسوسير نظر إلى المعنى على أساس أنّه مجموع تقابلات الصيغ المنتجة مع بقية الصيغ الأخرى، (فكلّ لغة تنتظم في حقول دلالية، وكل حقل دلالي له جانبان: حقل معجمي وحقل تصوّري. ومدلول الكلمة مرتبطة بالكيفية التي تعمل بها مع كلمات أخرى في نفس الحقل المعجمي لتغطية أو تمثيل الحقل الدلالي، وتكون كلمتان في الحقل الدلالي نفسه. إذ أدّى تحليلها إلى عناصر تصورية مشتركة وبقدر ما يكثر عدد العناصر المشتركة بقدر ما يصغر الحقل الدلالي).</a:t>
            </a:r>
          </a:p>
          <a:p>
            <a:pPr algn="just" rtl="1">
              <a:lnSpc>
                <a:spcPct val="150000"/>
              </a:lnSpc>
            </a:pPr>
            <a:r>
              <a:rPr lang="ar-SA" sz="2800" dirty="0" smtClean="0"/>
              <a:t> </a:t>
            </a:r>
            <a:endParaRPr lang="en-US" sz="2800"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إنّ المكون التركيبي يقوم بخلق دلالات إضافية للصيغة وذلك لاحتوائه على المكون الأساسي الذي هو جملة من القواعد (إعادة الكتابة) والمكون التحويلي الذي تحدد معه المداخل المعجمية.</a:t>
            </a:r>
          </a:p>
          <a:p>
            <a:pPr algn="just" rtl="1">
              <a:lnSpc>
                <a:spcPct val="150000"/>
              </a:lnSpc>
            </a:pPr>
            <a:r>
              <a:rPr lang="ar-SA" sz="2800" dirty="0" smtClean="0"/>
              <a:t>وبكتابة التركيب ببنيته العميقة تتم عملية الاستبدال بتحويل القواعد إلى جمل وتراكيب (سطحية). </a:t>
            </a:r>
          </a:p>
          <a:p>
            <a:pPr algn="just" rtl="1">
              <a:lnSpc>
                <a:spcPct val="150000"/>
              </a:lnSpc>
            </a:pPr>
            <a:r>
              <a:rPr lang="ar-SA" sz="2800" dirty="0" smtClean="0"/>
              <a:t>إنّ تحليل الصيغة إلى مكوناتها هو الذي يحدد مجالها الدلالي بتطابقها مع صيغ أخرى لها المكونات نفسها، ويكون للصيغة المعجمية دلالتها المميزة إذا حوت على مكونات تمييزية.</a:t>
            </a:r>
            <a:endParaRPr lang="en-US" sz="2800" dirty="0"/>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34082"/>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251520" y="836712"/>
            <a:ext cx="8424936" cy="5637240"/>
          </a:xfrm>
        </p:spPr>
        <p:txBody>
          <a:bodyPr>
            <a:noAutofit/>
          </a:bodyPr>
          <a:lstStyle/>
          <a:p>
            <a:pPr algn="just" rtl="1">
              <a:lnSpc>
                <a:spcPct val="150000"/>
              </a:lnSpc>
            </a:pPr>
            <a:r>
              <a:rPr lang="ar-SA" dirty="0" smtClean="0"/>
              <a:t>يقول أحمد مختار موضحاً تحليل الصيغة إلى مكوناتها: (إنّ معنى الكلمة طبقاً للنظرية التحليلية هو طاقم الملامح أو الخصائص التمييزية، وكلما زادت الملامح لشيء ما قلَّ عدد أفراده، والعكس صحيح كذلك، وعلى هذا يمكن تضييق المعنى وتوسيعه عن طريق إضافة ملامح أو حذف ملامح).</a:t>
            </a:r>
          </a:p>
          <a:p>
            <a:pPr algn="just" rtl="1">
              <a:lnSpc>
                <a:spcPct val="150000"/>
              </a:lnSpc>
            </a:pPr>
            <a:r>
              <a:rPr lang="ar-SA" sz="2800" dirty="0" smtClean="0"/>
              <a:t>لقد أحصى أصحاب نظرية الحقول الدلالية علاقات يتم بموجبها تعيين قيمة الصيغة اللغوية (الكلمة) داخل الحقل المعجمي، فقد أكد ستيفن أولمان ذلك بقوله: (الكلمة هي مكانها في نظام من العلاقات التي تربطها بكلمات أخرى في المادة اللغوية) </a:t>
            </a:r>
            <a:endParaRPr lang="en-US" sz="2800"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هذه العلاقات التي ذكرها (ستيفن أولمان)هي كالتالي:</a:t>
            </a:r>
          </a:p>
          <a:p>
            <a:pPr algn="just" rtl="1">
              <a:lnSpc>
                <a:spcPct val="150000"/>
              </a:lnSpc>
            </a:pPr>
            <a:r>
              <a:rPr lang="ar-SA" sz="2800" dirty="0" smtClean="0"/>
              <a:t>1- علاقة الترادف: وهي تعني أنّ كلمتين أو أكثر بمنطق النظرية التحليلية تتضمن نفس المكونات ولديها عناصر تصورية متماثلة. ويكون الترادف إذا كان هناك تضمن من جانبين. مثل: (أب) و(والد).</a:t>
            </a:r>
          </a:p>
          <a:p>
            <a:pPr algn="just" rtl="1">
              <a:lnSpc>
                <a:spcPct val="150000"/>
              </a:lnSpc>
            </a:pPr>
            <a:r>
              <a:rPr lang="ar-SA" sz="2800" dirty="0" smtClean="0"/>
              <a:t>2- علاقة الاشتمال: هي تشبه علاقة الترادف إلا أنّها تضمن من جانب واحد. مثل: (الإنسان) و (خالد).</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a:t>
            </a:r>
            <a:r>
              <a:rPr lang="ar-SA" sz="2800" dirty="0" smtClean="0"/>
              <a:t>التحليلية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3- علاقة الجزء بالكل: مثل علاقة اليد بالجسم والعَجَلة بالسيّارة.</a:t>
            </a:r>
          </a:p>
          <a:p>
            <a:pPr algn="just" rtl="1">
              <a:lnSpc>
                <a:spcPct val="150000"/>
              </a:lnSpc>
            </a:pPr>
            <a:r>
              <a:rPr lang="ar-SA" sz="2800" dirty="0" smtClean="0"/>
              <a:t>والفرق بين هذه العلاقة وعلاقة الاشتمال أو التضمن واضح، فاليد ليست نوعاً من الجسم ولكنّها جزء منه بخلاف (خالد) الذي هو نوع أو جنس من الإنسان وليس جزءاً منه.</a:t>
            </a:r>
          </a:p>
          <a:p>
            <a:pPr algn="just" rtl="1">
              <a:lnSpc>
                <a:spcPct val="150000"/>
              </a:lnSpc>
            </a:pPr>
            <a:r>
              <a:rPr lang="ar-SA" sz="2800" dirty="0" smtClean="0"/>
              <a:t>4- التضاد: وأنواعه هو:</a:t>
            </a:r>
          </a:p>
          <a:p>
            <a:pPr algn="just" rtl="1">
              <a:lnSpc>
                <a:spcPct val="150000"/>
              </a:lnSpc>
            </a:pPr>
            <a:r>
              <a:rPr lang="ar-SA" sz="2800" dirty="0" smtClean="0"/>
              <a:t>أ- التضادّ الحاد: ويسمى التضاد غير المتدرّج مثل (حي-ميّت). فهما كلمتان متقابلتان في الدلالة. ونفي أحد طرفي التقابل يعني الاعتراف بالآخر. </a:t>
            </a:r>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1044</TotalTime>
  <Words>792</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النظرية التحليلية علم الدلالة/ المرحلة الثالثة</vt:lpstr>
      <vt:lpstr>النظرية التحليلية:</vt:lpstr>
      <vt:lpstr>النظرية التحليلية</vt:lpstr>
      <vt:lpstr>النظرية التحليلية</vt:lpstr>
      <vt:lpstr>النظرية التحليلية</vt:lpstr>
      <vt:lpstr>النظرية التحليلية</vt:lpstr>
      <vt:lpstr>النظرية التحليلية</vt:lpstr>
      <vt:lpstr>النظرية التحليلية</vt:lpstr>
      <vt:lpstr>النظرية التحليلية</vt:lpstr>
      <vt:lpstr>النظرية التحليلية</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المبني للمجهول</dc:title>
  <dc:creator>SCORPIONLAMAHS</dc:creator>
  <cp:lastModifiedBy>SCORPIONLAMAHS</cp:lastModifiedBy>
  <cp:revision>224</cp:revision>
  <dcterms:created xsi:type="dcterms:W3CDTF">2017-12-27T18:41:39Z</dcterms:created>
  <dcterms:modified xsi:type="dcterms:W3CDTF">2022-06-09T22:19:23Z</dcterms:modified>
</cp:coreProperties>
</file>