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0"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08C634-48E1-4CD3-9CEA-7D033DFAF948}" type="datetimeFigureOut">
              <a:rPr lang="en-US" smtClean="0"/>
              <a:pPr/>
              <a:t>6/10/2022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410DF5-A8F0-412E-9AD5-ABF267821E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08C634-48E1-4CD3-9CEA-7D033DFAF948}" type="datetimeFigureOut">
              <a:rPr lang="en-US" smtClean="0"/>
              <a:pPr/>
              <a:t>6/10/2022</a:t>
            </a:fld>
            <a:endParaRPr lang="en-US"/>
          </a:p>
        </p:txBody>
      </p:sp>
      <p:sp>
        <p:nvSpPr>
          <p:cNvPr id="9" name="Slide Number Placeholder 8"/>
          <p:cNvSpPr>
            <a:spLocks noGrp="1"/>
          </p:cNvSpPr>
          <p:nvPr>
            <p:ph type="sldNum" sz="quarter" idx="15"/>
          </p:nvPr>
        </p:nvSpPr>
        <p:spPr/>
        <p:txBody>
          <a:bodyPr rtlCol="0"/>
          <a:lstStyle/>
          <a:p>
            <a:fld id="{5D410DF5-A8F0-412E-9AD5-ABF267821E1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410DF5-A8F0-412E-9AD5-ABF267821E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08C634-48E1-4CD3-9CEA-7D033DFAF948}"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10DF5-A8F0-412E-9AD5-ABF267821E1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08C634-48E1-4CD3-9CEA-7D033DFAF948}" type="datetimeFigureOut">
              <a:rPr lang="en-US" smtClean="0"/>
              <a:pPr/>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10DF5-A8F0-412E-9AD5-ABF267821E1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08C634-48E1-4CD3-9CEA-7D033DFAF948}" type="datetimeFigureOut">
              <a:rPr lang="en-US" smtClean="0"/>
              <a:pPr/>
              <a:t>6/10/2022</a:t>
            </a:fld>
            <a:endParaRPr lang="en-US"/>
          </a:p>
        </p:txBody>
      </p:sp>
      <p:sp>
        <p:nvSpPr>
          <p:cNvPr id="7" name="Slide Number Placeholder 6"/>
          <p:cNvSpPr>
            <a:spLocks noGrp="1"/>
          </p:cNvSpPr>
          <p:nvPr>
            <p:ph type="sldNum" sz="quarter" idx="11"/>
          </p:nvPr>
        </p:nvSpPr>
        <p:spPr/>
        <p:txBody>
          <a:bodyPr rtlCol="0"/>
          <a:lstStyle/>
          <a:p>
            <a:fld id="{5D410DF5-A8F0-412E-9AD5-ABF267821E1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8C634-48E1-4CD3-9CEA-7D033DFAF948}" type="datetimeFigureOut">
              <a:rPr lang="en-US" smtClean="0"/>
              <a:pPr/>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08C634-48E1-4CD3-9CEA-7D033DFAF948}" type="datetimeFigureOut">
              <a:rPr lang="en-US" smtClean="0"/>
              <a:pPr/>
              <a:t>6/10/2022</a:t>
            </a:fld>
            <a:endParaRPr lang="en-US"/>
          </a:p>
        </p:txBody>
      </p:sp>
      <p:sp>
        <p:nvSpPr>
          <p:cNvPr id="22" name="Slide Number Placeholder 21"/>
          <p:cNvSpPr>
            <a:spLocks noGrp="1"/>
          </p:cNvSpPr>
          <p:nvPr>
            <p:ph type="sldNum" sz="quarter" idx="15"/>
          </p:nvPr>
        </p:nvSpPr>
        <p:spPr/>
        <p:txBody>
          <a:bodyPr rtlCol="0"/>
          <a:lstStyle/>
          <a:p>
            <a:fld id="{5D410DF5-A8F0-412E-9AD5-ABF267821E1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08C634-48E1-4CD3-9CEA-7D033DFAF948}" type="datetimeFigureOut">
              <a:rPr lang="en-US" smtClean="0"/>
              <a:pPr/>
              <a:t>6/10/2022</a:t>
            </a:fld>
            <a:endParaRPr lang="en-US"/>
          </a:p>
        </p:txBody>
      </p:sp>
      <p:sp>
        <p:nvSpPr>
          <p:cNvPr id="18" name="Slide Number Placeholder 17"/>
          <p:cNvSpPr>
            <a:spLocks noGrp="1"/>
          </p:cNvSpPr>
          <p:nvPr>
            <p:ph type="sldNum" sz="quarter" idx="11"/>
          </p:nvPr>
        </p:nvSpPr>
        <p:spPr/>
        <p:txBody>
          <a:bodyPr rtlCol="0"/>
          <a:lstStyle/>
          <a:p>
            <a:fld id="{5D410DF5-A8F0-412E-9AD5-ABF267821E1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08C634-48E1-4CD3-9CEA-7D033DFAF948}" type="datetimeFigureOut">
              <a:rPr lang="en-US" smtClean="0"/>
              <a:pPr/>
              <a:t>6/10/2022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410DF5-A8F0-412E-9AD5-ABF267821E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952872"/>
          </a:xfrm>
        </p:spPr>
        <p:txBody>
          <a:bodyPr>
            <a:normAutofit fontScale="90000"/>
          </a:bodyPr>
          <a:lstStyle/>
          <a:p>
            <a:pPr algn="ctr" rtl="1">
              <a:lnSpc>
                <a:spcPct val="150000"/>
              </a:lnSpc>
            </a:pPr>
            <a:r>
              <a:rPr lang="ar-SA" sz="4400" dirty="0" smtClean="0"/>
              <a:t>النظرية التوليدية</a:t>
            </a:r>
            <a:br>
              <a:rPr lang="ar-SA" sz="4400" dirty="0" smtClean="0"/>
            </a:br>
            <a:r>
              <a:rPr lang="ar-SA" sz="3100" dirty="0" smtClean="0"/>
              <a:t>علم الدلالة/ المرحلة الثالثة</a:t>
            </a:r>
            <a:endParaRPr lang="en-US" sz="4400" dirty="0"/>
          </a:p>
        </p:txBody>
      </p:sp>
      <p:sp>
        <p:nvSpPr>
          <p:cNvPr id="3" name="Subtitle 2"/>
          <p:cNvSpPr>
            <a:spLocks noGrp="1"/>
          </p:cNvSpPr>
          <p:nvPr>
            <p:ph type="subTitle" idx="1"/>
          </p:nvPr>
        </p:nvSpPr>
        <p:spPr/>
        <p:txBody>
          <a:bodyPr>
            <a:normAutofit/>
          </a:bodyPr>
          <a:lstStyle/>
          <a:p>
            <a:pPr algn="ctr" rtl="1"/>
            <a:r>
              <a:rPr lang="ar-SA" sz="3000" cap="small" dirty="0" smtClean="0">
                <a:latin typeface="+mj-lt"/>
                <a:ea typeface="+mj-ea"/>
                <a:cs typeface="+mj-cs"/>
              </a:rPr>
              <a:t>م. م. </a:t>
            </a:r>
            <a:r>
              <a:rPr lang="ar-SA" sz="3000" cap="small" dirty="0" smtClean="0">
                <a:latin typeface="+mj-lt"/>
                <a:ea typeface="+mj-ea"/>
                <a:cs typeface="+mj-cs"/>
              </a:rPr>
              <a:t>عيسى بايز حمد</a:t>
            </a:r>
            <a:endParaRPr lang="en-US" sz="3000" cap="small" dirty="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634082"/>
          </a:xfrm>
        </p:spPr>
        <p:txBody>
          <a:bodyPr>
            <a:normAutofit/>
          </a:bodyPr>
          <a:lstStyle/>
          <a:p>
            <a:pPr algn="r" rtl="1"/>
            <a:r>
              <a:rPr lang="ar-SA" sz="3200" dirty="0" smtClean="0"/>
              <a:t>النظرية التوليدية:</a:t>
            </a:r>
            <a:endParaRPr lang="en-US" sz="3200" dirty="0"/>
          </a:p>
        </p:txBody>
      </p:sp>
      <p:sp>
        <p:nvSpPr>
          <p:cNvPr id="3" name="Content Placeholder 2"/>
          <p:cNvSpPr>
            <a:spLocks noGrp="1"/>
          </p:cNvSpPr>
          <p:nvPr>
            <p:ph sz="quarter" idx="1"/>
          </p:nvPr>
        </p:nvSpPr>
        <p:spPr>
          <a:xfrm>
            <a:off x="251520" y="980728"/>
            <a:ext cx="8280920" cy="5493224"/>
          </a:xfrm>
        </p:spPr>
        <p:txBody>
          <a:bodyPr>
            <a:noAutofit/>
          </a:bodyPr>
          <a:lstStyle/>
          <a:p>
            <a:pPr algn="just" rtl="1">
              <a:lnSpc>
                <a:spcPct val="150000"/>
              </a:lnSpc>
            </a:pPr>
            <a:r>
              <a:rPr lang="ar-SA" sz="2800" dirty="0" smtClean="0">
                <a:cs typeface="Ali-A-Traditional" pitchFamily="2" charset="-78"/>
              </a:rPr>
              <a:t>تعتبر النظرية التوليدية من أشهر النظريات اللغوية حالياً.</a:t>
            </a:r>
          </a:p>
          <a:p>
            <a:pPr algn="just" rtl="1">
              <a:lnSpc>
                <a:spcPct val="150000"/>
              </a:lnSpc>
            </a:pPr>
            <a:r>
              <a:rPr lang="ar-SA" sz="2800" dirty="0" smtClean="0">
                <a:cs typeface="Ali-A-Traditional" pitchFamily="2" charset="-78"/>
              </a:rPr>
              <a:t>رائد هذه النظرية هو : نوام تشومسكي.</a:t>
            </a:r>
          </a:p>
          <a:p>
            <a:pPr algn="just" rtl="1">
              <a:lnSpc>
                <a:spcPct val="150000"/>
              </a:lnSpc>
            </a:pPr>
            <a:r>
              <a:rPr lang="ar-SA" sz="2800" dirty="0" smtClean="0">
                <a:cs typeface="Ali-A-Traditional" pitchFamily="2" charset="-78"/>
              </a:rPr>
              <a:t>عاد بالبحث الدلالي إلى الطابع العقلاني الذهني.</a:t>
            </a:r>
          </a:p>
          <a:p>
            <a:pPr algn="just" rtl="1">
              <a:lnSpc>
                <a:spcPct val="150000"/>
              </a:lnSpc>
            </a:pPr>
            <a:r>
              <a:rPr lang="ar-SA" sz="2800" dirty="0" smtClean="0">
                <a:cs typeface="Ali-A-Traditional" pitchFamily="2" charset="-78"/>
              </a:rPr>
              <a:t>تستند هذه النظرية على آلية توليد جمل صحيحة، اعتماداً على كفاية المتكلِّم (الكاتب) اللغوي، أي توفّر قواعد تنظيمية ذهنية في عقل متكلّم اللغة، تتيح له ما شاء من الجُمَل.</a:t>
            </a:r>
          </a:p>
          <a:p>
            <a:pPr algn="just" rtl="1">
              <a:lnSpc>
                <a:spcPct val="150000"/>
              </a:lnSpc>
            </a:pPr>
            <a:r>
              <a:rPr lang="ar-SA" sz="2800" dirty="0" smtClean="0">
                <a:cs typeface="Ali-A-Traditional" pitchFamily="2" charset="-78"/>
              </a:rPr>
              <a:t>انطلق تشومسكي للتدليل على وجود هذه الكفاية من تعلّم اللغة عن الطفل.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dirty="0" smtClean="0">
                <a:cs typeface="Ali-A-Traditional" pitchFamily="2" charset="-78"/>
              </a:rPr>
              <a:t>النظرية التوليدية</a:t>
            </a:r>
            <a:endParaRPr lang="en-US" sz="4000" dirty="0">
              <a:cs typeface="Ali-A-Traditional" pitchFamily="2" charset="-78"/>
            </a:endParaRPr>
          </a:p>
        </p:txBody>
      </p:sp>
      <p:sp>
        <p:nvSpPr>
          <p:cNvPr id="3" name="Content Placeholder 2"/>
          <p:cNvSpPr>
            <a:spLocks noGrp="1"/>
          </p:cNvSpPr>
          <p:nvPr>
            <p:ph sz="quarter" idx="1"/>
          </p:nvPr>
        </p:nvSpPr>
        <p:spPr/>
        <p:txBody>
          <a:bodyPr>
            <a:normAutofit fontScale="92500" lnSpcReduction="10000"/>
          </a:bodyPr>
          <a:lstStyle/>
          <a:p>
            <a:pPr algn="just" rtl="1">
              <a:lnSpc>
                <a:spcPct val="150000"/>
              </a:lnSpc>
            </a:pPr>
            <a:r>
              <a:rPr lang="ar-SA" sz="3200" dirty="0" smtClean="0">
                <a:cs typeface="Ali-A-Traditional" pitchFamily="2" charset="-78"/>
              </a:rPr>
              <a:t> فقد ألفى الطفل ينتج جملاً لم يسبق له أن سمعها من قبل بناءً على القواعد الكائنة ضمن كفايته اللغوية.</a:t>
            </a:r>
          </a:p>
          <a:p>
            <a:pPr algn="just" rtl="1">
              <a:lnSpc>
                <a:spcPct val="150000"/>
              </a:lnSpc>
            </a:pPr>
            <a:r>
              <a:rPr lang="ar-SA" sz="3200" dirty="0" smtClean="0">
                <a:cs typeface="Ali-A-Traditional" pitchFamily="2" charset="-78"/>
              </a:rPr>
              <a:t>فالنظرية التوليدية تتخذ شكل قاعدة: إعادة كتابة، أي أنّها تعيد كتابة رمز يشير إلى عنصر معيّن من عناصر الكلام برمز آخر أو بعدّة رموز.</a:t>
            </a:r>
          </a:p>
          <a:p>
            <a:pPr algn="just" rtl="1">
              <a:lnSpc>
                <a:spcPct val="150000"/>
              </a:lnSpc>
            </a:pPr>
            <a:r>
              <a:rPr lang="ar-SA" sz="3200" dirty="0" smtClean="0">
                <a:cs typeface="Ali-A-Traditional" pitchFamily="2" charset="-78"/>
              </a:rPr>
              <a:t>وهذه الكتابة مؤلّفة من (فعل وفاعل ومفعول به وشبه جملة عائدة للفعل).</a:t>
            </a:r>
            <a:endParaRPr lang="en-US" sz="3200" dirty="0">
              <a:cs typeface="Ali-A-Traditional"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r" rtl="1"/>
            <a:r>
              <a:rPr lang="ar-SA" dirty="0" smtClean="0"/>
              <a:t>النظرية التوليدية</a:t>
            </a:r>
            <a:endParaRPr lang="en-US" dirty="0"/>
          </a:p>
        </p:txBody>
      </p:sp>
      <p:sp>
        <p:nvSpPr>
          <p:cNvPr id="3" name="Content Placeholder 2"/>
          <p:cNvSpPr>
            <a:spLocks noGrp="1"/>
          </p:cNvSpPr>
          <p:nvPr>
            <p:ph sz="quarter" idx="1"/>
          </p:nvPr>
        </p:nvSpPr>
        <p:spPr>
          <a:xfrm>
            <a:off x="323528" y="980728"/>
            <a:ext cx="8208912" cy="5493224"/>
          </a:xfrm>
        </p:spPr>
        <p:txBody>
          <a:bodyPr>
            <a:noAutofit/>
          </a:bodyPr>
          <a:lstStyle/>
          <a:p>
            <a:pPr algn="just" rtl="1">
              <a:lnSpc>
                <a:spcPct val="150000"/>
              </a:lnSpc>
            </a:pPr>
            <a:r>
              <a:rPr lang="ar-SA" sz="2800" dirty="0" smtClean="0"/>
              <a:t>لقد تحدّث (تشومسكي) على وجهي الظاهرة اللغوية (السطحي والعميق)، أو كما سمّاه (الظاهر والخفي)، وعليه حدّد مصطلح (الكفاية اللغوية) و(الأداء اللغوي).</a:t>
            </a:r>
          </a:p>
          <a:p>
            <a:pPr algn="just" rtl="1">
              <a:lnSpc>
                <a:spcPct val="150000"/>
              </a:lnSpc>
            </a:pPr>
            <a:r>
              <a:rPr lang="ar-SA" sz="2800" dirty="0" smtClean="0"/>
              <a:t>لقد أرجع العلماء هذه الفكرة إلى أصول فلسفية تعود إلى نظرية أفلاطون حول العالم.</a:t>
            </a:r>
          </a:p>
          <a:p>
            <a:pPr algn="just" rtl="1">
              <a:lnSpc>
                <a:spcPct val="150000"/>
              </a:lnSpc>
            </a:pPr>
            <a:r>
              <a:rPr lang="ar-SA" sz="2800" dirty="0" smtClean="0"/>
              <a:t>ونظرية أفلاطون تنصّ على أنّ للعالم وجهان: وجهٌ ظاهري نعتمد في إدراكه على شهادة الحواس وقد تكون هذه الحواس خادعة، ووجهٌ خفيّ حقيقي يُدرَكُ بالعقل.</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424936" cy="6213304"/>
          </a:xfrm>
        </p:spPr>
        <p:txBody>
          <a:bodyPr>
            <a:normAutofit lnSpcReduction="10000"/>
          </a:bodyPr>
          <a:lstStyle/>
          <a:p>
            <a:pPr algn="just" rtl="1">
              <a:lnSpc>
                <a:spcPct val="150000"/>
              </a:lnSpc>
            </a:pPr>
            <a:r>
              <a:rPr lang="ar-SA" sz="3200" dirty="0" smtClean="0"/>
              <a:t>ويقول ايمانويل كانط: العالم الظاهري يُخفي عالماً حقيقياً.</a:t>
            </a:r>
          </a:p>
          <a:p>
            <a:pPr algn="just" rtl="1">
              <a:lnSpc>
                <a:spcPct val="150000"/>
              </a:lnSpc>
            </a:pPr>
            <a:r>
              <a:rPr lang="ar-SA" sz="3200" dirty="0" smtClean="0"/>
              <a:t>إنّ الأداء اللغوي يمثّل ظاهرة الخطاب في النظرية التوليدية.</a:t>
            </a:r>
          </a:p>
          <a:p>
            <a:pPr algn="just" rtl="1">
              <a:lnSpc>
                <a:spcPct val="150000"/>
              </a:lnSpc>
            </a:pPr>
            <a:r>
              <a:rPr lang="ar-SA" sz="3200" dirty="0" smtClean="0"/>
              <a:t>والكفاية اللغوية تمثّل حقيقة الخطاب.</a:t>
            </a:r>
          </a:p>
          <a:p>
            <a:pPr algn="just" rtl="1">
              <a:lnSpc>
                <a:spcPct val="150000"/>
              </a:lnSpc>
            </a:pPr>
            <a:r>
              <a:rPr lang="ar-SA" sz="3200" dirty="0" smtClean="0"/>
              <a:t>يقول تشومسكي أنّه على اللغوي أن لا يَبني أحكامه على بنية اللغة السطحية، وإنّما عليه أن يصل إلى البنية التحتية العميقة، ليطّلع على القواعد الذهنية التي تنتظم اللغة. </a:t>
            </a:r>
          </a:p>
          <a:p>
            <a:pPr algn="just" rtl="1">
              <a:lnSpc>
                <a:spcPct val="150000"/>
              </a:lnSpc>
            </a:pPr>
            <a:r>
              <a:rPr lang="ar-SA" sz="3200" dirty="0" smtClean="0"/>
              <a:t>أضاف تشومسكي فكرة جريئة وهي (العموميات اللغوية). وتعني أنّ جميع اللغات متشابهة في بنياتها الداخلية.</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352928" cy="6285312"/>
          </a:xfrm>
        </p:spPr>
        <p:txBody>
          <a:bodyPr>
            <a:noAutofit/>
          </a:bodyPr>
          <a:lstStyle/>
          <a:p>
            <a:pPr algn="just" rtl="1">
              <a:lnSpc>
                <a:spcPct val="150000"/>
              </a:lnSpc>
            </a:pPr>
            <a:r>
              <a:rPr lang="ar-SA" sz="2800" dirty="0" smtClean="0"/>
              <a:t>إنّ الهدف الأسمى الذي رسمته النظرية التوليدية هو معرفة الطاقة الكامنة في اللغة على مستوى التعبير ولذلك تأثّر بآراء المدرسة الفلسفية العقلانية التي سادت القرن السابع عشر.</a:t>
            </a:r>
          </a:p>
          <a:p>
            <a:pPr algn="just" rtl="1">
              <a:lnSpc>
                <a:spcPct val="150000"/>
              </a:lnSpc>
            </a:pPr>
            <a:r>
              <a:rPr lang="ar-SA" sz="2800" dirty="0" smtClean="0"/>
              <a:t>اتخذ تشومسكي منهجاً عميقاً لا يعتمد على الوصف، وإنّما يعتمد على التحليل والتفسير للوصول إلى وضع معايير تحدد قدرة اللغة على الخلق والإبداع والابتكار بإعادة بناء (نسق المعاني) عن طريق قواعد التوليد والتحويل.</a:t>
            </a:r>
          </a:p>
          <a:p>
            <a:pPr algn="just" rtl="1">
              <a:lnSpc>
                <a:spcPct val="150000"/>
              </a:lnSpc>
            </a:pPr>
            <a:r>
              <a:rPr lang="ar-SA" sz="2800" dirty="0" smtClean="0"/>
              <a:t> </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463</TotalTime>
  <Words>365</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النظرية التوليدية علم الدلالة/ المرحلة الثالثة</vt:lpstr>
      <vt:lpstr>النظرية التوليدية:</vt:lpstr>
      <vt:lpstr>النظرية التوليدية</vt:lpstr>
      <vt:lpstr>النظرية التوليدية</vt:lpstr>
      <vt:lpstr>Slide 5</vt:lpstr>
      <vt:lpstr>Slide 6</vt:lpstr>
    </vt:vector>
  </TitlesOfParts>
  <Company>P30Download.com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المبني للمجهول</dc:title>
  <dc:creator>SCORPIONLAMAHS</dc:creator>
  <cp:lastModifiedBy>SCORPIONLAMAHS</cp:lastModifiedBy>
  <cp:revision>148</cp:revision>
  <dcterms:created xsi:type="dcterms:W3CDTF">2017-12-27T18:41:39Z</dcterms:created>
  <dcterms:modified xsi:type="dcterms:W3CDTF">2022-06-09T22:20:20Z</dcterms:modified>
</cp:coreProperties>
</file>