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1"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08C634-48E1-4CD3-9CEA-7D033DFAF948}" type="datetimeFigureOut">
              <a:rPr lang="en-US" smtClean="0"/>
              <a:pPr/>
              <a:t>6/10/2022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410DF5-A8F0-412E-9AD5-ABF267821E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9" name="Slide Number Placeholder 8"/>
          <p:cNvSpPr>
            <a:spLocks noGrp="1"/>
          </p:cNvSpPr>
          <p:nvPr>
            <p:ph type="sldNum" sz="quarter" idx="15"/>
          </p:nvPr>
        </p:nvSpPr>
        <p:spPr/>
        <p:txBody>
          <a:bodyPr rtlCol="0"/>
          <a:lstStyle/>
          <a:p>
            <a:fld id="{5D410DF5-A8F0-412E-9AD5-ABF267821E1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08C634-48E1-4CD3-9CEA-7D033DFAF948}" type="datetimeFigureOut">
              <a:rPr lang="en-US" smtClean="0"/>
              <a:pPr/>
              <a:t>6/10/2022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410DF5-A8F0-412E-9AD5-ABF267821E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08C634-48E1-4CD3-9CEA-7D033DFAF948}"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10DF5-A8F0-412E-9AD5-ABF267821E1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08C634-48E1-4CD3-9CEA-7D033DFAF948}" type="datetimeFigureOut">
              <a:rPr lang="en-US" smtClean="0"/>
              <a:pPr/>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10DF5-A8F0-412E-9AD5-ABF267821E1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7" name="Slide Number Placeholder 6"/>
          <p:cNvSpPr>
            <a:spLocks noGrp="1"/>
          </p:cNvSpPr>
          <p:nvPr>
            <p:ph type="sldNum" sz="quarter" idx="11"/>
          </p:nvPr>
        </p:nvSpPr>
        <p:spPr/>
        <p:txBody>
          <a:bodyPr rtlCol="0"/>
          <a:lstStyle/>
          <a:p>
            <a:fld id="{5D410DF5-A8F0-412E-9AD5-ABF267821E1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8C634-48E1-4CD3-9CEA-7D033DFAF948}" type="datetimeFigureOut">
              <a:rPr lang="en-US" smtClean="0"/>
              <a:pPr/>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10DF5-A8F0-412E-9AD5-ABF267821E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08C634-48E1-4CD3-9CEA-7D033DFAF948}" type="datetimeFigureOut">
              <a:rPr lang="en-US" smtClean="0"/>
              <a:pPr/>
              <a:t>6/10/2022</a:t>
            </a:fld>
            <a:endParaRPr lang="en-US"/>
          </a:p>
        </p:txBody>
      </p:sp>
      <p:sp>
        <p:nvSpPr>
          <p:cNvPr id="22" name="Slide Number Placeholder 21"/>
          <p:cNvSpPr>
            <a:spLocks noGrp="1"/>
          </p:cNvSpPr>
          <p:nvPr>
            <p:ph type="sldNum" sz="quarter" idx="15"/>
          </p:nvPr>
        </p:nvSpPr>
        <p:spPr/>
        <p:txBody>
          <a:bodyPr rtlCol="0"/>
          <a:lstStyle/>
          <a:p>
            <a:fld id="{5D410DF5-A8F0-412E-9AD5-ABF267821E1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08C634-48E1-4CD3-9CEA-7D033DFAF948}" type="datetimeFigureOut">
              <a:rPr lang="en-US" smtClean="0"/>
              <a:pPr/>
              <a:t>6/10/2022</a:t>
            </a:fld>
            <a:endParaRPr lang="en-US"/>
          </a:p>
        </p:txBody>
      </p:sp>
      <p:sp>
        <p:nvSpPr>
          <p:cNvPr id="18" name="Slide Number Placeholder 17"/>
          <p:cNvSpPr>
            <a:spLocks noGrp="1"/>
          </p:cNvSpPr>
          <p:nvPr>
            <p:ph type="sldNum" sz="quarter" idx="11"/>
          </p:nvPr>
        </p:nvSpPr>
        <p:spPr/>
        <p:txBody>
          <a:bodyPr rtlCol="0"/>
          <a:lstStyle/>
          <a:p>
            <a:fld id="{5D410DF5-A8F0-412E-9AD5-ABF267821E1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08C634-48E1-4CD3-9CEA-7D033DFAF948}" type="datetimeFigureOut">
              <a:rPr lang="en-US" smtClean="0"/>
              <a:pPr/>
              <a:t>6/10/2022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410DF5-A8F0-412E-9AD5-ABF267821E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952872"/>
          </a:xfrm>
        </p:spPr>
        <p:txBody>
          <a:bodyPr>
            <a:normAutofit fontScale="90000"/>
          </a:bodyPr>
          <a:lstStyle/>
          <a:p>
            <a:pPr algn="ctr" rtl="1">
              <a:lnSpc>
                <a:spcPct val="150000"/>
              </a:lnSpc>
            </a:pPr>
            <a:r>
              <a:rPr lang="ar-SA" sz="4400" dirty="0" smtClean="0"/>
              <a:t>مفهوم الدلالة عند الآمدي</a:t>
            </a:r>
            <a:br>
              <a:rPr lang="ar-SA" sz="4400" dirty="0" smtClean="0"/>
            </a:br>
            <a:r>
              <a:rPr lang="ar-SA" sz="3100" dirty="0" smtClean="0"/>
              <a:t>علم الدلالة/ المرحلة الثالثة</a:t>
            </a:r>
            <a:endParaRPr lang="en-US" sz="4400" dirty="0"/>
          </a:p>
        </p:txBody>
      </p:sp>
      <p:sp>
        <p:nvSpPr>
          <p:cNvPr id="3" name="Subtitle 2"/>
          <p:cNvSpPr>
            <a:spLocks noGrp="1"/>
          </p:cNvSpPr>
          <p:nvPr>
            <p:ph type="subTitle" idx="1"/>
          </p:nvPr>
        </p:nvSpPr>
        <p:spPr/>
        <p:txBody>
          <a:bodyPr>
            <a:normAutofit/>
          </a:bodyPr>
          <a:lstStyle/>
          <a:p>
            <a:pPr algn="ctr" rtl="1"/>
            <a:r>
              <a:rPr lang="ar-SA" sz="3000" cap="small" dirty="0" smtClean="0">
                <a:latin typeface="+mj-lt"/>
                <a:ea typeface="+mj-ea"/>
                <a:cs typeface="+mj-cs"/>
              </a:rPr>
              <a:t>م. م. </a:t>
            </a:r>
            <a:r>
              <a:rPr lang="ar-SA" sz="3000" cap="small" smtClean="0">
                <a:latin typeface="+mj-lt"/>
                <a:ea typeface="+mj-ea"/>
                <a:cs typeface="+mj-cs"/>
              </a:rPr>
              <a:t>عيسى بايز حمد</a:t>
            </a:r>
            <a:endParaRPr lang="en-US" sz="3000" cap="small" dirty="0">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r" rtl="1"/>
            <a:r>
              <a:rPr lang="ar-SA" dirty="0" smtClean="0"/>
              <a:t>مفهوم الدلالة عند الآمدي </a:t>
            </a:r>
            <a:endParaRPr lang="en-US" dirty="0"/>
          </a:p>
        </p:txBody>
      </p:sp>
      <p:sp>
        <p:nvSpPr>
          <p:cNvPr id="3" name="Content Placeholder 2"/>
          <p:cNvSpPr>
            <a:spLocks noGrp="1"/>
          </p:cNvSpPr>
          <p:nvPr>
            <p:ph sz="quarter" idx="1"/>
          </p:nvPr>
        </p:nvSpPr>
        <p:spPr>
          <a:xfrm>
            <a:off x="457200" y="1268760"/>
            <a:ext cx="7467600" cy="5205192"/>
          </a:xfrm>
        </p:spPr>
        <p:txBody>
          <a:bodyPr>
            <a:noAutofit/>
          </a:bodyPr>
          <a:lstStyle/>
          <a:p>
            <a:pPr algn="just" rtl="1">
              <a:lnSpc>
                <a:spcPct val="150000"/>
              </a:lnSpc>
            </a:pPr>
            <a:r>
              <a:rPr lang="ar-SA" sz="2800" dirty="0" smtClean="0"/>
              <a:t>يقول الآمدي: (وذهبت البهشمة وجماعة من المتكلمين إلى أنّ ذلك من وضع أرباب اللغات واصطلاحهم، وأنَّ واحد أو جماعة انبعثت داعيته أو دواعيهم إلى وضع هذه الألفاظ بإزاء معانيها ثمّ حصل تعريف الباحثين بالإشارة والتكرار، كما يفعل الوالدان بالولد الرضيع، وكما يُعَرِّف الأخرس ما في ضميره بالإشارة والتكرار مرةً بعد أُخرى، محتجين على ذلك بقوله تعالى: { وما أرسلنا من رسولٍ إلا بلسانِ قومه}إبراهيم:4. وهذا دليل على تقدّم اللغة على البعثة والوحي).</a:t>
            </a:r>
            <a:endParaRPr lang="en-US" sz="2800" dirty="0" smtClean="0"/>
          </a:p>
          <a:p>
            <a:pPr algn="just" rtl="1">
              <a:lnSpc>
                <a:spcPct val="150000"/>
              </a:lnSpc>
            </a:pP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مفهوم الدلالة عند الآمدي</a:t>
            </a:r>
            <a:endParaRPr lang="en-US" dirty="0"/>
          </a:p>
        </p:txBody>
      </p:sp>
      <p:sp>
        <p:nvSpPr>
          <p:cNvPr id="3" name="Content Placeholder 2"/>
          <p:cNvSpPr>
            <a:spLocks noGrp="1"/>
          </p:cNvSpPr>
          <p:nvPr>
            <p:ph sz="quarter" idx="1"/>
          </p:nvPr>
        </p:nvSpPr>
        <p:spPr/>
        <p:txBody>
          <a:bodyPr>
            <a:normAutofit/>
          </a:bodyPr>
          <a:lstStyle/>
          <a:p>
            <a:pPr algn="just" rtl="1">
              <a:lnSpc>
                <a:spcPct val="150000"/>
              </a:lnSpc>
            </a:pPr>
            <a:r>
              <a:rPr lang="ar-SA" sz="2800" dirty="0" smtClean="0"/>
              <a:t>وقد يرجح الآمدي بعض هذه المذاهب لقوة حجّتها مقارنةً مع المذاهب الأخرى. </a:t>
            </a:r>
          </a:p>
          <a:p>
            <a:pPr algn="just" rtl="1">
              <a:lnSpc>
                <a:spcPct val="150000"/>
              </a:lnSpc>
            </a:pPr>
            <a:r>
              <a:rPr lang="ar-SA" sz="2800" dirty="0" smtClean="0"/>
              <a:t>كما ذهب إلى الميل إلى مذهب الأشعري القائل بالتوقيف.</a:t>
            </a:r>
          </a:p>
          <a:p>
            <a:pPr algn="just" rtl="1">
              <a:lnSpc>
                <a:spcPct val="150000"/>
              </a:lnSpc>
            </a:pPr>
            <a:r>
              <a:rPr lang="ar-SA" sz="2800" dirty="0" smtClean="0"/>
              <a:t>بينما نراه يعلن عن رجاحة مذهب القاضي أبي بكر حيث يقول: (والحقّ أن يُقالَ إن كان المطلوب في هذه المسألة يقين الوقوع لبعض هذه المذاهب، فالحقّ ما قاله القاضي أبو بكر إذ لا يقين من شيء منها).</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مفهوم الدلالة عند الآمدي</a:t>
            </a:r>
            <a:endParaRPr lang="en-US" dirty="0"/>
          </a:p>
        </p:txBody>
      </p:sp>
      <p:sp>
        <p:nvSpPr>
          <p:cNvPr id="3" name="Content Placeholder 2"/>
          <p:cNvSpPr>
            <a:spLocks noGrp="1"/>
          </p:cNvSpPr>
          <p:nvPr>
            <p:ph sz="quarter" idx="1"/>
          </p:nvPr>
        </p:nvSpPr>
        <p:spPr/>
        <p:txBody>
          <a:bodyPr>
            <a:normAutofit/>
          </a:bodyPr>
          <a:lstStyle/>
          <a:p>
            <a:pPr algn="just" rtl="1">
              <a:lnSpc>
                <a:spcPct val="150000"/>
              </a:lnSpc>
            </a:pPr>
            <a:r>
              <a:rPr lang="ar-SA" sz="2800" dirty="0" smtClean="0"/>
              <a:t>فاللآمدي ينصّ صراحةً على وجود كفاية في ذات الإنسان، ذلك أنّ متكلّم اللغة – أي لغة- مزود مسبقاً بقواعدَ ذهنية تحدد له عوالم دلالية، وتُخَوِّل له إنتاج جمل وتراكيب لم يتعلّمها من قبل.</a:t>
            </a:r>
          </a:p>
          <a:p>
            <a:pPr algn="just" rtl="1">
              <a:lnSpc>
                <a:spcPct val="150000"/>
              </a:lnSpc>
            </a:pPr>
            <a:r>
              <a:rPr lang="ar-SA" sz="2800" dirty="0" smtClean="0"/>
              <a:t>وهو ما جعله تشومسكي دعامة لنظريته في النحو التوليدي. الذي تحدثنا عنه في النظرية التوليدية الذي يقول بالأداء اللغوي والكفاية اللغوية التي عبّر عنها الآمدي بـ (الإقدار على اللغة). </a:t>
            </a:r>
            <a:endParaRPr lang="en-US" sz="2800" dirty="0" smtClean="0"/>
          </a:p>
          <a:p>
            <a:pPr algn="r" rtl="1">
              <a:lnSpc>
                <a:spcPct val="150000"/>
              </a:lnSpc>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467600" cy="490066"/>
          </a:xfrm>
        </p:spPr>
        <p:txBody>
          <a:bodyPr>
            <a:normAutofit fontScale="90000"/>
          </a:bodyPr>
          <a:lstStyle/>
          <a:p>
            <a:pPr algn="r" rtl="1"/>
            <a:r>
              <a:rPr lang="ar-SA" dirty="0" smtClean="0"/>
              <a:t>مفهوم الدلالة عند الآمدي</a:t>
            </a:r>
            <a:endParaRPr lang="en-US" dirty="0"/>
          </a:p>
        </p:txBody>
      </p:sp>
      <p:sp>
        <p:nvSpPr>
          <p:cNvPr id="3" name="Content Placeholder 2"/>
          <p:cNvSpPr>
            <a:spLocks noGrp="1"/>
          </p:cNvSpPr>
          <p:nvPr>
            <p:ph sz="quarter" idx="1"/>
          </p:nvPr>
        </p:nvSpPr>
        <p:spPr>
          <a:xfrm>
            <a:off x="457200" y="764704"/>
            <a:ext cx="8147248" cy="6093296"/>
          </a:xfrm>
        </p:spPr>
        <p:txBody>
          <a:bodyPr>
            <a:noAutofit/>
          </a:bodyPr>
          <a:lstStyle/>
          <a:p>
            <a:pPr algn="just" rtl="1">
              <a:lnSpc>
                <a:spcPct val="150000"/>
              </a:lnSpc>
            </a:pPr>
            <a:r>
              <a:rPr lang="ar-SA" sz="3200" dirty="0" smtClean="0">
                <a:cs typeface="Ali-A-Traditional" pitchFamily="2" charset="-78"/>
              </a:rPr>
              <a:t>الخلاصة:</a:t>
            </a:r>
          </a:p>
          <a:p>
            <a:pPr algn="just" rtl="1">
              <a:lnSpc>
                <a:spcPct val="150000"/>
              </a:lnSpc>
            </a:pPr>
            <a:r>
              <a:rPr lang="ar-SA" sz="3200" dirty="0" smtClean="0">
                <a:cs typeface="Ali-A-Traditional" pitchFamily="2" charset="-78"/>
              </a:rPr>
              <a:t>نرى الآمدي في نهاية باب البحث في أصل اللغات يميل إلى القول بالعلاقة الطبيعة بين الدال والمدلول، وذلك لاعتبار اللغة توقيفية معلومٌ توقيفُها إما بالوحي أو بخلق اللغات بخلق الاستعداد الفطري. لمعرفة أنّ ذلك اللفظ وضع لذلك المعنى. </a:t>
            </a:r>
          </a:p>
          <a:p>
            <a:pPr algn="just" rtl="1">
              <a:lnSpc>
                <a:spcPct val="150000"/>
              </a:lnSpc>
            </a:pPr>
            <a:r>
              <a:rPr lang="ar-SA" sz="3200" dirty="0" smtClean="0">
                <a:cs typeface="Ali-A-Traditional" pitchFamily="2" charset="-78"/>
              </a:rPr>
              <a:t>يقول الآمدي: (بل جاز أن يكون أصل التوقيف معلوماً، إمّا بالوحي من غير واسطة، وإمّا بخلق اللغات وخلقِ العلم الضروري للسامعين بأنّ واضعاً وضعها لتلك المعاني). </a:t>
            </a:r>
            <a:endParaRPr lang="en-US" sz="3200" dirty="0">
              <a:cs typeface="Ali-A-Traditional"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634082"/>
          </a:xfrm>
        </p:spPr>
        <p:txBody>
          <a:bodyPr>
            <a:normAutofit/>
          </a:bodyPr>
          <a:lstStyle/>
          <a:p>
            <a:pPr algn="r" rtl="1"/>
            <a:r>
              <a:rPr lang="ar-SA" sz="3200" dirty="0" smtClean="0"/>
              <a:t>الدلالة عند الآمدي</a:t>
            </a:r>
            <a:endParaRPr lang="en-US" sz="3200" dirty="0"/>
          </a:p>
        </p:txBody>
      </p:sp>
      <p:sp>
        <p:nvSpPr>
          <p:cNvPr id="3" name="Content Placeholder 2"/>
          <p:cNvSpPr>
            <a:spLocks noGrp="1"/>
          </p:cNvSpPr>
          <p:nvPr>
            <p:ph sz="quarter" idx="1"/>
          </p:nvPr>
        </p:nvSpPr>
        <p:spPr>
          <a:xfrm>
            <a:off x="251520" y="980728"/>
            <a:ext cx="8280920" cy="5493224"/>
          </a:xfrm>
        </p:spPr>
        <p:txBody>
          <a:bodyPr>
            <a:noAutofit/>
          </a:bodyPr>
          <a:lstStyle/>
          <a:p>
            <a:pPr algn="just" rtl="1">
              <a:lnSpc>
                <a:spcPct val="150000"/>
              </a:lnSpc>
            </a:pPr>
            <a:r>
              <a:rPr lang="ar-SA" sz="2800" dirty="0" smtClean="0">
                <a:cs typeface="Ali-A-Traditional" pitchFamily="2" charset="-78"/>
              </a:rPr>
              <a:t>الآمدي: هو سيف الدين أبو الحسن التغلبـي، ولد عام 551هـ، وتوفي عام 631هـ بدمشق.</a:t>
            </a:r>
          </a:p>
          <a:p>
            <a:pPr algn="just" rtl="1">
              <a:lnSpc>
                <a:spcPct val="150000"/>
              </a:lnSpc>
            </a:pPr>
            <a:r>
              <a:rPr lang="ar-SA" sz="2800" dirty="0" smtClean="0">
                <a:cs typeface="Ali-A-Traditional" pitchFamily="2" charset="-78"/>
              </a:rPr>
              <a:t>تناول علم الدلالة من خلال كتابه (الإحكام مجالاً واسعاً).</a:t>
            </a:r>
          </a:p>
          <a:p>
            <a:pPr algn="just" rtl="1">
              <a:lnSpc>
                <a:spcPct val="150000"/>
              </a:lnSpc>
            </a:pPr>
            <a:r>
              <a:rPr lang="ar-SA" sz="2800" dirty="0" smtClean="0">
                <a:cs typeface="Ali-A-Traditional" pitchFamily="2" charset="-78"/>
              </a:rPr>
              <a:t>سمّّى علم الدلالة بالعلامة اللسانية.</a:t>
            </a:r>
          </a:p>
          <a:p>
            <a:pPr algn="just" rtl="1">
              <a:lnSpc>
                <a:spcPct val="150000"/>
              </a:lnSpc>
            </a:pPr>
            <a:r>
              <a:rPr lang="ar-SA" sz="2800" dirty="0" smtClean="0">
                <a:cs typeface="Ali-A-Traditional" pitchFamily="2" charset="-78"/>
              </a:rPr>
              <a:t>فهو يتّخذ في تحديده لأنواع العلامة اللسانية مسلكين اثنين: </a:t>
            </a:r>
          </a:p>
          <a:p>
            <a:pPr algn="just" rtl="1">
              <a:lnSpc>
                <a:spcPct val="150000"/>
              </a:lnSpc>
            </a:pPr>
            <a:r>
              <a:rPr lang="ar-SA" sz="2800" dirty="0" smtClean="0">
                <a:cs typeface="Ali-A-Traditional" pitchFamily="2" charset="-78"/>
              </a:rPr>
              <a:t>1- مسلك صوري.</a:t>
            </a:r>
          </a:p>
          <a:p>
            <a:pPr algn="just" rtl="1">
              <a:lnSpc>
                <a:spcPct val="150000"/>
              </a:lnSpc>
            </a:pPr>
            <a:r>
              <a:rPr lang="ar-SA" sz="2800" dirty="0" smtClean="0">
                <a:cs typeface="Ali-A-Traditional" pitchFamily="2" charset="-78"/>
              </a:rPr>
              <a:t>2- مسلك مفهومي.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dirty="0" smtClean="0">
                <a:cs typeface="Ali-A-Traditional" pitchFamily="2" charset="-78"/>
              </a:rPr>
              <a:t>الدلالة عند الآمدي</a:t>
            </a:r>
            <a:endParaRPr lang="en-US" sz="4000" dirty="0">
              <a:cs typeface="Ali-A-Traditional" pitchFamily="2" charset="-78"/>
            </a:endParaRPr>
          </a:p>
        </p:txBody>
      </p:sp>
      <p:sp>
        <p:nvSpPr>
          <p:cNvPr id="3" name="Content Placeholder 2"/>
          <p:cNvSpPr>
            <a:spLocks noGrp="1"/>
          </p:cNvSpPr>
          <p:nvPr>
            <p:ph sz="quarter" idx="1"/>
          </p:nvPr>
        </p:nvSpPr>
        <p:spPr/>
        <p:txBody>
          <a:bodyPr>
            <a:normAutofit/>
          </a:bodyPr>
          <a:lstStyle/>
          <a:p>
            <a:pPr algn="just" rtl="1">
              <a:lnSpc>
                <a:spcPct val="150000"/>
              </a:lnSpc>
            </a:pPr>
            <a:r>
              <a:rPr lang="ar-SA" sz="3200" dirty="0" smtClean="0">
                <a:cs typeface="Ali-A-Traditional" pitchFamily="2" charset="-78"/>
              </a:rPr>
              <a:t>يقول الآمدي في تعيين اللفظ المطلق: أما المطلق فعبارة عن النكرة في سياق الإثبات أو هو اللفظ الدال على مدلول شائع في جنسه.</a:t>
            </a:r>
          </a:p>
          <a:p>
            <a:pPr algn="just" rtl="1">
              <a:lnSpc>
                <a:spcPct val="150000"/>
              </a:lnSpc>
            </a:pPr>
            <a:r>
              <a:rPr lang="ar-SA" sz="3200" dirty="0" smtClean="0">
                <a:cs typeface="Ali-A-Traditional" pitchFamily="2" charset="-78"/>
              </a:rPr>
              <a:t>أمّا القيود المفهومية فاللفظ المطلق يدلّ على اشتراك غير محدّد في الدلالة بينه وبين حقل من المدلولات</a:t>
            </a:r>
            <a:endParaRPr lang="en-US" sz="3200" dirty="0">
              <a:cs typeface="Ali-A-Traditional"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r" rtl="1"/>
            <a:r>
              <a:rPr lang="ar-SA" dirty="0" smtClean="0"/>
              <a:t>الدلالة عند الآمدي</a:t>
            </a:r>
            <a:endParaRPr lang="en-US" dirty="0"/>
          </a:p>
        </p:txBody>
      </p:sp>
      <p:sp>
        <p:nvSpPr>
          <p:cNvPr id="3" name="Content Placeholder 2"/>
          <p:cNvSpPr>
            <a:spLocks noGrp="1"/>
          </p:cNvSpPr>
          <p:nvPr>
            <p:ph sz="quarter" idx="1"/>
          </p:nvPr>
        </p:nvSpPr>
        <p:spPr>
          <a:xfrm>
            <a:off x="323528" y="980728"/>
            <a:ext cx="8208912" cy="5493224"/>
          </a:xfrm>
        </p:spPr>
        <p:txBody>
          <a:bodyPr>
            <a:noAutofit/>
          </a:bodyPr>
          <a:lstStyle/>
          <a:p>
            <a:pPr algn="just" rtl="1">
              <a:lnSpc>
                <a:spcPct val="150000"/>
              </a:lnSpc>
            </a:pPr>
            <a:r>
              <a:rPr lang="ar-SA" sz="2800" dirty="0" smtClean="0"/>
              <a:t>فهو يطرح مظهرين متكاملين لكلّ مدلول في الحقل المفهومي:</a:t>
            </a:r>
          </a:p>
          <a:p>
            <a:pPr algn="just" rtl="1">
              <a:lnSpc>
                <a:spcPct val="150000"/>
              </a:lnSpc>
            </a:pPr>
            <a:r>
              <a:rPr lang="ar-SA" sz="2800" dirty="0" smtClean="0"/>
              <a:t>1- المظهر الأول يظهر من خلال العلاقة الحتمية التي تربطه بالدّال، وهذه العلاقة تسجل مكان الدال إلا إنّها لا تسمح لنا بتحديده بكيفية إيجابية.</a:t>
            </a:r>
          </a:p>
          <a:p>
            <a:pPr algn="just" rtl="1">
              <a:lnSpc>
                <a:spcPct val="150000"/>
              </a:lnSpc>
            </a:pPr>
            <a:r>
              <a:rPr lang="ar-SA" sz="2800" dirty="0" smtClean="0"/>
              <a:t>2- المظهر الثاني يقوم على علاقة هذا المدلول بكلّ المدلولات الأخرى داخل منظومة العلامات.</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424936" cy="6213304"/>
          </a:xfrm>
        </p:spPr>
        <p:txBody>
          <a:bodyPr>
            <a:normAutofit fontScale="92500" lnSpcReduction="10000"/>
          </a:bodyPr>
          <a:lstStyle/>
          <a:p>
            <a:pPr algn="just" rtl="1">
              <a:lnSpc>
                <a:spcPct val="150000"/>
              </a:lnSpc>
            </a:pPr>
            <a:r>
              <a:rPr lang="ar-SA" sz="3200" dirty="0" smtClean="0"/>
              <a:t>فأذا ورد لفظ دالّ على معنيين أو أكثر ويتعيّن كلاهما عند إطلاقه، فهو اللفظ المشترك ويدخل في باب المشترك اللفظي أو ما سمّاه الآمدي بـ(اللفظ المُجمَل).</a:t>
            </a:r>
          </a:p>
          <a:p>
            <a:pPr algn="just" rtl="1">
              <a:lnSpc>
                <a:spcPct val="150000"/>
              </a:lnSpc>
            </a:pPr>
            <a:r>
              <a:rPr lang="ar-SA" sz="3200" dirty="0" smtClean="0"/>
              <a:t>فهو يقول في تعريفه: (المجملُ ما له دلالة على أحدِ أمرينِ لامزيّة لأحدِهما على الآخرِ بالنسبة إليهِ). وهذا التصنيف للدوال يرتكز أساساً على المدلول المتعدّد.</a:t>
            </a:r>
            <a:r>
              <a:rPr lang="ar-SA" sz="3200" dirty="0"/>
              <a:t> </a:t>
            </a:r>
            <a:r>
              <a:rPr lang="ar-SA" sz="3200" dirty="0" smtClean="0"/>
              <a:t>مثل:</a:t>
            </a:r>
          </a:p>
          <a:p>
            <a:pPr algn="just" rtl="1">
              <a:lnSpc>
                <a:spcPct val="150000"/>
              </a:lnSpc>
            </a:pPr>
            <a:r>
              <a:rPr lang="ar-SA" sz="3200" dirty="0" smtClean="0"/>
              <a:t>العين: للذهب وللشمس ولمورد الماء.</a:t>
            </a:r>
          </a:p>
          <a:p>
            <a:pPr algn="just" rtl="1">
              <a:lnSpc>
                <a:spcPct val="150000"/>
              </a:lnSpc>
            </a:pPr>
            <a:r>
              <a:rPr lang="ar-SA" sz="3200" dirty="0" smtClean="0"/>
              <a:t>وإذا ورد هذا اللفظ في سياق عام لم يتعيّن أحد هذه المدلولات. مثل: رأيتُ العينَ.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352928" cy="6285312"/>
          </a:xfrm>
        </p:spPr>
        <p:txBody>
          <a:bodyPr>
            <a:noAutofit/>
          </a:bodyPr>
          <a:lstStyle/>
          <a:p>
            <a:pPr algn="just" rtl="1">
              <a:lnSpc>
                <a:spcPct val="150000"/>
              </a:lnSpc>
            </a:pPr>
            <a:r>
              <a:rPr lang="ar-SA" sz="2800" dirty="0" smtClean="0">
                <a:cs typeface="Ali-A-Traditional" pitchFamily="2" charset="-78"/>
              </a:rPr>
              <a:t>أنّ الإشكالَ الدلاليَّ الذي يكتنفُ السياقَ اللغويَّ يمكن حلًّهُ </a:t>
            </a:r>
            <a:r>
              <a:rPr lang="ar-SA" sz="2800" smtClean="0">
                <a:cs typeface="Ali-A-Traditional" pitchFamily="2" charset="-78"/>
              </a:rPr>
              <a:t>بصيغِ التوضيحِ </a:t>
            </a:r>
            <a:r>
              <a:rPr lang="ar-SA" sz="2800" dirty="0" smtClean="0">
                <a:cs typeface="Ali-A-Traditional" pitchFamily="2" charset="-78"/>
              </a:rPr>
              <a:t>والتأويل، تلك الصيغ أطلق عليها الآمدي مصطلح (البيان). </a:t>
            </a:r>
          </a:p>
          <a:p>
            <a:pPr algn="just" rtl="1">
              <a:lnSpc>
                <a:spcPct val="150000"/>
              </a:lnSpc>
            </a:pPr>
            <a:r>
              <a:rPr lang="ar-SA" sz="2800" dirty="0" smtClean="0">
                <a:cs typeface="Ali-A-Traditional" pitchFamily="2" charset="-78"/>
              </a:rPr>
              <a:t>ويُعَرِّف الآمدي البيان بقوله: أمّا البيان فاعلم أنّه لِمَا كان متعلقاً بالتعريف والإعلام بما ليس بمعروف ولا معلوم، وكان ذلك مما يتوقّف على الدليل، والدليل مرشدٌ إلى المطلوب وهو العلم أو الظنّ الحاصل عن الدليل ولم يخرج البيان عن التعريف، والدليل والمطلوب الحاصل من الدليل.</a:t>
            </a:r>
          </a:p>
          <a:p>
            <a:pPr algn="just" rtl="1">
              <a:lnSpc>
                <a:spcPct val="150000"/>
              </a:lnSpc>
            </a:pPr>
            <a:r>
              <a:rPr lang="ar-SA" sz="2800" dirty="0" smtClean="0">
                <a:cs typeface="Ali-A-Traditional" pitchFamily="2" charset="-78"/>
              </a:rPr>
              <a:t>وللبيان صيغ متعددة قد تكون حسّية أو عقلية أو شرعية أو عُرفية، بل إنّ السكوت يعدّ بياناً إذ يقول الآمدي: (فحدّ البيان ما هو حدّ الدليل). </a:t>
            </a: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Autofit/>
          </a:bodyPr>
          <a:lstStyle/>
          <a:p>
            <a:pPr algn="just" rtl="1">
              <a:lnSpc>
                <a:spcPct val="150000"/>
              </a:lnSpc>
            </a:pPr>
            <a:r>
              <a:rPr lang="ar-SA" sz="2800" dirty="0" smtClean="0"/>
              <a:t>سار الآمدي على منهجٍ علمي حول مسألة الدال والمدلول، فقد خالف المعتزلة في قولهم بأنّ العلاقة بين الدال والمدلول ليست اعتباطية (لا مبرر لها ولا سبب) بل هي علاقة طبيعية. </a:t>
            </a:r>
          </a:p>
          <a:p>
            <a:pPr algn="just" rtl="1">
              <a:lnSpc>
                <a:spcPct val="150000"/>
              </a:lnSpc>
            </a:pPr>
            <a:r>
              <a:rPr lang="ar-SA" sz="2800" dirty="0" smtClean="0"/>
              <a:t>يقول الآمدي</a:t>
            </a:r>
            <a:r>
              <a:rPr lang="ar-SA" sz="2800" dirty="0" smtClean="0">
                <a:solidFill>
                  <a:srgbClr val="FF0000"/>
                </a:solidFill>
              </a:rPr>
              <a:t>: إننا نعلم أن الواضع في ابتداء الوضع، لو وضع لفظ الوجود على العدم والعدم على الوجود، واسم كلّ ضدّ على مقابله لما كان ممتنعاً، كيف وقد وضع ذلك كما في اسم الجون، ونحوه. والاسم الواحد لا يكون مناسباً لطبيعة الشيء ولعدمه، وحيث خصّص الواضع بعض الألفاظ ببعض المدلولات إنّما كان ذلك نظراً إلى الإرادة المخصصة.</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88640"/>
            <a:ext cx="8280920" cy="6285312"/>
          </a:xfrm>
        </p:spPr>
        <p:txBody>
          <a:bodyPr>
            <a:noAutofit/>
          </a:bodyPr>
          <a:lstStyle/>
          <a:p>
            <a:pPr algn="r" rtl="1">
              <a:lnSpc>
                <a:spcPct val="150000"/>
              </a:lnSpc>
            </a:pPr>
            <a:r>
              <a:rPr lang="ar-SA" dirty="0" smtClean="0">
                <a:cs typeface="Ali-A-Traditional" pitchFamily="2" charset="-78"/>
              </a:rPr>
              <a:t>وهناك رأيان حول تخصيص العلاقة بين الدال والمدلول: </a:t>
            </a:r>
          </a:p>
          <a:p>
            <a:pPr algn="just" rtl="1">
              <a:lnSpc>
                <a:spcPct val="150000"/>
              </a:lnSpc>
            </a:pPr>
            <a:r>
              <a:rPr lang="ar-SA" sz="2800" dirty="0" smtClean="0">
                <a:cs typeface="Ali-A-Traditional" pitchFamily="2" charset="-78"/>
              </a:rPr>
              <a:t>1- الرأي الأول يمثله الأشاعرة والظاهرية وجماعة من الفقهاء الذين أرجعوا طبيعة العلاقة الدلالية بين اللفظ ومعناه إلى التوقيف الإلهي الذي كان بالوحي المباشر، مع تضمين الكتاب المنزَّل ألفاظاً ذات دلالات، أو بأن يخْلق في الناس الاستعداد الذاتي لمعرفة أنّ هذه الأصوات والحروف خُلِقَتْ للدلالة على تلك المعاني، واستند أصحاب هذا الرأي على آيات من القرآن الكريم، منها قوله تعالى: {وعلّم آدم الأسماء كلّها ثمّ عرضهم على الملائكة فقال أنبؤني بأسماء هؤلاء إن كنتم صادقين قالوا سبحانك لا علم لنا إلا ما علّمتنا إنَّكَ أنت العليم الحكيم}البقرة: 31. </a:t>
            </a:r>
            <a:endParaRPr lang="en-US" sz="2800" dirty="0">
              <a:cs typeface="Ali-A-Traditional"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352928" cy="6213304"/>
          </a:xfrm>
        </p:spPr>
        <p:txBody>
          <a:bodyPr>
            <a:normAutofit fontScale="92500"/>
          </a:bodyPr>
          <a:lstStyle/>
          <a:p>
            <a:pPr algn="just" rtl="1">
              <a:lnSpc>
                <a:spcPct val="150000"/>
              </a:lnSpc>
            </a:pPr>
            <a:r>
              <a:rPr lang="ar-SA" sz="3200" smtClean="0"/>
              <a:t>2- بينما </a:t>
            </a:r>
            <a:r>
              <a:rPr lang="ar-SA" sz="3200" dirty="0" smtClean="0"/>
              <a:t>يمثل الرأي الثاني فرقة البهشمية وبعض المتكلمين الذين اعتبروا أنْ لا علاقة دلالية قائمة بين طرفي الدليل اللساني وإنّّما العلاقة حدثت لاصطلاح بين أهل اللغة ولأغراضٍ ودواعٍ. ثم حصل توسيع في الاستعمال.</a:t>
            </a:r>
          </a:p>
          <a:p>
            <a:pPr algn="just" rtl="1">
              <a:lnSpc>
                <a:spcPct val="150000"/>
              </a:lnSpc>
            </a:pPr>
            <a:r>
              <a:rPr lang="ar-SA" sz="3200" dirty="0" smtClean="0"/>
              <a:t>يقدّم الآمدي رأي البهشمية ولبعض المتكلمين الذين اعتبروا اللغة إحدى أهم وسائل التواصل، مشيرين إلى وجود أدوات أخرى للتواصل والإبلاغ وهي الإشارات والرموز، ومؤكدين إنّ القول بالتوقيف اللغوي غير صحيح، لأنّ اللغة سابقة على الوحي.</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773</TotalTime>
  <Words>934</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مفهوم الدلالة عند الآمدي علم الدلالة/ المرحلة الثالثة</vt:lpstr>
      <vt:lpstr>الدلالة عند الآمدي</vt:lpstr>
      <vt:lpstr>الدلالة عند الآمدي</vt:lpstr>
      <vt:lpstr>الدلالة عند الآمدي</vt:lpstr>
      <vt:lpstr>Slide 5</vt:lpstr>
      <vt:lpstr>Slide 6</vt:lpstr>
      <vt:lpstr>Slide 7</vt:lpstr>
      <vt:lpstr>Slide 8</vt:lpstr>
      <vt:lpstr>Slide 9</vt:lpstr>
      <vt:lpstr>مفهوم الدلالة عند الآمدي </vt:lpstr>
      <vt:lpstr>مفهوم الدلالة عند الآمدي</vt:lpstr>
      <vt:lpstr>مفهوم الدلالة عند الآمدي</vt:lpstr>
      <vt:lpstr>مفهوم الدلالة عند الآمدي</vt:lpstr>
    </vt:vector>
  </TitlesOfParts>
  <Company>P30Download.com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المبني للمجهول</dc:title>
  <dc:creator>SCORPIONLAMAHS</dc:creator>
  <cp:lastModifiedBy>SCORPIONLAMAHS</cp:lastModifiedBy>
  <cp:revision>224</cp:revision>
  <dcterms:created xsi:type="dcterms:W3CDTF">2017-12-27T18:41:39Z</dcterms:created>
  <dcterms:modified xsi:type="dcterms:W3CDTF">2022-06-09T22:21:16Z</dcterms:modified>
</cp:coreProperties>
</file>