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png" ContentType="image/pn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268211" y="9819751"/>
            <a:ext cx="25654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Relationship Id="rId15" Type="http://schemas.openxmlformats.org/officeDocument/2006/relationships/image" Target="../media/image24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Relationship Id="rId18" Type="http://schemas.openxmlformats.org/officeDocument/2006/relationships/image" Target="../media/image27.png"/><Relationship Id="rId19" Type="http://schemas.openxmlformats.org/officeDocument/2006/relationships/image" Target="../media/image28.png"/><Relationship Id="rId20" Type="http://schemas.openxmlformats.org/officeDocument/2006/relationships/image" Target="../media/image29.png"/><Relationship Id="rId21" Type="http://schemas.openxmlformats.org/officeDocument/2006/relationships/image" Target="../media/image30.png"/><Relationship Id="rId22" Type="http://schemas.openxmlformats.org/officeDocument/2006/relationships/image" Target="../media/image31.png"/><Relationship Id="rId23" Type="http://schemas.openxmlformats.org/officeDocument/2006/relationships/image" Target="../media/image32.png"/><Relationship Id="rId24" Type="http://schemas.openxmlformats.org/officeDocument/2006/relationships/image" Target="../media/image33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4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2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Relationship Id="rId3" Type="http://schemas.openxmlformats.org/officeDocument/2006/relationships/image" Target="../media/image49.png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8.png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9.png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6641" y="1052829"/>
            <a:ext cx="5505450" cy="694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080">
              <a:lnSpc>
                <a:spcPts val="212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Chapter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algn="ctr" marL="5080">
              <a:lnSpc>
                <a:spcPts val="2120"/>
              </a:lnSpc>
            </a:pPr>
            <a:r>
              <a:rPr dirty="0" sz="1800" spc="-5" b="1">
                <a:latin typeface="Times New Roman"/>
                <a:cs typeface="Times New Roman"/>
              </a:rPr>
              <a:t>Solutions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of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Equations in</a:t>
            </a:r>
            <a:r>
              <a:rPr dirty="0" sz="1800" spc="1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One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Variable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lvl="1" marL="358775" indent="-305435">
              <a:lnSpc>
                <a:spcPct val="100000"/>
              </a:lnSpc>
              <a:buAutoNum type="arabicPeriod"/>
              <a:tabLst>
                <a:tab pos="35941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 algn="just" marL="53975" marR="46990">
              <a:lnSpc>
                <a:spcPct val="143600"/>
              </a:lnSpc>
              <a:spcBef>
                <a:spcPts val="1330"/>
              </a:spcBef>
            </a:pPr>
            <a:r>
              <a:rPr dirty="0" sz="1400" spc="-5">
                <a:latin typeface="Times New Roman"/>
                <a:cs typeface="Times New Roman"/>
              </a:rPr>
              <a:t>This chapter deals with ﬁnding solutions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algebraic and transcendental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forms</a:t>
            </a:r>
            <a:endParaRPr sz="1400">
              <a:latin typeface="Times New Roman"/>
              <a:cs typeface="Times New Roman"/>
            </a:endParaRPr>
          </a:p>
          <a:p>
            <a:pPr algn="just" marL="567055">
              <a:lnSpc>
                <a:spcPct val="100000"/>
              </a:lnSpc>
              <a:spcBef>
                <a:spcPts val="735"/>
              </a:spcBef>
              <a:tabLst>
                <a:tab pos="467106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f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(2.1)</a:t>
            </a:r>
            <a:endParaRPr sz="1400">
              <a:latin typeface="Times New Roman"/>
              <a:cs typeface="Times New Roman"/>
            </a:endParaRPr>
          </a:p>
          <a:p>
            <a:pPr algn="just" marL="53975" marR="40640">
              <a:lnSpc>
                <a:spcPct val="145100"/>
              </a:lnSpc>
              <a:spcBef>
                <a:spcPts val="270"/>
              </a:spcBef>
            </a:pPr>
            <a:r>
              <a:rPr dirty="0" sz="1400" spc="-5">
                <a:latin typeface="Times New Roman"/>
                <a:cs typeface="Times New Roman"/>
              </a:rPr>
              <a:t>where we want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solution 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unknown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An algebraic equation </a:t>
            </a:r>
            <a:r>
              <a:rPr dirty="0" sz="1400">
                <a:latin typeface="Times New Roman"/>
                <a:cs typeface="Times New Roman"/>
              </a:rPr>
              <a:t>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-5">
                <a:latin typeface="Times New Roman"/>
                <a:cs typeface="Times New Roman"/>
              </a:rPr>
              <a:t> equation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constructed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150" spc="90">
                <a:latin typeface="Symbol"/>
                <a:cs typeface="Symbol"/>
              </a:rPr>
              <a:t></a:t>
            </a:r>
            <a:r>
              <a:rPr dirty="0" sz="1150" spc="90">
                <a:latin typeface="Times New Roman"/>
                <a:cs typeface="Times New Roman"/>
              </a:rPr>
              <a:t>, </a:t>
            </a:r>
            <a:r>
              <a:rPr dirty="0" sz="1150" spc="85">
                <a:latin typeface="Symbol"/>
                <a:cs typeface="Symbol"/>
              </a:rPr>
              <a:t></a:t>
            </a:r>
            <a:r>
              <a:rPr dirty="0" sz="1150" spc="85">
                <a:latin typeface="Times New Roman"/>
                <a:cs typeface="Times New Roman"/>
              </a:rPr>
              <a:t>,</a:t>
            </a:r>
            <a:r>
              <a:rPr dirty="0" sz="1150" spc="85">
                <a:latin typeface="Symbol"/>
                <a:cs typeface="Symbol"/>
              </a:rPr>
              <a:t></a:t>
            </a:r>
            <a:r>
              <a:rPr dirty="0" sz="1150" spc="85">
                <a:latin typeface="Times New Roman"/>
                <a:cs typeface="Times New Roman"/>
              </a:rPr>
              <a:t>  </a:t>
            </a:r>
            <a:r>
              <a:rPr dirty="0" sz="1150">
                <a:latin typeface="Times New Roman"/>
                <a:cs typeface="Times New Roman"/>
              </a:rPr>
              <a:t>and</a:t>
            </a:r>
            <a:r>
              <a:rPr dirty="0" sz="1150" spc="285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Symbol"/>
                <a:cs typeface="Symbol"/>
              </a:rPr>
              <a:t>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possibly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taking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(radicals).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Rational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polynomials</a:t>
            </a:r>
            <a:r>
              <a:rPr dirty="0" sz="1400">
                <a:latin typeface="Times New Roman"/>
                <a:cs typeface="Times New Roman"/>
              </a:rPr>
              <a:t> are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algebraic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functions. Transcendental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 comparison </a:t>
            </a:r>
            <a:r>
              <a:rPr dirty="0" sz="1400">
                <a:latin typeface="Times New Roman"/>
                <a:cs typeface="Times New Roman"/>
              </a:rPr>
              <a:t> are </a:t>
            </a:r>
            <a:r>
              <a:rPr dirty="0" sz="1400" spc="-5">
                <a:latin typeface="Times New Roman"/>
                <a:cs typeface="Times New Roman"/>
              </a:rPr>
              <a:t>not algebraic. That is, they </a:t>
            </a:r>
            <a:r>
              <a:rPr dirty="0" sz="1400" spc="-10">
                <a:latin typeface="Times New Roman"/>
                <a:cs typeface="Times New Roman"/>
              </a:rPr>
              <a:t>contain </a:t>
            </a:r>
            <a:r>
              <a:rPr dirty="0" sz="1400">
                <a:latin typeface="Times New Roman"/>
                <a:cs typeface="Times New Roman"/>
              </a:rPr>
              <a:t>non-algebraic </a:t>
            </a:r>
            <a:r>
              <a:rPr dirty="0" sz="1400" spc="-5">
                <a:latin typeface="Times New Roman"/>
                <a:cs typeface="Times New Roman"/>
              </a:rPr>
              <a:t>functions and possibly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their inverses functions. Equations which contain trigonometric functions,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inverse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trigonometric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exponential</a:t>
            </a:r>
            <a:r>
              <a:rPr dirty="0" sz="1400" spc="-5">
                <a:latin typeface="Times New Roman"/>
                <a:cs typeface="Times New Roman"/>
              </a:rPr>
              <a:t> functions,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logarithmic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>
                <a:latin typeface="Times New Roman"/>
                <a:cs typeface="Times New Roman"/>
              </a:rPr>
              <a:t> 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examples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non-algebraic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>
                <a:latin typeface="Times New Roman"/>
                <a:cs typeface="Times New Roman"/>
              </a:rPr>
              <a:t> 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transcendental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Transcendental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also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include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many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deﬁned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inﬁnite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integrals.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lvl="1" marL="358775" indent="-305435">
              <a:lnSpc>
                <a:spcPct val="100000"/>
              </a:lnSpc>
              <a:buAutoNum type="arabicPeriod" startAt="2"/>
              <a:tabLst>
                <a:tab pos="35941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Locating the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Position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of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Roots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(Programming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Method)</a:t>
            </a:r>
            <a:endParaRPr sz="1600">
              <a:latin typeface="Times New Roman"/>
              <a:cs typeface="Times New Roman"/>
            </a:endParaRPr>
          </a:p>
          <a:p>
            <a:pPr algn="just" marL="53975" marR="43180" indent="43815">
              <a:lnSpc>
                <a:spcPct val="161500"/>
              </a:lnSpc>
              <a:spcBef>
                <a:spcPts val="103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locate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position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roots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function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(equation)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f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</a:t>
            </a:r>
            <a:r>
              <a:rPr dirty="0" sz="135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using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programming method, </a:t>
            </a:r>
            <a:r>
              <a:rPr dirty="0" sz="1400">
                <a:latin typeface="Times New Roman"/>
                <a:cs typeface="Times New Roman"/>
              </a:rPr>
              <a:t>let   </a:t>
            </a:r>
            <a:r>
              <a:rPr dirty="0" sz="1350" spc="15" i="1">
                <a:latin typeface="Times New Roman"/>
                <a:cs typeface="Times New Roman"/>
              </a:rPr>
              <a:t>f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be a continuous function on the interval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[</a:t>
            </a:r>
            <a:r>
              <a:rPr dirty="0" sz="1350" spc="35" i="1">
                <a:latin typeface="Times New Roman"/>
                <a:cs typeface="Times New Roman"/>
              </a:rPr>
              <a:t>a</a:t>
            </a:r>
            <a:r>
              <a:rPr dirty="0" sz="1350" spc="35">
                <a:latin typeface="Times New Roman"/>
                <a:cs typeface="Times New Roman"/>
              </a:rPr>
              <a:t>,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70" i="1">
                <a:latin typeface="Times New Roman"/>
                <a:cs typeface="Times New Roman"/>
              </a:rPr>
              <a:t>b</a:t>
            </a:r>
            <a:r>
              <a:rPr dirty="0" sz="1350" spc="70">
                <a:latin typeface="Times New Roman"/>
                <a:cs typeface="Times New Roman"/>
              </a:rPr>
              <a:t>]</a:t>
            </a:r>
            <a:r>
              <a:rPr dirty="0" sz="1400" spc="7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divide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interval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[</a:t>
            </a:r>
            <a:r>
              <a:rPr dirty="0" sz="1350" spc="35" i="1">
                <a:latin typeface="Times New Roman"/>
                <a:cs typeface="Times New Roman"/>
              </a:rPr>
              <a:t>a</a:t>
            </a:r>
            <a:r>
              <a:rPr dirty="0" sz="1350" spc="35">
                <a:latin typeface="Times New Roman"/>
                <a:cs typeface="Times New Roman"/>
              </a:rPr>
              <a:t>,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b</a:t>
            </a:r>
            <a:r>
              <a:rPr dirty="0" sz="1350" spc="30">
                <a:latin typeface="Times New Roman"/>
                <a:cs typeface="Times New Roman"/>
              </a:rPr>
              <a:t>]</a:t>
            </a:r>
            <a:r>
              <a:rPr dirty="0" sz="1350" spc="1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subintervals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a</a:t>
            </a:r>
            <a:r>
              <a:rPr dirty="0" baseline="2057" sz="2025" i="1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67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22875" sz="1275" spc="7">
                <a:latin typeface="Times New Roman"/>
                <a:cs typeface="Times New Roman"/>
              </a:rPr>
              <a:t>0</a:t>
            </a:r>
            <a:r>
              <a:rPr dirty="0" baseline="-22875" sz="1275" spc="277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</a:t>
            </a:r>
            <a:r>
              <a:rPr dirty="0" baseline="2057" sz="2025" spc="247">
                <a:latin typeface="Times New Roman"/>
                <a:cs typeface="Times New Roman"/>
              </a:rPr>
              <a:t> </a:t>
            </a:r>
            <a:r>
              <a:rPr dirty="0" baseline="2057" sz="2025" spc="-67" i="1">
                <a:latin typeface="Times New Roman"/>
                <a:cs typeface="Times New Roman"/>
              </a:rPr>
              <a:t>x</a:t>
            </a:r>
            <a:r>
              <a:rPr dirty="0" baseline="-22875" sz="1275" spc="-67">
                <a:latin typeface="Times New Roman"/>
                <a:cs typeface="Times New Roman"/>
              </a:rPr>
              <a:t>1</a:t>
            </a:r>
            <a:r>
              <a:rPr dirty="0" baseline="-22875" sz="1275" spc="-60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Symbol"/>
                <a:cs typeface="Symbol"/>
              </a:rPr>
              <a:t></a:t>
            </a:r>
            <a:r>
              <a:rPr dirty="0" baseline="2057" sz="2025" spc="225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2</a:t>
            </a:r>
            <a:r>
              <a:rPr dirty="0" baseline="-22875" sz="1275" spc="307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Symbol"/>
                <a:cs typeface="Symbol"/>
              </a:rPr>
              <a:t></a:t>
            </a:r>
            <a:endParaRPr baseline="2057" sz="2025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4384" y="8328221"/>
            <a:ext cx="109791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052830" algn="l"/>
              </a:tabLst>
            </a:pPr>
            <a:r>
              <a:rPr dirty="0" sz="850" spc="10" i="1">
                <a:latin typeface="Times New Roman"/>
                <a:cs typeface="Times New Roman"/>
              </a:rPr>
              <a:t>n</a:t>
            </a:r>
            <a:r>
              <a:rPr dirty="0" sz="850" spc="10" i="1">
                <a:latin typeface="Times New Roman"/>
                <a:cs typeface="Times New Roman"/>
              </a:rPr>
              <a:t>	</a:t>
            </a: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67166" y="8365001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 h="0">
                <a:moveTo>
                  <a:pt x="0" y="0"/>
                </a:moveTo>
                <a:lnTo>
                  <a:pt x="359134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591290" y="8357484"/>
            <a:ext cx="11366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45434" y="8328221"/>
            <a:ext cx="57150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68781" y="8328221"/>
            <a:ext cx="176530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65" i="1">
                <a:latin typeface="Times New Roman"/>
                <a:cs typeface="Times New Roman"/>
              </a:rPr>
              <a:t>i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8094" y="8219716"/>
            <a:ext cx="5438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5082540" algn="l"/>
              </a:tabLst>
            </a:pPr>
            <a:r>
              <a:rPr dirty="0" sz="1400">
                <a:latin typeface="Times New Roman"/>
                <a:cs typeface="Times New Roman"/>
              </a:rPr>
              <a:t>...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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2057" sz="2025" spc="847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Symbol"/>
                <a:cs typeface="Symbol"/>
              </a:rPr>
              <a:t></a:t>
            </a:r>
            <a:r>
              <a:rPr dirty="0" baseline="2057" sz="2025" spc="-75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b </a:t>
            </a:r>
            <a:r>
              <a:rPr dirty="0" baseline="2057" sz="2025" spc="14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x</a:t>
            </a:r>
            <a:r>
              <a:rPr dirty="0" baseline="2057" sz="2025" spc="487" i="1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a</a:t>
            </a:r>
            <a:r>
              <a:rPr dirty="0" baseline="2057" sz="2025" spc="-60" i="1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</a:t>
            </a:r>
            <a:r>
              <a:rPr dirty="0" baseline="2057" sz="2025" spc="-135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i</a:t>
            </a:r>
            <a:r>
              <a:rPr dirty="0" baseline="2057" sz="2025" spc="-232" i="1">
                <a:latin typeface="Times New Roman"/>
                <a:cs typeface="Times New Roman"/>
              </a:rPr>
              <a:t> </a:t>
            </a:r>
            <a:r>
              <a:rPr dirty="0" baseline="2057" sz="2025" spc="22" i="1">
                <a:latin typeface="Times New Roman"/>
                <a:cs typeface="Times New Roman"/>
              </a:rPr>
              <a:t>h</a:t>
            </a:r>
            <a:r>
              <a:rPr dirty="0" baseline="2057" sz="2025" spc="-1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i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0,1,...,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n</a:t>
            </a:r>
            <a:r>
              <a:rPr dirty="0" sz="1350" spc="5">
                <a:latin typeface="Times New Roman"/>
                <a:cs typeface="Times New Roman"/>
              </a:rPr>
              <a:t>; </a:t>
            </a:r>
            <a:r>
              <a:rPr dirty="0" sz="1350" spc="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baseline="37037" sz="2025" spc="22" i="1">
                <a:latin typeface="Times New Roman"/>
                <a:cs typeface="Times New Roman"/>
              </a:rPr>
              <a:t>b</a:t>
            </a:r>
            <a:r>
              <a:rPr dirty="0" baseline="37037" sz="2025" spc="-89" i="1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Symbol"/>
                <a:cs typeface="Symbol"/>
              </a:rPr>
              <a:t></a:t>
            </a:r>
            <a:r>
              <a:rPr dirty="0" baseline="37037" sz="2025" spc="-104">
                <a:latin typeface="Times New Roman"/>
                <a:cs typeface="Times New Roman"/>
              </a:rPr>
              <a:t> </a:t>
            </a:r>
            <a:r>
              <a:rPr dirty="0" baseline="37037" sz="2025" spc="22" i="1">
                <a:latin typeface="Times New Roman"/>
                <a:cs typeface="Times New Roman"/>
              </a:rPr>
              <a:t>a</a:t>
            </a:r>
            <a:r>
              <a:rPr dirty="0" baseline="37037" sz="2025" spc="5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65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 </a:t>
            </a:r>
            <a:r>
              <a:rPr dirty="0" baseline="2057" sz="2025" spc="89">
                <a:latin typeface="Times New Roman"/>
                <a:cs typeface="Times New Roman"/>
              </a:rPr>
              <a:t>(</a:t>
            </a:r>
            <a:r>
              <a:rPr dirty="0" baseline="2057" sz="2025" spc="89" i="1">
                <a:latin typeface="Times New Roman"/>
                <a:cs typeface="Times New Roman"/>
              </a:rPr>
              <a:t>x</a:t>
            </a:r>
            <a:r>
              <a:rPr dirty="0" baseline="2057" sz="2025" spc="75" i="1">
                <a:latin typeface="Times New Roman"/>
                <a:cs typeface="Times New Roman"/>
              </a:rPr>
              <a:t> </a:t>
            </a:r>
            <a:r>
              <a:rPr dirty="0" baseline="2057" sz="2025" spc="97">
                <a:latin typeface="Times New Roman"/>
                <a:cs typeface="Times New Roman"/>
              </a:rPr>
              <a:t>)</a:t>
            </a:r>
            <a:r>
              <a:rPr dirty="0" baseline="2057" sz="2025" spc="97">
                <a:latin typeface="Symbol"/>
                <a:cs typeface="Symbol"/>
              </a:rPr>
              <a:t></a:t>
            </a:r>
            <a:r>
              <a:rPr dirty="0" baseline="2057" sz="2025" spc="24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 </a:t>
            </a:r>
            <a:r>
              <a:rPr dirty="0" baseline="2057" sz="2025" spc="89">
                <a:latin typeface="Times New Roman"/>
                <a:cs typeface="Times New Roman"/>
              </a:rPr>
              <a:t>(</a:t>
            </a:r>
            <a:r>
              <a:rPr dirty="0" baseline="2057" sz="2025" spc="89" i="1">
                <a:latin typeface="Times New Roman"/>
                <a:cs typeface="Times New Roman"/>
              </a:rPr>
              <a:t>x	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120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</a:t>
            </a:r>
            <a:r>
              <a:rPr dirty="0" baseline="2057" sz="2025" spc="-120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0</a:t>
            </a:r>
            <a:endParaRPr baseline="2057" sz="202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2720" y="8679942"/>
            <a:ext cx="4640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 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 exits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c</a:t>
            </a:r>
            <a:r>
              <a:rPr dirty="0" baseline="2057" sz="2025" spc="-37" i="1">
                <a:latin typeface="Times New Roman"/>
                <a:cs typeface="Times New Roman"/>
              </a:rPr>
              <a:t> </a:t>
            </a:r>
            <a:r>
              <a:rPr dirty="0" baseline="2057" sz="2025" spc="120">
                <a:latin typeface="Symbol"/>
                <a:cs typeface="Symbol"/>
              </a:rPr>
              <a:t></a:t>
            </a:r>
            <a:r>
              <a:rPr dirty="0" baseline="2057" sz="2025" spc="120">
                <a:latin typeface="Times New Roman"/>
                <a:cs typeface="Times New Roman"/>
              </a:rPr>
              <a:t>(</a:t>
            </a:r>
            <a:r>
              <a:rPr dirty="0" baseline="2057" sz="2025" spc="120" i="1">
                <a:latin typeface="Times New Roman"/>
                <a:cs typeface="Times New Roman"/>
              </a:rPr>
              <a:t>x</a:t>
            </a:r>
            <a:r>
              <a:rPr dirty="0" baseline="2057" sz="2025" spc="-150" i="1">
                <a:latin typeface="Times New Roman"/>
                <a:cs typeface="Times New Roman"/>
              </a:rPr>
              <a:t> </a:t>
            </a:r>
            <a:r>
              <a:rPr dirty="0" baseline="-22875" sz="1275" spc="7" i="1">
                <a:latin typeface="Times New Roman"/>
                <a:cs typeface="Times New Roman"/>
              </a:rPr>
              <a:t>i</a:t>
            </a:r>
            <a:r>
              <a:rPr dirty="0" baseline="-22875" sz="1275" spc="135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,</a:t>
            </a:r>
            <a:r>
              <a:rPr dirty="0" baseline="2057" sz="2025" spc="-284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x</a:t>
            </a:r>
            <a:r>
              <a:rPr dirty="0" baseline="2057" sz="2025" spc="-157" i="1">
                <a:latin typeface="Times New Roman"/>
                <a:cs typeface="Times New Roman"/>
              </a:rPr>
              <a:t> </a:t>
            </a:r>
            <a:r>
              <a:rPr dirty="0" baseline="-22875" sz="1275" spc="7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30">
                <a:latin typeface="Symbol"/>
                <a:cs typeface="Symbol"/>
              </a:rPr>
              <a:t>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2057" sz="2025" spc="30">
                <a:latin typeface="Times New Roman"/>
                <a:cs typeface="Times New Roman"/>
              </a:rPr>
              <a:t>)</a:t>
            </a:r>
            <a:r>
              <a:rPr dirty="0" baseline="2057" sz="2025" spc="24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)=0.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3981" y="2736995"/>
            <a:ext cx="858519" cy="0"/>
          </a:xfrm>
          <a:custGeom>
            <a:avLst/>
            <a:gdLst/>
            <a:ahLst/>
            <a:cxnLst/>
            <a:rect l="l" t="t" r="r" b="b"/>
            <a:pathLst>
              <a:path w="858519" h="0">
                <a:moveTo>
                  <a:pt x="0" y="0"/>
                </a:moveTo>
                <a:lnTo>
                  <a:pt x="85845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06023" y="2736995"/>
            <a:ext cx="617220" cy="0"/>
          </a:xfrm>
          <a:custGeom>
            <a:avLst/>
            <a:gdLst/>
            <a:ahLst/>
            <a:cxnLst/>
            <a:rect l="l" t="t" r="r" b="b"/>
            <a:pathLst>
              <a:path w="617219" h="0">
                <a:moveTo>
                  <a:pt x="0" y="0"/>
                </a:moveTo>
                <a:lnTo>
                  <a:pt x="617165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5420" y="433831"/>
            <a:ext cx="5451475" cy="2533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54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2.3.3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Secant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algn="just" marL="25400" marR="18415">
              <a:lnSpc>
                <a:spcPct val="143600"/>
              </a:lnSpc>
              <a:spcBef>
                <a:spcPts val="1325"/>
              </a:spcBef>
            </a:pPr>
            <a:r>
              <a:rPr dirty="0" sz="1400">
                <a:latin typeface="Times New Roman"/>
                <a:cs typeface="Times New Roman"/>
              </a:rPr>
              <a:t>Suppose a continuous function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defined on the interval 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10" i="1">
                <a:latin typeface="Times New Roman"/>
                <a:cs typeface="Times New Roman"/>
              </a:rPr>
              <a:t>a,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is given, but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now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iterates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bracket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graph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function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(see Figure 2.5),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get: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552450">
              <a:lnSpc>
                <a:spcPts val="1405"/>
              </a:lnSpc>
            </a:pPr>
            <a:r>
              <a:rPr dirty="0" baseline="34979" sz="2025" spc="22" i="1">
                <a:latin typeface="Times New Roman"/>
                <a:cs typeface="Times New Roman"/>
              </a:rPr>
              <a:t>f</a:t>
            </a:r>
            <a:r>
              <a:rPr dirty="0" baseline="34979" sz="2025" spc="-22" i="1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(</a:t>
            </a:r>
            <a:r>
              <a:rPr dirty="0" baseline="34979" sz="2025" spc="30" i="1">
                <a:latin typeface="Times New Roman"/>
                <a:cs typeface="Times New Roman"/>
              </a:rPr>
              <a:t>b</a:t>
            </a:r>
            <a:r>
              <a:rPr dirty="0" baseline="34979" sz="2025" spc="30">
                <a:latin typeface="Times New Roman"/>
                <a:cs typeface="Times New Roman"/>
              </a:rPr>
              <a:t>)</a:t>
            </a:r>
            <a:r>
              <a:rPr dirty="0" baseline="34979" sz="2025" spc="-112">
                <a:latin typeface="Times New Roman"/>
                <a:cs typeface="Times New Roman"/>
              </a:rPr>
              <a:t> </a:t>
            </a:r>
            <a:r>
              <a:rPr dirty="0" baseline="34979" sz="2025" spc="37">
                <a:latin typeface="Symbol"/>
                <a:cs typeface="Symbol"/>
              </a:rPr>
              <a:t></a:t>
            </a:r>
            <a:r>
              <a:rPr dirty="0" baseline="34979" sz="2025" spc="270">
                <a:latin typeface="Times New Roman"/>
                <a:cs typeface="Times New Roman"/>
              </a:rPr>
              <a:t> </a:t>
            </a:r>
            <a:r>
              <a:rPr dirty="0" baseline="34979" sz="2025" spc="22" i="1">
                <a:latin typeface="Times New Roman"/>
                <a:cs typeface="Times New Roman"/>
              </a:rPr>
              <a:t>f</a:t>
            </a:r>
            <a:r>
              <a:rPr dirty="0" baseline="34979" sz="2025" spc="-15" i="1">
                <a:latin typeface="Times New Roman"/>
                <a:cs typeface="Times New Roman"/>
              </a:rPr>
              <a:t> </a:t>
            </a:r>
            <a:r>
              <a:rPr dirty="0" baseline="34979" sz="2025" spc="60">
                <a:latin typeface="Times New Roman"/>
                <a:cs typeface="Times New Roman"/>
              </a:rPr>
              <a:t>(</a:t>
            </a:r>
            <a:r>
              <a:rPr dirty="0" baseline="34979" sz="2025" spc="60" i="1">
                <a:latin typeface="Times New Roman"/>
                <a:cs typeface="Times New Roman"/>
              </a:rPr>
              <a:t>a</a:t>
            </a:r>
            <a:r>
              <a:rPr dirty="0" baseline="34979" sz="2025" spc="60">
                <a:latin typeface="Times New Roman"/>
                <a:cs typeface="Times New Roman"/>
              </a:rPr>
              <a:t>)</a:t>
            </a:r>
            <a:r>
              <a:rPr dirty="0" baseline="34979" sz="2025" spc="10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325">
                <a:latin typeface="Times New Roman"/>
                <a:cs typeface="Times New Roman"/>
              </a:rPr>
              <a:t> </a:t>
            </a:r>
            <a:r>
              <a:rPr dirty="0" baseline="34979" sz="2025" spc="22" i="1">
                <a:latin typeface="Times New Roman"/>
                <a:cs typeface="Times New Roman"/>
              </a:rPr>
              <a:t>f</a:t>
            </a:r>
            <a:r>
              <a:rPr dirty="0" baseline="34979" sz="2025" spc="-15" i="1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(</a:t>
            </a:r>
            <a:r>
              <a:rPr dirty="0" baseline="34979" sz="2025" spc="30" i="1">
                <a:latin typeface="Times New Roman"/>
                <a:cs typeface="Times New Roman"/>
              </a:rPr>
              <a:t>b</a:t>
            </a:r>
            <a:r>
              <a:rPr dirty="0" baseline="34979" sz="2025" spc="30">
                <a:latin typeface="Times New Roman"/>
                <a:cs typeface="Times New Roman"/>
              </a:rPr>
              <a:t>)</a:t>
            </a:r>
            <a:r>
              <a:rPr dirty="0" baseline="34979" sz="2025" spc="-112">
                <a:latin typeface="Times New Roman"/>
                <a:cs typeface="Times New Roman"/>
              </a:rPr>
              <a:t> </a:t>
            </a:r>
            <a:r>
              <a:rPr dirty="0" baseline="34979" sz="2025" spc="37">
                <a:latin typeface="Symbol"/>
                <a:cs typeface="Symbol"/>
              </a:rPr>
              <a:t></a:t>
            </a:r>
            <a:r>
              <a:rPr dirty="0" baseline="34979" sz="2025" spc="67">
                <a:latin typeface="Times New Roman"/>
                <a:cs typeface="Times New Roman"/>
              </a:rPr>
              <a:t> </a:t>
            </a:r>
            <a:r>
              <a:rPr dirty="0" baseline="34979" sz="2025" spc="30" i="1">
                <a:latin typeface="Times New Roman"/>
                <a:cs typeface="Times New Roman"/>
              </a:rPr>
              <a:t>y</a:t>
            </a:r>
            <a:r>
              <a:rPr dirty="0" baseline="34979" sz="2025" spc="14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 can be solved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763270">
              <a:lnSpc>
                <a:spcPts val="1345"/>
              </a:lnSpc>
              <a:tabLst>
                <a:tab pos="1685289" algn="l"/>
              </a:tabLst>
            </a:pPr>
            <a:r>
              <a:rPr dirty="0" sz="1350" spc="25" i="1">
                <a:latin typeface="Times New Roman"/>
                <a:cs typeface="Times New Roman"/>
              </a:rPr>
              <a:t>b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a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5" i="1">
                <a:latin typeface="Times New Roman"/>
                <a:cs typeface="Times New Roman"/>
              </a:rPr>
              <a:t>b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3151759"/>
            <a:ext cx="287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i.</a:t>
            </a:r>
            <a:r>
              <a:rPr dirty="0" sz="1400" spc="-5">
                <a:latin typeface="Times New Roman"/>
                <a:cs typeface="Times New Roman"/>
              </a:rPr>
              <a:t>e.,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08017" y="3297218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4" h="0">
                <a:moveTo>
                  <a:pt x="0" y="0"/>
                </a:moveTo>
                <a:lnTo>
                  <a:pt x="862556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55066" y="3297218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 h="0">
                <a:moveTo>
                  <a:pt x="0" y="0"/>
                </a:moveTo>
                <a:lnTo>
                  <a:pt x="60357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01633" y="3003878"/>
            <a:ext cx="1778635" cy="52260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a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>
                <a:latin typeface="Times New Roman"/>
                <a:cs typeface="Times New Roman"/>
              </a:rPr>
              <a:t> </a:t>
            </a:r>
            <a:r>
              <a:rPr dirty="0" baseline="-34979" sz="2025" spc="7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  <a:p>
            <a:pPr algn="ctr" marL="26670">
              <a:lnSpc>
                <a:spcPct val="100000"/>
              </a:lnSpc>
              <a:spcBef>
                <a:spcPts val="320"/>
              </a:spcBef>
              <a:tabLst>
                <a:tab pos="922019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b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a	b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-35" i="1">
                <a:latin typeface="Times New Roman"/>
                <a:cs typeface="Times New Roman"/>
              </a:rPr>
              <a:t>x</a:t>
            </a:r>
            <a:r>
              <a:rPr dirty="0" baseline="-22875" sz="1275" spc="-52">
                <a:latin typeface="Times New Roman"/>
                <a:cs typeface="Times New Roman"/>
              </a:rPr>
              <a:t>1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16435" y="3896669"/>
            <a:ext cx="966469" cy="0"/>
          </a:xfrm>
          <a:custGeom>
            <a:avLst/>
            <a:gdLst/>
            <a:ahLst/>
            <a:cxnLst/>
            <a:rect l="l" t="t" r="r" b="b"/>
            <a:pathLst>
              <a:path w="966469" h="0">
                <a:moveTo>
                  <a:pt x="0" y="0"/>
                </a:moveTo>
                <a:lnTo>
                  <a:pt x="96589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62644" y="3860257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720" y="3639011"/>
            <a:ext cx="1652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>
                <a:latin typeface="Symbol"/>
                <a:cs typeface="Symbol"/>
              </a:rPr>
              <a:t></a:t>
            </a:r>
            <a:r>
              <a:rPr dirty="0" baseline="-35714" sz="2100">
                <a:latin typeface="Times New Roman"/>
                <a:cs typeface="Times New Roman"/>
              </a:rPr>
              <a:t> </a:t>
            </a:r>
            <a:r>
              <a:rPr dirty="0" baseline="-35714" sz="2100" spc="-157">
                <a:latin typeface="Times New Roman"/>
                <a:cs typeface="Times New Roman"/>
              </a:rPr>
              <a:t> </a:t>
            </a:r>
            <a:r>
              <a:rPr dirty="0" baseline="-33730" sz="2100" i="1">
                <a:latin typeface="Times New Roman"/>
                <a:cs typeface="Times New Roman"/>
              </a:rPr>
              <a:t>x</a:t>
            </a:r>
            <a:r>
              <a:rPr dirty="0" baseline="-33730" sz="2100" i="1">
                <a:latin typeface="Times New Roman"/>
                <a:cs typeface="Times New Roman"/>
              </a:rPr>
              <a:t> </a:t>
            </a:r>
            <a:r>
              <a:rPr dirty="0" baseline="-33730" sz="2100" spc="-22" i="1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89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00985" y="3889449"/>
            <a:ext cx="8343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4227702"/>
            <a:ext cx="6915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Si</a:t>
            </a:r>
            <a:r>
              <a:rPr dirty="0" sz="1400">
                <a:latin typeface="Times New Roman"/>
                <a:cs typeface="Times New Roman"/>
              </a:rPr>
              <a:t>milar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95881" y="4792008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 h="0">
                <a:moveTo>
                  <a:pt x="0" y="0"/>
                </a:moveTo>
                <a:lnTo>
                  <a:pt x="107922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34175" y="475604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31485" y="4537310"/>
            <a:ext cx="147383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34979" sz="2025" spc="22" i="1">
                <a:latin typeface="Times New Roman"/>
                <a:cs typeface="Times New Roman"/>
              </a:rPr>
              <a:t>x </a:t>
            </a:r>
            <a:r>
              <a:rPr dirty="0" baseline="-34979" sz="2025" spc="225" i="1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3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bf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(</a:t>
            </a:r>
            <a:r>
              <a:rPr dirty="0" sz="1350" spc="25" i="1">
                <a:latin typeface="Times New Roman"/>
                <a:cs typeface="Times New Roman"/>
              </a:rPr>
              <a:t>x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-35" i="1">
                <a:latin typeface="Times New Roman"/>
                <a:cs typeface="Times New Roman"/>
              </a:rPr>
              <a:t>x</a:t>
            </a:r>
            <a:r>
              <a:rPr dirty="0" baseline="-22875" sz="1275" spc="-52">
                <a:latin typeface="Times New Roman"/>
                <a:cs typeface="Times New Roman"/>
              </a:rPr>
              <a:t>1</a:t>
            </a:r>
            <a:r>
              <a:rPr dirty="0" baseline="-22875" sz="1275" spc="22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(</a:t>
            </a: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43762" y="489299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15955" y="4784497"/>
            <a:ext cx="8756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25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x</a:t>
            </a:r>
            <a:r>
              <a:rPr dirty="0" sz="1350" spc="4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(</a:t>
            </a: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96349" y="5389543"/>
            <a:ext cx="1411605" cy="0"/>
          </a:xfrm>
          <a:custGeom>
            <a:avLst/>
            <a:gdLst/>
            <a:ahLst/>
            <a:cxnLst/>
            <a:rect l="l" t="t" r="r" b="b"/>
            <a:pathLst>
              <a:path w="1411604" h="0">
                <a:moveTo>
                  <a:pt x="0" y="0"/>
                </a:moveTo>
                <a:lnTo>
                  <a:pt x="141119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027187" y="5353580"/>
            <a:ext cx="18923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65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3167" y="5490529"/>
            <a:ext cx="7124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667385" algn="l"/>
              </a:tabLst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05624" y="5382033"/>
            <a:ext cx="102933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08940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x	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x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86916" y="5244464"/>
            <a:ext cx="38633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69670" algn="l"/>
              </a:tabLst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baseline="37037" sz="2025" spc="-7" i="1">
                <a:latin typeface="Times New Roman"/>
                <a:cs typeface="Times New Roman"/>
              </a:rPr>
              <a:t>x</a:t>
            </a:r>
            <a:r>
              <a:rPr dirty="0" baseline="32679" sz="1275" spc="-7" i="1">
                <a:latin typeface="Times New Roman"/>
                <a:cs typeface="Times New Roman"/>
              </a:rPr>
              <a:t>i</a:t>
            </a:r>
            <a:r>
              <a:rPr dirty="0" baseline="32679" sz="1275" spc="187" i="1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f</a:t>
            </a:r>
            <a:r>
              <a:rPr dirty="0" baseline="37037" sz="2025" spc="-7" i="1">
                <a:latin typeface="Times New Roman"/>
                <a:cs typeface="Times New Roman"/>
              </a:rPr>
              <a:t> </a:t>
            </a:r>
            <a:r>
              <a:rPr dirty="0" baseline="37037" sz="2025" spc="52">
                <a:latin typeface="Times New Roman"/>
                <a:cs typeface="Times New Roman"/>
              </a:rPr>
              <a:t>(</a:t>
            </a:r>
            <a:r>
              <a:rPr dirty="0" baseline="37037" sz="2025" spc="52" i="1">
                <a:latin typeface="Times New Roman"/>
                <a:cs typeface="Times New Roman"/>
              </a:rPr>
              <a:t>x</a:t>
            </a:r>
            <a:r>
              <a:rPr dirty="0" baseline="32679" sz="1275" spc="52" i="1">
                <a:latin typeface="Times New Roman"/>
                <a:cs typeface="Times New Roman"/>
              </a:rPr>
              <a:t>i</a:t>
            </a:r>
            <a:r>
              <a:rPr dirty="0" baseline="32679" sz="1275" spc="52">
                <a:latin typeface="Symbol"/>
                <a:cs typeface="Symbol"/>
              </a:rPr>
              <a:t></a:t>
            </a:r>
            <a:r>
              <a:rPr dirty="0" baseline="32679" sz="1275" spc="52">
                <a:latin typeface="Times New Roman"/>
                <a:cs typeface="Times New Roman"/>
              </a:rPr>
              <a:t>1</a:t>
            </a:r>
            <a:r>
              <a:rPr dirty="0" baseline="37037" sz="2025" spc="52">
                <a:latin typeface="Times New Roman"/>
                <a:cs typeface="Times New Roman"/>
              </a:rPr>
              <a:t>)</a:t>
            </a:r>
            <a:r>
              <a:rPr dirty="0" baseline="37037" sz="2025" spc="-112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7">
                <a:latin typeface="Times New Roman"/>
                <a:cs typeface="Times New Roman"/>
              </a:rPr>
              <a:t> </a:t>
            </a:r>
            <a:r>
              <a:rPr dirty="0" baseline="37037" sz="2025" spc="7" i="1">
                <a:latin typeface="Times New Roman"/>
                <a:cs typeface="Times New Roman"/>
              </a:rPr>
              <a:t>x</a:t>
            </a:r>
            <a:r>
              <a:rPr dirty="0" baseline="32679" sz="1275" spc="7" i="1">
                <a:latin typeface="Times New Roman"/>
                <a:cs typeface="Times New Roman"/>
              </a:rPr>
              <a:t>i</a:t>
            </a:r>
            <a:r>
              <a:rPr dirty="0" baseline="32679" sz="1275" spc="7">
                <a:latin typeface="Symbol"/>
                <a:cs typeface="Symbol"/>
              </a:rPr>
              <a:t></a:t>
            </a:r>
            <a:r>
              <a:rPr dirty="0" baseline="32679" sz="1275" spc="7">
                <a:latin typeface="Times New Roman"/>
                <a:cs typeface="Times New Roman"/>
              </a:rPr>
              <a:t>1</a:t>
            </a:r>
            <a:r>
              <a:rPr dirty="0" baseline="32679" sz="1275" spc="37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f</a:t>
            </a:r>
            <a:r>
              <a:rPr dirty="0" baseline="37037" sz="2025" i="1">
                <a:latin typeface="Times New Roman"/>
                <a:cs typeface="Times New Roman"/>
              </a:rPr>
              <a:t> </a:t>
            </a:r>
            <a:r>
              <a:rPr dirty="0" baseline="37037" sz="2025" spc="52">
                <a:latin typeface="Times New Roman"/>
                <a:cs typeface="Times New Roman"/>
              </a:rPr>
              <a:t>(</a:t>
            </a:r>
            <a:r>
              <a:rPr dirty="0" baseline="37037" sz="2025" spc="52" i="1">
                <a:latin typeface="Times New Roman"/>
                <a:cs typeface="Times New Roman"/>
              </a:rPr>
              <a:t>x</a:t>
            </a:r>
            <a:r>
              <a:rPr dirty="0" baseline="32679" sz="1275" spc="52" i="1">
                <a:latin typeface="Times New Roman"/>
                <a:cs typeface="Times New Roman"/>
              </a:rPr>
              <a:t>i</a:t>
            </a:r>
            <a:r>
              <a:rPr dirty="0" baseline="32679" sz="1275" spc="-75" i="1">
                <a:latin typeface="Times New Roman"/>
                <a:cs typeface="Times New Roman"/>
              </a:rPr>
              <a:t> </a:t>
            </a:r>
            <a:r>
              <a:rPr dirty="0" baseline="37037" sz="2025" spc="15">
                <a:latin typeface="Times New Roman"/>
                <a:cs typeface="Times New Roman"/>
              </a:rPr>
              <a:t>)</a:t>
            </a:r>
            <a:r>
              <a:rPr dirty="0" baseline="37037" sz="2025" spc="4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04620" y="5741288"/>
            <a:ext cx="5537835" cy="3490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 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i</a:t>
            </a:r>
            <a:r>
              <a:rPr dirty="0" baseline="-9259" sz="1350" spc="-7">
                <a:latin typeface="Times New Roman"/>
                <a:cs typeface="Times New Roman"/>
              </a:rPr>
              <a:t>+2</a:t>
            </a:r>
            <a:r>
              <a:rPr dirty="0" baseline="-9259" sz="135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i</a:t>
            </a:r>
            <a:r>
              <a:rPr dirty="0" baseline="-9259" sz="1350" spc="-7">
                <a:latin typeface="Times New Roman"/>
                <a:cs typeface="Times New Roman"/>
              </a:rPr>
              <a:t>+2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 i="1">
                <a:latin typeface="Times New Roman"/>
                <a:cs typeface="Times New Roman"/>
              </a:rPr>
              <a:t>i</a:t>
            </a:r>
            <a:r>
              <a:rPr dirty="0" baseline="-9259" sz="1350" spc="-7">
                <a:latin typeface="Times New Roman"/>
                <a:cs typeface="Times New Roman"/>
              </a:rPr>
              <a:t>+1</a:t>
            </a:r>
            <a:r>
              <a:rPr dirty="0" sz="1400" spc="-5">
                <a:latin typeface="Times New Roman"/>
                <a:cs typeface="Times New Roman"/>
              </a:rPr>
              <a:t>|&lt;</a:t>
            </a:r>
            <a:r>
              <a:rPr dirty="0" sz="1400" spc="-5">
                <a:latin typeface="Symbol"/>
                <a:cs typeface="Symbol"/>
              </a:rPr>
              <a:t>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390"/>
              </a:spcBef>
            </a:pPr>
            <a:r>
              <a:rPr dirty="0" sz="1400" b="1">
                <a:latin typeface="Times New Roman"/>
                <a:cs typeface="Times New Roman"/>
              </a:rPr>
              <a:t>Note 2.1: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Differences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between 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secant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 false-position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methods</a:t>
            </a:r>
            <a:endParaRPr sz="1400">
              <a:latin typeface="Times New Roman"/>
              <a:cs typeface="Times New Roman"/>
            </a:endParaRPr>
          </a:p>
          <a:p>
            <a:pPr algn="just" marL="255904" marR="55880" indent="-180340">
              <a:lnSpc>
                <a:spcPct val="143700"/>
              </a:lnSpc>
              <a:spcBef>
                <a:spcPts val="1315"/>
              </a:spcBef>
              <a:buFont typeface="Symbol"/>
              <a:buChar char=""/>
              <a:tabLst>
                <a:tab pos="256540" algn="l"/>
              </a:tabLst>
            </a:pP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b="1">
                <a:latin typeface="Times New Roman"/>
                <a:cs typeface="Times New Roman"/>
              </a:rPr>
              <a:t>false position method</a:t>
            </a:r>
            <a:r>
              <a:rPr dirty="0" sz="1400">
                <a:latin typeface="Times New Roman"/>
                <a:cs typeface="Times New Roman"/>
              </a:rPr>
              <a:t>, the latest estimate of the root replaces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whichever of the original values yielded a function value with the same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 </a:t>
            </a:r>
            <a:r>
              <a:rPr dirty="0" baseline="2057" sz="2025" spc="67">
                <a:latin typeface="Times New Roman"/>
                <a:cs typeface="Times New Roman"/>
              </a:rPr>
              <a:t>(</a:t>
            </a:r>
            <a:r>
              <a:rPr dirty="0" baseline="2057" sz="2025" spc="67" i="1">
                <a:latin typeface="Times New Roman"/>
                <a:cs typeface="Times New Roman"/>
              </a:rPr>
              <a:t>x</a:t>
            </a:r>
            <a:r>
              <a:rPr dirty="0" baseline="-22875" sz="1275" spc="67" i="1">
                <a:latin typeface="Times New Roman"/>
                <a:cs typeface="Times New Roman"/>
              </a:rPr>
              <a:t>r</a:t>
            </a:r>
            <a:r>
              <a:rPr dirty="0" baseline="-22875" sz="1275" spc="-22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)</a:t>
            </a:r>
            <a:r>
              <a:rPr dirty="0" baseline="2057" sz="2025" spc="-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always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bracketed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bonds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algn="just" marL="255904">
              <a:lnSpc>
                <a:spcPct val="100000"/>
              </a:lnSpc>
              <a:spcBef>
                <a:spcPts val="1035"/>
              </a:spcBef>
            </a:pP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always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converge.</a:t>
            </a:r>
            <a:endParaRPr sz="1400">
              <a:latin typeface="Times New Roman"/>
              <a:cs typeface="Times New Roman"/>
            </a:endParaRPr>
          </a:p>
          <a:p>
            <a:pPr algn="just" marL="255904" marR="50800" indent="-180340">
              <a:lnSpc>
                <a:spcPct val="161400"/>
              </a:lnSpc>
              <a:spcBef>
                <a:spcPts val="994"/>
              </a:spcBef>
              <a:buFont typeface="Symbol"/>
              <a:buChar char=""/>
              <a:tabLst>
                <a:tab pos="256540" algn="l"/>
              </a:tabLst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b="1">
                <a:latin typeface="Times New Roman"/>
                <a:cs typeface="Times New Roman"/>
              </a:rPr>
              <a:t>the secant method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22875" sz="1275" spc="7" i="1">
                <a:latin typeface="Times New Roman"/>
                <a:cs typeface="Times New Roman"/>
              </a:rPr>
              <a:t>i</a:t>
            </a:r>
            <a:r>
              <a:rPr dirty="0" baseline="-22875" sz="1275" spc="7">
                <a:latin typeface="Symbol"/>
                <a:cs typeface="Symbol"/>
              </a:rPr>
              <a:t></a:t>
            </a:r>
            <a:r>
              <a:rPr dirty="0" baseline="-22875" sz="1275" spc="7">
                <a:latin typeface="Times New Roman"/>
                <a:cs typeface="Times New Roman"/>
              </a:rPr>
              <a:t>1  </a:t>
            </a:r>
            <a:r>
              <a:rPr dirty="0" sz="1400">
                <a:latin typeface="Times New Roman"/>
                <a:cs typeface="Times New Roman"/>
              </a:rPr>
              <a:t>replaces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22875" sz="1275" spc="-22" i="1">
                <a:latin typeface="Times New Roman"/>
                <a:cs typeface="Times New Roman"/>
              </a:rPr>
              <a:t>i</a:t>
            </a:r>
            <a:r>
              <a:rPr dirty="0" baseline="-22875" sz="1275" spc="27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22875" sz="1275" spc="-22" i="1">
                <a:latin typeface="Times New Roman"/>
                <a:cs typeface="Times New Roman"/>
              </a:rPr>
              <a:t>i</a:t>
            </a:r>
            <a:r>
              <a:rPr dirty="0" baseline="-22875" sz="1275" spc="27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replaces </a:t>
            </a:r>
            <a:r>
              <a:rPr dirty="0" baseline="2057" sz="2025" spc="-7" i="1">
                <a:latin typeface="Times New Roman"/>
                <a:cs typeface="Times New Roman"/>
              </a:rPr>
              <a:t>x</a:t>
            </a:r>
            <a:r>
              <a:rPr dirty="0" baseline="-22875" sz="1275" spc="-7" i="1">
                <a:latin typeface="Times New Roman"/>
                <a:cs typeface="Times New Roman"/>
              </a:rPr>
              <a:t>i</a:t>
            </a:r>
            <a:r>
              <a:rPr dirty="0" baseline="-22875" sz="1275" spc="-7">
                <a:latin typeface="Symbol"/>
                <a:cs typeface="Symbol"/>
              </a:rPr>
              <a:t></a:t>
            </a:r>
            <a:r>
              <a:rPr dirty="0" baseline="-22875" sz="1275" spc="-7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. As a result,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sometimes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same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lead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algn="just" marL="255904" marR="50800">
              <a:lnSpc>
                <a:spcPts val="242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divergence. But when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secant method converges, it </a:t>
            </a:r>
            <a:r>
              <a:rPr dirty="0" sz="1400" spc="5">
                <a:latin typeface="Times New Roman"/>
                <a:cs typeface="Times New Roman"/>
              </a:rPr>
              <a:t>usually </a:t>
            </a:r>
            <a:r>
              <a:rPr dirty="0" sz="1400">
                <a:latin typeface="Times New Roman"/>
                <a:cs typeface="Times New Roman"/>
              </a:rPr>
              <a:t>does it at a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quicker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04284" y="3221354"/>
            <a:ext cx="2076450" cy="1371600"/>
          </a:xfrm>
          <a:custGeom>
            <a:avLst/>
            <a:gdLst/>
            <a:ahLst/>
            <a:cxnLst/>
            <a:rect l="l" t="t" r="r" b="b"/>
            <a:pathLst>
              <a:path w="2076450" h="1371600">
                <a:moveTo>
                  <a:pt x="19050" y="930275"/>
                </a:moveTo>
                <a:lnTo>
                  <a:pt x="2076450" y="930275"/>
                </a:lnTo>
              </a:path>
              <a:path w="2076450" h="1371600">
                <a:moveTo>
                  <a:pt x="1943100" y="0"/>
                </a:moveTo>
                <a:lnTo>
                  <a:pt x="1911048" y="43260"/>
                </a:lnTo>
                <a:lnTo>
                  <a:pt x="1878965" y="86362"/>
                </a:lnTo>
                <a:lnTo>
                  <a:pt x="1846820" y="129145"/>
                </a:lnTo>
                <a:lnTo>
                  <a:pt x="1814581" y="171449"/>
                </a:lnTo>
                <a:lnTo>
                  <a:pt x="1782217" y="213113"/>
                </a:lnTo>
                <a:lnTo>
                  <a:pt x="1749697" y="253976"/>
                </a:lnTo>
                <a:lnTo>
                  <a:pt x="1716990" y="293878"/>
                </a:lnTo>
                <a:lnTo>
                  <a:pt x="1684064" y="332659"/>
                </a:lnTo>
                <a:lnTo>
                  <a:pt x="1650888" y="370157"/>
                </a:lnTo>
                <a:lnTo>
                  <a:pt x="1617432" y="406212"/>
                </a:lnTo>
                <a:lnTo>
                  <a:pt x="1583663" y="440664"/>
                </a:lnTo>
                <a:lnTo>
                  <a:pt x="1549550" y="473352"/>
                </a:lnTo>
                <a:lnTo>
                  <a:pt x="1515063" y="504115"/>
                </a:lnTo>
                <a:lnTo>
                  <a:pt x="1480170" y="532793"/>
                </a:lnTo>
                <a:lnTo>
                  <a:pt x="1444839" y="559226"/>
                </a:lnTo>
                <a:lnTo>
                  <a:pt x="1409040" y="583252"/>
                </a:lnTo>
                <a:lnTo>
                  <a:pt x="1372742" y="604711"/>
                </a:lnTo>
                <a:lnTo>
                  <a:pt x="1335913" y="623442"/>
                </a:lnTo>
                <a:lnTo>
                  <a:pt x="1296018" y="638464"/>
                </a:lnTo>
                <a:lnTo>
                  <a:pt x="1255009" y="647419"/>
                </a:lnTo>
                <a:lnTo>
                  <a:pt x="1213034" y="651147"/>
                </a:lnTo>
                <a:lnTo>
                  <a:pt x="1170242" y="650485"/>
                </a:lnTo>
                <a:lnTo>
                  <a:pt x="1126782" y="646270"/>
                </a:lnTo>
                <a:lnTo>
                  <a:pt x="1082801" y="639340"/>
                </a:lnTo>
                <a:lnTo>
                  <a:pt x="1038449" y="630532"/>
                </a:lnTo>
                <a:lnTo>
                  <a:pt x="993874" y="620684"/>
                </a:lnTo>
                <a:lnTo>
                  <a:pt x="949225" y="610634"/>
                </a:lnTo>
                <a:lnTo>
                  <a:pt x="904650" y="601218"/>
                </a:lnTo>
                <a:lnTo>
                  <a:pt x="860298" y="593275"/>
                </a:lnTo>
                <a:lnTo>
                  <a:pt x="816317" y="587643"/>
                </a:lnTo>
                <a:lnTo>
                  <a:pt x="772857" y="585157"/>
                </a:lnTo>
                <a:lnTo>
                  <a:pt x="730065" y="586657"/>
                </a:lnTo>
                <a:lnTo>
                  <a:pt x="688090" y="592980"/>
                </a:lnTo>
                <a:lnTo>
                  <a:pt x="647081" y="604962"/>
                </a:lnTo>
                <a:lnTo>
                  <a:pt x="607187" y="623442"/>
                </a:lnTo>
                <a:lnTo>
                  <a:pt x="571565" y="646133"/>
                </a:lnTo>
                <a:lnTo>
                  <a:pt x="535147" y="674386"/>
                </a:lnTo>
                <a:lnTo>
                  <a:pt x="498145" y="707546"/>
                </a:lnTo>
                <a:lnTo>
                  <a:pt x="460771" y="744960"/>
                </a:lnTo>
                <a:lnTo>
                  <a:pt x="423238" y="785973"/>
                </a:lnTo>
                <a:lnTo>
                  <a:pt x="385758" y="829930"/>
                </a:lnTo>
                <a:lnTo>
                  <a:pt x="348544" y="876177"/>
                </a:lnTo>
                <a:lnTo>
                  <a:pt x="311807" y="924060"/>
                </a:lnTo>
                <a:lnTo>
                  <a:pt x="275761" y="972925"/>
                </a:lnTo>
                <a:lnTo>
                  <a:pt x="240618" y="1022117"/>
                </a:lnTo>
                <a:lnTo>
                  <a:pt x="206590" y="1070982"/>
                </a:lnTo>
                <a:lnTo>
                  <a:pt x="173889" y="1118865"/>
                </a:lnTo>
                <a:lnTo>
                  <a:pt x="142728" y="1165112"/>
                </a:lnTo>
                <a:lnTo>
                  <a:pt x="113320" y="1209069"/>
                </a:lnTo>
                <a:lnTo>
                  <a:pt x="85877" y="1250082"/>
                </a:lnTo>
                <a:lnTo>
                  <a:pt x="60610" y="1287496"/>
                </a:lnTo>
                <a:lnTo>
                  <a:pt x="37734" y="1320656"/>
                </a:lnTo>
                <a:lnTo>
                  <a:pt x="17459" y="1348909"/>
                </a:lnTo>
                <a:lnTo>
                  <a:pt x="0" y="1371600"/>
                </a:lnTo>
              </a:path>
              <a:path w="2076450" h="1371600">
                <a:moveTo>
                  <a:pt x="1381125" y="612775"/>
                </a:moveTo>
                <a:lnTo>
                  <a:pt x="1381125" y="944245"/>
                </a:lnTo>
              </a:path>
              <a:path w="2076450" h="1371600">
                <a:moveTo>
                  <a:pt x="1838325" y="155575"/>
                </a:moveTo>
                <a:lnTo>
                  <a:pt x="1838325" y="898525"/>
                </a:lnTo>
              </a:path>
              <a:path w="2076450" h="1371600">
                <a:moveTo>
                  <a:pt x="1839594" y="113029"/>
                </a:moveTo>
                <a:lnTo>
                  <a:pt x="752475" y="12001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665470" y="3977766"/>
            <a:ext cx="269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>
                <a:latin typeface="Times New Roman"/>
                <a:cs typeface="Times New Roman"/>
              </a:rPr>
              <a:t>b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>
                <a:latin typeface="Times New Roman"/>
                <a:cs typeface="Times New Roman"/>
              </a:rPr>
              <a:t>0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73548" y="4209415"/>
            <a:ext cx="311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5555" sz="1500" spc="-7">
                <a:latin typeface="Times New Roman"/>
                <a:cs typeface="Times New Roman"/>
              </a:rPr>
              <a:t>(</a:t>
            </a:r>
            <a:r>
              <a:rPr dirty="0" baseline="5555" sz="1500">
                <a:latin typeface="Times New Roman"/>
                <a:cs typeface="Times New Roman"/>
              </a:rPr>
              <a:t>x</a:t>
            </a:r>
            <a:r>
              <a:rPr dirty="0" sz="650" spc="-5">
                <a:latin typeface="Times New Roman"/>
                <a:cs typeface="Times New Roman"/>
              </a:rPr>
              <a:t>1</a:t>
            </a:r>
            <a:r>
              <a:rPr dirty="0" baseline="5555" sz="1500" spc="-7">
                <a:latin typeface="Times New Roman"/>
                <a:cs typeface="Times New Roman"/>
              </a:rPr>
              <a:t>,</a:t>
            </a:r>
            <a:r>
              <a:rPr dirty="0" baseline="5555" sz="1500">
                <a:latin typeface="Times New Roman"/>
                <a:cs typeface="Times New Roman"/>
              </a:rPr>
              <a:t>0</a:t>
            </a:r>
            <a:r>
              <a:rPr dirty="0" baseline="5555" sz="1500" spc="-7">
                <a:latin typeface="Times New Roman"/>
                <a:cs typeface="Times New Roman"/>
              </a:rPr>
              <a:t>)</a:t>
            </a:r>
            <a:endParaRPr baseline="5555"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12133" y="3563238"/>
            <a:ext cx="352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=</a:t>
            </a:r>
            <a:r>
              <a:rPr dirty="0" sz="1000">
                <a:latin typeface="Times New Roman"/>
                <a:cs typeface="Times New Roman"/>
              </a:rPr>
              <a:t>f</a:t>
            </a: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>
                <a:latin typeface="Times New Roman"/>
                <a:cs typeface="Times New Roman"/>
              </a:rPr>
              <a:t>x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16933" y="3093846"/>
            <a:ext cx="699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Secant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704272" y="3330257"/>
            <a:ext cx="1952625" cy="1123950"/>
            <a:chOff x="3704272" y="3330257"/>
            <a:chExt cx="1952625" cy="1123950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7589" y="3341370"/>
              <a:ext cx="233045" cy="23304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861559" y="3813175"/>
              <a:ext cx="0" cy="325755"/>
            </a:xfrm>
            <a:custGeom>
              <a:avLst/>
              <a:gdLst/>
              <a:ahLst/>
              <a:cxnLst/>
              <a:rect l="l" t="t" r="r" b="b"/>
              <a:pathLst>
                <a:path w="0" h="325754">
                  <a:moveTo>
                    <a:pt x="0" y="0"/>
                  </a:moveTo>
                  <a:lnTo>
                    <a:pt x="0" y="32575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709034" y="3335020"/>
              <a:ext cx="1943100" cy="1114425"/>
            </a:xfrm>
            <a:custGeom>
              <a:avLst/>
              <a:gdLst/>
              <a:ahLst/>
              <a:cxnLst/>
              <a:rect l="l" t="t" r="r" b="b"/>
              <a:pathLst>
                <a:path w="1943100" h="1114425">
                  <a:moveTo>
                    <a:pt x="1943100" y="0"/>
                  </a:moveTo>
                  <a:lnTo>
                    <a:pt x="0" y="1114425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4237101" y="4189603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5555" sz="1500" spc="-7">
                <a:latin typeface="Times New Roman"/>
                <a:cs typeface="Times New Roman"/>
              </a:rPr>
              <a:t>(</a:t>
            </a:r>
            <a:r>
              <a:rPr dirty="0" baseline="5555" sz="1500">
                <a:latin typeface="Times New Roman"/>
                <a:cs typeface="Times New Roman"/>
              </a:rPr>
              <a:t>x</a:t>
            </a:r>
            <a:r>
              <a:rPr dirty="0" sz="650" spc="-5">
                <a:latin typeface="Times New Roman"/>
                <a:cs typeface="Times New Roman"/>
              </a:rPr>
              <a:t>2</a:t>
            </a:r>
            <a:r>
              <a:rPr dirty="0" sz="650">
                <a:latin typeface="Times New Roman"/>
                <a:cs typeface="Times New Roman"/>
              </a:rPr>
              <a:t>,</a:t>
            </a:r>
            <a:r>
              <a:rPr dirty="0" baseline="5555" sz="1500" spc="-22">
                <a:latin typeface="Times New Roman"/>
                <a:cs typeface="Times New Roman"/>
              </a:rPr>
              <a:t>0)</a:t>
            </a:r>
            <a:endParaRPr baseline="5555" sz="1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29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976496" y="4457826"/>
            <a:ext cx="2075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Figure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2.5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Secant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 graph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11241" y="3938142"/>
            <a:ext cx="366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60">
                <a:latin typeface="Symbol"/>
                <a:cs typeface="Symbol"/>
              </a:rPr>
              <a:t></a:t>
            </a:r>
            <a:r>
              <a:rPr dirty="0" sz="1000" spc="-40">
                <a:latin typeface="Times New Roman"/>
                <a:cs typeface="Times New Roman"/>
              </a:rPr>
              <a:t>(a,0)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18813" y="4021962"/>
            <a:ext cx="1506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6745" algn="l"/>
                <a:tab pos="1411605" algn="l"/>
              </a:tabLst>
            </a:pPr>
            <a:r>
              <a:rPr dirty="0" sz="1400">
                <a:latin typeface="Symbol"/>
                <a:cs typeface="Symbol"/>
              </a:rPr>
              <a:t>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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2265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434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2.2:</a:t>
            </a:r>
            <a:r>
              <a:rPr dirty="0" sz="1400" spc="44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errors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secant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satisfy</a:t>
            </a:r>
            <a:r>
              <a:rPr dirty="0" sz="1400" spc="4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48056" y="1644515"/>
            <a:ext cx="1082675" cy="0"/>
          </a:xfrm>
          <a:custGeom>
            <a:avLst/>
            <a:gdLst/>
            <a:ahLst/>
            <a:cxnLst/>
            <a:rect l="l" t="t" r="r" b="b"/>
            <a:pathLst>
              <a:path w="1082675" h="0">
                <a:moveTo>
                  <a:pt x="0" y="0"/>
                </a:moveTo>
                <a:lnTo>
                  <a:pt x="474990" y="0"/>
                </a:lnTo>
              </a:path>
              <a:path w="1082675" h="0">
                <a:moveTo>
                  <a:pt x="508061" y="0"/>
                </a:moveTo>
                <a:lnTo>
                  <a:pt x="1082576" y="0"/>
                </a:lnTo>
              </a:path>
            </a:pathLst>
          </a:custGeom>
          <a:ln w="98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92091" y="1487395"/>
            <a:ext cx="117475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00" spc="55" i="1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9313" y="1606315"/>
            <a:ext cx="22923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85" i="1">
                <a:latin typeface="Times New Roman"/>
                <a:cs typeface="Times New Roman"/>
              </a:rPr>
              <a:t>n</a:t>
            </a:r>
            <a:r>
              <a:rPr dirty="0" sz="950" spc="-10">
                <a:latin typeface="Symbol"/>
                <a:cs typeface="Symbol"/>
              </a:rPr>
              <a:t></a:t>
            </a:r>
            <a:r>
              <a:rPr dirty="0" sz="950" spc="4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9661" y="1354637"/>
            <a:ext cx="59055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500" spc="30" i="1">
                <a:latin typeface="Times New Roman"/>
                <a:cs typeface="Times New Roman"/>
              </a:rPr>
              <a:t>f</a:t>
            </a:r>
            <a:r>
              <a:rPr dirty="0" sz="1500" spc="-30" i="1">
                <a:latin typeface="Times New Roman"/>
                <a:cs typeface="Times New Roman"/>
              </a:rPr>
              <a:t> </a:t>
            </a:r>
            <a:r>
              <a:rPr dirty="0" baseline="3703" sz="2250" spc="-254">
                <a:latin typeface="Symbol"/>
                <a:cs typeface="Symbol"/>
              </a:rPr>
              <a:t></a:t>
            </a:r>
            <a:r>
              <a:rPr dirty="0" baseline="3703" sz="2250" spc="22">
                <a:latin typeface="Symbol"/>
                <a:cs typeface="Symbol"/>
              </a:rPr>
              <a:t></a:t>
            </a:r>
            <a:r>
              <a:rPr dirty="0" sz="1500" spc="-120">
                <a:latin typeface="Times New Roman"/>
                <a:cs typeface="Times New Roman"/>
              </a:rPr>
              <a:t>(</a:t>
            </a:r>
            <a:r>
              <a:rPr dirty="0" sz="1600" spc="65">
                <a:latin typeface="Symbol"/>
                <a:cs typeface="Symbol"/>
              </a:rPr>
              <a:t></a:t>
            </a:r>
            <a:r>
              <a:rPr dirty="0" baseline="-23391" sz="1425" spc="67" i="1">
                <a:latin typeface="Times New Roman"/>
                <a:cs typeface="Times New Roman"/>
              </a:rPr>
              <a:t>n</a:t>
            </a:r>
            <a:r>
              <a:rPr dirty="0" baseline="-23391" sz="1425" spc="-89" i="1">
                <a:latin typeface="Times New Roman"/>
                <a:cs typeface="Times New Roman"/>
              </a:rPr>
              <a:t> </a:t>
            </a:r>
            <a:r>
              <a:rPr dirty="0" sz="1500" spc="4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127" y="1416591"/>
            <a:ext cx="834390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-20370" sz="2250" spc="637">
                <a:latin typeface="Symbol"/>
                <a:cs typeface="Symbol"/>
              </a:rPr>
              <a:t></a:t>
            </a:r>
            <a:r>
              <a:rPr dirty="0" baseline="-20370" sz="2250" spc="97">
                <a:latin typeface="Symbol"/>
                <a:cs typeface="Symbol"/>
              </a:rPr>
              <a:t></a:t>
            </a:r>
            <a:r>
              <a:rPr dirty="0" baseline="-20370" sz="2250" spc="-135">
                <a:latin typeface="Times New Roman"/>
                <a:cs typeface="Times New Roman"/>
              </a:rPr>
              <a:t> </a:t>
            </a:r>
            <a:r>
              <a:rPr dirty="0" baseline="14814" sz="2250" spc="30" i="1">
                <a:latin typeface="Times New Roman"/>
                <a:cs typeface="Times New Roman"/>
              </a:rPr>
              <a:t>e</a:t>
            </a:r>
            <a:r>
              <a:rPr dirty="0" sz="950" spc="90" i="1">
                <a:latin typeface="Times New Roman"/>
                <a:cs typeface="Times New Roman"/>
              </a:rPr>
              <a:t>n</a:t>
            </a:r>
            <a:r>
              <a:rPr dirty="0" baseline="14814" sz="2250" spc="30" i="1">
                <a:latin typeface="Times New Roman"/>
                <a:cs typeface="Times New Roman"/>
              </a:rPr>
              <a:t>e</a:t>
            </a:r>
            <a:r>
              <a:rPr dirty="0" sz="950" spc="90" i="1">
                <a:latin typeface="Times New Roman"/>
                <a:cs typeface="Times New Roman"/>
              </a:rPr>
              <a:t>n</a:t>
            </a:r>
            <a:r>
              <a:rPr dirty="0" sz="950" spc="-30">
                <a:latin typeface="Symbol"/>
                <a:cs typeface="Symbol"/>
              </a:rPr>
              <a:t></a:t>
            </a:r>
            <a:r>
              <a:rPr dirty="0" sz="950" spc="4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24336" y="1625591"/>
            <a:ext cx="893444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0050" algn="l"/>
              </a:tabLst>
            </a:pPr>
            <a:r>
              <a:rPr dirty="0" sz="1500" spc="60">
                <a:latin typeface="Times New Roman"/>
                <a:cs typeface="Times New Roman"/>
              </a:rPr>
              <a:t>2	</a:t>
            </a:r>
            <a:r>
              <a:rPr dirty="0" sz="1500" spc="30" i="1">
                <a:latin typeface="Times New Roman"/>
                <a:cs typeface="Times New Roman"/>
              </a:rPr>
              <a:t>f</a:t>
            </a:r>
            <a:r>
              <a:rPr dirty="0" sz="1500" spc="-60" i="1">
                <a:latin typeface="Times New Roman"/>
                <a:cs typeface="Times New Roman"/>
              </a:rPr>
              <a:t> </a:t>
            </a:r>
            <a:r>
              <a:rPr dirty="0" baseline="3703" sz="2250">
                <a:latin typeface="Symbol"/>
                <a:cs typeface="Symbol"/>
              </a:rPr>
              <a:t></a:t>
            </a:r>
            <a:r>
              <a:rPr dirty="0" sz="1500">
                <a:latin typeface="Times New Roman"/>
                <a:cs typeface="Times New Roman"/>
              </a:rPr>
              <a:t>(</a:t>
            </a:r>
            <a:r>
              <a:rPr dirty="0" sz="1600">
                <a:latin typeface="Symbol"/>
                <a:cs typeface="Symbol"/>
              </a:rPr>
              <a:t>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500" spc="4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5351" y="1523746"/>
            <a:ext cx="462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89689" y="1515181"/>
            <a:ext cx="303403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3968" sz="2100" spc="-270">
                <a:latin typeface="Symbol"/>
                <a:cs typeface="Symbol"/>
              </a:rPr>
              <a:t></a:t>
            </a:r>
            <a:r>
              <a:rPr dirty="0" baseline="3968" sz="2100" spc="15">
                <a:latin typeface="Symbol"/>
                <a:cs typeface="Symbol"/>
              </a:rPr>
              <a:t></a:t>
            </a:r>
            <a:r>
              <a:rPr dirty="0" baseline="3968" sz="2100" spc="-29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s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3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c</a:t>
            </a:r>
            <a:r>
              <a:rPr dirty="0" baseline="1984" sz="2100" spc="7">
                <a:latin typeface="Times New Roman"/>
                <a:cs typeface="Times New Roman"/>
              </a:rPr>
              <a:t>o</a:t>
            </a:r>
            <a:r>
              <a:rPr dirty="0" baseline="1984" sz="2100">
                <a:latin typeface="Times New Roman"/>
                <a:cs typeface="Times New Roman"/>
              </a:rPr>
              <a:t>ntinuou</a:t>
            </a:r>
            <a:r>
              <a:rPr dirty="0" baseline="1984" sz="2100">
                <a:latin typeface="Times New Roman"/>
                <a:cs typeface="Times New Roman"/>
              </a:rPr>
              <a:t>s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232">
                <a:latin typeface="Times New Roman"/>
                <a:cs typeface="Times New Roman"/>
              </a:rPr>
              <a:t> </a:t>
            </a:r>
            <a:r>
              <a:rPr dirty="0" sz="1400" spc="-70" i="1">
                <a:latin typeface="Times New Roman"/>
                <a:cs typeface="Times New Roman"/>
              </a:rPr>
              <a:t>e</a:t>
            </a:r>
            <a:r>
              <a:rPr dirty="0" baseline="-21604" sz="1350" spc="22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142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Symbol"/>
                <a:cs typeface="Symbol"/>
              </a:rPr>
              <a:t>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x</a:t>
            </a:r>
            <a:r>
              <a:rPr dirty="0" sz="1400" spc="-15">
                <a:latin typeface="Times New Roman"/>
                <a:cs typeface="Times New Roman"/>
              </a:rPr>
              <a:t>ac</a:t>
            </a:r>
            <a:r>
              <a:rPr dirty="0" sz="1400" spc="2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oo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i</a:t>
            </a:r>
            <a:r>
              <a:rPr dirty="0" baseline="-21604" sz="1350" spc="-60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720" y="1695695"/>
            <a:ext cx="5501005" cy="55753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604010">
              <a:lnSpc>
                <a:spcPct val="100000"/>
              </a:lnSpc>
              <a:spcBef>
                <a:spcPts val="600"/>
              </a:spcBef>
            </a:pPr>
            <a:r>
              <a:rPr dirty="0" sz="950" spc="45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  <a:tabLst>
                <a:tab pos="1287780" algn="l"/>
                <a:tab pos="3321050" algn="l"/>
              </a:tabLst>
            </a:pPr>
            <a:r>
              <a:rPr dirty="0" baseline="1984" sz="2100" i="1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=</a:t>
            </a:r>
            <a:r>
              <a:rPr dirty="0" baseline="1984" sz="2100" i="1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-1,</a:t>
            </a:r>
            <a:r>
              <a:rPr dirty="0" baseline="1984" sz="2100" spc="780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802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+1;	</a:t>
            </a:r>
            <a:r>
              <a:rPr dirty="0" sz="1500" spc="-10">
                <a:latin typeface="Symbol"/>
                <a:cs typeface="Symbol"/>
              </a:rPr>
              <a:t>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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284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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spc="-7">
                <a:latin typeface="Symbol"/>
                <a:cs typeface="Symbol"/>
              </a:rPr>
              <a:t>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r>
              <a:rPr dirty="0" baseline="-21604" sz="1350" spc="359">
                <a:latin typeface="Times New Roman"/>
                <a:cs typeface="Times New Roman"/>
              </a:rPr>
              <a:t> </a:t>
            </a:r>
            <a:r>
              <a:rPr dirty="0" baseline="-21604" sz="1350" spc="35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</a:t>
            </a:r>
            <a:r>
              <a:rPr dirty="0" baseline="1984" sz="2100" spc="787">
                <a:latin typeface="Times New Roman"/>
                <a:cs typeface="Times New Roman"/>
              </a:rPr>
              <a:t> </a:t>
            </a:r>
            <a:r>
              <a:rPr dirty="0" baseline="1984" sz="2100" spc="22">
                <a:latin typeface="Symbol"/>
                <a:cs typeface="Symbol"/>
              </a:rPr>
              <a:t></a:t>
            </a:r>
            <a:r>
              <a:rPr dirty="0" baseline="-19607" sz="1275" spc="22" i="1">
                <a:latin typeface="Times New Roman"/>
                <a:cs typeface="Times New Roman"/>
              </a:rPr>
              <a:t>n</a:t>
            </a:r>
            <a:r>
              <a:rPr dirty="0" baseline="-19607" sz="1275" spc="112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922">
                <a:latin typeface="Times New Roman"/>
                <a:cs typeface="Times New Roman"/>
              </a:rPr>
              <a:t> </a:t>
            </a:r>
            <a:r>
              <a:rPr dirty="0" baseline="1984" sz="2100" spc="37">
                <a:latin typeface="Symbol"/>
                <a:cs typeface="Symbol"/>
              </a:rPr>
              <a:t></a:t>
            </a:r>
            <a:r>
              <a:rPr dirty="0" baseline="-19607" sz="1275" spc="37" i="1">
                <a:latin typeface="Times New Roman"/>
                <a:cs typeface="Times New Roman"/>
              </a:rPr>
              <a:t>n	</a:t>
            </a:r>
            <a:r>
              <a:rPr dirty="0" baseline="1984" sz="2100">
                <a:latin typeface="Times New Roman"/>
                <a:cs typeface="Times New Roman"/>
              </a:rPr>
              <a:t>lie</a:t>
            </a:r>
            <a:r>
              <a:rPr dirty="0" baseline="1984" sz="2100" spc="254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in</a:t>
            </a:r>
            <a:r>
              <a:rPr dirty="0" baseline="1984" sz="2100" spc="75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</a:t>
            </a:r>
            <a:r>
              <a:rPr dirty="0" baseline="1984" sz="2100" spc="77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smallest</a:t>
            </a:r>
            <a:r>
              <a:rPr dirty="0" baseline="1984" sz="2100" spc="77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interval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2720" y="2346493"/>
            <a:ext cx="2830195" cy="6661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ntaining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127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,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75">
                <a:latin typeface="Symbol"/>
                <a:cs typeface="Symbol"/>
              </a:rPr>
              <a:t>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3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a</a:t>
            </a:r>
            <a:r>
              <a:rPr dirty="0" sz="1350" spc="15">
                <a:latin typeface="Times New Roman"/>
                <a:cs typeface="Times New Roman"/>
              </a:rPr>
              <a:t>nd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5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570"/>
              </a:spcBef>
            </a:pPr>
            <a:r>
              <a:rPr dirty="0" sz="1400" b="1">
                <a:latin typeface="Times New Roman"/>
                <a:cs typeface="Times New Roman"/>
              </a:rPr>
              <a:t>Pr</a:t>
            </a:r>
            <a:r>
              <a:rPr dirty="0" sz="1400" spc="5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of: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44">
                <a:latin typeface="Symbol"/>
                <a:cs typeface="Symbol"/>
              </a:rPr>
              <a:t></a:t>
            </a:r>
            <a:r>
              <a:rPr dirty="0" baseline="-22875" sz="1275" spc="22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9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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44">
                <a:latin typeface="Symbol"/>
                <a:cs typeface="Symbol"/>
              </a:rPr>
              <a:t></a:t>
            </a:r>
            <a:r>
              <a:rPr dirty="0" baseline="-22875" sz="1275" spc="22">
                <a:latin typeface="Times New Roman"/>
                <a:cs typeface="Times New Roman"/>
              </a:rPr>
              <a:t>1</a:t>
            </a:r>
            <a:r>
              <a:rPr dirty="0" baseline="-22875" sz="1275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41086" y="3374688"/>
            <a:ext cx="993775" cy="0"/>
          </a:xfrm>
          <a:custGeom>
            <a:avLst/>
            <a:gdLst/>
            <a:ahLst/>
            <a:cxnLst/>
            <a:rect l="l" t="t" r="r" b="b"/>
            <a:pathLst>
              <a:path w="993775" h="0">
                <a:moveTo>
                  <a:pt x="0" y="0"/>
                </a:moveTo>
                <a:lnTo>
                  <a:pt x="99350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12725" y="3374688"/>
            <a:ext cx="967105" cy="0"/>
          </a:xfrm>
          <a:custGeom>
            <a:avLst/>
            <a:gdLst/>
            <a:ahLst/>
            <a:cxnLst/>
            <a:rect l="l" t="t" r="r" b="b"/>
            <a:pathLst>
              <a:path w="967104" h="0">
                <a:moveTo>
                  <a:pt x="0" y="0"/>
                </a:moveTo>
                <a:lnTo>
                  <a:pt x="96662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45398" y="3230236"/>
            <a:ext cx="10223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7419" y="3338726"/>
            <a:ext cx="19494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-45">
                <a:latin typeface="Symbol"/>
                <a:cs typeface="Symbol"/>
              </a:rPr>
              <a:t>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24028" y="3475675"/>
            <a:ext cx="167132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32105" algn="l"/>
                <a:tab pos="1170305" algn="l"/>
                <a:tab pos="1490345" algn="l"/>
              </a:tabLst>
            </a:pP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spc="5" i="1">
                <a:latin typeface="Times New Roman"/>
                <a:cs typeface="Times New Roman"/>
              </a:rPr>
              <a:t>	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-55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	</a:t>
            </a:r>
            <a:r>
              <a:rPr dirty="0" sz="850" spc="40" i="1">
                <a:latin typeface="Times New Roman"/>
                <a:cs typeface="Times New Roman"/>
              </a:rPr>
              <a:t>n</a:t>
            </a:r>
            <a:r>
              <a:rPr dirty="0" sz="850" spc="-60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4756" y="3156546"/>
            <a:ext cx="259905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0576" sz="2025">
                <a:latin typeface="Symbol"/>
                <a:cs typeface="Symbol"/>
              </a:rPr>
              <a:t></a:t>
            </a:r>
            <a:r>
              <a:rPr dirty="0" baseline="-20576" sz="2025" spc="-97">
                <a:latin typeface="Times New Roman"/>
                <a:cs typeface="Times New Roman"/>
              </a:rPr>
              <a:t> </a:t>
            </a:r>
            <a:r>
              <a:rPr dirty="0" baseline="-19157" sz="2175" spc="-82">
                <a:latin typeface="Symbol"/>
                <a:cs typeface="Symbol"/>
              </a:rPr>
              <a:t></a:t>
            </a:r>
            <a:r>
              <a:rPr dirty="0" baseline="-19157" sz="2175" spc="-30">
                <a:latin typeface="Times New Roman"/>
                <a:cs typeface="Times New Roman"/>
              </a:rPr>
              <a:t> </a:t>
            </a:r>
            <a:r>
              <a:rPr dirty="0" baseline="-20576" sz="2025">
                <a:latin typeface="Symbol"/>
                <a:cs typeface="Symbol"/>
              </a:rPr>
              <a:t></a:t>
            </a:r>
            <a:r>
              <a:rPr dirty="0" baseline="-20576" sz="2025" spc="142">
                <a:latin typeface="Times New Roman"/>
                <a:cs typeface="Times New Roman"/>
              </a:rPr>
              <a:t> </a:t>
            </a:r>
            <a:r>
              <a:rPr dirty="0" baseline="14403" sz="2025" spc="-15" i="1">
                <a:latin typeface="Times New Roman"/>
                <a:cs typeface="Times New Roman"/>
              </a:rPr>
              <a:t>x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-60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 spc="15">
                <a:latin typeface="Times New Roman"/>
                <a:cs typeface="Times New Roman"/>
              </a:rPr>
              <a:t> </a:t>
            </a:r>
            <a:r>
              <a:rPr dirty="0" baseline="14403" sz="2025" spc="97" i="1">
                <a:latin typeface="Times New Roman"/>
                <a:cs typeface="Times New Roman"/>
              </a:rPr>
              <a:t>f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 </a:t>
            </a:r>
            <a:r>
              <a:rPr dirty="0" sz="850" spc="-40" i="1">
                <a:latin typeface="Times New Roman"/>
                <a:cs typeface="Times New Roman"/>
              </a:rPr>
              <a:t> </a:t>
            </a:r>
            <a:r>
              <a:rPr dirty="0" baseline="14403" sz="2025">
                <a:latin typeface="Symbol"/>
                <a:cs typeface="Symbol"/>
              </a:rPr>
              <a:t></a:t>
            </a:r>
            <a:r>
              <a:rPr dirty="0" baseline="14403" sz="2025" spc="-30">
                <a:latin typeface="Times New Roman"/>
                <a:cs typeface="Times New Roman"/>
              </a:rPr>
              <a:t> </a:t>
            </a:r>
            <a:r>
              <a:rPr dirty="0" baseline="14403" sz="2025" spc="-15" i="1">
                <a:latin typeface="Times New Roman"/>
                <a:cs typeface="Times New Roman"/>
              </a:rPr>
              <a:t>x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spc="95" i="1">
                <a:latin typeface="Times New Roman"/>
                <a:cs typeface="Times New Roman"/>
              </a:rPr>
              <a:t> </a:t>
            </a:r>
            <a:r>
              <a:rPr dirty="0" baseline="14403" sz="2025" spc="97" i="1">
                <a:latin typeface="Times New Roman"/>
                <a:cs typeface="Times New Roman"/>
              </a:rPr>
              <a:t>f</a:t>
            </a:r>
            <a:r>
              <a:rPr dirty="0" sz="850" spc="40" i="1">
                <a:latin typeface="Times New Roman"/>
                <a:cs typeface="Times New Roman"/>
              </a:rPr>
              <a:t>n</a:t>
            </a:r>
            <a:r>
              <a:rPr dirty="0" sz="850" spc="-60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 </a:t>
            </a:r>
            <a:r>
              <a:rPr dirty="0" sz="850" spc="15">
                <a:latin typeface="Times New Roman"/>
                <a:cs typeface="Times New Roman"/>
              </a:rPr>
              <a:t> </a:t>
            </a:r>
            <a:r>
              <a:rPr dirty="0" baseline="-20576" sz="2025">
                <a:latin typeface="Symbol"/>
                <a:cs typeface="Symbol"/>
              </a:rPr>
              <a:t></a:t>
            </a:r>
            <a:r>
              <a:rPr dirty="0" baseline="-20576" sz="2025" spc="60">
                <a:latin typeface="Times New Roman"/>
                <a:cs typeface="Times New Roman"/>
              </a:rPr>
              <a:t> </a:t>
            </a:r>
            <a:r>
              <a:rPr dirty="0" baseline="14403" sz="2025" spc="-44" i="1">
                <a:latin typeface="Times New Roman"/>
                <a:cs typeface="Times New Roman"/>
              </a:rPr>
              <a:t>e</a:t>
            </a:r>
            <a:r>
              <a:rPr dirty="0" sz="850" spc="40" i="1">
                <a:latin typeface="Times New Roman"/>
                <a:cs typeface="Times New Roman"/>
              </a:rPr>
              <a:t>n</a:t>
            </a:r>
            <a:r>
              <a:rPr dirty="0" sz="850" spc="-60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 spc="10">
                <a:latin typeface="Times New Roman"/>
                <a:cs typeface="Times New Roman"/>
              </a:rPr>
              <a:t> </a:t>
            </a:r>
            <a:r>
              <a:rPr dirty="0" baseline="14403" sz="2025" spc="97" i="1">
                <a:latin typeface="Times New Roman"/>
                <a:cs typeface="Times New Roman"/>
              </a:rPr>
              <a:t>f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 </a:t>
            </a:r>
            <a:r>
              <a:rPr dirty="0" sz="850" spc="-35" i="1">
                <a:latin typeface="Times New Roman"/>
                <a:cs typeface="Times New Roman"/>
              </a:rPr>
              <a:t> </a:t>
            </a:r>
            <a:r>
              <a:rPr dirty="0" baseline="14403" sz="2025">
                <a:latin typeface="Symbol"/>
                <a:cs typeface="Symbol"/>
              </a:rPr>
              <a:t></a:t>
            </a:r>
            <a:r>
              <a:rPr dirty="0" baseline="14403" sz="2025" spc="-165">
                <a:latin typeface="Times New Roman"/>
                <a:cs typeface="Times New Roman"/>
              </a:rPr>
              <a:t> </a:t>
            </a:r>
            <a:r>
              <a:rPr dirty="0" baseline="14403" sz="2025" spc="-37" i="1">
                <a:latin typeface="Times New Roman"/>
                <a:cs typeface="Times New Roman"/>
              </a:rPr>
              <a:t>e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spc="90" i="1">
                <a:latin typeface="Times New Roman"/>
                <a:cs typeface="Times New Roman"/>
              </a:rPr>
              <a:t> </a:t>
            </a:r>
            <a:r>
              <a:rPr dirty="0" baseline="14403" sz="2025" spc="97" i="1">
                <a:latin typeface="Times New Roman"/>
                <a:cs typeface="Times New Roman"/>
              </a:rPr>
              <a:t>f</a:t>
            </a:r>
            <a:r>
              <a:rPr dirty="0" sz="850" spc="40" i="1">
                <a:latin typeface="Times New Roman"/>
                <a:cs typeface="Times New Roman"/>
              </a:rPr>
              <a:t>n</a:t>
            </a:r>
            <a:r>
              <a:rPr dirty="0" sz="850" spc="-60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68351" y="3367177"/>
            <a:ext cx="15519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170305" algn="l"/>
              </a:tabLst>
            </a:pPr>
            <a:r>
              <a:rPr dirty="0" sz="1350" i="1">
                <a:latin typeface="Times New Roman"/>
                <a:cs typeface="Times New Roman"/>
              </a:rPr>
              <a:t>f</a:t>
            </a:r>
            <a:r>
              <a:rPr dirty="0" sz="1350" spc="545" i="1">
                <a:latin typeface="Times New Roman"/>
                <a:cs typeface="Times New Roman"/>
              </a:rPr>
              <a:t> </a:t>
            </a:r>
            <a:r>
              <a:rPr dirty="0" sz="1350">
                <a:latin typeface="Symbol"/>
                <a:cs typeface="Symbol"/>
              </a:rPr>
              <a:t></a:t>
            </a:r>
            <a:r>
              <a:rPr dirty="0" sz="1350" spc="17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f	f</a:t>
            </a:r>
            <a:r>
              <a:rPr dirty="0" sz="1350" spc="495" i="1">
                <a:latin typeface="Times New Roman"/>
                <a:cs typeface="Times New Roman"/>
              </a:rPr>
              <a:t> </a:t>
            </a:r>
            <a:r>
              <a:rPr dirty="0" sz="1350">
                <a:latin typeface="Symbol"/>
                <a:cs typeface="Symbol"/>
              </a:rPr>
              <a:t></a:t>
            </a:r>
            <a:r>
              <a:rPr dirty="0" sz="1350" spc="14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62275" y="3972223"/>
            <a:ext cx="967105" cy="0"/>
          </a:xfrm>
          <a:custGeom>
            <a:avLst/>
            <a:gdLst/>
            <a:ahLst/>
            <a:cxnLst/>
            <a:rect l="l" t="t" r="r" b="b"/>
            <a:pathLst>
              <a:path w="967105" h="0">
                <a:moveTo>
                  <a:pt x="0" y="0"/>
                </a:moveTo>
                <a:lnTo>
                  <a:pt x="96648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81666" y="3972223"/>
            <a:ext cx="600075" cy="0"/>
          </a:xfrm>
          <a:custGeom>
            <a:avLst/>
            <a:gdLst/>
            <a:ahLst/>
            <a:cxnLst/>
            <a:rect l="l" t="t" r="r" b="b"/>
            <a:pathLst>
              <a:path w="600075" h="0">
                <a:moveTo>
                  <a:pt x="0" y="0"/>
                </a:moveTo>
                <a:lnTo>
                  <a:pt x="59987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55420" y="3727010"/>
            <a:ext cx="2747010" cy="82423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771525">
              <a:lnSpc>
                <a:spcPct val="100000"/>
              </a:lnSpc>
              <a:spcBef>
                <a:spcPts val="420"/>
              </a:spcBef>
            </a:pPr>
            <a:r>
              <a:rPr dirty="0" baseline="-20576" sz="2025">
                <a:latin typeface="Symbol"/>
                <a:cs typeface="Symbol"/>
              </a:rPr>
              <a:t></a:t>
            </a:r>
            <a:r>
              <a:rPr dirty="0" baseline="-20576" sz="2025" spc="67">
                <a:latin typeface="Times New Roman"/>
                <a:cs typeface="Times New Roman"/>
              </a:rPr>
              <a:t> </a:t>
            </a:r>
            <a:r>
              <a:rPr dirty="0" baseline="14403" sz="2025" spc="-52" i="1">
                <a:latin typeface="Times New Roman"/>
                <a:cs typeface="Times New Roman"/>
              </a:rPr>
              <a:t>e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-55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 spc="20">
                <a:latin typeface="Times New Roman"/>
                <a:cs typeface="Times New Roman"/>
              </a:rPr>
              <a:t> </a:t>
            </a:r>
            <a:r>
              <a:rPr dirty="0" baseline="14403" sz="2025" spc="89" i="1">
                <a:latin typeface="Times New Roman"/>
                <a:cs typeface="Times New Roman"/>
              </a:rPr>
              <a:t>f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 </a:t>
            </a:r>
            <a:r>
              <a:rPr dirty="0" sz="850" spc="-35" i="1">
                <a:latin typeface="Times New Roman"/>
                <a:cs typeface="Times New Roman"/>
              </a:rPr>
              <a:t> </a:t>
            </a:r>
            <a:r>
              <a:rPr dirty="0" baseline="14403" sz="2025">
                <a:latin typeface="Symbol"/>
                <a:cs typeface="Symbol"/>
              </a:rPr>
              <a:t></a:t>
            </a:r>
            <a:r>
              <a:rPr dirty="0" baseline="14403" sz="2025" spc="-150">
                <a:latin typeface="Times New Roman"/>
                <a:cs typeface="Times New Roman"/>
              </a:rPr>
              <a:t> </a:t>
            </a:r>
            <a:r>
              <a:rPr dirty="0" baseline="14403" sz="2025" spc="-44" i="1">
                <a:latin typeface="Times New Roman"/>
                <a:cs typeface="Times New Roman"/>
              </a:rPr>
              <a:t>e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spc="100" i="1">
                <a:latin typeface="Times New Roman"/>
                <a:cs typeface="Times New Roman"/>
              </a:rPr>
              <a:t> </a:t>
            </a:r>
            <a:r>
              <a:rPr dirty="0" baseline="14403" sz="2025" spc="97" i="1">
                <a:latin typeface="Times New Roman"/>
                <a:cs typeface="Times New Roman"/>
              </a:rPr>
              <a:t>f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-55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 </a:t>
            </a:r>
            <a:r>
              <a:rPr dirty="0" sz="850" spc="-95">
                <a:latin typeface="Times New Roman"/>
                <a:cs typeface="Times New Roman"/>
              </a:rPr>
              <a:t> </a:t>
            </a:r>
            <a:r>
              <a:rPr dirty="0" baseline="-20576" sz="2025">
                <a:latin typeface="Symbol"/>
                <a:cs typeface="Symbol"/>
              </a:rPr>
              <a:t></a:t>
            </a:r>
            <a:r>
              <a:rPr dirty="0" baseline="-20576" sz="2025" spc="127">
                <a:latin typeface="Times New Roman"/>
                <a:cs typeface="Times New Roman"/>
              </a:rPr>
              <a:t> </a:t>
            </a:r>
            <a:r>
              <a:rPr dirty="0" baseline="14403" sz="2025" spc="-15" i="1">
                <a:latin typeface="Times New Roman"/>
                <a:cs typeface="Times New Roman"/>
              </a:rPr>
              <a:t>x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-55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 spc="95">
                <a:latin typeface="Times New Roman"/>
                <a:cs typeface="Times New Roman"/>
              </a:rPr>
              <a:t> </a:t>
            </a:r>
            <a:r>
              <a:rPr dirty="0" baseline="14403" sz="2025">
                <a:latin typeface="Symbol"/>
                <a:cs typeface="Symbol"/>
              </a:rPr>
              <a:t></a:t>
            </a:r>
            <a:r>
              <a:rPr dirty="0" baseline="14403" sz="2025" spc="-30">
                <a:latin typeface="Times New Roman"/>
                <a:cs typeface="Times New Roman"/>
              </a:rPr>
              <a:t> </a:t>
            </a:r>
            <a:r>
              <a:rPr dirty="0" baseline="14403" sz="2025" spc="-15" i="1">
                <a:latin typeface="Times New Roman"/>
                <a:cs typeface="Times New Roman"/>
              </a:rPr>
              <a:t>x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 </a:t>
            </a:r>
            <a:r>
              <a:rPr dirty="0" sz="850" spc="-85" i="1">
                <a:latin typeface="Times New Roman"/>
                <a:cs typeface="Times New Roman"/>
              </a:rPr>
              <a:t> </a:t>
            </a:r>
            <a:r>
              <a:rPr dirty="0" baseline="-20576" sz="2025">
                <a:latin typeface="Times New Roman"/>
                <a:cs typeface="Times New Roman"/>
              </a:rPr>
              <a:t>.</a:t>
            </a:r>
            <a:endParaRPr baseline="-20576" sz="2025">
              <a:latin typeface="Times New Roman"/>
              <a:cs typeface="Times New Roman"/>
            </a:endParaRPr>
          </a:p>
          <a:p>
            <a:pPr marL="1113790">
              <a:lnSpc>
                <a:spcPct val="100000"/>
              </a:lnSpc>
              <a:spcBef>
                <a:spcPts val="325"/>
              </a:spcBef>
              <a:tabLst>
                <a:tab pos="2068830" algn="l"/>
              </a:tabLst>
            </a:pPr>
            <a:r>
              <a:rPr dirty="0" baseline="14403" sz="2025" spc="-15" i="1">
                <a:latin typeface="Times New Roman"/>
                <a:cs typeface="Times New Roman"/>
              </a:rPr>
              <a:t>x</a:t>
            </a:r>
            <a:r>
              <a:rPr dirty="0" sz="850" spc="-10" i="1">
                <a:latin typeface="Times New Roman"/>
                <a:cs typeface="Times New Roman"/>
              </a:rPr>
              <a:t>n</a:t>
            </a:r>
            <a:r>
              <a:rPr dirty="0" sz="850" spc="-10">
                <a:latin typeface="Symbol"/>
                <a:cs typeface="Symbol"/>
              </a:rPr>
              <a:t></a:t>
            </a:r>
            <a:r>
              <a:rPr dirty="0" sz="850" spc="-10">
                <a:latin typeface="Times New Roman"/>
                <a:cs typeface="Times New Roman"/>
              </a:rPr>
              <a:t>1</a:t>
            </a:r>
            <a:r>
              <a:rPr dirty="0" sz="850" spc="95">
                <a:latin typeface="Times New Roman"/>
                <a:cs typeface="Times New Roman"/>
              </a:rPr>
              <a:t> </a:t>
            </a:r>
            <a:r>
              <a:rPr dirty="0" baseline="14403" sz="2025">
                <a:latin typeface="Symbol"/>
                <a:cs typeface="Symbol"/>
              </a:rPr>
              <a:t></a:t>
            </a:r>
            <a:r>
              <a:rPr dirty="0" baseline="14403" sz="2025" spc="-15">
                <a:latin typeface="Times New Roman"/>
                <a:cs typeface="Times New Roman"/>
              </a:rPr>
              <a:t> </a:t>
            </a:r>
            <a:r>
              <a:rPr dirty="0" baseline="14403" sz="2025" i="1">
                <a:latin typeface="Times New Roman"/>
                <a:cs typeface="Times New Roman"/>
              </a:rPr>
              <a:t>x</a:t>
            </a:r>
            <a:r>
              <a:rPr dirty="0" sz="850" i="1">
                <a:latin typeface="Times New Roman"/>
                <a:cs typeface="Times New Roman"/>
              </a:rPr>
              <a:t>n	</a:t>
            </a:r>
            <a:r>
              <a:rPr dirty="0" baseline="14403" sz="2025" spc="52" i="1">
                <a:latin typeface="Times New Roman"/>
                <a:cs typeface="Times New Roman"/>
              </a:rPr>
              <a:t>f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145" i="1">
                <a:latin typeface="Times New Roman"/>
                <a:cs typeface="Times New Roman"/>
              </a:rPr>
              <a:t> </a:t>
            </a:r>
            <a:r>
              <a:rPr dirty="0" baseline="14403" sz="2025">
                <a:latin typeface="Symbol"/>
                <a:cs typeface="Symbol"/>
              </a:rPr>
              <a:t></a:t>
            </a:r>
            <a:r>
              <a:rPr dirty="0" baseline="14403" sz="2025" spc="187">
                <a:latin typeface="Times New Roman"/>
                <a:cs typeface="Times New Roman"/>
              </a:rPr>
              <a:t> </a:t>
            </a:r>
            <a:r>
              <a:rPr dirty="0" baseline="14403" sz="2025" spc="15" i="1">
                <a:latin typeface="Times New Roman"/>
                <a:cs typeface="Times New Roman"/>
              </a:rPr>
              <a:t>f</a:t>
            </a:r>
            <a:r>
              <a:rPr dirty="0" sz="850" spc="10" i="1">
                <a:latin typeface="Times New Roman"/>
                <a:cs typeface="Times New Roman"/>
              </a:rPr>
              <a:t>n</a:t>
            </a:r>
            <a:r>
              <a:rPr dirty="0" sz="850" spc="10">
                <a:latin typeface="Symbol"/>
                <a:cs typeface="Symbol"/>
              </a:rPr>
              <a:t></a:t>
            </a:r>
            <a:r>
              <a:rPr dirty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720"/>
              </a:spcBef>
            </a:pPr>
            <a:r>
              <a:rPr dirty="0" sz="1400" spc="5">
                <a:latin typeface="Times New Roman"/>
                <a:cs typeface="Times New Roman"/>
              </a:rPr>
              <a:t>Now,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64020" y="5121765"/>
            <a:ext cx="997585" cy="0"/>
          </a:xfrm>
          <a:custGeom>
            <a:avLst/>
            <a:gdLst/>
            <a:ahLst/>
            <a:cxnLst/>
            <a:rect l="l" t="t" r="r" b="b"/>
            <a:pathLst>
              <a:path w="997585" h="0">
                <a:moveTo>
                  <a:pt x="0" y="0"/>
                </a:moveTo>
                <a:lnTo>
                  <a:pt x="997174" y="0"/>
                </a:lnTo>
              </a:path>
            </a:pathLst>
          </a:custGeom>
          <a:ln w="8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66231" y="4875103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 h="0">
                <a:moveTo>
                  <a:pt x="0" y="0"/>
                </a:moveTo>
                <a:lnTo>
                  <a:pt x="183524" y="0"/>
                </a:lnTo>
              </a:path>
            </a:pathLst>
          </a:custGeom>
          <a:ln w="4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24276" y="4875103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541" y="0"/>
                </a:lnTo>
              </a:path>
            </a:pathLst>
          </a:custGeom>
          <a:ln w="4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52153" y="5121765"/>
            <a:ext cx="674370" cy="0"/>
          </a:xfrm>
          <a:custGeom>
            <a:avLst/>
            <a:gdLst/>
            <a:ahLst/>
            <a:cxnLst/>
            <a:rect l="l" t="t" r="r" b="b"/>
            <a:pathLst>
              <a:path w="674370" h="0">
                <a:moveTo>
                  <a:pt x="0" y="0"/>
                </a:moveTo>
                <a:lnTo>
                  <a:pt x="674362" y="0"/>
                </a:lnTo>
              </a:path>
            </a:pathLst>
          </a:custGeom>
          <a:ln w="8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31627" y="4875103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 h="0">
                <a:moveTo>
                  <a:pt x="0" y="0"/>
                </a:moveTo>
                <a:lnTo>
                  <a:pt x="705182" y="0"/>
                </a:lnTo>
              </a:path>
            </a:pathLst>
          </a:custGeom>
          <a:ln w="4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311329" y="4875103"/>
            <a:ext cx="810260" cy="0"/>
          </a:xfrm>
          <a:custGeom>
            <a:avLst/>
            <a:gdLst/>
            <a:ahLst/>
            <a:cxnLst/>
            <a:rect l="l" t="t" r="r" b="b"/>
            <a:pathLst>
              <a:path w="810260" h="0">
                <a:moveTo>
                  <a:pt x="0" y="0"/>
                </a:moveTo>
                <a:lnTo>
                  <a:pt x="809944" y="0"/>
                </a:lnTo>
              </a:path>
            </a:pathLst>
          </a:custGeom>
          <a:ln w="4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17549" y="5121765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 h="0">
                <a:moveTo>
                  <a:pt x="0" y="0"/>
                </a:moveTo>
                <a:lnTo>
                  <a:pt x="1717422" y="0"/>
                </a:lnTo>
              </a:path>
            </a:pathLst>
          </a:custGeom>
          <a:ln w="8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24764" y="4591213"/>
            <a:ext cx="1739900" cy="51435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275"/>
              </a:spcBef>
            </a:pP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2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50" spc="25">
                <a:latin typeface="Symbol"/>
                <a:cs typeface="Symbol"/>
              </a:rPr>
              <a:t>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</a:t>
            </a:r>
            <a:r>
              <a:rPr dirty="0" baseline="-33730" sz="2100" spc="397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7">
                <a:latin typeface="Symbol"/>
                <a:cs typeface="Symbol"/>
              </a:rPr>
              <a:t>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50" spc="30">
                <a:latin typeface="Symbol"/>
                <a:cs typeface="Symbol"/>
              </a:rPr>
              <a:t>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  <a:spcBef>
                <a:spcPts val="185"/>
              </a:spcBef>
              <a:tabLst>
                <a:tab pos="1031875" algn="l"/>
              </a:tabLst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12">
                <a:latin typeface="Symbol"/>
                <a:cs typeface="Symbol"/>
              </a:rPr>
              <a:t>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66851" y="5085586"/>
            <a:ext cx="33591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320" i="1">
                <a:latin typeface="Times New Roman"/>
                <a:cs typeface="Times New Roman"/>
              </a:rPr>
              <a:t> 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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55706" y="5223626"/>
            <a:ext cx="52451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820" algn="l"/>
              </a:tabLst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72522" y="4620919"/>
            <a:ext cx="1917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45121" y="4865111"/>
            <a:ext cx="5137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95605" algn="l"/>
              </a:tabLst>
            </a:pPr>
            <a:r>
              <a:rPr dirty="0" sz="1400" spc="-20" i="1">
                <a:latin typeface="Times New Roman"/>
                <a:cs typeface="Times New Roman"/>
              </a:rPr>
              <a:t>e</a:t>
            </a:r>
            <a:r>
              <a:rPr dirty="0" baseline="-21604" sz="1350" spc="-30" i="1">
                <a:latin typeface="Times New Roman"/>
                <a:cs typeface="Times New Roman"/>
              </a:rPr>
              <a:t>n	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03401" y="4974476"/>
            <a:ext cx="19939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76301" y="5022336"/>
            <a:ext cx="5461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360" i="1">
                <a:latin typeface="Times New Roman"/>
                <a:cs typeface="Times New Roman"/>
              </a:rPr>
              <a:t> 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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r>
              <a:rPr dirty="0" sz="900" spc="375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x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42603" y="5223626"/>
            <a:ext cx="51308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1959" algn="l"/>
              </a:tabLst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69151" y="5223626"/>
            <a:ext cx="51308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1959" algn="l"/>
              </a:tabLst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51734" y="4667034"/>
            <a:ext cx="4857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9841" sz="2100" spc="7">
                <a:latin typeface="Symbol"/>
                <a:cs typeface="Symbol"/>
              </a:rPr>
              <a:t></a:t>
            </a:r>
            <a:r>
              <a:rPr dirty="0" baseline="-19841" sz="2100" spc="322">
                <a:latin typeface="Times New Roman"/>
                <a:cs typeface="Times New Roman"/>
              </a:rPr>
              <a:t> </a:t>
            </a:r>
            <a:r>
              <a:rPr dirty="0" baseline="13888" sz="2100" spc="7" i="1">
                <a:latin typeface="Times New Roman"/>
                <a:cs typeface="Times New Roman"/>
              </a:rPr>
              <a:t>f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34350" y="4911227"/>
            <a:ext cx="14598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2100" spc="-60" i="1">
                <a:latin typeface="Times New Roman"/>
                <a:cs typeface="Times New Roman"/>
              </a:rPr>
              <a:t>e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baseline="13888" sz="2100" spc="89" i="1">
                <a:latin typeface="Times New Roman"/>
                <a:cs typeface="Times New Roman"/>
              </a:rPr>
              <a:t>f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5" i="1">
                <a:latin typeface="Times New Roman"/>
                <a:cs typeface="Times New Roman"/>
              </a:rPr>
              <a:t> </a:t>
            </a:r>
            <a:r>
              <a:rPr dirty="0" baseline="13888" sz="2100" spc="7">
                <a:latin typeface="Symbol"/>
                <a:cs typeface="Symbol"/>
              </a:rPr>
              <a:t></a:t>
            </a:r>
            <a:r>
              <a:rPr dirty="0" baseline="13888" sz="2100" spc="-172">
                <a:latin typeface="Times New Roman"/>
                <a:cs typeface="Times New Roman"/>
              </a:rPr>
              <a:t> </a:t>
            </a:r>
            <a:r>
              <a:rPr dirty="0" baseline="13888" sz="2100" spc="-60" i="1">
                <a:latin typeface="Times New Roman"/>
                <a:cs typeface="Times New Roman"/>
              </a:rPr>
              <a:t>e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spc="90" i="1">
                <a:latin typeface="Times New Roman"/>
                <a:cs typeface="Times New Roman"/>
              </a:rPr>
              <a:t> </a:t>
            </a:r>
            <a:r>
              <a:rPr dirty="0" baseline="13888" sz="2100" spc="89" i="1">
                <a:latin typeface="Times New Roman"/>
                <a:cs typeface="Times New Roman"/>
              </a:rPr>
              <a:t>f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baseline="-19841" sz="2100" spc="7">
                <a:latin typeface="Symbol"/>
                <a:cs typeface="Symbol"/>
              </a:rPr>
              <a:t></a:t>
            </a:r>
            <a:r>
              <a:rPr dirty="0" baseline="-19841" sz="2100" spc="-112">
                <a:latin typeface="Times New Roman"/>
                <a:cs typeface="Times New Roman"/>
              </a:rPr>
              <a:t> </a:t>
            </a:r>
            <a:r>
              <a:rPr dirty="0" baseline="-19841" sz="2100" i="1">
                <a:latin typeface="Times New Roman"/>
                <a:cs typeface="Times New Roman"/>
              </a:rPr>
              <a:t>e</a:t>
            </a:r>
            <a:r>
              <a:rPr dirty="0" baseline="-19841" sz="2100" spc="142" i="1">
                <a:latin typeface="Times New Roman"/>
                <a:cs typeface="Times New Roman"/>
              </a:rPr>
              <a:t> </a:t>
            </a:r>
            <a:r>
              <a:rPr dirty="0" baseline="-19841" sz="2100" i="1">
                <a:latin typeface="Times New Roman"/>
                <a:cs typeface="Times New Roman"/>
              </a:rPr>
              <a:t>e</a:t>
            </a:r>
            <a:endParaRPr baseline="-19841" sz="2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58830" y="4976220"/>
            <a:ext cx="3752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65172" y="5114261"/>
            <a:ext cx="5346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226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81821" y="5114261"/>
            <a:ext cx="2444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5240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77814" y="5114261"/>
            <a:ext cx="43053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4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62294" y="4974462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8120" y="5457824"/>
            <a:ext cx="309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Le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28908" y="5757366"/>
            <a:ext cx="1552575" cy="2489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dirty="0" baseline="-34979" sz="2025" spc="44" i="1">
                <a:latin typeface="Times New Roman"/>
                <a:cs typeface="Times New Roman"/>
              </a:rPr>
              <a:t>F</a:t>
            </a:r>
            <a:r>
              <a:rPr dirty="0" baseline="-34979" sz="2025" spc="-284" i="1">
                <a:latin typeface="Times New Roman"/>
                <a:cs typeface="Times New Roman"/>
              </a:rPr>
              <a:t> </a:t>
            </a:r>
            <a:r>
              <a:rPr dirty="0" baseline="-34979" sz="2025" spc="172">
                <a:latin typeface="Times New Roman"/>
                <a:cs typeface="Times New Roman"/>
              </a:rPr>
              <a:t>(</a:t>
            </a:r>
            <a:r>
              <a:rPr dirty="0" baseline="-34979" sz="2025" spc="82" i="1">
                <a:latin typeface="Times New Roman"/>
                <a:cs typeface="Times New Roman"/>
              </a:rPr>
              <a:t>x</a:t>
            </a:r>
            <a:r>
              <a:rPr dirty="0" baseline="-34979" sz="2025" spc="22">
                <a:latin typeface="Times New Roman"/>
                <a:cs typeface="Times New Roman"/>
              </a:rPr>
              <a:t>)</a:t>
            </a:r>
            <a:r>
              <a:rPr dirty="0" baseline="-34979" sz="2025" spc="-60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-15">
                <a:latin typeface="Times New Roman"/>
                <a:cs typeface="Times New Roman"/>
              </a:rPr>
              <a:t> </a:t>
            </a:r>
            <a:r>
              <a:rPr dirty="0" u="sng" sz="13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f</a:t>
            </a:r>
            <a:r>
              <a:rPr dirty="0" u="sng" sz="1350" spc="-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350" spc="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sz="135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u="sng" sz="1350" spc="-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2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350" spc="-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7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</a:t>
            </a:r>
            <a:r>
              <a:rPr dirty="0" u="sng" sz="135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8120" y="5906182"/>
            <a:ext cx="2971800" cy="657225"/>
          </a:xfrm>
          <a:prstGeom prst="rect">
            <a:avLst/>
          </a:prstGeom>
        </p:spPr>
        <p:txBody>
          <a:bodyPr wrap="square" lIns="0" tIns="113665" rIns="0" bIns="0" rtlCol="0" vert="horz">
            <a:spAutoFit/>
          </a:bodyPr>
          <a:lstStyle/>
          <a:p>
            <a:pPr algn="ctr" marR="46355">
              <a:lnSpc>
                <a:spcPct val="100000"/>
              </a:lnSpc>
              <a:spcBef>
                <a:spcPts val="895"/>
              </a:spcBef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endParaRPr sz="145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then by mean value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1.2.3,we 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85282" y="5876924"/>
            <a:ext cx="368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578024" y="6886783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 h="0">
                <a:moveTo>
                  <a:pt x="0" y="0"/>
                </a:moveTo>
                <a:lnTo>
                  <a:pt x="705377" y="0"/>
                </a:lnTo>
              </a:path>
            </a:pathLst>
          </a:custGeom>
          <a:ln w="4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458021" y="6886783"/>
            <a:ext cx="810260" cy="0"/>
          </a:xfrm>
          <a:custGeom>
            <a:avLst/>
            <a:gdLst/>
            <a:ahLst/>
            <a:cxnLst/>
            <a:rect l="l" t="t" r="r" b="b"/>
            <a:pathLst>
              <a:path w="810260" h="0">
                <a:moveTo>
                  <a:pt x="0" y="0"/>
                </a:moveTo>
                <a:lnTo>
                  <a:pt x="810189" y="0"/>
                </a:lnTo>
              </a:path>
            </a:pathLst>
          </a:custGeom>
          <a:ln w="4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563991" y="7133445"/>
            <a:ext cx="1718310" cy="0"/>
          </a:xfrm>
          <a:custGeom>
            <a:avLst/>
            <a:gdLst/>
            <a:ahLst/>
            <a:cxnLst/>
            <a:rect l="l" t="t" r="r" b="b"/>
            <a:pathLst>
              <a:path w="1718310" h="0">
                <a:moveTo>
                  <a:pt x="0" y="0"/>
                </a:moveTo>
                <a:lnTo>
                  <a:pt x="1718281" y="0"/>
                </a:lnTo>
              </a:path>
            </a:pathLst>
          </a:custGeom>
          <a:ln w="8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466216" y="7133445"/>
            <a:ext cx="1125220" cy="0"/>
          </a:xfrm>
          <a:custGeom>
            <a:avLst/>
            <a:gdLst/>
            <a:ahLst/>
            <a:cxnLst/>
            <a:rect l="l" t="t" r="r" b="b"/>
            <a:pathLst>
              <a:path w="1125220" h="0">
                <a:moveTo>
                  <a:pt x="0" y="0"/>
                </a:moveTo>
                <a:lnTo>
                  <a:pt x="1125073" y="0"/>
                </a:lnTo>
              </a:path>
            </a:pathLst>
          </a:custGeom>
          <a:ln w="8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571504" y="6602888"/>
            <a:ext cx="1739900" cy="51435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275"/>
              </a:spcBef>
            </a:pP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2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50" spc="25">
                <a:latin typeface="Symbol"/>
                <a:cs typeface="Symbol"/>
              </a:rPr>
              <a:t>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</a:t>
            </a:r>
            <a:r>
              <a:rPr dirty="0" baseline="-33730" sz="2100" spc="4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7">
                <a:latin typeface="Symbol"/>
                <a:cs typeface="Symbol"/>
              </a:rPr>
              <a:t>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50" spc="25">
                <a:latin typeface="Symbol"/>
                <a:cs typeface="Symbol"/>
              </a:rPr>
              <a:t>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185"/>
              </a:spcBef>
              <a:tabLst>
                <a:tab pos="1033144" algn="l"/>
              </a:tabLst>
            </a:pP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12">
                <a:latin typeface="Symbol"/>
                <a:cs typeface="Symbol"/>
              </a:rPr>
              <a:t>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47379" y="6986157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331002" y="6986157"/>
            <a:ext cx="19875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03026" y="7235307"/>
            <a:ext cx="212979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820" algn="l"/>
                <a:tab pos="1617980" algn="l"/>
                <a:tab pos="1943100" algn="l"/>
              </a:tabLst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69454" y="6876791"/>
            <a:ext cx="11277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473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77595" y="7097266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125382" y="7125941"/>
            <a:ext cx="4298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4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30543" y="7125941"/>
            <a:ext cx="4298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4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88203" y="6977684"/>
            <a:ext cx="6985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23553" y="6978122"/>
            <a:ext cx="68072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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14165" y="6987900"/>
            <a:ext cx="1238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30020" y="7435247"/>
            <a:ext cx="3455035" cy="52705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30"/>
              </a:spcBef>
            </a:pPr>
            <a:r>
              <a:rPr dirty="0" baseline="-35714" sz="2100">
                <a:latin typeface="Times New Roman"/>
                <a:cs typeface="Times New Roman"/>
              </a:rPr>
              <a:t>Fro</a:t>
            </a:r>
            <a:r>
              <a:rPr dirty="0" baseline="-35714" sz="2100">
                <a:latin typeface="Times New Roman"/>
                <a:cs typeface="Times New Roman"/>
              </a:rPr>
              <a:t>m</a:t>
            </a:r>
            <a:r>
              <a:rPr dirty="0" baseline="-35714" sz="2100">
                <a:latin typeface="Times New Roman"/>
                <a:cs typeface="Times New Roman"/>
              </a:rPr>
              <a:t> </a:t>
            </a:r>
            <a:r>
              <a:rPr dirty="0" baseline="-35714" sz="2100" spc="-7">
                <a:latin typeface="Times New Roman"/>
                <a:cs typeface="Times New Roman"/>
              </a:rPr>
              <a:t>(</a:t>
            </a:r>
            <a:r>
              <a:rPr dirty="0" baseline="-35714" sz="2100">
                <a:latin typeface="Times New Roman"/>
                <a:cs typeface="Times New Roman"/>
              </a:rPr>
              <a:t>2.2),</a:t>
            </a:r>
            <a:r>
              <a:rPr dirty="0" baseline="-35714" sz="2100">
                <a:latin typeface="Times New Roman"/>
                <a:cs typeface="Times New Roman"/>
              </a:rPr>
              <a:t> </a:t>
            </a:r>
            <a:r>
              <a:rPr dirty="0" baseline="-35714" sz="2100" spc="-195">
                <a:latin typeface="Times New Roman"/>
                <a:cs typeface="Times New Roman"/>
              </a:rPr>
              <a:t> </a:t>
            </a:r>
            <a:r>
              <a:rPr dirty="0" baseline="-34979" sz="2025" spc="209" i="1">
                <a:latin typeface="Times New Roman"/>
                <a:cs typeface="Times New Roman"/>
              </a:rPr>
              <a:t>F</a:t>
            </a:r>
            <a:r>
              <a:rPr dirty="0" baseline="-32921" sz="2025" spc="-15">
                <a:latin typeface="Symbol"/>
                <a:cs typeface="Symbol"/>
              </a:rPr>
              <a:t></a:t>
            </a:r>
            <a:r>
              <a:rPr dirty="0" baseline="-34979" sz="2025" spc="172">
                <a:latin typeface="Times New Roman"/>
                <a:cs typeface="Times New Roman"/>
              </a:rPr>
              <a:t>(</a:t>
            </a:r>
            <a:r>
              <a:rPr dirty="0" baseline="-34979" sz="2025" spc="75" i="1">
                <a:latin typeface="Times New Roman"/>
                <a:cs typeface="Times New Roman"/>
              </a:rPr>
              <a:t>x</a:t>
            </a:r>
            <a:r>
              <a:rPr dirty="0" baseline="-34979" sz="2025" spc="15">
                <a:latin typeface="Times New Roman"/>
                <a:cs typeface="Times New Roman"/>
              </a:rPr>
              <a:t>)</a:t>
            </a:r>
            <a:r>
              <a:rPr dirty="0" baseline="-34979" sz="2025" spc="-52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89">
                <a:latin typeface="Times New Roman"/>
                <a:cs typeface="Times New Roman"/>
              </a:rPr>
              <a:t> </a:t>
            </a:r>
            <a:r>
              <a:rPr dirty="0" u="sng" sz="1350" spc="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3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sz="1350" spc="-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350" spc="-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50" spc="7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</a:t>
            </a:r>
            <a:r>
              <a:rPr dirty="0" u="sng" sz="13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u="sng" sz="135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350" spc="-4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15" sz="2025" spc="-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</a:t>
            </a:r>
            <a:r>
              <a:rPr dirty="0" u="sng" sz="1350" spc="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350" spc="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sz="13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u="sng" sz="135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3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6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</a:t>
            </a:r>
            <a:r>
              <a:rPr dirty="0" u="sng" sz="13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u="sng" sz="135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1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3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350" spc="4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sz="13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 marL="2174240">
              <a:lnSpc>
                <a:spcPct val="100000"/>
              </a:lnSpc>
              <a:spcBef>
                <a:spcPts val="234"/>
              </a:spcBef>
            </a:pP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450" spc="75">
                <a:latin typeface="Symbol"/>
                <a:cs typeface="Symbol"/>
              </a:rPr>
              <a:t>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baseline="39215" sz="1275" spc="30">
                <a:latin typeface="Times New Roman"/>
                <a:cs typeface="Times New Roman"/>
              </a:rPr>
              <a:t>2</a:t>
            </a:r>
            <a:endParaRPr baseline="39215" sz="1275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146525" y="8353587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 h="0">
                <a:moveTo>
                  <a:pt x="0" y="0"/>
                </a:moveTo>
                <a:lnTo>
                  <a:pt x="478488" y="0"/>
                </a:lnTo>
              </a:path>
            </a:pathLst>
          </a:custGeom>
          <a:ln w="85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660140" y="8200500"/>
            <a:ext cx="283210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65" i="1">
                <a:latin typeface="Times New Roman"/>
                <a:cs typeface="Times New Roman"/>
              </a:rPr>
              <a:t>f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baseline="3968" sz="2100" spc="-165">
                <a:latin typeface="Symbol"/>
                <a:cs typeface="Symbol"/>
              </a:rPr>
              <a:t></a:t>
            </a:r>
            <a:r>
              <a:rPr dirty="0" sz="1400" spc="-110">
                <a:latin typeface="Times New Roman"/>
                <a:cs typeface="Times New Roman"/>
              </a:rPr>
              <a:t>(</a:t>
            </a:r>
            <a:r>
              <a:rPr dirty="0" sz="1450" spc="-110">
                <a:latin typeface="Symbol"/>
                <a:cs typeface="Symbol"/>
              </a:rPr>
              <a:t></a:t>
            </a:r>
            <a:r>
              <a:rPr dirty="0" sz="1400" spc="-110">
                <a:latin typeface="Times New Roman"/>
                <a:cs typeface="Times New Roman"/>
              </a:rPr>
              <a:t>)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(By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Taylor's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338534" y="8346321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781688" y="8197330"/>
            <a:ext cx="628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68120" y="8200500"/>
            <a:ext cx="19507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65" i="1">
                <a:latin typeface="Times New Roman"/>
                <a:cs typeface="Times New Roman"/>
              </a:rPr>
              <a:t>f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(</a:t>
            </a:r>
            <a:r>
              <a:rPr dirty="0" sz="1450" spc="-80">
                <a:latin typeface="Symbol"/>
                <a:cs typeface="Symbol"/>
              </a:rPr>
              <a:t>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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65" i="1">
                <a:latin typeface="Times New Roman"/>
                <a:cs typeface="Times New Roman"/>
              </a:rPr>
              <a:t>f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90" i="1">
                <a:latin typeface="Times New Roman"/>
                <a:cs typeface="Times New Roman"/>
              </a:rPr>
              <a:t>x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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(</a:t>
            </a:r>
            <a:r>
              <a:rPr dirty="0" sz="1450" spc="-150">
                <a:latin typeface="Symbol"/>
                <a:cs typeface="Symbol"/>
              </a:rPr>
              <a:t>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90" i="1">
                <a:latin typeface="Times New Roman"/>
                <a:cs typeface="Times New Roman"/>
              </a:rPr>
              <a:t>x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65" i="1">
                <a:latin typeface="Times New Roman"/>
                <a:cs typeface="Times New Roman"/>
              </a:rPr>
              <a:t>f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90" i="1">
                <a:latin typeface="Times New Roman"/>
                <a:cs typeface="Times New Roman"/>
              </a:rPr>
              <a:t>x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994798" y="8089065"/>
            <a:ext cx="65087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5714" sz="2100" spc="-179">
                <a:latin typeface="Symbol"/>
                <a:cs typeface="Symbol"/>
              </a:rPr>
              <a:t></a:t>
            </a:r>
            <a:r>
              <a:rPr dirty="0" baseline="-35714" sz="2100" spc="-75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(</a:t>
            </a:r>
            <a:r>
              <a:rPr dirty="0" sz="1450" spc="-150">
                <a:latin typeface="Symbol"/>
                <a:cs typeface="Symbol"/>
              </a:rPr>
              <a:t>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85" i="1">
                <a:latin typeface="Times New Roman"/>
                <a:cs typeface="Times New Roman"/>
              </a:rPr>
              <a:t>x</a:t>
            </a:r>
            <a:r>
              <a:rPr dirty="0" sz="1400" spc="-50">
                <a:latin typeface="Times New Roman"/>
                <a:cs typeface="Times New Roman"/>
              </a:rPr>
              <a:t>)</a:t>
            </a:r>
            <a:r>
              <a:rPr dirty="0" baseline="40123" sz="1350" spc="-104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68120" y="8638793"/>
            <a:ext cx="1762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477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continuity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150" spc="-20" i="1">
                <a:latin typeface="Times New Roman"/>
                <a:cs typeface="Times New Roman"/>
              </a:rPr>
              <a:t>f</a:t>
            </a:r>
            <a:r>
              <a:rPr dirty="0" sz="1150" spc="-20" i="1">
                <a:latin typeface="Times New Roman"/>
                <a:cs typeface="Times New Roman"/>
              </a:rPr>
              <a:t> </a:t>
            </a:r>
            <a:r>
              <a:rPr dirty="0" baseline="2415" sz="1725" spc="-30">
                <a:latin typeface="Symbol"/>
                <a:cs typeface="Symbol"/>
              </a:rPr>
              <a:t></a:t>
            </a:r>
            <a:r>
              <a:rPr dirty="0" baseline="2415" sz="1725" spc="-254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(</a:t>
            </a:r>
            <a:r>
              <a:rPr dirty="0" sz="1150" spc="-10" i="1">
                <a:latin typeface="Times New Roman"/>
                <a:cs typeface="Times New Roman"/>
              </a:rPr>
              <a:t>x</a:t>
            </a:r>
            <a:r>
              <a:rPr dirty="0" sz="1150" spc="-25">
                <a:latin typeface="Times New Roman"/>
                <a:cs typeface="Times New Roman"/>
              </a:rPr>
              <a:t>)</a:t>
            </a:r>
            <a:r>
              <a:rPr dirty="0" sz="11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68120" y="9085326"/>
            <a:ext cx="1116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Hence,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F</a:t>
            </a:r>
            <a:r>
              <a:rPr dirty="0" baseline="3968" sz="2100" spc="67">
                <a:latin typeface="Symbol"/>
                <a:cs typeface="Symbol"/>
              </a:rPr>
              <a:t>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199962" y="8927642"/>
            <a:ext cx="445134" cy="5359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83515" marR="5080" indent="-171450">
              <a:lnSpc>
                <a:spcPct val="116100"/>
              </a:lnSpc>
              <a:spcBef>
                <a:spcPts val="135"/>
              </a:spcBef>
            </a:pPr>
            <a:r>
              <a:rPr dirty="0" u="sng" sz="14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400" spc="-6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968" sz="2100" spc="-27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</a:t>
            </a:r>
            <a:r>
              <a:rPr dirty="0" u="sng" baseline="3968" sz="2100" spc="-3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</a:t>
            </a:r>
            <a:r>
              <a:rPr dirty="0" u="sng" sz="1400" spc="-1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9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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557531" y="9231605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 h="0">
                <a:moveTo>
                  <a:pt x="0" y="0"/>
                </a:moveTo>
                <a:lnTo>
                  <a:pt x="490924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748473" y="922406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30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3893055" y="9083565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589290" y="8963935"/>
            <a:ext cx="46609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145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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32061" y="9195315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043032" y="907486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99130" y="9075580"/>
            <a:ext cx="83185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(</a:t>
            </a:r>
            <a:r>
              <a:rPr dirty="0" sz="1450" spc="-35">
                <a:latin typeface="Symbol"/>
                <a:cs typeface="Symbol"/>
              </a:rPr>
              <a:t></a:t>
            </a:r>
            <a:r>
              <a:rPr dirty="0" sz="1450" spc="25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27717" y="1330803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4" h="0">
                <a:moveTo>
                  <a:pt x="0" y="0"/>
                </a:moveTo>
                <a:lnTo>
                  <a:pt x="430888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74087" y="1330803"/>
            <a:ext cx="619760" cy="0"/>
          </a:xfrm>
          <a:custGeom>
            <a:avLst/>
            <a:gdLst/>
            <a:ahLst/>
            <a:cxnLst/>
            <a:rect l="l" t="t" r="r" b="b"/>
            <a:pathLst>
              <a:path w="619760" h="0">
                <a:moveTo>
                  <a:pt x="0" y="0"/>
                </a:moveTo>
                <a:lnTo>
                  <a:pt x="619656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95413" y="1330803"/>
            <a:ext cx="927735" cy="0"/>
          </a:xfrm>
          <a:custGeom>
            <a:avLst/>
            <a:gdLst/>
            <a:ahLst/>
            <a:cxnLst/>
            <a:rect l="l" t="t" r="r" b="b"/>
            <a:pathLst>
              <a:path w="927735" h="0">
                <a:moveTo>
                  <a:pt x="0" y="0"/>
                </a:moveTo>
                <a:lnTo>
                  <a:pt x="406906" y="0"/>
                </a:lnTo>
              </a:path>
              <a:path w="927735" h="0">
                <a:moveTo>
                  <a:pt x="435239" y="0"/>
                </a:moveTo>
                <a:lnTo>
                  <a:pt x="927524" y="0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88442" y="1323253"/>
            <a:ext cx="11620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9070" y="1183405"/>
            <a:ext cx="39878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7025" algn="l"/>
              </a:tabLst>
            </a:pP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4069" y="1183405"/>
            <a:ext cx="45085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5">
                <a:latin typeface="Symbol"/>
                <a:cs typeface="Symbol"/>
              </a:rPr>
              <a:t></a:t>
            </a:r>
            <a:endParaRPr sz="9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3588" y="1432942"/>
            <a:ext cx="53022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290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9540" y="1063779"/>
            <a:ext cx="106235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38480" algn="l"/>
                <a:tab pos="82931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14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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66935" y="1183405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2775" y="1432942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98" y="1183405"/>
            <a:ext cx="33655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 </a:t>
            </a:r>
            <a:r>
              <a:rPr dirty="0" sz="900" spc="8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-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0630" y="1063779"/>
            <a:ext cx="93853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83234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e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e	f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baseline="3968" sz="2100" spc="-89">
                <a:latin typeface="Symbol"/>
                <a:cs typeface="Symbol"/>
              </a:rPr>
              <a:t></a:t>
            </a:r>
            <a:r>
              <a:rPr dirty="0" sz="1400" spc="-60">
                <a:latin typeface="Times New Roman"/>
                <a:cs typeface="Times New Roman"/>
              </a:rPr>
              <a:t>(</a:t>
            </a:r>
            <a:r>
              <a:rPr dirty="0" sz="1450" spc="-60">
                <a:latin typeface="Symbol"/>
                <a:cs typeface="Symbol"/>
              </a:rPr>
              <a:t></a:t>
            </a:r>
            <a:r>
              <a:rPr dirty="0" sz="1450" spc="2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44134" y="1313325"/>
            <a:ext cx="77025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44805" algn="l"/>
              </a:tabLst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-50">
                <a:latin typeface="Times New Roman"/>
                <a:cs typeface="Times New Roman"/>
              </a:rPr>
              <a:t>(</a:t>
            </a:r>
            <a:r>
              <a:rPr dirty="0" sz="1450" spc="-15">
                <a:latin typeface="Symbol"/>
                <a:cs typeface="Symbol"/>
              </a:rPr>
              <a:t>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19747" y="1087829"/>
            <a:ext cx="952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71802" y="1087829"/>
            <a:ext cx="952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8120" y="1184299"/>
            <a:ext cx="889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514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e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1602" y="1231483"/>
            <a:ext cx="8534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0055" algn="l"/>
              </a:tabLst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  </a:t>
            </a:r>
            <a:r>
              <a:rPr dirty="0" sz="900" spc="-55" i="1">
                <a:latin typeface="Times New Roman"/>
                <a:cs typeface="Times New Roman"/>
              </a:rPr>
              <a:t> 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-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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46402" y="1231483"/>
            <a:ext cx="2609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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baseline="-27777" sz="2100" spc="7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71607" y="1323253"/>
            <a:ext cx="2413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843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25776" y="1185128"/>
            <a:ext cx="26162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9747" y="1343511"/>
            <a:ext cx="6470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4515" algn="l"/>
              </a:tabLst>
            </a:pP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44009" y="1182370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17320" y="1788330"/>
            <a:ext cx="5521325" cy="176783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3218815" algn="l"/>
              </a:tabLst>
            </a:pP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-10" b="1">
                <a:latin typeface="Times New Roman"/>
                <a:cs typeface="Times New Roman"/>
              </a:rPr>
              <a:t>x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2</a:t>
            </a:r>
            <a:r>
              <a:rPr dirty="0" sz="1400" spc="-15" b="1">
                <a:latin typeface="Times New Roman"/>
                <a:cs typeface="Times New Roman"/>
              </a:rPr>
              <a:t>.</a:t>
            </a:r>
            <a:r>
              <a:rPr dirty="0" sz="1400" spc="5" b="1">
                <a:latin typeface="Times New Roman"/>
                <a:cs typeface="Times New Roman"/>
              </a:rPr>
              <a:t>6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5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125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1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  <a:p>
            <a:pPr marL="63500" marR="43815">
              <a:lnSpc>
                <a:spcPct val="1436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(0,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1).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four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secant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False-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position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tabLst>
                <a:tab pos="2600325" algn="l"/>
                <a:tab pos="3716654" algn="l"/>
              </a:tabLst>
            </a:pPr>
            <a:r>
              <a:rPr dirty="0" baseline="1984" sz="2100" b="1">
                <a:latin typeface="Times New Roman"/>
                <a:cs typeface="Times New Roman"/>
              </a:rPr>
              <a:t>So</a:t>
            </a:r>
            <a:r>
              <a:rPr dirty="0" baseline="1984" sz="2100" b="1">
                <a:latin typeface="Times New Roman"/>
                <a:cs typeface="Times New Roman"/>
              </a:rPr>
              <a:t>l</a:t>
            </a:r>
            <a:r>
              <a:rPr dirty="0" baseline="1984" sz="2100" spc="-22" b="1">
                <a:latin typeface="Times New Roman"/>
                <a:cs typeface="Times New Roman"/>
              </a:rPr>
              <a:t>u</a:t>
            </a:r>
            <a:r>
              <a:rPr dirty="0" baseline="1984" sz="2100" b="1">
                <a:latin typeface="Times New Roman"/>
                <a:cs typeface="Times New Roman"/>
              </a:rPr>
              <a:t>t</a:t>
            </a:r>
            <a:r>
              <a:rPr dirty="0" baseline="1984" sz="2100" spc="-15" b="1">
                <a:latin typeface="Times New Roman"/>
                <a:cs typeface="Times New Roman"/>
              </a:rPr>
              <a:t>i</a:t>
            </a:r>
            <a:r>
              <a:rPr dirty="0" baseline="1984" sz="2100" b="1">
                <a:latin typeface="Times New Roman"/>
                <a:cs typeface="Times New Roman"/>
              </a:rPr>
              <a:t>o</a:t>
            </a:r>
            <a:r>
              <a:rPr dirty="0" baseline="1984" sz="2100" b="1">
                <a:latin typeface="Times New Roman"/>
                <a:cs typeface="Times New Roman"/>
              </a:rPr>
              <a:t>n:</a:t>
            </a:r>
            <a:r>
              <a:rPr dirty="0" baseline="1984" sz="2100" b="1">
                <a:latin typeface="Times New Roman"/>
                <a:cs typeface="Times New Roman"/>
              </a:rPr>
              <a:t> </a:t>
            </a:r>
            <a:r>
              <a:rPr dirty="0" baseline="1984" sz="2100" spc="-15">
                <a:latin typeface="Times New Roman"/>
                <a:cs typeface="Times New Roman"/>
              </a:rPr>
              <a:t>W</a:t>
            </a:r>
            <a:r>
              <a:rPr dirty="0" baseline="1984" sz="2100">
                <a:latin typeface="Times New Roman"/>
                <a:cs typeface="Times New Roman"/>
              </a:rPr>
              <a:t>e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ha</a:t>
            </a:r>
            <a:r>
              <a:rPr dirty="0" baseline="1984" sz="2100" spc="-15">
                <a:latin typeface="Times New Roman"/>
                <a:cs typeface="Times New Roman"/>
              </a:rPr>
              <a:t>v</a:t>
            </a:r>
            <a:r>
              <a:rPr dirty="0" baseline="1984" sz="2100">
                <a:latin typeface="Times New Roman"/>
                <a:cs typeface="Times New Roman"/>
              </a:rPr>
              <a:t>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57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0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</a:t>
            </a:r>
            <a:r>
              <a:rPr dirty="0" sz="1400" spc="-140">
                <a:latin typeface="Times New Roman"/>
                <a:cs typeface="Times New Roman"/>
              </a:rPr>
              <a:t>1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 i="1">
                <a:latin typeface="Times New Roman"/>
                <a:cs typeface="Times New Roman"/>
              </a:rPr>
              <a:t>f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 spc="-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Symbol"/>
                <a:cs typeface="Symbol"/>
              </a:rPr>
              <a:t></a:t>
            </a:r>
            <a:r>
              <a:rPr dirty="0" sz="1400" spc="-140">
                <a:latin typeface="Times New Roman"/>
                <a:cs typeface="Times New Roman"/>
              </a:rPr>
              <a:t>1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05" i="1">
                <a:latin typeface="Times New Roman"/>
                <a:cs typeface="Times New Roman"/>
              </a:rPr>
              <a:t>x</a:t>
            </a:r>
            <a:r>
              <a:rPr dirty="0" baseline="-21604" sz="1350" spc="75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Symbol"/>
                <a:cs typeface="Symbol"/>
              </a:rPr>
              <a:t></a:t>
            </a:r>
            <a:r>
              <a:rPr dirty="0" sz="1400" spc="45">
                <a:latin typeface="Times New Roman"/>
                <a:cs typeface="Times New Roman"/>
              </a:rPr>
              <a:t>3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605"/>
              </a:spcBef>
            </a:pPr>
            <a:r>
              <a:rPr dirty="0" sz="1400" spc="-5" i="1">
                <a:latin typeface="Times New Roman"/>
                <a:cs typeface="Times New Roman"/>
              </a:rPr>
              <a:t>Secant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formula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78174" y="392204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 h="0">
                <a:moveTo>
                  <a:pt x="0" y="0"/>
                </a:moveTo>
                <a:lnTo>
                  <a:pt x="539211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44321" y="392204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624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381040" y="3774951"/>
            <a:ext cx="3962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12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26402" y="3774951"/>
            <a:ext cx="6699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dirty="0" sz="900">
                <a:latin typeface="Times New Roman"/>
                <a:cs typeface="Times New Roman"/>
              </a:rPr>
              <a:t>0</a:t>
            </a:r>
            <a:r>
              <a:rPr dirty="0" sz="900" spc="4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1</a:t>
            </a:r>
            <a:r>
              <a:rPr dirty="0" sz="900" spc="36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58467" y="4024096"/>
            <a:ext cx="4013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020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86984" y="3652414"/>
            <a:ext cx="7270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5160" algn="l"/>
              </a:tabLst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16254" y="3665676"/>
            <a:ext cx="16160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678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9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	x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0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6867" y="3776683"/>
            <a:ext cx="6197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45165" y="3776683"/>
            <a:ext cx="27114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09025" y="3823551"/>
            <a:ext cx="8020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58140" algn="l"/>
                <a:tab pos="590550" algn="l"/>
              </a:tabLst>
            </a:pPr>
            <a:r>
              <a:rPr dirty="0" sz="900">
                <a:latin typeface="Times New Roman"/>
                <a:cs typeface="Times New Roman"/>
              </a:rPr>
              <a:t>2	1	</a:t>
            </a: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19639" y="3823551"/>
            <a:ext cx="2540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52053" y="3914821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84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13397" y="3914821"/>
            <a:ext cx="3829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86984" y="3962306"/>
            <a:ext cx="7270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0545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0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21934" y="3887632"/>
            <a:ext cx="8636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2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38070" y="3776980"/>
            <a:ext cx="198437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38200" algn="l"/>
              </a:tabLst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105">
                <a:latin typeface="Times New Roman"/>
                <a:cs typeface="Times New Roman"/>
              </a:rPr>
              <a:t>5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>
                <a:latin typeface="Times New Roman"/>
                <a:cs typeface="Times New Roman"/>
              </a:rPr>
              <a:t>	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23437</a:t>
            </a:r>
            <a:r>
              <a:rPr dirty="0" sz="1400" spc="150">
                <a:latin typeface="Times New Roman"/>
                <a:cs typeface="Times New Roman"/>
              </a:rPr>
              <a:t>5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291362" y="4569745"/>
            <a:ext cx="541020" cy="0"/>
          </a:xfrm>
          <a:custGeom>
            <a:avLst/>
            <a:gdLst/>
            <a:ahLst/>
            <a:cxnLst/>
            <a:rect l="l" t="t" r="r" b="b"/>
            <a:pathLst>
              <a:path w="541019" h="0">
                <a:moveTo>
                  <a:pt x="0" y="0"/>
                </a:moveTo>
                <a:lnTo>
                  <a:pt x="540590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79753" y="4569745"/>
            <a:ext cx="765175" cy="0"/>
          </a:xfrm>
          <a:custGeom>
            <a:avLst/>
            <a:gdLst/>
            <a:ahLst/>
            <a:cxnLst/>
            <a:rect l="l" t="t" r="r" b="b"/>
            <a:pathLst>
              <a:path w="765175" h="0">
                <a:moveTo>
                  <a:pt x="0" y="0"/>
                </a:moveTo>
                <a:lnTo>
                  <a:pt x="764579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406552" y="4422651"/>
            <a:ext cx="3937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2580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06663" y="4671797"/>
            <a:ext cx="39878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7660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00379" y="4301662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34163" y="4301662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29195" y="4313376"/>
            <a:ext cx="4159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56910" y="4424383"/>
            <a:ext cx="6330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05432" y="4472787"/>
            <a:ext cx="81915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6395" algn="l"/>
                <a:tab pos="607060" algn="l"/>
              </a:tabLst>
            </a:pPr>
            <a:r>
              <a:rPr dirty="0" sz="900">
                <a:latin typeface="Times New Roman"/>
                <a:cs typeface="Times New Roman"/>
              </a:rPr>
              <a:t>3	2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34163" y="4472787"/>
            <a:ext cx="2660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86710" y="4562521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49194" y="4562521"/>
            <a:ext cx="4038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00379" y="4608465"/>
            <a:ext cx="72834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0705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33946" y="4423145"/>
            <a:ext cx="2065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baseline="33730" sz="2100" spc="-82" i="1">
                <a:latin typeface="Times New Roman"/>
                <a:cs typeface="Times New Roman"/>
              </a:rPr>
              <a:t>x</a:t>
            </a:r>
            <a:r>
              <a:rPr dirty="0" baseline="30864" sz="1350" spc="-82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3730" sz="2100" spc="44" i="1">
                <a:latin typeface="Times New Roman"/>
                <a:cs typeface="Times New Roman"/>
              </a:rPr>
              <a:t>f</a:t>
            </a:r>
            <a:r>
              <a:rPr dirty="0" baseline="30864" sz="1350" spc="44">
                <a:latin typeface="Times New Roman"/>
                <a:cs typeface="Times New Roman"/>
              </a:rPr>
              <a:t>2</a:t>
            </a:r>
            <a:r>
              <a:rPr dirty="0" baseline="30864" sz="1350" spc="225">
                <a:latin typeface="Times New Roman"/>
                <a:cs typeface="Times New Roman"/>
              </a:rPr>
              <a:t> </a:t>
            </a:r>
            <a:r>
              <a:rPr dirty="0" baseline="33730" sz="2100" spc="7">
                <a:latin typeface="Symbol"/>
                <a:cs typeface="Symbol"/>
              </a:rPr>
              <a:t></a:t>
            </a:r>
            <a:r>
              <a:rPr dirty="0" baseline="33730" sz="2100" spc="-52">
                <a:latin typeface="Times New Roman"/>
                <a:cs typeface="Times New Roman"/>
              </a:rPr>
              <a:t> </a:t>
            </a:r>
            <a:r>
              <a:rPr dirty="0" baseline="33730" sz="2100" spc="-7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2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baseline="33730" sz="2100" spc="-30" i="1">
                <a:latin typeface="Times New Roman"/>
                <a:cs typeface="Times New Roman"/>
              </a:rPr>
              <a:t>f</a:t>
            </a:r>
            <a:r>
              <a:rPr dirty="0" baseline="30864" sz="1350" spc="-30">
                <a:latin typeface="Times New Roman"/>
                <a:cs typeface="Times New Roman"/>
              </a:rPr>
              <a:t>1</a:t>
            </a:r>
            <a:r>
              <a:rPr dirty="0" baseline="30864" sz="1350" spc="3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0.186441,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11620" y="4532191"/>
            <a:ext cx="8191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15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57445" y="4422774"/>
            <a:ext cx="1056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5" i="1">
                <a:latin typeface="Times New Roman"/>
                <a:cs typeface="Times New Roman"/>
              </a:rPr>
              <a:t>  </a:t>
            </a:r>
            <a:r>
              <a:rPr dirty="0" sz="1350" spc="-13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07427</a:t>
            </a:r>
            <a:r>
              <a:rPr dirty="0" sz="1350" spc="10">
                <a:latin typeface="Times New Roman"/>
                <a:cs typeface="Times New Roman"/>
              </a:rPr>
              <a:t>6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67506" y="5215857"/>
            <a:ext cx="537845" cy="0"/>
          </a:xfrm>
          <a:custGeom>
            <a:avLst/>
            <a:gdLst/>
            <a:ahLst/>
            <a:cxnLst/>
            <a:rect l="l" t="t" r="r" b="b"/>
            <a:pathLst>
              <a:path w="537844" h="0">
                <a:moveTo>
                  <a:pt x="0" y="0"/>
                </a:moveTo>
                <a:lnTo>
                  <a:pt x="537397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231370" y="5215857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0" y="0"/>
                </a:moveTo>
                <a:lnTo>
                  <a:pt x="76832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375069" y="5069545"/>
            <a:ext cx="39116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1945" algn="l"/>
              </a:tabLst>
            </a:pPr>
            <a:r>
              <a:rPr dirty="0" sz="900" spc="-15">
                <a:latin typeface="Times New Roman"/>
                <a:cs typeface="Times New Roman"/>
              </a:rPr>
              <a:t>3</a:t>
            </a:r>
            <a:r>
              <a:rPr dirty="0" sz="900" spc="-15">
                <a:latin typeface="Times New Roman"/>
                <a:cs typeface="Times New Roman"/>
              </a:rPr>
              <a:t>	</a:t>
            </a:r>
            <a:r>
              <a:rPr dirty="0" sz="900" spc="-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312253" y="5069545"/>
            <a:ext cx="67818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3550" algn="l"/>
              </a:tabLst>
            </a:pPr>
            <a:r>
              <a:rPr dirty="0" sz="900" spc="-15">
                <a:latin typeface="Times New Roman"/>
                <a:cs typeface="Times New Roman"/>
              </a:rPr>
              <a:t>2</a:t>
            </a:r>
            <a:r>
              <a:rPr dirty="0" sz="900" spc="480">
                <a:latin typeface="Times New Roman"/>
                <a:cs typeface="Times New Roman"/>
              </a:rPr>
              <a:t> </a:t>
            </a:r>
            <a:r>
              <a:rPr dirty="0" sz="900" spc="-15">
                <a:latin typeface="Times New Roman"/>
                <a:cs typeface="Times New Roman"/>
              </a:rPr>
              <a:t>3	3</a:t>
            </a:r>
            <a:r>
              <a:rPr dirty="0" sz="900" spc="400">
                <a:latin typeface="Times New Roman"/>
                <a:cs typeface="Times New Roman"/>
              </a:rPr>
              <a:t> </a:t>
            </a:r>
            <a:r>
              <a:rPr dirty="0" sz="900" spc="-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54513" y="5317241"/>
            <a:ext cx="39624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7025" algn="l"/>
              </a:tabLst>
            </a:pPr>
            <a:r>
              <a:rPr dirty="0" sz="900" spc="-15">
                <a:latin typeface="Times New Roman"/>
                <a:cs typeface="Times New Roman"/>
              </a:rPr>
              <a:t>3</a:t>
            </a:r>
            <a:r>
              <a:rPr dirty="0" sz="900" spc="-15">
                <a:latin typeface="Times New Roman"/>
                <a:cs typeface="Times New Roman"/>
              </a:rPr>
              <a:t>	</a:t>
            </a:r>
            <a:r>
              <a:rPr dirty="0" sz="900" spc="-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29750" y="5068999"/>
            <a:ext cx="8705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5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0</a:t>
            </a:r>
            <a:r>
              <a:rPr dirty="0" sz="1350">
                <a:latin typeface="Times New Roman"/>
                <a:cs typeface="Times New Roman"/>
              </a:rPr>
              <a:t>.</a:t>
            </a:r>
            <a:r>
              <a:rPr dirty="0" sz="1350" spc="-5">
                <a:latin typeface="Times New Roman"/>
                <a:cs typeface="Times New Roman"/>
              </a:rPr>
              <a:t>20173</a:t>
            </a:r>
            <a:r>
              <a:rPr dirty="0" sz="1350" spc="5">
                <a:latin typeface="Times New Roman"/>
                <a:cs typeface="Times New Roman"/>
              </a:rPr>
              <a:t>6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236940" y="4960906"/>
            <a:ext cx="68961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x 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f</a:t>
            </a:r>
            <a:r>
              <a:rPr dirty="0" sz="1350" spc="45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sz="1350" spc="300" i="1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01866" y="5208602"/>
            <a:ext cx="38481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i="1">
                <a:latin typeface="Times New Roman"/>
                <a:cs typeface="Times New Roman"/>
              </a:rPr>
              <a:t>f</a:t>
            </a:r>
            <a:r>
              <a:rPr dirty="0" sz="1350" spc="42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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78855" y="4947720"/>
            <a:ext cx="9207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Symbol"/>
                <a:cs typeface="Symbol"/>
              </a:rPr>
              <a:t>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806343" y="4947720"/>
            <a:ext cx="9207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Symbol"/>
                <a:cs typeface="Symbol"/>
              </a:rPr>
              <a:t>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03636" y="4960906"/>
            <a:ext cx="4083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sz="1350" spc="33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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55869" y="5071267"/>
            <a:ext cx="61341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x </a:t>
            </a:r>
            <a:r>
              <a:rPr dirty="0" sz="1350" spc="10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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 </a:t>
            </a:r>
            <a:r>
              <a:rPr dirty="0" sz="1350" spc="2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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27539" y="5071267"/>
            <a:ext cx="2774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i="1">
                <a:latin typeface="Times New Roman"/>
                <a:cs typeface="Times New Roman"/>
              </a:rPr>
              <a:t>f</a:t>
            </a:r>
            <a:r>
              <a:rPr dirty="0" sz="1350" spc="42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05518" y="5117863"/>
            <a:ext cx="7918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56235" algn="l"/>
                <a:tab pos="585470" algn="l"/>
              </a:tabLst>
            </a:pPr>
            <a:r>
              <a:rPr dirty="0" sz="900" spc="-15">
                <a:latin typeface="Times New Roman"/>
                <a:cs typeface="Times New Roman"/>
              </a:rPr>
              <a:t>4	3	</a:t>
            </a:r>
            <a:r>
              <a:rPr dirty="0" sz="1350" spc="5">
                <a:latin typeface="Symbol"/>
                <a:cs typeface="Symbol"/>
              </a:rPr>
              <a:t>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baseline="-28806" sz="2025" i="1">
                <a:latin typeface="Times New Roman"/>
                <a:cs typeface="Times New Roman"/>
              </a:rPr>
              <a:t>f</a:t>
            </a:r>
            <a:endParaRPr baseline="-28806" sz="2025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806343" y="5117863"/>
            <a:ext cx="25527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Symbol"/>
                <a:cs typeface="Symbol"/>
              </a:rPr>
              <a:t></a:t>
            </a:r>
            <a:r>
              <a:rPr dirty="0" sz="1350" spc="5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sz="900" spc="-1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449207" y="5208602"/>
            <a:ext cx="23367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72085" indent="-160020">
              <a:lnSpc>
                <a:spcPct val="100000"/>
              </a:lnSpc>
              <a:spcBef>
                <a:spcPts val="135"/>
              </a:spcBef>
              <a:buFont typeface="Symbol"/>
              <a:buChar char=""/>
              <a:tabLst>
                <a:tab pos="172720" algn="l"/>
              </a:tabLst>
            </a:pPr>
            <a:r>
              <a:rPr dirty="0" sz="135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178855" y="5255810"/>
            <a:ext cx="7200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48640" algn="l"/>
              </a:tabLst>
            </a:pPr>
            <a:r>
              <a:rPr dirty="0" sz="1350" spc="5">
                <a:latin typeface="Symbol"/>
                <a:cs typeface="Symbol"/>
              </a:rPr>
              <a:t></a:t>
            </a:r>
            <a:r>
              <a:rPr dirty="0" sz="1350" spc="5">
                <a:latin typeface="Times New Roman"/>
                <a:cs typeface="Times New Roman"/>
              </a:rPr>
              <a:t> </a:t>
            </a:r>
            <a:r>
              <a:rPr dirty="0" sz="1350" spc="140">
                <a:latin typeface="Times New Roman"/>
                <a:cs typeface="Times New Roman"/>
              </a:rPr>
              <a:t> </a:t>
            </a:r>
            <a:r>
              <a:rPr dirty="0" sz="900" spc="-15">
                <a:latin typeface="Times New Roman"/>
                <a:cs typeface="Times New Roman"/>
              </a:rPr>
              <a:t>3	2 </a:t>
            </a:r>
            <a:r>
              <a:rPr dirty="0" sz="1350" spc="5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254245" y="5176716"/>
            <a:ext cx="8191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15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96573" y="5067426"/>
            <a:ext cx="1246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5" i="1">
                <a:latin typeface="Times New Roman"/>
                <a:cs typeface="Times New Roman"/>
              </a:rPr>
              <a:t>  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000047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293993" y="5861970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 h="0">
                <a:moveTo>
                  <a:pt x="0" y="0"/>
                </a:moveTo>
                <a:lnTo>
                  <a:pt x="555003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297194" y="586197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3911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2409139" y="5714876"/>
            <a:ext cx="4032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2105" algn="l"/>
              </a:tabLst>
            </a:pPr>
            <a:r>
              <a:rPr dirty="0" sz="90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531495" y="5964022"/>
            <a:ext cx="408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185" algn="l"/>
              </a:tabLst>
            </a:pPr>
            <a:r>
              <a:rPr dirty="0" sz="90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202712" y="5592338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851418" y="5592338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331800" y="5605601"/>
            <a:ext cx="4286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556902" y="5716608"/>
            <a:ext cx="6356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951382" y="5716608"/>
            <a:ext cx="208153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5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baseline="33730" sz="2100" spc="-30" i="1">
                <a:latin typeface="Times New Roman"/>
                <a:cs typeface="Times New Roman"/>
              </a:rPr>
              <a:t>x</a:t>
            </a:r>
            <a:r>
              <a:rPr dirty="0" baseline="30864" sz="1350" spc="-30">
                <a:latin typeface="Times New Roman"/>
                <a:cs typeface="Times New Roman"/>
              </a:rPr>
              <a:t>3</a:t>
            </a:r>
            <a:r>
              <a:rPr dirty="0" baseline="30864" sz="1350" spc="75">
                <a:latin typeface="Times New Roman"/>
                <a:cs typeface="Times New Roman"/>
              </a:rPr>
              <a:t> </a:t>
            </a:r>
            <a:r>
              <a:rPr dirty="0" baseline="33730" sz="2100" spc="44" i="1">
                <a:latin typeface="Times New Roman"/>
                <a:cs typeface="Times New Roman"/>
              </a:rPr>
              <a:t>f</a:t>
            </a:r>
            <a:r>
              <a:rPr dirty="0" baseline="30864" sz="1350" spc="44">
                <a:latin typeface="Times New Roman"/>
                <a:cs typeface="Times New Roman"/>
              </a:rPr>
              <a:t>4</a:t>
            </a:r>
            <a:r>
              <a:rPr dirty="0" baseline="30864" sz="1350" spc="225">
                <a:latin typeface="Times New Roman"/>
                <a:cs typeface="Times New Roman"/>
              </a:rPr>
              <a:t> </a:t>
            </a:r>
            <a:r>
              <a:rPr dirty="0" baseline="33730" sz="2100" spc="7">
                <a:latin typeface="Symbol"/>
                <a:cs typeface="Symbol"/>
              </a:rPr>
              <a:t></a:t>
            </a:r>
            <a:r>
              <a:rPr dirty="0" baseline="33730" sz="2100" spc="-44">
                <a:latin typeface="Times New Roman"/>
                <a:cs typeface="Times New Roman"/>
              </a:rPr>
              <a:t> </a:t>
            </a:r>
            <a:r>
              <a:rPr dirty="0" baseline="33730" sz="2100" spc="-7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4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baseline="33730" sz="2100" spc="22" i="1">
                <a:latin typeface="Times New Roman"/>
                <a:cs typeface="Times New Roman"/>
              </a:rPr>
              <a:t>f</a:t>
            </a:r>
            <a:r>
              <a:rPr dirty="0" baseline="30864" sz="1350" spc="22">
                <a:latin typeface="Times New Roman"/>
                <a:cs typeface="Times New Roman"/>
              </a:rPr>
              <a:t>3 </a:t>
            </a:r>
            <a:r>
              <a:rPr dirty="0" baseline="30864" sz="1350" spc="4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0.201640.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605407" y="5763476"/>
            <a:ext cx="8216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8935" algn="l"/>
                <a:tab pos="609600" algn="l"/>
              </a:tabLst>
            </a:pPr>
            <a:r>
              <a:rPr dirty="0" sz="900">
                <a:latin typeface="Times New Roman"/>
                <a:cs typeface="Times New Roman"/>
              </a:rPr>
              <a:t>5	4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851418" y="5763476"/>
            <a:ext cx="2667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489278" y="5854746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84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473994" y="5854746"/>
            <a:ext cx="4038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202712" y="5902231"/>
            <a:ext cx="7435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023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4	3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68120" y="6518529"/>
            <a:ext cx="1619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i="1">
                <a:latin typeface="Times New Roman"/>
                <a:cs typeface="Times New Roman"/>
              </a:rPr>
              <a:t>False-position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278174" y="712244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 h="0">
                <a:moveTo>
                  <a:pt x="0" y="0"/>
                </a:moveTo>
                <a:lnTo>
                  <a:pt x="539211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244321" y="712244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624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2381040" y="6975351"/>
            <a:ext cx="3962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12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326402" y="6975351"/>
            <a:ext cx="6699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</a:tabLst>
            </a:pPr>
            <a:r>
              <a:rPr dirty="0" sz="900">
                <a:latin typeface="Times New Roman"/>
                <a:cs typeface="Times New Roman"/>
              </a:rPr>
              <a:t>0</a:t>
            </a:r>
            <a:r>
              <a:rPr dirty="0" sz="900" spc="4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1</a:t>
            </a:r>
            <a:r>
              <a:rPr dirty="0" sz="900" spc="36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58467" y="7224497"/>
            <a:ext cx="4013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020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250627" y="6866076"/>
            <a:ext cx="6819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13397" y="7115221"/>
            <a:ext cx="3829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186984" y="6852814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819639" y="6852814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16254" y="6866076"/>
            <a:ext cx="40703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56867" y="6977084"/>
            <a:ext cx="6197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945165" y="6977084"/>
            <a:ext cx="27114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609025" y="7023951"/>
            <a:ext cx="8020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58140" algn="l"/>
                <a:tab pos="590550" algn="l"/>
              </a:tabLst>
            </a:pPr>
            <a:r>
              <a:rPr dirty="0" sz="900">
                <a:latin typeface="Times New Roman"/>
                <a:cs typeface="Times New Roman"/>
              </a:rPr>
              <a:t>2	1	</a:t>
            </a: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819639" y="7023951"/>
            <a:ext cx="2540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452053" y="7115221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84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186984" y="7162706"/>
            <a:ext cx="7270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0545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0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921934" y="7088031"/>
            <a:ext cx="8636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2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038070" y="6977380"/>
            <a:ext cx="198437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38200" algn="l"/>
              </a:tabLst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105">
                <a:latin typeface="Times New Roman"/>
                <a:cs typeface="Times New Roman"/>
              </a:rPr>
              <a:t>5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>
                <a:latin typeface="Times New Roman"/>
                <a:cs typeface="Times New Roman"/>
              </a:rPr>
              <a:t>	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23437</a:t>
            </a:r>
            <a:r>
              <a:rPr dirty="0" sz="1400" spc="150">
                <a:latin typeface="Times New Roman"/>
                <a:cs typeface="Times New Roman"/>
              </a:rPr>
              <a:t>5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42720" y="7473950"/>
            <a:ext cx="456692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baseline="2057" sz="2025" spc="52" i="1">
                <a:latin typeface="Times New Roman"/>
                <a:cs typeface="Times New Roman"/>
              </a:rPr>
              <a:t>f</a:t>
            </a:r>
            <a:r>
              <a:rPr dirty="0" baseline="-19607" sz="1275" spc="52">
                <a:latin typeface="Times New Roman"/>
                <a:cs typeface="Times New Roman"/>
              </a:rPr>
              <a:t>0</a:t>
            </a:r>
            <a:r>
              <a:rPr dirty="0" baseline="-19607" sz="1275" spc="14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</a:t>
            </a:r>
            <a:r>
              <a:rPr dirty="0" baseline="2057" sz="2025" spc="254">
                <a:latin typeface="Times New Roman"/>
                <a:cs typeface="Times New Roman"/>
              </a:rPr>
              <a:t> </a:t>
            </a:r>
            <a:r>
              <a:rPr dirty="0" baseline="2057" sz="2025" spc="60" i="1">
                <a:latin typeface="Times New Roman"/>
                <a:cs typeface="Times New Roman"/>
              </a:rPr>
              <a:t>f</a:t>
            </a:r>
            <a:r>
              <a:rPr dirty="0" baseline="-19607" sz="1275" spc="60">
                <a:latin typeface="Times New Roman"/>
                <a:cs typeface="Times New Roman"/>
              </a:rPr>
              <a:t>2</a:t>
            </a:r>
            <a:r>
              <a:rPr dirty="0" baseline="-19607" sz="1275" spc="30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</a:t>
            </a:r>
            <a:r>
              <a:rPr dirty="0" baseline="2057" sz="2025" spc="-60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Times New Roman"/>
                <a:cs typeface="Times New Roman"/>
              </a:rPr>
              <a:t>0,</a:t>
            </a:r>
            <a:r>
              <a:rPr dirty="0" baseline="2057" sz="2025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root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).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Therefore,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291555" y="8114315"/>
            <a:ext cx="560070" cy="0"/>
          </a:xfrm>
          <a:custGeom>
            <a:avLst/>
            <a:gdLst/>
            <a:ahLst/>
            <a:cxnLst/>
            <a:rect l="l" t="t" r="r" b="b"/>
            <a:pathLst>
              <a:path w="560069" h="0">
                <a:moveTo>
                  <a:pt x="0" y="0"/>
                </a:moveTo>
                <a:lnTo>
                  <a:pt x="559994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299338" y="8114315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 h="0">
                <a:moveTo>
                  <a:pt x="0" y="0"/>
                </a:moveTo>
                <a:lnTo>
                  <a:pt x="803559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2407083" y="7967221"/>
            <a:ext cx="4044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3375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536492" y="8216366"/>
            <a:ext cx="4095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455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200236" y="7844683"/>
            <a:ext cx="74803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5480" algn="l"/>
              </a:tabLst>
            </a:pPr>
            <a:r>
              <a:rPr dirty="0" sz="1400" spc="5">
                <a:latin typeface="Symbol"/>
                <a:cs typeface="Symbol"/>
              </a:rPr>
              <a:t>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329718" y="7857946"/>
            <a:ext cx="4286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556918" y="7968953"/>
            <a:ext cx="6330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605459" y="8015821"/>
            <a:ext cx="8185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7030" algn="l"/>
                <a:tab pos="607060" algn="l"/>
              </a:tabLst>
            </a:pPr>
            <a:r>
              <a:rPr dirty="0" sz="900">
                <a:latin typeface="Times New Roman"/>
                <a:cs typeface="Times New Roman"/>
              </a:rPr>
              <a:t>3	2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486640" y="8107091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478676" y="8107091"/>
            <a:ext cx="4038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200236" y="8154576"/>
            <a:ext cx="74803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150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	0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853574" y="8018659"/>
            <a:ext cx="26085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34285" algn="l"/>
              </a:tabLst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baseline="3086" sz="1350">
                <a:latin typeface="Times New Roman"/>
                <a:cs typeface="Times New Roman"/>
              </a:rPr>
              <a:t>2</a:t>
            </a:r>
            <a:r>
              <a:rPr dirty="0" baseline="3086" sz="1350">
                <a:latin typeface="Times New Roman"/>
                <a:cs typeface="Times New Roman"/>
              </a:rPr>
              <a:t>	</a:t>
            </a:r>
            <a:r>
              <a:rPr dirty="0" sz="900" spc="2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40843" y="7969250"/>
            <a:ext cx="3564254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39268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baseline="35714" sz="2100" spc="-44" i="1">
                <a:latin typeface="Times New Roman"/>
                <a:cs typeface="Times New Roman"/>
              </a:rPr>
              <a:t>x</a:t>
            </a:r>
            <a:r>
              <a:rPr dirty="0" baseline="33950" sz="1350">
                <a:latin typeface="Times New Roman"/>
                <a:cs typeface="Times New Roman"/>
              </a:rPr>
              <a:t>0</a:t>
            </a:r>
            <a:r>
              <a:rPr dirty="0" baseline="33950" sz="1350" spc="112">
                <a:latin typeface="Times New Roman"/>
                <a:cs typeface="Times New Roman"/>
              </a:rPr>
              <a:t> </a:t>
            </a:r>
            <a:r>
              <a:rPr dirty="0" baseline="35714" sz="2100" spc="89" i="1">
                <a:latin typeface="Times New Roman"/>
                <a:cs typeface="Times New Roman"/>
              </a:rPr>
              <a:t>f</a:t>
            </a:r>
            <a:r>
              <a:rPr dirty="0" baseline="33950" sz="1350">
                <a:latin typeface="Times New Roman"/>
                <a:cs typeface="Times New Roman"/>
              </a:rPr>
              <a:t>2</a:t>
            </a:r>
            <a:r>
              <a:rPr dirty="0" baseline="33950" sz="1350">
                <a:latin typeface="Times New Roman"/>
                <a:cs typeface="Times New Roman"/>
              </a:rPr>
              <a:t> </a:t>
            </a:r>
            <a:r>
              <a:rPr dirty="0" baseline="33950" sz="1350" spc="-104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</a:t>
            </a:r>
            <a:r>
              <a:rPr dirty="0" baseline="35714" sz="2100" spc="-44">
                <a:latin typeface="Times New Roman"/>
                <a:cs typeface="Times New Roman"/>
              </a:rPr>
              <a:t> </a:t>
            </a:r>
            <a:r>
              <a:rPr dirty="0" baseline="35714" sz="2100" spc="-22" i="1">
                <a:latin typeface="Times New Roman"/>
                <a:cs typeface="Times New Roman"/>
              </a:rPr>
              <a:t>x</a:t>
            </a:r>
            <a:r>
              <a:rPr dirty="0" baseline="33950" sz="1350">
                <a:latin typeface="Times New Roman"/>
                <a:cs typeface="Times New Roman"/>
              </a:rPr>
              <a:t>2</a:t>
            </a:r>
            <a:r>
              <a:rPr dirty="0" baseline="33950" sz="1350" spc="112">
                <a:latin typeface="Times New Roman"/>
                <a:cs typeface="Times New Roman"/>
              </a:rPr>
              <a:t> </a:t>
            </a:r>
            <a:r>
              <a:rPr dirty="0" baseline="35714" sz="2100" spc="67" i="1">
                <a:latin typeface="Times New Roman"/>
                <a:cs typeface="Times New Roman"/>
              </a:rPr>
              <a:t>f</a:t>
            </a:r>
            <a:r>
              <a:rPr dirty="0" baseline="33950" sz="1350">
                <a:latin typeface="Times New Roman"/>
                <a:cs typeface="Times New Roman"/>
              </a:rPr>
              <a:t>0</a:t>
            </a:r>
            <a:r>
              <a:rPr dirty="0" baseline="33950" sz="1350">
                <a:latin typeface="Times New Roman"/>
                <a:cs typeface="Times New Roman"/>
              </a:rPr>
              <a:t> </a:t>
            </a:r>
            <a:r>
              <a:rPr dirty="0" baseline="33950" sz="1350" spc="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20253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00435</a:t>
            </a:r>
            <a:r>
              <a:rPr dirty="0" sz="1400" spc="40">
                <a:latin typeface="Times New Roman"/>
                <a:cs typeface="Times New Roman"/>
              </a:rPr>
              <a:t>2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42720" y="8465782"/>
            <a:ext cx="4617085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baseline="2057" sz="2025" spc="52" i="1">
                <a:latin typeface="Times New Roman"/>
                <a:cs typeface="Times New Roman"/>
              </a:rPr>
              <a:t>f</a:t>
            </a:r>
            <a:r>
              <a:rPr dirty="0" baseline="-19607" sz="1275" spc="52">
                <a:latin typeface="Times New Roman"/>
                <a:cs typeface="Times New Roman"/>
              </a:rPr>
              <a:t>0</a:t>
            </a:r>
            <a:r>
              <a:rPr dirty="0" baseline="-19607" sz="1275" spc="14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</a:t>
            </a:r>
            <a:r>
              <a:rPr dirty="0" baseline="2057" sz="2025" spc="254">
                <a:latin typeface="Times New Roman"/>
                <a:cs typeface="Times New Roman"/>
              </a:rPr>
              <a:t> </a:t>
            </a:r>
            <a:r>
              <a:rPr dirty="0" baseline="2057" sz="2025" spc="44" i="1">
                <a:latin typeface="Times New Roman"/>
                <a:cs typeface="Times New Roman"/>
              </a:rPr>
              <a:t>f</a:t>
            </a:r>
            <a:r>
              <a:rPr dirty="0" baseline="-19607" sz="1275" spc="44">
                <a:latin typeface="Times New Roman"/>
                <a:cs typeface="Times New Roman"/>
              </a:rPr>
              <a:t>3</a:t>
            </a:r>
            <a:r>
              <a:rPr dirty="0" baseline="-19607" sz="1275" spc="254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</a:t>
            </a:r>
            <a:r>
              <a:rPr dirty="0" baseline="2057" sz="2025" spc="-52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0,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root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Therefore,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291164" y="9106504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419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283901" y="9106504"/>
            <a:ext cx="788670" cy="0"/>
          </a:xfrm>
          <a:custGeom>
            <a:avLst/>
            <a:gdLst/>
            <a:ahLst/>
            <a:cxnLst/>
            <a:rect l="l" t="t" r="r" b="b"/>
            <a:pathLst>
              <a:path w="788670" h="0">
                <a:moveTo>
                  <a:pt x="0" y="0"/>
                </a:moveTo>
                <a:lnTo>
                  <a:pt x="788591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2402673" y="8959255"/>
            <a:ext cx="4006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9565" algn="l"/>
              </a:tabLst>
            </a:pP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31</a:t>
            </a:r>
          </a:p>
        </p:txBody>
      </p:sp>
      <p:sp>
        <p:nvSpPr>
          <p:cNvPr id="128" name="object 128"/>
          <p:cNvSpPr txBox="1"/>
          <p:nvPr/>
        </p:nvSpPr>
        <p:spPr>
          <a:xfrm>
            <a:off x="3365580" y="8959255"/>
            <a:ext cx="69723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8155" algn="l"/>
              </a:tabLst>
            </a:pPr>
            <a:r>
              <a:rPr dirty="0" sz="900">
                <a:latin typeface="Times New Roman"/>
                <a:cs typeface="Times New Roman"/>
              </a:rPr>
              <a:t>0  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	3</a:t>
            </a:r>
            <a:r>
              <a:rPr dirty="0" sz="900" spc="40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513461" y="9208689"/>
            <a:ext cx="40576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645" algn="l"/>
              </a:tabLst>
            </a:pP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199820" y="8836576"/>
            <a:ext cx="7404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7860" algn="l"/>
              </a:tabLst>
            </a:pPr>
            <a:r>
              <a:rPr dirty="0" sz="1400" spc="5">
                <a:latin typeface="Symbol"/>
                <a:cs typeface="Symbol"/>
              </a:rPr>
              <a:t>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329025" y="8849853"/>
            <a:ext cx="16706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7345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	x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59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30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556927" y="8960989"/>
            <a:ext cx="6324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970938" y="8960989"/>
            <a:ext cx="2851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34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608925" y="9007912"/>
            <a:ext cx="8274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6395" algn="l"/>
                <a:tab pos="603250" algn="l"/>
              </a:tabLst>
            </a:pPr>
            <a:r>
              <a:rPr dirty="0" sz="900">
                <a:latin typeface="Times New Roman"/>
                <a:cs typeface="Times New Roman"/>
              </a:rPr>
              <a:t>4	3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845498" y="9007912"/>
            <a:ext cx="2628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478819" y="9099287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459583" y="9099287"/>
            <a:ext cx="3962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199820" y="9146826"/>
            <a:ext cx="7404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388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	0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349374" y="9072029"/>
            <a:ext cx="8636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2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104222" y="8961082"/>
            <a:ext cx="234950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203325" algn="l"/>
              </a:tabLst>
            </a:pPr>
            <a:r>
              <a:rPr dirty="0" baseline="1984" sz="2100" spc="7">
                <a:latin typeface="Symbol"/>
                <a:cs typeface="Symbol"/>
              </a:rPr>
              <a:t></a:t>
            </a:r>
            <a:r>
              <a:rPr dirty="0" baseline="1984" sz="2100" spc="-11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0</a:t>
            </a:r>
            <a:r>
              <a:rPr dirty="0" baseline="1984" sz="2100" spc="-7">
                <a:latin typeface="Times New Roman"/>
                <a:cs typeface="Times New Roman"/>
              </a:rPr>
              <a:t>.</a:t>
            </a:r>
            <a:r>
              <a:rPr dirty="0" baseline="1984" sz="2100" spc="-7">
                <a:latin typeface="Times New Roman"/>
                <a:cs typeface="Times New Roman"/>
              </a:rPr>
              <a:t>20165</a:t>
            </a:r>
            <a:r>
              <a:rPr dirty="0" baseline="1984" sz="2100" spc="7">
                <a:latin typeface="Times New Roman"/>
                <a:cs typeface="Times New Roman"/>
              </a:rPr>
              <a:t>4</a:t>
            </a:r>
            <a:r>
              <a:rPr dirty="0" baseline="1984" sz="2100" spc="-23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00007</a:t>
            </a:r>
            <a:r>
              <a:rPr dirty="0" sz="1400" spc="40">
                <a:latin typeface="Times New Roman"/>
                <a:cs typeface="Times New Roman"/>
              </a:rPr>
              <a:t>0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4686935" cy="865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baseline="1984" sz="2100" spc="-7">
                <a:latin typeface="Times New Roman"/>
                <a:cs typeface="Times New Roman"/>
              </a:rPr>
              <a:t>Since</a:t>
            </a:r>
            <a:r>
              <a:rPr dirty="0" baseline="1984" sz="2100" spc="142">
                <a:latin typeface="Times New Roman"/>
                <a:cs typeface="Times New Roman"/>
              </a:rPr>
              <a:t> </a:t>
            </a:r>
            <a:r>
              <a:rPr dirty="0" baseline="2057" sz="2025" spc="52" i="1">
                <a:latin typeface="Times New Roman"/>
                <a:cs typeface="Times New Roman"/>
              </a:rPr>
              <a:t>f</a:t>
            </a:r>
            <a:r>
              <a:rPr dirty="0" baseline="-19607" sz="1275" spc="52">
                <a:latin typeface="Times New Roman"/>
                <a:cs typeface="Times New Roman"/>
              </a:rPr>
              <a:t>0</a:t>
            </a:r>
            <a:r>
              <a:rPr dirty="0" baseline="-19607" sz="1275" spc="14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</a:t>
            </a:r>
            <a:r>
              <a:rPr dirty="0" baseline="2057" sz="2025" spc="247">
                <a:latin typeface="Times New Roman"/>
                <a:cs typeface="Times New Roman"/>
              </a:rPr>
              <a:t> </a:t>
            </a:r>
            <a:r>
              <a:rPr dirty="0" baseline="2057" sz="2025" spc="67" i="1">
                <a:latin typeface="Times New Roman"/>
                <a:cs typeface="Times New Roman"/>
              </a:rPr>
              <a:t>f</a:t>
            </a:r>
            <a:r>
              <a:rPr dirty="0" baseline="-19607" sz="1275" spc="67">
                <a:latin typeface="Times New Roman"/>
                <a:cs typeface="Times New Roman"/>
              </a:rPr>
              <a:t>4</a:t>
            </a:r>
            <a:r>
              <a:rPr dirty="0" baseline="-19607" sz="1275" spc="29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</a:t>
            </a:r>
            <a:r>
              <a:rPr dirty="0" baseline="2057" sz="2025" spc="-52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0,</a:t>
            </a:r>
            <a:r>
              <a:rPr dirty="0" baseline="2057" sz="2025" spc="17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there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root</a:t>
            </a:r>
            <a:r>
              <a:rPr dirty="0" baseline="1984" sz="2100" spc="509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r</a:t>
            </a:r>
            <a:r>
              <a:rPr dirty="0" baseline="1984" sz="2100" spc="525" i="1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between</a:t>
            </a:r>
            <a:r>
              <a:rPr dirty="0" baseline="1984" sz="2100" spc="24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4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)</a:t>
            </a:r>
            <a:r>
              <a:rPr dirty="0" baseline="1984" sz="2100" spc="112">
                <a:latin typeface="Times New Roman"/>
                <a:cs typeface="Times New Roman"/>
              </a:rPr>
              <a:t>.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Therefore,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4596" y="1698275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 h="0">
                <a:moveTo>
                  <a:pt x="0" y="0"/>
                </a:moveTo>
                <a:lnTo>
                  <a:pt x="560844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03959" y="1698275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 h="0">
                <a:moveTo>
                  <a:pt x="0" y="0"/>
                </a:moveTo>
                <a:lnTo>
                  <a:pt x="804803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10201" y="1551181"/>
            <a:ext cx="40513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010" algn="l"/>
              </a:tabLst>
            </a:pPr>
            <a:r>
              <a:rPr dirty="0" sz="90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1093" y="1800326"/>
            <a:ext cx="410209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9090" algn="l"/>
              </a:tabLst>
            </a:pPr>
            <a:r>
              <a:rPr dirty="0" sz="90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3415" y="1428643"/>
            <a:ext cx="748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6750" algn="l"/>
              </a:tabLst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2656" y="1441906"/>
            <a:ext cx="4286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6863" y="1552913"/>
            <a:ext cx="6356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7266" y="1552913"/>
            <a:ext cx="205041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5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baseline="33730" sz="2100" spc="-22" i="1">
                <a:latin typeface="Times New Roman"/>
                <a:cs typeface="Times New Roman"/>
              </a:rPr>
              <a:t>x</a:t>
            </a:r>
            <a:r>
              <a:rPr dirty="0" baseline="30864" sz="1350" spc="-22">
                <a:latin typeface="Times New Roman"/>
                <a:cs typeface="Times New Roman"/>
              </a:rPr>
              <a:t>0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baseline="33730" sz="2100" spc="44" i="1">
                <a:latin typeface="Times New Roman"/>
                <a:cs typeface="Times New Roman"/>
              </a:rPr>
              <a:t>f</a:t>
            </a:r>
            <a:r>
              <a:rPr dirty="0" baseline="30864" sz="1350" spc="44">
                <a:latin typeface="Times New Roman"/>
                <a:cs typeface="Times New Roman"/>
              </a:rPr>
              <a:t>4</a:t>
            </a:r>
            <a:r>
              <a:rPr dirty="0" baseline="30864" sz="1350" spc="225">
                <a:latin typeface="Times New Roman"/>
                <a:cs typeface="Times New Roman"/>
              </a:rPr>
              <a:t> </a:t>
            </a:r>
            <a:r>
              <a:rPr dirty="0" baseline="33730" sz="2100" spc="7">
                <a:latin typeface="Symbol"/>
                <a:cs typeface="Symbol"/>
              </a:rPr>
              <a:t></a:t>
            </a:r>
            <a:r>
              <a:rPr dirty="0" baseline="33730" sz="2100" spc="-52">
                <a:latin typeface="Times New Roman"/>
                <a:cs typeface="Times New Roman"/>
              </a:rPr>
              <a:t> </a:t>
            </a:r>
            <a:r>
              <a:rPr dirty="0" baseline="33730" sz="2100" spc="-7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4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baseline="33730" sz="2100" spc="37" i="1">
                <a:latin typeface="Times New Roman"/>
                <a:cs typeface="Times New Roman"/>
              </a:rPr>
              <a:t>f</a:t>
            </a:r>
            <a:r>
              <a:rPr dirty="0" baseline="30864" sz="1350" spc="37">
                <a:latin typeface="Times New Roman"/>
                <a:cs typeface="Times New Roman"/>
              </a:rPr>
              <a:t>0 </a:t>
            </a:r>
            <a:r>
              <a:rPr dirty="0" baseline="30864" sz="135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0.201640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5586" y="1599781"/>
            <a:ext cx="8216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8935" algn="l"/>
                <a:tab pos="610235" algn="l"/>
              </a:tabLst>
            </a:pPr>
            <a:r>
              <a:rPr dirty="0" sz="900">
                <a:latin typeface="Times New Roman"/>
                <a:cs typeface="Times New Roman"/>
              </a:rPr>
              <a:t>5	4	</a:t>
            </a:r>
            <a:r>
              <a:rPr dirty="0" sz="1400">
                <a:latin typeface="Symbol"/>
                <a:cs typeface="Symbol"/>
              </a:rPr>
              <a:t>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7755" y="1599781"/>
            <a:ext cx="2667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89935" y="1691052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84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83318" y="1691052"/>
            <a:ext cx="4044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3415" y="1738536"/>
            <a:ext cx="748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2135" algn="l"/>
              </a:tabLst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5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4	0 </a:t>
            </a:r>
            <a:r>
              <a:rPr dirty="0" sz="140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320" y="2124201"/>
            <a:ext cx="5522595" cy="184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2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2.7:</a:t>
            </a:r>
            <a:r>
              <a:rPr dirty="0" sz="1400" spc="56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5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secant</a:t>
            </a:r>
            <a:r>
              <a:rPr dirty="0" sz="1400" spc="5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5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False-position</a:t>
            </a:r>
            <a:r>
              <a:rPr dirty="0" sz="1400" spc="5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5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63500" marR="46990">
              <a:lnSpc>
                <a:spcPct val="160200"/>
              </a:lnSpc>
              <a:spcBef>
                <a:spcPts val="30"/>
              </a:spcBef>
              <a:tabLst>
                <a:tab pos="2948940" algn="l"/>
              </a:tabLst>
            </a:pP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 spc="-1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ua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sz="1400" spc="80" i="1">
                <a:latin typeface="Times New Roman"/>
                <a:cs typeface="Times New Roman"/>
              </a:rPr>
              <a:t>e</a:t>
            </a:r>
            <a:r>
              <a:rPr dirty="0" baseline="40123" sz="1350" spc="22" i="1">
                <a:latin typeface="Times New Roman"/>
                <a:cs typeface="Times New Roman"/>
              </a:rPr>
              <a:t>x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-37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  </a:t>
            </a:r>
            <a:r>
              <a:rPr dirty="0" sz="1400" spc="-5">
                <a:latin typeface="Times New Roman"/>
                <a:cs typeface="Times New Roman"/>
              </a:rPr>
              <a:t>approximations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7">
                <a:latin typeface="Times New Roman"/>
                <a:cs typeface="Times New Roman"/>
              </a:rPr>
              <a:t>0</a:t>
            </a:r>
            <a:r>
              <a:rPr dirty="0" baseline="-22875" sz="1275" spc="322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0,</a:t>
            </a:r>
            <a:r>
              <a:rPr dirty="0" sz="1350" spc="320">
                <a:latin typeface="Times New Roman"/>
                <a:cs typeface="Times New Roman"/>
              </a:rPr>
              <a:t> </a:t>
            </a:r>
            <a:r>
              <a:rPr dirty="0" sz="1350" spc="-40" i="1">
                <a:latin typeface="Times New Roman"/>
                <a:cs typeface="Times New Roman"/>
              </a:rPr>
              <a:t>x</a:t>
            </a:r>
            <a:r>
              <a:rPr dirty="0" baseline="-22875" sz="1275" spc="-60">
                <a:latin typeface="Times New Roman"/>
                <a:cs typeface="Times New Roman"/>
              </a:rPr>
              <a:t>1</a:t>
            </a:r>
            <a:r>
              <a:rPr dirty="0" baseline="-22875" sz="1275" spc="-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tabLst>
                <a:tab pos="2547620" algn="l"/>
                <a:tab pos="3611879" algn="l"/>
              </a:tabLst>
            </a:pPr>
            <a:r>
              <a:rPr dirty="0" baseline="1984" sz="2100" b="1">
                <a:latin typeface="Times New Roman"/>
                <a:cs typeface="Times New Roman"/>
              </a:rPr>
              <a:t>So</a:t>
            </a:r>
            <a:r>
              <a:rPr dirty="0" baseline="1984" sz="2100" b="1">
                <a:latin typeface="Times New Roman"/>
                <a:cs typeface="Times New Roman"/>
              </a:rPr>
              <a:t>l</a:t>
            </a:r>
            <a:r>
              <a:rPr dirty="0" baseline="1984" sz="2100" spc="-22" b="1">
                <a:latin typeface="Times New Roman"/>
                <a:cs typeface="Times New Roman"/>
              </a:rPr>
              <a:t>u</a:t>
            </a:r>
            <a:r>
              <a:rPr dirty="0" baseline="1984" sz="2100" b="1">
                <a:latin typeface="Times New Roman"/>
                <a:cs typeface="Times New Roman"/>
              </a:rPr>
              <a:t>t</a:t>
            </a:r>
            <a:r>
              <a:rPr dirty="0" baseline="1984" sz="2100" spc="-15" b="1">
                <a:latin typeface="Times New Roman"/>
                <a:cs typeface="Times New Roman"/>
              </a:rPr>
              <a:t>i</a:t>
            </a:r>
            <a:r>
              <a:rPr dirty="0" baseline="1984" sz="2100" b="1">
                <a:latin typeface="Times New Roman"/>
                <a:cs typeface="Times New Roman"/>
              </a:rPr>
              <a:t>o</a:t>
            </a:r>
            <a:r>
              <a:rPr dirty="0" baseline="1984" sz="2100" b="1">
                <a:latin typeface="Times New Roman"/>
                <a:cs typeface="Times New Roman"/>
              </a:rPr>
              <a:t>n:</a:t>
            </a:r>
            <a:r>
              <a:rPr dirty="0" baseline="1984" sz="2100" b="1">
                <a:latin typeface="Times New Roman"/>
                <a:cs typeface="Times New Roman"/>
              </a:rPr>
              <a:t> </a:t>
            </a:r>
            <a:r>
              <a:rPr dirty="0" baseline="1984" sz="2100" spc="-15">
                <a:latin typeface="Times New Roman"/>
                <a:cs typeface="Times New Roman"/>
              </a:rPr>
              <a:t>W</a:t>
            </a:r>
            <a:r>
              <a:rPr dirty="0" baseline="1984" sz="2100">
                <a:latin typeface="Times New Roman"/>
                <a:cs typeface="Times New Roman"/>
              </a:rPr>
              <a:t>e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ha</a:t>
            </a:r>
            <a:r>
              <a:rPr dirty="0" baseline="1984" sz="2100" spc="-15">
                <a:latin typeface="Times New Roman"/>
                <a:cs typeface="Times New Roman"/>
              </a:rPr>
              <a:t>v</a:t>
            </a:r>
            <a:r>
              <a:rPr dirty="0" baseline="1984" sz="2100">
                <a:latin typeface="Times New Roman"/>
                <a:cs typeface="Times New Roman"/>
              </a:rPr>
              <a:t>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72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13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Symbol"/>
                <a:cs typeface="Symbol"/>
              </a:rPr>
              <a:t></a:t>
            </a:r>
            <a:r>
              <a:rPr dirty="0" sz="1400" spc="-16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5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 spc="-1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Symbol"/>
                <a:cs typeface="Symbol"/>
              </a:rPr>
              <a:t></a:t>
            </a:r>
            <a:r>
              <a:rPr dirty="0" sz="1400" spc="-16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5" i="1">
                <a:latin typeface="Times New Roman"/>
                <a:cs typeface="Times New Roman"/>
              </a:rPr>
              <a:t>f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13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2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r>
              <a:rPr dirty="0" sz="1400" spc="-40">
                <a:latin typeface="Times New Roman"/>
                <a:cs typeface="Times New Roman"/>
              </a:rPr>
              <a:t>17797952</a:t>
            </a:r>
            <a:r>
              <a:rPr dirty="0" sz="1400" spc="95">
                <a:latin typeface="Times New Roman"/>
                <a:cs typeface="Times New Roman"/>
              </a:rPr>
              <a:t>3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600"/>
              </a:spcBef>
            </a:pPr>
            <a:r>
              <a:rPr dirty="0" sz="1400" spc="-5" i="1">
                <a:latin typeface="Times New Roman"/>
                <a:cs typeface="Times New Roman"/>
              </a:rPr>
              <a:t>Secant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77342" y="4334795"/>
            <a:ext cx="539115" cy="0"/>
          </a:xfrm>
          <a:custGeom>
            <a:avLst/>
            <a:gdLst/>
            <a:ahLst/>
            <a:cxnLst/>
            <a:rect l="l" t="t" r="r" b="b"/>
            <a:pathLst>
              <a:path w="539114" h="0">
                <a:moveTo>
                  <a:pt x="0" y="0"/>
                </a:moveTo>
                <a:lnTo>
                  <a:pt x="538571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42487" y="4334795"/>
            <a:ext cx="760730" cy="0"/>
          </a:xfrm>
          <a:custGeom>
            <a:avLst/>
            <a:gdLst/>
            <a:ahLst/>
            <a:cxnLst/>
            <a:rect l="l" t="t" r="r" b="b"/>
            <a:pathLst>
              <a:path w="760729" h="0">
                <a:moveTo>
                  <a:pt x="0" y="0"/>
                </a:moveTo>
                <a:lnTo>
                  <a:pt x="760731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380102" y="4187701"/>
            <a:ext cx="3962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12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4418" y="4187701"/>
            <a:ext cx="66929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295" algn="l"/>
              </a:tabLst>
            </a:pPr>
            <a:r>
              <a:rPr dirty="0" sz="900">
                <a:latin typeface="Times New Roman"/>
                <a:cs typeface="Times New Roman"/>
              </a:rPr>
              <a:t>0</a:t>
            </a:r>
            <a:r>
              <a:rPr dirty="0" sz="900" spc="434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1</a:t>
            </a:r>
            <a:r>
              <a:rPr dirty="0" sz="900" spc="36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56030" y="4436847"/>
            <a:ext cx="400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9565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5200" y="4188195"/>
            <a:ext cx="1244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314665337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86009" y="4065163"/>
            <a:ext cx="7264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4525" algn="l"/>
              </a:tabLst>
            </a:pPr>
            <a:r>
              <a:rPr dirty="0" sz="1400" spc="5">
                <a:latin typeface="Symbol"/>
                <a:cs typeface="Symbol"/>
              </a:rPr>
              <a:t>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5502" y="4078426"/>
            <a:ext cx="16141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551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	x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56923" y="4189433"/>
            <a:ext cx="6191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43259" y="4189433"/>
            <a:ext cx="2717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08911" y="4236301"/>
            <a:ext cx="8013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57505" algn="l"/>
                <a:tab pos="589280" algn="l"/>
              </a:tabLst>
            </a:pPr>
            <a:r>
              <a:rPr dirty="0" sz="900">
                <a:latin typeface="Times New Roman"/>
                <a:cs typeface="Times New Roman"/>
              </a:rPr>
              <a:t>2	1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916" y="4236301"/>
            <a:ext cx="2540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0927" y="4327571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10926" y="4327571"/>
            <a:ext cx="3822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86009" y="4375056"/>
            <a:ext cx="7264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991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0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9801" y="4686262"/>
            <a:ext cx="137287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00" spc="60" i="1">
                <a:latin typeface="Times New Roman"/>
                <a:cs typeface="Times New Roman"/>
              </a:rPr>
              <a:t>f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51987117</a:t>
            </a:r>
            <a:r>
              <a:rPr dirty="0" sz="1400" spc="150">
                <a:latin typeface="Times New Roman"/>
                <a:cs typeface="Times New Roman"/>
              </a:rPr>
              <a:t>5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292424" y="5326984"/>
            <a:ext cx="541655" cy="0"/>
          </a:xfrm>
          <a:custGeom>
            <a:avLst/>
            <a:gdLst/>
            <a:ahLst/>
            <a:cxnLst/>
            <a:rect l="l" t="t" r="r" b="b"/>
            <a:pathLst>
              <a:path w="541655" h="0">
                <a:moveTo>
                  <a:pt x="0" y="0"/>
                </a:moveTo>
                <a:lnTo>
                  <a:pt x="541552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82305" y="5326984"/>
            <a:ext cx="765810" cy="0"/>
          </a:xfrm>
          <a:custGeom>
            <a:avLst/>
            <a:gdLst/>
            <a:ahLst/>
            <a:cxnLst/>
            <a:rect l="l" t="t" r="r" b="b"/>
            <a:pathLst>
              <a:path w="765810" h="0">
                <a:moveTo>
                  <a:pt x="0" y="0"/>
                </a:moveTo>
                <a:lnTo>
                  <a:pt x="765527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407780" y="5179735"/>
            <a:ext cx="394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3215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09483" y="5429168"/>
            <a:ext cx="39941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8295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01209" y="5058606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35955" y="5058606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30202" y="5070333"/>
            <a:ext cx="4159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56877" y="5181469"/>
            <a:ext cx="63373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05631" y="5229929"/>
            <a:ext cx="8197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7030" algn="l"/>
                <a:tab pos="607695" algn="l"/>
              </a:tabLst>
            </a:pPr>
            <a:r>
              <a:rPr dirty="0" sz="900">
                <a:latin typeface="Times New Roman"/>
                <a:cs typeface="Times New Roman"/>
              </a:rPr>
              <a:t>3	2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35955" y="5229929"/>
            <a:ext cx="2667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87851" y="5319767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51864" y="5319767"/>
            <a:ext cx="4038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01209" y="5365764"/>
            <a:ext cx="729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134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35989" y="5180436"/>
            <a:ext cx="2520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baseline="35714" sz="2100" spc="-172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baseline="30864" sz="1350" spc="7">
                <a:latin typeface="Times New Roman"/>
                <a:cs typeface="Times New Roman"/>
              </a:rPr>
              <a:t> </a:t>
            </a:r>
            <a:r>
              <a:rPr dirty="0" baseline="35714" sz="2100" spc="89" i="1">
                <a:latin typeface="Times New Roman"/>
                <a:cs typeface="Times New Roman"/>
              </a:rPr>
              <a:t>f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104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</a:t>
            </a:r>
            <a:r>
              <a:rPr dirty="0" baseline="35714" sz="2100" spc="-44">
                <a:latin typeface="Times New Roman"/>
                <a:cs typeface="Times New Roman"/>
              </a:rPr>
              <a:t> </a:t>
            </a:r>
            <a:r>
              <a:rPr dirty="0" baseline="35714" sz="2100" spc="-15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baseline="35714" sz="2100" spc="-52" i="1">
                <a:latin typeface="Times New Roman"/>
                <a:cs typeface="Times New Roman"/>
              </a:rPr>
              <a:t>f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467281466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99801" y="5678805"/>
            <a:ext cx="137287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20354471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291970" y="6319170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 h="0">
                <a:moveTo>
                  <a:pt x="0" y="0"/>
                </a:moveTo>
                <a:lnTo>
                  <a:pt x="555165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287831" y="631917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3835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403407" y="6172076"/>
            <a:ext cx="4032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2105" algn="l"/>
              </a:tabLst>
            </a:pP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71641" y="6172076"/>
            <a:ext cx="7004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8790" algn="l"/>
              </a:tabLst>
            </a:pPr>
            <a:r>
              <a:rPr dirty="0" sz="900">
                <a:latin typeface="Times New Roman"/>
                <a:cs typeface="Times New Roman"/>
              </a:rPr>
              <a:t>2  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	3</a:t>
            </a:r>
            <a:r>
              <a:rPr dirty="0" sz="900" spc="4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18513" y="6421222"/>
            <a:ext cx="408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185" algn="l"/>
              </a:tabLst>
            </a:pP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13105" y="6172570"/>
            <a:ext cx="12553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531705860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94073" y="6062801"/>
            <a:ext cx="7118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3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64748" y="6311946"/>
            <a:ext cx="3968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34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00672" y="6049538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49143" y="6049538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29497" y="6062801"/>
            <a:ext cx="4216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34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56909" y="6173808"/>
            <a:ext cx="6330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74053" y="6173808"/>
            <a:ext cx="28575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08862" y="6220676"/>
            <a:ext cx="8159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7030" algn="l"/>
                <a:tab pos="603885" algn="l"/>
              </a:tabLst>
            </a:pPr>
            <a:r>
              <a:rPr dirty="0" sz="900">
                <a:latin typeface="Times New Roman"/>
                <a:cs typeface="Times New Roman"/>
              </a:rPr>
              <a:t>4	3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49143" y="6220676"/>
            <a:ext cx="2628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80142" y="6311946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200672" y="6359431"/>
            <a:ext cx="74295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642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	2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68120" y="6612258"/>
            <a:ext cx="1619885" cy="60325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478790">
              <a:lnSpc>
                <a:spcPct val="100000"/>
              </a:lnSpc>
              <a:spcBef>
                <a:spcPts val="755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5" i="1">
                <a:latin typeface="Times New Roman"/>
                <a:cs typeface="Times New Roman"/>
              </a:rPr>
              <a:t>False-position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277884" y="757964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 h="0">
                <a:moveTo>
                  <a:pt x="0" y="0"/>
                </a:moveTo>
                <a:lnTo>
                  <a:pt x="539353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244039" y="757964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530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2380851" y="7432551"/>
            <a:ext cx="3962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12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26232" y="7432551"/>
            <a:ext cx="6699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295" algn="l"/>
              </a:tabLst>
            </a:pPr>
            <a:r>
              <a:rPr dirty="0" sz="900">
                <a:latin typeface="Times New Roman"/>
                <a:cs typeface="Times New Roman"/>
              </a:rPr>
              <a:t>0</a:t>
            </a:r>
            <a:r>
              <a:rPr dirty="0" sz="900" spc="4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1</a:t>
            </a:r>
            <a:r>
              <a:rPr dirty="0" sz="900" spc="37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57720" y="7681697"/>
            <a:ext cx="4013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020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37269" y="7434283"/>
            <a:ext cx="12217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314665337</a:t>
            </a:r>
            <a:r>
              <a:rPr dirty="0" sz="1400" spc="-5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50300" y="7323276"/>
            <a:ext cx="6819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3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0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13032" y="7572421"/>
            <a:ext cx="38290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186624" y="7310014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19199" y="7310014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316007" y="7323276"/>
            <a:ext cx="40703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556894" y="7434283"/>
            <a:ext cx="6191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944789" y="7434283"/>
            <a:ext cx="27114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609120" y="7481151"/>
            <a:ext cx="8013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58140" algn="l"/>
                <a:tab pos="589915" algn="l"/>
              </a:tabLst>
            </a:pPr>
            <a:r>
              <a:rPr dirty="0" sz="900">
                <a:latin typeface="Times New Roman"/>
                <a:cs typeface="Times New Roman"/>
              </a:rPr>
              <a:t>2	1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19199" y="7481151"/>
            <a:ext cx="2540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451925" y="7572421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186624" y="7619906"/>
            <a:ext cx="7270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0545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	0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042720" y="7931150"/>
            <a:ext cx="4629785" cy="58293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14"/>
              </a:spcBef>
            </a:pPr>
            <a:r>
              <a:rPr dirty="0" sz="1400" spc="60" i="1">
                <a:latin typeface="Times New Roman"/>
                <a:cs typeface="Times New Roman"/>
              </a:rPr>
              <a:t>f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51987117</a:t>
            </a:r>
            <a:r>
              <a:rPr dirty="0" sz="1400" spc="1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87630">
              <a:lnSpc>
                <a:spcPct val="1000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baseline="2057" sz="2025" spc="-7" i="1">
                <a:latin typeface="Times New Roman"/>
                <a:cs typeface="Times New Roman"/>
              </a:rPr>
              <a:t>f</a:t>
            </a:r>
            <a:r>
              <a:rPr dirty="0" baseline="-22875" sz="1275" spc="-7">
                <a:latin typeface="Times New Roman"/>
                <a:cs typeface="Times New Roman"/>
              </a:rPr>
              <a:t>1</a:t>
            </a:r>
            <a:r>
              <a:rPr dirty="0" baseline="-22875" sz="1275" spc="30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</a:t>
            </a:r>
            <a:r>
              <a:rPr dirty="0" baseline="2057" sz="2025" spc="232">
                <a:latin typeface="Times New Roman"/>
                <a:cs typeface="Times New Roman"/>
              </a:rPr>
              <a:t> </a:t>
            </a:r>
            <a:r>
              <a:rPr dirty="0" baseline="2057" sz="2025" spc="67" i="1">
                <a:latin typeface="Times New Roman"/>
                <a:cs typeface="Times New Roman"/>
              </a:rPr>
              <a:t>f</a:t>
            </a:r>
            <a:r>
              <a:rPr dirty="0" baseline="-22875" sz="1275" spc="67">
                <a:latin typeface="Times New Roman"/>
                <a:cs typeface="Times New Roman"/>
              </a:rPr>
              <a:t>2</a:t>
            </a:r>
            <a:r>
              <a:rPr dirty="0" baseline="-22875" sz="1275" spc="292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</a:t>
            </a:r>
            <a:r>
              <a:rPr dirty="0" baseline="2057" sz="2025" spc="-75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Times New Roman"/>
                <a:cs typeface="Times New Roman"/>
              </a:rPr>
              <a:t>0,</a:t>
            </a:r>
            <a:r>
              <a:rPr dirty="0" baseline="2057" sz="2025" spc="3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root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35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(</a:t>
            </a:r>
            <a:r>
              <a:rPr dirty="0" baseline="2057" sz="2025" spc="30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2057" sz="2025" spc="30">
                <a:latin typeface="Times New Roman"/>
                <a:cs typeface="Times New Roman"/>
              </a:rPr>
              <a:t>,</a:t>
            </a:r>
            <a:r>
              <a:rPr dirty="0" baseline="2057" sz="2025" spc="-209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2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Therefore,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292233" y="8916004"/>
            <a:ext cx="541655" cy="0"/>
          </a:xfrm>
          <a:custGeom>
            <a:avLst/>
            <a:gdLst/>
            <a:ahLst/>
            <a:cxnLst/>
            <a:rect l="l" t="t" r="r" b="b"/>
            <a:pathLst>
              <a:path w="541655" h="0">
                <a:moveTo>
                  <a:pt x="0" y="0"/>
                </a:moveTo>
                <a:lnTo>
                  <a:pt x="541214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281779" y="8916004"/>
            <a:ext cx="765810" cy="0"/>
          </a:xfrm>
          <a:custGeom>
            <a:avLst/>
            <a:gdLst/>
            <a:ahLst/>
            <a:cxnLst/>
            <a:rect l="l" t="t" r="r" b="b"/>
            <a:pathLst>
              <a:path w="765810" h="0">
                <a:moveTo>
                  <a:pt x="0" y="0"/>
                </a:moveTo>
                <a:lnTo>
                  <a:pt x="765583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2407345" y="8768755"/>
            <a:ext cx="3943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3215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32</a:t>
            </a:r>
          </a:p>
        </p:txBody>
      </p:sp>
      <p:sp>
        <p:nvSpPr>
          <p:cNvPr id="87" name="object 87"/>
          <p:cNvSpPr txBox="1"/>
          <p:nvPr/>
        </p:nvSpPr>
        <p:spPr>
          <a:xfrm>
            <a:off x="3509186" y="9018189"/>
            <a:ext cx="39941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8295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200973" y="8659353"/>
            <a:ext cx="7289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 spc="7">
                <a:latin typeface="Symbol"/>
                <a:cs typeface="Symbol"/>
              </a:rPr>
              <a:t></a:t>
            </a:r>
            <a:r>
              <a:rPr dirty="0" baseline="3968" sz="2100" spc="1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Symbol"/>
                <a:cs typeface="Symbol"/>
              </a:rPr>
              <a:t>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556894" y="8770489"/>
            <a:ext cx="63373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605379" y="8818950"/>
            <a:ext cx="8324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7030" algn="l"/>
                <a:tab pos="607695" algn="l"/>
              </a:tabLst>
            </a:pPr>
            <a:r>
              <a:rPr dirty="0" sz="900">
                <a:latin typeface="Times New Roman"/>
                <a:cs typeface="Times New Roman"/>
              </a:rPr>
              <a:t>3	2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835448" y="8818950"/>
            <a:ext cx="2667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487779" y="8908787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84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451444" y="8908787"/>
            <a:ext cx="4044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200973" y="8954784"/>
            <a:ext cx="7289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134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35551" y="8769857"/>
            <a:ext cx="2432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baseline="35714" sz="2100" spc="-172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baseline="30864" sz="1350" spc="15">
                <a:latin typeface="Times New Roman"/>
                <a:cs typeface="Times New Roman"/>
              </a:rPr>
              <a:t> </a:t>
            </a:r>
            <a:r>
              <a:rPr dirty="0" baseline="35714" sz="2100" spc="89" i="1">
                <a:latin typeface="Times New Roman"/>
                <a:cs typeface="Times New Roman"/>
              </a:rPr>
              <a:t>f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97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</a:t>
            </a:r>
            <a:r>
              <a:rPr dirty="0" baseline="35714" sz="2100" spc="-44">
                <a:latin typeface="Times New Roman"/>
                <a:cs typeface="Times New Roman"/>
              </a:rPr>
              <a:t> </a:t>
            </a:r>
            <a:r>
              <a:rPr dirty="0" baseline="35714" sz="2100" spc="-22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baseline="30864" sz="1350" spc="112">
                <a:latin typeface="Times New Roman"/>
                <a:cs typeface="Times New Roman"/>
              </a:rPr>
              <a:t> </a:t>
            </a:r>
            <a:r>
              <a:rPr dirty="0" baseline="35714" sz="2100" spc="-67" i="1">
                <a:latin typeface="Times New Roman"/>
                <a:cs typeface="Times New Roman"/>
              </a:rPr>
              <a:t>f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446728146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299801" y="9267825"/>
            <a:ext cx="137287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20354471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4580255" cy="865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baseline="1984" sz="2100" spc="-7">
                <a:latin typeface="Times New Roman"/>
                <a:cs typeface="Times New Roman"/>
              </a:rPr>
              <a:t>Since</a:t>
            </a:r>
            <a:r>
              <a:rPr dirty="0" baseline="1984" sz="2100" spc="13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r>
              <a:rPr dirty="0" baseline="-21604" sz="1350" spc="-44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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>
                <a:latin typeface="Times New Roman"/>
                <a:cs typeface="Times New Roman"/>
              </a:rPr>
              <a:t>3</a:t>
            </a:r>
            <a:r>
              <a:rPr dirty="0" baseline="-21604" sz="1350" spc="17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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there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-7">
                <a:latin typeface="Times New Roman"/>
                <a:cs typeface="Times New Roman"/>
              </a:rPr>
              <a:t> root</a:t>
            </a:r>
            <a:r>
              <a:rPr dirty="0" baseline="1984" sz="2100" spc="517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r</a:t>
            </a:r>
            <a:r>
              <a:rPr dirty="0" baseline="1984" sz="2100" spc="532" i="1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between</a:t>
            </a:r>
            <a:r>
              <a:rPr dirty="0" baseline="1984" sz="2100" spc="240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(</a:t>
            </a:r>
            <a:r>
              <a:rPr dirty="0" baseline="2057" sz="2025" spc="30" i="1">
                <a:latin typeface="Times New Roman"/>
                <a:cs typeface="Times New Roman"/>
              </a:rPr>
              <a:t>x</a:t>
            </a:r>
            <a:r>
              <a:rPr dirty="0" baseline="-19607" sz="1275" spc="30">
                <a:latin typeface="Times New Roman"/>
                <a:cs typeface="Times New Roman"/>
              </a:rPr>
              <a:t>1</a:t>
            </a:r>
            <a:r>
              <a:rPr dirty="0" baseline="2057" sz="2025" spc="30">
                <a:latin typeface="Times New Roman"/>
                <a:cs typeface="Times New Roman"/>
              </a:rPr>
              <a:t>,</a:t>
            </a:r>
            <a:r>
              <a:rPr dirty="0" baseline="2057" sz="2025" spc="-209">
                <a:latin typeface="Times New Roman"/>
                <a:cs typeface="Times New Roman"/>
              </a:rPr>
              <a:t> </a:t>
            </a:r>
            <a:r>
              <a:rPr dirty="0" baseline="2057" sz="2025" spc="-7" i="1">
                <a:latin typeface="Times New Roman"/>
                <a:cs typeface="Times New Roman"/>
              </a:rPr>
              <a:t>x</a:t>
            </a:r>
            <a:r>
              <a:rPr dirty="0" baseline="-19607" sz="1275" spc="-7">
                <a:latin typeface="Times New Roman"/>
                <a:cs typeface="Times New Roman"/>
              </a:rPr>
              <a:t>3</a:t>
            </a:r>
            <a:r>
              <a:rPr dirty="0" baseline="-19607" sz="1275" spc="-157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14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r>
              <a:rPr dirty="0" baseline="1984" sz="2100" spc="-7">
                <a:latin typeface="Times New Roman"/>
                <a:cs typeface="Times New Roman"/>
              </a:rPr>
              <a:t> Therefore,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1812" y="1698275"/>
            <a:ext cx="534035" cy="0"/>
          </a:xfrm>
          <a:custGeom>
            <a:avLst/>
            <a:gdLst/>
            <a:ahLst/>
            <a:cxnLst/>
            <a:rect l="l" t="t" r="r" b="b"/>
            <a:pathLst>
              <a:path w="534035" h="0">
                <a:moveTo>
                  <a:pt x="0" y="0"/>
                </a:moveTo>
                <a:lnTo>
                  <a:pt x="533513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66310" y="1698275"/>
            <a:ext cx="751205" cy="0"/>
          </a:xfrm>
          <a:custGeom>
            <a:avLst/>
            <a:gdLst/>
            <a:ahLst/>
            <a:cxnLst/>
            <a:rect l="l" t="t" r="r" b="b"/>
            <a:pathLst>
              <a:path w="751204" h="0">
                <a:moveTo>
                  <a:pt x="0" y="0"/>
                </a:moveTo>
                <a:lnTo>
                  <a:pt x="750597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03224" y="1551181"/>
            <a:ext cx="16129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9405" algn="l"/>
                <a:tab pos="946785" algn="l"/>
                <a:tab pos="1403985" algn="l"/>
              </a:tabLst>
            </a:pPr>
            <a:r>
              <a:rPr dirty="0" sz="900">
                <a:latin typeface="Times New Roman"/>
                <a:cs typeface="Times New Roman"/>
              </a:rPr>
              <a:t>3	1	1</a:t>
            </a:r>
            <a:r>
              <a:rPr dirty="0" sz="900" spc="4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	3</a:t>
            </a:r>
            <a:r>
              <a:rPr dirty="0" sz="900" spc="32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5906" y="1800326"/>
            <a:ext cx="3956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4485" algn="l"/>
              </a:tabLst>
            </a:pP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0531" y="1428643"/>
            <a:ext cx="7213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8810" algn="l"/>
              </a:tabLst>
            </a:pPr>
            <a:r>
              <a:rPr dirty="0" sz="1400" spc="5">
                <a:latin typeface="Symbol"/>
                <a:cs typeface="Symbol"/>
              </a:rPr>
              <a:t>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29330" y="1441906"/>
            <a:ext cx="163322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567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	x</a:t>
            </a:r>
            <a:r>
              <a:rPr dirty="0" sz="1400" spc="20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59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3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6903" y="1552913"/>
            <a:ext cx="6330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8839" y="1599781"/>
            <a:ext cx="81534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67030" algn="l"/>
                <a:tab pos="603885" algn="l"/>
              </a:tabLst>
            </a:pPr>
            <a:r>
              <a:rPr dirty="0" sz="900">
                <a:latin typeface="Times New Roman"/>
                <a:cs typeface="Times New Roman"/>
              </a:rPr>
              <a:t>4	3	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27777" sz="2100" i="1">
                <a:latin typeface="Times New Roman"/>
                <a:cs typeface="Times New Roman"/>
              </a:rPr>
              <a:t>f</a:t>
            </a:r>
            <a:endParaRPr baseline="-27777"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7330" y="1599781"/>
            <a:ext cx="2628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79943" y="1691052"/>
            <a:ext cx="24066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77800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32190" y="1691052"/>
            <a:ext cx="3968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434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0531" y="1738536"/>
            <a:ext cx="7213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3720" algn="l"/>
              </a:tabLst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52555" y="1551675"/>
            <a:ext cx="2352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807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1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494015336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2720" y="2004010"/>
            <a:ext cx="5477510" cy="193738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504190">
              <a:lnSpc>
                <a:spcPct val="100000"/>
              </a:lnSpc>
              <a:spcBef>
                <a:spcPts val="660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  <a:p>
            <a:pPr algn="just" marL="38100">
              <a:lnSpc>
                <a:spcPct val="100000"/>
              </a:lnSpc>
              <a:spcBef>
                <a:spcPts val="740"/>
              </a:spcBef>
            </a:pPr>
            <a:r>
              <a:rPr dirty="0" sz="1600" spc="-5" b="1">
                <a:latin typeface="Times New Roman"/>
                <a:cs typeface="Times New Roman"/>
              </a:rPr>
              <a:t>2.3.4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Newton-Raphson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algn="just" marL="38100" marR="30480" indent="456565">
              <a:lnSpc>
                <a:spcPct val="1504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Suppose that the function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is twice continuously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differentiable on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interval 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 that is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30864" sz="1350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a, b</a:t>
            </a:r>
            <a:r>
              <a:rPr dirty="0" sz="1400">
                <a:latin typeface="Times New Roman"/>
                <a:cs typeface="Times New Roman"/>
              </a:rPr>
              <a:t>]. Let </a:t>
            </a:r>
            <a:r>
              <a:rPr dirty="0" sz="1400" i="1">
                <a:latin typeface="Times New Roman"/>
                <a:cs typeface="Times New Roman"/>
              </a:rPr>
              <a:t>c </a:t>
            </a:r>
            <a:r>
              <a:rPr dirty="0" sz="1400">
                <a:latin typeface="Times New Roman"/>
                <a:cs typeface="Times New Roman"/>
              </a:rPr>
              <a:t>be an </a:t>
            </a:r>
            <a:r>
              <a:rPr dirty="0" sz="1400" spc="-5">
                <a:latin typeface="Times New Roman"/>
                <a:cs typeface="Times New Roman"/>
              </a:rPr>
              <a:t>approximation </a:t>
            </a:r>
            <a:r>
              <a:rPr dirty="0" sz="1400">
                <a:latin typeface="Times New Roman"/>
                <a:cs typeface="Times New Roman"/>
              </a:rPr>
              <a:t>to the exact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30">
                <a:latin typeface="Symbol"/>
                <a:cs typeface="Symbol"/>
              </a:rPr>
              <a:t></a:t>
            </a:r>
            <a:r>
              <a:rPr dirty="0" sz="1350" spc="20">
                <a:latin typeface="Times New Roman"/>
                <a:cs typeface="Times New Roman"/>
              </a:rPr>
              <a:t>(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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10" i="1">
                <a:latin typeface="Times New Roman"/>
                <a:cs typeface="Times New Roman"/>
              </a:rPr>
              <a:t>c-</a:t>
            </a:r>
            <a:r>
              <a:rPr dirty="0" sz="1450" spc="-10">
                <a:latin typeface="Symbol"/>
                <a:cs typeface="Symbol"/>
              </a:rPr>
              <a:t>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small.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Consider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degree</a:t>
            </a:r>
            <a:endParaRPr sz="14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1055"/>
              </a:spcBef>
            </a:pPr>
            <a:r>
              <a:rPr dirty="0" sz="1400">
                <a:latin typeface="Times New Roman"/>
                <a:cs typeface="Times New Roman"/>
              </a:rPr>
              <a:t>Taylor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expanded about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c,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5269" y="4148454"/>
            <a:ext cx="1580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)+(</a:t>
            </a:r>
            <a:r>
              <a:rPr dirty="0" sz="1400" i="1">
                <a:latin typeface="Times New Roman"/>
                <a:cs typeface="Times New Roman"/>
              </a:rPr>
              <a:t>x-c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25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c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18581" y="4295669"/>
            <a:ext cx="553720" cy="0"/>
          </a:xfrm>
          <a:custGeom>
            <a:avLst/>
            <a:gdLst/>
            <a:ahLst/>
            <a:cxnLst/>
            <a:rect l="l" t="t" r="r" b="b"/>
            <a:pathLst>
              <a:path w="553720" h="0">
                <a:moveTo>
                  <a:pt x="0" y="0"/>
                </a:moveTo>
                <a:lnTo>
                  <a:pt x="553496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79553" y="4022252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4235" y="4038503"/>
            <a:ext cx="4851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18778" y="4140187"/>
            <a:ext cx="274828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39204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75">
                <a:latin typeface="Times New Roman"/>
                <a:cs typeface="Times New Roman"/>
              </a:rPr>
              <a:t>(</a:t>
            </a:r>
            <a:r>
              <a:rPr dirty="0" sz="1450" spc="80">
                <a:latin typeface="Symbol"/>
                <a:cs typeface="Symbol"/>
              </a:rPr>
              <a:t>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9670" y="4288140"/>
            <a:ext cx="1752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2!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4596011"/>
            <a:ext cx="534797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50" spc="-25">
                <a:latin typeface="Symbol"/>
                <a:cs typeface="Symbol"/>
              </a:rPr>
              <a:t></a:t>
            </a:r>
            <a:r>
              <a:rPr dirty="0" sz="145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. Since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)=0,</a:t>
            </a:r>
            <a:r>
              <a:rPr dirty="0" sz="1400">
                <a:latin typeface="Times New Roman"/>
                <a:cs typeface="Times New Roman"/>
              </a:rPr>
              <a:t> equation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(2.3)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x=</a:t>
            </a:r>
            <a:r>
              <a:rPr dirty="0" sz="1450" spc="-10">
                <a:latin typeface="Symbol"/>
                <a:cs typeface="Symbol"/>
              </a:rPr>
              <a:t>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5269" y="5050163"/>
            <a:ext cx="148463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0=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)+(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 i="1">
                <a:latin typeface="Times New Roman"/>
                <a:cs typeface="Times New Roman"/>
              </a:rPr>
              <a:t>-c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Symbol"/>
                <a:cs typeface="Symbol"/>
              </a:rPr>
              <a:t>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22041" y="5206581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28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92288" y="4940353"/>
            <a:ext cx="61658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39981" y="5051445"/>
            <a:ext cx="40894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75">
                <a:latin typeface="Times New Roman"/>
                <a:cs typeface="Times New Roman"/>
              </a:rPr>
              <a:t>(</a:t>
            </a:r>
            <a:r>
              <a:rPr dirty="0" sz="1450" spc="90">
                <a:latin typeface="Symbol"/>
                <a:cs typeface="Symbol"/>
              </a:rPr>
              <a:t>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31925" y="5199357"/>
            <a:ext cx="1758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2!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42720" y="5540399"/>
            <a:ext cx="5480050" cy="5930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derived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involving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50" spc="5">
                <a:latin typeface="Symbol"/>
                <a:cs typeface="Symbol"/>
              </a:rPr>
              <a:t>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baseline="40123" sz="1350" spc="37">
                <a:latin typeface="Times New Roman"/>
                <a:cs typeface="Times New Roman"/>
              </a:rPr>
              <a:t>2</a:t>
            </a:r>
            <a:r>
              <a:rPr dirty="0" baseline="40123" sz="135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dirty="0" sz="1400">
                <a:latin typeface="Times New Roman"/>
                <a:cs typeface="Times New Roman"/>
              </a:rPr>
              <a:t>negligible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78725" y="6459853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5" h="0">
                <a:moveTo>
                  <a:pt x="0" y="0"/>
                </a:moveTo>
                <a:lnTo>
                  <a:pt x="385433" y="0"/>
                </a:lnTo>
              </a:path>
            </a:pathLst>
          </a:custGeom>
          <a:ln w="89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499869" y="6304669"/>
            <a:ext cx="247650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50" spc="-10">
                <a:latin typeface="Symbol"/>
                <a:cs typeface="Symbol"/>
              </a:rPr>
              <a:t>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)+(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 i="1">
                <a:latin typeface="Times New Roman"/>
                <a:cs typeface="Times New Roman"/>
              </a:rPr>
              <a:t>-c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Symbol"/>
                <a:cs typeface="Symbol"/>
              </a:rPr>
              <a:t>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</a:t>
            </a:r>
            <a:r>
              <a:rPr dirty="0" sz="1450" spc="40">
                <a:latin typeface="Symbol"/>
                <a:cs typeface="Symbol"/>
              </a:rPr>
              <a:t>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baseline="35714" sz="2100" spc="-7" i="1">
                <a:latin typeface="Times New Roman"/>
                <a:cs typeface="Times New Roman"/>
              </a:rPr>
              <a:t>f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baseline="35714" sz="2100" spc="22">
                <a:latin typeface="Times New Roman"/>
                <a:cs typeface="Times New Roman"/>
              </a:rPr>
              <a:t>(</a:t>
            </a:r>
            <a:r>
              <a:rPr dirty="0" baseline="35714" sz="2100" spc="22" i="1">
                <a:latin typeface="Times New Roman"/>
                <a:cs typeface="Times New Roman"/>
              </a:rPr>
              <a:t>c</a:t>
            </a:r>
            <a:r>
              <a:rPr dirty="0" baseline="35714" sz="2100" spc="22">
                <a:latin typeface="Times New Roman"/>
                <a:cs typeface="Times New Roman"/>
              </a:rPr>
              <a:t>)</a:t>
            </a:r>
            <a:endParaRPr baseline="35714" sz="2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10555" y="6452626"/>
            <a:ext cx="35877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8120" y="6692049"/>
            <a:ext cx="5425440" cy="6667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14490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should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better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stage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which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involves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generating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07285" y="7684262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4" h="0">
                <a:moveTo>
                  <a:pt x="0" y="0"/>
                </a:moveTo>
                <a:lnTo>
                  <a:pt x="551708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239317" y="7648044"/>
            <a:ext cx="16065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6485" algn="l"/>
                <a:tab pos="1421130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r>
              <a:rPr dirty="0" sz="850" spc="15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316015" y="7785665"/>
            <a:ext cx="2286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 spc="-35">
                <a:latin typeface="Times New Roman"/>
                <a:cs typeface="Times New Roman"/>
              </a:rPr>
              <a:t>1)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38764" y="7676755"/>
            <a:ext cx="3048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9278" y="7539990"/>
            <a:ext cx="34372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823085" algn="l"/>
              </a:tabLst>
            </a:pPr>
            <a:r>
              <a:rPr dirty="0" sz="1350" spc="20">
                <a:latin typeface="Times New Roman"/>
                <a:cs typeface="Times New Roman"/>
              </a:rPr>
              <a:t>{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16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}</a:t>
            </a:r>
            <a:r>
              <a:rPr dirty="0" sz="1400" spc="10">
                <a:latin typeface="Times New Roman"/>
                <a:cs typeface="Times New Roman"/>
              </a:rPr>
              <a:t>defined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5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	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44" i="1">
                <a:latin typeface="Times New Roman"/>
                <a:cs typeface="Times New Roman"/>
              </a:rPr>
              <a:t> </a:t>
            </a:r>
            <a:r>
              <a:rPr dirty="0" baseline="35714" sz="2100" spc="22">
                <a:latin typeface="Times New Roman"/>
                <a:cs typeface="Times New Roman"/>
              </a:rPr>
              <a:t>(</a:t>
            </a:r>
            <a:r>
              <a:rPr dirty="0" baseline="35714" sz="2100" spc="22" i="1">
                <a:latin typeface="Times New Roman"/>
                <a:cs typeface="Times New Roman"/>
              </a:rPr>
              <a:t>x</a:t>
            </a:r>
            <a:r>
              <a:rPr dirty="0" baseline="33950" sz="1350" spc="22" i="1">
                <a:latin typeface="Times New Roman"/>
                <a:cs typeface="Times New Roman"/>
              </a:rPr>
              <a:t>n</a:t>
            </a:r>
            <a:r>
              <a:rPr dirty="0" baseline="33950" sz="1350" spc="22">
                <a:latin typeface="Symbol"/>
                <a:cs typeface="Symbol"/>
              </a:rPr>
              <a:t></a:t>
            </a:r>
            <a:r>
              <a:rPr dirty="0" baseline="33950" sz="1350" spc="22">
                <a:latin typeface="Times New Roman"/>
                <a:cs typeface="Times New Roman"/>
              </a:rPr>
              <a:t>1</a:t>
            </a:r>
            <a:r>
              <a:rPr dirty="0" baseline="35714" sz="2100" spc="22">
                <a:latin typeface="Times New Roman"/>
                <a:cs typeface="Times New Roman"/>
              </a:rPr>
              <a:t>)</a:t>
            </a:r>
            <a:r>
              <a:rPr dirty="0" baseline="35714" sz="21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8120" y="8032851"/>
            <a:ext cx="5426710" cy="1021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Note</a:t>
            </a:r>
            <a:r>
              <a:rPr dirty="0" sz="1400" spc="1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2.2:</a:t>
            </a:r>
            <a:r>
              <a:rPr dirty="0" sz="1400" spc="1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Sometimes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does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not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actual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(Drawbacks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Newton-Raphson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Method):</a:t>
            </a:r>
            <a:endParaRPr sz="14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335"/>
              </a:spcBef>
            </a:pPr>
            <a:r>
              <a:rPr dirty="0" sz="1400">
                <a:latin typeface="Times New Roman"/>
                <a:cs typeface="Times New Roman"/>
              </a:rPr>
              <a:t>1. If there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 real root of 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2720" y="433831"/>
            <a:ext cx="5494020" cy="2529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397510" marR="55880" indent="-180340">
              <a:lnSpc>
                <a:spcPct val="143600"/>
              </a:lnSpc>
              <a:buAutoNum type="arabicPeriod" startAt="2"/>
              <a:tabLst>
                <a:tab pos="398145" algn="l"/>
              </a:tabLst>
            </a:pPr>
            <a:r>
              <a:rPr dirty="0" sz="1400">
                <a:latin typeface="Times New Roman"/>
                <a:cs typeface="Times New Roman"/>
              </a:rPr>
              <a:t>If there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symmetric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function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interval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c.</a:t>
            </a:r>
            <a:endParaRPr sz="1400">
              <a:latin typeface="Times New Roman"/>
              <a:cs typeface="Times New Roman"/>
            </a:endParaRPr>
          </a:p>
          <a:p>
            <a:pPr marL="397510" indent="-180340">
              <a:lnSpc>
                <a:spcPct val="100000"/>
              </a:lnSpc>
              <a:spcBef>
                <a:spcPts val="830"/>
              </a:spcBef>
              <a:buAutoNum type="arabicPeriod" startAt="2"/>
              <a:tabLst>
                <a:tab pos="398145" algn="l"/>
              </a:tabLst>
            </a:pPr>
            <a:r>
              <a:rPr dirty="0" sz="1400">
                <a:latin typeface="Times New Roman"/>
                <a:cs typeface="Times New Roman"/>
              </a:rPr>
              <a:t>If the initial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the exact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17804">
              <a:lnSpc>
                <a:spcPct val="100000"/>
              </a:lnSpc>
              <a:spcBef>
                <a:spcPts val="805"/>
              </a:spcBef>
            </a:pP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150" spc="15" i="1">
                <a:latin typeface="Times New Roman"/>
                <a:cs typeface="Times New Roman"/>
              </a:rPr>
              <a:t>f</a:t>
            </a:r>
            <a:r>
              <a:rPr dirty="0" sz="1150" spc="15" i="1">
                <a:latin typeface="Times New Roman"/>
                <a:cs typeface="Times New Roman"/>
              </a:rPr>
              <a:t> </a:t>
            </a:r>
            <a:r>
              <a:rPr dirty="0" baseline="2415" sz="1725" spc="-15">
                <a:latin typeface="Symbol"/>
                <a:cs typeface="Symbol"/>
              </a:rPr>
              <a:t></a:t>
            </a:r>
            <a:r>
              <a:rPr dirty="0" sz="1150" spc="105">
                <a:latin typeface="Times New Roman"/>
                <a:cs typeface="Times New Roman"/>
              </a:rPr>
              <a:t>(</a:t>
            </a:r>
            <a:r>
              <a:rPr dirty="0" sz="1150" spc="40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i</a:t>
            </a:r>
            <a:r>
              <a:rPr dirty="0" baseline="-23809" sz="1050" spc="22" i="1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)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Symbol"/>
                <a:cs typeface="Symbol"/>
              </a:rPr>
              <a:t>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0</a:t>
            </a:r>
            <a:r>
              <a:rPr dirty="0" sz="11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 marR="48895">
              <a:lnSpc>
                <a:spcPct val="143600"/>
              </a:lnSpc>
              <a:spcBef>
                <a:spcPts val="894"/>
              </a:spcBef>
            </a:pPr>
            <a:r>
              <a:rPr dirty="0" sz="1400" b="1">
                <a:latin typeface="Times New Roman"/>
                <a:cs typeface="Times New Roman"/>
              </a:rPr>
              <a:t>Example 2.8: </a:t>
            </a:r>
            <a:r>
              <a:rPr dirty="0" sz="1400">
                <a:latin typeface="Times New Roman"/>
                <a:cs typeface="Times New Roman"/>
              </a:rPr>
              <a:t>Derive Newton-Raphson method </a:t>
            </a:r>
            <a:r>
              <a:rPr dirty="0" sz="1400" spc="5">
                <a:latin typeface="Times New Roman"/>
                <a:cs typeface="Times New Roman"/>
              </a:rPr>
              <a:t>without </a:t>
            </a:r>
            <a:r>
              <a:rPr dirty="0" sz="1400">
                <a:latin typeface="Times New Roman"/>
                <a:cs typeface="Times New Roman"/>
              </a:rPr>
              <a:t>using Taylor series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expansion,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geometrically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Figure 2.6.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400524"/>
            <a:ext cx="5429885" cy="111125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908685">
              <a:lnSpc>
                <a:spcPct val="100000"/>
              </a:lnSpc>
              <a:spcBef>
                <a:spcPts val="880"/>
              </a:spcBef>
            </a:pPr>
            <a:r>
              <a:rPr dirty="0" sz="1400" spc="-5" b="1">
                <a:latin typeface="Times New Roman"/>
                <a:cs typeface="Times New Roman"/>
              </a:rPr>
              <a:t>Figure </a:t>
            </a:r>
            <a:r>
              <a:rPr dirty="0" sz="1400" b="1">
                <a:latin typeface="Times New Roman"/>
                <a:cs typeface="Times New Roman"/>
              </a:rPr>
              <a:t>2.6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Geometrically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Newton-Rahpson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>
                <a:latin typeface="Times New Roman"/>
                <a:cs typeface="Times New Roman"/>
              </a:rPr>
              <a:t>The solution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reader as an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exercise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254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2.9:</a:t>
            </a:r>
            <a:r>
              <a:rPr dirty="0" sz="1400" spc="27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Perform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8833" y="5726848"/>
            <a:ext cx="8572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2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2720" y="5615902"/>
            <a:ext cx="5062855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find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15">
                <a:latin typeface="Times New Roman"/>
                <a:cs typeface="Times New Roman"/>
              </a:rPr>
              <a:t>an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approximate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root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of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equation</a:t>
            </a:r>
            <a:r>
              <a:rPr dirty="0" baseline="1984" sz="2100" spc="382">
                <a:latin typeface="Times New Roman"/>
                <a:cs typeface="Times New Roman"/>
              </a:rPr>
              <a:t> </a:t>
            </a:r>
            <a:r>
              <a:rPr dirty="0" baseline="2057" sz="2025" spc="52" i="1">
                <a:latin typeface="Times New Roman"/>
                <a:cs typeface="Times New Roman"/>
              </a:rPr>
              <a:t>x</a:t>
            </a:r>
            <a:r>
              <a:rPr dirty="0" baseline="42483" sz="1275" spc="52">
                <a:latin typeface="Times New Roman"/>
                <a:cs typeface="Times New Roman"/>
              </a:rPr>
              <a:t>3</a:t>
            </a:r>
            <a:r>
              <a:rPr dirty="0" baseline="42483" sz="1275" spc="217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</a:t>
            </a:r>
            <a:r>
              <a:rPr dirty="0" baseline="2057" sz="2025" spc="-165">
                <a:latin typeface="Times New Roman"/>
                <a:cs typeface="Times New Roman"/>
              </a:rPr>
              <a:t> </a:t>
            </a:r>
            <a:r>
              <a:rPr dirty="0" baseline="2057" sz="2025" spc="75">
                <a:latin typeface="Times New Roman"/>
                <a:cs typeface="Times New Roman"/>
              </a:rPr>
              <a:t>5</a:t>
            </a:r>
            <a:r>
              <a:rPr dirty="0" baseline="2057" sz="2025" spc="75" i="1">
                <a:latin typeface="Times New Roman"/>
                <a:cs typeface="Times New Roman"/>
              </a:rPr>
              <a:t>x</a:t>
            </a:r>
            <a:r>
              <a:rPr dirty="0" baseline="2057" sz="2025" spc="-82" i="1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</a:t>
            </a:r>
            <a:r>
              <a:rPr dirty="0" baseline="2057" sz="2025" spc="-300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1</a:t>
            </a:r>
            <a:r>
              <a:rPr dirty="0" baseline="2057" sz="2025" spc="-240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-82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0</a:t>
            </a:r>
            <a:r>
              <a:rPr dirty="0" baseline="2057" sz="2025" spc="35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near</a:t>
            </a:r>
            <a:r>
              <a:rPr dirty="0" baseline="1984" sz="2100" spc="359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0.5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0020" y="6149582"/>
            <a:ext cx="4315460" cy="6604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</a:t>
            </a:r>
            <a:r>
              <a:rPr dirty="0" sz="1400" spc="33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5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Symbol"/>
                <a:cs typeface="Symbol"/>
              </a:rPr>
              <a:t></a:t>
            </a:r>
            <a:r>
              <a:rPr dirty="0" sz="1400" spc="80">
                <a:latin typeface="Times New Roman"/>
                <a:cs typeface="Times New Roman"/>
              </a:rPr>
              <a:t>1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Here,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44">
                <a:latin typeface="Symbol"/>
                <a:cs typeface="Symbol"/>
              </a:rPr>
              <a:t>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5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35657" y="7134523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45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34605" y="7098560"/>
            <a:ext cx="52006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56565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10" i="1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62682" y="6877363"/>
            <a:ext cx="753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5585" indent="-198120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236220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25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45" i="1">
                <a:latin typeface="Times New Roman"/>
                <a:cs typeface="Times New Roman"/>
              </a:rPr>
              <a:t>x</a:t>
            </a:r>
            <a:r>
              <a:rPr dirty="0" baseline="-22875" sz="1275" spc="67" i="1">
                <a:latin typeface="Times New Roman"/>
                <a:cs typeface="Times New Roman"/>
              </a:rPr>
              <a:t>k</a:t>
            </a:r>
            <a:r>
              <a:rPr dirty="0" baseline="-22875" sz="1275" spc="-22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8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5573" y="7235509"/>
            <a:ext cx="762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7316" y="7127013"/>
            <a:ext cx="4406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21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7052" y="6990071"/>
            <a:ext cx="5480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11150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x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7474457"/>
            <a:ext cx="544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50439" y="8169457"/>
            <a:ext cx="762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7071" y="8169457"/>
            <a:ext cx="762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16483" y="7808551"/>
            <a:ext cx="156400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36955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5</a:t>
            </a:r>
            <a:r>
              <a:rPr dirty="0" sz="1400" spc="30" i="1">
                <a:latin typeface="Times New Roman"/>
                <a:cs typeface="Times New Roman"/>
              </a:rPr>
              <a:t>x </a:t>
            </a:r>
            <a:r>
              <a:rPr dirty="0" sz="1400" spc="1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	</a:t>
            </a:r>
            <a:r>
              <a:rPr dirty="0" sz="1400" spc="40">
                <a:latin typeface="Times New Roman"/>
                <a:cs typeface="Times New Roman"/>
              </a:rPr>
              <a:t>2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3</a:t>
            </a:r>
            <a:r>
              <a:rPr dirty="0" baseline="40123" sz="1350" spc="127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Symbol"/>
                <a:cs typeface="Symbol"/>
              </a:rPr>
              <a:t></a:t>
            </a:r>
            <a:r>
              <a:rPr dirty="0" sz="1400" spc="5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3039" y="8060546"/>
            <a:ext cx="57975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37037" sz="1350">
                <a:latin typeface="Times New Roman"/>
                <a:cs typeface="Times New Roman"/>
              </a:rPr>
              <a:t>2</a:t>
            </a:r>
            <a:r>
              <a:rPr dirty="0" baseline="37037" sz="1350">
                <a:latin typeface="Times New Roman"/>
                <a:cs typeface="Times New Roman"/>
              </a:rPr>
              <a:t> </a:t>
            </a:r>
            <a:r>
              <a:rPr dirty="0" baseline="37037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99731" y="8060546"/>
            <a:ext cx="57975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37037" sz="1350">
                <a:latin typeface="Times New Roman"/>
                <a:cs typeface="Times New Roman"/>
              </a:rPr>
              <a:t>2</a:t>
            </a:r>
            <a:r>
              <a:rPr dirty="0" baseline="37037" sz="1350">
                <a:latin typeface="Times New Roman"/>
                <a:cs typeface="Times New Roman"/>
              </a:rPr>
              <a:t> </a:t>
            </a:r>
            <a:r>
              <a:rPr dirty="0" baseline="37037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1735" y="7919466"/>
            <a:ext cx="3712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310640" algn="l"/>
                <a:tab pos="1616075" algn="l"/>
                <a:tab pos="1998980" algn="l"/>
                <a:tab pos="2312035" algn="l"/>
              </a:tabLst>
            </a:pP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k</a:t>
            </a:r>
            <a:r>
              <a:rPr dirty="0" baseline="-21604" sz="1350" spc="-195" i="1">
                <a:latin typeface="Times New Roman"/>
                <a:cs typeface="Times New Roman"/>
              </a:rPr>
              <a:t> </a:t>
            </a:r>
            <a:r>
              <a:rPr dirty="0" baseline="-21604" sz="1350" spc="-44">
                <a:latin typeface="Symbol"/>
                <a:cs typeface="Symbol"/>
              </a:rPr>
              <a:t></a:t>
            </a:r>
            <a:r>
              <a:rPr dirty="0" baseline="-21604" sz="1350" spc="-44">
                <a:latin typeface="Times New Roman"/>
                <a:cs typeface="Times New Roman"/>
              </a:rPr>
              <a:t>1</a:t>
            </a:r>
            <a:r>
              <a:rPr dirty="0" baseline="-2160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k</a:t>
            </a:r>
            <a:r>
              <a:rPr dirty="0" baseline="-21604" sz="1350" spc="359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19841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	k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	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k=0,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2720" y="8278432"/>
            <a:ext cx="2477770" cy="1052830"/>
          </a:xfrm>
          <a:prstGeom prst="rect">
            <a:avLst/>
          </a:prstGeom>
        </p:spPr>
        <p:txBody>
          <a:bodyPr wrap="square" lIns="0" tIns="141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15"/>
              </a:spcBef>
            </a:pPr>
            <a:r>
              <a:rPr dirty="0" sz="1400">
                <a:latin typeface="Times New Roman"/>
                <a:cs typeface="Times New Roman"/>
              </a:rPr>
              <a:t>St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3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2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35">
                <a:latin typeface="Times New Roman"/>
                <a:cs typeface="Times New Roman"/>
              </a:rPr>
              <a:t>5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ai</a:t>
            </a:r>
            <a:r>
              <a:rPr dirty="0" sz="1400" spc="-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526415">
              <a:lnSpc>
                <a:spcPct val="100000"/>
              </a:lnSpc>
              <a:spcBef>
                <a:spcPts val="1019"/>
              </a:spcBef>
            </a:pPr>
            <a:r>
              <a:rPr dirty="0" sz="1400" spc="-12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17647</a:t>
            </a:r>
            <a:r>
              <a:rPr dirty="0" sz="1400" spc="-140">
                <a:latin typeface="Times New Roman"/>
                <a:cs typeface="Times New Roman"/>
              </a:rPr>
              <a:t>1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26415">
              <a:lnSpc>
                <a:spcPct val="100000"/>
              </a:lnSpc>
              <a:spcBef>
                <a:spcPts val="1010"/>
              </a:spcBef>
            </a:pP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22875" sz="1275" spc="22">
                <a:latin typeface="Times New Roman"/>
                <a:cs typeface="Times New Roman"/>
              </a:rPr>
              <a:t>2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60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0</a:t>
            </a:r>
            <a:r>
              <a:rPr dirty="0" baseline="2057" sz="2025" spc="7">
                <a:latin typeface="Times New Roman"/>
                <a:cs typeface="Times New Roman"/>
              </a:rPr>
              <a:t>.</a:t>
            </a:r>
            <a:r>
              <a:rPr dirty="0" baseline="2057" sz="2025" spc="30">
                <a:latin typeface="Times New Roman"/>
                <a:cs typeface="Times New Roman"/>
              </a:rPr>
              <a:t>20156</a:t>
            </a:r>
            <a:r>
              <a:rPr dirty="0" baseline="2057" sz="2025" spc="15">
                <a:latin typeface="Times New Roman"/>
                <a:cs typeface="Times New Roman"/>
              </a:rPr>
              <a:t>8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723197" y="3175317"/>
            <a:ext cx="2524125" cy="1303655"/>
            <a:chOff x="2723197" y="3175317"/>
            <a:chExt cx="2524125" cy="1303655"/>
          </a:xfrm>
        </p:grpSpPr>
        <p:sp>
          <p:nvSpPr>
            <p:cNvPr id="22" name="object 22"/>
            <p:cNvSpPr/>
            <p:nvPr/>
          </p:nvSpPr>
          <p:spPr>
            <a:xfrm>
              <a:off x="2727960" y="3180079"/>
              <a:ext cx="2514600" cy="1294130"/>
            </a:xfrm>
            <a:custGeom>
              <a:avLst/>
              <a:gdLst/>
              <a:ahLst/>
              <a:cxnLst/>
              <a:rect l="l" t="t" r="r" b="b"/>
              <a:pathLst>
                <a:path w="2514600" h="1294129">
                  <a:moveTo>
                    <a:pt x="0" y="994409"/>
                  </a:moveTo>
                  <a:lnTo>
                    <a:pt x="2514600" y="994409"/>
                  </a:lnTo>
                </a:path>
                <a:path w="2514600" h="1294129">
                  <a:moveTo>
                    <a:pt x="179704" y="1294129"/>
                  </a:moveTo>
                  <a:lnTo>
                    <a:pt x="230569" y="1283894"/>
                  </a:lnTo>
                  <a:lnTo>
                    <a:pt x="281381" y="1273604"/>
                  </a:lnTo>
                  <a:lnTo>
                    <a:pt x="332093" y="1263203"/>
                  </a:lnTo>
                  <a:lnTo>
                    <a:pt x="382654" y="1252633"/>
                  </a:lnTo>
                  <a:lnTo>
                    <a:pt x="433016" y="1241839"/>
                  </a:lnTo>
                  <a:lnTo>
                    <a:pt x="483128" y="1230763"/>
                  </a:lnTo>
                  <a:lnTo>
                    <a:pt x="532941" y="1219348"/>
                  </a:lnTo>
                  <a:lnTo>
                    <a:pt x="582407" y="1207538"/>
                  </a:lnTo>
                  <a:lnTo>
                    <a:pt x="631474" y="1195276"/>
                  </a:lnTo>
                  <a:lnTo>
                    <a:pt x="680095" y="1182505"/>
                  </a:lnTo>
                  <a:lnTo>
                    <a:pt x="728219" y="1169169"/>
                  </a:lnTo>
                  <a:lnTo>
                    <a:pt x="775797" y="1155210"/>
                  </a:lnTo>
                  <a:lnTo>
                    <a:pt x="822780" y="1140572"/>
                  </a:lnTo>
                  <a:lnTo>
                    <a:pt x="869118" y="1125198"/>
                  </a:lnTo>
                  <a:lnTo>
                    <a:pt x="914761" y="1109031"/>
                  </a:lnTo>
                  <a:lnTo>
                    <a:pt x="959662" y="1092016"/>
                  </a:lnTo>
                  <a:lnTo>
                    <a:pt x="1003769" y="1074093"/>
                  </a:lnTo>
                  <a:lnTo>
                    <a:pt x="1047033" y="1055208"/>
                  </a:lnTo>
                  <a:lnTo>
                    <a:pt x="1089405" y="1035303"/>
                  </a:lnTo>
                  <a:lnTo>
                    <a:pt x="1136201" y="1011597"/>
                  </a:lnTo>
                  <a:lnTo>
                    <a:pt x="1182857" y="986258"/>
                  </a:lnTo>
                  <a:lnTo>
                    <a:pt x="1229235" y="959445"/>
                  </a:lnTo>
                  <a:lnTo>
                    <a:pt x="1275196" y="931315"/>
                  </a:lnTo>
                  <a:lnTo>
                    <a:pt x="1320601" y="902026"/>
                  </a:lnTo>
                  <a:lnTo>
                    <a:pt x="1365312" y="871737"/>
                  </a:lnTo>
                  <a:lnTo>
                    <a:pt x="1409188" y="840604"/>
                  </a:lnTo>
                  <a:lnTo>
                    <a:pt x="1452092" y="808786"/>
                  </a:lnTo>
                  <a:lnTo>
                    <a:pt x="1493884" y="776442"/>
                  </a:lnTo>
                  <a:lnTo>
                    <a:pt x="1534426" y="743727"/>
                  </a:lnTo>
                  <a:lnTo>
                    <a:pt x="1573578" y="710802"/>
                  </a:lnTo>
                  <a:lnTo>
                    <a:pt x="1611201" y="677823"/>
                  </a:lnTo>
                  <a:lnTo>
                    <a:pt x="1647156" y="644948"/>
                  </a:lnTo>
                  <a:lnTo>
                    <a:pt x="1681305" y="612336"/>
                  </a:lnTo>
                  <a:lnTo>
                    <a:pt x="1713508" y="580144"/>
                  </a:lnTo>
                  <a:lnTo>
                    <a:pt x="1743627" y="548530"/>
                  </a:lnTo>
                  <a:lnTo>
                    <a:pt x="1771523" y="517651"/>
                  </a:lnTo>
                  <a:lnTo>
                    <a:pt x="1807130" y="472857"/>
                  </a:lnTo>
                  <a:lnTo>
                    <a:pt x="1838395" y="425367"/>
                  </a:lnTo>
                  <a:lnTo>
                    <a:pt x="1865713" y="376082"/>
                  </a:lnTo>
                  <a:lnTo>
                    <a:pt x="1889477" y="325900"/>
                  </a:lnTo>
                  <a:lnTo>
                    <a:pt x="1910083" y="275720"/>
                  </a:lnTo>
                  <a:lnTo>
                    <a:pt x="1927923" y="226441"/>
                  </a:lnTo>
                  <a:lnTo>
                    <a:pt x="1943393" y="178960"/>
                  </a:lnTo>
                  <a:lnTo>
                    <a:pt x="1956886" y="134177"/>
                  </a:lnTo>
                  <a:lnTo>
                    <a:pt x="1968797" y="92991"/>
                  </a:lnTo>
                  <a:lnTo>
                    <a:pt x="1979520" y="56300"/>
                  </a:lnTo>
                  <a:lnTo>
                    <a:pt x="1989450" y="25004"/>
                  </a:lnTo>
                  <a:lnTo>
                    <a:pt x="1998979" y="0"/>
                  </a:lnTo>
                </a:path>
                <a:path w="2514600" h="1294129">
                  <a:moveTo>
                    <a:pt x="1932304" y="180975"/>
                  </a:moveTo>
                  <a:lnTo>
                    <a:pt x="1932304" y="981075"/>
                  </a:lnTo>
                </a:path>
                <a:path w="2514600" h="1294129">
                  <a:moveTo>
                    <a:pt x="1941829" y="213995"/>
                  </a:moveTo>
                  <a:lnTo>
                    <a:pt x="1360804" y="1241425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764915" y="3964304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0"/>
                  </a:moveTo>
                  <a:lnTo>
                    <a:pt x="0" y="45720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4560189" y="4229227"/>
            <a:ext cx="130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5555" sz="1500">
                <a:latin typeface="Times New Roman"/>
                <a:cs typeface="Times New Roman"/>
              </a:rPr>
              <a:t>x</a:t>
            </a:r>
            <a:r>
              <a:rPr dirty="0" sz="650" spc="-5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68521" y="4192651"/>
            <a:ext cx="130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5555" sz="1500">
                <a:latin typeface="Times New Roman"/>
                <a:cs typeface="Times New Roman"/>
              </a:rPr>
              <a:t>x</a:t>
            </a:r>
            <a:r>
              <a:rPr dirty="0" sz="650" spc="-5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64764" y="3667125"/>
            <a:ext cx="1371600" cy="342900"/>
          </a:xfrm>
          <a:custGeom>
            <a:avLst/>
            <a:gdLst/>
            <a:ahLst/>
            <a:cxnLst/>
            <a:rect l="l" t="t" r="r" b="b"/>
            <a:pathLst>
              <a:path w="1371600" h="342900">
                <a:moveTo>
                  <a:pt x="1371600" y="0"/>
                </a:moveTo>
                <a:lnTo>
                  <a:pt x="0" y="0"/>
                </a:lnTo>
                <a:lnTo>
                  <a:pt x="0" y="342900"/>
                </a:lnTo>
                <a:lnTo>
                  <a:pt x="1371600" y="342900"/>
                </a:lnTo>
                <a:lnTo>
                  <a:pt x="1371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44267" y="3689730"/>
            <a:ext cx="1844039" cy="588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Exact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015365">
              <a:lnSpc>
                <a:spcPct val="100000"/>
              </a:lnSpc>
              <a:tabLst>
                <a:tab pos="1356995" algn="l"/>
                <a:tab pos="1748155" algn="l"/>
              </a:tabLst>
            </a:pPr>
            <a:r>
              <a:rPr dirty="0" sz="1400">
                <a:latin typeface="Symbol"/>
                <a:cs typeface="Symbol"/>
              </a:rPr>
              <a:t>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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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559175" y="3854830"/>
            <a:ext cx="677545" cy="325755"/>
            <a:chOff x="3559175" y="3854830"/>
            <a:chExt cx="677545" cy="325755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59175" y="3854830"/>
              <a:ext cx="120014" cy="23139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231640" y="3964304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w="0" h="215900">
                  <a:moveTo>
                    <a:pt x="0" y="0"/>
                  </a:moveTo>
                  <a:lnTo>
                    <a:pt x="0" y="2159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320" y="433831"/>
            <a:ext cx="5518150" cy="1894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51815">
              <a:lnSpc>
                <a:spcPct val="100000"/>
              </a:lnSpc>
            </a:pPr>
            <a:r>
              <a:rPr dirty="0" sz="1350" spc="-20" i="1">
                <a:latin typeface="Times New Roman"/>
                <a:cs typeface="Times New Roman"/>
              </a:rPr>
              <a:t>x</a:t>
            </a:r>
            <a:r>
              <a:rPr dirty="0" baseline="-22875" sz="1275" spc="22">
                <a:latin typeface="Times New Roman"/>
                <a:cs typeface="Times New Roman"/>
              </a:rPr>
              <a:t>3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37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20164</a:t>
            </a:r>
            <a:r>
              <a:rPr dirty="0" sz="1350" spc="10">
                <a:latin typeface="Times New Roman"/>
                <a:cs typeface="Times New Roman"/>
              </a:rPr>
              <a:t>0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exact value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correct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six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decimal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0.2012640.</a:t>
            </a:r>
            <a:endParaRPr sz="1400">
              <a:latin typeface="Times New Roman"/>
              <a:cs typeface="Times New Roman"/>
            </a:endParaRPr>
          </a:p>
          <a:p>
            <a:pPr marL="63500" marR="43815">
              <a:lnSpc>
                <a:spcPct val="143600"/>
              </a:lnSpc>
              <a:spcBef>
                <a:spcPts val="59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2.10: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+1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what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baseline="-9259" sz="135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Raphson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6129" y="2807462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 h="0">
                <a:moveTo>
                  <a:pt x="0" y="0"/>
                </a:moveTo>
                <a:lnTo>
                  <a:pt x="445683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68583" y="2771243"/>
            <a:ext cx="4057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5915" algn="l"/>
              </a:tabLst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	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662173"/>
            <a:ext cx="2952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basic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formula,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33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081" y="2550122"/>
            <a:ext cx="725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 spc="-7">
                <a:latin typeface="Symbol"/>
                <a:cs typeface="Symbol"/>
              </a:rPr>
              <a:t>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baseline="-33730" sz="2100" spc="3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0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5011" y="2909176"/>
            <a:ext cx="13081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5">
                <a:latin typeface="Times New Roman"/>
                <a:cs typeface="Times New Roman"/>
              </a:rPr>
              <a:t>0)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8002" y="2800265"/>
            <a:ext cx="30543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3286125"/>
            <a:ext cx="511937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1984" sz="2100" spc="7">
                <a:latin typeface="Times New Roman"/>
                <a:cs typeface="Times New Roman"/>
              </a:rPr>
              <a:t>Now, </a:t>
            </a:r>
            <a:r>
              <a:rPr dirty="0" baseline="1984" sz="2100" spc="127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44">
                <a:latin typeface="Symbol"/>
                <a:cs typeface="Symbol"/>
              </a:rPr>
              <a:t>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Symbol"/>
                <a:cs typeface="Symbol"/>
              </a:rPr>
              <a:t></a:t>
            </a:r>
            <a:r>
              <a:rPr dirty="0" sz="1400" spc="55">
                <a:latin typeface="Times New Roman"/>
                <a:cs typeface="Times New Roman"/>
              </a:rPr>
              <a:t>1</a:t>
            </a:r>
            <a:r>
              <a:rPr dirty="0" baseline="1984" sz="2100" spc="82">
                <a:latin typeface="Times New Roman"/>
                <a:cs typeface="Times New Roman"/>
              </a:rPr>
              <a:t>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 so</a:t>
            </a:r>
            <a:r>
              <a:rPr dirty="0" baseline="1984" sz="2100" spc="667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</a:t>
            </a:r>
            <a:r>
              <a:rPr dirty="0" baseline="2057" sz="2025" spc="-60" i="1">
                <a:latin typeface="Times New Roman"/>
                <a:cs typeface="Times New Roman"/>
              </a:rPr>
              <a:t> </a:t>
            </a:r>
            <a:r>
              <a:rPr dirty="0" baseline="6172" sz="2025" spc="44">
                <a:latin typeface="Symbol"/>
                <a:cs typeface="Symbol"/>
              </a:rPr>
              <a:t></a:t>
            </a:r>
            <a:r>
              <a:rPr dirty="0" baseline="2057" sz="2025" spc="44">
                <a:latin typeface="Times New Roman"/>
                <a:cs typeface="Times New Roman"/>
              </a:rPr>
              <a:t>(</a:t>
            </a:r>
            <a:r>
              <a:rPr dirty="0" baseline="2057" sz="2025" spc="44" i="1">
                <a:latin typeface="Times New Roman"/>
                <a:cs typeface="Times New Roman"/>
              </a:rPr>
              <a:t>x</a:t>
            </a:r>
            <a:r>
              <a:rPr dirty="0" baseline="-19607" sz="1275" spc="44">
                <a:latin typeface="Times New Roman"/>
                <a:cs typeface="Times New Roman"/>
              </a:rPr>
              <a:t>0</a:t>
            </a:r>
            <a:r>
              <a:rPr dirty="0" baseline="-19607" sz="1275" spc="-12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359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</a:t>
            </a:r>
            <a:r>
              <a:rPr dirty="0" baseline="2057" sz="2025" spc="-60" i="1">
                <a:latin typeface="Times New Roman"/>
                <a:cs typeface="Times New Roman"/>
              </a:rPr>
              <a:t> </a:t>
            </a:r>
            <a:r>
              <a:rPr dirty="0" baseline="6172" sz="2025" spc="-75">
                <a:latin typeface="Symbol"/>
                <a:cs typeface="Symbol"/>
              </a:rPr>
              <a:t></a:t>
            </a:r>
            <a:r>
              <a:rPr dirty="0" baseline="2057" sz="2025" spc="-75">
                <a:latin typeface="Times New Roman"/>
                <a:cs typeface="Times New Roman"/>
              </a:rPr>
              <a:t>(1)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2</a:t>
            </a:r>
            <a:r>
              <a:rPr dirty="0" baseline="2057" sz="2025" spc="-17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Also</a:t>
            </a:r>
            <a:r>
              <a:rPr dirty="0" baseline="1984" sz="2100" spc="667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 spc="-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(1)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Symbol"/>
                <a:cs typeface="Symbol"/>
              </a:rPr>
              <a:t></a:t>
            </a:r>
            <a:r>
              <a:rPr dirty="0" sz="1400" spc="70">
                <a:latin typeface="Times New Roman"/>
                <a:cs typeface="Times New Roman"/>
              </a:rPr>
              <a:t>1</a:t>
            </a:r>
            <a:r>
              <a:rPr dirty="0" baseline="1984" sz="2100" spc="104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5568" y="389125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792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86050" y="389125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490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21931" y="3854960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94002" y="3883709"/>
            <a:ext cx="4057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260" algn="l"/>
              </a:tabLst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2720" y="3744767"/>
            <a:ext cx="1569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Times New Roman"/>
                <a:cs typeface="Times New Roman"/>
              </a:rPr>
              <a:t>1</a:t>
            </a:r>
            <a:r>
              <a:rPr dirty="0" baseline="35714" sz="2100" spc="89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Times New Roman"/>
                <a:cs typeface="Times New Roman"/>
              </a:rPr>
              <a:t>1</a:t>
            </a:r>
            <a:r>
              <a:rPr dirty="0" baseline="35714" sz="2100" spc="-14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120" y="4183506"/>
            <a:ext cx="737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Similarly,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97218" y="4749292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59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34122" y="4713073"/>
            <a:ext cx="4019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1470" algn="l"/>
              </a:tabLst>
            </a:pPr>
            <a:r>
              <a:rPr dirty="0" sz="900">
                <a:latin typeface="Times New Roman"/>
                <a:cs typeface="Times New Roman"/>
              </a:rPr>
              <a:t>2	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93263" y="4850696"/>
            <a:ext cx="11303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>
                <a:latin typeface="Times New Roman"/>
                <a:cs typeface="Times New Roman"/>
              </a:rPr>
              <a:t>1)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28935" y="4741785"/>
            <a:ext cx="3048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56781" y="4604167"/>
            <a:ext cx="43688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44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25015" y="4491638"/>
            <a:ext cx="757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3730" sz="2100" spc="-7">
                <a:latin typeface="Symbol"/>
                <a:cs typeface="Symbol"/>
              </a:rPr>
              <a:t></a:t>
            </a:r>
            <a:r>
              <a:rPr dirty="0" baseline="-33730" sz="2100" spc="502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baseline="-21604" sz="1350" spc="15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) 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12045" y="4749946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602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63537" y="474994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550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610190" y="4742429"/>
            <a:ext cx="45910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6870" algn="l"/>
              </a:tabLst>
            </a:pP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Times New Roman"/>
                <a:cs typeface="Times New Roman"/>
              </a:rPr>
              <a:t>8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87079" y="475104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659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55414" y="475104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280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106648" y="4714750"/>
            <a:ext cx="17240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2905" algn="l"/>
              </a:tabLst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26684" y="4604557"/>
            <a:ext cx="3168015" cy="378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385"/>
              </a:lnSpc>
              <a:spcBef>
                <a:spcPts val="10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7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(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-30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5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baseline="37037" sz="2025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20">
                <a:latin typeface="Times New Roman"/>
                <a:cs typeface="Times New Roman"/>
              </a:rPr>
              <a:t>(</a:t>
            </a:r>
            <a:r>
              <a:rPr dirty="0" baseline="35714" sz="2100" spc="187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1</a:t>
            </a:r>
            <a:r>
              <a:rPr dirty="0" baseline="35714" sz="210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r" marR="130175">
              <a:lnSpc>
                <a:spcPts val="1385"/>
              </a:lnSpc>
              <a:tabLst>
                <a:tab pos="467359" algn="l"/>
              </a:tabLst>
            </a:pPr>
            <a:r>
              <a:rPr dirty="0" sz="1400" spc="10">
                <a:latin typeface="Times New Roman"/>
                <a:cs typeface="Times New Roman"/>
              </a:rPr>
              <a:t>2	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97483" y="537161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6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78244" y="5371610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 h="0">
                <a:moveTo>
                  <a:pt x="0" y="0"/>
                </a:moveTo>
                <a:lnTo>
                  <a:pt x="403014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34679" y="5335455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95936" y="5364093"/>
            <a:ext cx="69151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93370" algn="l"/>
              </a:tabLst>
            </a:pP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/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2720" y="5226176"/>
            <a:ext cx="1911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264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15" i="1">
                <a:latin typeface="Times New Roman"/>
                <a:cs typeface="Times New Roman"/>
              </a:rPr>
              <a:t>  </a:t>
            </a:r>
            <a:r>
              <a:rPr dirty="0" sz="1350" spc="-1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6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6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5</a:t>
            </a:r>
            <a:r>
              <a:rPr dirty="0" baseline="37037" sz="2025" spc="-135">
                <a:latin typeface="Times New Roman"/>
                <a:cs typeface="Times New Roman"/>
              </a:rPr>
              <a:t> </a:t>
            </a:r>
            <a:r>
              <a:rPr dirty="0" baseline="37037" sz="2025" spc="15">
                <a:latin typeface="Times New Roman"/>
                <a:cs typeface="Times New Roman"/>
              </a:rPr>
              <a:t>/</a:t>
            </a:r>
            <a:r>
              <a:rPr dirty="0" baseline="37037" sz="2025" spc="-127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8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baseline="37037" sz="2025" spc="16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42720" y="5655435"/>
            <a:ext cx="5479415" cy="2428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479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Theorem 2.3: (Newton-Raphson method theorem) </a:t>
            </a: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an unknown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 of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)=0 and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baseline="30864" sz="1350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approximation to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Newton-Raphson method.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 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=[</a:t>
            </a:r>
            <a:r>
              <a:rPr dirty="0" sz="1400" i="1">
                <a:latin typeface="Times New Roman"/>
                <a:cs typeface="Times New Roman"/>
              </a:rPr>
              <a:t>a,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interval</a:t>
            </a:r>
            <a:r>
              <a:rPr dirty="0" sz="1400" spc="5">
                <a:latin typeface="Times New Roman"/>
                <a:cs typeface="Times New Roman"/>
              </a:rPr>
              <a:t> containing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 marL="478155" indent="-224790">
              <a:lnSpc>
                <a:spcPct val="100000"/>
              </a:lnSpc>
              <a:spcBef>
                <a:spcPts val="1405"/>
              </a:spcBef>
              <a:buFont typeface="Times New Roman"/>
              <a:buAutoNum type="alphaLcPeriod"/>
              <a:tabLst>
                <a:tab pos="478790" algn="l"/>
              </a:tabLst>
            </a:pP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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0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f</a:t>
            </a:r>
            <a:r>
              <a:rPr dirty="0" baseline="1984" sz="2100" spc="7">
                <a:latin typeface="Times New Roman"/>
                <a:cs typeface="Times New Roman"/>
              </a:rPr>
              <a:t>o</a:t>
            </a:r>
            <a:r>
              <a:rPr dirty="0" baseline="1984" sz="2100">
                <a:latin typeface="Times New Roman"/>
                <a:cs typeface="Times New Roman"/>
              </a:rPr>
              <a:t>r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all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x</a:t>
            </a:r>
            <a:r>
              <a:rPr dirty="0" baseline="1984" sz="2100" spc="-7" i="1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432434" indent="-179070">
              <a:lnSpc>
                <a:spcPct val="100000"/>
              </a:lnSpc>
              <a:spcBef>
                <a:spcPts val="1035"/>
              </a:spcBef>
              <a:buAutoNum type="alphaLcPeriod"/>
              <a:tabLst>
                <a:tab pos="433070" algn="l"/>
              </a:tabLst>
            </a:pPr>
            <a:r>
              <a:rPr dirty="0" sz="1400">
                <a:latin typeface="Times New Roman"/>
                <a:cs typeface="Times New Roman"/>
              </a:rPr>
              <a:t>Either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</a:t>
            </a:r>
            <a:r>
              <a:rPr dirty="0" baseline="2057" sz="2025" spc="-67" i="1">
                <a:latin typeface="Times New Roman"/>
                <a:cs typeface="Times New Roman"/>
              </a:rPr>
              <a:t> </a:t>
            </a:r>
            <a:r>
              <a:rPr dirty="0" baseline="6172" sz="2025" spc="-247">
                <a:latin typeface="Symbol"/>
                <a:cs typeface="Symbol"/>
              </a:rPr>
              <a:t></a:t>
            </a:r>
            <a:r>
              <a:rPr dirty="0" baseline="6172" sz="2025" spc="-15">
                <a:latin typeface="Symbol"/>
                <a:cs typeface="Symbol"/>
              </a:rPr>
              <a:t></a:t>
            </a:r>
            <a:r>
              <a:rPr dirty="0" baseline="2057" sz="2025" spc="165">
                <a:latin typeface="Times New Roman"/>
                <a:cs typeface="Times New Roman"/>
              </a:rPr>
              <a:t>(</a:t>
            </a:r>
            <a:r>
              <a:rPr dirty="0" baseline="2057" sz="2025" spc="82" i="1">
                <a:latin typeface="Times New Roman"/>
                <a:cs typeface="Times New Roman"/>
              </a:rPr>
              <a:t>x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52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</a:t>
            </a:r>
            <a:r>
              <a:rPr dirty="0" baseline="2057" sz="2025" spc="-75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0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baseline="3968" sz="2100" spc="-270">
                <a:latin typeface="Symbol"/>
                <a:cs typeface="Symbol"/>
              </a:rPr>
              <a:t>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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0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73709" indent="-220345">
              <a:lnSpc>
                <a:spcPct val="100000"/>
              </a:lnSpc>
              <a:spcBef>
                <a:spcPts val="1010"/>
              </a:spcBef>
              <a:buAutoNum type="alphaLcPeriod"/>
              <a:tabLst>
                <a:tab pos="474345" algn="l"/>
              </a:tabLst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</a:t>
            </a:r>
            <a:r>
              <a:rPr dirty="0" sz="1400" spc="3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uch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165">
                <a:latin typeface="Times New Roman"/>
                <a:cs typeface="Times New Roman"/>
              </a:rPr>
              <a:t>m</a:t>
            </a:r>
            <a:r>
              <a:rPr dirty="0" baseline="2057" sz="2025" spc="-37">
                <a:latin typeface="Symbol"/>
                <a:cs typeface="Symbol"/>
              </a:rPr>
              <a:t></a:t>
            </a:r>
            <a:r>
              <a:rPr dirty="0" baseline="2057" sz="2025">
                <a:latin typeface="Times New Roman"/>
                <a:cs typeface="Times New Roman"/>
              </a:rPr>
              <a:t>|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-247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</a:t>
            </a:r>
            <a:r>
              <a:rPr dirty="0" baseline="2057" sz="2025" spc="-60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baseline="2057" sz="2025" spc="172">
                <a:latin typeface="Times New Roman"/>
                <a:cs typeface="Times New Roman"/>
              </a:rPr>
              <a:t>(</a:t>
            </a:r>
            <a:r>
              <a:rPr dirty="0" baseline="2057" sz="2025" spc="67" i="1">
                <a:latin typeface="Times New Roman"/>
                <a:cs typeface="Times New Roman"/>
              </a:rPr>
              <a:t>x</a:t>
            </a:r>
            <a:r>
              <a:rPr dirty="0" baseline="2057" sz="2025" spc="7">
                <a:latin typeface="Times New Roman"/>
                <a:cs typeface="Times New Roman"/>
              </a:rPr>
              <a:t>)</a:t>
            </a:r>
            <a:r>
              <a:rPr dirty="0" baseline="2057" sz="2025" spc="-179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Times New Roman"/>
                <a:cs typeface="Times New Roman"/>
              </a:rPr>
              <a:t>|</a:t>
            </a:r>
            <a:r>
              <a:rPr dirty="0" baseline="2057" sz="2025">
                <a:latin typeface="Times New Roman"/>
                <a:cs typeface="Times New Roman"/>
              </a:rPr>
              <a:t>  </a:t>
            </a:r>
            <a:r>
              <a:rPr dirty="0" baseline="2057" sz="2025" spc="-14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1030"/>
              </a:spcBef>
            </a:pPr>
            <a:r>
              <a:rPr dirty="0" sz="1350">
                <a:latin typeface="Times New Roman"/>
                <a:cs typeface="Times New Roman"/>
              </a:rPr>
              <a:t>|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-240">
                <a:latin typeface="Symbol"/>
                <a:cs typeface="Symbol"/>
              </a:rPr>
              <a:t>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-225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x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|</a:t>
            </a:r>
            <a:r>
              <a:rPr dirty="0" sz="1350" spc="10">
                <a:latin typeface="Symbol"/>
                <a:cs typeface="Symbol"/>
              </a:rPr>
              <a:t>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90751" y="8447551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88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325865" y="8286211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20692" y="8411395"/>
            <a:ext cx="20066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8120" y="8301990"/>
            <a:ext cx="892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32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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89149" y="8155737"/>
            <a:ext cx="245110" cy="521334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425"/>
              </a:spcBef>
            </a:pPr>
            <a:r>
              <a:rPr dirty="0" sz="1350" spc="30" i="1">
                <a:latin typeface="Times New Roman"/>
                <a:cs typeface="Times New Roman"/>
              </a:rPr>
              <a:t>M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350" spc="45">
                <a:latin typeface="Times New Roman"/>
                <a:cs typeface="Times New Roman"/>
              </a:rPr>
              <a:t>2</a:t>
            </a:r>
            <a:r>
              <a:rPr dirty="0" sz="1350" spc="25" i="1">
                <a:latin typeface="Times New Roman"/>
                <a:cs typeface="Times New Roman"/>
              </a:rPr>
              <a:t>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15635" y="8413912"/>
            <a:ext cx="13398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15645" algn="l"/>
                <a:tab pos="1292860" algn="l"/>
              </a:tabLst>
            </a:pPr>
            <a:r>
              <a:rPr dirty="0" baseline="3086" sz="1350" spc="-7" i="1">
                <a:latin typeface="Times New Roman"/>
                <a:cs typeface="Times New Roman"/>
              </a:rPr>
              <a:t>n</a:t>
            </a:r>
            <a:r>
              <a:rPr dirty="0" baseline="3086" sz="1350" spc="-7" i="1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i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41045" y="8292610"/>
            <a:ext cx="219075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057" sz="2025" spc="22" i="1">
                <a:latin typeface="Times New Roman"/>
                <a:cs typeface="Times New Roman"/>
              </a:rPr>
              <a:t>e</a:t>
            </a:r>
            <a:r>
              <a:rPr dirty="0" baseline="2057" sz="2025" spc="22" i="1">
                <a:latin typeface="Times New Roman"/>
                <a:cs typeface="Times New Roman"/>
              </a:rPr>
              <a:t>  </a:t>
            </a:r>
            <a:r>
              <a:rPr dirty="0" baseline="2057" sz="2025" spc="-2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Symbol"/>
                <a:cs typeface="Symbol"/>
              </a:rPr>
              <a:t>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+1.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47220" y="9083167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40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150628" y="9046948"/>
            <a:ext cx="52451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4025" algn="l"/>
              </a:tabLst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35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068120" y="8939021"/>
            <a:ext cx="1551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3815" algn="l"/>
              </a:tabLst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	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6438" y="9184881"/>
            <a:ext cx="12763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5" i="1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74460" y="8825827"/>
            <a:ext cx="732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060" indent="-188595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22669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78912" y="9075970"/>
            <a:ext cx="3048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85282" y="8939021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4454525" cy="875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Subtracting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both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equation, we </a:t>
            </a:r>
            <a:r>
              <a:rPr dirty="0" sz="1400" spc="5">
                <a:latin typeface="Times New Roman"/>
                <a:cs typeface="Times New Roman"/>
              </a:rPr>
              <a:t>obtain: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73174" y="1641602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429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31476" y="1486763"/>
            <a:ext cx="92392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82">
                <a:latin typeface="Symbol"/>
                <a:cs typeface="Symbol"/>
              </a:rPr>
              <a:t>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1965" y="1743005"/>
            <a:ext cx="12763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8842" y="1375791"/>
            <a:ext cx="102108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-33730" sz="2100">
                <a:latin typeface="Symbol"/>
                <a:cs typeface="Symbol"/>
              </a:rPr>
              <a:t></a:t>
            </a:r>
            <a:r>
              <a:rPr dirty="0" baseline="-33730" sz="2100" spc="-157">
                <a:latin typeface="Times New Roman"/>
                <a:cs typeface="Times New Roman"/>
              </a:rPr>
              <a:t> </a:t>
            </a:r>
            <a:r>
              <a:rPr dirty="0" baseline="-32567" sz="2175" spc="-44">
                <a:latin typeface="Symbol"/>
                <a:cs typeface="Symbol"/>
              </a:rPr>
              <a:t></a:t>
            </a:r>
            <a:r>
              <a:rPr dirty="0" baseline="-32567" sz="2175" spc="-22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</a:t>
            </a:r>
            <a:r>
              <a:rPr dirty="0" baseline="-33730" sz="2100">
                <a:latin typeface="Times New Roman"/>
                <a:cs typeface="Times New Roman"/>
              </a:rPr>
              <a:t> </a:t>
            </a:r>
            <a:r>
              <a:rPr dirty="0" baseline="-33730" sz="2100" spc="22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04647" y="1634095"/>
            <a:ext cx="3048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44409" y="2291296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 h="0">
                <a:moveTo>
                  <a:pt x="0" y="0"/>
                </a:moveTo>
                <a:lnTo>
                  <a:pt x="65001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531095" y="2135979"/>
            <a:ext cx="220599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2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50" spc="70">
                <a:latin typeface="Symbol"/>
                <a:cs typeface="Symbol"/>
              </a:rPr>
              <a:t>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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Symbol"/>
                <a:cs typeface="Symbol"/>
              </a:rPr>
              <a:t></a:t>
            </a:r>
            <a:r>
              <a:rPr dirty="0" sz="1400" spc="10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8669" y="2024888"/>
            <a:ext cx="842644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33730" sz="2100" spc="7">
                <a:latin typeface="Symbol"/>
                <a:cs typeface="Symbol"/>
              </a:rPr>
              <a:t></a:t>
            </a:r>
            <a:r>
              <a:rPr dirty="0" baseline="-33730" sz="2100" spc="3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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9855" y="2144730"/>
            <a:ext cx="1513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760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Symbol"/>
                <a:cs typeface="Symbol"/>
              </a:rPr>
              <a:t>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4150" y="2284072"/>
            <a:ext cx="1746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2!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2720" y="2593094"/>
            <a:ext cx="470535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c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00" spc="-1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Since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)=0,</a:t>
            </a:r>
            <a:r>
              <a:rPr dirty="0" sz="1400">
                <a:latin typeface="Times New Roman"/>
                <a:cs typeface="Times New Roman"/>
              </a:rPr>
              <a:t> 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written: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26533" y="3202521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 h="0">
                <a:moveTo>
                  <a:pt x="0" y="0"/>
                </a:moveTo>
                <a:lnTo>
                  <a:pt x="651411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97969" y="3047242"/>
            <a:ext cx="182054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20"/>
              </a:spcBef>
            </a:pP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44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50791" y="2936150"/>
            <a:ext cx="84328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33730" sz="2100" spc="7">
                <a:latin typeface="Symbol"/>
                <a:cs typeface="Symbol"/>
              </a:rPr>
              <a:t></a:t>
            </a:r>
            <a:r>
              <a:rPr dirty="0" baseline="-33730" sz="2100" spc="3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23802" y="3055955"/>
            <a:ext cx="444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baseline="3968" sz="2100" spc="-44">
                <a:latin typeface="Symbol"/>
                <a:cs typeface="Symbol"/>
              </a:rPr>
              <a:t>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76777" y="3195297"/>
            <a:ext cx="17526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2!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2720" y="3502278"/>
            <a:ext cx="4275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substituting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right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(2.5) </a:t>
            </a:r>
            <a:r>
              <a:rPr dirty="0" sz="1400">
                <a:latin typeface="Times New Roman"/>
                <a:cs typeface="Times New Roman"/>
              </a:rPr>
              <a:t>for –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(2.3), we 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85913" y="4096487"/>
            <a:ext cx="650875" cy="0"/>
          </a:xfrm>
          <a:custGeom>
            <a:avLst/>
            <a:gdLst/>
            <a:ahLst/>
            <a:cxnLst/>
            <a:rect l="l" t="t" r="r" b="b"/>
            <a:pathLst>
              <a:path w="650875" h="0">
                <a:moveTo>
                  <a:pt x="0" y="0"/>
                </a:moveTo>
                <a:lnTo>
                  <a:pt x="650727" y="0"/>
                </a:lnTo>
              </a:path>
            </a:pathLst>
          </a:custGeom>
          <a:ln w="43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99127" y="4299583"/>
            <a:ext cx="2258060" cy="0"/>
          </a:xfrm>
          <a:custGeom>
            <a:avLst/>
            <a:gdLst/>
            <a:ahLst/>
            <a:cxnLst/>
            <a:rect l="l" t="t" r="r" b="b"/>
            <a:pathLst>
              <a:path w="2258060" h="0">
                <a:moveTo>
                  <a:pt x="0" y="0"/>
                </a:moveTo>
                <a:lnTo>
                  <a:pt x="2257759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41069" y="4299583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306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956699" y="3940329"/>
            <a:ext cx="111061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0824" y="3831243"/>
            <a:ext cx="842644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33730" sz="2100" spc="15">
                <a:latin typeface="Symbol"/>
                <a:cs typeface="Symbol"/>
              </a:rPr>
              <a:t></a:t>
            </a:r>
            <a:r>
              <a:rPr dirty="0" baseline="-33730" sz="2100" spc="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31543" y="4143425"/>
            <a:ext cx="146748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89">
                <a:latin typeface="Symbol"/>
                <a:cs typeface="Symbol"/>
              </a:rPr>
              <a:t>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97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50" spc="75">
                <a:latin typeface="Symbol"/>
                <a:cs typeface="Symbol"/>
              </a:rPr>
              <a:t>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82211" y="3950275"/>
            <a:ext cx="381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Symbol"/>
                <a:cs typeface="Symbol"/>
              </a:rPr>
              <a:t>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35787" y="4086795"/>
            <a:ext cx="1746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85146" y="4153371"/>
            <a:ext cx="71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11087" y="4031867"/>
            <a:ext cx="110363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67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05051" y="4402179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27509" y="4292355"/>
            <a:ext cx="439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13736" y="4402179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53889" y="4292355"/>
            <a:ext cx="621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!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88339" y="4153371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68120" y="4838826"/>
            <a:ext cx="5276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68580" y="5389565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433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42840" y="5389565"/>
            <a:ext cx="0" cy="213995"/>
          </a:xfrm>
          <a:custGeom>
            <a:avLst/>
            <a:gdLst/>
            <a:ahLst/>
            <a:cxnLst/>
            <a:rect l="l" t="t" r="r" b="b"/>
            <a:pathLst>
              <a:path w="0" h="213995">
                <a:moveTo>
                  <a:pt x="0" y="0"/>
                </a:moveTo>
                <a:lnTo>
                  <a:pt x="0" y="213433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32190" y="5202276"/>
            <a:ext cx="1254760" cy="539750"/>
          </a:xfrm>
          <a:custGeom>
            <a:avLst/>
            <a:gdLst/>
            <a:ahLst/>
            <a:cxnLst/>
            <a:rect l="l" t="t" r="r" b="b"/>
            <a:pathLst>
              <a:path w="1254760" h="539750">
                <a:moveTo>
                  <a:pt x="18340" y="0"/>
                </a:moveTo>
                <a:lnTo>
                  <a:pt x="18340" y="274937"/>
                </a:lnTo>
              </a:path>
              <a:path w="1254760" h="539750">
                <a:moveTo>
                  <a:pt x="686752" y="0"/>
                </a:moveTo>
                <a:lnTo>
                  <a:pt x="686752" y="274937"/>
                </a:lnTo>
              </a:path>
              <a:path w="1254760" h="539750">
                <a:moveTo>
                  <a:pt x="0" y="294006"/>
                </a:moveTo>
                <a:lnTo>
                  <a:pt x="705825" y="294006"/>
                </a:lnTo>
              </a:path>
              <a:path w="1254760" h="539750">
                <a:moveTo>
                  <a:pt x="752685" y="326289"/>
                </a:moveTo>
                <a:lnTo>
                  <a:pt x="752685" y="539721"/>
                </a:lnTo>
              </a:path>
              <a:path w="1254760" h="539750">
                <a:moveTo>
                  <a:pt x="782620" y="62425"/>
                </a:moveTo>
                <a:lnTo>
                  <a:pt x="782620" y="274937"/>
                </a:lnTo>
              </a:path>
              <a:path w="1254760" h="539750">
                <a:moveTo>
                  <a:pt x="1205754" y="62425"/>
                </a:moveTo>
                <a:lnTo>
                  <a:pt x="1205754" y="274937"/>
                </a:lnTo>
              </a:path>
              <a:path w="1254760" h="539750">
                <a:moveTo>
                  <a:pt x="1234931" y="326289"/>
                </a:moveTo>
                <a:lnTo>
                  <a:pt x="1234931" y="539721"/>
                </a:lnTo>
              </a:path>
              <a:path w="1254760" h="539750">
                <a:moveTo>
                  <a:pt x="734370" y="294006"/>
                </a:moveTo>
                <a:lnTo>
                  <a:pt x="1254256" y="294006"/>
                </a:lnTo>
              </a:path>
            </a:pathLst>
          </a:custGeom>
          <a:ln w="86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630714" y="5489050"/>
            <a:ext cx="11620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03609" y="5598949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29532" y="5183284"/>
            <a:ext cx="69786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55286" y="5224576"/>
            <a:ext cx="3810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47579" y="5340133"/>
            <a:ext cx="78295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Symbol"/>
                <a:cs typeface="Symbol"/>
              </a:rPr>
              <a:t>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99951" y="5489050"/>
            <a:ext cx="6051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baseline="43650" sz="2100">
                <a:latin typeface="Times New Roman"/>
                <a:cs typeface="Times New Roman"/>
              </a:rPr>
              <a:t>.</a:t>
            </a:r>
            <a:endParaRPr baseline="43650"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68773" y="5997373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9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53110" y="5997373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9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188992" y="6066558"/>
            <a:ext cx="82550" cy="161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8120" y="5957696"/>
            <a:ext cx="16376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&lt;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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767654" y="59979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327426" y="5997981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20748" y="5997728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93987" y="5997728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80289" y="5997728"/>
            <a:ext cx="271780" cy="210820"/>
          </a:xfrm>
          <a:custGeom>
            <a:avLst/>
            <a:gdLst/>
            <a:ahLst/>
            <a:cxnLst/>
            <a:rect l="l" t="t" r="r" b="b"/>
            <a:pathLst>
              <a:path w="271779" h="210820">
                <a:moveTo>
                  <a:pt x="0" y="105403"/>
                </a:moveTo>
                <a:lnTo>
                  <a:pt x="238648" y="105403"/>
                </a:lnTo>
              </a:path>
              <a:path w="271779" h="210820">
                <a:moveTo>
                  <a:pt x="271669" y="0"/>
                </a:moveTo>
                <a:lnTo>
                  <a:pt x="271669" y="210818"/>
                </a:lnTo>
              </a:path>
            </a:pathLst>
          </a:custGeom>
          <a:ln w="8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18396" y="5997728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785012" y="6066975"/>
            <a:ext cx="20066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08295" y="5949990"/>
            <a:ext cx="2004060" cy="2489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-22">
                <a:latin typeface="Symbol"/>
                <a:cs typeface="Symbol"/>
              </a:rPr>
              <a:t></a:t>
            </a:r>
            <a:r>
              <a:rPr dirty="0" sz="1350" spc="-15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</a:t>
            </a:r>
            <a:r>
              <a:rPr dirty="0" sz="1350" spc="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Therefore,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15864" y="6066975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78802" y="6095613"/>
            <a:ext cx="24574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40">
                <a:latin typeface="Times New Roman"/>
                <a:cs typeface="Times New Roman"/>
              </a:rPr>
              <a:t>2</a:t>
            </a:r>
            <a:r>
              <a:rPr dirty="0" sz="1350" spc="35" i="1">
                <a:latin typeface="Times New Roman"/>
                <a:cs typeface="Times New Roman"/>
              </a:rPr>
              <a:t>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02762" y="5948623"/>
            <a:ext cx="866140" cy="2489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dirty="0" sz="1350" spc="25">
                <a:latin typeface="Symbol"/>
                <a:cs typeface="Symbol"/>
              </a:rPr>
              <a:t></a:t>
            </a:r>
            <a:r>
              <a:rPr dirty="0" sz="1350" spc="240">
                <a:latin typeface="Times New Roman"/>
                <a:cs typeface="Times New Roman"/>
              </a:rPr>
              <a:t> </a:t>
            </a:r>
            <a:r>
              <a:rPr dirty="0" baseline="34979" sz="2025" spc="60" i="1">
                <a:latin typeface="Times New Roman"/>
                <a:cs typeface="Times New Roman"/>
              </a:rPr>
              <a:t>M </a:t>
            </a:r>
            <a:r>
              <a:rPr dirty="0" baseline="34979" sz="2025" spc="127" i="1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97635" y="5852466"/>
            <a:ext cx="203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.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122831" y="6662566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 h="0">
                <a:moveTo>
                  <a:pt x="0" y="0"/>
                </a:moveTo>
                <a:lnTo>
                  <a:pt x="23988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2457946" y="6501226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47715" y="6626410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45280" y="6407134"/>
            <a:ext cx="17272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30" i="1">
                <a:latin typeface="Times New Roman"/>
                <a:cs typeface="Times New Roman"/>
              </a:rPr>
              <a:t>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21229" y="6655049"/>
            <a:ext cx="24511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45">
                <a:latin typeface="Times New Roman"/>
                <a:cs typeface="Times New Roman"/>
              </a:rPr>
              <a:t>2</a:t>
            </a:r>
            <a:r>
              <a:rPr dirty="0" sz="1350" spc="25" i="1">
                <a:latin typeface="Times New Roman"/>
                <a:cs typeface="Times New Roman"/>
              </a:rPr>
              <a:t>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52772" y="6626410"/>
            <a:ext cx="20066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68120" y="6517005"/>
            <a:ext cx="1409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14400" algn="l"/>
                <a:tab pos="1317625" algn="l"/>
              </a:tabLst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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34539" y="6517005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42720" y="6945477"/>
            <a:ext cx="5480685" cy="20561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445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Error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Analysis: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Now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shall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analyze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errors</a:t>
            </a:r>
            <a:r>
              <a:rPr dirty="0" sz="1400">
                <a:latin typeface="Times New Roman"/>
                <a:cs typeface="Times New Roman"/>
              </a:rPr>
              <a:t>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r>
              <a:rPr dirty="0" sz="1400" spc="-10">
                <a:latin typeface="Times New Roman"/>
                <a:cs typeface="Times New Roman"/>
              </a:rPr>
              <a:t>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error,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quantity</a:t>
            </a:r>
            <a:endParaRPr sz="1400">
              <a:latin typeface="Times New Roman"/>
              <a:cs typeface="Times New Roman"/>
            </a:endParaRPr>
          </a:p>
          <a:p>
            <a:pPr algn="just" marL="515620">
              <a:lnSpc>
                <a:spcPct val="100000"/>
              </a:lnSpc>
              <a:spcBef>
                <a:spcPts val="1345"/>
              </a:spcBef>
            </a:pPr>
            <a:r>
              <a:rPr dirty="0" sz="1350" i="1">
                <a:latin typeface="Times New Roman"/>
                <a:cs typeface="Times New Roman"/>
              </a:rPr>
              <a:t>e</a:t>
            </a:r>
            <a:r>
              <a:rPr dirty="0" baseline="-22875" sz="1275" i="1">
                <a:latin typeface="Times New Roman"/>
                <a:cs typeface="Times New Roman"/>
              </a:rPr>
              <a:t>n</a:t>
            </a:r>
            <a:r>
              <a:rPr dirty="0" baseline="-22875" sz="1275" spc="307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n</a:t>
            </a:r>
            <a:r>
              <a:rPr dirty="0" baseline="-22875" sz="1275" spc="262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r</a:t>
            </a:r>
            <a:r>
              <a:rPr dirty="0" sz="1350" spc="25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  <a:p>
            <a:pPr algn="just" marL="38100" marR="31115">
              <a:lnSpc>
                <a:spcPct val="16070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Let’s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assume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63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3968" sz="2100" spc="-127">
                <a:latin typeface="Symbol"/>
                <a:cs typeface="Symbol"/>
              </a:rPr>
              <a:t></a:t>
            </a:r>
            <a:r>
              <a:rPr dirty="0" baseline="3968" sz="21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continuous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1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3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</a:t>
            </a:r>
            <a:r>
              <a:rPr dirty="0" baseline="2057" sz="2025" spc="21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 </a:t>
            </a:r>
            <a:r>
              <a:rPr dirty="0" baseline="2057" sz="2025" spc="82">
                <a:latin typeface="Times New Roman"/>
                <a:cs typeface="Times New Roman"/>
              </a:rPr>
              <a:t>(</a:t>
            </a:r>
            <a:r>
              <a:rPr dirty="0" baseline="2057" sz="2025" spc="82" i="1">
                <a:latin typeface="Times New Roman"/>
                <a:cs typeface="Times New Roman"/>
              </a:rPr>
              <a:t>r</a:t>
            </a:r>
            <a:r>
              <a:rPr dirty="0" baseline="2057" sz="2025" spc="82">
                <a:latin typeface="Times New Roman"/>
                <a:cs typeface="Times New Roman"/>
              </a:rPr>
              <a:t>)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22">
                <a:latin typeface="Times New Roman"/>
                <a:cs typeface="Times New Roman"/>
              </a:rPr>
              <a:t> 0 </a:t>
            </a:r>
            <a:r>
              <a:rPr dirty="0" baseline="2057" sz="2025" spc="22">
                <a:latin typeface="Symbol"/>
                <a:cs typeface="Symbol"/>
              </a:rPr>
              <a:t></a:t>
            </a:r>
            <a:r>
              <a:rPr dirty="0" baseline="2057" sz="2025" spc="22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 </a:t>
            </a:r>
            <a:r>
              <a:rPr dirty="0" baseline="4115" sz="2025" spc="52">
                <a:latin typeface="Symbol"/>
                <a:cs typeface="Symbol"/>
              </a:rPr>
              <a:t></a:t>
            </a:r>
            <a:r>
              <a:rPr dirty="0" baseline="2057" sz="2025" spc="52">
                <a:latin typeface="Times New Roman"/>
                <a:cs typeface="Times New Roman"/>
              </a:rPr>
              <a:t>(</a:t>
            </a:r>
            <a:r>
              <a:rPr dirty="0" baseline="2057" sz="2025" spc="52" i="1">
                <a:latin typeface="Times New Roman"/>
                <a:cs typeface="Times New Roman"/>
              </a:rPr>
              <a:t>r</a:t>
            </a:r>
            <a:r>
              <a:rPr dirty="0" baseline="2057" sz="2025" spc="52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, From </a:t>
            </a:r>
            <a:r>
              <a:rPr dirty="0" sz="1400" spc="-5">
                <a:latin typeface="Times New Roman"/>
                <a:cs typeface="Times New Roman"/>
              </a:rPr>
              <a:t>the definition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Newton-Raphson iteration,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723549" y="9325909"/>
            <a:ext cx="465455" cy="0"/>
          </a:xfrm>
          <a:custGeom>
            <a:avLst/>
            <a:gdLst/>
            <a:ahLst/>
            <a:cxnLst/>
            <a:rect l="l" t="t" r="r" b="b"/>
            <a:pathLst>
              <a:path w="465455" h="0">
                <a:moveTo>
                  <a:pt x="0" y="0"/>
                </a:moveTo>
                <a:lnTo>
                  <a:pt x="46487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928010" y="9325909"/>
            <a:ext cx="465455" cy="0"/>
          </a:xfrm>
          <a:custGeom>
            <a:avLst/>
            <a:gdLst/>
            <a:ahLst/>
            <a:cxnLst/>
            <a:rect l="l" t="t" r="r" b="b"/>
            <a:pathLst>
              <a:path w="465454" h="0">
                <a:moveTo>
                  <a:pt x="0" y="0"/>
                </a:moveTo>
                <a:lnTo>
                  <a:pt x="46525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77463" y="9325909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707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933741" y="9318397"/>
            <a:ext cx="14947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1042669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05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36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3672508" y="928994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032849" y="942689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41184" y="9289946"/>
            <a:ext cx="120967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54025" algn="l"/>
                <a:tab pos="1139190" algn="l"/>
              </a:tabLst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41203" y="9181456"/>
            <a:ext cx="249872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31470" algn="l"/>
                <a:tab pos="76835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e</a:t>
            </a:r>
            <a:r>
              <a:rPr dirty="0" sz="1350" spc="20" i="1">
                <a:latin typeface="Times New Roman"/>
                <a:cs typeface="Times New Roman"/>
              </a:rPr>
              <a:t>	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r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6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 </a:t>
            </a:r>
            <a:r>
              <a:rPr dirty="0" baseline="34979" sz="2025" spc="15" i="1">
                <a:latin typeface="Times New Roman"/>
                <a:cs typeface="Times New Roman"/>
              </a:rPr>
              <a:t>f</a:t>
            </a:r>
            <a:r>
              <a:rPr dirty="0" baseline="34979" sz="2025" spc="-7" i="1">
                <a:latin typeface="Times New Roman"/>
                <a:cs typeface="Times New Roman"/>
              </a:rPr>
              <a:t> </a:t>
            </a:r>
            <a:r>
              <a:rPr dirty="0" baseline="34979" sz="2025" spc="172">
                <a:latin typeface="Times New Roman"/>
                <a:cs typeface="Times New Roman"/>
              </a:rPr>
              <a:t>(</a:t>
            </a:r>
            <a:r>
              <a:rPr dirty="0" baseline="34979" sz="2025" spc="15" i="1">
                <a:latin typeface="Times New Roman"/>
                <a:cs typeface="Times New Roman"/>
              </a:rPr>
              <a:t>x</a:t>
            </a:r>
            <a:r>
              <a:rPr dirty="0" baseline="32679" sz="1275" spc="30" i="1">
                <a:latin typeface="Times New Roman"/>
                <a:cs typeface="Times New Roman"/>
              </a:rPr>
              <a:t>n</a:t>
            </a:r>
            <a:r>
              <a:rPr dirty="0" baseline="32679" sz="1275" spc="-89" i="1">
                <a:latin typeface="Times New Roman"/>
                <a:cs typeface="Times New Roman"/>
              </a:rPr>
              <a:t> </a:t>
            </a:r>
            <a:r>
              <a:rPr dirty="0" baseline="34979" sz="2025" spc="22">
                <a:latin typeface="Times New Roman"/>
                <a:cs typeface="Times New Roman"/>
              </a:rPr>
              <a:t>)</a:t>
            </a:r>
            <a:r>
              <a:rPr dirty="0" baseline="34979" sz="2025">
                <a:latin typeface="Times New Roman"/>
                <a:cs typeface="Times New Roman"/>
              </a:rPr>
              <a:t> </a:t>
            </a:r>
            <a:r>
              <a:rPr dirty="0" baseline="34979" sz="2025" spc="-247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r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755092" y="9318397"/>
            <a:ext cx="4387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20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754360" y="9068748"/>
            <a:ext cx="2122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5585" indent="-19812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236220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82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157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35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05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5" i="1">
                <a:latin typeface="Times New Roman"/>
                <a:cs typeface="Times New Roman"/>
              </a:rPr>
              <a:t> </a:t>
            </a:r>
            <a:r>
              <a:rPr dirty="0" sz="1350" spc="100">
                <a:latin typeface="Times New Roman"/>
                <a:cs typeface="Times New Roman"/>
              </a:rPr>
              <a:t>(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098285" y="9181338"/>
            <a:ext cx="368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">
                <a:latin typeface="Times New Roman"/>
                <a:cs typeface="Times New Roman"/>
              </a:rPr>
              <a:t> Taylor’s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47050" y="162366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5510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747273" y="1460889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2720" y="1365924"/>
            <a:ext cx="1168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45637" y="1616124"/>
            <a:ext cx="1168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4891" y="1587375"/>
            <a:ext cx="17272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215" algn="l"/>
                <a:tab pos="907415" algn="l"/>
                <a:tab pos="1279525" algn="l"/>
                <a:tab pos="165544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6924" y="1587375"/>
            <a:ext cx="4876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7360" y="1466922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5698" y="1477366"/>
            <a:ext cx="35325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6740" algn="l"/>
              </a:tabLst>
            </a:pPr>
            <a:r>
              <a:rPr dirty="0" sz="1400" spc="15">
                <a:latin typeface="Times New Roman"/>
                <a:cs typeface="Times New Roman"/>
              </a:rPr>
              <a:t>0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r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55" i="1">
                <a:latin typeface="Times New Roman"/>
                <a:cs typeface="Times New Roman"/>
              </a:rPr>
              <a:t>x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55" i="1">
                <a:latin typeface="Times New Roman"/>
                <a:cs typeface="Times New Roman"/>
              </a:rPr>
              <a:t>x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e 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26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e 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 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52098" y="1467355"/>
            <a:ext cx="42862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3968" sz="2100" spc="7">
                <a:latin typeface="Symbol"/>
                <a:cs typeface="Symbol"/>
              </a:rPr>
              <a:t></a:t>
            </a:r>
            <a:r>
              <a:rPr dirty="0" baseline="3968" sz="2100" spc="6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Symbol"/>
                <a:cs typeface="Symbol"/>
              </a:rPr>
              <a:t>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2720" y="1907557"/>
            <a:ext cx="51060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baseline="1984" sz="2100" spc="37">
                <a:latin typeface="Symbol"/>
                <a:cs typeface="Symbol"/>
              </a:rPr>
              <a:t></a:t>
            </a:r>
            <a:r>
              <a:rPr dirty="0" baseline="-19607" sz="1275" spc="37" i="1">
                <a:latin typeface="Times New Roman"/>
                <a:cs typeface="Times New Roman"/>
              </a:rPr>
              <a:t>n</a:t>
            </a:r>
            <a:r>
              <a:rPr dirty="0" baseline="-19607" sz="1275" spc="20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number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 i="1">
                <a:latin typeface="Times New Roman"/>
                <a:cs typeface="Times New Roman"/>
              </a:rPr>
              <a:t>n</a:t>
            </a:r>
            <a:r>
              <a:rPr dirty="0" baseline="-19607" sz="1275" spc="52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r</a:t>
            </a:r>
            <a:r>
              <a:rPr dirty="0" sz="1400" spc="15">
                <a:latin typeface="Times New Roman"/>
                <a:cs typeface="Times New Roman"/>
              </a:rPr>
              <a:t>.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equation,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96114" y="251520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622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96304" y="2352429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91773" y="225746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4559" y="250766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20490" y="2478915"/>
            <a:ext cx="10337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7985" algn="l"/>
                <a:tab pos="96202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85935" y="2478915"/>
            <a:ext cx="4876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00949" y="2358921"/>
            <a:ext cx="34988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3968" sz="2100" spc="7">
                <a:latin typeface="Symbol"/>
                <a:cs typeface="Symbol"/>
              </a:rPr>
              <a:t></a:t>
            </a:r>
            <a:r>
              <a:rPr dirty="0" baseline="3968" sz="2100" spc="7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</a:t>
            </a:r>
            <a:r>
              <a:rPr dirty="0" sz="1450" spc="2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5983" y="2368906"/>
            <a:ext cx="1881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701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e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e </a:t>
            </a:r>
            <a:r>
              <a:rPr dirty="0" sz="1400" spc="3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 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8120" y="2799334"/>
            <a:ext cx="2585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Putting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(2.6) yields: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91539" y="336579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650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98817" y="3365798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 h="0">
                <a:moveTo>
                  <a:pt x="0" y="0"/>
                </a:moveTo>
                <a:lnTo>
                  <a:pt x="485230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67951" y="336579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586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75469" y="3365798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 h="0">
                <a:moveTo>
                  <a:pt x="0" y="0"/>
                </a:moveTo>
                <a:lnTo>
                  <a:pt x="40550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192000" y="3205013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68307" y="3205013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47927" y="3205013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8616" y="3219602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58229" y="332983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37849" y="332983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18323" y="346678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33879" y="3101466"/>
            <a:ext cx="115125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41325" algn="l"/>
                <a:tab pos="785495" algn="l"/>
              </a:tabLst>
            </a:pPr>
            <a:r>
              <a:rPr dirty="0" sz="1450" spc="-30">
                <a:latin typeface="Symbol"/>
                <a:cs typeface="Symbol"/>
              </a:rPr>
              <a:t></a:t>
            </a:r>
            <a:r>
              <a:rPr dirty="0" sz="1450" spc="29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	</a:t>
            </a:r>
            <a:r>
              <a:rPr dirty="0" sz="1350" spc="20">
                <a:latin typeface="Times New Roman"/>
                <a:cs typeface="Times New Roman"/>
              </a:rPr>
              <a:t>1	</a:t>
            </a:r>
            <a:r>
              <a:rPr dirty="0" sz="1350" spc="10" i="1">
                <a:latin typeface="Times New Roman"/>
                <a:cs typeface="Times New Roman"/>
              </a:rPr>
              <a:t>f 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350" spc="55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r</a:t>
            </a:r>
            <a:r>
              <a:rPr dirty="0" sz="1350" spc="5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20458" y="3329835"/>
            <a:ext cx="64389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574040" algn="l"/>
              </a:tabLst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25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87258" y="3111100"/>
            <a:ext cx="14973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5600" algn="l"/>
                <a:tab pos="1440180" algn="l"/>
              </a:tabLst>
            </a:pP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125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0">
                <a:latin typeface="Times New Roman"/>
                <a:cs typeface="Times New Roman"/>
              </a:rPr>
              <a:t>(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baseline="4115" sz="2025" spc="15">
                <a:latin typeface="Symbol"/>
                <a:cs typeface="Symbol"/>
              </a:rPr>
              <a:t></a:t>
            </a:r>
            <a:endParaRPr baseline="4115" sz="2025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45977" y="3221346"/>
            <a:ext cx="6654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6070" algn="l"/>
                <a:tab pos="574040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e</a:t>
            </a:r>
            <a:r>
              <a:rPr dirty="0" sz="1350" spc="15" i="1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16098" y="3221346"/>
            <a:ext cx="37211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80035" algn="l"/>
              </a:tabLst>
            </a:pPr>
            <a:r>
              <a:rPr dirty="0" sz="1350" spc="20">
                <a:latin typeface="Symbol"/>
                <a:cs typeface="Symbol"/>
              </a:rPr>
              <a:t>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90056" y="3358287"/>
            <a:ext cx="168465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3220" algn="l"/>
                <a:tab pos="988060" algn="l"/>
                <a:tab pos="1340485" algn="l"/>
              </a:tabLst>
            </a:pP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2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9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-22">
                <a:latin typeface="Symbol"/>
                <a:cs typeface="Symbol"/>
              </a:rPr>
              <a:t></a:t>
            </a:r>
            <a:r>
              <a:rPr dirty="0" sz="1350" spc="50">
                <a:latin typeface="Times New Roman"/>
                <a:cs typeface="Times New Roman"/>
              </a:rPr>
              <a:t>(</a:t>
            </a:r>
            <a:r>
              <a:rPr dirty="0" sz="1350" spc="100" i="1">
                <a:latin typeface="Times New Roman"/>
                <a:cs typeface="Times New Roman"/>
              </a:rPr>
              <a:t>r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13216" y="3220338"/>
            <a:ext cx="485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04491" y="3788944"/>
            <a:ext cx="322580" cy="23367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14403" sz="2025" i="1">
                <a:latin typeface="Times New Roman"/>
                <a:cs typeface="Times New Roman"/>
              </a:rPr>
              <a:t>e</a:t>
            </a:r>
            <a:r>
              <a:rPr dirty="0" sz="850" i="1">
                <a:latin typeface="Times New Roman"/>
                <a:cs typeface="Times New Roman"/>
              </a:rPr>
              <a:t>n</a:t>
            </a:r>
            <a:r>
              <a:rPr dirty="0" sz="850">
                <a:latin typeface="Symbol"/>
                <a:cs typeface="Symbol"/>
              </a:rPr>
              <a:t></a:t>
            </a:r>
            <a:r>
              <a:rPr dirty="0" sz="85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16159" y="3853546"/>
            <a:ext cx="831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42720" y="3743495"/>
            <a:ext cx="54927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569845" algn="l"/>
              </a:tabLst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tells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	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roughly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times</a:t>
            </a:r>
            <a:r>
              <a:rPr dirty="0" sz="1400" spc="59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9813" y="5824647"/>
            <a:ext cx="222722" cy="198378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1404090" y="641301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 h="0">
                <a:moveTo>
                  <a:pt x="0" y="0"/>
                </a:moveTo>
                <a:lnTo>
                  <a:pt x="110482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5" name="object 4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7061" y="6842779"/>
            <a:ext cx="222404" cy="197820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1004620" y="3993616"/>
            <a:ext cx="5531485" cy="34309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76200" marR="43180">
              <a:lnSpc>
                <a:spcPct val="1439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desirable state </a:t>
            </a:r>
            <a:r>
              <a:rPr dirty="0" sz="1400">
                <a:latin typeface="Times New Roman"/>
                <a:cs typeface="Times New Roman"/>
              </a:rPr>
              <a:t>of affairs </a:t>
            </a:r>
            <a:r>
              <a:rPr dirty="0" sz="1400" spc="-5">
                <a:latin typeface="Times New Roman"/>
                <a:cs typeface="Times New Roman"/>
              </a:rPr>
              <a:t>is called quadratic convergence.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accounts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apparent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doubling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precision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applications.</a:t>
            </a:r>
            <a:endParaRPr sz="1400">
              <a:latin typeface="Times New Roman"/>
              <a:cs typeface="Times New Roman"/>
            </a:endParaRPr>
          </a:p>
          <a:p>
            <a:pPr algn="just" marL="76200" marR="50800">
              <a:lnSpc>
                <a:spcPct val="143600"/>
              </a:lnSpc>
              <a:spcBef>
                <a:spcPts val="605"/>
              </a:spcBef>
            </a:pPr>
            <a:r>
              <a:rPr dirty="0" sz="1400" b="1">
                <a:latin typeface="Times New Roman"/>
                <a:cs typeface="Times New Roman"/>
              </a:rPr>
              <a:t>Example 2.11: </a:t>
            </a:r>
            <a:r>
              <a:rPr dirty="0" sz="1400">
                <a:latin typeface="Times New Roman"/>
                <a:cs typeface="Times New Roman"/>
              </a:rPr>
              <a:t>Use Newton-Raphson method to find an efficient method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computing: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baseline="33950" sz="1350" spc="15" i="1">
                <a:latin typeface="Times New Roman"/>
                <a:cs typeface="Times New Roman"/>
              </a:rPr>
              <a:t>n</a:t>
            </a:r>
            <a:r>
              <a:rPr dirty="0" baseline="33950" sz="1350" i="1">
                <a:latin typeface="Times New Roman"/>
                <a:cs typeface="Times New Roman"/>
              </a:rPr>
              <a:t> </a:t>
            </a:r>
            <a:r>
              <a:rPr dirty="0" baseline="33950" sz="1350" spc="-89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a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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0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0014">
              <a:lnSpc>
                <a:spcPts val="1400"/>
              </a:lnSpc>
              <a:tabLst>
                <a:tab pos="734060" algn="l"/>
              </a:tabLst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-142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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withou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usin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division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10209">
              <a:lnSpc>
                <a:spcPts val="1340"/>
              </a:lnSpc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  <a:tabLst>
                <a:tab pos="1176655" algn="l"/>
                <a:tab pos="2630805" algn="l"/>
                <a:tab pos="4344035" algn="l"/>
                <a:tab pos="5220335" algn="l"/>
              </a:tabLst>
            </a:pPr>
            <a:r>
              <a:rPr dirty="0" sz="1400" b="1">
                <a:latin typeface="Times New Roman"/>
                <a:cs typeface="Times New Roman"/>
              </a:rPr>
              <a:t>Solution</a:t>
            </a:r>
            <a:r>
              <a:rPr dirty="0" sz="1400" spc="1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(1):	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baseline="33950" sz="1350" spc="7" i="1">
                <a:latin typeface="Times New Roman"/>
                <a:cs typeface="Times New Roman"/>
              </a:rPr>
              <a:t>n</a:t>
            </a:r>
            <a:r>
              <a:rPr dirty="0" baseline="33950" sz="1350" spc="247" i="1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a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	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-a</a:t>
            </a:r>
            <a:r>
              <a:rPr dirty="0" sz="1400">
                <a:latin typeface="Times New Roman"/>
                <a:cs typeface="Times New Roman"/>
              </a:rPr>
              <a:t>=0.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-a</a:t>
            </a:r>
            <a:r>
              <a:rPr dirty="0" sz="1400">
                <a:latin typeface="Times New Roman"/>
                <a:cs typeface="Times New Roman"/>
              </a:rPr>
              <a:t>,	and</a:t>
            </a:r>
            <a:endParaRPr sz="1400">
              <a:latin typeface="Times New Roman"/>
              <a:cs typeface="Times New Roman"/>
            </a:endParaRPr>
          </a:p>
          <a:p>
            <a:pPr marL="132715">
              <a:lnSpc>
                <a:spcPct val="100000"/>
              </a:lnSpc>
              <a:spcBef>
                <a:spcPts val="1130"/>
              </a:spcBef>
            </a:pPr>
            <a:r>
              <a:rPr dirty="0" sz="1400" spc="1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40123" sz="1350" spc="44" i="1">
                <a:latin typeface="Times New Roman"/>
                <a:cs typeface="Times New Roman"/>
              </a:rPr>
              <a:t>n</a:t>
            </a:r>
            <a:r>
              <a:rPr dirty="0" baseline="40123" sz="1350" spc="-112">
                <a:latin typeface="Symbol"/>
                <a:cs typeface="Symbol"/>
              </a:rPr>
              <a:t></a:t>
            </a:r>
            <a:r>
              <a:rPr dirty="0" baseline="40123" sz="1350" spc="-7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277746" y="7887803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 h="0">
                <a:moveTo>
                  <a:pt x="0" y="0"/>
                </a:moveTo>
                <a:lnTo>
                  <a:pt x="438244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198769" y="7887803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728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35785" y="7887803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389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661274" y="788780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302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279280" y="7740927"/>
            <a:ext cx="577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68645" y="7726365"/>
            <a:ext cx="2006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5">
                <a:latin typeface="Times New Roman"/>
                <a:cs typeface="Times New Roman"/>
              </a:rPr>
              <a:t>1</a:t>
            </a:r>
            <a:r>
              <a:rPr dirty="0" sz="900" spc="25">
                <a:latin typeface="Symbol"/>
                <a:cs typeface="Symbol"/>
              </a:rPr>
              <a:t>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09560" y="7867703"/>
            <a:ext cx="1987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89599" y="7632020"/>
            <a:ext cx="139573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9277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spc="-9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 i="1">
                <a:latin typeface="Times New Roman"/>
                <a:cs typeface="Times New Roman"/>
              </a:rPr>
              <a:t>n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08805" y="7645968"/>
            <a:ext cx="9398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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32311" y="7632020"/>
            <a:ext cx="6413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38480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Symbol"/>
                <a:cs typeface="Symbol"/>
              </a:rPr>
              <a:t></a:t>
            </a:r>
            <a:r>
              <a:rPr dirty="0" baseline="-3968" sz="21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30020" y="7742681"/>
            <a:ext cx="2182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539115" algn="l"/>
                <a:tab pos="173037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-22" i="1">
                <a:latin typeface="Times New Roman"/>
                <a:cs typeface="Times New Roman"/>
              </a:rPr>
              <a:t>i</a:t>
            </a:r>
            <a:r>
              <a:rPr dirty="0" baseline="-21604" sz="1350" spc="-22">
                <a:latin typeface="Symbol"/>
                <a:cs typeface="Symbol"/>
              </a:rPr>
              <a:t></a:t>
            </a:r>
            <a:r>
              <a:rPr dirty="0" baseline="-21604" sz="1350" spc="-22">
                <a:latin typeface="Times New Roman"/>
                <a:cs typeface="Times New Roman"/>
              </a:rPr>
              <a:t>1</a:t>
            </a:r>
            <a:r>
              <a:rPr dirty="0" baseline="-2160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i</a:t>
            </a:r>
            <a:r>
              <a:rPr dirty="0" baseline="-21604" sz="1350" spc="29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i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58513" y="7884017"/>
            <a:ext cx="12331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987425" algn="l"/>
              </a:tabLst>
            </a:pPr>
            <a:r>
              <a:rPr dirty="0" baseline="1984" sz="2100" i="1">
                <a:latin typeface="Times New Roman"/>
                <a:cs typeface="Times New Roman"/>
              </a:rPr>
              <a:t>f</a:t>
            </a:r>
            <a:r>
              <a:rPr dirty="0" baseline="1984" sz="2100" spc="-89" i="1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Symbol"/>
                <a:cs typeface="Symbol"/>
              </a:rPr>
              <a:t></a:t>
            </a:r>
            <a:r>
              <a:rPr dirty="0" baseline="1984" sz="2100" spc="7">
                <a:latin typeface="Times New Roman"/>
                <a:cs typeface="Times New Roman"/>
              </a:rPr>
              <a:t>(</a:t>
            </a:r>
            <a:r>
              <a:rPr dirty="0" baseline="1984" sz="2100" spc="7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i</a:t>
            </a:r>
            <a:r>
              <a:rPr dirty="0" baseline="-21604" sz="1350" spc="-89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)	</a:t>
            </a:r>
            <a:r>
              <a:rPr dirty="0" sz="1400" spc="-20" i="1">
                <a:latin typeface="Times New Roman"/>
                <a:cs typeface="Times New Roman"/>
              </a:rPr>
              <a:t>nx</a:t>
            </a:r>
            <a:r>
              <a:rPr dirty="0" baseline="-21604" sz="1350" spc="-30" i="1">
                <a:latin typeface="Times New Roman"/>
                <a:cs typeface="Times New Roman"/>
              </a:rPr>
              <a:t>i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8805" y="7900754"/>
            <a:ext cx="9398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95410" y="7880607"/>
            <a:ext cx="7048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577215" algn="l"/>
              </a:tabLst>
            </a:pP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-5952" sz="2100">
                <a:latin typeface="Symbol"/>
                <a:cs typeface="Symbol"/>
              </a:rPr>
              <a:t></a:t>
            </a:r>
            <a:r>
              <a:rPr dirty="0" baseline="-5952" sz="21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51450" y="7742681"/>
            <a:ext cx="276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18490" algn="l"/>
                <a:tab pos="1153795" algn="l"/>
                <a:tab pos="1474470" algn="l"/>
              </a:tabLst>
            </a:pP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baseline="-13888" sz="2100" spc="22">
                <a:latin typeface="Symbol"/>
                <a:cs typeface="Symbol"/>
              </a:rPr>
              <a:t>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-13888" sz="2100">
                <a:latin typeface="Symbol"/>
                <a:cs typeface="Symbol"/>
              </a:rPr>
              <a:t></a:t>
            </a:r>
            <a:r>
              <a:rPr dirty="0" baseline="-13888" sz="2100" spc="-217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i 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i	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4083244" y="8284864"/>
            <a:ext cx="290195" cy="198120"/>
            <a:chOff x="4083244" y="8284864"/>
            <a:chExt cx="290195" cy="198120"/>
          </a:xfrm>
        </p:grpSpPr>
        <p:sp>
          <p:nvSpPr>
            <p:cNvPr id="63" name="object 63"/>
            <p:cNvSpPr/>
            <p:nvPr/>
          </p:nvSpPr>
          <p:spPr>
            <a:xfrm>
              <a:off x="4088853" y="8293485"/>
              <a:ext cx="284480" cy="188595"/>
            </a:xfrm>
            <a:custGeom>
              <a:avLst/>
              <a:gdLst/>
              <a:ahLst/>
              <a:cxnLst/>
              <a:rect l="l" t="t" r="r" b="b"/>
              <a:pathLst>
                <a:path w="284479" h="188595">
                  <a:moveTo>
                    <a:pt x="0" y="127471"/>
                  </a:moveTo>
                  <a:lnTo>
                    <a:pt x="17887" y="116874"/>
                  </a:lnTo>
                </a:path>
                <a:path w="284479" h="188595">
                  <a:moveTo>
                    <a:pt x="18493" y="116874"/>
                  </a:moveTo>
                  <a:lnTo>
                    <a:pt x="61848" y="188025"/>
                  </a:lnTo>
                </a:path>
                <a:path w="284479" h="188595">
                  <a:moveTo>
                    <a:pt x="61848" y="188328"/>
                  </a:moveTo>
                  <a:lnTo>
                    <a:pt x="108842" y="306"/>
                  </a:lnTo>
                </a:path>
                <a:path w="284479" h="188595">
                  <a:moveTo>
                    <a:pt x="108842" y="0"/>
                  </a:moveTo>
                  <a:lnTo>
                    <a:pt x="28408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4083244" y="8284864"/>
              <a:ext cx="285750" cy="193040"/>
            </a:xfrm>
            <a:custGeom>
              <a:avLst/>
              <a:gdLst/>
              <a:ahLst/>
              <a:cxnLst/>
              <a:rect l="l" t="t" r="r" b="b"/>
              <a:pathLst>
                <a:path w="285750" h="193040">
                  <a:moveTo>
                    <a:pt x="285592" y="0"/>
                  </a:moveTo>
                  <a:lnTo>
                    <a:pt x="107024" y="0"/>
                  </a:lnTo>
                  <a:lnTo>
                    <a:pt x="63061" y="174998"/>
                  </a:lnTo>
                  <a:lnTo>
                    <a:pt x="24254" y="115654"/>
                  </a:lnTo>
                  <a:lnTo>
                    <a:pt x="0" y="129279"/>
                  </a:lnTo>
                  <a:lnTo>
                    <a:pt x="2728" y="134427"/>
                  </a:lnTo>
                  <a:lnTo>
                    <a:pt x="15159" y="127160"/>
                  </a:lnTo>
                  <a:lnTo>
                    <a:pt x="58817" y="192559"/>
                  </a:lnTo>
                  <a:lnTo>
                    <a:pt x="67610" y="192559"/>
                  </a:lnTo>
                  <a:lnTo>
                    <a:pt x="113391" y="8779"/>
                  </a:lnTo>
                  <a:lnTo>
                    <a:pt x="285592" y="8779"/>
                  </a:lnTo>
                  <a:lnTo>
                    <a:pt x="2855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/>
          <p:cNvSpPr txBox="1"/>
          <p:nvPr/>
        </p:nvSpPr>
        <p:spPr>
          <a:xfrm>
            <a:off x="1030020" y="8269901"/>
            <a:ext cx="5517515" cy="11982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151505" algn="l"/>
                <a:tab pos="4658995" algn="l"/>
              </a:tabLst>
            </a:pPr>
            <a:r>
              <a:rPr dirty="0" sz="1400">
                <a:latin typeface="Times New Roman"/>
                <a:cs typeface="Times New Roman"/>
              </a:rPr>
              <a:t>If,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ample,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mpute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7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ith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15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Symbol"/>
                <a:cs typeface="Symbol"/>
              </a:rPr>
              <a:t></a:t>
            </a:r>
            <a:r>
              <a:rPr dirty="0" baseline="2057" sz="2025" spc="-7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4</a:t>
            </a:r>
            <a:r>
              <a:rPr dirty="0" baseline="2057" sz="2025" spc="-1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50800" marR="54610">
              <a:lnSpc>
                <a:spcPct val="143600"/>
              </a:lnSpc>
              <a:spcBef>
                <a:spcPts val="310"/>
              </a:spcBef>
            </a:pPr>
            <a:r>
              <a:rPr dirty="0" sz="1400">
                <a:latin typeface="Times New Roman"/>
                <a:cs typeface="Times New Roman"/>
              </a:rPr>
              <a:t>successive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approximations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rounded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forms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exhibit 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figures.</a:t>
            </a:r>
            <a:endParaRPr sz="14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  <a:spcBef>
                <a:spcPts val="730"/>
              </a:spcBef>
            </a:pPr>
            <a:r>
              <a:rPr dirty="0" baseline="2057" sz="2025" spc="-150" i="1">
                <a:latin typeface="Times New Roman"/>
                <a:cs typeface="Times New Roman"/>
              </a:rPr>
              <a:t>x</a:t>
            </a:r>
            <a:r>
              <a:rPr dirty="0" baseline="-22875" sz="1275" spc="22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04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-37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4</a:t>
            </a:r>
            <a:r>
              <a:rPr dirty="0" baseline="2057" sz="2025" spc="7">
                <a:latin typeface="Times New Roman"/>
                <a:cs typeface="Times New Roman"/>
              </a:rPr>
              <a:t>.</a:t>
            </a:r>
            <a:r>
              <a:rPr dirty="0" baseline="2057" sz="2025" spc="30">
                <a:latin typeface="Times New Roman"/>
                <a:cs typeface="Times New Roman"/>
              </a:rPr>
              <a:t>1</a:t>
            </a:r>
            <a:r>
              <a:rPr dirty="0" baseline="2057" sz="2025" spc="15">
                <a:latin typeface="Times New Roman"/>
                <a:cs typeface="Times New Roman"/>
              </a:rPr>
              <a:t>2</a:t>
            </a:r>
            <a:r>
              <a:rPr dirty="0" baseline="2057" sz="2025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3486785" cy="189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</a:pP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22">
                <a:latin typeface="Times New Roman"/>
                <a:cs typeface="Times New Roman"/>
              </a:rPr>
              <a:t>2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12</a:t>
            </a:r>
            <a:r>
              <a:rPr dirty="0" sz="1350" spc="-40">
                <a:latin typeface="Times New Roman"/>
                <a:cs typeface="Times New Roman"/>
              </a:rPr>
              <a:t>3</a:t>
            </a:r>
            <a:r>
              <a:rPr dirty="0" sz="1350" spc="20">
                <a:latin typeface="Times New Roman"/>
                <a:cs typeface="Times New Roman"/>
              </a:rPr>
              <a:t>10</a:t>
            </a:r>
            <a:r>
              <a:rPr dirty="0" sz="1350" spc="10">
                <a:latin typeface="Times New Roman"/>
                <a:cs typeface="Times New Roman"/>
              </a:rPr>
              <a:t>6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39750">
              <a:lnSpc>
                <a:spcPct val="100000"/>
              </a:lnSpc>
              <a:spcBef>
                <a:spcPts val="1050"/>
              </a:spcBef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12</a:t>
            </a:r>
            <a:r>
              <a:rPr dirty="0" sz="1400" spc="-6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1056256177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  <a:spcBef>
                <a:spcPts val="1019"/>
              </a:spcBef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4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12</a:t>
            </a:r>
            <a:r>
              <a:rPr dirty="0" sz="1400" spc="-6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105625617660549821409856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1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 given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4</a:t>
            </a:r>
            <a:r>
              <a:rPr dirty="0" baseline="-22875" sz="1275" spc="2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 28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figures.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6436" y="2767475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4" h="0">
                <a:moveTo>
                  <a:pt x="0" y="0"/>
                </a:moveTo>
                <a:lnTo>
                  <a:pt x="111932" y="0"/>
                </a:lnTo>
              </a:path>
            </a:pathLst>
          </a:custGeom>
          <a:ln w="8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96858" y="276747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9033" y="0"/>
                </a:lnTo>
              </a:path>
            </a:pathLst>
          </a:custGeom>
          <a:ln w="8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0020" y="2621025"/>
            <a:ext cx="4011295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405"/>
              </a:lnSpc>
              <a:spcBef>
                <a:spcPts val="100"/>
              </a:spcBef>
              <a:tabLst>
                <a:tab pos="1525270" algn="l"/>
                <a:tab pos="2576195" algn="l"/>
              </a:tabLst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</a:t>
            </a:r>
            <a:r>
              <a:rPr dirty="0" sz="1400" spc="5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):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</a:t>
            </a:r>
            <a:r>
              <a:rPr dirty="0" sz="1350" spc="100">
                <a:latin typeface="Times New Roman"/>
                <a:cs typeface="Times New Roman"/>
              </a:rPr>
              <a:t> </a:t>
            </a:r>
            <a:r>
              <a:rPr dirty="0" baseline="34979" sz="2025" spc="15">
                <a:latin typeface="Times New Roman"/>
                <a:cs typeface="Times New Roman"/>
              </a:rPr>
              <a:t>1</a:t>
            </a:r>
            <a:r>
              <a:rPr dirty="0" baseline="34979" sz="2025">
                <a:latin typeface="Times New Roman"/>
                <a:cs typeface="Times New Roman"/>
              </a:rPr>
              <a:t> </a:t>
            </a:r>
            <a:r>
              <a:rPr dirty="0" baseline="34979" sz="2025" spc="21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34979" sz="2025" spc="22">
                <a:latin typeface="Times New Roman"/>
                <a:cs typeface="Times New Roman"/>
              </a:rPr>
              <a:t>1</a:t>
            </a:r>
            <a:r>
              <a:rPr dirty="0" baseline="34979" sz="2025" spc="104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sz="1350" spc="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et</a:t>
            </a:r>
            <a:endParaRPr sz="1400">
              <a:latin typeface="Times New Roman"/>
              <a:cs typeface="Times New Roman"/>
            </a:endParaRPr>
          </a:p>
          <a:p>
            <a:pPr algn="ctr" marL="450850">
              <a:lnSpc>
                <a:spcPts val="1345"/>
              </a:lnSpc>
              <a:tabLst>
                <a:tab pos="1239520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a	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1634" y="276747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634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638382" y="2759958"/>
            <a:ext cx="104139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7725" y="2621025"/>
            <a:ext cx="1413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1</a:t>
            </a:r>
            <a:r>
              <a:rPr dirty="0" baseline="34979" sz="2025" spc="9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-1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76757" y="3326910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 h="0">
                <a:moveTo>
                  <a:pt x="0" y="0"/>
                </a:moveTo>
                <a:lnTo>
                  <a:pt x="186716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758135" y="3243658"/>
            <a:ext cx="22034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6748" sz="2025" spc="60" i="1">
                <a:latin typeface="Times New Roman"/>
                <a:cs typeface="Times New Roman"/>
              </a:rPr>
              <a:t>x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9384" y="3180714"/>
            <a:ext cx="978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40">
                <a:latin typeface="Times New Roman"/>
                <a:cs typeface="Times New Roman"/>
              </a:rPr>
              <a:t>)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75">
                <a:latin typeface="Symbol"/>
                <a:cs typeface="Symbol"/>
              </a:rPr>
              <a:t></a:t>
            </a:r>
            <a:r>
              <a:rPr dirty="0" sz="1350" spc="21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4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73050" y="4205679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 h="0">
                <a:moveTo>
                  <a:pt x="0" y="0"/>
                </a:moveTo>
                <a:lnTo>
                  <a:pt x="437779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06734" y="3958099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461" y="0"/>
                </a:lnTo>
              </a:path>
            </a:pathLst>
          </a:custGeom>
          <a:ln w="43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92907" y="4205679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 h="0">
                <a:moveTo>
                  <a:pt x="0" y="0"/>
                </a:moveTo>
                <a:lnTo>
                  <a:pt x="436879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99839" y="3812396"/>
            <a:ext cx="4584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3730" sz="2100" spc="7">
                <a:latin typeface="Times New Roman"/>
                <a:cs typeface="Times New Roman"/>
              </a:rPr>
              <a:t>1</a:t>
            </a:r>
            <a:r>
              <a:rPr dirty="0" baseline="33730" sz="2100" spc="7">
                <a:latin typeface="Times New Roman"/>
                <a:cs typeface="Times New Roman"/>
              </a:rPr>
              <a:t> </a:t>
            </a:r>
            <a:r>
              <a:rPr dirty="0" baseline="33730" sz="2100" spc="-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78851" y="4307988"/>
            <a:ext cx="57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64143" y="4307988"/>
            <a:ext cx="2381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790" algn="l"/>
              </a:tabLst>
            </a:pPr>
            <a:r>
              <a:rPr dirty="0" u="sng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57252" y="4529233"/>
            <a:ext cx="57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58151" y="4339786"/>
            <a:ext cx="2216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793" sz="2100" spc="44" i="1">
                <a:latin typeface="Times New Roman"/>
                <a:cs typeface="Times New Roman"/>
              </a:rPr>
              <a:t>x</a:t>
            </a:r>
            <a:r>
              <a:rPr dirty="0" sz="900" spc="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27106" y="4169477"/>
            <a:ext cx="1391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1346200" algn="l"/>
              </a:tabLst>
            </a:pP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2720" y="4059298"/>
            <a:ext cx="2027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2759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7" i="1">
                <a:latin typeface="Times New Roman"/>
                <a:cs typeface="Times New Roman"/>
              </a:rPr>
              <a:t> </a:t>
            </a:r>
            <a:r>
              <a:rPr dirty="0" baseline="35714" sz="2100" spc="142">
                <a:latin typeface="Times New Roman"/>
                <a:cs typeface="Times New Roman"/>
              </a:rPr>
              <a:t>(</a:t>
            </a:r>
            <a:r>
              <a:rPr dirty="0" baseline="35714" sz="2100" spc="-67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i</a:t>
            </a:r>
            <a:r>
              <a:rPr dirty="0" baseline="30864" sz="1350" spc="-97" i="1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>
                <a:latin typeface="Times New Roman"/>
                <a:cs typeface="Times New Roman"/>
              </a:rPr>
              <a:t> </a:t>
            </a:r>
            <a:r>
              <a:rPr dirty="0" baseline="35714" sz="2100" spc="-23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baseline="35714" sz="2100" spc="-60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i</a:t>
            </a:r>
            <a:endParaRPr baseline="30864"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4698" y="4198489"/>
            <a:ext cx="4121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18614" y="4170905"/>
            <a:ext cx="3352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3730" sz="2100" spc="7">
                <a:latin typeface="Symbol"/>
                <a:cs typeface="Symbol"/>
              </a:rPr>
              <a:t></a:t>
            </a:r>
            <a:r>
              <a:rPr dirty="0" baseline="-33730" sz="2100" spc="20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22987" y="4059298"/>
            <a:ext cx="3043555" cy="273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27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6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6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6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)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948690">
              <a:lnSpc>
                <a:spcPts val="670"/>
              </a:lnSpc>
              <a:tabLst>
                <a:tab pos="1684655" algn="l"/>
                <a:tab pos="1883410" algn="l"/>
              </a:tabLst>
            </a:pPr>
            <a:r>
              <a:rPr dirty="0" sz="900" i="1">
                <a:latin typeface="Times New Roman"/>
                <a:cs typeface="Times New Roman"/>
              </a:rPr>
              <a:t>i	i	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28422" y="4991067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 h="0">
                <a:moveTo>
                  <a:pt x="0" y="0"/>
                </a:moveTo>
                <a:lnTo>
                  <a:pt x="157829" y="0"/>
                </a:lnTo>
              </a:path>
            </a:pathLst>
          </a:custGeom>
          <a:ln w="67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726145" y="4983760"/>
            <a:ext cx="188595" cy="206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65">
                <a:latin typeface="Times New Roman"/>
                <a:cs typeface="Times New Roman"/>
              </a:rPr>
              <a:t>21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15250" y="4951257"/>
            <a:ext cx="8572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2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42720" y="4840605"/>
            <a:ext cx="501015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1984" sz="2100">
                <a:latin typeface="Times New Roman"/>
                <a:cs typeface="Times New Roman"/>
              </a:rPr>
              <a:t>If,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for </a:t>
            </a:r>
            <a:r>
              <a:rPr dirty="0" baseline="1984" sz="2100" spc="-7">
                <a:latin typeface="Times New Roman"/>
                <a:cs typeface="Times New Roman"/>
              </a:rPr>
              <a:t>example, </a:t>
            </a:r>
            <a:r>
              <a:rPr dirty="0" baseline="1984" sz="2100">
                <a:latin typeface="Times New Roman"/>
                <a:cs typeface="Times New Roman"/>
              </a:rPr>
              <a:t>we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wish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to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compute</a:t>
            </a:r>
            <a:r>
              <a:rPr dirty="0" baseline="1984" sz="2100" spc="787">
                <a:latin typeface="Times New Roman"/>
                <a:cs typeface="Times New Roman"/>
              </a:rPr>
              <a:t> </a:t>
            </a:r>
            <a:r>
              <a:rPr dirty="0" baseline="38647" sz="1725">
                <a:latin typeface="Times New Roman"/>
                <a:cs typeface="Times New Roman"/>
              </a:rPr>
              <a:t>1</a:t>
            </a:r>
            <a:r>
              <a:rPr dirty="0" baseline="38647" sz="1725" spc="48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begin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with</a:t>
            </a:r>
            <a:r>
              <a:rPr dirty="0" baseline="1984" sz="2100" spc="39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x 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0.05</a:t>
            </a:r>
            <a:r>
              <a:rPr dirty="0" baseline="1984" sz="2100" spc="44">
                <a:latin typeface="Times New Roman"/>
                <a:cs typeface="Times New Roman"/>
              </a:rPr>
              <a:t>,</a:t>
            </a:r>
            <a:r>
              <a:rPr dirty="0" baseline="1984" sz="2100">
                <a:latin typeface="Times New Roman"/>
                <a:cs typeface="Times New Roman"/>
              </a:rPr>
              <a:t> the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42720" y="5168331"/>
            <a:ext cx="3332479" cy="2012314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5"/>
              </a:spcBef>
            </a:pPr>
            <a:r>
              <a:rPr dirty="0" sz="1400" spc="-5">
                <a:latin typeface="Times New Roman"/>
                <a:cs typeface="Times New Roman"/>
              </a:rPr>
              <a:t>successive approximations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26415">
              <a:lnSpc>
                <a:spcPct val="100000"/>
              </a:lnSpc>
              <a:spcBef>
                <a:spcPts val="755"/>
              </a:spcBef>
            </a:pP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047</a:t>
            </a:r>
            <a:r>
              <a:rPr dirty="0" sz="1400" spc="16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26415">
              <a:lnSpc>
                <a:spcPct val="100000"/>
              </a:lnSpc>
              <a:spcBef>
                <a:spcPts val="1010"/>
              </a:spcBef>
            </a:pP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0.04761875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27050">
              <a:lnSpc>
                <a:spcPct val="100000"/>
              </a:lnSpc>
              <a:spcBef>
                <a:spcPts val="1055"/>
              </a:spcBef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04761904761718</a:t>
            </a:r>
            <a:r>
              <a:rPr dirty="0" sz="1400" spc="9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26415">
              <a:lnSpc>
                <a:spcPct val="100000"/>
              </a:lnSpc>
              <a:spcBef>
                <a:spcPts val="1030"/>
              </a:spcBef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4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04761904761904</a:t>
            </a:r>
            <a:r>
              <a:rPr dirty="0" sz="1400" spc="45">
                <a:latin typeface="Times New Roman"/>
                <a:cs typeface="Times New Roman"/>
              </a:rPr>
              <a:t>8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04190">
              <a:lnSpc>
                <a:spcPct val="100000"/>
              </a:lnSpc>
              <a:spcBef>
                <a:spcPts val="1215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7366254"/>
            <a:ext cx="1351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exact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22731" y="751232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63" y="0"/>
                </a:lnTo>
              </a:path>
            </a:pathLst>
          </a:custGeom>
          <a:ln w="91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521294" y="7218533"/>
            <a:ext cx="205740" cy="52514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47625">
              <a:lnSpc>
                <a:spcPct val="100000"/>
              </a:lnSpc>
              <a:spcBef>
                <a:spcPts val="385"/>
              </a:spcBef>
            </a:pPr>
            <a:r>
              <a:rPr dirty="0" sz="1400" spc="-2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400" spc="5"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69235" y="7366254"/>
            <a:ext cx="17138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0.047619047619048.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42720" y="7782915"/>
            <a:ext cx="5480050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1115">
              <a:lnSpc>
                <a:spcPct val="1436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2.12: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Derive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finding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&gt;0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method? Show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=2,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642801" y="8798138"/>
            <a:ext cx="572770" cy="460375"/>
            <a:chOff x="1642801" y="8798138"/>
            <a:chExt cx="572770" cy="460375"/>
          </a:xfrm>
        </p:grpSpPr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2346" y="8798138"/>
              <a:ext cx="221649" cy="19809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3582" y="9060076"/>
              <a:ext cx="222280" cy="198098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642801" y="9041013"/>
              <a:ext cx="572770" cy="0"/>
            </a:xfrm>
            <a:custGeom>
              <a:avLst/>
              <a:gdLst/>
              <a:ahLst/>
              <a:cxnLst/>
              <a:rect l="l" t="t" r="r" b="b"/>
              <a:pathLst>
                <a:path w="572769" h="0">
                  <a:moveTo>
                    <a:pt x="0" y="0"/>
                  </a:moveTo>
                  <a:lnTo>
                    <a:pt x="572224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9" name="object 39"/>
          <p:cNvGrpSpPr/>
          <p:nvPr/>
        </p:nvGrpSpPr>
        <p:grpSpPr>
          <a:xfrm>
            <a:off x="2559848" y="8798138"/>
            <a:ext cx="570230" cy="460375"/>
            <a:chOff x="2559848" y="8798138"/>
            <a:chExt cx="570230" cy="460375"/>
          </a:xfrm>
        </p:grpSpPr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6544" y="8798138"/>
              <a:ext cx="221990" cy="19809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8437" y="9060076"/>
              <a:ext cx="222242" cy="19809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559848" y="9041013"/>
              <a:ext cx="570230" cy="0"/>
            </a:xfrm>
            <a:custGeom>
              <a:avLst/>
              <a:gdLst/>
              <a:ahLst/>
              <a:cxnLst/>
              <a:rect l="l" t="t" r="r" b="b"/>
              <a:pathLst>
                <a:path w="570230" h="0">
                  <a:moveTo>
                    <a:pt x="0" y="0"/>
                  </a:moveTo>
                  <a:lnTo>
                    <a:pt x="570043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1728574" y="8893384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38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2643173" y="8893384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51505" y="8758308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16990" y="8758308"/>
            <a:ext cx="346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525" algn="l"/>
              </a:tabLst>
            </a:pPr>
            <a:r>
              <a:rPr dirty="0" sz="1400" spc="5">
                <a:latin typeface="Symbol"/>
                <a:cs typeface="Symbol"/>
              </a:rPr>
              <a:t>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05976" y="8639634"/>
            <a:ext cx="266700" cy="23939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76530">
              <a:lnSpc>
                <a:spcPts val="380"/>
              </a:lnSpc>
              <a:spcBef>
                <a:spcPts val="295"/>
              </a:spcBef>
            </a:pPr>
            <a:r>
              <a:rPr dirty="0" sz="800" spc="5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1100"/>
              </a:lnSpc>
            </a:pPr>
            <a:r>
              <a:rPr dirty="0" baseline="-37698" sz="2100" spc="67">
                <a:latin typeface="Symbol"/>
                <a:cs typeface="Symbol"/>
              </a:rPr>
              <a:t></a:t>
            </a:r>
            <a:r>
              <a:rPr dirty="0" sz="900" spc="4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51224" y="8783210"/>
            <a:ext cx="551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8309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28755" y="889481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51505" y="8930471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16990" y="8930471"/>
            <a:ext cx="346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525" algn="l"/>
              </a:tabLst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67402" y="8783210"/>
            <a:ext cx="65913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  <a:tabLst>
                <a:tab pos="44577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420"/>
              </a:lnSpc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26105" y="9045147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5873" sz="2100" spc="7">
                <a:latin typeface="Symbol"/>
                <a:cs typeface="Symbol"/>
              </a:rPr>
              <a:t></a:t>
            </a:r>
            <a:r>
              <a:rPr dirty="0" baseline="-15873" sz="2100" spc="-187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49980" y="9045147"/>
            <a:ext cx="1214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30530" algn="l"/>
                <a:tab pos="96520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r>
              <a:rPr dirty="0" baseline="-15873" sz="2100">
                <a:latin typeface="Times New Roman"/>
                <a:cs typeface="Times New Roman"/>
              </a:rPr>
              <a:t>	</a:t>
            </a:r>
            <a:r>
              <a:rPr dirty="0" baseline="-15873" sz="2100" spc="7">
                <a:latin typeface="Symbol"/>
                <a:cs typeface="Symbol"/>
              </a:rPr>
              <a:t></a:t>
            </a:r>
            <a:r>
              <a:rPr dirty="0" baseline="-15873" sz="2100" spc="-187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54451" y="8893302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4895" y="4586604"/>
            <a:ext cx="409575" cy="57150"/>
          </a:xfrm>
          <a:custGeom>
            <a:avLst/>
            <a:gdLst/>
            <a:ahLst/>
            <a:cxnLst/>
            <a:rect l="l" t="t" r="r" b="b"/>
            <a:pathLst>
              <a:path w="409575" h="5715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50"/>
                </a:lnTo>
                <a:lnTo>
                  <a:pt x="375412" y="57150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07840" y="4593589"/>
            <a:ext cx="409575" cy="57150"/>
          </a:xfrm>
          <a:custGeom>
            <a:avLst/>
            <a:gdLst/>
            <a:ahLst/>
            <a:cxnLst/>
            <a:rect l="l" t="t" r="r" b="b"/>
            <a:pathLst>
              <a:path w="409575" h="5715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50"/>
                </a:lnTo>
                <a:lnTo>
                  <a:pt x="375412" y="57150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80434" y="6033770"/>
            <a:ext cx="1691639" cy="76200"/>
          </a:xfrm>
          <a:custGeom>
            <a:avLst/>
            <a:gdLst/>
            <a:ahLst/>
            <a:cxnLst/>
            <a:rect l="l" t="t" r="r" b="b"/>
            <a:pathLst>
              <a:path w="1691639" h="7620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50"/>
                </a:lnTo>
                <a:lnTo>
                  <a:pt x="375412" y="57150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  <a:path w="1691639" h="76200">
                <a:moveTo>
                  <a:pt x="461010" y="9525"/>
                </a:moveTo>
                <a:lnTo>
                  <a:pt x="463686" y="31795"/>
                </a:lnTo>
                <a:lnTo>
                  <a:pt x="470995" y="49958"/>
                </a:lnTo>
                <a:lnTo>
                  <a:pt x="481851" y="62192"/>
                </a:lnTo>
                <a:lnTo>
                  <a:pt x="495173" y="66675"/>
                </a:lnTo>
                <a:lnTo>
                  <a:pt x="836422" y="66675"/>
                </a:lnTo>
                <a:lnTo>
                  <a:pt x="849743" y="62192"/>
                </a:lnTo>
                <a:lnTo>
                  <a:pt x="860599" y="49958"/>
                </a:lnTo>
                <a:lnTo>
                  <a:pt x="867908" y="31795"/>
                </a:lnTo>
                <a:lnTo>
                  <a:pt x="870585" y="9525"/>
                </a:lnTo>
              </a:path>
              <a:path w="1691639" h="76200">
                <a:moveTo>
                  <a:pt x="899160" y="9525"/>
                </a:moveTo>
                <a:lnTo>
                  <a:pt x="901836" y="31795"/>
                </a:lnTo>
                <a:lnTo>
                  <a:pt x="909145" y="49958"/>
                </a:lnTo>
                <a:lnTo>
                  <a:pt x="920001" y="62192"/>
                </a:lnTo>
                <a:lnTo>
                  <a:pt x="933323" y="66675"/>
                </a:lnTo>
                <a:lnTo>
                  <a:pt x="1274572" y="66675"/>
                </a:lnTo>
                <a:lnTo>
                  <a:pt x="1287893" y="62192"/>
                </a:lnTo>
                <a:lnTo>
                  <a:pt x="1298749" y="49958"/>
                </a:lnTo>
                <a:lnTo>
                  <a:pt x="1306058" y="31795"/>
                </a:lnTo>
                <a:lnTo>
                  <a:pt x="1308735" y="9525"/>
                </a:lnTo>
              </a:path>
              <a:path w="1691639" h="76200">
                <a:moveTo>
                  <a:pt x="1337310" y="19050"/>
                </a:moveTo>
                <a:lnTo>
                  <a:pt x="1339627" y="41320"/>
                </a:lnTo>
                <a:lnTo>
                  <a:pt x="1345946" y="59483"/>
                </a:lnTo>
                <a:lnTo>
                  <a:pt x="1355312" y="71717"/>
                </a:lnTo>
                <a:lnTo>
                  <a:pt x="1366774" y="76200"/>
                </a:lnTo>
                <a:lnTo>
                  <a:pt x="1662049" y="76200"/>
                </a:lnTo>
                <a:lnTo>
                  <a:pt x="1673584" y="71717"/>
                </a:lnTo>
                <a:lnTo>
                  <a:pt x="1682988" y="59483"/>
                </a:lnTo>
                <a:lnTo>
                  <a:pt x="1689320" y="41320"/>
                </a:lnTo>
                <a:lnTo>
                  <a:pt x="1691639" y="190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19475" y="7656829"/>
            <a:ext cx="409575" cy="57150"/>
          </a:xfrm>
          <a:custGeom>
            <a:avLst/>
            <a:gdLst/>
            <a:ahLst/>
            <a:cxnLst/>
            <a:rect l="l" t="t" r="r" b="b"/>
            <a:pathLst>
              <a:path w="409575" h="5715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49"/>
                </a:lnTo>
                <a:lnTo>
                  <a:pt x="375412" y="57149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40050" y="9271000"/>
            <a:ext cx="409575" cy="57150"/>
          </a:xfrm>
          <a:custGeom>
            <a:avLst/>
            <a:gdLst/>
            <a:ahLst/>
            <a:cxnLst/>
            <a:rect l="l" t="t" r="r" b="b"/>
            <a:pathLst>
              <a:path w="409575" h="5715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50"/>
                </a:lnTo>
                <a:lnTo>
                  <a:pt x="375412" y="57150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18254" y="9253219"/>
            <a:ext cx="409575" cy="57150"/>
          </a:xfrm>
          <a:custGeom>
            <a:avLst/>
            <a:gdLst/>
            <a:ahLst/>
            <a:cxnLst/>
            <a:rect l="l" t="t" r="r" b="b"/>
            <a:pathLst>
              <a:path w="409575" h="5715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50"/>
                </a:lnTo>
                <a:lnTo>
                  <a:pt x="375412" y="57150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32654" y="9262744"/>
            <a:ext cx="409575" cy="57150"/>
          </a:xfrm>
          <a:custGeom>
            <a:avLst/>
            <a:gdLst/>
            <a:ahLst/>
            <a:cxnLst/>
            <a:rect l="l" t="t" r="r" b="b"/>
            <a:pathLst>
              <a:path w="409575" h="57150">
                <a:moveTo>
                  <a:pt x="0" y="0"/>
                </a:moveTo>
                <a:lnTo>
                  <a:pt x="2676" y="22270"/>
                </a:lnTo>
                <a:lnTo>
                  <a:pt x="9985" y="40433"/>
                </a:lnTo>
                <a:lnTo>
                  <a:pt x="20841" y="52667"/>
                </a:lnTo>
                <a:lnTo>
                  <a:pt x="34162" y="57150"/>
                </a:lnTo>
                <a:lnTo>
                  <a:pt x="375412" y="57150"/>
                </a:lnTo>
                <a:lnTo>
                  <a:pt x="388733" y="52667"/>
                </a:lnTo>
                <a:lnTo>
                  <a:pt x="399589" y="40433"/>
                </a:lnTo>
                <a:lnTo>
                  <a:pt x="406898" y="22270"/>
                </a:lnTo>
                <a:lnTo>
                  <a:pt x="4095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05981" y="307354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0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35327" y="307354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 h="0">
                <a:moveTo>
                  <a:pt x="0" y="0"/>
                </a:moveTo>
                <a:lnTo>
                  <a:pt x="191829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14016" y="3073545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145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46901" y="370918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087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91783" y="3709180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2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17320" y="433831"/>
            <a:ext cx="5544820" cy="3505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2.1:</a:t>
            </a:r>
            <a:endParaRPr sz="140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1335"/>
              </a:spcBef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location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functions:</a:t>
            </a:r>
            <a:endParaRPr sz="1400">
              <a:latin typeface="Times New Roman"/>
              <a:cs typeface="Times New Roman"/>
            </a:endParaRPr>
          </a:p>
          <a:p>
            <a:pPr marL="520065" marR="68580" indent="-228600">
              <a:lnSpc>
                <a:spcPct val="160900"/>
              </a:lnSpc>
              <a:spcBef>
                <a:spcPts val="15"/>
              </a:spcBef>
              <a:tabLst>
                <a:tab pos="576580" algn="l"/>
                <a:tab pos="3239770" algn="l"/>
              </a:tabLst>
            </a:pPr>
            <a:r>
              <a:rPr dirty="0" sz="1400">
                <a:latin typeface="Times New Roman"/>
                <a:cs typeface="Times New Roman"/>
              </a:rPr>
              <a:t>1.		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50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7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40123" sz="1350" spc="75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26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45">
                <a:latin typeface="Times New Roman"/>
                <a:cs typeface="Times New Roman"/>
              </a:rPr>
              <a:t>10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[-8,8]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=4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=8.</a:t>
            </a:r>
            <a:endParaRPr sz="140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1040"/>
              </a:spcBef>
              <a:tabLst>
                <a:tab pos="576580" algn="l"/>
              </a:tabLst>
            </a:pPr>
            <a:r>
              <a:rPr dirty="0" sz="1400">
                <a:latin typeface="Times New Roman"/>
                <a:cs typeface="Times New Roman"/>
              </a:rPr>
              <a:t>2.	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4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40123" sz="1350" spc="75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</a:t>
            </a:r>
            <a:r>
              <a:rPr dirty="0" sz="1400" spc="40">
                <a:latin typeface="Times New Roman"/>
                <a:cs typeface="Times New Roman"/>
              </a:rPr>
              <a:t>10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[1,2]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=5.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291465">
              <a:lnSpc>
                <a:spcPts val="1405"/>
              </a:lnSpc>
              <a:spcBef>
                <a:spcPts val="5"/>
              </a:spcBef>
              <a:tabLst>
                <a:tab pos="577215" algn="l"/>
              </a:tabLst>
            </a:pPr>
            <a:r>
              <a:rPr dirty="0" sz="1400">
                <a:latin typeface="Times New Roman"/>
                <a:cs typeface="Times New Roman"/>
              </a:rPr>
              <a:t>3.	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x</a:t>
            </a:r>
            <a:r>
              <a:rPr dirty="0" baseline="40123" sz="1350" spc="44">
                <a:latin typeface="Times New Roman"/>
                <a:cs typeface="Times New Roman"/>
              </a:rPr>
              <a:t>3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132</a:t>
            </a:r>
            <a:r>
              <a:rPr dirty="0" baseline="37037" sz="2025" spc="-44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x</a:t>
            </a:r>
            <a:r>
              <a:rPr dirty="0" baseline="40123" sz="1350" spc="67">
                <a:latin typeface="Times New Roman"/>
                <a:cs typeface="Times New Roman"/>
              </a:rPr>
              <a:t>2</a:t>
            </a:r>
            <a:r>
              <a:rPr dirty="0" baseline="40123" sz="1350" spc="22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28</a:t>
            </a:r>
            <a:r>
              <a:rPr dirty="0" baseline="37037" sz="2025" spc="-7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147</a:t>
            </a:r>
            <a:r>
              <a:rPr dirty="0" baseline="37037" sz="2025" spc="49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interval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[-1,4] </a:t>
            </a:r>
            <a:r>
              <a:rPr dirty="0" sz="1400" spc="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=5.</a:t>
            </a:r>
            <a:endParaRPr sz="1400">
              <a:latin typeface="Times New Roman"/>
              <a:cs typeface="Times New Roman"/>
            </a:endParaRPr>
          </a:p>
          <a:p>
            <a:pPr marL="1431290">
              <a:lnSpc>
                <a:spcPts val="1345"/>
              </a:lnSpc>
              <a:tabLst>
                <a:tab pos="2024380" algn="l"/>
                <a:tab pos="2540635" algn="l"/>
              </a:tabLst>
            </a:pPr>
            <a:r>
              <a:rPr dirty="0" sz="1350" spc="25">
                <a:latin typeface="Times New Roman"/>
                <a:cs typeface="Times New Roman"/>
              </a:rPr>
              <a:t>32	32	32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63500">
              <a:lnSpc>
                <a:spcPts val="1400"/>
              </a:lnSpc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</a:t>
            </a:r>
            <a:r>
              <a:rPr dirty="0" sz="1400" spc="5" b="1">
                <a:latin typeface="Times New Roman"/>
                <a:cs typeface="Times New Roman"/>
              </a:rPr>
              <a:t>)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=4,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b</a:t>
            </a:r>
            <a:r>
              <a:rPr dirty="0" baseline="37037" sz="2025" spc="-97" i="1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Symbol"/>
                <a:cs typeface="Symbol"/>
              </a:rPr>
              <a:t></a:t>
            </a:r>
            <a:r>
              <a:rPr dirty="0" baseline="37037" sz="2025" spc="-104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a</a:t>
            </a:r>
            <a:r>
              <a:rPr dirty="0" baseline="37037" sz="2025" spc="15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8</a:t>
            </a:r>
            <a:r>
              <a:rPr dirty="0" baseline="37037" sz="2025" spc="-165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Symbol"/>
                <a:cs typeface="Symbol"/>
              </a:rPr>
              <a:t></a:t>
            </a:r>
            <a:r>
              <a:rPr dirty="0" baseline="37037" sz="2025" spc="-135">
                <a:latin typeface="Times New Roman"/>
                <a:cs typeface="Times New Roman"/>
              </a:rPr>
              <a:t> </a:t>
            </a:r>
            <a:r>
              <a:rPr dirty="0" baseline="37037" sz="2025" spc="75">
                <a:latin typeface="Times New Roman"/>
                <a:cs typeface="Times New Roman"/>
              </a:rPr>
              <a:t>(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>
                <a:latin typeface="Times New Roman"/>
                <a:cs typeface="Times New Roman"/>
              </a:rPr>
              <a:t>8</a:t>
            </a:r>
            <a:r>
              <a:rPr dirty="0" baseline="37037" sz="2025" spc="22">
                <a:latin typeface="Times New Roman"/>
                <a:cs typeface="Times New Roman"/>
              </a:rPr>
              <a:t>)</a:t>
            </a:r>
            <a:r>
              <a:rPr dirty="0" baseline="37037" sz="2025" spc="11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R="466090">
              <a:lnSpc>
                <a:spcPts val="1340"/>
              </a:lnSpc>
              <a:tabLst>
                <a:tab pos="647065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n	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21</a:t>
            </a: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676779" y="4110862"/>
          <a:ext cx="2213610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359410"/>
                <a:gridCol w="361314"/>
                <a:gridCol w="359409"/>
                <a:gridCol w="359410"/>
                <a:gridCol w="360044"/>
              </a:tblGrid>
              <a:tr h="269748"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1068120" y="4845279"/>
            <a:ext cx="2887980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 (-4,0)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(4,8).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=8,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=2: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957070" y="5577204"/>
          <a:ext cx="3654425" cy="544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495"/>
                <a:gridCol w="360045"/>
                <a:gridCol w="360045"/>
                <a:gridCol w="360044"/>
                <a:gridCol w="361950"/>
                <a:gridCol w="360044"/>
                <a:gridCol w="360044"/>
                <a:gridCol w="360680"/>
                <a:gridCol w="361950"/>
                <a:gridCol w="360679"/>
              </a:tblGrid>
              <a:tr h="268224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52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1068120" y="6402704"/>
            <a:ext cx="3749675" cy="623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There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(-2,0), (0,2), (2,4)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(4,6).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(2):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=5,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=0.2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496947" y="7194168"/>
          <a:ext cx="2573655" cy="544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359410"/>
                <a:gridCol w="359410"/>
                <a:gridCol w="360680"/>
                <a:gridCol w="359410"/>
                <a:gridCol w="359410"/>
                <a:gridCol w="360044"/>
              </a:tblGrid>
              <a:tr h="268605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068120" y="8020050"/>
            <a:ext cx="2404110" cy="623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 between (1.2,1.4).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(3):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=5,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213482" y="8811513"/>
          <a:ext cx="3140075" cy="544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030"/>
                <a:gridCol w="439420"/>
                <a:gridCol w="439419"/>
                <a:gridCol w="440690"/>
                <a:gridCol w="439419"/>
                <a:gridCol w="440055"/>
                <a:gridCol w="441325"/>
              </a:tblGrid>
              <a:tr h="269748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049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79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308861"/>
            <a:ext cx="943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57062" y="1214969"/>
            <a:ext cx="574675" cy="460375"/>
            <a:chOff x="2557062" y="1214969"/>
            <a:chExt cx="574675" cy="4603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8720" y="1214969"/>
              <a:ext cx="222029" cy="1980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274" y="1476906"/>
              <a:ext cx="221397" cy="1980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557062" y="1457843"/>
              <a:ext cx="574675" cy="0"/>
            </a:xfrm>
            <a:custGeom>
              <a:avLst/>
              <a:gdLst/>
              <a:ahLst/>
              <a:cxnLst/>
              <a:rect l="l" t="t" r="r" b="b"/>
              <a:pathLst>
                <a:path w="574675" h="0">
                  <a:moveTo>
                    <a:pt x="0" y="0"/>
                  </a:moveTo>
                  <a:lnTo>
                    <a:pt x="574419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475320" y="1214969"/>
            <a:ext cx="569595" cy="460375"/>
            <a:chOff x="3475320" y="1214969"/>
            <a:chExt cx="569595" cy="46037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1676" y="1214969"/>
              <a:ext cx="221472" cy="1980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3193" y="1476906"/>
              <a:ext cx="221472" cy="19809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475320" y="1457843"/>
              <a:ext cx="569595" cy="0"/>
            </a:xfrm>
            <a:custGeom>
              <a:avLst/>
              <a:gdLst/>
              <a:ahLst/>
              <a:cxnLst/>
              <a:rect l="l" t="t" r="r" b="b"/>
              <a:pathLst>
                <a:path w="569595" h="0">
                  <a:moveTo>
                    <a:pt x="0" y="0"/>
                  </a:moveTo>
                  <a:lnTo>
                    <a:pt x="569079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558453" y="1310214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2374" y="1310214"/>
            <a:ext cx="774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65948" y="1175137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33619" y="1175137"/>
            <a:ext cx="345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890" algn="l"/>
              </a:tabLst>
            </a:pPr>
            <a:r>
              <a:rPr dirty="0" sz="1400" spc="5">
                <a:latin typeface="Symbol"/>
                <a:cs typeface="Symbol"/>
              </a:rPr>
              <a:t>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20685" y="1056465"/>
            <a:ext cx="260350" cy="23939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algn="r" marR="30480">
              <a:lnSpc>
                <a:spcPts val="380"/>
              </a:lnSpc>
              <a:spcBef>
                <a:spcPts val="295"/>
              </a:spcBef>
            </a:pPr>
            <a:r>
              <a:rPr dirty="0" sz="800" spc="5" i="1">
                <a:latin typeface="Times New Roman"/>
                <a:cs typeface="Times New Roman"/>
              </a:rPr>
              <a:t>k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1100"/>
              </a:lnSpc>
            </a:pPr>
            <a:r>
              <a:rPr dirty="0" baseline="-37698" sz="2100" spc="67">
                <a:latin typeface="Symbol"/>
                <a:cs typeface="Symbol"/>
              </a:rPr>
              <a:t></a:t>
            </a:r>
            <a:r>
              <a:rPr dirty="0" sz="900" spc="4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4899" y="1200040"/>
            <a:ext cx="554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085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1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45117" y="1311641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65948" y="1347301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33619" y="1347301"/>
            <a:ext cx="345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890" algn="l"/>
              </a:tabLst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82775" y="1200040"/>
            <a:ext cx="658495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  <a:tabLst>
                <a:tab pos="445134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x 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420"/>
              </a:lnSpc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27848" y="1461977"/>
            <a:ext cx="17513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589280" algn="l"/>
                <a:tab pos="968375" algn="l"/>
                <a:tab pos="1501775" algn="l"/>
              </a:tabLst>
            </a:pPr>
            <a:r>
              <a:rPr dirty="0" baseline="-15873" sz="2100" spc="7">
                <a:latin typeface="Symbol"/>
                <a:cs typeface="Symbol"/>
              </a:rPr>
              <a:t></a:t>
            </a:r>
            <a:r>
              <a:rPr dirty="0" baseline="-15873" sz="2100" spc="-19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k</a:t>
            </a:r>
            <a:r>
              <a:rPr dirty="0" baseline="-21604" sz="1350" i="1">
                <a:latin typeface="Times New Roman"/>
                <a:cs typeface="Times New Roman"/>
              </a:rPr>
              <a:t> 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r>
              <a:rPr dirty="0" baseline="-15873" sz="2100">
                <a:latin typeface="Times New Roman"/>
                <a:cs typeface="Times New Roman"/>
              </a:rPr>
              <a:t>	</a:t>
            </a:r>
            <a:r>
              <a:rPr dirty="0" baseline="-15873" sz="2100" spc="7">
                <a:latin typeface="Symbol"/>
                <a:cs typeface="Symbol"/>
              </a:rPr>
              <a:t></a:t>
            </a:r>
            <a:r>
              <a:rPr dirty="0" baseline="-15873" sz="2100" spc="-195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1296" y="1308861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8120" y="1894077"/>
            <a:ext cx="2826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Example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2.11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02992" y="2627786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 h="0">
                <a:moveTo>
                  <a:pt x="0" y="0"/>
                </a:moveTo>
                <a:lnTo>
                  <a:pt x="110967" y="0"/>
                </a:lnTo>
              </a:path>
            </a:pathLst>
          </a:custGeom>
          <a:ln w="8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60642" y="2627786"/>
            <a:ext cx="363855" cy="0"/>
          </a:xfrm>
          <a:custGeom>
            <a:avLst/>
            <a:gdLst/>
            <a:ahLst/>
            <a:cxnLst/>
            <a:rect l="l" t="t" r="r" b="b"/>
            <a:pathLst>
              <a:path w="363855" h="0">
                <a:moveTo>
                  <a:pt x="0" y="0"/>
                </a:moveTo>
                <a:lnTo>
                  <a:pt x="363560" y="0"/>
                </a:lnTo>
              </a:path>
            </a:pathLst>
          </a:custGeom>
          <a:ln w="8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985464" y="2370386"/>
            <a:ext cx="116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33812" y="2544028"/>
            <a:ext cx="4159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22" i="1">
                <a:latin typeface="Times New Roman"/>
                <a:cs typeface="Times New Roman"/>
              </a:rPr>
              <a:t>k</a:t>
            </a:r>
            <a:r>
              <a:rPr dirty="0" baseline="-25793" sz="2100" spc="89" i="1">
                <a:latin typeface="Times New Roman"/>
                <a:cs typeface="Times New Roman"/>
              </a:rPr>
              <a:t>x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40" i="1">
                <a:latin typeface="Times New Roman"/>
                <a:cs typeface="Times New Roman"/>
              </a:rPr>
              <a:t> 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13830" y="2733448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18790" y="2481945"/>
            <a:ext cx="13423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204595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x 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29761" sz="2100" spc="89">
                <a:latin typeface="Symbol"/>
                <a:cs typeface="Symbol"/>
              </a:rPr>
              <a:t></a:t>
            </a:r>
            <a:r>
              <a:rPr dirty="0" sz="1400" spc="60">
                <a:latin typeface="Times New Roman"/>
                <a:cs typeface="Times New Roman"/>
              </a:rPr>
              <a:t>1</a:t>
            </a:r>
            <a:r>
              <a:rPr dirty="0" sz="1400" spc="60">
                <a:latin typeface="Symbol"/>
                <a:cs typeface="Symbol"/>
              </a:rPr>
              <a:t>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1</a:t>
            </a:r>
            <a:r>
              <a:rPr dirty="0" baseline="35714" sz="2100" spc="-112">
                <a:latin typeface="Times New Roman"/>
                <a:cs typeface="Times New Roman"/>
              </a:rPr>
              <a:t> </a:t>
            </a:r>
            <a:r>
              <a:rPr dirty="0" baseline="29761" sz="2100" spc="7">
                <a:latin typeface="Symbol"/>
                <a:cs typeface="Symbol"/>
              </a:rPr>
              <a:t></a:t>
            </a:r>
            <a:r>
              <a:rPr dirty="0" baseline="29761" sz="2100" spc="-22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	</a:t>
            </a:r>
            <a:r>
              <a:rPr dirty="0" sz="1400" spc="1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08795" y="2528359"/>
            <a:ext cx="11144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80670" algn="l"/>
                <a:tab pos="60515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	</a:t>
            </a:r>
            <a:r>
              <a:rPr dirty="0" sz="1400" spc="5">
                <a:latin typeface="Symbol"/>
                <a:cs typeface="Symbol"/>
              </a:rPr>
              <a:t>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baseline="-27777" sz="2100" spc="15" i="1">
                <a:latin typeface="Times New Roman"/>
                <a:cs typeface="Times New Roman"/>
              </a:rPr>
              <a:t>k</a:t>
            </a:r>
            <a:r>
              <a:rPr dirty="0" baseline="-27777" sz="2100" spc="-3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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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77017" y="2640525"/>
            <a:ext cx="5448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2280" algn="l"/>
              </a:tabLst>
            </a:pP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52342" y="247929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68120" y="3040507"/>
            <a:ext cx="1198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=2,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99296" y="3644550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498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53414" y="3644550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 h="0">
                <a:moveTo>
                  <a:pt x="0" y="0"/>
                </a:moveTo>
                <a:lnTo>
                  <a:pt x="283341" y="0"/>
                </a:lnTo>
              </a:path>
            </a:pathLst>
          </a:custGeom>
          <a:ln w="8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637829" y="3388181"/>
            <a:ext cx="114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60253" y="3637326"/>
            <a:ext cx="1047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18961" y="3499188"/>
            <a:ext cx="10337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897255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5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baseline="33730" sz="2100">
                <a:latin typeface="Times New Roman"/>
                <a:cs typeface="Times New Roman"/>
              </a:rPr>
              <a:t>1</a:t>
            </a:r>
            <a:r>
              <a:rPr dirty="0" baseline="33730" sz="2100" spc="-202">
                <a:latin typeface="Times New Roman"/>
                <a:cs typeface="Times New Roman"/>
              </a:rPr>
              <a:t> </a:t>
            </a:r>
            <a:r>
              <a:rPr dirty="0" baseline="39682" sz="2100">
                <a:latin typeface="Symbol"/>
                <a:cs typeface="Symbol"/>
              </a:rPr>
              <a:t></a:t>
            </a:r>
            <a:r>
              <a:rPr dirty="0" baseline="39682" sz="2100" spc="-1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	</a:t>
            </a:r>
            <a:r>
              <a:rPr dirty="0" sz="140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08926" y="3545132"/>
            <a:ext cx="8058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00990" algn="l"/>
              </a:tabLst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baseline="-29761" sz="2100">
                <a:latin typeface="Times New Roman"/>
                <a:cs typeface="Times New Roman"/>
              </a:rPr>
              <a:t>2</a:t>
            </a:r>
            <a:r>
              <a:rPr dirty="0" baseline="-29761" sz="2100" spc="-22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Symbol"/>
                <a:cs typeface="Symbol"/>
              </a:rPr>
              <a:t>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240">
                <a:latin typeface="Times New Roman"/>
                <a:cs typeface="Times New Roman"/>
              </a:rPr>
              <a:t> 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9768" y="3539575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12264" y="3684811"/>
            <a:ext cx="93154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7540" algn="l"/>
              </a:tabLst>
            </a:pPr>
            <a:r>
              <a:rPr dirty="0" sz="1400">
                <a:latin typeface="Symbol"/>
                <a:cs typeface="Symbol"/>
              </a:rPr>
              <a:t>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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24368" y="3373680"/>
            <a:ext cx="219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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baseline="-39682" sz="2100">
                <a:latin typeface="Times New Roman"/>
                <a:cs typeface="Times New Roman"/>
              </a:rPr>
              <a:t>.</a:t>
            </a:r>
            <a:endParaRPr baseline="-39682" sz="2100">
              <a:latin typeface="Times New Roman"/>
              <a:cs typeface="Times New Roman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37566" y="4048286"/>
            <a:ext cx="207284" cy="198730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068120" y="4033179"/>
            <a:ext cx="537400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078989" algn="l"/>
              </a:tabLst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adding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subtracting	</a:t>
            </a:r>
            <a:r>
              <a:rPr dirty="0" sz="1400" spc="-55" i="1">
                <a:latin typeface="Times New Roman"/>
                <a:cs typeface="Times New Roman"/>
              </a:rPr>
              <a:t>a</a:t>
            </a:r>
            <a:r>
              <a:rPr dirty="0" sz="1400" spc="3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both sides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above equation,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1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6" name="object 4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65812" y="4522063"/>
            <a:ext cx="205085" cy="197912"/>
          </a:xfrm>
          <a:prstGeom prst="rect">
            <a:avLst/>
          </a:prstGeom>
        </p:spPr>
      </p:pic>
      <p:sp>
        <p:nvSpPr>
          <p:cNvPr id="47" name="object 47"/>
          <p:cNvSpPr/>
          <p:nvPr/>
        </p:nvSpPr>
        <p:spPr>
          <a:xfrm>
            <a:off x="2237450" y="465324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731" y="0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42523" y="4653248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5" h="0">
                <a:moveTo>
                  <a:pt x="0" y="0"/>
                </a:moveTo>
                <a:lnTo>
                  <a:pt x="262136" y="0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9" name="object 4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49164" y="4522063"/>
            <a:ext cx="205155" cy="197912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1626342" y="4617025"/>
            <a:ext cx="787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19732" y="4395461"/>
            <a:ext cx="108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47922" y="4646056"/>
            <a:ext cx="990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16673" y="4507114"/>
            <a:ext cx="1327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57834" algn="l"/>
                <a:tab pos="1198245" algn="l"/>
              </a:tabLst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sz="1400" spc="420" i="1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Symbol"/>
                <a:cs typeface="Symbol"/>
              </a:rPr>
              <a:t></a:t>
            </a:r>
            <a:r>
              <a:rPr dirty="0" sz="1400" spc="-55">
                <a:latin typeface="Times New Roman"/>
                <a:cs typeface="Times New Roman"/>
              </a:rPr>
              <a:t>	</a:t>
            </a:r>
            <a:r>
              <a:rPr dirty="0" sz="1400" spc="-50" i="1">
                <a:latin typeface="Times New Roman"/>
                <a:cs typeface="Times New Roman"/>
              </a:rPr>
              <a:t>a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35714" sz="2100" spc="-75">
                <a:latin typeface="Times New Roman"/>
                <a:cs typeface="Times New Roman"/>
              </a:rPr>
              <a:t>1</a:t>
            </a:r>
            <a:r>
              <a:rPr dirty="0" baseline="35714" sz="2100" spc="-225">
                <a:latin typeface="Times New Roman"/>
                <a:cs typeface="Times New Roman"/>
              </a:rPr>
              <a:t> </a:t>
            </a:r>
            <a:r>
              <a:rPr dirty="0" baseline="39682" sz="2100" spc="-60">
                <a:latin typeface="Symbol"/>
                <a:cs typeface="Symbol"/>
              </a:rPr>
              <a:t></a:t>
            </a:r>
            <a:r>
              <a:rPr dirty="0" baseline="39682" sz="2100" spc="-179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	</a:t>
            </a:r>
            <a:r>
              <a:rPr dirty="0" sz="1400" spc="-5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90353" y="4382122"/>
            <a:ext cx="260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40">
                <a:latin typeface="Symbol"/>
                <a:cs typeface="Symbol"/>
              </a:rPr>
              <a:t>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baseline="-39682" sz="2100" spc="-82">
                <a:latin typeface="Symbol"/>
                <a:cs typeface="Symbol"/>
              </a:rPr>
              <a:t></a:t>
            </a:r>
            <a:endParaRPr baseline="-39682" sz="21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96995" y="4553325"/>
            <a:ext cx="520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baseline="-29761" sz="2100" spc="-75">
                <a:latin typeface="Times New Roman"/>
                <a:cs typeface="Times New Roman"/>
              </a:rPr>
              <a:t>2</a:t>
            </a:r>
            <a:r>
              <a:rPr dirty="0" baseline="-29761" sz="2100" spc="-254">
                <a:latin typeface="Times New Roman"/>
                <a:cs typeface="Times New Roman"/>
              </a:rPr>
              <a:t> </a:t>
            </a:r>
            <a:r>
              <a:rPr dirty="0" baseline="1984" sz="2100" spc="-60">
                <a:latin typeface="Symbol"/>
                <a:cs typeface="Symbol"/>
              </a:rPr>
              <a:t>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142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spc="-105">
                <a:latin typeface="Symbol"/>
                <a:cs typeface="Symbol"/>
              </a:rPr>
              <a:t>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15753" y="4547736"/>
            <a:ext cx="89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41164" y="4693817"/>
            <a:ext cx="89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19498" y="4693817"/>
            <a:ext cx="285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 i="1">
                <a:latin typeface="Times New Roman"/>
                <a:cs typeface="Times New Roman"/>
              </a:rPr>
              <a:t>n</a:t>
            </a:r>
            <a:r>
              <a:rPr dirty="0" sz="900" spc="-50">
                <a:latin typeface="Symbol"/>
                <a:cs typeface="Symbol"/>
              </a:rPr>
              <a:t></a:t>
            </a:r>
            <a:r>
              <a:rPr dirty="0" sz="900" spc="-50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44950" y="4508118"/>
            <a:ext cx="1936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0" i="1">
                <a:latin typeface="Times New Roman"/>
                <a:cs typeface="Times New Roman"/>
              </a:rPr>
              <a:t>a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0" name="object 6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92608" y="5112193"/>
            <a:ext cx="221708" cy="197018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94163" y="5372791"/>
            <a:ext cx="221708" cy="197019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933304" y="5112193"/>
            <a:ext cx="221973" cy="197018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34820" y="5372791"/>
            <a:ext cx="221341" cy="197019"/>
          </a:xfrm>
          <a:prstGeom prst="rect">
            <a:avLst/>
          </a:prstGeom>
        </p:spPr>
      </p:pic>
      <p:sp>
        <p:nvSpPr>
          <p:cNvPr id="64" name="object 64"/>
          <p:cNvSpPr txBox="1"/>
          <p:nvPr/>
        </p:nvSpPr>
        <p:spPr>
          <a:xfrm>
            <a:off x="2371467" y="5072212"/>
            <a:ext cx="2546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baseline="-7936" sz="2100" i="1">
                <a:latin typeface="Times New Roman"/>
                <a:cs typeface="Times New Roman"/>
              </a:rPr>
              <a:t>x</a:t>
            </a:r>
            <a:endParaRPr baseline="-7936" sz="2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11880" y="4954439"/>
            <a:ext cx="3435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43650" sz="2100" i="1">
                <a:latin typeface="Times New Roman"/>
                <a:cs typeface="Times New Roman"/>
              </a:rPr>
              <a:t>a</a:t>
            </a:r>
            <a:r>
              <a:rPr dirty="0" baseline="-43650" sz="2100" spc="-120" i="1">
                <a:latin typeface="Times New Roman"/>
                <a:cs typeface="Times New Roman"/>
              </a:rPr>
              <a:t> </a:t>
            </a:r>
            <a:r>
              <a:rPr dirty="0" baseline="-37698" sz="2100" spc="60">
                <a:latin typeface="Symbol"/>
                <a:cs typeface="Symbol"/>
              </a:rPr>
              <a:t>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660348" y="5097252"/>
            <a:ext cx="12496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8945" algn="l"/>
                <a:tab pos="113792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71467" y="5405453"/>
            <a:ext cx="5626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baseline="13888" sz="2100" spc="-22" i="1">
                <a:latin typeface="Times New Roman"/>
                <a:cs typeface="Times New Roman"/>
              </a:rPr>
              <a:t>x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85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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21003" y="5357846"/>
            <a:ext cx="16795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490220" algn="l"/>
                <a:tab pos="1430020" algn="l"/>
              </a:tabLst>
            </a:pP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n</a:t>
            </a:r>
            <a:r>
              <a:rPr dirty="0" baseline="-21604" sz="1350" spc="247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a	a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-13888" sz="21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42720" y="5207888"/>
            <a:ext cx="2381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82370" algn="l"/>
                <a:tab pos="2122805" algn="l"/>
              </a:tabLst>
            </a:pPr>
            <a:r>
              <a:rPr dirty="0" sz="1400">
                <a:latin typeface="Times New Roman"/>
                <a:cs typeface="Times New Roman"/>
              </a:rPr>
              <a:t>Hence, 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19841" sz="2100" spc="419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baseline="-9920" sz="2100" spc="112">
                <a:latin typeface="Symbol"/>
                <a:cs typeface="Symbol"/>
              </a:rPr>
              <a:t></a:t>
            </a:r>
            <a:r>
              <a:rPr dirty="0" u="sng" baseline="19841" sz="2100" spc="6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 spc="-2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baseline="30864" sz="1350" spc="-22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0864" sz="1350" spc="-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baseline="-9920" sz="2100">
                <a:latin typeface="Symbol"/>
                <a:cs typeface="Symbol"/>
              </a:rPr>
              <a:t></a:t>
            </a:r>
            <a:r>
              <a:rPr dirty="0" baseline="-9920" sz="2100" spc="4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0" name="object 7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307357" y="5824028"/>
            <a:ext cx="222016" cy="197018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308911" y="6084626"/>
            <a:ext cx="221397" cy="197019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268919" y="5824028"/>
            <a:ext cx="221346" cy="197018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270688" y="6084626"/>
            <a:ext cx="221472" cy="197019"/>
          </a:xfrm>
          <a:prstGeom prst="rect">
            <a:avLst/>
          </a:prstGeom>
        </p:spPr>
      </p:pic>
      <p:sp>
        <p:nvSpPr>
          <p:cNvPr id="74" name="object 74"/>
          <p:cNvSpPr txBox="1"/>
          <p:nvPr/>
        </p:nvSpPr>
        <p:spPr>
          <a:xfrm>
            <a:off x="2686225" y="5784048"/>
            <a:ext cx="2546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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baseline="-7936" sz="2100" i="1">
                <a:latin typeface="Times New Roman"/>
                <a:cs typeface="Times New Roman"/>
              </a:rPr>
              <a:t>x</a:t>
            </a:r>
            <a:endParaRPr baseline="-7936" sz="2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47880" y="5666275"/>
            <a:ext cx="3435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43650" sz="2100" i="1">
                <a:latin typeface="Times New Roman"/>
                <a:cs typeface="Times New Roman"/>
              </a:rPr>
              <a:t>a</a:t>
            </a:r>
            <a:r>
              <a:rPr dirty="0" baseline="-43650" sz="2100" spc="-120" i="1">
                <a:latin typeface="Times New Roman"/>
                <a:cs typeface="Times New Roman"/>
              </a:rPr>
              <a:t> </a:t>
            </a:r>
            <a:r>
              <a:rPr dirty="0" baseline="-37698" sz="2100" spc="60">
                <a:latin typeface="Symbol"/>
                <a:cs typeface="Symbol"/>
              </a:rPr>
              <a:t>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70535" y="5809087"/>
            <a:ext cx="13754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2260" algn="l"/>
                <a:tab pos="553720" algn="l"/>
                <a:tab pos="126365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843889" y="6115741"/>
            <a:ext cx="46482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2100" spc="-22" i="1">
                <a:latin typeface="Times New Roman"/>
                <a:cs typeface="Times New Roman"/>
              </a:rPr>
              <a:t>x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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r>
              <a:rPr dirty="0" sz="900" spc="4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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86225" y="6117287"/>
            <a:ext cx="5842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baseline="13888" sz="2100" spc="-30" i="1">
                <a:latin typeface="Times New Roman"/>
                <a:cs typeface="Times New Roman"/>
              </a:rPr>
              <a:t>x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7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Symbol"/>
                <a:cs typeface="Symbol"/>
              </a:rPr>
              <a:t>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388159" y="6069681"/>
            <a:ext cx="12484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998855" algn="l"/>
              </a:tabLst>
            </a:pPr>
            <a:r>
              <a:rPr dirty="0" sz="1400" i="1">
                <a:latin typeface="Times New Roman"/>
                <a:cs typeface="Times New Roman"/>
              </a:rPr>
              <a:t>a	a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-13888" sz="2100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42720" y="5919596"/>
            <a:ext cx="2718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496695" algn="l"/>
                <a:tab pos="2458720" algn="l"/>
              </a:tabLst>
            </a:pPr>
            <a:r>
              <a:rPr dirty="0" sz="1400">
                <a:latin typeface="Times New Roman"/>
                <a:cs typeface="Times New Roman"/>
              </a:rPr>
              <a:t>Similarly, </a:t>
            </a:r>
            <a:r>
              <a:rPr dirty="0" u="sng" baseline="19841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19841" sz="2100" spc="43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 spc="-2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baseline="30864" sz="1350" spc="-22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0864" sz="1350" spc="-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-9920" sz="2100" spc="112">
                <a:latin typeface="Symbol"/>
                <a:cs typeface="Symbol"/>
              </a:rPr>
              <a:t></a:t>
            </a:r>
            <a:r>
              <a:rPr dirty="0" u="sng" baseline="19841" sz="2100" spc="6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baseline="30864" sz="1350" spc="3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0864" sz="13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</a:t>
            </a:r>
            <a:r>
              <a:rPr dirty="0" baseline="-9920" sz="2100">
                <a:latin typeface="Symbol"/>
                <a:cs typeface="Symbol"/>
              </a:rPr>
              <a:t></a:t>
            </a:r>
            <a:r>
              <a:rPr dirty="0" baseline="-9920" sz="2100" spc="4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1652484" y="6587069"/>
            <a:ext cx="574040" cy="460375"/>
            <a:chOff x="1652484" y="6587069"/>
            <a:chExt cx="574040" cy="460375"/>
          </a:xfrm>
        </p:grpSpPr>
        <p:pic>
          <p:nvPicPr>
            <p:cNvPr id="82" name="object 8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92824" y="6587069"/>
              <a:ext cx="221779" cy="198098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94693" y="6849006"/>
              <a:ext cx="221463" cy="198098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652484" y="6829943"/>
              <a:ext cx="574040" cy="0"/>
            </a:xfrm>
            <a:custGeom>
              <a:avLst/>
              <a:gdLst/>
              <a:ahLst/>
              <a:cxnLst/>
              <a:rect l="l" t="t" r="r" b="b"/>
              <a:pathLst>
                <a:path w="574039" h="0">
                  <a:moveTo>
                    <a:pt x="0" y="0"/>
                  </a:moveTo>
                  <a:lnTo>
                    <a:pt x="573458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5" name="object 85"/>
          <p:cNvGrpSpPr/>
          <p:nvPr/>
        </p:nvGrpSpPr>
        <p:grpSpPr>
          <a:xfrm>
            <a:off x="2488583" y="6587069"/>
            <a:ext cx="700405" cy="460375"/>
            <a:chOff x="2488583" y="6587069"/>
            <a:chExt cx="700405" cy="460375"/>
          </a:xfrm>
        </p:grpSpPr>
        <p:pic>
          <p:nvPicPr>
            <p:cNvPr id="86" name="object 8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955477" y="6587069"/>
              <a:ext cx="221729" cy="198098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956992" y="6849006"/>
              <a:ext cx="221729" cy="198098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2488583" y="6829943"/>
              <a:ext cx="700405" cy="0"/>
            </a:xfrm>
            <a:custGeom>
              <a:avLst/>
              <a:gdLst/>
              <a:ahLst/>
              <a:cxnLst/>
              <a:rect l="l" t="t" r="r" b="b"/>
              <a:pathLst>
                <a:path w="700405" h="0">
                  <a:moveTo>
                    <a:pt x="0" y="0"/>
                  </a:moveTo>
                  <a:lnTo>
                    <a:pt x="699987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9" name="object 89"/>
          <p:cNvSpPr txBox="1"/>
          <p:nvPr/>
        </p:nvSpPr>
        <p:spPr>
          <a:xfrm>
            <a:off x="2097494" y="6572140"/>
            <a:ext cx="504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845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10" i="1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574111" y="6682313"/>
            <a:ext cx="211454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97558" y="6547237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165067" y="6428564"/>
            <a:ext cx="266065" cy="23939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75260">
              <a:lnSpc>
                <a:spcPts val="380"/>
              </a:lnSpc>
              <a:spcBef>
                <a:spcPts val="295"/>
              </a:spcBef>
            </a:pPr>
            <a:r>
              <a:rPr dirty="0" sz="800" spc="5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1100"/>
              </a:lnSpc>
            </a:pPr>
            <a:r>
              <a:rPr dirty="0" baseline="-37698" sz="2100" spc="60">
                <a:latin typeface="Symbol"/>
                <a:cs typeface="Symbol"/>
              </a:rPr>
              <a:t></a:t>
            </a:r>
            <a:r>
              <a:rPr dirty="0" sz="900" spc="4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30020" y="6683511"/>
            <a:ext cx="137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240155" algn="l"/>
              </a:tabLst>
            </a:pPr>
            <a:r>
              <a:rPr dirty="0" sz="1400">
                <a:latin typeface="Times New Roman"/>
                <a:cs typeface="Times New Roman"/>
              </a:rPr>
              <a:t>Hence,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baseline="35714" sz="2100" spc="-7" i="1">
                <a:latin typeface="Times New Roman"/>
                <a:cs typeface="Times New Roman"/>
              </a:rPr>
              <a:t>x</a:t>
            </a:r>
            <a:r>
              <a:rPr dirty="0" baseline="30864" sz="1350" spc="-7" i="1">
                <a:latin typeface="Times New Roman"/>
                <a:cs typeface="Times New Roman"/>
              </a:rPr>
              <a:t>n</a:t>
            </a:r>
            <a:r>
              <a:rPr dirty="0" baseline="30864" sz="1350" spc="254" i="1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Symbol"/>
                <a:cs typeface="Symbol"/>
              </a:rPr>
              <a:t></a:t>
            </a:r>
            <a:r>
              <a:rPr dirty="0" baseline="35714" sz="2100" spc="15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397558" y="6719401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808467" y="6572140"/>
            <a:ext cx="476884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3525" indent="-251460">
              <a:lnSpc>
                <a:spcPts val="1420"/>
              </a:lnSpc>
              <a:spcBef>
                <a:spcPts val="100"/>
              </a:spcBef>
              <a:buFont typeface="Symbol"/>
              <a:buChar char=""/>
              <a:tabLst>
                <a:tab pos="262890" algn="l"/>
                <a:tab pos="26416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394335">
              <a:lnSpc>
                <a:spcPts val="1420"/>
              </a:lnSpc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620954" y="6834078"/>
            <a:ext cx="619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90220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spc="254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372158" y="6882037"/>
            <a:ext cx="585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baseline="15873" sz="2100" spc="-22" i="1">
                <a:latin typeface="Times New Roman"/>
                <a:cs typeface="Times New Roman"/>
              </a:rPr>
              <a:t>x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70">
                <a:latin typeface="Times New Roman"/>
                <a:cs typeface="Times New Roman"/>
              </a:rPr>
              <a:t> </a:t>
            </a:r>
            <a:r>
              <a:rPr dirty="0" baseline="15873" sz="2100" spc="15">
                <a:latin typeface="Symbol"/>
                <a:cs typeface="Symbol"/>
              </a:rPr>
              <a:t></a:t>
            </a:r>
            <a:endParaRPr baseline="15873" sz="2100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035550" y="6834078"/>
            <a:ext cx="2755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416934" y="6681596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068120" y="7443978"/>
            <a:ext cx="11582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=2,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2363526" y="7349069"/>
            <a:ext cx="572770" cy="460375"/>
            <a:chOff x="2363526" y="7349069"/>
            <a:chExt cx="572770" cy="460375"/>
          </a:xfrm>
        </p:grpSpPr>
        <p:pic>
          <p:nvPicPr>
            <p:cNvPr id="102" name="object 10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703071" y="7349069"/>
              <a:ext cx="221649" cy="198098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04307" y="7611006"/>
              <a:ext cx="222280" cy="198098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363526" y="7591943"/>
              <a:ext cx="572770" cy="0"/>
            </a:xfrm>
            <a:custGeom>
              <a:avLst/>
              <a:gdLst/>
              <a:ahLst/>
              <a:cxnLst/>
              <a:rect l="l" t="t" r="r" b="b"/>
              <a:pathLst>
                <a:path w="572769" h="0">
                  <a:moveTo>
                    <a:pt x="0" y="0"/>
                  </a:moveTo>
                  <a:lnTo>
                    <a:pt x="572224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5" name="object 105"/>
          <p:cNvGrpSpPr/>
          <p:nvPr/>
        </p:nvGrpSpPr>
        <p:grpSpPr>
          <a:xfrm>
            <a:off x="3280573" y="7349069"/>
            <a:ext cx="570230" cy="460375"/>
            <a:chOff x="3280573" y="7349069"/>
            <a:chExt cx="570230" cy="460375"/>
          </a:xfrm>
        </p:grpSpPr>
        <p:pic>
          <p:nvPicPr>
            <p:cNvPr id="106" name="object 10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617268" y="7349069"/>
              <a:ext cx="221990" cy="198098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619161" y="7611006"/>
              <a:ext cx="222242" cy="198098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3280573" y="7591943"/>
              <a:ext cx="570230" cy="0"/>
            </a:xfrm>
            <a:custGeom>
              <a:avLst/>
              <a:gdLst/>
              <a:ahLst/>
              <a:cxnLst/>
              <a:rect l="l" t="t" r="r" b="b"/>
              <a:pathLst>
                <a:path w="570229" h="0">
                  <a:moveTo>
                    <a:pt x="0" y="0"/>
                  </a:moveTo>
                  <a:lnTo>
                    <a:pt x="570043" y="0"/>
                  </a:lnTo>
                </a:path>
              </a:pathLst>
            </a:custGeom>
            <a:ln w="8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9" name="object 109"/>
          <p:cNvSpPr txBox="1"/>
          <p:nvPr/>
        </p:nvSpPr>
        <p:spPr>
          <a:xfrm>
            <a:off x="3363898" y="7444314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272230" y="7309238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937715" y="7309238"/>
            <a:ext cx="346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525" algn="l"/>
              </a:tabLst>
            </a:pPr>
            <a:r>
              <a:rPr dirty="0" sz="1400" spc="5">
                <a:latin typeface="Symbol"/>
                <a:cs typeface="Symbol"/>
              </a:rPr>
              <a:t>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826701" y="7190564"/>
            <a:ext cx="266700" cy="23939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76530">
              <a:lnSpc>
                <a:spcPts val="380"/>
              </a:lnSpc>
              <a:spcBef>
                <a:spcPts val="295"/>
              </a:spcBef>
            </a:pPr>
            <a:r>
              <a:rPr dirty="0" sz="800" spc="5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1100"/>
              </a:lnSpc>
            </a:pPr>
            <a:r>
              <a:rPr dirty="0" baseline="-37698" sz="2100" spc="67">
                <a:latin typeface="Symbol"/>
                <a:cs typeface="Symbol"/>
              </a:rPr>
              <a:t></a:t>
            </a:r>
            <a:r>
              <a:rPr dirty="0" sz="900" spc="4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46549" y="7334140"/>
            <a:ext cx="602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73709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2</a:t>
            </a:r>
            <a:r>
              <a:rPr dirty="0" baseline="-21604" sz="1350" spc="23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049480" y="744574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272230" y="7481401"/>
            <a:ext cx="95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937715" y="7481401"/>
            <a:ext cx="346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525" algn="l"/>
              </a:tabLst>
            </a:pPr>
            <a:r>
              <a:rPr dirty="0" sz="1400" spc="5">
                <a:latin typeface="Symbol"/>
                <a:cs typeface="Symbol"/>
              </a:rPr>
              <a:t>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288127" y="7334140"/>
            <a:ext cx="659130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  <a:tabLst>
                <a:tab pos="44577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420"/>
              </a:lnSpc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221430" y="7596078"/>
            <a:ext cx="1764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599440" algn="l"/>
                <a:tab pos="979805" algn="l"/>
                <a:tab pos="1514475" algn="l"/>
              </a:tabLst>
            </a:pPr>
            <a:r>
              <a:rPr dirty="0" baseline="-15873" sz="2100" spc="7">
                <a:latin typeface="Symbol"/>
                <a:cs typeface="Symbol"/>
              </a:rPr>
              <a:t></a:t>
            </a:r>
            <a:r>
              <a:rPr dirty="0" baseline="-15873" sz="2100" spc="-187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r>
              <a:rPr dirty="0" baseline="-15873" sz="2100">
                <a:latin typeface="Times New Roman"/>
                <a:cs typeface="Times New Roman"/>
              </a:rPr>
              <a:t>	</a:t>
            </a:r>
            <a:r>
              <a:rPr dirty="0" baseline="-15873" sz="2100" spc="7">
                <a:latin typeface="Symbol"/>
                <a:cs typeface="Symbol"/>
              </a:rPr>
              <a:t></a:t>
            </a:r>
            <a:r>
              <a:rPr dirty="0" baseline="-15873" sz="2100" spc="-187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075557" y="7443978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068120" y="8030717"/>
            <a:ext cx="5311140" cy="698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2.13: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Derive secant 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Newton-Raphson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>
                <a:latin typeface="Times New Roman"/>
                <a:cs typeface="Times New Roman"/>
              </a:rPr>
              <a:t>From Newton-Raphson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have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97205" y="9231714"/>
            <a:ext cx="604520" cy="0"/>
          </a:xfrm>
          <a:custGeom>
            <a:avLst/>
            <a:gdLst/>
            <a:ahLst/>
            <a:cxnLst/>
            <a:rect l="l" t="t" r="r" b="b"/>
            <a:pathLst>
              <a:path w="604519" h="0">
                <a:moveTo>
                  <a:pt x="0" y="0"/>
                </a:moveTo>
                <a:lnTo>
                  <a:pt x="604074" y="0"/>
                </a:lnTo>
              </a:path>
            </a:pathLst>
          </a:custGeom>
          <a:ln w="9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2405723" y="9077646"/>
            <a:ext cx="209550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30" i="1">
                <a:latin typeface="Times New Roman"/>
                <a:cs typeface="Times New Roman"/>
              </a:rPr>
              <a:t>n</a:t>
            </a:r>
            <a:r>
              <a:rPr dirty="0" sz="950" spc="-60">
                <a:latin typeface="Symbol"/>
                <a:cs typeface="Symbol"/>
              </a:rPr>
              <a:t></a:t>
            </a: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226945" y="9194380"/>
            <a:ext cx="699135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01650" algn="l"/>
              </a:tabLst>
            </a:pPr>
            <a:r>
              <a:rPr dirty="0" sz="950" spc="35" i="1">
                <a:latin typeface="Times New Roman"/>
                <a:cs typeface="Times New Roman"/>
              </a:rPr>
              <a:t>n</a:t>
            </a:r>
            <a:r>
              <a:rPr dirty="0" sz="950" spc="45">
                <a:latin typeface="Symbol"/>
                <a:cs typeface="Symbol"/>
              </a:rPr>
              <a:t></a:t>
            </a:r>
            <a:r>
              <a:rPr dirty="0" sz="950" spc="-5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 spc="35" i="1">
                <a:latin typeface="Times New Roman"/>
                <a:cs typeface="Times New Roman"/>
              </a:rPr>
              <a:t>n</a:t>
            </a:r>
            <a:r>
              <a:rPr dirty="0" sz="950" spc="-60">
                <a:latin typeface="Symbol"/>
                <a:cs typeface="Symbol"/>
              </a:rPr>
              <a:t></a:t>
            </a: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424777" y="9339404"/>
            <a:ext cx="209550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50" spc="30" i="1">
                <a:latin typeface="Times New Roman"/>
                <a:cs typeface="Times New Roman"/>
              </a:rPr>
              <a:t>n</a:t>
            </a:r>
            <a:r>
              <a:rPr dirty="0" sz="950" spc="-60">
                <a:latin typeface="Symbol"/>
                <a:cs typeface="Symbol"/>
              </a:rPr>
              <a:t></a:t>
            </a: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131472" y="9224509"/>
            <a:ext cx="574040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98475" algn="l"/>
              </a:tabLst>
            </a:pPr>
            <a:r>
              <a:rPr dirty="0" sz="1450" spc="5" i="1">
                <a:latin typeface="Times New Roman"/>
                <a:cs typeface="Times New Roman"/>
              </a:rPr>
              <a:t>f</a:t>
            </a:r>
            <a:r>
              <a:rPr dirty="0" sz="1450" spc="-55" i="1">
                <a:latin typeface="Times New Roman"/>
                <a:cs typeface="Times New Roman"/>
              </a:rPr>
              <a:t> </a:t>
            </a:r>
            <a:r>
              <a:rPr dirty="0" baseline="3831" sz="2175" spc="-30">
                <a:latin typeface="Symbol"/>
                <a:cs typeface="Symbol"/>
              </a:rPr>
              <a:t></a:t>
            </a:r>
            <a:r>
              <a:rPr dirty="0" sz="1450" spc="114">
                <a:latin typeface="Times New Roman"/>
                <a:cs typeface="Times New Roman"/>
              </a:rPr>
              <a:t>(</a:t>
            </a:r>
            <a:r>
              <a:rPr dirty="0" sz="1450" spc="5" i="1">
                <a:latin typeface="Times New Roman"/>
                <a:cs typeface="Times New Roman"/>
              </a:rPr>
              <a:t>x</a:t>
            </a:r>
            <a:r>
              <a:rPr dirty="0" sz="1450" i="1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145162" y="9079493"/>
            <a:ext cx="925830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48615" algn="l"/>
                <a:tab pos="809625" algn="l"/>
              </a:tabLst>
            </a:pPr>
            <a:r>
              <a:rPr dirty="0" sz="1450" spc="5" i="1">
                <a:latin typeface="Times New Roman"/>
                <a:cs typeface="Times New Roman"/>
              </a:rPr>
              <a:t>x</a:t>
            </a:r>
            <a:r>
              <a:rPr dirty="0" sz="1450" spc="5" i="1">
                <a:latin typeface="Times New Roman"/>
                <a:cs typeface="Times New Roman"/>
              </a:rPr>
              <a:t>	</a:t>
            </a:r>
            <a:r>
              <a:rPr dirty="0" sz="1450" spc="10">
                <a:latin typeface="Symbol"/>
                <a:cs typeface="Symbol"/>
              </a:rPr>
              <a:t>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5" i="1">
                <a:latin typeface="Times New Roman"/>
                <a:cs typeface="Times New Roman"/>
              </a:rPr>
              <a:t>x</a:t>
            </a:r>
            <a:r>
              <a:rPr dirty="0" sz="1450" i="1">
                <a:latin typeface="Times New Roman"/>
                <a:cs typeface="Times New Roman"/>
              </a:rPr>
              <a:t>	</a:t>
            </a:r>
            <a:r>
              <a:rPr dirty="0" sz="1450" spc="10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721991" y="9102090"/>
            <a:ext cx="373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3918172" y="9226000"/>
            <a:ext cx="1191895" cy="0"/>
          </a:xfrm>
          <a:custGeom>
            <a:avLst/>
            <a:gdLst/>
            <a:ahLst/>
            <a:cxnLst/>
            <a:rect l="l" t="t" r="r" b="b"/>
            <a:pathLst>
              <a:path w="1191895" h="0">
                <a:moveTo>
                  <a:pt x="0" y="0"/>
                </a:moveTo>
                <a:lnTo>
                  <a:pt x="1191683" y="0"/>
                </a:lnTo>
              </a:path>
            </a:pathLst>
          </a:custGeom>
          <a:ln w="9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 txBox="1"/>
          <p:nvPr/>
        </p:nvSpPr>
        <p:spPr>
          <a:xfrm>
            <a:off x="3473294" y="9188158"/>
            <a:ext cx="24511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45" i="1">
                <a:latin typeface="Times New Roman"/>
                <a:cs typeface="Times New Roman"/>
              </a:rPr>
              <a:t>n</a:t>
            </a:r>
            <a:r>
              <a:rPr dirty="0" sz="950" spc="-55">
                <a:latin typeface="Symbol"/>
                <a:cs typeface="Symbol"/>
              </a:rPr>
              <a:t></a:t>
            </a:r>
            <a:r>
              <a:rPr dirty="0" sz="950" spc="-30">
                <a:latin typeface="Times New Roman"/>
                <a:cs typeface="Times New Roman"/>
              </a:rPr>
              <a:t>1)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39</a:t>
            </a:r>
          </a:p>
        </p:txBody>
      </p:sp>
      <p:sp>
        <p:nvSpPr>
          <p:cNvPr id="130" name="object 130"/>
          <p:cNvSpPr txBox="1"/>
          <p:nvPr/>
        </p:nvSpPr>
        <p:spPr>
          <a:xfrm>
            <a:off x="4277718" y="9336168"/>
            <a:ext cx="55054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76250" algn="l"/>
              </a:tabLst>
            </a:pPr>
            <a:r>
              <a:rPr dirty="0" sz="950" spc="40" i="1">
                <a:latin typeface="Times New Roman"/>
                <a:cs typeface="Times New Roman"/>
              </a:rPr>
              <a:t>n</a:t>
            </a:r>
            <a:r>
              <a:rPr dirty="0" sz="950" spc="-55">
                <a:latin typeface="Symbol"/>
                <a:cs typeface="Symbol"/>
              </a:rPr>
              <a:t></a:t>
            </a:r>
            <a:r>
              <a:rPr dirty="0" sz="950" spc="5">
                <a:latin typeface="Times New Roman"/>
                <a:cs typeface="Times New Roman"/>
              </a:rPr>
              <a:t>1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 spc="5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175359" y="9070906"/>
            <a:ext cx="3251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5" i="1">
                <a:latin typeface="Times New Roman"/>
                <a:cs typeface="Times New Roman"/>
              </a:rPr>
              <a:t>f</a:t>
            </a:r>
            <a:r>
              <a:rPr dirty="0" sz="1500" spc="-60" i="1">
                <a:latin typeface="Times New Roman"/>
                <a:cs typeface="Times New Roman"/>
              </a:rPr>
              <a:t> </a:t>
            </a:r>
            <a:r>
              <a:rPr dirty="0" baseline="3703" sz="2250" spc="-37">
                <a:latin typeface="Symbol"/>
                <a:cs typeface="Symbol"/>
              </a:rPr>
              <a:t></a:t>
            </a:r>
            <a:r>
              <a:rPr dirty="0" sz="1500" spc="105">
                <a:latin typeface="Times New Roman"/>
                <a:cs typeface="Times New Roman"/>
              </a:rPr>
              <a:t>(</a:t>
            </a:r>
            <a:r>
              <a:rPr dirty="0" sz="1500" spc="-5" i="1"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125460" y="8958912"/>
            <a:ext cx="302704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85775" algn="l"/>
                <a:tab pos="1642745" algn="l"/>
              </a:tabLst>
            </a:pPr>
            <a:r>
              <a:rPr dirty="0" sz="1450" spc="5" i="1">
                <a:latin typeface="Times New Roman"/>
                <a:cs typeface="Times New Roman"/>
              </a:rPr>
              <a:t>f</a:t>
            </a:r>
            <a:r>
              <a:rPr dirty="0" sz="1450" spc="-10" i="1">
                <a:latin typeface="Times New Roman"/>
                <a:cs typeface="Times New Roman"/>
              </a:rPr>
              <a:t> </a:t>
            </a:r>
            <a:r>
              <a:rPr dirty="0" sz="1450" spc="114">
                <a:latin typeface="Times New Roman"/>
                <a:cs typeface="Times New Roman"/>
              </a:rPr>
              <a:t>(</a:t>
            </a:r>
            <a:r>
              <a:rPr dirty="0" sz="1450" spc="5" i="1">
                <a:latin typeface="Times New Roman"/>
                <a:cs typeface="Times New Roman"/>
              </a:rPr>
              <a:t>x</a:t>
            </a:r>
            <a:r>
              <a:rPr dirty="0" sz="1450" i="1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Times New Roman"/>
                <a:cs typeface="Times New Roman"/>
              </a:rPr>
              <a:t>)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baseline="-33333" sz="2250" spc="-7">
                <a:latin typeface="Symbol"/>
                <a:cs typeface="Symbol"/>
              </a:rPr>
              <a:t></a:t>
            </a:r>
            <a:r>
              <a:rPr dirty="0" baseline="-33333" sz="2250">
                <a:latin typeface="Times New Roman"/>
                <a:cs typeface="Times New Roman"/>
              </a:rPr>
              <a:t> </a:t>
            </a:r>
            <a:r>
              <a:rPr dirty="0" baseline="-33333" sz="2250" spc="-30">
                <a:latin typeface="Times New Roman"/>
                <a:cs typeface="Times New Roman"/>
              </a:rPr>
              <a:t> </a:t>
            </a:r>
            <a:r>
              <a:rPr dirty="0" baseline="1851" sz="2250" spc="-7" i="1">
                <a:latin typeface="Times New Roman"/>
                <a:cs typeface="Times New Roman"/>
              </a:rPr>
              <a:t>f</a:t>
            </a:r>
            <a:r>
              <a:rPr dirty="0" baseline="1851" sz="2250" spc="-30" i="1">
                <a:latin typeface="Times New Roman"/>
                <a:cs typeface="Times New Roman"/>
              </a:rPr>
              <a:t> </a:t>
            </a:r>
            <a:r>
              <a:rPr dirty="0" baseline="1851" sz="2250" spc="157">
                <a:latin typeface="Times New Roman"/>
                <a:cs typeface="Times New Roman"/>
              </a:rPr>
              <a:t>(</a:t>
            </a:r>
            <a:r>
              <a:rPr dirty="0" baseline="1851" sz="2250" spc="-22" i="1">
                <a:latin typeface="Times New Roman"/>
                <a:cs typeface="Times New Roman"/>
              </a:rPr>
              <a:t>x</a:t>
            </a:r>
            <a:r>
              <a:rPr dirty="0" baseline="-20467" sz="1425" spc="60" i="1">
                <a:latin typeface="Times New Roman"/>
                <a:cs typeface="Times New Roman"/>
              </a:rPr>
              <a:t>n</a:t>
            </a:r>
            <a:r>
              <a:rPr dirty="0" baseline="-20467" sz="1425" spc="-82">
                <a:latin typeface="Symbol"/>
                <a:cs typeface="Symbol"/>
              </a:rPr>
              <a:t></a:t>
            </a:r>
            <a:r>
              <a:rPr dirty="0" baseline="-20467" sz="1425" spc="112">
                <a:latin typeface="Times New Roman"/>
                <a:cs typeface="Times New Roman"/>
              </a:rPr>
              <a:t>1</a:t>
            </a:r>
            <a:r>
              <a:rPr dirty="0" baseline="1851" sz="2250" spc="-7">
                <a:latin typeface="Times New Roman"/>
                <a:cs typeface="Times New Roman"/>
              </a:rPr>
              <a:t>)</a:t>
            </a:r>
            <a:r>
              <a:rPr dirty="0" baseline="1851" sz="2250" spc="-135">
                <a:latin typeface="Times New Roman"/>
                <a:cs typeface="Times New Roman"/>
              </a:rPr>
              <a:t> </a:t>
            </a:r>
            <a:r>
              <a:rPr dirty="0" baseline="1851" sz="2250" spc="-7">
                <a:latin typeface="Symbol"/>
                <a:cs typeface="Symbol"/>
              </a:rPr>
              <a:t></a:t>
            </a:r>
            <a:r>
              <a:rPr dirty="0" baseline="1851" sz="2250">
                <a:latin typeface="Times New Roman"/>
                <a:cs typeface="Times New Roman"/>
              </a:rPr>
              <a:t> </a:t>
            </a:r>
            <a:r>
              <a:rPr dirty="0" baseline="1851" sz="2250" spc="-277">
                <a:latin typeface="Times New Roman"/>
                <a:cs typeface="Times New Roman"/>
              </a:rPr>
              <a:t> </a:t>
            </a:r>
            <a:r>
              <a:rPr dirty="0" baseline="1851" sz="2250" spc="-7" i="1">
                <a:latin typeface="Times New Roman"/>
                <a:cs typeface="Times New Roman"/>
              </a:rPr>
              <a:t>f</a:t>
            </a:r>
            <a:r>
              <a:rPr dirty="0" baseline="1851" sz="2250" spc="-30" i="1">
                <a:latin typeface="Times New Roman"/>
                <a:cs typeface="Times New Roman"/>
              </a:rPr>
              <a:t> </a:t>
            </a:r>
            <a:r>
              <a:rPr dirty="0" baseline="1851" sz="2250" spc="150">
                <a:latin typeface="Times New Roman"/>
                <a:cs typeface="Times New Roman"/>
              </a:rPr>
              <a:t>(</a:t>
            </a:r>
            <a:r>
              <a:rPr dirty="0" baseline="1851" sz="2250" spc="-15" i="1">
                <a:latin typeface="Times New Roman"/>
                <a:cs typeface="Times New Roman"/>
              </a:rPr>
              <a:t>x</a:t>
            </a:r>
            <a:r>
              <a:rPr dirty="0" baseline="-20467" sz="1425" spc="7" i="1">
                <a:latin typeface="Times New Roman"/>
                <a:cs typeface="Times New Roman"/>
              </a:rPr>
              <a:t>n</a:t>
            </a:r>
            <a:r>
              <a:rPr dirty="0" baseline="-20467" sz="1425" spc="-120" i="1">
                <a:latin typeface="Times New Roman"/>
                <a:cs typeface="Times New Roman"/>
              </a:rPr>
              <a:t> </a:t>
            </a:r>
            <a:r>
              <a:rPr dirty="0" baseline="1851" sz="2250" spc="-7">
                <a:latin typeface="Times New Roman"/>
                <a:cs typeface="Times New Roman"/>
              </a:rPr>
              <a:t>)</a:t>
            </a:r>
            <a:endParaRPr baseline="1851" sz="225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194693" y="9218908"/>
            <a:ext cx="57340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755" algn="l"/>
              </a:tabLst>
            </a:pPr>
            <a:r>
              <a:rPr dirty="0" sz="1500" spc="-5" i="1">
                <a:latin typeface="Times New Roman"/>
                <a:cs typeface="Times New Roman"/>
              </a:rPr>
              <a:t>x	</a:t>
            </a:r>
            <a:r>
              <a:rPr dirty="0" sz="1500" spc="-5">
                <a:latin typeface="Symbol"/>
                <a:cs typeface="Symbol"/>
              </a:rPr>
              <a:t></a:t>
            </a:r>
            <a:r>
              <a:rPr dirty="0" sz="1500" spc="-90">
                <a:latin typeface="Times New Roman"/>
                <a:cs typeface="Times New Roman"/>
              </a:rPr>
              <a:t> </a:t>
            </a:r>
            <a:r>
              <a:rPr dirty="0" sz="1500" spc="-5" i="1"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168653"/>
            <a:ext cx="593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0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26349" y="1314748"/>
            <a:ext cx="1516380" cy="0"/>
          </a:xfrm>
          <a:custGeom>
            <a:avLst/>
            <a:gdLst/>
            <a:ahLst/>
            <a:cxnLst/>
            <a:rect l="l" t="t" r="r" b="b"/>
            <a:pathLst>
              <a:path w="1516379" h="0">
                <a:moveTo>
                  <a:pt x="0" y="0"/>
                </a:moveTo>
                <a:lnTo>
                  <a:pt x="151626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49115" y="1057587"/>
            <a:ext cx="18173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209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157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75" i="1">
                <a:latin typeface="Times New Roman"/>
                <a:cs typeface="Times New Roman"/>
              </a:rPr>
              <a:t>n</a:t>
            </a:r>
            <a:r>
              <a:rPr dirty="0" baseline="-22875" sz="1275" spc="-37">
                <a:latin typeface="Symbol"/>
                <a:cs typeface="Symbol"/>
              </a:rPr>
              <a:t></a:t>
            </a:r>
            <a:r>
              <a:rPr dirty="0" baseline="-22875" sz="1275" spc="120">
                <a:latin typeface="Times New Roman"/>
                <a:cs typeface="Times New Roman"/>
              </a:rPr>
              <a:t>1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44">
                <a:latin typeface="Symbol"/>
                <a:cs typeface="Symbol"/>
              </a:rPr>
              <a:t>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22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5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50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.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4287" y="1278785"/>
            <a:ext cx="2127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50" i="1">
                <a:latin typeface="Times New Roman"/>
                <a:cs typeface="Times New Roman"/>
              </a:rPr>
              <a:t>n</a:t>
            </a:r>
            <a:r>
              <a:rPr dirty="0" sz="850" spc="7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63977" y="1415734"/>
            <a:ext cx="5143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43865" algn="l"/>
              </a:tabLst>
            </a:pPr>
            <a:r>
              <a:rPr dirty="0" sz="850" spc="50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6603" y="1307237"/>
            <a:ext cx="5359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4165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x	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1735582"/>
            <a:ext cx="5427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2.14:</a:t>
            </a:r>
            <a:r>
              <a:rPr dirty="0" sz="1400" spc="2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tangent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graph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10277" y="2300268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5" h="0">
                <a:moveTo>
                  <a:pt x="0" y="0"/>
                </a:moveTo>
                <a:lnTo>
                  <a:pt x="464038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638013" y="2043108"/>
            <a:ext cx="7588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0" indent="-197485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235585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55608" y="226430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2720" y="2154682"/>
            <a:ext cx="3564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points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))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intersects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-axis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when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19054" y="240125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1993" y="2292757"/>
            <a:ext cx="4375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19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1920" y="2793237"/>
            <a:ext cx="5581015" cy="3194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Left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reader 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exercise.</a:t>
            </a:r>
            <a:endParaRPr sz="1400">
              <a:latin typeface="Times New Roman"/>
              <a:cs typeface="Times New Roman"/>
            </a:endParaRPr>
          </a:p>
          <a:p>
            <a:pPr marL="88900" marR="81915">
              <a:lnSpc>
                <a:spcPct val="143600"/>
              </a:lnSpc>
              <a:spcBef>
                <a:spcPts val="12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1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2.15:</a:t>
            </a:r>
            <a:r>
              <a:rPr dirty="0" sz="1400" spc="17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-x-1=0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[1,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2]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10</a:t>
            </a:r>
            <a:r>
              <a:rPr dirty="0" baseline="30864" sz="1350" spc="7">
                <a:latin typeface="Times New Roman"/>
                <a:cs typeface="Times New Roman"/>
              </a:rPr>
              <a:t>-5 </a:t>
            </a:r>
            <a:r>
              <a:rPr dirty="0" baseline="30864" sz="1350" spc="-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accuracy, 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secant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Left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reader 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exercise.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2.3.5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Chybeshev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assume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polynomial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degree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88900" marR="568325" indent="513715">
              <a:lnSpc>
                <a:spcPct val="162100"/>
              </a:lnSpc>
              <a:spcBef>
                <a:spcPts val="5"/>
              </a:spcBef>
              <a:tabLst>
                <a:tab pos="4661535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0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1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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(2.7)  </a:t>
            </a:r>
            <a:r>
              <a:rPr dirty="0" baseline="1984" sz="2100" spc="-7">
                <a:latin typeface="Times New Roman"/>
                <a:cs typeface="Times New Roman"/>
              </a:rPr>
              <a:t>We determine</a:t>
            </a:r>
            <a:r>
              <a:rPr dirty="0" baseline="1984" sz="2100" spc="25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5" i="1">
                <a:latin typeface="Times New Roman"/>
                <a:cs typeface="Times New Roman"/>
              </a:rPr>
              <a:t>a</a:t>
            </a:r>
            <a:r>
              <a:rPr dirty="0" baseline="-21604" sz="1350" spc="82">
                <a:latin typeface="Times New Roman"/>
                <a:cs typeface="Times New Roman"/>
              </a:rPr>
              <a:t>1</a:t>
            </a:r>
            <a:r>
              <a:rPr dirty="0" baseline="-21604" sz="1350" spc="40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and</a:t>
            </a:r>
            <a:r>
              <a:rPr dirty="0" baseline="1984" sz="2100" spc="270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a</a:t>
            </a:r>
            <a:r>
              <a:rPr dirty="0" baseline="-19607" sz="1275" spc="15">
                <a:latin typeface="Times New Roman"/>
                <a:cs typeface="Times New Roman"/>
              </a:rPr>
              <a:t>2</a:t>
            </a:r>
            <a:r>
              <a:rPr dirty="0" baseline="-19607" sz="1275" spc="16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using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conditions: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5223" y="6237013"/>
            <a:ext cx="227329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15">
                <a:latin typeface="Times New Roman"/>
                <a:cs typeface="Times New Roman"/>
              </a:rPr>
              <a:t>0 </a:t>
            </a:r>
            <a:r>
              <a:rPr dirty="0" sz="900" spc="15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6536" y="6126713"/>
            <a:ext cx="210629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60" i="1">
                <a:latin typeface="Times New Roman"/>
                <a:cs typeface="Times New Roman"/>
              </a:rPr>
              <a:t>f</a:t>
            </a:r>
            <a:r>
              <a:rPr dirty="0" baseline="-21604" sz="1350" spc="22" i="1">
                <a:latin typeface="Times New Roman"/>
                <a:cs typeface="Times New Roman"/>
              </a:rPr>
              <a:t>k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5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k</a:t>
            </a:r>
            <a:r>
              <a:rPr dirty="0" baseline="-21604" sz="1350" spc="-44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a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1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k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7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2720" y="6507713"/>
            <a:ext cx="3761104" cy="9290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51180">
              <a:lnSpc>
                <a:spcPct val="100000"/>
              </a:lnSpc>
              <a:spcBef>
                <a:spcPts val="105"/>
              </a:spcBef>
            </a:pPr>
            <a:r>
              <a:rPr dirty="0" sz="1400" spc="60" i="1">
                <a:latin typeface="Times New Roman"/>
                <a:cs typeface="Times New Roman"/>
              </a:rPr>
              <a:t>f</a:t>
            </a:r>
            <a:r>
              <a:rPr dirty="0" baseline="-21604" sz="1350" spc="-262" i="1">
                <a:latin typeface="Times New Roman"/>
                <a:cs typeface="Times New Roman"/>
              </a:rPr>
              <a:t>k</a:t>
            </a:r>
            <a:r>
              <a:rPr dirty="0" baseline="3968" sz="2100" spc="22">
                <a:latin typeface="Symbol"/>
                <a:cs typeface="Symbol"/>
              </a:rPr>
              <a:t></a:t>
            </a:r>
            <a:r>
              <a:rPr dirty="0" baseline="3968" sz="2100" spc="-6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k</a:t>
            </a:r>
            <a:r>
              <a:rPr dirty="0" baseline="-21604" sz="1350" spc="-52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2</a:t>
            </a:r>
            <a:r>
              <a:rPr dirty="0" sz="1400" spc="-20" i="1">
                <a:latin typeface="Times New Roman"/>
                <a:cs typeface="Times New Roman"/>
              </a:rPr>
              <a:t>a</a:t>
            </a:r>
            <a:r>
              <a:rPr dirty="0" baseline="-21604" sz="1350" spc="30">
                <a:latin typeface="Times New Roman"/>
                <a:cs typeface="Times New Roman"/>
              </a:rPr>
              <a:t>0</a:t>
            </a:r>
            <a:r>
              <a:rPr dirty="0" baseline="-21604" sz="1350" spc="-217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k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a</a:t>
            </a:r>
            <a:r>
              <a:rPr dirty="0" baseline="-21604" sz="1350" spc="30">
                <a:latin typeface="Times New Roman"/>
                <a:cs typeface="Times New Roman"/>
              </a:rPr>
              <a:t>1</a:t>
            </a:r>
            <a:endParaRPr baseline="-21604" sz="1350">
              <a:latin typeface="Times New Roman"/>
              <a:cs typeface="Times New Roman"/>
            </a:endParaRPr>
          </a:p>
          <a:p>
            <a:pPr marL="551815">
              <a:lnSpc>
                <a:spcPct val="100000"/>
              </a:lnSpc>
              <a:spcBef>
                <a:spcPts val="1030"/>
              </a:spcBef>
            </a:pPr>
            <a:r>
              <a:rPr dirty="0" sz="1350" spc="70" i="1">
                <a:latin typeface="Times New Roman"/>
                <a:cs typeface="Times New Roman"/>
              </a:rPr>
              <a:t>f</a:t>
            </a:r>
            <a:r>
              <a:rPr dirty="0" baseline="-22875" sz="1275" spc="37" i="1">
                <a:latin typeface="Times New Roman"/>
                <a:cs typeface="Times New Roman"/>
              </a:rPr>
              <a:t>k</a:t>
            </a:r>
            <a:r>
              <a:rPr dirty="0" baseline="4115" sz="2025" spc="7">
                <a:latin typeface="Symbol"/>
                <a:cs typeface="Symbol"/>
              </a:rPr>
              <a:t></a:t>
            </a:r>
            <a:r>
              <a:rPr dirty="0" baseline="4115" sz="2025" spc="-284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135" i="1">
                <a:latin typeface="Times New Roman"/>
                <a:cs typeface="Times New Roman"/>
              </a:rPr>
              <a:t> </a:t>
            </a:r>
            <a:r>
              <a:rPr dirty="0" baseline="4115" sz="2025" spc="-22">
                <a:latin typeface="Symbol"/>
                <a:cs typeface="Symbol"/>
              </a:rPr>
              <a:t>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22" i="1">
                <a:latin typeface="Times New Roman"/>
                <a:cs typeface="Times New Roman"/>
              </a:rPr>
              <a:t>k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2</a:t>
            </a:r>
            <a:r>
              <a:rPr dirty="0" sz="1350" spc="5" i="1">
                <a:latin typeface="Times New Roman"/>
                <a:cs typeface="Times New Roman"/>
              </a:rPr>
              <a:t>a</a:t>
            </a:r>
            <a:r>
              <a:rPr dirty="0" baseline="-22875" sz="1275" spc="22">
                <a:latin typeface="Times New Roman"/>
                <a:cs typeface="Times New Roman"/>
              </a:rPr>
              <a:t>0</a:t>
            </a:r>
            <a:r>
              <a:rPr dirty="0" baseline="-22875" sz="1275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5"/>
              </a:spcBef>
            </a:pP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im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a</a:t>
            </a:r>
            <a:r>
              <a:rPr dirty="0" baseline="-22875" sz="1275" spc="7" i="1">
                <a:latin typeface="Times New Roman"/>
                <a:cs typeface="Times New Roman"/>
              </a:rPr>
              <a:t>i</a:t>
            </a:r>
            <a:r>
              <a:rPr dirty="0" baseline="-22875" sz="1275" spc="112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'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s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(2.7)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obt</a:t>
            </a:r>
            <a:r>
              <a:rPr dirty="0" sz="1400">
                <a:latin typeface="Times New Roman"/>
                <a:cs typeface="Times New Roman"/>
              </a:rPr>
              <a:t>ai</a:t>
            </a:r>
            <a:r>
              <a:rPr dirty="0" sz="1400" spc="-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85282" y="6506336"/>
            <a:ext cx="368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76968" y="780188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63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775499" y="779433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39477" y="7765625"/>
            <a:ext cx="9556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7860" algn="l"/>
                <a:tab pos="890269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97201" y="7765625"/>
            <a:ext cx="3879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258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56420" y="7655774"/>
            <a:ext cx="2484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5" i="1">
                <a:latin typeface="Times New Roman"/>
                <a:cs typeface="Times New Roman"/>
              </a:rPr>
              <a:t>  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7">
                <a:latin typeface="Symbol"/>
                <a:cs typeface="Symbol"/>
              </a:rPr>
              <a:t></a:t>
            </a:r>
            <a:r>
              <a:rPr dirty="0" baseline="3968" sz="2100" spc="-12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1</a:t>
            </a:r>
            <a:r>
              <a:rPr dirty="0" baseline="35714" sz="2100" spc="-179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89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baseline="3968" sz="2100" spc="202">
                <a:latin typeface="Symbol"/>
                <a:cs typeface="Symbol"/>
              </a:rPr>
              <a:t>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85282" y="7655814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42720" y="8089900"/>
            <a:ext cx="4402455" cy="96393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Taylor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expansion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about</a:t>
            </a:r>
            <a:r>
              <a:rPr dirty="0" sz="1400" spc="51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k</a:t>
            </a:r>
            <a:endParaRPr baseline="-21604" sz="1350">
              <a:latin typeface="Times New Roman"/>
              <a:cs typeface="Times New Roman"/>
            </a:endParaRPr>
          </a:p>
          <a:p>
            <a:pPr marL="38100" marR="266700">
              <a:lnSpc>
                <a:spcPct val="160700"/>
              </a:lnSpc>
              <a:spcBef>
                <a:spcPts val="290"/>
              </a:spcBef>
            </a:pPr>
            <a:r>
              <a:rPr dirty="0" sz="1400" spc="-5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55" i="1">
                <a:latin typeface="Times New Roman"/>
                <a:cs typeface="Times New Roman"/>
              </a:rPr>
              <a:t>x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k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higher powers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neglected.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(2.9), put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2057" sz="2025" spc="-7" i="1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75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22875" sz="1275" spc="7" i="1">
                <a:latin typeface="Times New Roman"/>
                <a:cs typeface="Times New Roman"/>
              </a:rPr>
              <a:t>k</a:t>
            </a:r>
            <a:r>
              <a:rPr dirty="0" baseline="-22875" sz="1275" spc="-172" i="1">
                <a:latin typeface="Times New Roman"/>
                <a:cs typeface="Times New Roman"/>
              </a:rPr>
              <a:t> </a:t>
            </a:r>
            <a:r>
              <a:rPr dirty="0" baseline="-22875" sz="1275" spc="-15">
                <a:latin typeface="Symbol"/>
                <a:cs typeface="Symbol"/>
              </a:rPr>
              <a:t></a:t>
            </a:r>
            <a:r>
              <a:rPr dirty="0" baseline="-22875" sz="1275" spc="-15">
                <a:latin typeface="Times New Roman"/>
                <a:cs typeface="Times New Roman"/>
              </a:rPr>
              <a:t>1</a:t>
            </a:r>
            <a:r>
              <a:rPr dirty="0" baseline="-22875" sz="1275" spc="-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05450" y="8088629"/>
            <a:ext cx="9918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41090" y="6240779"/>
            <a:ext cx="90805" cy="800100"/>
          </a:xfrm>
          <a:custGeom>
            <a:avLst/>
            <a:gdLst/>
            <a:ahLst/>
            <a:cxnLst/>
            <a:rect l="l" t="t" r="r" b="b"/>
            <a:pathLst>
              <a:path w="90804" h="800100">
                <a:moveTo>
                  <a:pt x="0" y="0"/>
                </a:moveTo>
                <a:lnTo>
                  <a:pt x="17658" y="5238"/>
                </a:lnTo>
                <a:lnTo>
                  <a:pt x="32115" y="19526"/>
                </a:lnTo>
                <a:lnTo>
                  <a:pt x="41880" y="40719"/>
                </a:lnTo>
                <a:lnTo>
                  <a:pt x="45465" y="66675"/>
                </a:lnTo>
                <a:lnTo>
                  <a:pt x="45465" y="333375"/>
                </a:lnTo>
                <a:lnTo>
                  <a:pt x="49031" y="359330"/>
                </a:lnTo>
                <a:lnTo>
                  <a:pt x="58753" y="380523"/>
                </a:lnTo>
                <a:lnTo>
                  <a:pt x="73165" y="394811"/>
                </a:lnTo>
                <a:lnTo>
                  <a:pt x="90805" y="400050"/>
                </a:lnTo>
                <a:lnTo>
                  <a:pt x="73165" y="405288"/>
                </a:lnTo>
                <a:lnTo>
                  <a:pt x="58753" y="419576"/>
                </a:lnTo>
                <a:lnTo>
                  <a:pt x="49031" y="440769"/>
                </a:lnTo>
                <a:lnTo>
                  <a:pt x="45465" y="466725"/>
                </a:lnTo>
                <a:lnTo>
                  <a:pt x="45465" y="733425"/>
                </a:lnTo>
                <a:lnTo>
                  <a:pt x="41880" y="759380"/>
                </a:lnTo>
                <a:lnTo>
                  <a:pt x="32115" y="780573"/>
                </a:lnTo>
                <a:lnTo>
                  <a:pt x="17658" y="794861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52124" y="1314748"/>
            <a:ext cx="185420" cy="0"/>
          </a:xfrm>
          <a:custGeom>
            <a:avLst/>
            <a:gdLst/>
            <a:ahLst/>
            <a:cxnLst/>
            <a:rect l="l" t="t" r="r" b="b"/>
            <a:pathLst>
              <a:path w="185419" h="0">
                <a:moveTo>
                  <a:pt x="0" y="0"/>
                </a:moveTo>
                <a:lnTo>
                  <a:pt x="18529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2094" y="131474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63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61707" y="1314748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 h="0">
                <a:moveTo>
                  <a:pt x="0" y="0"/>
                </a:moveTo>
                <a:lnTo>
                  <a:pt x="185216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54628" y="1153963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1107" y="1168552"/>
            <a:ext cx="635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15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41571" y="1415734"/>
            <a:ext cx="13855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322070" algn="l"/>
              </a:tabLst>
            </a:pP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20" i="1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3464" y="1060050"/>
            <a:ext cx="749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4406" y="1278785"/>
            <a:ext cx="19526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45770" algn="l"/>
                <a:tab pos="1455420" algn="l"/>
                <a:tab pos="1888489" algn="l"/>
              </a:tabLst>
            </a:pP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-114" i="1">
                <a:latin typeface="Times New Roman"/>
                <a:cs typeface="Times New Roman"/>
              </a:rPr>
              <a:t> </a:t>
            </a:r>
            <a:r>
              <a:rPr dirty="0" sz="850" spc="-35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i="1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r>
              <a:rPr dirty="0" sz="850" spc="-110" i="1">
                <a:latin typeface="Times New Roman"/>
                <a:cs typeface="Times New Roman"/>
              </a:rPr>
              <a:t> </a:t>
            </a:r>
            <a:r>
              <a:rPr dirty="0" sz="850" spc="-35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80076" y="1049812"/>
            <a:ext cx="787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65">
                <a:latin typeface="Symbol"/>
                <a:cs typeface="Symbol"/>
              </a:rPr>
              <a:t>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1462" y="1170296"/>
            <a:ext cx="159766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31470" algn="l"/>
              </a:tabLst>
            </a:pP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15" i="1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baseline="34979" sz="2025" spc="112" i="1">
                <a:latin typeface="Times New Roman"/>
                <a:cs typeface="Times New Roman"/>
              </a:rPr>
              <a:t>f</a:t>
            </a:r>
            <a:r>
              <a:rPr dirty="0" baseline="32679" sz="1275" spc="30" i="1">
                <a:latin typeface="Times New Roman"/>
                <a:cs typeface="Times New Roman"/>
              </a:rPr>
              <a:t>k</a:t>
            </a:r>
            <a:r>
              <a:rPr dirty="0" baseline="32679" sz="1275" i="1">
                <a:latin typeface="Times New Roman"/>
                <a:cs typeface="Times New Roman"/>
              </a:rPr>
              <a:t>  </a:t>
            </a:r>
            <a:r>
              <a:rPr dirty="0" baseline="32679" sz="1275" spc="-104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1</a:t>
            </a:r>
            <a:r>
              <a:rPr dirty="0" baseline="34979" sz="2025" spc="-135">
                <a:latin typeface="Times New Roman"/>
                <a:cs typeface="Times New Roman"/>
              </a:rPr>
              <a:t> </a:t>
            </a:r>
            <a:r>
              <a:rPr dirty="0" sz="1350" spc="105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83957" y="1307237"/>
            <a:ext cx="4406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39090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15">
                <a:latin typeface="Symbol"/>
                <a:cs typeface="Symbol"/>
              </a:rPr>
              <a:t></a:t>
            </a:r>
            <a:r>
              <a:rPr dirty="0" baseline="4115" sz="2025">
                <a:latin typeface="Times New Roman"/>
                <a:cs typeface="Times New Roman"/>
              </a:rPr>
              <a:t>	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93464" y="1307237"/>
            <a:ext cx="15621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15">
                <a:latin typeface="Symbol"/>
                <a:cs typeface="Symbol"/>
              </a:rPr>
              <a:t></a:t>
            </a:r>
            <a:endParaRPr baseline="4115" sz="2025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93219" y="1168653"/>
            <a:ext cx="741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3260" algn="l"/>
              </a:tabLst>
            </a:pP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5282" y="1168653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7593" y="1875600"/>
            <a:ext cx="50990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46405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k</a:t>
            </a:r>
            <a:r>
              <a:rPr dirty="0" sz="850" spc="-110" i="1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15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21584" y="1911648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20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10470" y="1765452"/>
            <a:ext cx="7556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10470" y="2012945"/>
            <a:ext cx="7556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53250" y="1656950"/>
            <a:ext cx="742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53250" y="1904448"/>
            <a:ext cx="1549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>
                <a:latin typeface="Symbol"/>
                <a:cs typeface="Symbol"/>
              </a:rPr>
              <a:t></a:t>
            </a:r>
            <a:endParaRPr baseline="4115" sz="2025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1766061"/>
            <a:ext cx="5427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8145" algn="l"/>
                <a:tab pos="2710180" algn="l"/>
              </a:tabLst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substitute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x	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sz="1350" spc="27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1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(2.10)</a:t>
            </a:r>
            <a:r>
              <a:rPr dirty="0" sz="1400" spc="-5">
                <a:latin typeface="Times New Roman"/>
                <a:cs typeface="Times New Roman"/>
              </a:rPr>
              <a:t> 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80287" y="253538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865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75474" y="2436133"/>
            <a:ext cx="33083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3888" sz="2100" spc="-22" i="1">
                <a:latin typeface="Times New Roman"/>
                <a:cs typeface="Times New Roman"/>
              </a:rPr>
              <a:t>x</a:t>
            </a:r>
            <a:r>
              <a:rPr dirty="0" sz="900" spc="-5" i="1">
                <a:latin typeface="Times New Roman"/>
                <a:cs typeface="Times New Roman"/>
              </a:rPr>
              <a:t>k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86557" y="2279606"/>
            <a:ext cx="9975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62585" algn="l"/>
              </a:tabLst>
            </a:pP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 i="1">
                <a:latin typeface="Times New Roman"/>
                <a:cs typeface="Times New Roman"/>
              </a:rPr>
              <a:t>k	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baseline="40123" sz="1350" spc="644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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61157" y="2531602"/>
            <a:ext cx="103886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390525" algn="l"/>
              </a:tabLst>
            </a:pPr>
            <a:r>
              <a:rPr dirty="0" baseline="1984" sz="2100" spc="-60" i="1">
                <a:latin typeface="Times New Roman"/>
                <a:cs typeface="Times New Roman"/>
              </a:rPr>
              <a:t>f</a:t>
            </a:r>
            <a:r>
              <a:rPr dirty="0" baseline="-21604" sz="1350" spc="-60" i="1">
                <a:latin typeface="Times New Roman"/>
                <a:cs typeface="Times New Roman"/>
              </a:rPr>
              <a:t>k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baseline="3968" sz="2100" spc="-60">
                <a:latin typeface="Times New Roman"/>
                <a:cs typeface="Times New Roman"/>
              </a:rPr>
              <a:t>	</a:t>
            </a:r>
            <a:r>
              <a:rPr dirty="0" baseline="1984" sz="2100" spc="-7">
                <a:latin typeface="Times New Roman"/>
                <a:cs typeface="Times New Roman"/>
              </a:rPr>
              <a:t>2</a:t>
            </a:r>
            <a:r>
              <a:rPr dirty="0" baseline="1984" sz="2100" spc="359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f</a:t>
            </a:r>
            <a:r>
              <a:rPr dirty="0" baseline="-21604" sz="1350" spc="-37" i="1">
                <a:latin typeface="Times New Roman"/>
                <a:cs typeface="Times New Roman"/>
              </a:rPr>
              <a:t>k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baseline="37037" sz="1350" spc="-37">
                <a:latin typeface="Times New Roman"/>
                <a:cs typeface="Times New Roman"/>
              </a:rPr>
              <a:t>2</a:t>
            </a:r>
            <a:r>
              <a:rPr dirty="0" baseline="37037" sz="1350" spc="450">
                <a:latin typeface="Times New Roman"/>
                <a:cs typeface="Times New Roman"/>
              </a:rPr>
              <a:t> </a:t>
            </a:r>
            <a:r>
              <a:rPr dirty="0" baseline="1984" sz="2100" spc="-60" i="1">
                <a:latin typeface="Times New Roman"/>
                <a:cs typeface="Times New Roman"/>
              </a:rPr>
              <a:t>f</a:t>
            </a:r>
            <a:r>
              <a:rPr dirty="0" baseline="-21604" sz="1350" spc="-60" i="1">
                <a:latin typeface="Times New Roman"/>
                <a:cs typeface="Times New Roman"/>
              </a:rPr>
              <a:t>k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74592" y="2389377"/>
            <a:ext cx="2429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30885" algn="l"/>
                <a:tab pos="1120775" algn="l"/>
                <a:tab pos="1388110" algn="l"/>
              </a:tabLst>
            </a:pP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k</a:t>
            </a:r>
            <a:r>
              <a:rPr dirty="0" baseline="-21604" sz="1350" spc="359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u="sng" baseline="19841" sz="21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	k</a:t>
            </a:r>
            <a:r>
              <a:rPr dirty="0" baseline="30864" sz="1350" spc="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04620" y="2874009"/>
            <a:ext cx="5551170" cy="226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which is called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Chebyshev method.</a:t>
            </a:r>
            <a:endParaRPr sz="1400">
              <a:latin typeface="Times New Roman"/>
              <a:cs typeface="Times New Roman"/>
            </a:endParaRPr>
          </a:p>
          <a:p>
            <a:pPr marL="76200" marR="68580" indent="43815">
              <a:lnSpc>
                <a:spcPct val="161800"/>
              </a:lnSpc>
              <a:spcBef>
                <a:spcPts val="30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2.16: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Perform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Chebyshev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5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Symbol"/>
                <a:cs typeface="Symbol"/>
              </a:rPr>
              <a:t></a:t>
            </a:r>
            <a:r>
              <a:rPr dirty="0" sz="1400" spc="80">
                <a:latin typeface="Times New Roman"/>
                <a:cs typeface="Times New Roman"/>
              </a:rPr>
              <a:t>1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>
                <a:latin typeface="Times New Roman"/>
                <a:cs typeface="Times New Roman"/>
              </a:rPr>
              <a:t>0</a:t>
            </a:r>
            <a:r>
              <a:rPr dirty="0" baseline="-19607" sz="1275" spc="7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67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0.5.</a:t>
            </a:r>
            <a:endParaRPr baseline="2057" sz="202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baseline="1984" sz="2100" spc="-7" b="1">
                <a:latin typeface="Times New Roman"/>
                <a:cs typeface="Times New Roman"/>
              </a:rPr>
              <a:t>Solution:</a:t>
            </a:r>
            <a:r>
              <a:rPr dirty="0" baseline="1984" sz="2100" b="1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We</a:t>
            </a:r>
            <a:r>
              <a:rPr dirty="0" baseline="1984" sz="2100" spc="-1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have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5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Symbol"/>
                <a:cs typeface="Symbol"/>
              </a:rPr>
              <a:t></a:t>
            </a:r>
            <a:r>
              <a:rPr dirty="0" sz="1400" spc="75">
                <a:latin typeface="Times New Roman"/>
                <a:cs typeface="Times New Roman"/>
              </a:rPr>
              <a:t>1</a:t>
            </a:r>
            <a:r>
              <a:rPr dirty="0" baseline="1984" sz="2100" spc="112">
                <a:latin typeface="Times New Roman"/>
                <a:cs typeface="Times New Roman"/>
              </a:rPr>
              <a:t>,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then</a:t>
            </a:r>
            <a:r>
              <a:rPr dirty="0" baseline="1984" sz="2100" spc="667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44">
                <a:latin typeface="Symbol"/>
                <a:cs typeface="Symbol"/>
              </a:rPr>
              <a:t>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5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and</a:t>
            </a:r>
            <a:r>
              <a:rPr dirty="0" baseline="1984" sz="2100" spc="644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Symbol"/>
                <a:cs typeface="Symbol"/>
              </a:rPr>
              <a:t>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6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dirty="0" baseline="1984" sz="2100">
                <a:latin typeface="Times New Roman"/>
                <a:cs typeface="Times New Roman"/>
              </a:rPr>
              <a:t>U</a:t>
            </a:r>
            <a:r>
              <a:rPr dirty="0" baseline="1984" sz="2100" spc="-15">
                <a:latin typeface="Times New Roman"/>
                <a:cs typeface="Times New Roman"/>
              </a:rPr>
              <a:t>s</a:t>
            </a:r>
            <a:r>
              <a:rPr dirty="0" baseline="1984" sz="2100" spc="-15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ng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65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3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2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35">
                <a:latin typeface="Times New Roman"/>
                <a:cs typeface="Times New Roman"/>
              </a:rPr>
              <a:t>5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w</a:t>
            </a:r>
            <a:r>
              <a:rPr dirty="0" baseline="1984" sz="2100">
                <a:latin typeface="Times New Roman"/>
                <a:cs typeface="Times New Roman"/>
              </a:rPr>
              <a:t>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g</a:t>
            </a:r>
            <a:r>
              <a:rPr dirty="0" baseline="1984" sz="2100" spc="-15">
                <a:latin typeface="Times New Roman"/>
                <a:cs typeface="Times New Roman"/>
              </a:rPr>
              <a:t>et</a:t>
            </a:r>
            <a:r>
              <a:rPr dirty="0" baseline="1984" sz="2100">
                <a:latin typeface="Times New Roman"/>
                <a:cs typeface="Times New Roman"/>
              </a:rPr>
              <a:t>:</a:t>
            </a:r>
            <a:endParaRPr baseline="1984" sz="2100">
              <a:latin typeface="Times New Roman"/>
              <a:cs typeface="Times New Roman"/>
            </a:endParaRPr>
          </a:p>
          <a:p>
            <a:pPr marL="589915">
              <a:lnSpc>
                <a:spcPct val="100000"/>
              </a:lnSpc>
              <a:spcBef>
                <a:spcPts val="1030"/>
              </a:spcBef>
            </a:pPr>
            <a:r>
              <a:rPr dirty="0" baseline="2057" sz="2025" spc="89" i="1">
                <a:latin typeface="Times New Roman"/>
                <a:cs typeface="Times New Roman"/>
              </a:rPr>
              <a:t>f</a:t>
            </a:r>
            <a:r>
              <a:rPr dirty="0" baseline="-19607" sz="1275" spc="30">
                <a:latin typeface="Times New Roman"/>
                <a:cs typeface="Times New Roman"/>
              </a:rPr>
              <a:t>0</a:t>
            </a:r>
            <a:r>
              <a:rPr dirty="0" baseline="-19607" sz="1275">
                <a:latin typeface="Times New Roman"/>
                <a:cs typeface="Times New Roman"/>
              </a:rPr>
              <a:t> </a:t>
            </a:r>
            <a:r>
              <a:rPr dirty="0" baseline="-19607" sz="1275" spc="-7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-157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f</a:t>
            </a:r>
            <a:r>
              <a:rPr dirty="0" baseline="2057" sz="2025" spc="-7" i="1">
                <a:latin typeface="Times New Roman"/>
                <a:cs typeface="Times New Roman"/>
              </a:rPr>
              <a:t> </a:t>
            </a:r>
            <a:r>
              <a:rPr dirty="0" baseline="2057" sz="2025" spc="172">
                <a:latin typeface="Times New Roman"/>
                <a:cs typeface="Times New Roman"/>
              </a:rPr>
              <a:t>(</a:t>
            </a:r>
            <a:r>
              <a:rPr dirty="0" baseline="2057" sz="2025" spc="-15" i="1">
                <a:latin typeface="Times New Roman"/>
                <a:cs typeface="Times New Roman"/>
              </a:rPr>
              <a:t>x</a:t>
            </a:r>
            <a:r>
              <a:rPr dirty="0" baseline="-19607" sz="1275" spc="30">
                <a:latin typeface="Times New Roman"/>
                <a:cs typeface="Times New Roman"/>
              </a:rPr>
              <a:t>0</a:t>
            </a:r>
            <a:r>
              <a:rPr dirty="0" baseline="-19607" sz="1275" spc="-12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52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</a:t>
            </a:r>
            <a:r>
              <a:rPr dirty="0" baseline="2057" sz="2025" spc="15">
                <a:latin typeface="Times New Roman"/>
                <a:cs typeface="Times New Roman"/>
              </a:rPr>
              <a:t>1.</a:t>
            </a:r>
            <a:r>
              <a:rPr dirty="0" baseline="2057" sz="2025" spc="30">
                <a:latin typeface="Times New Roman"/>
                <a:cs typeface="Times New Roman"/>
              </a:rPr>
              <a:t>3</a:t>
            </a:r>
            <a:r>
              <a:rPr dirty="0" baseline="2057" sz="2025" spc="22">
                <a:latin typeface="Times New Roman"/>
                <a:cs typeface="Times New Roman"/>
              </a:rPr>
              <a:t>7</a:t>
            </a:r>
            <a:r>
              <a:rPr dirty="0" baseline="2057" sz="2025" spc="-37">
                <a:latin typeface="Times New Roman"/>
                <a:cs typeface="Times New Roman"/>
              </a:rPr>
              <a:t>5</a:t>
            </a:r>
            <a:r>
              <a:rPr dirty="0" baseline="2057" sz="2025" spc="7">
                <a:latin typeface="Times New Roman"/>
                <a:cs typeface="Times New Roman"/>
              </a:rPr>
              <a:t>,</a:t>
            </a:r>
            <a:r>
              <a:rPr dirty="0" baseline="2057" sz="2025">
                <a:latin typeface="Times New Roman"/>
                <a:cs typeface="Times New Roman"/>
              </a:rPr>
              <a:t>  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89" i="1">
                <a:latin typeface="Times New Roman"/>
                <a:cs typeface="Times New Roman"/>
              </a:rPr>
              <a:t>f</a:t>
            </a:r>
            <a:r>
              <a:rPr dirty="0" baseline="-19607" sz="1275" spc="-277">
                <a:latin typeface="Times New Roman"/>
                <a:cs typeface="Times New Roman"/>
              </a:rPr>
              <a:t>0</a:t>
            </a:r>
            <a:r>
              <a:rPr dirty="0" baseline="6172" sz="2025" spc="7">
                <a:latin typeface="Symbol"/>
                <a:cs typeface="Symbol"/>
              </a:rPr>
              <a:t></a:t>
            </a:r>
            <a:r>
              <a:rPr dirty="0" baseline="6172" sz="2025" spc="-82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-157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f</a:t>
            </a:r>
            <a:r>
              <a:rPr dirty="0" baseline="2057" sz="2025" spc="-67" i="1">
                <a:latin typeface="Times New Roman"/>
                <a:cs typeface="Times New Roman"/>
              </a:rPr>
              <a:t> </a:t>
            </a:r>
            <a:r>
              <a:rPr dirty="0" baseline="6172" sz="2025" spc="-22">
                <a:latin typeface="Symbol"/>
                <a:cs typeface="Symbol"/>
              </a:rPr>
              <a:t></a:t>
            </a:r>
            <a:r>
              <a:rPr dirty="0" baseline="2057" sz="2025" spc="165">
                <a:latin typeface="Times New Roman"/>
                <a:cs typeface="Times New Roman"/>
              </a:rPr>
              <a:t>(</a:t>
            </a:r>
            <a:r>
              <a:rPr dirty="0" baseline="2057" sz="2025" spc="-15" i="1">
                <a:latin typeface="Times New Roman"/>
                <a:cs typeface="Times New Roman"/>
              </a:rPr>
              <a:t>x</a:t>
            </a:r>
            <a:r>
              <a:rPr dirty="0" baseline="-19607" sz="1275" spc="30">
                <a:latin typeface="Times New Roman"/>
                <a:cs typeface="Times New Roman"/>
              </a:rPr>
              <a:t>0</a:t>
            </a:r>
            <a:r>
              <a:rPr dirty="0" baseline="-19607" sz="1275" spc="-12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52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</a:t>
            </a:r>
            <a:r>
              <a:rPr dirty="0" baseline="2057" sz="2025" spc="22">
                <a:latin typeface="Times New Roman"/>
                <a:cs typeface="Times New Roman"/>
              </a:rPr>
              <a:t>4.25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-14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7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d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12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f</a:t>
            </a:r>
            <a:r>
              <a:rPr dirty="0" baseline="-21604" sz="1350" spc="-52">
                <a:latin typeface="Times New Roman"/>
                <a:cs typeface="Times New Roman"/>
              </a:rPr>
              <a:t>0</a:t>
            </a:r>
            <a:r>
              <a:rPr dirty="0" baseline="3968" sz="2100" spc="157">
                <a:latin typeface="Symbol"/>
                <a:cs typeface="Symbol"/>
              </a:rPr>
              <a:t>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96650" y="552877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 h="0">
                <a:moveTo>
                  <a:pt x="0" y="0"/>
                </a:moveTo>
                <a:lnTo>
                  <a:pt x="179828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203118" y="5272996"/>
            <a:ext cx="98933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56235" algn="l"/>
              </a:tabLst>
            </a:pP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baseline="-21604" sz="1350" spc="30">
                <a:latin typeface="Times New Roman"/>
                <a:cs typeface="Times New Roman"/>
              </a:rPr>
              <a:t>0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622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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03118" y="5524992"/>
            <a:ext cx="97980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58140" algn="l"/>
              </a:tabLst>
            </a:pPr>
            <a:r>
              <a:rPr dirty="0" baseline="1984" sz="2100" spc="-82" i="1">
                <a:latin typeface="Times New Roman"/>
                <a:cs typeface="Times New Roman"/>
              </a:rPr>
              <a:t>f</a:t>
            </a:r>
            <a:r>
              <a:rPr dirty="0" baseline="-21604" sz="1350" spc="-82">
                <a:latin typeface="Times New Roman"/>
                <a:cs typeface="Times New Roman"/>
              </a:rPr>
              <a:t>0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baseline="3968" sz="2100" spc="-82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2</a:t>
            </a:r>
            <a:r>
              <a:rPr dirty="0" baseline="1984" sz="2100" spc="345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f</a:t>
            </a:r>
            <a:r>
              <a:rPr dirty="0" baseline="-21604" sz="1350" spc="-60">
                <a:latin typeface="Times New Roman"/>
                <a:cs typeface="Times New Roman"/>
              </a:rPr>
              <a:t>0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baseline="37037" sz="1350" spc="-60">
                <a:latin typeface="Times New Roman"/>
                <a:cs typeface="Times New Roman"/>
              </a:rPr>
              <a:t>2</a:t>
            </a:r>
            <a:r>
              <a:rPr dirty="0" baseline="37037" sz="1350" spc="465">
                <a:latin typeface="Times New Roman"/>
                <a:cs typeface="Times New Roman"/>
              </a:rPr>
              <a:t> </a:t>
            </a:r>
            <a:r>
              <a:rPr dirty="0" baseline="1984" sz="2100" spc="-82" i="1">
                <a:latin typeface="Times New Roman"/>
                <a:cs typeface="Times New Roman"/>
              </a:rPr>
              <a:t>f</a:t>
            </a:r>
            <a:r>
              <a:rPr dirty="0" baseline="-21604" sz="1350" spc="-82">
                <a:latin typeface="Times New Roman"/>
                <a:cs typeface="Times New Roman"/>
              </a:rPr>
              <a:t>0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2720" y="5383148"/>
            <a:ext cx="30683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26415" algn="l"/>
                <a:tab pos="1372870" algn="l"/>
                <a:tab pos="1760220" algn="l"/>
                <a:tab pos="202628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11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55420" y="5777398"/>
            <a:ext cx="5427345" cy="64643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860"/>
              </a:spcBef>
            </a:pPr>
            <a:r>
              <a:rPr dirty="0" sz="1400" spc="-5">
                <a:latin typeface="Times New Roman"/>
                <a:cs typeface="Times New Roman"/>
              </a:rPr>
              <a:t>Also,</a:t>
            </a:r>
            <a:endParaRPr sz="1400">
              <a:latin typeface="Times New Roman"/>
              <a:cs typeface="Times New Roman"/>
            </a:endParaRPr>
          </a:p>
          <a:p>
            <a:pPr marL="530225">
              <a:lnSpc>
                <a:spcPct val="100000"/>
              </a:lnSpc>
              <a:spcBef>
                <a:spcPts val="765"/>
              </a:spcBef>
            </a:pPr>
            <a:r>
              <a:rPr dirty="0" sz="1400" spc="-70" i="1">
                <a:latin typeface="Times New Roman"/>
                <a:cs typeface="Times New Roman"/>
              </a:rPr>
              <a:t>f</a:t>
            </a:r>
            <a:r>
              <a:rPr dirty="0" baseline="-21604" sz="1350" spc="-104">
                <a:latin typeface="Times New Roman"/>
                <a:cs typeface="Times New Roman"/>
              </a:rPr>
              <a:t>1</a:t>
            </a:r>
            <a:r>
              <a:rPr dirty="0" baseline="-21604" sz="1350" spc="67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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f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(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baseline="-21604" sz="1350" spc="-89">
                <a:latin typeface="Times New Roman"/>
                <a:cs typeface="Times New Roman"/>
              </a:rPr>
              <a:t>1</a:t>
            </a:r>
            <a:r>
              <a:rPr dirty="0" sz="1400" spc="-60">
                <a:latin typeface="Times New Roman"/>
                <a:cs typeface="Times New Roman"/>
              </a:rPr>
              <a:t>)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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0.057350,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f</a:t>
            </a:r>
            <a:r>
              <a:rPr dirty="0" baseline="-21604" sz="1350" spc="-89">
                <a:latin typeface="Times New Roman"/>
                <a:cs typeface="Times New Roman"/>
              </a:rPr>
              <a:t>1</a:t>
            </a:r>
            <a:r>
              <a:rPr dirty="0" baseline="3968" sz="2100" spc="-89">
                <a:latin typeface="Symbol"/>
                <a:cs typeface="Symbol"/>
              </a:rPr>
              <a:t></a:t>
            </a:r>
            <a:r>
              <a:rPr dirty="0" sz="1400" spc="-60">
                <a:latin typeface="Symbol"/>
                <a:cs typeface="Symbol"/>
              </a:rPr>
              <a:t>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f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baseline="3968" sz="2100" spc="-75">
                <a:latin typeface="Symbol"/>
                <a:cs typeface="Symbol"/>
              </a:rPr>
              <a:t></a:t>
            </a:r>
            <a:r>
              <a:rPr dirty="0" sz="1400" spc="-50">
                <a:latin typeface="Times New Roman"/>
                <a:cs typeface="Times New Roman"/>
              </a:rPr>
              <a:t>(</a:t>
            </a:r>
            <a:r>
              <a:rPr dirty="0" sz="1400" spc="-50" i="1">
                <a:latin typeface="Times New Roman"/>
                <a:cs typeface="Times New Roman"/>
              </a:rPr>
              <a:t>x</a:t>
            </a:r>
            <a:r>
              <a:rPr dirty="0" baseline="-21604" sz="1350" spc="-75">
                <a:latin typeface="Times New Roman"/>
                <a:cs typeface="Times New Roman"/>
              </a:rPr>
              <a:t>1</a:t>
            </a:r>
            <a:r>
              <a:rPr dirty="0" sz="1400" spc="-50">
                <a:latin typeface="Times New Roman"/>
                <a:cs typeface="Times New Roman"/>
              </a:rPr>
              <a:t>)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4.863363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</a:t>
            </a:r>
            <a:r>
              <a:rPr dirty="0" baseline="1984" sz="2100" spc="592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f</a:t>
            </a:r>
            <a:r>
              <a:rPr dirty="0" baseline="-21604" sz="1350" spc="-60">
                <a:latin typeface="Times New Roman"/>
                <a:cs typeface="Times New Roman"/>
              </a:rPr>
              <a:t>1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sz="1400" spc="-40">
                <a:latin typeface="Symbol"/>
                <a:cs typeface="Symbol"/>
              </a:rPr>
              <a:t>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f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baseline="3968" sz="2100" spc="-44">
                <a:latin typeface="Symbol"/>
                <a:cs typeface="Symbol"/>
              </a:rPr>
              <a:t></a:t>
            </a: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-44">
                <a:latin typeface="Times New Roman"/>
                <a:cs typeface="Times New Roman"/>
              </a:rPr>
              <a:t>1</a:t>
            </a:r>
            <a:r>
              <a:rPr dirty="0" sz="1400" spc="-30">
                <a:latin typeface="Times New Roman"/>
                <a:cs typeface="Times New Roman"/>
              </a:rPr>
              <a:t>)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1.280484</a:t>
            </a:r>
            <a:r>
              <a:rPr dirty="0" baseline="1984" sz="2100" spc="-37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99248" y="6808939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5" h="0">
                <a:moveTo>
                  <a:pt x="0" y="0"/>
                </a:moveTo>
                <a:lnTo>
                  <a:pt x="160381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205681" y="6553156"/>
            <a:ext cx="97028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36550" algn="l"/>
              </a:tabLst>
            </a:pP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baseline="-21604" sz="1350" spc="-3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6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-262">
                <a:latin typeface="Symbol"/>
                <a:cs typeface="Symbol"/>
              </a:rPr>
              <a:t>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205681" y="6805152"/>
            <a:ext cx="9613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39725" algn="l"/>
              </a:tabLst>
            </a:pPr>
            <a:r>
              <a:rPr dirty="0" baseline="1984" sz="2100" spc="-82" i="1">
                <a:latin typeface="Times New Roman"/>
                <a:cs typeface="Times New Roman"/>
              </a:rPr>
              <a:t>f</a:t>
            </a:r>
            <a:r>
              <a:rPr dirty="0" baseline="-21604" sz="1350" spc="-82">
                <a:latin typeface="Times New Roman"/>
                <a:cs typeface="Times New Roman"/>
              </a:rPr>
              <a:t>1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baseline="3968" sz="2100" spc="-82">
                <a:latin typeface="Times New Roman"/>
                <a:cs typeface="Times New Roman"/>
              </a:rPr>
              <a:t>	</a:t>
            </a:r>
            <a:r>
              <a:rPr dirty="0" baseline="1984" sz="2100">
                <a:latin typeface="Times New Roman"/>
                <a:cs typeface="Times New Roman"/>
              </a:rPr>
              <a:t>2</a:t>
            </a:r>
            <a:r>
              <a:rPr dirty="0" baseline="1984" sz="2100" spc="345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f</a:t>
            </a:r>
            <a:r>
              <a:rPr dirty="0" baseline="-21604" sz="1350" spc="-60">
                <a:latin typeface="Times New Roman"/>
                <a:cs typeface="Times New Roman"/>
              </a:rPr>
              <a:t>1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baseline="37037" sz="1350" spc="-60">
                <a:latin typeface="Times New Roman"/>
                <a:cs typeface="Times New Roman"/>
              </a:rPr>
              <a:t>2</a:t>
            </a:r>
            <a:r>
              <a:rPr dirty="0" baseline="37037" sz="1350" spc="457">
                <a:latin typeface="Times New Roman"/>
                <a:cs typeface="Times New Roman"/>
              </a:rPr>
              <a:t> </a:t>
            </a:r>
            <a:r>
              <a:rPr dirty="0" baseline="1984" sz="2100" spc="-82" i="1">
                <a:latin typeface="Times New Roman"/>
                <a:cs typeface="Times New Roman"/>
              </a:rPr>
              <a:t>f</a:t>
            </a:r>
            <a:r>
              <a:rPr dirty="0" baseline="-21604" sz="1350" spc="-82">
                <a:latin typeface="Times New Roman"/>
                <a:cs typeface="Times New Roman"/>
              </a:rPr>
              <a:t>1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endParaRPr baseline="3968" sz="21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2720" y="6663308"/>
            <a:ext cx="30302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26415" algn="l"/>
                <a:tab pos="1356360" algn="l"/>
                <a:tab pos="1732914" algn="l"/>
                <a:tab pos="1999614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4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0.201640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8120" y="7305293"/>
            <a:ext cx="5431155" cy="19710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2.3.6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Fixed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Point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4300"/>
              </a:lnSpc>
              <a:spcBef>
                <a:spcPts val="1315"/>
              </a:spcBef>
            </a:pPr>
            <a:r>
              <a:rPr dirty="0" sz="1400">
                <a:latin typeface="Times New Roman"/>
                <a:cs typeface="Times New Roman"/>
              </a:rPr>
              <a:t>Here, we </a:t>
            </a:r>
            <a:r>
              <a:rPr dirty="0" sz="1400" spc="-5">
                <a:latin typeface="Times New Roman"/>
                <a:cs typeface="Times New Roman"/>
              </a:rPr>
              <a:t>consider methods for determining the solution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equation that </a:t>
            </a:r>
            <a:r>
              <a:rPr dirty="0" sz="1400">
                <a:latin typeface="Times New Roman"/>
                <a:cs typeface="Times New Roman"/>
              </a:rPr>
              <a:t>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expressed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some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form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solution to such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equation is said to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10">
                <a:latin typeface="Times New Roman"/>
                <a:cs typeface="Times New Roman"/>
              </a:rPr>
              <a:t>fixed </a:t>
            </a:r>
            <a:r>
              <a:rPr dirty="0" sz="1400" spc="-5">
                <a:latin typeface="Times New Roman"/>
                <a:cs typeface="Times New Roman"/>
              </a:rPr>
              <a:t>point of 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g. If a </a:t>
            </a:r>
            <a:r>
              <a:rPr dirty="0" sz="1400" spc="-5">
                <a:latin typeface="Times New Roman"/>
                <a:cs typeface="Times New Roman"/>
              </a:rPr>
              <a:t>fixed point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any given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every root-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finding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problem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could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also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solved.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For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example,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finding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5065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04296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98108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40360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34160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21127" y="7702956"/>
            <a:ext cx="38735" cy="209550"/>
          </a:xfrm>
          <a:custGeom>
            <a:avLst/>
            <a:gdLst/>
            <a:ahLst/>
            <a:cxnLst/>
            <a:rect l="l" t="t" r="r" b="b"/>
            <a:pathLst>
              <a:path w="38735" h="209550">
                <a:moveTo>
                  <a:pt x="0" y="0"/>
                </a:moveTo>
                <a:lnTo>
                  <a:pt x="0" y="209072"/>
                </a:lnTo>
              </a:path>
              <a:path w="38735" h="209550">
                <a:moveTo>
                  <a:pt x="38354" y="0"/>
                </a:moveTo>
                <a:lnTo>
                  <a:pt x="38354" y="209072"/>
                </a:lnTo>
              </a:path>
            </a:pathLst>
          </a:custGeom>
          <a:ln w="8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8727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31895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01394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92409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62034" y="770295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30020" y="433831"/>
            <a:ext cx="5504815" cy="8842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algn="just" marL="50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problem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)=0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corresponds precisely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fixed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algn="just" marL="50800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)=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50800" marR="41910">
              <a:lnSpc>
                <a:spcPct val="147900"/>
              </a:lnSpc>
              <a:spcBef>
                <a:spcPts val="620"/>
              </a:spcBef>
            </a:pPr>
            <a:r>
              <a:rPr dirty="0" sz="1400" b="1">
                <a:latin typeface="Times New Roman"/>
                <a:cs typeface="Times New Roman"/>
              </a:rPr>
              <a:t>Example 2.17: </a:t>
            </a:r>
            <a:r>
              <a:rPr dirty="0" sz="1400">
                <a:latin typeface="Times New Roman"/>
                <a:cs typeface="Times New Roman"/>
              </a:rPr>
              <a:t>The function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 0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>
                <a:latin typeface="Times New Roman"/>
                <a:cs typeface="Times New Roman"/>
              </a:rPr>
              <a:t>1 has a fixed point at each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 spc="5">
                <a:latin typeface="Times New Roman"/>
                <a:cs typeface="Times New Roman"/>
              </a:rPr>
              <a:t>in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[0,1].</a:t>
            </a:r>
            <a:endParaRPr sz="1400">
              <a:latin typeface="Times New Roman"/>
              <a:cs typeface="Times New Roman"/>
            </a:endParaRPr>
          </a:p>
          <a:p>
            <a:pPr algn="just" marL="50800" marR="47625">
              <a:lnSpc>
                <a:spcPct val="144900"/>
              </a:lnSpc>
              <a:spcBef>
                <a:spcPts val="1200"/>
              </a:spcBef>
            </a:pPr>
            <a:r>
              <a:rPr dirty="0" sz="1400" b="1">
                <a:latin typeface="Times New Roman"/>
                <a:cs typeface="Times New Roman"/>
              </a:rPr>
              <a:t>Example 2.18: </a:t>
            </a:r>
            <a:r>
              <a:rPr dirty="0" sz="1400">
                <a:latin typeface="Times New Roman"/>
                <a:cs typeface="Times New Roman"/>
              </a:rPr>
              <a:t>The function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-sin(</a:t>
            </a:r>
            <a:r>
              <a:rPr dirty="0" sz="1450">
                <a:latin typeface="Symbol"/>
                <a:cs typeface="Symbol"/>
              </a:rPr>
              <a:t>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has exactly two fixed points in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[0,1],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=1.</a:t>
            </a:r>
            <a:endParaRPr sz="1400">
              <a:latin typeface="Times New Roman"/>
              <a:cs typeface="Times New Roman"/>
            </a:endParaRPr>
          </a:p>
          <a:p>
            <a:pPr algn="just" marL="50800" marR="46355">
              <a:lnSpc>
                <a:spcPct val="144300"/>
              </a:lnSpc>
              <a:spcBef>
                <a:spcPts val="590"/>
              </a:spcBef>
            </a:pPr>
            <a:r>
              <a:rPr dirty="0" sz="1400" b="1">
                <a:latin typeface="Times New Roman"/>
                <a:cs typeface="Times New Roman"/>
              </a:rPr>
              <a:t>The following theorems </a:t>
            </a:r>
            <a:r>
              <a:rPr dirty="0" sz="1400" spc="5" b="1">
                <a:latin typeface="Times New Roman"/>
                <a:cs typeface="Times New Roman"/>
              </a:rPr>
              <a:t>give </a:t>
            </a:r>
            <a:r>
              <a:rPr dirty="0" sz="1400" b="1">
                <a:latin typeface="Times New Roman"/>
                <a:cs typeface="Times New Roman"/>
              </a:rPr>
              <a:t>sufficient conditions for the existence and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uniqueness of 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fixed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algn="just" marL="50800" marR="42545">
              <a:lnSpc>
                <a:spcPct val="153200"/>
              </a:lnSpc>
              <a:spcBef>
                <a:spcPts val="535"/>
              </a:spcBef>
            </a:pPr>
            <a:r>
              <a:rPr dirty="0" sz="1400" b="1">
                <a:latin typeface="Times New Roman"/>
                <a:cs typeface="Times New Roman"/>
              </a:rPr>
              <a:t>Theorem 2.4: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and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for all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 then </a:t>
            </a:r>
            <a:r>
              <a:rPr dirty="0" sz="1400" i="1">
                <a:latin typeface="Times New Roman"/>
                <a:cs typeface="Times New Roman"/>
              </a:rPr>
              <a:t>g </a:t>
            </a:r>
            <a:r>
              <a:rPr dirty="0" sz="1400">
                <a:latin typeface="Times New Roman"/>
                <a:cs typeface="Times New Roman"/>
              </a:rPr>
              <a:t>has 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 point in </a:t>
            </a:r>
            <a:r>
              <a:rPr dirty="0" sz="1400" spc="5">
                <a:latin typeface="Times New Roman"/>
                <a:cs typeface="Times New Roman"/>
              </a:rPr>
              <a:t>[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 Further, suppose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exists on </a:t>
            </a:r>
            <a:r>
              <a:rPr dirty="0" sz="1400" spc="5">
                <a:latin typeface="Times New Roman"/>
                <a:cs typeface="Times New Roman"/>
              </a:rPr>
              <a:t>[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and |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&lt;1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 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</a:t>
            </a:r>
            <a:endParaRPr sz="1400">
              <a:latin typeface="Times New Roman"/>
              <a:cs typeface="Times New Roman"/>
            </a:endParaRPr>
          </a:p>
          <a:p>
            <a:pPr algn="just" marL="50800" marR="48895">
              <a:lnSpc>
                <a:spcPct val="143700"/>
              </a:lnSpc>
              <a:spcBef>
                <a:spcPts val="1255"/>
              </a:spcBef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existence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obvious.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Suppose not,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true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)&gt;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)&lt;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50800" marR="41910">
              <a:lnSpc>
                <a:spcPct val="143600"/>
              </a:lnSpc>
              <a:spcBef>
                <a:spcPts val="610"/>
              </a:spcBef>
            </a:pPr>
            <a:r>
              <a:rPr dirty="0" sz="1400">
                <a:latin typeface="Times New Roman"/>
                <a:cs typeface="Times New Roman"/>
              </a:rPr>
              <a:t>Define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D </a:t>
            </a:r>
            <a:r>
              <a:rPr dirty="0" sz="1400">
                <a:latin typeface="Times New Roman"/>
                <a:cs typeface="Times New Roman"/>
              </a:rPr>
              <a:t>is continuous on 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and moreover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)-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&gt;0,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&lt;0.</a:t>
            </a:r>
            <a:endParaRPr sz="1400">
              <a:latin typeface="Times New Roman"/>
              <a:cs typeface="Times New Roman"/>
            </a:endParaRPr>
          </a:p>
          <a:p>
            <a:pPr algn="just" marL="50736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intermediate</a:t>
            </a:r>
            <a:r>
              <a:rPr dirty="0" sz="1400" spc="5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5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1.2.5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5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5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</a:t>
            </a:r>
            <a:endParaRPr sz="1400">
              <a:latin typeface="Times New Roman"/>
              <a:cs typeface="Times New Roman"/>
            </a:endParaRPr>
          </a:p>
          <a:p>
            <a:pPr algn="just" marL="73660">
              <a:lnSpc>
                <a:spcPct val="100000"/>
              </a:lnSpc>
              <a:spcBef>
                <a:spcPts val="730"/>
              </a:spcBef>
            </a:pPr>
            <a:r>
              <a:rPr dirty="0" sz="1350" spc="25" i="1">
                <a:latin typeface="Times New Roman"/>
                <a:cs typeface="Times New Roman"/>
              </a:rPr>
              <a:t>r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sz="1350" spc="55">
                <a:latin typeface="Symbol"/>
                <a:cs typeface="Symbol"/>
              </a:rPr>
              <a:t></a:t>
            </a:r>
            <a:r>
              <a:rPr dirty="0" sz="1350" spc="55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a</a:t>
            </a:r>
            <a:r>
              <a:rPr dirty="0" sz="1350" spc="55">
                <a:latin typeface="Times New Roman"/>
                <a:cs typeface="Times New Roman"/>
              </a:rPr>
              <a:t>,</a:t>
            </a:r>
            <a:r>
              <a:rPr dirty="0" sz="1350" spc="55" i="1">
                <a:latin typeface="Times New Roman"/>
                <a:cs typeface="Times New Roman"/>
              </a:rPr>
              <a:t>b</a:t>
            </a:r>
            <a:r>
              <a:rPr dirty="0" sz="1350" spc="-17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)=0. Thus,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)-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50800" marR="42545" indent="456565">
              <a:lnSpc>
                <a:spcPct val="148700"/>
              </a:lnSpc>
              <a:spcBef>
                <a:spcPts val="310"/>
              </a:spcBef>
            </a:pPr>
            <a:r>
              <a:rPr dirty="0" sz="1400">
                <a:latin typeface="Times New Roman"/>
                <a:cs typeface="Times New Roman"/>
              </a:rPr>
              <a:t>Suppose that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>
                <a:latin typeface="Times New Roman"/>
                <a:cs typeface="Times New Roman"/>
              </a:rPr>
              <a:t>are both fixed points in </a:t>
            </a:r>
            <a:r>
              <a:rPr dirty="0" sz="1400" spc="5">
                <a:latin typeface="Times New Roman"/>
                <a:cs typeface="Times New Roman"/>
              </a:rPr>
              <a:t>[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with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. By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 value theorem 1.2.5, a number of </a:t>
            </a:r>
            <a:r>
              <a:rPr dirty="0" sz="1400" i="1">
                <a:latin typeface="Times New Roman"/>
                <a:cs typeface="Times New Roman"/>
              </a:rPr>
              <a:t>c </a:t>
            </a:r>
            <a:r>
              <a:rPr dirty="0" sz="1400">
                <a:latin typeface="Times New Roman"/>
                <a:cs typeface="Times New Roman"/>
              </a:rPr>
              <a:t>exists between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, and hence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u</a:t>
            </a:r>
            <a:r>
              <a:rPr dirty="0" sz="1350" spc="-3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v</a:t>
            </a:r>
            <a:r>
              <a:rPr dirty="0" sz="1350" spc="19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45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g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u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55" i="1">
                <a:latin typeface="Times New Roman"/>
                <a:cs typeface="Times New Roman"/>
              </a:rPr>
              <a:t>g</a:t>
            </a:r>
            <a:r>
              <a:rPr dirty="0" sz="1350" spc="55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v</a:t>
            </a:r>
            <a:r>
              <a:rPr dirty="0" sz="1350" spc="55">
                <a:latin typeface="Times New Roman"/>
                <a:cs typeface="Times New Roman"/>
              </a:rPr>
              <a:t>)</a:t>
            </a:r>
            <a:r>
              <a:rPr dirty="0" sz="1350" spc="17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40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g</a:t>
            </a:r>
            <a:r>
              <a:rPr dirty="0" baseline="4115" sz="2025" spc="52">
                <a:latin typeface="Symbol"/>
                <a:cs typeface="Symbol"/>
              </a:rPr>
              <a:t></a:t>
            </a:r>
            <a:r>
              <a:rPr dirty="0" sz="1350" spc="35">
                <a:latin typeface="Times New Roman"/>
                <a:cs typeface="Times New Roman"/>
              </a:rPr>
              <a:t>(</a:t>
            </a:r>
            <a:r>
              <a:rPr dirty="0" sz="1350" spc="35" i="1">
                <a:latin typeface="Times New Roman"/>
                <a:cs typeface="Times New Roman"/>
              </a:rPr>
              <a:t>c</a:t>
            </a:r>
            <a:r>
              <a:rPr dirty="0" sz="1350" spc="35">
                <a:latin typeface="Times New Roman"/>
                <a:cs typeface="Times New Roman"/>
              </a:rPr>
              <a:t>)</a:t>
            </a:r>
            <a:r>
              <a:rPr dirty="0" sz="1350" spc="19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u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v</a:t>
            </a:r>
            <a:r>
              <a:rPr dirty="0" sz="1350" spc="17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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k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u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v</a:t>
            </a:r>
            <a:r>
              <a:rPr dirty="0" sz="1350" spc="18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</a:t>
            </a:r>
            <a:r>
              <a:rPr dirty="0" sz="1350" spc="12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u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v</a:t>
            </a:r>
            <a:r>
              <a:rPr dirty="0" sz="1350" spc="1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50800" marR="53340">
              <a:lnSpc>
                <a:spcPct val="149300"/>
              </a:lnSpc>
              <a:spcBef>
                <a:spcPts val="300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contradiction.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contradiction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 </a:t>
            </a:r>
            <a:r>
              <a:rPr dirty="0" sz="1400" spc="5">
                <a:latin typeface="Times New Roman"/>
                <a:cs typeface="Times New Roman"/>
              </a:rPr>
              <a:t> supposition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Thus,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fixed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unique.</a:t>
            </a:r>
            <a:endParaRPr sz="14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44300"/>
              </a:lnSpc>
              <a:spcBef>
                <a:spcPts val="650"/>
              </a:spcBef>
            </a:pPr>
            <a:r>
              <a:rPr dirty="0" sz="1400" b="1">
                <a:latin typeface="Times New Roman"/>
                <a:cs typeface="Times New Roman"/>
              </a:rPr>
              <a:t>Example 2.19: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equation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-10=0 has a unique root in [1, 2]. There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many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change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form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720" y="1094910"/>
            <a:ext cx="23952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(a)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g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4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93357" y="1493834"/>
            <a:ext cx="661035" cy="447040"/>
            <a:chOff x="2193357" y="1493834"/>
            <a:chExt cx="661035" cy="447040"/>
          </a:xfrm>
        </p:grpSpPr>
        <p:sp>
          <p:nvSpPr>
            <p:cNvPr id="5" name="object 5"/>
            <p:cNvSpPr/>
            <p:nvPr/>
          </p:nvSpPr>
          <p:spPr>
            <a:xfrm>
              <a:off x="2313784" y="1736005"/>
              <a:ext cx="175260" cy="0"/>
            </a:xfrm>
            <a:custGeom>
              <a:avLst/>
              <a:gdLst/>
              <a:ahLst/>
              <a:cxnLst/>
              <a:rect l="l" t="t" r="r" b="b"/>
              <a:pathLst>
                <a:path w="175260" h="0">
                  <a:moveTo>
                    <a:pt x="0" y="0"/>
                  </a:moveTo>
                  <a:lnTo>
                    <a:pt x="174857" y="0"/>
                  </a:lnTo>
                </a:path>
              </a:pathLst>
            </a:custGeom>
            <a:ln w="85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200056" y="1502884"/>
              <a:ext cx="654050" cy="437515"/>
            </a:xfrm>
            <a:custGeom>
              <a:avLst/>
              <a:gdLst/>
              <a:ahLst/>
              <a:cxnLst/>
              <a:rect l="l" t="t" r="r" b="b"/>
              <a:pathLst>
                <a:path w="654050" h="437514">
                  <a:moveTo>
                    <a:pt x="0" y="293125"/>
                  </a:moveTo>
                  <a:lnTo>
                    <a:pt x="17102" y="271644"/>
                  </a:lnTo>
                </a:path>
                <a:path w="654050" h="437514">
                  <a:moveTo>
                    <a:pt x="17418" y="271334"/>
                  </a:moveTo>
                  <a:lnTo>
                    <a:pt x="60675" y="436471"/>
                  </a:lnTo>
                </a:path>
                <a:path w="654050" h="437514">
                  <a:moveTo>
                    <a:pt x="60675" y="437085"/>
                  </a:moveTo>
                  <a:lnTo>
                    <a:pt x="107963" y="310"/>
                  </a:lnTo>
                </a:path>
                <a:path w="654050" h="437514">
                  <a:moveTo>
                    <a:pt x="107963" y="0"/>
                  </a:moveTo>
                  <a:lnTo>
                    <a:pt x="6539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193357" y="1493834"/>
              <a:ext cx="656590" cy="441959"/>
            </a:xfrm>
            <a:custGeom>
              <a:avLst/>
              <a:gdLst/>
              <a:ahLst/>
              <a:cxnLst/>
              <a:rect l="l" t="t" r="r" b="b"/>
              <a:pathLst>
                <a:path w="656589" h="441960">
                  <a:moveTo>
                    <a:pt x="656263" y="0"/>
                  </a:moveTo>
                  <a:lnTo>
                    <a:pt x="106421" y="0"/>
                  </a:lnTo>
                  <a:lnTo>
                    <a:pt x="62545" y="405158"/>
                  </a:lnTo>
                  <a:lnTo>
                    <a:pt x="24270" y="265193"/>
                  </a:lnTo>
                  <a:lnTo>
                    <a:pt x="0" y="296196"/>
                  </a:lnTo>
                  <a:lnTo>
                    <a:pt x="4361" y="299577"/>
                  </a:lnTo>
                  <a:lnTo>
                    <a:pt x="14625" y="286686"/>
                  </a:lnTo>
                  <a:lnTo>
                    <a:pt x="58500" y="441685"/>
                  </a:lnTo>
                  <a:lnTo>
                    <a:pt x="67210" y="441685"/>
                  </a:lnTo>
                  <a:lnTo>
                    <a:pt x="113892" y="8900"/>
                  </a:lnTo>
                  <a:lnTo>
                    <a:pt x="656263" y="8900"/>
                  </a:lnTo>
                  <a:lnTo>
                    <a:pt x="6562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713927" y="1699716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53669" y="1728459"/>
            <a:ext cx="10604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2720" y="1589513"/>
            <a:ext cx="1895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262380" algn="l"/>
              </a:tabLst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g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35714" sz="2100">
                <a:latin typeface="Times New Roman"/>
                <a:cs typeface="Times New Roman"/>
              </a:rPr>
              <a:t>1</a:t>
            </a:r>
            <a:r>
              <a:rPr dirty="0" baseline="35714" sz="2100" spc="15">
                <a:latin typeface="Times New Roman"/>
                <a:cs typeface="Times New Roman"/>
              </a:rPr>
              <a:t>0</a:t>
            </a:r>
            <a:r>
              <a:rPr dirty="0" baseline="35714" sz="2100" spc="-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4</a:t>
            </a:r>
            <a:r>
              <a:rPr dirty="0" sz="1400" spc="120" i="1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73707" y="2147070"/>
            <a:ext cx="744220" cy="229235"/>
            <a:chOff x="2173707" y="2147070"/>
            <a:chExt cx="744220" cy="229235"/>
          </a:xfrm>
        </p:grpSpPr>
        <p:sp>
          <p:nvSpPr>
            <p:cNvPr id="12" name="object 12"/>
            <p:cNvSpPr/>
            <p:nvPr/>
          </p:nvSpPr>
          <p:spPr>
            <a:xfrm>
              <a:off x="2173707" y="2309465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 h="0">
                  <a:moveTo>
                    <a:pt x="0" y="0"/>
                  </a:moveTo>
                  <a:lnTo>
                    <a:pt x="105104" y="0"/>
                  </a:lnTo>
                </a:path>
              </a:pathLst>
            </a:custGeom>
            <a:ln w="85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313593" y="2156122"/>
              <a:ext cx="604520" cy="219710"/>
            </a:xfrm>
            <a:custGeom>
              <a:avLst/>
              <a:gdLst/>
              <a:ahLst/>
              <a:cxnLst/>
              <a:rect l="l" t="t" r="r" b="b"/>
              <a:pathLst>
                <a:path w="604519" h="219710">
                  <a:moveTo>
                    <a:pt x="0" y="147673"/>
                  </a:moveTo>
                  <a:lnTo>
                    <a:pt x="17460" y="136309"/>
                  </a:lnTo>
                </a:path>
                <a:path w="604519" h="219710">
                  <a:moveTo>
                    <a:pt x="17777" y="136309"/>
                  </a:moveTo>
                  <a:lnTo>
                    <a:pt x="60820" y="218582"/>
                  </a:lnTo>
                </a:path>
                <a:path w="604519" h="219710">
                  <a:moveTo>
                    <a:pt x="60820" y="219204"/>
                  </a:moveTo>
                  <a:lnTo>
                    <a:pt x="107601" y="310"/>
                  </a:lnTo>
                </a:path>
                <a:path w="604519" h="219710">
                  <a:moveTo>
                    <a:pt x="107601" y="0"/>
                  </a:moveTo>
                  <a:lnTo>
                    <a:pt x="6041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307511" y="2147070"/>
              <a:ext cx="606425" cy="224154"/>
            </a:xfrm>
            <a:custGeom>
              <a:avLst/>
              <a:gdLst/>
              <a:ahLst/>
              <a:cxnLst/>
              <a:rect l="l" t="t" r="r" b="b"/>
              <a:pathLst>
                <a:path w="606425" h="224155">
                  <a:moveTo>
                    <a:pt x="606022" y="0"/>
                  </a:moveTo>
                  <a:lnTo>
                    <a:pt x="106042" y="0"/>
                  </a:lnTo>
                  <a:lnTo>
                    <a:pt x="62378" y="203538"/>
                  </a:lnTo>
                  <a:lnTo>
                    <a:pt x="24011" y="134456"/>
                  </a:lnTo>
                  <a:lnTo>
                    <a:pt x="0" y="150123"/>
                  </a:lnTo>
                  <a:lnTo>
                    <a:pt x="3117" y="154723"/>
                  </a:lnTo>
                  <a:lnTo>
                    <a:pt x="14964" y="147052"/>
                  </a:lnTo>
                  <a:lnTo>
                    <a:pt x="58007" y="223804"/>
                  </a:lnTo>
                  <a:lnTo>
                    <a:pt x="66750" y="223804"/>
                  </a:lnTo>
                  <a:lnTo>
                    <a:pt x="112593" y="8902"/>
                  </a:lnTo>
                  <a:lnTo>
                    <a:pt x="606022" y="8902"/>
                  </a:lnTo>
                  <a:lnTo>
                    <a:pt x="6060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698774" y="2273175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71917" y="230192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2720" y="2162982"/>
            <a:ext cx="1959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361440" algn="l"/>
              </a:tabLst>
            </a:pPr>
            <a:r>
              <a:rPr dirty="0" sz="1400">
                <a:latin typeface="Times New Roman"/>
                <a:cs typeface="Times New Roman"/>
              </a:rPr>
              <a:t>(c)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g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1</a:t>
            </a:r>
            <a:r>
              <a:rPr dirty="0" baseline="35714" sz="21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0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baseline="40123" sz="1350" spc="-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8120" y="2708447"/>
            <a:ext cx="10140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(d)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Symbol"/>
                <a:cs typeface="Symbol"/>
              </a:rPr>
              <a:t>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g</a:t>
            </a:r>
            <a:r>
              <a:rPr dirty="0" sz="1200" spc="295" i="1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(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sz="1200" spc="40">
                <a:latin typeface="Times New Roman"/>
                <a:cs typeface="Times New Roman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110308" y="2654113"/>
            <a:ext cx="431165" cy="380365"/>
            <a:chOff x="2110308" y="2654113"/>
            <a:chExt cx="431165" cy="380365"/>
          </a:xfrm>
        </p:grpSpPr>
        <p:sp>
          <p:nvSpPr>
            <p:cNvPr id="20" name="object 20"/>
            <p:cNvSpPr/>
            <p:nvPr/>
          </p:nvSpPr>
          <p:spPr>
            <a:xfrm>
              <a:off x="2113382" y="2861383"/>
              <a:ext cx="415925" cy="37465"/>
            </a:xfrm>
            <a:custGeom>
              <a:avLst/>
              <a:gdLst/>
              <a:ahLst/>
              <a:cxnLst/>
              <a:rect l="l" t="t" r="r" b="b"/>
              <a:pathLst>
                <a:path w="415925" h="37464">
                  <a:moveTo>
                    <a:pt x="99884" y="0"/>
                  </a:moveTo>
                  <a:lnTo>
                    <a:pt x="415391" y="0"/>
                  </a:lnTo>
                </a:path>
                <a:path w="415925" h="37464">
                  <a:moveTo>
                    <a:pt x="0" y="37450"/>
                  </a:moveTo>
                  <a:lnTo>
                    <a:pt x="19289" y="26098"/>
                  </a:lnTo>
                </a:path>
              </a:pathLst>
            </a:custGeom>
            <a:ln w="61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132671" y="2890851"/>
              <a:ext cx="28575" cy="137160"/>
            </a:xfrm>
            <a:custGeom>
              <a:avLst/>
              <a:gdLst/>
              <a:ahLst/>
              <a:cxnLst/>
              <a:rect l="l" t="t" r="r" b="b"/>
              <a:pathLst>
                <a:path w="28575" h="137160">
                  <a:moveTo>
                    <a:pt x="0" y="0"/>
                  </a:moveTo>
                  <a:lnTo>
                    <a:pt x="28314" y="136923"/>
                  </a:lnTo>
                </a:path>
              </a:pathLst>
            </a:custGeom>
            <a:ln w="12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164108" y="2657224"/>
              <a:ext cx="37465" cy="370840"/>
            </a:xfrm>
            <a:custGeom>
              <a:avLst/>
              <a:gdLst/>
              <a:ahLst/>
              <a:cxnLst/>
              <a:rect l="l" t="t" r="r" b="b"/>
              <a:pathLst>
                <a:path w="37464" h="370839">
                  <a:moveTo>
                    <a:pt x="18663" y="-3111"/>
                  </a:moveTo>
                  <a:lnTo>
                    <a:pt x="18663" y="373662"/>
                  </a:lnTo>
                </a:path>
              </a:pathLst>
            </a:custGeom>
            <a:ln w="435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201435" y="2657224"/>
              <a:ext cx="340360" cy="0"/>
            </a:xfrm>
            <a:custGeom>
              <a:avLst/>
              <a:gdLst/>
              <a:ahLst/>
              <a:cxnLst/>
              <a:rect l="l" t="t" r="r" b="b"/>
              <a:pathLst>
                <a:path w="340360" h="0">
                  <a:moveTo>
                    <a:pt x="0" y="0"/>
                  </a:moveTo>
                  <a:lnTo>
                    <a:pt x="339788" y="0"/>
                  </a:lnTo>
                </a:path>
              </a:pathLst>
            </a:custGeom>
            <a:ln w="61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2210831" y="2853758"/>
            <a:ext cx="323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4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Symbol"/>
                <a:cs typeface="Symbol"/>
              </a:rPr>
              <a:t>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6170" y="2637635"/>
            <a:ext cx="18859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81878" y="2836062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latin typeface="Times New Roman"/>
                <a:cs typeface="Times New Roman"/>
              </a:rPr>
              <a:t>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66542" y="270789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4715" y="3426676"/>
            <a:ext cx="930910" cy="0"/>
          </a:xfrm>
          <a:custGeom>
            <a:avLst/>
            <a:gdLst/>
            <a:ahLst/>
            <a:cxnLst/>
            <a:rect l="l" t="t" r="r" b="b"/>
            <a:pathLst>
              <a:path w="930910" h="0">
                <a:moveTo>
                  <a:pt x="0" y="0"/>
                </a:moveTo>
                <a:lnTo>
                  <a:pt x="930468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367206" y="3281214"/>
            <a:ext cx="704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43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415869" y="3170123"/>
            <a:ext cx="98298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4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40123" sz="1350" spc="75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</a:t>
            </a:r>
            <a:r>
              <a:rPr dirty="0" sz="1400" spc="4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42720" y="3281214"/>
            <a:ext cx="13931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(e)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g</a:t>
            </a:r>
            <a:r>
              <a:rPr dirty="0" baseline="-21604" sz="1350">
                <a:latin typeface="Times New Roman"/>
                <a:cs typeface="Times New Roman"/>
              </a:rPr>
              <a:t>5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63995" y="3423155"/>
            <a:ext cx="66802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60" i="1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8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8120" y="3726307"/>
            <a:ext cx="5425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choose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40407" y="4178934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79391" y="4052882"/>
            <a:ext cx="345440" cy="303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8920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49518" y="4204831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8120" y="4095114"/>
            <a:ext cx="3407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5970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pr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ximation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1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era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98510" y="4054062"/>
            <a:ext cx="1060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00652" y="4231964"/>
            <a:ext cx="208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24729" y="4095114"/>
            <a:ext cx="1666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letting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22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22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g</a:t>
            </a:r>
            <a:r>
              <a:rPr dirty="0" sz="1350" spc="-220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75" i="1">
                <a:latin typeface="Times New Roman"/>
                <a:cs typeface="Times New Roman"/>
              </a:rPr>
              <a:t>n</a:t>
            </a:r>
            <a:r>
              <a:rPr dirty="0" baseline="-22875" sz="1275" spc="-67">
                <a:latin typeface="Symbol"/>
                <a:cs typeface="Symbol"/>
              </a:rPr>
              <a:t></a:t>
            </a:r>
            <a:r>
              <a:rPr dirty="0" baseline="-22875" sz="1275" spc="127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73365" y="9182257"/>
            <a:ext cx="27749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15" i="1">
                <a:latin typeface="Times New Roman"/>
                <a:cs typeface="Times New Roman"/>
              </a:rPr>
              <a:t>n</a:t>
            </a:r>
            <a:r>
              <a:rPr dirty="0" sz="900" spc="-1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30020" y="4377664"/>
            <a:ext cx="5503545" cy="486537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=1.5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(a)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g</a:t>
            </a:r>
            <a:r>
              <a:rPr dirty="0" baseline="-22875" sz="1275" spc="-480">
                <a:latin typeface="Times New Roman"/>
                <a:cs typeface="Times New Roman"/>
              </a:rPr>
              <a:t>1</a:t>
            </a:r>
            <a:r>
              <a:rPr dirty="0" baseline="4115" sz="2025" spc="97">
                <a:latin typeface="Symbol"/>
                <a:cs typeface="Symbol"/>
              </a:rPr>
              <a:t></a:t>
            </a:r>
            <a:r>
              <a:rPr dirty="0" sz="1350" spc="-105">
                <a:latin typeface="Times New Roman"/>
                <a:cs typeface="Times New Roman"/>
              </a:rPr>
              <a:t>(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>
                <a:latin typeface="Times New Roman"/>
                <a:cs typeface="Times New Roman"/>
              </a:rPr>
              <a:t>5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Symbol"/>
                <a:cs typeface="Symbol"/>
              </a:rPr>
              <a:t>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20">
                <a:latin typeface="Times New Roman"/>
                <a:cs typeface="Times New Roman"/>
              </a:rPr>
              <a:t>8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7</a:t>
            </a:r>
            <a:r>
              <a:rPr dirty="0" sz="1350" spc="15">
                <a:latin typeface="Times New Roman"/>
                <a:cs typeface="Times New Roman"/>
              </a:rPr>
              <a:t>5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|</a:t>
            </a:r>
            <a:r>
              <a:rPr dirty="0" sz="1350" spc="15">
                <a:latin typeface="Symbol"/>
                <a:cs typeface="Symbol"/>
              </a:rPr>
              <a:t>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iver</a:t>
            </a:r>
            <a:r>
              <a:rPr dirty="0" sz="1400" spc="5">
                <a:latin typeface="Times New Roman"/>
                <a:cs typeface="Times New Roman"/>
              </a:rPr>
              <a:t>ge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60" i="1">
                <a:latin typeface="Times New Roman"/>
                <a:cs typeface="Times New Roman"/>
              </a:rPr>
              <a:t>g</a:t>
            </a:r>
            <a:r>
              <a:rPr dirty="0" baseline="-21604" sz="1350" spc="-675">
                <a:latin typeface="Times New Roman"/>
                <a:cs typeface="Times New Roman"/>
              </a:rPr>
              <a:t>2</a:t>
            </a:r>
            <a:r>
              <a:rPr dirty="0" baseline="3968" sz="2100" spc="30">
                <a:latin typeface="Symbol"/>
                <a:cs typeface="Symbol"/>
              </a:rPr>
              <a:t></a:t>
            </a:r>
            <a:r>
              <a:rPr dirty="0" baseline="3968" sz="2100" spc="-209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30">
                <a:latin typeface="Times New Roman"/>
                <a:cs typeface="Times New Roman"/>
              </a:rPr>
              <a:t>5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-55">
                <a:latin typeface="Symbol"/>
                <a:cs typeface="Symbol"/>
              </a:rPr>
              <a:t></a:t>
            </a: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40">
                <a:latin typeface="Times New Roman"/>
                <a:cs typeface="Times New Roman"/>
              </a:rPr>
              <a:t>7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135">
                <a:latin typeface="Symbol"/>
                <a:cs typeface="Symbol"/>
              </a:rPr>
              <a:t></a:t>
            </a:r>
            <a:r>
              <a:rPr dirty="0" sz="1400" spc="7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iver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 marR="2793365">
              <a:lnSpc>
                <a:spcPts val="2710"/>
              </a:lnSpc>
              <a:spcBef>
                <a:spcPts val="240"/>
              </a:spcBef>
            </a:pPr>
            <a:r>
              <a:rPr dirty="0" sz="1400">
                <a:latin typeface="Times New Roman"/>
                <a:cs typeface="Times New Roman"/>
              </a:rPr>
              <a:t>(c)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55" i="1">
                <a:latin typeface="Times New Roman"/>
                <a:cs typeface="Times New Roman"/>
              </a:rPr>
              <a:t>g</a:t>
            </a:r>
            <a:r>
              <a:rPr dirty="0" baseline="-22875" sz="1275" spc="-600">
                <a:latin typeface="Times New Roman"/>
                <a:cs typeface="Times New Roman"/>
              </a:rPr>
              <a:t>3</a:t>
            </a:r>
            <a:r>
              <a:rPr dirty="0" baseline="4115" sz="2025" spc="7">
                <a:latin typeface="Symbol"/>
                <a:cs typeface="Symbol"/>
              </a:rPr>
              <a:t></a:t>
            </a:r>
            <a:r>
              <a:rPr dirty="0" baseline="4115" sz="2025" spc="-247">
                <a:latin typeface="Times New Roman"/>
                <a:cs typeface="Times New Roman"/>
              </a:rPr>
              <a:t> </a:t>
            </a:r>
            <a:r>
              <a:rPr dirty="0" sz="1350" spc="-105">
                <a:latin typeface="Times New Roman"/>
                <a:cs typeface="Times New Roman"/>
              </a:rPr>
              <a:t>(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5">
                <a:latin typeface="Times New Roman"/>
                <a:cs typeface="Times New Roman"/>
              </a:rPr>
              <a:t>5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|</a:t>
            </a:r>
            <a:r>
              <a:rPr dirty="0" sz="1350" spc="-30">
                <a:latin typeface="Symbol"/>
                <a:cs typeface="Symbol"/>
              </a:rPr>
              <a:t></a:t>
            </a:r>
            <a:r>
              <a:rPr dirty="0" sz="1350" spc="5">
                <a:latin typeface="Times New Roman"/>
                <a:cs typeface="Times New Roman"/>
              </a:rPr>
              <a:t>|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5">
                <a:latin typeface="Times New Roman"/>
                <a:cs typeface="Times New Roman"/>
              </a:rPr>
              <a:t>.</a:t>
            </a:r>
            <a:r>
              <a:rPr dirty="0" sz="1350" spc="20">
                <a:latin typeface="Times New Roman"/>
                <a:cs typeface="Times New Roman"/>
              </a:rPr>
              <a:t>655</a:t>
            </a:r>
            <a:r>
              <a:rPr dirty="0" sz="1350" spc="15">
                <a:latin typeface="Times New Roman"/>
                <a:cs typeface="Times New Roman"/>
              </a:rPr>
              <a:t>6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|</a:t>
            </a:r>
            <a:r>
              <a:rPr dirty="0" sz="1350" spc="15">
                <a:latin typeface="Symbol"/>
                <a:cs typeface="Symbol"/>
              </a:rPr>
              <a:t>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9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(Conver</a:t>
            </a:r>
            <a:r>
              <a:rPr dirty="0" sz="1400" spc="5">
                <a:latin typeface="Times New Roman"/>
                <a:cs typeface="Times New Roman"/>
              </a:rPr>
              <a:t>ge</a:t>
            </a:r>
            <a:r>
              <a:rPr dirty="0" sz="1400">
                <a:latin typeface="Times New Roman"/>
                <a:cs typeface="Times New Roman"/>
              </a:rPr>
              <a:t>).  If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g</a:t>
            </a:r>
            <a:r>
              <a:rPr dirty="0" baseline="-22875" sz="1275" spc="7">
                <a:latin typeface="Times New Roman"/>
                <a:cs typeface="Times New Roman"/>
              </a:rPr>
              <a:t>3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-215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790"/>
              </a:spcBef>
            </a:pPr>
            <a:r>
              <a:rPr dirty="0" sz="1350" spc="-9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0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g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-157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r>
              <a:rPr dirty="0" baseline="-22875" sz="1275" spc="-112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1.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15">
                <a:latin typeface="Times New Roman"/>
                <a:cs typeface="Times New Roman"/>
              </a:rPr>
              <a:t>87</a:t>
            </a:r>
            <a:r>
              <a:rPr dirty="0" sz="1350" spc="-5">
                <a:latin typeface="Times New Roman"/>
                <a:cs typeface="Times New Roman"/>
              </a:rPr>
              <a:t>0</a:t>
            </a:r>
            <a:r>
              <a:rPr dirty="0" sz="1350" spc="5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1090"/>
              </a:spcBef>
            </a:pP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55" i="1">
                <a:latin typeface="Times New Roman"/>
                <a:cs typeface="Times New Roman"/>
              </a:rPr>
              <a:t>g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-157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90" i="1">
                <a:latin typeface="Times New Roman"/>
                <a:cs typeface="Times New Roman"/>
              </a:rPr>
              <a:t>x</a:t>
            </a:r>
            <a:r>
              <a:rPr dirty="0" baseline="-22875" sz="1275" spc="127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1.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r>
              <a:rPr dirty="0" sz="1350" spc="15">
                <a:latin typeface="Times New Roman"/>
                <a:cs typeface="Times New Roman"/>
              </a:rPr>
              <a:t>02</a:t>
            </a:r>
            <a:r>
              <a:rPr dirty="0" sz="1350" spc="-25">
                <a:latin typeface="Times New Roman"/>
                <a:cs typeface="Times New Roman"/>
              </a:rPr>
              <a:t>5</a:t>
            </a:r>
            <a:r>
              <a:rPr dirty="0" sz="1350" spc="5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1075"/>
              </a:spcBef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g</a:t>
            </a:r>
            <a:r>
              <a:rPr dirty="0" baseline="-21604" sz="1350" spc="157">
                <a:latin typeface="Times New Roman"/>
                <a:cs typeface="Times New Roman"/>
              </a:rPr>
              <a:t>3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345</a:t>
            </a:r>
            <a:r>
              <a:rPr dirty="0" sz="1400" spc="-50">
                <a:latin typeface="Times New Roman"/>
                <a:cs typeface="Times New Roman"/>
              </a:rPr>
              <a:t>5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1215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  <a:p>
            <a:pPr marL="81915">
              <a:lnSpc>
                <a:spcPct val="100000"/>
              </a:lnSpc>
              <a:spcBef>
                <a:spcPts val="910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21604" sz="1350" spc="7">
                <a:latin typeface="Times New Roman"/>
                <a:cs typeface="Times New Roman"/>
              </a:rPr>
              <a:t>20</a:t>
            </a:r>
            <a:r>
              <a:rPr dirty="0" baseline="-21604" sz="1350" spc="24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g</a:t>
            </a:r>
            <a:r>
              <a:rPr dirty="0" baseline="-21604" sz="1350" spc="30">
                <a:latin typeface="Times New Roman"/>
                <a:cs typeface="Times New Roman"/>
              </a:rPr>
              <a:t>3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baseline="-21604" sz="1350" spc="30">
                <a:latin typeface="Times New Roman"/>
                <a:cs typeface="Times New Roman"/>
              </a:rPr>
              <a:t>19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1.3652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error=6.5782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baseline="33950" sz="1350">
                <a:latin typeface="Times New Roman"/>
                <a:cs typeface="Times New Roman"/>
              </a:rPr>
              <a:t>-7</a:t>
            </a:r>
            <a:r>
              <a:rPr dirty="0" baseline="33950" sz="135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745"/>
              </a:spcBef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1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2.5: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Further,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900"/>
              </a:spcBef>
            </a:pP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exists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&lt;1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 in</a:t>
            </a:r>
            <a:endParaRPr sz="1400">
              <a:latin typeface="Times New Roman"/>
              <a:cs typeface="Times New Roman"/>
            </a:endParaRPr>
          </a:p>
          <a:p>
            <a:pPr marL="50800" marR="45085">
              <a:lnSpc>
                <a:spcPct val="147400"/>
              </a:lnSpc>
              <a:spcBef>
                <a:spcPts val="690"/>
              </a:spcBef>
            </a:pP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P</a:t>
            </a:r>
            <a:r>
              <a:rPr dirty="0" baseline="-21604" sz="1350" spc="-165" i="1">
                <a:latin typeface="Times New Roman"/>
                <a:cs typeface="Times New Roman"/>
              </a:rPr>
              <a:t>n</a:t>
            </a:r>
            <a:r>
              <a:rPr dirty="0" baseline="-21604" sz="1350" spc="-44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P</a:t>
            </a:r>
            <a:r>
              <a:rPr dirty="0" sz="1400" spc="-15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7980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2.4,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[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maps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424685"/>
            <a:ext cx="2186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itself,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4885" y="1383627"/>
            <a:ext cx="346710" cy="3028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49554" algn="l"/>
              </a:tabLst>
            </a:pPr>
            <a:r>
              <a:rPr dirty="0" sz="1800" spc="-204">
                <a:latin typeface="Symbol"/>
                <a:cs typeface="Symbol"/>
              </a:rPr>
              <a:t></a:t>
            </a:r>
            <a:r>
              <a:rPr dirty="0" sz="1800" spc="-204">
                <a:latin typeface="Times New Roman"/>
                <a:cs typeface="Times New Roman"/>
              </a:rPr>
              <a:t>	</a:t>
            </a:r>
            <a:r>
              <a:rPr dirty="0" sz="1800" spc="-204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3243" y="1534656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9067" y="1425705"/>
            <a:ext cx="12382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20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4955" y="1385735"/>
            <a:ext cx="10668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6809" y="1559938"/>
            <a:ext cx="21209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55">
                <a:latin typeface="Times New Roman"/>
                <a:cs typeface="Times New Roman"/>
              </a:rPr>
              <a:t>n</a:t>
            </a:r>
            <a:r>
              <a:rPr dirty="0" sz="900" spc="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8133" y="1424685"/>
            <a:ext cx="266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1801113"/>
            <a:ext cx="636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68363" y="25645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47129" y="25645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0817" y="2563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38922" y="2563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32280" y="2563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908202" y="2563928"/>
            <a:ext cx="38735" cy="210185"/>
          </a:xfrm>
          <a:custGeom>
            <a:avLst/>
            <a:gdLst/>
            <a:ahLst/>
            <a:cxnLst/>
            <a:rect l="l" t="t" r="r" b="b"/>
            <a:pathLst>
              <a:path w="38735" h="210185">
                <a:moveTo>
                  <a:pt x="0" y="0"/>
                </a:moveTo>
                <a:lnTo>
                  <a:pt x="0" y="209987"/>
                </a:lnTo>
              </a:path>
              <a:path w="38735" h="210185">
                <a:moveTo>
                  <a:pt x="38139" y="0"/>
                </a:moveTo>
                <a:lnTo>
                  <a:pt x="38139" y="209987"/>
                </a:lnTo>
              </a:path>
            </a:pathLst>
          </a:custGeom>
          <a:ln w="86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44437" y="2563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75022" y="2563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72865" y="2563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42720" y="2093147"/>
            <a:ext cx="4351020" cy="1031875"/>
          </a:xfrm>
          <a:prstGeom prst="rect">
            <a:avLst/>
          </a:prstGeom>
        </p:spPr>
        <p:txBody>
          <a:bodyPr wrap="square" lIns="0" tIns="1155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10"/>
              </a:spcBef>
            </a:pPr>
            <a:r>
              <a:rPr dirty="0" sz="1400">
                <a:latin typeface="Times New Roman"/>
                <a:cs typeface="Times New Roman"/>
              </a:rPr>
              <a:t>Using |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&lt;1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 theorem</a:t>
            </a:r>
            <a:endParaRPr sz="1400">
              <a:latin typeface="Times New Roman"/>
              <a:cs typeface="Times New Roman"/>
            </a:endParaRPr>
          </a:p>
          <a:p>
            <a:pPr marL="38100" marR="30480" indent="507365">
              <a:lnSpc>
                <a:spcPts val="2850"/>
              </a:lnSpc>
            </a:pPr>
            <a:r>
              <a:rPr dirty="0" sz="1350" spc="-175" i="1">
                <a:latin typeface="Times New Roman"/>
                <a:cs typeface="Times New Roman"/>
              </a:rPr>
              <a:t>P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baseline="-22875" sz="1275" spc="15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g</a:t>
            </a:r>
            <a:r>
              <a:rPr dirty="0" sz="1350" spc="-10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-85" i="1">
                <a:latin typeface="Times New Roman"/>
                <a:cs typeface="Times New Roman"/>
              </a:rPr>
              <a:t>P</a:t>
            </a:r>
            <a:r>
              <a:rPr dirty="0" baseline="-22875" sz="1275" spc="37">
                <a:latin typeface="Times New Roman"/>
                <a:cs typeface="Times New Roman"/>
              </a:rPr>
              <a:t>0</a:t>
            </a:r>
            <a:r>
              <a:rPr dirty="0" baseline="-22875" sz="1275" spc="-127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g</a:t>
            </a:r>
            <a:r>
              <a:rPr dirty="0" sz="1350" spc="-10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35" i="1">
                <a:latin typeface="Times New Roman"/>
                <a:cs typeface="Times New Roman"/>
              </a:rPr>
              <a:t>P</a:t>
            </a:r>
            <a:r>
              <a:rPr dirty="0" sz="1350" spc="-15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g</a:t>
            </a:r>
            <a:r>
              <a:rPr dirty="0" sz="1350" spc="-135" i="1">
                <a:latin typeface="Times New Roman"/>
                <a:cs typeface="Times New Roman"/>
              </a:rPr>
              <a:t> </a:t>
            </a:r>
            <a:r>
              <a:rPr dirty="0" baseline="4115" sz="2025" spc="-30">
                <a:latin typeface="Symbol"/>
                <a:cs typeface="Symbol"/>
              </a:rPr>
              <a:t></a:t>
            </a:r>
            <a:r>
              <a:rPr dirty="0" sz="1350" spc="-80">
                <a:latin typeface="Times New Roman"/>
                <a:cs typeface="Times New Roman"/>
              </a:rPr>
              <a:t>(</a:t>
            </a:r>
            <a:r>
              <a:rPr dirty="0" sz="1450" spc="15">
                <a:latin typeface="Symbol"/>
                <a:cs typeface="Symbol"/>
              </a:rPr>
              <a:t></a:t>
            </a:r>
            <a:r>
              <a:rPr dirty="0" baseline="-22875" sz="1275" spc="37">
                <a:latin typeface="Times New Roman"/>
                <a:cs typeface="Times New Roman"/>
              </a:rPr>
              <a:t>0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P</a:t>
            </a:r>
            <a:r>
              <a:rPr dirty="0" baseline="-22875" sz="1275" spc="37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7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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k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 </a:t>
            </a:r>
            <a:r>
              <a:rPr dirty="0" sz="1350" spc="-75" i="1">
                <a:latin typeface="Times New Roman"/>
                <a:cs typeface="Times New Roman"/>
              </a:rPr>
              <a:t>P</a:t>
            </a:r>
            <a:r>
              <a:rPr dirty="0" baseline="-22875" sz="1275" spc="37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7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baseline="1984" sz="2100">
                <a:latin typeface="Times New Roman"/>
                <a:cs typeface="Times New Roman"/>
              </a:rPr>
              <a:t>between</a:t>
            </a:r>
            <a:r>
              <a:rPr dirty="0" baseline="1984" sz="2100" spc="270">
                <a:latin typeface="Times New Roman"/>
                <a:cs typeface="Times New Roman"/>
              </a:rPr>
              <a:t> </a:t>
            </a:r>
            <a:r>
              <a:rPr dirty="0" baseline="2057" sz="2025" spc="-75" i="1">
                <a:latin typeface="Times New Roman"/>
                <a:cs typeface="Times New Roman"/>
              </a:rPr>
              <a:t>P</a:t>
            </a:r>
            <a:r>
              <a:rPr dirty="0" baseline="-19607" sz="1275" spc="-75">
                <a:latin typeface="Times New Roman"/>
                <a:cs typeface="Times New Roman"/>
              </a:rPr>
              <a:t>0</a:t>
            </a:r>
            <a:r>
              <a:rPr dirty="0" baseline="-19607" sz="1275" spc="104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</a:t>
            </a:r>
            <a:r>
              <a:rPr dirty="0" baseline="1984" sz="2100" spc="277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66917" y="2519452"/>
            <a:ext cx="92392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732155" algn="l"/>
              </a:tabLst>
            </a:pPr>
            <a:r>
              <a:rPr dirty="0" sz="1400">
                <a:latin typeface="Times New Roman"/>
                <a:cs typeface="Times New Roman"/>
              </a:rPr>
              <a:t>where	</a:t>
            </a:r>
            <a:r>
              <a:rPr dirty="0" sz="1400" spc="20">
                <a:latin typeface="Symbol"/>
                <a:cs typeface="Symbol"/>
              </a:rPr>
              <a:t>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68624" y="33036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68704" y="33036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62687" y="33036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41635" y="33036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35682" y="33036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92083" y="3303676"/>
            <a:ext cx="38735" cy="209550"/>
          </a:xfrm>
          <a:custGeom>
            <a:avLst/>
            <a:gdLst/>
            <a:ahLst/>
            <a:cxnLst/>
            <a:rect l="l" t="t" r="r" b="b"/>
            <a:pathLst>
              <a:path w="38735" h="209550">
                <a:moveTo>
                  <a:pt x="0" y="0"/>
                </a:moveTo>
                <a:lnTo>
                  <a:pt x="0" y="209072"/>
                </a:lnTo>
              </a:path>
              <a:path w="38735" h="209550">
                <a:moveTo>
                  <a:pt x="38328" y="0"/>
                </a:moveTo>
                <a:lnTo>
                  <a:pt x="38328" y="209072"/>
                </a:lnTo>
              </a:path>
            </a:pathLst>
          </a:custGeom>
          <a:ln w="86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09077" y="33036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49759" y="330328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28421" y="330328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68362" y="434849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81434" y="434849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75120" y="434849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92975" y="434849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86712" y="434849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82112" y="4348496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751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042720" y="3256057"/>
            <a:ext cx="5478780" cy="16541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45465">
              <a:lnSpc>
                <a:spcPct val="100000"/>
              </a:lnSpc>
              <a:spcBef>
                <a:spcPts val="105"/>
              </a:spcBef>
            </a:pPr>
            <a:r>
              <a:rPr dirty="0" sz="1350" spc="-25" i="1">
                <a:latin typeface="Times New Roman"/>
                <a:cs typeface="Times New Roman"/>
              </a:rPr>
              <a:t>P</a:t>
            </a:r>
            <a:r>
              <a:rPr dirty="0" baseline="-22875" sz="1275" spc="-37">
                <a:latin typeface="Times New Roman"/>
                <a:cs typeface="Times New Roman"/>
              </a:rPr>
              <a:t>2</a:t>
            </a:r>
            <a:r>
              <a:rPr dirty="0" baseline="-22875" sz="1275" spc="-2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P</a:t>
            </a:r>
            <a:r>
              <a:rPr dirty="0" sz="1350" spc="35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2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g</a:t>
            </a:r>
            <a:r>
              <a:rPr dirty="0" sz="1350" spc="-100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(</a:t>
            </a:r>
            <a:r>
              <a:rPr dirty="0" sz="1350" spc="-5" i="1">
                <a:latin typeface="Times New Roman"/>
                <a:cs typeface="Times New Roman"/>
              </a:rPr>
              <a:t>P</a:t>
            </a:r>
            <a:r>
              <a:rPr dirty="0" baseline="-22875" sz="1275" spc="-7">
                <a:latin typeface="Times New Roman"/>
                <a:cs typeface="Times New Roman"/>
              </a:rPr>
              <a:t>1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g</a:t>
            </a:r>
            <a:r>
              <a:rPr dirty="0" sz="1350" spc="-10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P</a:t>
            </a:r>
            <a:r>
              <a:rPr dirty="0" sz="1350" spc="-14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18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1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g</a:t>
            </a:r>
            <a:r>
              <a:rPr dirty="0" sz="1350" spc="-135" i="1">
                <a:latin typeface="Times New Roman"/>
                <a:cs typeface="Times New Roman"/>
              </a:rPr>
              <a:t> </a:t>
            </a:r>
            <a:r>
              <a:rPr dirty="0" baseline="4115" sz="2025" spc="-22">
                <a:latin typeface="Symbol"/>
                <a:cs typeface="Symbol"/>
              </a:rPr>
              <a:t></a:t>
            </a:r>
            <a:r>
              <a:rPr dirty="0" sz="1350" spc="-15">
                <a:latin typeface="Times New Roman"/>
                <a:cs typeface="Times New Roman"/>
              </a:rPr>
              <a:t>(</a:t>
            </a:r>
            <a:r>
              <a:rPr dirty="0" sz="1450" spc="-15">
                <a:latin typeface="Symbol"/>
                <a:cs typeface="Symbol"/>
              </a:rPr>
              <a:t></a:t>
            </a:r>
            <a:r>
              <a:rPr dirty="0" baseline="-22875" sz="1275" spc="-22">
                <a:latin typeface="Times New Roman"/>
                <a:cs typeface="Times New Roman"/>
              </a:rPr>
              <a:t>1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235">
                <a:latin typeface="Times New Roman"/>
                <a:cs typeface="Times New Roman"/>
              </a:rPr>
              <a:t> </a:t>
            </a:r>
            <a:r>
              <a:rPr dirty="0" sz="1350" spc="-70" i="1">
                <a:latin typeface="Times New Roman"/>
                <a:cs typeface="Times New Roman"/>
              </a:rPr>
              <a:t>P</a:t>
            </a:r>
            <a:r>
              <a:rPr dirty="0" baseline="-22875" sz="1275" spc="-104">
                <a:latin typeface="Times New Roman"/>
                <a:cs typeface="Times New Roman"/>
              </a:rPr>
              <a:t>1</a:t>
            </a:r>
            <a:r>
              <a:rPr dirty="0" baseline="-22875" sz="1275" spc="-67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P 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k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-100" i="1">
                <a:latin typeface="Times New Roman"/>
                <a:cs typeface="Times New Roman"/>
              </a:rPr>
              <a:t>P</a:t>
            </a:r>
            <a:r>
              <a:rPr dirty="0" baseline="-21604" sz="1350" spc="-150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30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k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P</a:t>
            </a:r>
            <a:r>
              <a:rPr dirty="0" baseline="-21604" sz="1350" spc="-89">
                <a:latin typeface="Times New Roman"/>
                <a:cs typeface="Times New Roman"/>
              </a:rPr>
              <a:t>0</a:t>
            </a:r>
            <a:r>
              <a:rPr dirty="0" baseline="-21604" sz="1350" spc="21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55"/>
              </a:spcBef>
            </a:pPr>
            <a:r>
              <a:rPr dirty="0" baseline="1984" sz="2100">
                <a:latin typeface="Times New Roman"/>
                <a:cs typeface="Times New Roman"/>
              </a:rPr>
              <a:t>where</a:t>
            </a:r>
            <a:r>
              <a:rPr dirty="0" baseline="1984" sz="2100" spc="60">
                <a:latin typeface="Times New Roman"/>
                <a:cs typeface="Times New Roman"/>
              </a:rPr>
              <a:t> </a:t>
            </a:r>
            <a:r>
              <a:rPr dirty="0" baseline="1984" sz="2100" spc="-37">
                <a:latin typeface="Symbol"/>
                <a:cs typeface="Symbol"/>
              </a:rPr>
              <a:t></a:t>
            </a:r>
            <a:r>
              <a:rPr dirty="0" baseline="-19607" sz="1275" spc="-37">
                <a:latin typeface="Times New Roman"/>
                <a:cs typeface="Times New Roman"/>
              </a:rPr>
              <a:t>1</a:t>
            </a:r>
            <a:r>
              <a:rPr dirty="0" baseline="-19607" sz="1275" spc="12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between</a:t>
            </a:r>
            <a:r>
              <a:rPr dirty="0" baseline="1984" sz="2100" spc="277">
                <a:latin typeface="Times New Roman"/>
                <a:cs typeface="Times New Roman"/>
              </a:rPr>
              <a:t> </a:t>
            </a:r>
            <a:r>
              <a:rPr dirty="0" baseline="2057" sz="2025" spc="-135" i="1">
                <a:latin typeface="Times New Roman"/>
                <a:cs typeface="Times New Roman"/>
              </a:rPr>
              <a:t>P</a:t>
            </a:r>
            <a:r>
              <a:rPr dirty="0" baseline="-19607" sz="1275" spc="-135">
                <a:latin typeface="Times New Roman"/>
                <a:cs typeface="Times New Roman"/>
              </a:rPr>
              <a:t>1</a:t>
            </a:r>
            <a:r>
              <a:rPr dirty="0" baseline="-19607" sz="1275" spc="20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</a:t>
            </a:r>
            <a:r>
              <a:rPr dirty="0" baseline="1984" sz="2100" spc="27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  <a:p>
            <a:pPr marL="961390">
              <a:lnSpc>
                <a:spcPct val="100000"/>
              </a:lnSpc>
              <a:spcBef>
                <a:spcPts val="1200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  <a:p>
            <a:pPr marL="545465">
              <a:lnSpc>
                <a:spcPct val="100000"/>
              </a:lnSpc>
              <a:spcBef>
                <a:spcPts val="1019"/>
              </a:spcBef>
            </a:pPr>
            <a:r>
              <a:rPr dirty="0" sz="1400" spc="-50" i="1">
                <a:latin typeface="Times New Roman"/>
                <a:cs typeface="Times New Roman"/>
              </a:rPr>
              <a:t>P</a:t>
            </a:r>
            <a:r>
              <a:rPr dirty="0" baseline="-21604" sz="1350" spc="-75" i="1">
                <a:latin typeface="Times New Roman"/>
                <a:cs typeface="Times New Roman"/>
              </a:rPr>
              <a:t>n</a:t>
            </a:r>
            <a:r>
              <a:rPr dirty="0" baseline="-21604" sz="1350" spc="12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32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g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P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72" i="1">
                <a:latin typeface="Times New Roman"/>
                <a:cs typeface="Times New Roman"/>
              </a:rPr>
              <a:t> </a:t>
            </a:r>
            <a:r>
              <a:rPr dirty="0" baseline="-21604" sz="1350">
                <a:latin typeface="Symbol"/>
                <a:cs typeface="Symbol"/>
              </a:rPr>
              <a:t>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g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20" i="1">
                <a:latin typeface="Times New Roman"/>
                <a:cs typeface="Times New Roman"/>
              </a:rPr>
              <a:t>P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g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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spc="-172" i="1">
                <a:latin typeface="Times New Roman"/>
                <a:cs typeface="Times New Roman"/>
              </a:rPr>
              <a:t> </a:t>
            </a:r>
            <a:r>
              <a:rPr dirty="0" baseline="-21604" sz="1350" spc="-7">
                <a:latin typeface="Symbol"/>
                <a:cs typeface="Symbol"/>
              </a:rPr>
              <a:t>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50" i="1">
                <a:latin typeface="Times New Roman"/>
                <a:cs typeface="Times New Roman"/>
              </a:rPr>
              <a:t>P</a:t>
            </a:r>
            <a:r>
              <a:rPr dirty="0" baseline="-21604" sz="1350" spc="-75" i="1">
                <a:latin typeface="Times New Roman"/>
                <a:cs typeface="Times New Roman"/>
              </a:rPr>
              <a:t>n</a:t>
            </a:r>
            <a:r>
              <a:rPr dirty="0" baseline="-21604" sz="1350" spc="-172" i="1">
                <a:latin typeface="Times New Roman"/>
                <a:cs typeface="Times New Roman"/>
              </a:rPr>
              <a:t> </a:t>
            </a:r>
            <a:r>
              <a:rPr dirty="0" baseline="-21604" sz="1350" spc="-52">
                <a:latin typeface="Symbol"/>
                <a:cs typeface="Symbol"/>
              </a:rPr>
              <a:t></a:t>
            </a:r>
            <a:r>
              <a:rPr dirty="0" baseline="-21604" sz="1350" spc="-52">
                <a:latin typeface="Times New Roman"/>
                <a:cs typeface="Times New Roman"/>
              </a:rPr>
              <a:t>1</a:t>
            </a:r>
            <a:r>
              <a:rPr dirty="0" baseline="-21604" sz="1350" spc="11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k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baseline="40123" sz="1350" spc="7" i="1">
                <a:latin typeface="Times New Roman"/>
                <a:cs typeface="Times New Roman"/>
              </a:rPr>
              <a:t>n</a:t>
            </a:r>
            <a:r>
              <a:rPr dirty="0" baseline="40123" sz="1350" spc="284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5" i="1">
                <a:latin typeface="Times New Roman"/>
                <a:cs typeface="Times New Roman"/>
              </a:rPr>
              <a:t>P</a:t>
            </a:r>
            <a:r>
              <a:rPr dirty="0" baseline="-21604" sz="1350" spc="-82">
                <a:latin typeface="Times New Roman"/>
                <a:cs typeface="Times New Roman"/>
              </a:rPr>
              <a:t>0</a:t>
            </a:r>
            <a:r>
              <a:rPr dirty="0" baseline="-21604" sz="1350" spc="21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3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|,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1150"/>
              </a:spcBef>
            </a:pPr>
            <a:r>
              <a:rPr dirty="0" baseline="1984" sz="2100" spc="97">
                <a:latin typeface="Symbol"/>
                <a:cs typeface="Symbol"/>
              </a:rPr>
              <a:t></a:t>
            </a:r>
            <a:r>
              <a:rPr dirty="0" baseline="-19607" sz="1275" spc="7" i="1">
                <a:latin typeface="Times New Roman"/>
                <a:cs typeface="Times New Roman"/>
              </a:rPr>
              <a:t>n</a:t>
            </a:r>
            <a:r>
              <a:rPr dirty="0" baseline="-19607" sz="1275" spc="-104" i="1">
                <a:latin typeface="Times New Roman"/>
                <a:cs typeface="Times New Roman"/>
              </a:rPr>
              <a:t> </a:t>
            </a:r>
            <a:r>
              <a:rPr dirty="0" baseline="-19607" sz="1275" spc="-60">
                <a:latin typeface="Symbol"/>
                <a:cs typeface="Symbol"/>
              </a:rPr>
              <a:t></a:t>
            </a:r>
            <a:r>
              <a:rPr dirty="0" baseline="-19607" sz="1275" spc="7">
                <a:latin typeface="Times New Roman"/>
                <a:cs typeface="Times New Roman"/>
              </a:rPr>
              <a:t>1</a:t>
            </a:r>
            <a:r>
              <a:rPr dirty="0" baseline="-19607" sz="1275" spc="-157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s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bet</a:t>
            </a:r>
            <a:r>
              <a:rPr dirty="0" baseline="1984" sz="2100">
                <a:latin typeface="Times New Roman"/>
                <a:cs typeface="Times New Roman"/>
              </a:rPr>
              <a:t>w</a:t>
            </a:r>
            <a:r>
              <a:rPr dirty="0" baseline="1984" sz="2100">
                <a:latin typeface="Times New Roman"/>
                <a:cs typeface="Times New Roman"/>
              </a:rPr>
              <a:t>een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240">
                <a:latin typeface="Times New Roman"/>
                <a:cs typeface="Times New Roman"/>
              </a:rPr>
              <a:t> </a:t>
            </a:r>
            <a:r>
              <a:rPr dirty="0" baseline="2057" sz="2025" spc="-112" i="1">
                <a:latin typeface="Times New Roman"/>
                <a:cs typeface="Times New Roman"/>
              </a:rPr>
              <a:t>P</a:t>
            </a:r>
            <a:r>
              <a:rPr dirty="0" baseline="-19607" sz="1275" spc="7" i="1">
                <a:latin typeface="Times New Roman"/>
                <a:cs typeface="Times New Roman"/>
              </a:rPr>
              <a:t>n</a:t>
            </a:r>
            <a:r>
              <a:rPr dirty="0" baseline="-19607" sz="1275" spc="-120" i="1">
                <a:latin typeface="Times New Roman"/>
                <a:cs typeface="Times New Roman"/>
              </a:rPr>
              <a:t> </a:t>
            </a:r>
            <a:r>
              <a:rPr dirty="0" baseline="-19607" sz="1275" spc="-67">
                <a:latin typeface="Symbol"/>
                <a:cs typeface="Symbol"/>
              </a:rPr>
              <a:t></a:t>
            </a:r>
            <a:r>
              <a:rPr dirty="0" baseline="-19607" sz="1275" spc="7">
                <a:latin typeface="Times New Roman"/>
                <a:cs typeface="Times New Roman"/>
              </a:rPr>
              <a:t>1</a:t>
            </a:r>
            <a:r>
              <a:rPr dirty="0" baseline="-19607" sz="1275">
                <a:latin typeface="Times New Roman"/>
                <a:cs typeface="Times New Roman"/>
              </a:rPr>
              <a:t> </a:t>
            </a:r>
            <a:r>
              <a:rPr dirty="0" baseline="-19607" sz="1275" spc="8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7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d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247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93110" y="5057275"/>
            <a:ext cx="8382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68588" y="5182735"/>
            <a:ext cx="202946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76350" algn="l"/>
                <a:tab pos="1958339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0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45822" y="5250667"/>
            <a:ext cx="21247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4531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Symbol"/>
                <a:cs typeface="Symbol"/>
              </a:rPr>
              <a:t></a:t>
            </a:r>
            <a:r>
              <a:rPr dirty="0" sz="900" spc="10">
                <a:latin typeface="Symbol"/>
                <a:cs typeface="Symbol"/>
              </a:rPr>
              <a:t>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-135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Symbol"/>
                <a:cs typeface="Symbol"/>
              </a:rPr>
              <a:t></a:t>
            </a:r>
            <a:r>
              <a:rPr dirty="0" sz="900" spc="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46901" y="5029511"/>
            <a:ext cx="345440" cy="303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8920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17651" y="5181461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2720" y="5071998"/>
            <a:ext cx="5152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284980" algn="l"/>
                <a:tab pos="5006340" algn="l"/>
              </a:tabLst>
            </a:pP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&lt;1,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 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|</a:t>
            </a:r>
            <a:r>
              <a:rPr dirty="0" sz="1400" spc="-15">
                <a:latin typeface="Symbol"/>
                <a:cs typeface="Symbol"/>
              </a:rPr>
              <a:t>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k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baseline="40123" sz="1350" spc="7" i="1">
                <a:latin typeface="Times New Roman"/>
                <a:cs typeface="Times New Roman"/>
              </a:rPr>
              <a:t>n</a:t>
            </a:r>
            <a:r>
              <a:rPr dirty="0" baseline="40123" sz="1350" spc="29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35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30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-25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36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k	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0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	</a:t>
            </a:r>
            <a:r>
              <a:rPr dirty="0" sz="1350" spc="20" i="1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66630" y="5030692"/>
            <a:ext cx="1060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68473" y="5208594"/>
            <a:ext cx="208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8120" y="5183185"/>
            <a:ext cx="1136015" cy="54927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62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-130" i="1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Symbol"/>
                <a:cs typeface="Symbol"/>
              </a:rPr>
              <a:t></a:t>
            </a:r>
            <a:r>
              <a:rPr dirty="0" sz="900" spc="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612460" y="6448648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4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21296" y="6448648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4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317288" y="6448648"/>
            <a:ext cx="388620" cy="210820"/>
          </a:xfrm>
          <a:custGeom>
            <a:avLst/>
            <a:gdLst/>
            <a:ahLst/>
            <a:cxnLst/>
            <a:rect l="l" t="t" r="r" b="b"/>
            <a:pathLst>
              <a:path w="388619" h="210820">
                <a:moveTo>
                  <a:pt x="0" y="104951"/>
                </a:moveTo>
                <a:lnTo>
                  <a:pt x="346186" y="104951"/>
                </a:lnTo>
              </a:path>
              <a:path w="388619" h="210820">
                <a:moveTo>
                  <a:pt x="388567" y="0"/>
                </a:moveTo>
                <a:lnTo>
                  <a:pt x="388567" y="210224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41200" y="6448648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4"/>
                </a:lnTo>
              </a:path>
            </a:pathLst>
          </a:custGeom>
          <a:ln w="8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568392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195944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89508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486676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680228" y="738799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066063" y="7387388"/>
            <a:ext cx="38735" cy="210185"/>
          </a:xfrm>
          <a:custGeom>
            <a:avLst/>
            <a:gdLst/>
            <a:ahLst/>
            <a:cxnLst/>
            <a:rect l="l" t="t" r="r" b="b"/>
            <a:pathLst>
              <a:path w="38735" h="210184">
                <a:moveTo>
                  <a:pt x="0" y="608"/>
                </a:moveTo>
                <a:lnTo>
                  <a:pt x="0" y="209681"/>
                </a:lnTo>
              </a:path>
              <a:path w="38735" h="210184">
                <a:moveTo>
                  <a:pt x="38177" y="0"/>
                </a:moveTo>
                <a:lnTo>
                  <a:pt x="38177" y="209987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29795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32044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657725" y="738738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51158" y="7781321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44999" y="7781321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568654" y="847704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115039" y="847704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08909" y="847704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518399" y="847704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66" name="object 6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4052" y="8485314"/>
            <a:ext cx="711273" cy="177570"/>
          </a:xfrm>
          <a:prstGeom prst="rect">
            <a:avLst/>
          </a:prstGeom>
        </p:spPr>
      </p:pic>
      <p:sp>
        <p:nvSpPr>
          <p:cNvPr id="67" name="object 67"/>
          <p:cNvSpPr/>
          <p:nvPr/>
        </p:nvSpPr>
        <p:spPr>
          <a:xfrm>
            <a:off x="2301232" y="8847252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975292" y="8847252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138186" y="8847252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937916" y="8847252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80129" y="8847252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007963" y="8847252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4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624572" y="924753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6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120370" y="924753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6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19977" y="924753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112518" y="924753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753403" y="924753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9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250275" y="924753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9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991920" y="5875400"/>
            <a:ext cx="4765675" cy="3573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Corollary 2.6: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hypotheses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 </a:t>
            </a:r>
            <a:r>
              <a:rPr dirty="0" sz="1400" spc="5">
                <a:latin typeface="Times New Roman"/>
                <a:cs typeface="Times New Roman"/>
              </a:rPr>
              <a:t>2.5,</a:t>
            </a:r>
            <a:r>
              <a:rPr dirty="0" sz="1400">
                <a:latin typeface="Times New Roman"/>
                <a:cs typeface="Times New Roman"/>
              </a:rPr>
              <a:t> then</a:t>
            </a:r>
            <a:endParaRPr sz="1400">
              <a:latin typeface="Times New Roman"/>
              <a:cs typeface="Times New Roman"/>
            </a:endParaRPr>
          </a:p>
          <a:p>
            <a:pPr algn="ctr" marR="1785620">
              <a:lnSpc>
                <a:spcPts val="1560"/>
              </a:lnSpc>
              <a:spcBef>
                <a:spcPts val="1045"/>
              </a:spcBef>
            </a:pPr>
            <a:r>
              <a:rPr dirty="0" baseline="-24691" sz="2025" spc="142" i="1">
                <a:latin typeface="Times New Roman"/>
                <a:cs typeface="Times New Roman"/>
              </a:rPr>
              <a:t>k</a:t>
            </a:r>
            <a:r>
              <a:rPr dirty="0" sz="850" spc="9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  <a:p>
            <a:pPr marL="648335">
              <a:lnSpc>
                <a:spcPts val="1560"/>
              </a:lnSpc>
              <a:tabLst>
                <a:tab pos="2428875" algn="l"/>
              </a:tabLst>
            </a:pPr>
            <a:r>
              <a:rPr dirty="0" sz="1350" spc="-195" i="1">
                <a:latin typeface="Times New Roman"/>
                <a:cs typeface="Times New Roman"/>
              </a:rPr>
              <a:t>P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 </a:t>
            </a:r>
            <a:r>
              <a:rPr dirty="0" baseline="-22875" sz="1275" spc="-13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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baseline="-45267" sz="2025" spc="30">
                <a:latin typeface="Times New Roman"/>
                <a:cs typeface="Times New Roman"/>
              </a:rPr>
              <a:t>1</a:t>
            </a:r>
            <a:r>
              <a:rPr dirty="0" baseline="-45267" sz="2025" spc="-202">
                <a:latin typeface="Times New Roman"/>
                <a:cs typeface="Times New Roman"/>
              </a:rPr>
              <a:t> </a:t>
            </a:r>
            <a:r>
              <a:rPr dirty="0" baseline="-45267" sz="2025" spc="30">
                <a:latin typeface="Symbol"/>
                <a:cs typeface="Symbol"/>
              </a:rPr>
              <a:t></a:t>
            </a:r>
            <a:r>
              <a:rPr dirty="0" baseline="-45267" sz="2025" spc="-7">
                <a:latin typeface="Times New Roman"/>
                <a:cs typeface="Times New Roman"/>
              </a:rPr>
              <a:t> </a:t>
            </a:r>
            <a:r>
              <a:rPr dirty="0" baseline="-45267" sz="2025" spc="22" i="1">
                <a:latin typeface="Times New Roman"/>
                <a:cs typeface="Times New Roman"/>
              </a:rPr>
              <a:t>k</a:t>
            </a:r>
            <a:r>
              <a:rPr dirty="0" baseline="-45267" sz="2025" i="1">
                <a:latin typeface="Times New Roman"/>
                <a:cs typeface="Times New Roman"/>
              </a:rPr>
              <a:t> </a:t>
            </a:r>
            <a:r>
              <a:rPr dirty="0" baseline="-45267" sz="2025" spc="67" i="1">
                <a:latin typeface="Times New Roman"/>
                <a:cs typeface="Times New Roman"/>
              </a:rPr>
              <a:t> </a:t>
            </a:r>
            <a:r>
              <a:rPr dirty="0" sz="1350" spc="-204" i="1">
                <a:latin typeface="Times New Roman"/>
                <a:cs typeface="Times New Roman"/>
              </a:rPr>
              <a:t>P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-22875" sz="1275" spc="-15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-290" i="1">
                <a:latin typeface="Times New Roman"/>
                <a:cs typeface="Times New Roman"/>
              </a:rPr>
              <a:t>P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Times New Roman"/>
                <a:cs typeface="Times New Roman"/>
              </a:rPr>
              <a:t>for</a:t>
            </a:r>
            <a:r>
              <a:rPr dirty="0" sz="1350" spc="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a</a:t>
            </a:r>
            <a:r>
              <a:rPr dirty="0" sz="1350" spc="-10">
                <a:latin typeface="Times New Roman"/>
                <a:cs typeface="Times New Roman"/>
              </a:rPr>
              <a:t>l</a:t>
            </a:r>
            <a:r>
              <a:rPr dirty="0" sz="1350" spc="10">
                <a:latin typeface="Times New Roman"/>
                <a:cs typeface="Times New Roman"/>
              </a:rPr>
              <a:t>l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(</a:t>
            </a:r>
            <a:r>
              <a:rPr dirty="0" sz="1350" spc="20" i="1">
                <a:latin typeface="Times New Roman"/>
                <a:cs typeface="Times New Roman"/>
              </a:rPr>
              <a:t>n</a:t>
            </a:r>
            <a:r>
              <a:rPr dirty="0" sz="1350" spc="-2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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 spc="-90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Proof: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procedure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5">
                <a:latin typeface="Times New Roman"/>
                <a:cs typeface="Times New Roman"/>
              </a:rPr>
              <a:t> 2.5</a:t>
            </a:r>
            <a:r>
              <a:rPr dirty="0" sz="1400">
                <a:latin typeface="Times New Roman"/>
                <a:cs typeface="Times New Roman"/>
              </a:rPr>
              <a:t> implies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601345">
              <a:lnSpc>
                <a:spcPct val="100000"/>
              </a:lnSpc>
            </a:pPr>
            <a:r>
              <a:rPr dirty="0" sz="1350" spc="-195" i="1">
                <a:latin typeface="Times New Roman"/>
                <a:cs typeface="Times New Roman"/>
              </a:rPr>
              <a:t>P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44">
                <a:latin typeface="Symbol"/>
                <a:cs typeface="Symbol"/>
              </a:rPr>
              <a:t>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baseline="-22875" sz="1275" spc="14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-195" i="1">
                <a:latin typeface="Times New Roman"/>
                <a:cs typeface="Times New Roman"/>
              </a:rPr>
              <a:t>P</a:t>
            </a:r>
            <a:r>
              <a:rPr dirty="0" baseline="-22875" sz="1275" spc="37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 </a:t>
            </a:r>
            <a:r>
              <a:rPr dirty="0" baseline="-22875" sz="1275" spc="7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135" i="1">
                <a:latin typeface="Times New Roman"/>
                <a:cs typeface="Times New Roman"/>
              </a:rPr>
              <a:t>g</a:t>
            </a:r>
            <a:r>
              <a:rPr dirty="0" sz="1350" spc="85">
                <a:latin typeface="Times New Roman"/>
                <a:cs typeface="Times New Roman"/>
              </a:rPr>
              <a:t>(</a:t>
            </a:r>
            <a:r>
              <a:rPr dirty="0" sz="1350" spc="-190" i="1">
                <a:latin typeface="Times New Roman"/>
                <a:cs typeface="Times New Roman"/>
              </a:rPr>
              <a:t>P</a:t>
            </a:r>
            <a:r>
              <a:rPr dirty="0" baseline="-22875" sz="1275" spc="37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135" i="1">
                <a:latin typeface="Times New Roman"/>
                <a:cs typeface="Times New Roman"/>
              </a:rPr>
              <a:t>g</a:t>
            </a:r>
            <a:r>
              <a:rPr dirty="0" sz="1350" spc="85">
                <a:latin typeface="Times New Roman"/>
                <a:cs typeface="Times New Roman"/>
              </a:rPr>
              <a:t>(</a:t>
            </a:r>
            <a:r>
              <a:rPr dirty="0" sz="1350" spc="-190" i="1">
                <a:latin typeface="Times New Roman"/>
                <a:cs typeface="Times New Roman"/>
              </a:rPr>
              <a:t>P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67">
                <a:latin typeface="Symbol"/>
                <a:cs typeface="Symbol"/>
              </a:rPr>
              <a:t></a:t>
            </a:r>
            <a:r>
              <a:rPr dirty="0" baseline="-22875" sz="1275" spc="120">
                <a:latin typeface="Times New Roman"/>
                <a:cs typeface="Times New Roman"/>
              </a:rPr>
              <a:t>1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g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2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c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-185" i="1">
                <a:latin typeface="Times New Roman"/>
                <a:cs typeface="Times New Roman"/>
              </a:rPr>
              <a:t>P</a:t>
            </a:r>
            <a:r>
              <a:rPr dirty="0" baseline="-22875" sz="1275" spc="37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52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-180" i="1">
                <a:latin typeface="Times New Roman"/>
                <a:cs typeface="Times New Roman"/>
              </a:rPr>
              <a:t>P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67">
                <a:latin typeface="Symbol"/>
                <a:cs typeface="Symbol"/>
              </a:rPr>
              <a:t>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157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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k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350" spc="-180" i="1">
                <a:latin typeface="Times New Roman"/>
                <a:cs typeface="Times New Roman"/>
              </a:rPr>
              <a:t>P</a:t>
            </a:r>
            <a:r>
              <a:rPr dirty="0" baseline="-22875" sz="1275" spc="37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52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-180" i="1">
                <a:latin typeface="Times New Roman"/>
                <a:cs typeface="Times New Roman"/>
              </a:rPr>
              <a:t>P</a:t>
            </a:r>
            <a:r>
              <a:rPr dirty="0" baseline="-22875" sz="1275" spc="82" i="1">
                <a:latin typeface="Times New Roman"/>
                <a:cs typeface="Times New Roman"/>
              </a:rPr>
              <a:t>n</a:t>
            </a:r>
            <a:r>
              <a:rPr dirty="0" baseline="-22875" sz="1275" spc="-67">
                <a:latin typeface="Symbol"/>
                <a:cs typeface="Symbol"/>
              </a:rPr>
              <a:t></a:t>
            </a:r>
            <a:r>
              <a:rPr dirty="0" baseline="-22875" sz="1275" spc="37">
                <a:latin typeface="Times New Roman"/>
                <a:cs typeface="Times New Roman"/>
              </a:rPr>
              <a:t>1</a:t>
            </a:r>
            <a:endParaRPr baseline="-22875" sz="1275">
              <a:latin typeface="Times New Roman"/>
              <a:cs typeface="Times New Roman"/>
            </a:endParaRPr>
          </a:p>
          <a:p>
            <a:pPr algn="ctr" marR="1797050">
              <a:lnSpc>
                <a:spcPct val="100000"/>
              </a:lnSpc>
              <a:spcBef>
                <a:spcPts val="1455"/>
              </a:spcBef>
            </a:pPr>
            <a:r>
              <a:rPr dirty="0" sz="1400" spc="5">
                <a:latin typeface="Symbol"/>
                <a:cs typeface="Symbol"/>
              </a:rPr>
              <a:t>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k</a:t>
            </a:r>
            <a:r>
              <a:rPr dirty="0" baseline="40123" sz="1350" i="1">
                <a:latin typeface="Times New Roman"/>
                <a:cs typeface="Times New Roman"/>
              </a:rPr>
              <a:t>n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127" i="1">
                <a:latin typeface="Times New Roman"/>
                <a:cs typeface="Times New Roman"/>
              </a:rPr>
              <a:t> </a:t>
            </a:r>
            <a:r>
              <a:rPr dirty="0" sz="1400" spc="-325" i="1">
                <a:latin typeface="Times New Roman"/>
                <a:cs typeface="Times New Roman"/>
              </a:rPr>
              <a:t>P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40" i="1">
                <a:latin typeface="Times New Roman"/>
                <a:cs typeface="Times New Roman"/>
              </a:rPr>
              <a:t>P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&gt;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  <a:p>
            <a:pPr marL="601345">
              <a:lnSpc>
                <a:spcPct val="100000"/>
              </a:lnSpc>
              <a:spcBef>
                <a:spcPts val="930"/>
              </a:spcBef>
              <a:tabLst>
                <a:tab pos="2781935" algn="l"/>
              </a:tabLst>
            </a:pPr>
            <a:r>
              <a:rPr dirty="0" sz="1350" spc="-75" i="1">
                <a:latin typeface="Times New Roman"/>
                <a:cs typeface="Times New Roman"/>
              </a:rPr>
              <a:t>P</a:t>
            </a:r>
            <a:r>
              <a:rPr dirty="0" baseline="-22875" sz="1275" spc="-112" i="1">
                <a:latin typeface="Times New Roman"/>
                <a:cs typeface="Times New Roman"/>
              </a:rPr>
              <a:t>m</a:t>
            </a:r>
            <a:r>
              <a:rPr dirty="0" baseline="-22875" sz="1275" spc="27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P</a:t>
            </a:r>
            <a:r>
              <a:rPr dirty="0" baseline="-22875" sz="1275" spc="-127" i="1">
                <a:latin typeface="Times New Roman"/>
                <a:cs typeface="Times New Roman"/>
              </a:rPr>
              <a:t>n</a:t>
            </a:r>
            <a:r>
              <a:rPr dirty="0" baseline="-22875" sz="1275" spc="165" i="1">
                <a:latin typeface="Times New Roman"/>
                <a:cs typeface="Times New Roman"/>
              </a:rPr>
              <a:t> </a:t>
            </a:r>
            <a:r>
              <a:rPr dirty="0" baseline="-22875" sz="1275" spc="165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225">
                <a:latin typeface="Times New Roman"/>
                <a:cs typeface="Times New Roman"/>
              </a:rPr>
              <a:t> </a:t>
            </a:r>
            <a:r>
              <a:rPr dirty="0" sz="1350" spc="-75" i="1">
                <a:latin typeface="Times New Roman"/>
                <a:cs typeface="Times New Roman"/>
              </a:rPr>
              <a:t>P</a:t>
            </a:r>
            <a:r>
              <a:rPr dirty="0" baseline="-22875" sz="1275" spc="-112" i="1">
                <a:latin typeface="Times New Roman"/>
                <a:cs typeface="Times New Roman"/>
              </a:rPr>
              <a:t>m</a:t>
            </a:r>
            <a:r>
              <a:rPr dirty="0" baseline="-22875" sz="1275" spc="277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-40" i="1">
                <a:latin typeface="Times New Roman"/>
                <a:cs typeface="Times New Roman"/>
              </a:rPr>
              <a:t>P</a:t>
            </a:r>
            <a:r>
              <a:rPr dirty="0" baseline="-22875" sz="1275" spc="-60" i="1">
                <a:latin typeface="Times New Roman"/>
                <a:cs typeface="Times New Roman"/>
              </a:rPr>
              <a:t>m</a:t>
            </a:r>
            <a:r>
              <a:rPr dirty="0" baseline="-22875" sz="1275" spc="-60">
                <a:latin typeface="Symbol"/>
                <a:cs typeface="Symbol"/>
              </a:rPr>
              <a:t></a:t>
            </a:r>
            <a:r>
              <a:rPr dirty="0" baseline="-22875" sz="1275" spc="-60">
                <a:latin typeface="Times New Roman"/>
                <a:cs typeface="Times New Roman"/>
              </a:rPr>
              <a:t>1</a:t>
            </a:r>
            <a:r>
              <a:rPr dirty="0" baseline="-22875" sz="1275" spc="142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-40" i="1">
                <a:latin typeface="Times New Roman"/>
                <a:cs typeface="Times New Roman"/>
              </a:rPr>
              <a:t>P</a:t>
            </a:r>
            <a:r>
              <a:rPr dirty="0" baseline="-22875" sz="1275" spc="-60" i="1">
                <a:latin typeface="Times New Roman"/>
                <a:cs typeface="Times New Roman"/>
              </a:rPr>
              <a:t>m</a:t>
            </a:r>
            <a:r>
              <a:rPr dirty="0" baseline="-22875" sz="1275" spc="-60">
                <a:latin typeface="Symbol"/>
                <a:cs typeface="Symbol"/>
              </a:rPr>
              <a:t></a:t>
            </a:r>
            <a:r>
              <a:rPr dirty="0" baseline="-22875" sz="1275" spc="-60">
                <a:latin typeface="Times New Roman"/>
                <a:cs typeface="Times New Roman"/>
              </a:rPr>
              <a:t>1</a:t>
            </a:r>
            <a:r>
              <a:rPr dirty="0" baseline="-22875" sz="1275" spc="15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30">
                <a:latin typeface="Times New Roman"/>
                <a:cs typeface="Times New Roman"/>
              </a:rPr>
              <a:t>	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-35" i="1">
                <a:latin typeface="Times New Roman"/>
                <a:cs typeface="Times New Roman"/>
              </a:rPr>
              <a:t>P</a:t>
            </a:r>
            <a:r>
              <a:rPr dirty="0" baseline="-22875" sz="1275" spc="-52" i="1">
                <a:latin typeface="Times New Roman"/>
                <a:cs typeface="Times New Roman"/>
              </a:rPr>
              <a:t>n</a:t>
            </a:r>
            <a:r>
              <a:rPr dirty="0" baseline="-22875" sz="1275" spc="-52">
                <a:latin typeface="Symbol"/>
                <a:cs typeface="Symbol"/>
              </a:rPr>
              <a:t></a:t>
            </a:r>
            <a:r>
              <a:rPr dirty="0" baseline="-22875" sz="1275" spc="-52">
                <a:latin typeface="Times New Roman"/>
                <a:cs typeface="Times New Roman"/>
              </a:rPr>
              <a:t>1</a:t>
            </a:r>
            <a:r>
              <a:rPr dirty="0" baseline="-22875" sz="1275" spc="104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P</a:t>
            </a:r>
            <a:r>
              <a:rPr dirty="0" baseline="-22875" sz="1275" spc="-127" i="1">
                <a:latin typeface="Times New Roman"/>
                <a:cs typeface="Times New Roman"/>
              </a:rPr>
              <a:t>n</a:t>
            </a:r>
            <a:endParaRPr baseline="-22875" sz="1275">
              <a:latin typeface="Times New Roman"/>
              <a:cs typeface="Times New Roman"/>
            </a:endParaRPr>
          </a:p>
          <a:p>
            <a:pPr marL="1181735">
              <a:lnSpc>
                <a:spcPct val="100000"/>
              </a:lnSpc>
              <a:spcBef>
                <a:spcPts val="1605"/>
              </a:spcBef>
            </a:pPr>
            <a:r>
              <a:rPr dirty="0" baseline="13888" sz="2100">
                <a:latin typeface="Symbol"/>
                <a:cs typeface="Symbol"/>
              </a:rPr>
              <a:t></a:t>
            </a:r>
            <a:r>
              <a:rPr dirty="0" baseline="13888" sz="2100" spc="112">
                <a:latin typeface="Times New Roman"/>
                <a:cs typeface="Times New Roman"/>
              </a:rPr>
              <a:t> </a:t>
            </a:r>
            <a:r>
              <a:rPr dirty="0" baseline="14403" sz="2025" spc="-120" i="1">
                <a:latin typeface="Times New Roman"/>
                <a:cs typeface="Times New Roman"/>
              </a:rPr>
              <a:t>P</a:t>
            </a:r>
            <a:r>
              <a:rPr dirty="0" sz="850" spc="-80" i="1">
                <a:latin typeface="Times New Roman"/>
                <a:cs typeface="Times New Roman"/>
              </a:rPr>
              <a:t>m</a:t>
            </a:r>
            <a:r>
              <a:rPr dirty="0" sz="850" spc="50" i="1">
                <a:latin typeface="Times New Roman"/>
                <a:cs typeface="Times New Roman"/>
              </a:rPr>
              <a:t> </a:t>
            </a:r>
            <a:r>
              <a:rPr dirty="0" baseline="14403" sz="2025" spc="37">
                <a:latin typeface="Symbol"/>
                <a:cs typeface="Symbol"/>
              </a:rPr>
              <a:t></a:t>
            </a:r>
            <a:r>
              <a:rPr dirty="0" baseline="14403" sz="2025" spc="-52">
                <a:latin typeface="Times New Roman"/>
                <a:cs typeface="Times New Roman"/>
              </a:rPr>
              <a:t> </a:t>
            </a:r>
            <a:r>
              <a:rPr dirty="0" baseline="14403" sz="2025" spc="-60" i="1">
                <a:latin typeface="Times New Roman"/>
                <a:cs typeface="Times New Roman"/>
              </a:rPr>
              <a:t>P</a:t>
            </a:r>
            <a:r>
              <a:rPr dirty="0" sz="850" spc="-40" i="1">
                <a:latin typeface="Times New Roman"/>
                <a:cs typeface="Times New Roman"/>
              </a:rPr>
              <a:t>m</a:t>
            </a:r>
            <a:r>
              <a:rPr dirty="0" sz="850" spc="-40">
                <a:latin typeface="Symbol"/>
                <a:cs typeface="Symbol"/>
              </a:rPr>
              <a:t></a:t>
            </a:r>
            <a:r>
              <a:rPr dirty="0" sz="850" spc="-40">
                <a:latin typeface="Times New Roman"/>
                <a:cs typeface="Times New Roman"/>
              </a:rPr>
              <a:t>1</a:t>
            </a:r>
            <a:r>
              <a:rPr dirty="0" sz="850" spc="4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Times New Roman"/>
                <a:cs typeface="Times New Roman"/>
              </a:rPr>
              <a:t>+</a:t>
            </a:r>
            <a:r>
              <a:rPr dirty="0" baseline="13888" sz="2100" spc="112">
                <a:latin typeface="Times New Roman"/>
                <a:cs typeface="Times New Roman"/>
              </a:rPr>
              <a:t> </a:t>
            </a:r>
            <a:r>
              <a:rPr dirty="0" baseline="14403" sz="2025" spc="-60" i="1">
                <a:latin typeface="Times New Roman"/>
                <a:cs typeface="Times New Roman"/>
              </a:rPr>
              <a:t>P</a:t>
            </a:r>
            <a:r>
              <a:rPr dirty="0" sz="850" spc="-40" i="1">
                <a:latin typeface="Times New Roman"/>
                <a:cs typeface="Times New Roman"/>
              </a:rPr>
              <a:t>m</a:t>
            </a:r>
            <a:r>
              <a:rPr dirty="0" sz="850" spc="-40">
                <a:latin typeface="Symbol"/>
                <a:cs typeface="Symbol"/>
              </a:rPr>
              <a:t></a:t>
            </a:r>
            <a:r>
              <a:rPr dirty="0" sz="850" spc="-40">
                <a:latin typeface="Times New Roman"/>
                <a:cs typeface="Times New Roman"/>
              </a:rPr>
              <a:t>1</a:t>
            </a:r>
            <a:r>
              <a:rPr dirty="0" sz="850" spc="100">
                <a:latin typeface="Times New Roman"/>
                <a:cs typeface="Times New Roman"/>
              </a:rPr>
              <a:t> </a:t>
            </a:r>
            <a:r>
              <a:rPr dirty="0" baseline="14403" sz="2025" spc="37">
                <a:latin typeface="Symbol"/>
                <a:cs typeface="Symbol"/>
              </a:rPr>
              <a:t></a:t>
            </a:r>
            <a:r>
              <a:rPr dirty="0" baseline="14403" sz="2025" spc="-60">
                <a:latin typeface="Times New Roman"/>
                <a:cs typeface="Times New Roman"/>
              </a:rPr>
              <a:t> </a:t>
            </a:r>
            <a:r>
              <a:rPr dirty="0" baseline="14403" sz="2025" spc="-22" i="1">
                <a:latin typeface="Times New Roman"/>
                <a:cs typeface="Times New Roman"/>
              </a:rPr>
              <a:t>P</a:t>
            </a:r>
            <a:r>
              <a:rPr dirty="0" sz="850" spc="-15" i="1">
                <a:latin typeface="Times New Roman"/>
                <a:cs typeface="Times New Roman"/>
              </a:rPr>
              <a:t>m</a:t>
            </a:r>
            <a:r>
              <a:rPr dirty="0" sz="850" spc="-15">
                <a:latin typeface="Symbol"/>
                <a:cs typeface="Symbol"/>
              </a:rPr>
              <a:t></a:t>
            </a:r>
            <a:r>
              <a:rPr dirty="0" sz="850" spc="-15">
                <a:latin typeface="Times New Roman"/>
                <a:cs typeface="Times New Roman"/>
              </a:rPr>
              <a:t>2</a:t>
            </a:r>
            <a:r>
              <a:rPr dirty="0" sz="850" spc="280">
                <a:latin typeface="Times New Roman"/>
                <a:cs typeface="Times New Roman"/>
              </a:rPr>
              <a:t> </a:t>
            </a:r>
            <a:r>
              <a:rPr dirty="0" baseline="13888" sz="2100">
                <a:latin typeface="Times New Roman"/>
                <a:cs typeface="Times New Roman"/>
              </a:rPr>
              <a:t>+…+</a:t>
            </a:r>
            <a:r>
              <a:rPr dirty="0" baseline="13888" sz="2100" spc="120">
                <a:latin typeface="Times New Roman"/>
                <a:cs typeface="Times New Roman"/>
              </a:rPr>
              <a:t> </a:t>
            </a:r>
            <a:r>
              <a:rPr dirty="0" baseline="14403" sz="2025" spc="-60" i="1">
                <a:latin typeface="Times New Roman"/>
                <a:cs typeface="Times New Roman"/>
              </a:rPr>
              <a:t>P</a:t>
            </a:r>
            <a:r>
              <a:rPr dirty="0" sz="850" spc="-40" i="1">
                <a:latin typeface="Times New Roman"/>
                <a:cs typeface="Times New Roman"/>
              </a:rPr>
              <a:t>n</a:t>
            </a:r>
            <a:r>
              <a:rPr dirty="0" sz="850" spc="-40">
                <a:latin typeface="Symbol"/>
                <a:cs typeface="Symbol"/>
              </a:rPr>
              <a:t></a:t>
            </a:r>
            <a:r>
              <a:rPr dirty="0" sz="850" spc="-40">
                <a:latin typeface="Times New Roman"/>
                <a:cs typeface="Times New Roman"/>
              </a:rPr>
              <a:t>1</a:t>
            </a:r>
            <a:r>
              <a:rPr dirty="0" sz="850" spc="100">
                <a:latin typeface="Times New Roman"/>
                <a:cs typeface="Times New Roman"/>
              </a:rPr>
              <a:t> </a:t>
            </a:r>
            <a:r>
              <a:rPr dirty="0" baseline="14403" sz="2025" spc="30">
                <a:latin typeface="Symbol"/>
                <a:cs typeface="Symbol"/>
              </a:rPr>
              <a:t></a:t>
            </a:r>
            <a:r>
              <a:rPr dirty="0" baseline="14403" sz="2025" spc="-44">
                <a:latin typeface="Times New Roman"/>
                <a:cs typeface="Times New Roman"/>
              </a:rPr>
              <a:t> </a:t>
            </a:r>
            <a:r>
              <a:rPr dirty="0" baseline="14403" sz="2025" spc="-127" i="1">
                <a:latin typeface="Times New Roman"/>
                <a:cs typeface="Times New Roman"/>
              </a:rPr>
              <a:t>P</a:t>
            </a:r>
            <a:r>
              <a:rPr dirty="0" sz="850" spc="-8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  <a:p>
            <a:pPr marL="1181735">
              <a:lnSpc>
                <a:spcPct val="100000"/>
              </a:lnSpc>
              <a:spcBef>
                <a:spcPts val="1135"/>
              </a:spcBef>
            </a:pP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k</a:t>
            </a:r>
            <a:r>
              <a:rPr dirty="0" baseline="40123" sz="1350" spc="44" i="1">
                <a:latin typeface="Times New Roman"/>
                <a:cs typeface="Times New Roman"/>
              </a:rPr>
              <a:t>m</a:t>
            </a:r>
            <a:r>
              <a:rPr dirty="0" baseline="40123" sz="1350" spc="-112">
                <a:latin typeface="Symbol"/>
                <a:cs typeface="Symbol"/>
              </a:rPr>
              <a:t></a:t>
            </a:r>
            <a:r>
              <a:rPr dirty="0" baseline="40123" sz="1350">
                <a:latin typeface="Times New Roman"/>
                <a:cs typeface="Times New Roman"/>
              </a:rPr>
              <a:t>1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15">
                <a:latin typeface="Times New Roman"/>
                <a:cs typeface="Times New Roman"/>
              </a:rPr>
              <a:t> </a:t>
            </a:r>
            <a:r>
              <a:rPr dirty="0" sz="1400" spc="-325" i="1">
                <a:latin typeface="Times New Roman"/>
                <a:cs typeface="Times New Roman"/>
              </a:rPr>
              <a:t>P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40" i="1">
                <a:latin typeface="Times New Roman"/>
                <a:cs typeface="Times New Roman"/>
              </a:rPr>
              <a:t>P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k</a:t>
            </a:r>
            <a:r>
              <a:rPr dirty="0" baseline="40123" sz="1350" spc="30" i="1">
                <a:latin typeface="Times New Roman"/>
                <a:cs typeface="Times New Roman"/>
              </a:rPr>
              <a:t>m</a:t>
            </a:r>
            <a:r>
              <a:rPr dirty="0" baseline="40123" sz="1350" spc="3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89">
                <a:latin typeface="Times New Roman"/>
                <a:cs typeface="Times New Roman"/>
              </a:rPr>
              <a:t> </a:t>
            </a:r>
            <a:r>
              <a:rPr dirty="0" sz="1400" spc="-325" i="1">
                <a:latin typeface="Times New Roman"/>
                <a:cs typeface="Times New Roman"/>
              </a:rPr>
              <a:t>P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240" i="1">
                <a:latin typeface="Times New Roman"/>
                <a:cs typeface="Times New Roman"/>
              </a:rPr>
              <a:t>P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k</a:t>
            </a:r>
            <a:r>
              <a:rPr dirty="0" baseline="40123" sz="1350" i="1">
                <a:latin typeface="Times New Roman"/>
                <a:cs typeface="Times New Roman"/>
              </a:rPr>
              <a:t>n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142" i="1">
                <a:latin typeface="Times New Roman"/>
                <a:cs typeface="Times New Roman"/>
              </a:rPr>
              <a:t> </a:t>
            </a:r>
            <a:r>
              <a:rPr dirty="0" sz="1400" spc="-320" i="1">
                <a:latin typeface="Times New Roman"/>
                <a:cs typeface="Times New Roman"/>
              </a:rPr>
              <a:t>P</a:t>
            </a:r>
            <a:r>
              <a:rPr dirty="0" baseline="-21604" sz="1350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235" i="1">
                <a:latin typeface="Times New Roman"/>
                <a:cs typeface="Times New Roman"/>
              </a:rPr>
              <a:t>P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94534" y="1134032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5">
                <a:moveTo>
                  <a:pt x="0" y="0"/>
                </a:moveTo>
                <a:lnTo>
                  <a:pt x="0" y="211214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88631" y="1134032"/>
            <a:ext cx="0" cy="211454"/>
          </a:xfrm>
          <a:custGeom>
            <a:avLst/>
            <a:gdLst/>
            <a:ahLst/>
            <a:cxnLst/>
            <a:rect l="l" t="t" r="r" b="b"/>
            <a:pathLst>
              <a:path w="0" h="211455">
                <a:moveTo>
                  <a:pt x="0" y="0"/>
                </a:moveTo>
                <a:lnTo>
                  <a:pt x="0" y="211214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37585" y="1142587"/>
            <a:ext cx="711628" cy="1786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17320" y="1093977"/>
            <a:ext cx="3512820" cy="697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78560">
              <a:lnSpc>
                <a:spcPct val="100000"/>
              </a:lnSpc>
              <a:spcBef>
                <a:spcPts val="100"/>
              </a:spcBef>
              <a:tabLst>
                <a:tab pos="2220595" algn="l"/>
              </a:tabLst>
            </a:pP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k</a:t>
            </a:r>
            <a:r>
              <a:rPr dirty="0" baseline="40123" sz="1350" spc="52" i="1">
                <a:latin typeface="Times New Roman"/>
                <a:cs typeface="Times New Roman"/>
              </a:rPr>
              <a:t>n</a:t>
            </a:r>
            <a:r>
              <a:rPr dirty="0" sz="1400" spc="-195">
                <a:latin typeface="Times New Roman"/>
                <a:cs typeface="Times New Roman"/>
              </a:rPr>
              <a:t>{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k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5" i="1">
                <a:latin typeface="Times New Roman"/>
                <a:cs typeface="Times New Roman"/>
              </a:rPr>
              <a:t>k</a:t>
            </a:r>
            <a:r>
              <a:rPr dirty="0" baseline="40123" sz="1350" spc="44" i="1">
                <a:latin typeface="Times New Roman"/>
                <a:cs typeface="Times New Roman"/>
              </a:rPr>
              <a:t>m</a:t>
            </a:r>
            <a:r>
              <a:rPr dirty="0" baseline="40123" sz="1350" spc="37">
                <a:latin typeface="Symbol"/>
                <a:cs typeface="Symbol"/>
              </a:rPr>
              <a:t></a:t>
            </a:r>
            <a:r>
              <a:rPr dirty="0" baseline="40123" sz="1350" spc="44" i="1">
                <a:latin typeface="Times New Roman"/>
                <a:cs typeface="Times New Roman"/>
              </a:rPr>
              <a:t>n</a:t>
            </a:r>
            <a:r>
              <a:rPr dirty="0" baseline="40123" sz="1350" spc="-112">
                <a:latin typeface="Symbol"/>
                <a:cs typeface="Symbol"/>
              </a:rPr>
              <a:t></a:t>
            </a:r>
            <a:r>
              <a:rPr dirty="0" baseline="40123" sz="1350" spc="-37">
                <a:latin typeface="Times New Roman"/>
                <a:cs typeface="Times New Roman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}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320" i="1">
                <a:latin typeface="Times New Roman"/>
                <a:cs typeface="Times New Roman"/>
              </a:rPr>
              <a:t>P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1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35" i="1">
                <a:latin typeface="Times New Roman"/>
                <a:cs typeface="Times New Roman"/>
              </a:rPr>
              <a:t>P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540"/>
              </a:lnSpc>
              <a:spcBef>
                <a:spcPts val="1130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 spc="25">
                <a:latin typeface="Times New Roman"/>
                <a:cs typeface="Times New Roman"/>
              </a:rPr>
              <a:t>m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225" i="1">
                <a:latin typeface="Times New Roman"/>
                <a:cs typeface="Times New Roman"/>
              </a:rPr>
              <a:t>P</a:t>
            </a:r>
            <a:r>
              <a:rPr dirty="0" baseline="-21604" sz="1350" spc="15" i="1">
                <a:latin typeface="Times New Roman"/>
                <a:cs typeface="Times New Roman"/>
              </a:rPr>
              <a:t>m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52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P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 marL="370840">
              <a:lnSpc>
                <a:spcPts val="940"/>
              </a:lnSpc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68377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47075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40541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19233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16052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62440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5291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39322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75694" y="2049660"/>
            <a:ext cx="363220" cy="212090"/>
          </a:xfrm>
          <a:custGeom>
            <a:avLst/>
            <a:gdLst/>
            <a:ahLst/>
            <a:cxnLst/>
            <a:rect l="l" t="t" r="r" b="b"/>
            <a:pathLst>
              <a:path w="363220" h="212089">
                <a:moveTo>
                  <a:pt x="0" y="105888"/>
                </a:moveTo>
                <a:lnTo>
                  <a:pt x="330241" y="105888"/>
                </a:lnTo>
              </a:path>
              <a:path w="363220" h="212089">
                <a:moveTo>
                  <a:pt x="362948" y="0"/>
                </a:moveTo>
                <a:lnTo>
                  <a:pt x="362948" y="212087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2927" y="2049660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2087"/>
                </a:lnTo>
              </a:path>
            </a:pathLst>
          </a:custGeom>
          <a:ln w="8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225895" y="2119571"/>
            <a:ext cx="39687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120" algn="l"/>
              </a:tabLst>
            </a:pP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18095" y="1818968"/>
            <a:ext cx="23304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793" sz="2100" spc="112" i="1">
                <a:latin typeface="Times New Roman"/>
                <a:cs typeface="Times New Roman"/>
              </a:rPr>
              <a:t>k</a:t>
            </a:r>
            <a:r>
              <a:rPr dirty="0" sz="900" spc="7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4628" y="2148309"/>
            <a:ext cx="34480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0">
                <a:latin typeface="Times New Roman"/>
                <a:cs typeface="Times New Roman"/>
              </a:rPr>
              <a:t>1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24705" y="2009057"/>
            <a:ext cx="631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315" i="1">
                <a:latin typeface="Times New Roman"/>
                <a:cs typeface="Times New Roman"/>
              </a:rPr>
              <a:t>P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29" i="1">
                <a:latin typeface="Times New Roman"/>
                <a:cs typeface="Times New Roman"/>
              </a:rPr>
              <a:t>P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1808" y="1993419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34561" y="1993419"/>
            <a:ext cx="577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4028" y="2187709"/>
            <a:ext cx="30416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-5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43165" y="2009885"/>
            <a:ext cx="306514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2625725" algn="l"/>
              </a:tabLst>
            </a:pPr>
            <a:r>
              <a:rPr dirty="0" sz="1400" spc="-110" i="1">
                <a:latin typeface="Times New Roman"/>
                <a:cs typeface="Times New Roman"/>
              </a:rPr>
              <a:t>P</a:t>
            </a:r>
            <a:r>
              <a:rPr dirty="0" baseline="-21604" sz="1350" spc="-165" i="1">
                <a:latin typeface="Times New Roman"/>
                <a:cs typeface="Times New Roman"/>
              </a:rPr>
              <a:t>n</a:t>
            </a:r>
            <a:r>
              <a:rPr dirty="0" baseline="-21604" sz="1350" spc="247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P</a:t>
            </a:r>
            <a:r>
              <a:rPr dirty="0" baseline="-21604" sz="1350" spc="-165" i="1">
                <a:latin typeface="Times New Roman"/>
                <a:cs typeface="Times New Roman"/>
              </a:rPr>
              <a:t>n</a:t>
            </a:r>
            <a:r>
              <a:rPr dirty="0" baseline="-21604" sz="1350" spc="142" i="1">
                <a:latin typeface="Times New Roman"/>
                <a:cs typeface="Times New Roman"/>
              </a:rPr>
              <a:t> 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P</a:t>
            </a:r>
            <a:r>
              <a:rPr dirty="0" baseline="-21604" sz="1350" spc="-157" i="1">
                <a:latin typeface="Times New Roman"/>
                <a:cs typeface="Times New Roman"/>
              </a:rPr>
              <a:t>m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P</a:t>
            </a:r>
            <a:r>
              <a:rPr dirty="0" baseline="-21604" sz="1350" spc="-165" i="1">
                <a:latin typeface="Times New Roman"/>
                <a:cs typeface="Times New Roman"/>
              </a:rPr>
              <a:t>n</a:t>
            </a:r>
            <a:r>
              <a:rPr dirty="0" baseline="-21604" sz="1350" spc="120" i="1">
                <a:latin typeface="Times New Roman"/>
                <a:cs typeface="Times New Roman"/>
              </a:rPr>
              <a:t> </a:t>
            </a:r>
            <a:r>
              <a:rPr dirty="0" baseline="-21604" sz="1350" spc="12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k	</a:t>
            </a:r>
            <a:r>
              <a:rPr dirty="0" sz="1400" spc="15" i="1">
                <a:latin typeface="Times New Roman"/>
                <a:cs typeface="Times New Roman"/>
              </a:rPr>
              <a:t>P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229" i="1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95840" y="1905320"/>
            <a:ext cx="1085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38456" y="2009885"/>
            <a:ext cx="30924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0" i="1">
                <a:latin typeface="Times New Roman"/>
                <a:cs typeface="Times New Roman"/>
              </a:rPr>
              <a:t>k 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6540" y="1987944"/>
            <a:ext cx="191770" cy="412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065"/>
              </a:lnSpc>
              <a:spcBef>
                <a:spcPts val="95"/>
              </a:spcBef>
            </a:pPr>
            <a:r>
              <a:rPr dirty="0" sz="1800" spc="2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ts val="985"/>
              </a:lnSpc>
            </a:pPr>
            <a:r>
              <a:rPr dirty="0" sz="900" spc="20" i="1">
                <a:latin typeface="Times New Roman"/>
                <a:cs typeface="Times New Roman"/>
              </a:rPr>
              <a:t>i</a:t>
            </a:r>
            <a:r>
              <a:rPr dirty="0" sz="900" spc="20">
                <a:latin typeface="Symbol"/>
                <a:cs typeface="Symbol"/>
              </a:rPr>
              <a:t></a:t>
            </a:r>
            <a:r>
              <a:rPr dirty="0" sz="900" spc="2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69510" y="3787296"/>
            <a:ext cx="2546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 i="1">
                <a:latin typeface="Times New Roman"/>
                <a:cs typeface="Times New Roman"/>
              </a:rPr>
              <a:t>i</a:t>
            </a:r>
            <a:r>
              <a:rPr dirty="0" sz="900" spc="-1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55420" y="2457042"/>
            <a:ext cx="5452745" cy="1391285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85"/>
              </a:spcBef>
            </a:pPr>
            <a:r>
              <a:rPr dirty="0" sz="1400" b="1">
                <a:latin typeface="Times New Roman"/>
                <a:cs typeface="Times New Roman"/>
              </a:rPr>
              <a:t>Theorem</a:t>
            </a:r>
            <a:r>
              <a:rPr dirty="0" sz="1400" spc="2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2.7:</a:t>
            </a:r>
            <a:r>
              <a:rPr dirty="0" sz="1400" spc="254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)|&lt;1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481965" indent="-229235">
              <a:lnSpc>
                <a:spcPct val="100000"/>
              </a:lnSpc>
              <a:spcBef>
                <a:spcPts val="1405"/>
              </a:spcBef>
              <a:buFont typeface="Times New Roman"/>
              <a:buAutoNum type="arabicPeriod"/>
              <a:tabLst>
                <a:tab pos="48260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481965" indent="-230504">
              <a:lnSpc>
                <a:spcPct val="100000"/>
              </a:lnSpc>
              <a:spcBef>
                <a:spcPts val="850"/>
              </a:spcBef>
              <a:buAutoNum type="arabicPeriod"/>
              <a:tabLst>
                <a:tab pos="482600" algn="l"/>
              </a:tabLst>
            </a:pPr>
            <a:r>
              <a:rPr dirty="0" sz="1400">
                <a:latin typeface="Times New Roman"/>
                <a:cs typeface="Times New Roman"/>
              </a:rPr>
              <a:t>For 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choice 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P</a:t>
            </a:r>
            <a:r>
              <a:rPr dirty="0" baseline="-21604" sz="1350" spc="-104">
                <a:latin typeface="Times New Roman"/>
                <a:cs typeface="Times New Roman"/>
              </a:rPr>
              <a:t>i</a:t>
            </a:r>
            <a:r>
              <a:rPr dirty="0" baseline="-21604" sz="1350" spc="31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P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18423" y="429226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 h="0">
                <a:moveTo>
                  <a:pt x="0" y="0"/>
                </a:moveTo>
                <a:lnTo>
                  <a:pt x="543270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547428" y="4324001"/>
            <a:ext cx="25781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45" i="1">
                <a:latin typeface="Times New Roman"/>
                <a:cs typeface="Times New Roman"/>
              </a:rPr>
              <a:t>i</a:t>
            </a:r>
            <a:r>
              <a:rPr dirty="0" sz="850" spc="45">
                <a:latin typeface="Symbol"/>
                <a:cs typeface="Symbol"/>
              </a:rPr>
              <a:t>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69746" y="4149393"/>
            <a:ext cx="1746250" cy="23685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dirty="0" sz="1400">
                <a:latin typeface="Times New Roman"/>
                <a:cs typeface="Times New Roman"/>
              </a:rPr>
              <a:t>3.</a:t>
            </a:r>
            <a:r>
              <a:rPr dirty="0" sz="1400" spc="55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P</a:t>
            </a:r>
            <a:r>
              <a:rPr dirty="0" baseline="37037" sz="2025" spc="-60" i="1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30">
                <a:latin typeface="Times New Roman"/>
                <a:cs typeface="Times New Roman"/>
              </a:rPr>
              <a:t> </a:t>
            </a:r>
            <a:r>
              <a:rPr dirty="0" baseline="37037" sz="2025" spc="-67" i="1">
                <a:latin typeface="Times New Roman"/>
                <a:cs typeface="Times New Roman"/>
              </a:rPr>
              <a:t>P</a:t>
            </a:r>
            <a:r>
              <a:rPr dirty="0" baseline="32679" sz="1275" spc="-67" i="1">
                <a:latin typeface="Times New Roman"/>
                <a:cs typeface="Times New Roman"/>
              </a:rPr>
              <a:t>i</a:t>
            </a:r>
            <a:r>
              <a:rPr dirty="0" baseline="32679" sz="1275" spc="-67">
                <a:latin typeface="Symbol"/>
                <a:cs typeface="Symbol"/>
              </a:rPr>
              <a:t></a:t>
            </a:r>
            <a:r>
              <a:rPr dirty="0" baseline="32679" sz="1275" spc="-67">
                <a:latin typeface="Times New Roman"/>
                <a:cs typeface="Times New Roman"/>
              </a:rPr>
              <a:t>1</a:t>
            </a:r>
            <a:r>
              <a:rPr dirty="0" baseline="32679" sz="1275" spc="382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g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P</a:t>
            </a:r>
            <a:r>
              <a:rPr dirty="0" sz="1350" spc="40">
                <a:latin typeface="Times New Roman"/>
                <a:cs typeface="Times New Roman"/>
              </a:rPr>
              <a:t>).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50400" y="4284752"/>
            <a:ext cx="4686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P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-105" i="1">
                <a:latin typeface="Times New Roman"/>
                <a:cs typeface="Times New Roman"/>
              </a:rPr>
              <a:t>P</a:t>
            </a:r>
            <a:r>
              <a:rPr dirty="0" baseline="-22875" sz="1275" spc="-157" i="1">
                <a:latin typeface="Times New Roman"/>
                <a:cs typeface="Times New Roman"/>
              </a:rPr>
              <a:t>i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42720" y="4609717"/>
            <a:ext cx="5480685" cy="6781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 marR="30480">
              <a:lnSpc>
                <a:spcPct val="147600"/>
              </a:lnSpc>
              <a:spcBef>
                <a:spcPts val="90"/>
              </a:spcBef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265" b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50">
                <a:latin typeface="Symbol"/>
                <a:cs typeface="Symbol"/>
              </a:rPr>
              <a:t>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Symbol"/>
                <a:cs typeface="Symbol"/>
              </a:rPr>
              <a:t></a:t>
            </a:r>
            <a:r>
              <a:rPr dirty="0" baseline="-9259" sz="1350" spc="-15" i="1">
                <a:latin typeface="Times New Roman"/>
                <a:cs typeface="Times New Roman"/>
              </a:rPr>
              <a:t>i</a:t>
            </a:r>
            <a:r>
              <a:rPr dirty="0" baseline="-9259" sz="1350" spc="28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unknown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2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Symbol"/>
                <a:cs typeface="Symbol"/>
              </a:rPr>
              <a:t>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</a:t>
            </a:r>
            <a:r>
              <a:rPr dirty="0" baseline="-9259" sz="1350" spc="-22" i="1">
                <a:latin typeface="Times New Roman"/>
                <a:cs typeface="Times New Roman"/>
              </a:rPr>
              <a:t>i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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18104" y="5770543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 h="0">
                <a:moveTo>
                  <a:pt x="0" y="0"/>
                </a:moveTo>
                <a:lnTo>
                  <a:pt x="542597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547475" y="5802281"/>
            <a:ext cx="255904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45" i="1">
                <a:latin typeface="Times New Roman"/>
                <a:cs typeface="Times New Roman"/>
              </a:rPr>
              <a:t>i</a:t>
            </a:r>
            <a:r>
              <a:rPr dirty="0" sz="850" spc="50">
                <a:latin typeface="Symbol"/>
                <a:cs typeface="Symbol"/>
              </a:rPr>
              <a:t></a:t>
            </a:r>
            <a:r>
              <a:rPr dirty="0" sz="850" spc="30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45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528512" y="5802281"/>
            <a:ext cx="255904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40" i="1">
                <a:latin typeface="Times New Roman"/>
                <a:cs typeface="Times New Roman"/>
              </a:rPr>
              <a:t>i</a:t>
            </a:r>
            <a:r>
              <a:rPr dirty="0" sz="850" spc="50">
                <a:latin typeface="Symbol"/>
                <a:cs typeface="Symbol"/>
              </a:rPr>
              <a:t></a:t>
            </a:r>
            <a:r>
              <a:rPr dirty="0" sz="850" spc="30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20520" y="5616510"/>
            <a:ext cx="234505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350" spc="-5">
                <a:latin typeface="Times New Roman"/>
                <a:cs typeface="Times New Roman"/>
              </a:rPr>
              <a:t>l</a:t>
            </a:r>
            <a:r>
              <a:rPr dirty="0" sz="1350" spc="15">
                <a:latin typeface="Times New Roman"/>
                <a:cs typeface="Times New Roman"/>
              </a:rPr>
              <a:t>i</a:t>
            </a:r>
            <a:r>
              <a:rPr dirty="0" sz="1350" spc="30">
                <a:latin typeface="Times New Roman"/>
                <a:cs typeface="Times New Roman"/>
              </a:rPr>
              <a:t>m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baseline="34979" sz="2025" spc="30" i="1">
                <a:latin typeface="Times New Roman"/>
                <a:cs typeface="Times New Roman"/>
              </a:rPr>
              <a:t>P</a:t>
            </a:r>
            <a:r>
              <a:rPr dirty="0" baseline="34979" sz="2025" spc="-60" i="1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Symbol"/>
                <a:cs typeface="Symbol"/>
              </a:rPr>
              <a:t></a:t>
            </a:r>
            <a:r>
              <a:rPr dirty="0" baseline="34979" sz="2025" spc="-30">
                <a:latin typeface="Times New Roman"/>
                <a:cs typeface="Times New Roman"/>
              </a:rPr>
              <a:t> </a:t>
            </a:r>
            <a:r>
              <a:rPr dirty="0" baseline="34979" sz="2025" spc="-337" i="1">
                <a:latin typeface="Times New Roman"/>
                <a:cs typeface="Times New Roman"/>
              </a:rPr>
              <a:t>P</a:t>
            </a:r>
            <a:r>
              <a:rPr dirty="0" baseline="32679" sz="1275" spc="89" i="1">
                <a:latin typeface="Times New Roman"/>
                <a:cs typeface="Times New Roman"/>
              </a:rPr>
              <a:t>i</a:t>
            </a:r>
            <a:r>
              <a:rPr dirty="0" baseline="32679" sz="1275" spc="-44">
                <a:latin typeface="Symbol"/>
                <a:cs typeface="Symbol"/>
              </a:rPr>
              <a:t></a:t>
            </a:r>
            <a:r>
              <a:rPr dirty="0" baseline="32679" sz="1275" spc="30">
                <a:latin typeface="Times New Roman"/>
                <a:cs typeface="Times New Roman"/>
              </a:rPr>
              <a:t>1</a:t>
            </a:r>
            <a:r>
              <a:rPr dirty="0" baseline="32679" sz="1275">
                <a:latin typeface="Times New Roman"/>
                <a:cs typeface="Times New Roman"/>
              </a:rPr>
              <a:t> </a:t>
            </a:r>
            <a:r>
              <a:rPr dirty="0" baseline="32679" sz="1275" spc="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l</a:t>
            </a:r>
            <a:r>
              <a:rPr dirty="0" sz="1350" spc="15">
                <a:latin typeface="Times New Roman"/>
                <a:cs typeface="Times New Roman"/>
              </a:rPr>
              <a:t>i</a:t>
            </a:r>
            <a:r>
              <a:rPr dirty="0" sz="1350" spc="30">
                <a:latin typeface="Times New Roman"/>
                <a:cs typeface="Times New Roman"/>
              </a:rPr>
              <a:t>m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90" i="1">
                <a:latin typeface="Times New Roman"/>
                <a:cs typeface="Times New Roman"/>
              </a:rPr>
              <a:t>g</a:t>
            </a:r>
            <a:r>
              <a:rPr dirty="0" baseline="4115" sz="2025" spc="-30">
                <a:latin typeface="Symbol"/>
                <a:cs typeface="Symbol"/>
              </a:rPr>
              <a:t></a:t>
            </a:r>
            <a:r>
              <a:rPr dirty="0" sz="1350" spc="-30">
                <a:latin typeface="Times New Roman"/>
                <a:cs typeface="Times New Roman"/>
              </a:rPr>
              <a:t>(</a:t>
            </a:r>
            <a:r>
              <a:rPr dirty="0" sz="1450" spc="-30">
                <a:latin typeface="Symbol"/>
                <a:cs typeface="Symbol"/>
              </a:rPr>
              <a:t>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90" i="1">
                <a:latin typeface="Times New Roman"/>
                <a:cs typeface="Times New Roman"/>
              </a:rPr>
              <a:t>g</a:t>
            </a:r>
            <a:r>
              <a:rPr dirty="0" baseline="4115" sz="2025" spc="-30">
                <a:latin typeface="Symbol"/>
                <a:cs typeface="Symbol"/>
              </a:rPr>
              <a:t></a:t>
            </a:r>
            <a:r>
              <a:rPr dirty="0" sz="1350" spc="100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P</a:t>
            </a:r>
            <a:r>
              <a:rPr dirty="0" sz="1350" spc="10">
                <a:latin typeface="Times New Roman"/>
                <a:cs typeface="Times New Roman"/>
              </a:rPr>
              <a:t>).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49932" y="5763033"/>
            <a:ext cx="4686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P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-105" i="1">
                <a:latin typeface="Times New Roman"/>
                <a:cs typeface="Times New Roman"/>
              </a:rPr>
              <a:t>P</a:t>
            </a:r>
            <a:r>
              <a:rPr dirty="0" baseline="-22875" sz="1275" spc="-157" i="1">
                <a:latin typeface="Times New Roman"/>
                <a:cs typeface="Times New Roman"/>
              </a:rPr>
              <a:t>i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82184" y="7537394"/>
            <a:ext cx="31877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35" i="1">
                <a:latin typeface="Times New Roman"/>
                <a:cs typeface="Times New Roman"/>
              </a:rPr>
              <a:t>n</a:t>
            </a:r>
            <a:r>
              <a:rPr dirty="0" sz="1000" spc="25">
                <a:latin typeface="Symbol"/>
                <a:cs typeface="Symbol"/>
              </a:rPr>
              <a:t>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30020" y="6171666"/>
            <a:ext cx="5505450" cy="145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50800" marR="44450">
              <a:lnSpc>
                <a:spcPct val="143600"/>
              </a:lnSpc>
              <a:spcBef>
                <a:spcPts val="95"/>
              </a:spcBef>
            </a:pPr>
            <a:r>
              <a:rPr dirty="0" sz="1400" b="1">
                <a:latin typeface="Times New Roman"/>
                <a:cs typeface="Times New Roman"/>
              </a:rPr>
              <a:t>Theorem 2.8: </a:t>
            </a: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be continuous and </a:t>
            </a:r>
            <a:r>
              <a:rPr dirty="0" sz="1400" spc="10">
                <a:latin typeface="Times New Roman"/>
                <a:cs typeface="Times New Roman"/>
              </a:rPr>
              <a:t>{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baseline="-9259" sz="1350" spc="15" i="1">
                <a:latin typeface="Times New Roman"/>
                <a:cs typeface="Times New Roman"/>
              </a:rPr>
              <a:t>n</a:t>
            </a:r>
            <a:r>
              <a:rPr dirty="0" sz="1400" spc="10">
                <a:latin typeface="Times New Roman"/>
                <a:cs typeface="Times New Roman"/>
              </a:rPr>
              <a:t>} </a:t>
            </a:r>
            <a:r>
              <a:rPr dirty="0" sz="1400">
                <a:latin typeface="Times New Roman"/>
                <a:cs typeface="Times New Roman"/>
              </a:rPr>
              <a:t>be a sequence generated by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fixed-point iteration. If </a:t>
            </a:r>
            <a:r>
              <a:rPr dirty="0" sz="1400" spc="5">
                <a:latin typeface="Times New Roman"/>
                <a:cs typeface="Times New Roman"/>
              </a:rPr>
              <a:t>{</a:t>
            </a: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baseline="-9259" sz="1350" spc="7" i="1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} </a:t>
            </a:r>
            <a:r>
              <a:rPr dirty="0" sz="1400">
                <a:latin typeface="Times New Roman"/>
                <a:cs typeface="Times New Roman"/>
              </a:rPr>
              <a:t>converges to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, then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is a fixed-point 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508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Suppose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baseline="5208" sz="2400" spc="15">
                <a:latin typeface="Times New Roman"/>
                <a:cs typeface="Times New Roman"/>
              </a:rPr>
              <a:t>lim</a:t>
            </a:r>
            <a:r>
              <a:rPr dirty="0" baseline="5208" sz="2400" spc="-195">
                <a:latin typeface="Times New Roman"/>
                <a:cs typeface="Times New Roman"/>
              </a:rPr>
              <a:t> </a:t>
            </a:r>
            <a:r>
              <a:rPr dirty="0" baseline="5208" sz="2400" spc="-75">
                <a:latin typeface="Times New Roman"/>
                <a:cs typeface="Times New Roman"/>
              </a:rPr>
              <a:t>P</a:t>
            </a:r>
            <a:r>
              <a:rPr dirty="0" baseline="-13888" sz="1500" spc="-75">
                <a:latin typeface="Times New Roman"/>
                <a:cs typeface="Times New Roman"/>
              </a:rPr>
              <a:t>n</a:t>
            </a:r>
            <a:r>
              <a:rPr dirty="0" baseline="-13888" sz="1500" spc="120">
                <a:latin typeface="Times New Roman"/>
                <a:cs typeface="Times New Roman"/>
              </a:rPr>
              <a:t> </a:t>
            </a:r>
            <a:r>
              <a:rPr dirty="0" baseline="5208" sz="2400" spc="37">
                <a:latin typeface="Symbol"/>
                <a:cs typeface="Symbol"/>
              </a:rPr>
              <a:t></a:t>
            </a:r>
            <a:r>
              <a:rPr dirty="0" baseline="5208" sz="2400" spc="-97">
                <a:latin typeface="Times New Roman"/>
                <a:cs typeface="Times New Roman"/>
              </a:rPr>
              <a:t> </a:t>
            </a:r>
            <a:r>
              <a:rPr dirty="0" baseline="5208" sz="2400" spc="37">
                <a:latin typeface="Times New Roman"/>
                <a:cs typeface="Times New Roman"/>
              </a:rPr>
              <a:t>P</a:t>
            </a:r>
            <a:r>
              <a:rPr dirty="0" baseline="5208" sz="2400" spc="-2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can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55420" y="7800593"/>
            <a:ext cx="3673475" cy="722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ctr" marL="447675">
              <a:lnSpc>
                <a:spcPts val="1540"/>
              </a:lnSpc>
              <a:spcBef>
                <a:spcPts val="1325"/>
              </a:spcBef>
            </a:pPr>
            <a:r>
              <a:rPr dirty="0" sz="1400" spc="25" i="1">
                <a:latin typeface="Times New Roman"/>
                <a:cs typeface="Times New Roman"/>
              </a:rPr>
              <a:t>P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lim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P</a:t>
            </a:r>
            <a:r>
              <a:rPr dirty="0" baseline="-21604" sz="1350" spc="-89" i="1">
                <a:latin typeface="Times New Roman"/>
                <a:cs typeface="Times New Roman"/>
              </a:rPr>
              <a:t>n</a:t>
            </a:r>
            <a:r>
              <a:rPr dirty="0" baseline="-21604" sz="1350" spc="-89">
                <a:latin typeface="Symbol"/>
                <a:cs typeface="Symbol"/>
              </a:rPr>
              <a:t></a:t>
            </a:r>
            <a:r>
              <a:rPr dirty="0" baseline="-21604" sz="1350" spc="-89">
                <a:latin typeface="Times New Roman"/>
                <a:cs typeface="Times New Roman"/>
              </a:rPr>
              <a:t>1</a:t>
            </a:r>
            <a:r>
              <a:rPr dirty="0" baseline="-21604" sz="1350" spc="-7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lim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00" spc="-10" i="1">
                <a:latin typeface="Times New Roman"/>
                <a:cs typeface="Times New Roman"/>
              </a:rPr>
              <a:t>P</a:t>
            </a:r>
            <a:r>
              <a:rPr dirty="0" baseline="-21604" sz="1350" spc="-15" i="1">
                <a:latin typeface="Times New Roman"/>
                <a:cs typeface="Times New Roman"/>
              </a:rPr>
              <a:t>n</a:t>
            </a:r>
            <a:r>
              <a:rPr dirty="0" baseline="-21604" sz="1350" spc="-15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g</a:t>
            </a:r>
            <a:r>
              <a:rPr dirty="0" sz="1400" spc="40">
                <a:latin typeface="Times New Roman"/>
                <a:cs typeface="Times New Roman"/>
              </a:rPr>
              <a:t>(lim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P</a:t>
            </a:r>
            <a:r>
              <a:rPr dirty="0" baseline="-21604" sz="1350" spc="-157" i="1">
                <a:latin typeface="Times New Roman"/>
                <a:cs typeface="Times New Roman"/>
              </a:rPr>
              <a:t>n</a:t>
            </a:r>
            <a:r>
              <a:rPr dirty="0" baseline="-21604" sz="1350" spc="-16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g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P</a:t>
            </a:r>
            <a:r>
              <a:rPr dirty="0" sz="1400" spc="4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798830">
              <a:lnSpc>
                <a:spcPts val="940"/>
              </a:lnSpc>
              <a:tabLst>
                <a:tab pos="1517650" algn="l"/>
                <a:tab pos="2541270" algn="l"/>
              </a:tabLst>
            </a:pP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</a:t>
            </a:r>
            <a:r>
              <a:rPr dirty="0" sz="900" spc="10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</a:t>
            </a:r>
            <a:r>
              <a:rPr dirty="0" sz="900" spc="10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503545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2.20: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ax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=0.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474977"/>
            <a:ext cx="1868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71261" y="1620818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4545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05963" y="1584856"/>
            <a:ext cx="17653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6616" y="1366120"/>
            <a:ext cx="80835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34979" sz="2025" spc="494">
                <a:latin typeface="Symbol"/>
                <a:cs typeface="Symbol"/>
              </a:rPr>
              <a:t></a:t>
            </a:r>
            <a:r>
              <a:rPr dirty="0" baseline="-34979" sz="2025" spc="30">
                <a:latin typeface="Symbol"/>
                <a:cs typeface="Symbol"/>
              </a:rPr>
              <a:t></a:t>
            </a:r>
            <a:r>
              <a:rPr dirty="0" baseline="-34979" sz="2025" spc="-104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-2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i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1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8206" y="1721804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4382" y="1613308"/>
            <a:ext cx="10413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5160" y="1474977"/>
            <a:ext cx="2541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2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 i="1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|&gt;|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|,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75297" y="2218353"/>
            <a:ext cx="414020" cy="0"/>
          </a:xfrm>
          <a:custGeom>
            <a:avLst/>
            <a:gdLst/>
            <a:ahLst/>
            <a:cxnLst/>
            <a:rect l="l" t="t" r="r" b="b"/>
            <a:pathLst>
              <a:path w="414019" h="0">
                <a:moveTo>
                  <a:pt x="0" y="0"/>
                </a:moveTo>
                <a:lnTo>
                  <a:pt x="41365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17598" y="2319339"/>
            <a:ext cx="571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0" i="1">
                <a:latin typeface="Times New Roman"/>
                <a:cs typeface="Times New Roman"/>
              </a:rPr>
              <a:t>i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8203" y="2182391"/>
            <a:ext cx="17653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60" i="1">
                <a:latin typeface="Times New Roman"/>
                <a:cs typeface="Times New Roman"/>
              </a:rPr>
              <a:t>i</a:t>
            </a:r>
            <a:r>
              <a:rPr dirty="0" sz="850" spc="-25">
                <a:latin typeface="Symbol"/>
                <a:cs typeface="Symbol"/>
              </a:rPr>
              <a:t>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2072385"/>
            <a:ext cx="1636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8740" algn="l"/>
              </a:tabLst>
            </a:pP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	</a:t>
            </a:r>
            <a:r>
              <a:rPr dirty="0" sz="1350" spc="175">
                <a:latin typeface="Symbol"/>
                <a:cs typeface="Symbol"/>
              </a:rPr>
              <a:t>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3431" y="1963655"/>
            <a:ext cx="11366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73708" y="2210842"/>
            <a:ext cx="3733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a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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50235" y="2072385"/>
            <a:ext cx="1792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 i="1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|&lt;|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|.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2616683"/>
            <a:ext cx="5419725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31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relations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coefficients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polynomials,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=-(</a:t>
            </a:r>
            <a:r>
              <a:rPr dirty="0" sz="1400" i="1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)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uv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53000" y="3664474"/>
            <a:ext cx="436880" cy="0"/>
          </a:xfrm>
          <a:custGeom>
            <a:avLst/>
            <a:gdLst/>
            <a:ahLst/>
            <a:cxnLst/>
            <a:rect l="l" t="t" r="r" b="b"/>
            <a:pathLst>
              <a:path w="436880" h="0">
                <a:moveTo>
                  <a:pt x="0" y="0"/>
                </a:moveTo>
                <a:lnTo>
                  <a:pt x="436759" y="0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81009" y="3664474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6610" y="0"/>
                </a:lnTo>
              </a:path>
            </a:pathLst>
          </a:custGeom>
          <a:ln w="87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197061" y="3517422"/>
            <a:ext cx="539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74187" y="3766189"/>
            <a:ext cx="539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17410" y="3519178"/>
            <a:ext cx="44195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85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</a:t>
            </a:r>
            <a:r>
              <a:rPr dirty="0" sz="1400" spc="-80" i="1">
                <a:latin typeface="Times New Roman"/>
                <a:cs typeface="Times New Roman"/>
              </a:rPr>
              <a:t>a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07675" y="3656996"/>
            <a:ext cx="958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7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0358" y="3408226"/>
            <a:ext cx="4438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75" i="1">
                <a:latin typeface="Times New Roman"/>
                <a:cs typeface="Times New Roman"/>
              </a:rPr>
              <a:t>a</a:t>
            </a:r>
            <a:r>
              <a:rPr dirty="0" sz="1400" spc="-7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80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2720" y="3520566"/>
            <a:ext cx="10274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g</a:t>
            </a:r>
            <a:r>
              <a:rPr dirty="0" sz="1350" spc="-204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-22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baseline="-22875" sz="1275" spc="7" i="1">
                <a:latin typeface="Times New Roman"/>
                <a:cs typeface="Times New Roman"/>
              </a:rPr>
              <a:t>i</a:t>
            </a:r>
            <a:r>
              <a:rPr dirty="0" baseline="-22875" sz="1275" spc="-60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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08910" y="3662795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59873" y="0"/>
                </a:lnTo>
              </a:path>
            </a:pathLst>
          </a:custGeom>
          <a:ln w="87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48047" y="3626534"/>
            <a:ext cx="527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2459" y="3768697"/>
            <a:ext cx="11766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6015" algn="l"/>
              </a:tabLst>
            </a:pPr>
            <a:r>
              <a:rPr dirty="0" baseline="3086" sz="1350" spc="-44" i="1">
                <a:latin typeface="Times New Roman"/>
                <a:cs typeface="Times New Roman"/>
              </a:rPr>
              <a:t>i</a:t>
            </a:r>
            <a:r>
              <a:rPr dirty="0" baseline="3086" sz="1350" spc="-44" i="1">
                <a:latin typeface="Times New Roman"/>
                <a:cs typeface="Times New Roman"/>
              </a:rPr>
              <a:t>	</a:t>
            </a:r>
            <a:r>
              <a:rPr dirty="0" sz="900" spc="-4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85950" y="3370690"/>
            <a:ext cx="1252220" cy="52451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90"/>
              </a:spcBef>
              <a:tabLst>
                <a:tab pos="1163320" algn="l"/>
              </a:tabLst>
            </a:pPr>
            <a:r>
              <a:rPr dirty="0" sz="1400" spc="-80" i="1">
                <a:latin typeface="Times New Roman"/>
                <a:cs typeface="Times New Roman"/>
              </a:rPr>
              <a:t>b</a:t>
            </a:r>
            <a:r>
              <a:rPr dirty="0" sz="1400" spc="-80" i="1">
                <a:latin typeface="Times New Roman"/>
                <a:cs typeface="Times New Roman"/>
              </a:rPr>
              <a:t>	</a:t>
            </a:r>
            <a:r>
              <a:rPr dirty="0" sz="1400" spc="-110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400" spc="-7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87516" y="3578611"/>
            <a:ext cx="199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82" i="1">
                <a:latin typeface="Times New Roman"/>
                <a:cs typeface="Times New Roman"/>
              </a:rPr>
              <a:t>x</a:t>
            </a:r>
            <a:r>
              <a:rPr dirty="0" sz="900" spc="-5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34995" y="3520566"/>
            <a:ext cx="1219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1415" algn="l"/>
              </a:tabLst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baseline="1984" sz="2100" spc="-67" i="1">
                <a:latin typeface="Times New Roman"/>
                <a:cs typeface="Times New Roman"/>
              </a:rPr>
              <a:t>g</a:t>
            </a:r>
            <a:r>
              <a:rPr dirty="0" baseline="3968" sz="2100" spc="-104">
                <a:latin typeface="Symbol"/>
                <a:cs typeface="Symbol"/>
              </a:rPr>
              <a:t></a:t>
            </a:r>
            <a:r>
              <a:rPr dirty="0" baseline="1984" sz="2100" spc="22">
                <a:latin typeface="Times New Roman"/>
                <a:cs typeface="Times New Roman"/>
              </a:rPr>
              <a:t>(</a:t>
            </a:r>
            <a:r>
              <a:rPr dirty="0" baseline="1984" sz="2100" spc="-150" i="1">
                <a:latin typeface="Times New Roman"/>
                <a:cs typeface="Times New Roman"/>
              </a:rPr>
              <a:t>x</a:t>
            </a:r>
            <a:r>
              <a:rPr dirty="0" baseline="1984" sz="2100" spc="-37" i="1">
                <a:latin typeface="Times New Roman"/>
                <a:cs typeface="Times New Roman"/>
              </a:rPr>
              <a:t> </a:t>
            </a:r>
            <a:r>
              <a:rPr dirty="0" baseline="1984" sz="2100" spc="-112">
                <a:latin typeface="Times New Roman"/>
                <a:cs typeface="Times New Roman"/>
              </a:rPr>
              <a:t>)</a:t>
            </a:r>
            <a:r>
              <a:rPr dirty="0" baseline="1984" sz="2100" spc="-135">
                <a:latin typeface="Times New Roman"/>
                <a:cs typeface="Times New Roman"/>
              </a:rPr>
              <a:t> </a:t>
            </a:r>
            <a:r>
              <a:rPr dirty="0" baseline="1984" sz="2100" spc="-179">
                <a:latin typeface="Symbol"/>
                <a:cs typeface="Symbol"/>
              </a:rPr>
              <a:t></a:t>
            </a:r>
            <a:r>
              <a:rPr dirty="0" baseline="1984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64147" y="4173079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714"/>
                </a:lnTo>
              </a:path>
            </a:pathLst>
          </a:custGeom>
          <a:ln w="74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04080" y="4173079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714"/>
                </a:lnTo>
              </a:path>
            </a:pathLst>
          </a:custGeom>
          <a:ln w="74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69820" y="4061573"/>
            <a:ext cx="198120" cy="434975"/>
          </a:xfrm>
          <a:custGeom>
            <a:avLst/>
            <a:gdLst/>
            <a:ahLst/>
            <a:cxnLst/>
            <a:rect l="l" t="t" r="r" b="b"/>
            <a:pathLst>
              <a:path w="198119" h="434975">
                <a:moveTo>
                  <a:pt x="19327" y="217362"/>
                </a:moveTo>
                <a:lnTo>
                  <a:pt x="178700" y="217362"/>
                </a:lnTo>
              </a:path>
              <a:path w="198119" h="434975">
                <a:moveTo>
                  <a:pt x="0" y="0"/>
                </a:moveTo>
                <a:lnTo>
                  <a:pt x="0" y="434732"/>
                </a:lnTo>
              </a:path>
              <a:path w="198119" h="434975">
                <a:moveTo>
                  <a:pt x="197500" y="0"/>
                </a:moveTo>
                <a:lnTo>
                  <a:pt x="197500" y="434732"/>
                </a:lnTo>
              </a:path>
            </a:pathLst>
          </a:custGeom>
          <a:ln w="80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431321" y="4066933"/>
            <a:ext cx="244475" cy="429895"/>
          </a:xfrm>
          <a:custGeom>
            <a:avLst/>
            <a:gdLst/>
            <a:ahLst/>
            <a:cxnLst/>
            <a:rect l="l" t="t" r="r" b="b"/>
            <a:pathLst>
              <a:path w="244475" h="429895">
                <a:moveTo>
                  <a:pt x="23975" y="214883"/>
                </a:moveTo>
                <a:lnTo>
                  <a:pt x="221032" y="214883"/>
                </a:lnTo>
              </a:path>
              <a:path w="244475" h="429895">
                <a:moveTo>
                  <a:pt x="0" y="0"/>
                </a:moveTo>
                <a:lnTo>
                  <a:pt x="0" y="429774"/>
                </a:lnTo>
              </a:path>
              <a:path w="244475" h="429895">
                <a:moveTo>
                  <a:pt x="244021" y="0"/>
                </a:moveTo>
                <a:lnTo>
                  <a:pt x="244021" y="429774"/>
                </a:lnTo>
              </a:path>
            </a:pathLst>
          </a:custGeom>
          <a:ln w="8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79966" y="4066933"/>
            <a:ext cx="161925" cy="429895"/>
          </a:xfrm>
          <a:custGeom>
            <a:avLst/>
            <a:gdLst/>
            <a:ahLst/>
            <a:cxnLst/>
            <a:rect l="l" t="t" r="r" b="b"/>
            <a:pathLst>
              <a:path w="161925" h="429895">
                <a:moveTo>
                  <a:pt x="23976" y="214883"/>
                </a:moveTo>
                <a:lnTo>
                  <a:pt x="138603" y="214883"/>
                </a:lnTo>
              </a:path>
              <a:path w="161925" h="429895">
                <a:moveTo>
                  <a:pt x="0" y="0"/>
                </a:moveTo>
                <a:lnTo>
                  <a:pt x="0" y="429774"/>
                </a:lnTo>
              </a:path>
              <a:path w="161925" h="429895">
                <a:moveTo>
                  <a:pt x="161592" y="0"/>
                </a:moveTo>
                <a:lnTo>
                  <a:pt x="161592" y="429774"/>
                </a:lnTo>
              </a:path>
            </a:pathLst>
          </a:custGeom>
          <a:ln w="89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897153" y="4274314"/>
            <a:ext cx="1187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5" i="1">
                <a:latin typeface="Times New Roman"/>
                <a:cs typeface="Times New Roman"/>
              </a:rPr>
              <a:t>u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43112" y="4196822"/>
            <a:ext cx="635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dirty="0" baseline="-23809" sz="2100" spc="-75" i="1">
                <a:latin typeface="Times New Roman"/>
                <a:cs typeface="Times New Roman"/>
              </a:rPr>
              <a:t>u</a:t>
            </a:r>
            <a:r>
              <a:rPr dirty="0" sz="900" spc="-50">
                <a:latin typeface="Times New Roman"/>
                <a:cs typeface="Times New Roman"/>
              </a:rPr>
              <a:t>2	</a:t>
            </a:r>
            <a:r>
              <a:rPr dirty="0" baseline="-24691" sz="2025" spc="157" i="1">
                <a:latin typeface="Times New Roman"/>
                <a:cs typeface="Times New Roman"/>
              </a:rPr>
              <a:t>u</a:t>
            </a:r>
            <a:r>
              <a:rPr dirty="0" sz="850" spc="10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42720" y="4137786"/>
            <a:ext cx="3475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44830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1984" sz="2100" spc="-75" i="1">
                <a:latin typeface="Times New Roman"/>
                <a:cs typeface="Times New Roman"/>
              </a:rPr>
              <a:t>g</a:t>
            </a:r>
            <a:r>
              <a:rPr dirty="0" baseline="3968" sz="2100" spc="-104">
                <a:latin typeface="Symbol"/>
                <a:cs typeface="Symbol"/>
              </a:rPr>
              <a:t></a:t>
            </a:r>
            <a:r>
              <a:rPr dirty="0" baseline="1984" sz="2100" spc="-120">
                <a:latin typeface="Times New Roman"/>
                <a:cs typeface="Times New Roman"/>
              </a:rPr>
              <a:t>(</a:t>
            </a:r>
            <a:r>
              <a:rPr dirty="0" baseline="1984" sz="2100" spc="-75" i="1">
                <a:latin typeface="Times New Roman"/>
                <a:cs typeface="Times New Roman"/>
              </a:rPr>
              <a:t>u</a:t>
            </a:r>
            <a:r>
              <a:rPr dirty="0" baseline="1984" sz="2100" spc="-112">
                <a:latin typeface="Times New Roman"/>
                <a:cs typeface="Times New Roman"/>
              </a:rPr>
              <a:t>)</a:t>
            </a:r>
            <a:r>
              <a:rPr dirty="0" baseline="1984" sz="2100" spc="142">
                <a:latin typeface="Times New Roman"/>
                <a:cs typeface="Times New Roman"/>
              </a:rPr>
              <a:t> </a:t>
            </a:r>
            <a:r>
              <a:rPr dirty="0" baseline="1984" sz="2100" spc="-179">
                <a:latin typeface="Symbol"/>
                <a:cs typeface="Symbol"/>
              </a:rPr>
              <a:t>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135">
                <a:latin typeface="Times New Roman"/>
                <a:cs typeface="Times New Roman"/>
              </a:rPr>
              <a:t> </a:t>
            </a:r>
            <a:r>
              <a:rPr dirty="0" baseline="35714" sz="2100" spc="-165" i="1">
                <a:latin typeface="Times New Roman"/>
                <a:cs typeface="Times New Roman"/>
              </a:rPr>
              <a:t>b</a:t>
            </a:r>
            <a:r>
              <a:rPr dirty="0" baseline="35714" sz="2100" i="1">
                <a:latin typeface="Times New Roman"/>
                <a:cs typeface="Times New Roman"/>
              </a:rPr>
              <a:t> </a:t>
            </a:r>
            <a:r>
              <a:rPr dirty="0" baseline="35714" sz="2100" spc="5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baseline="37037" sz="2025" spc="82" i="1">
                <a:latin typeface="Times New Roman"/>
                <a:cs typeface="Times New Roman"/>
              </a:rPr>
              <a:t>uv</a:t>
            </a:r>
            <a:r>
              <a:rPr dirty="0" baseline="37037" sz="2025" i="1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baseline="37037" sz="2025" spc="75" i="1">
                <a:latin typeface="Times New Roman"/>
                <a:cs typeface="Times New Roman"/>
              </a:rPr>
              <a:t>v</a:t>
            </a:r>
            <a:r>
              <a:rPr dirty="0" baseline="37037" sz="2025" i="1">
                <a:latin typeface="Times New Roman"/>
                <a:cs typeface="Times New Roman"/>
              </a:rPr>
              <a:t> </a:t>
            </a:r>
            <a:r>
              <a:rPr dirty="0" baseline="37037" sz="2025" spc="52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Symbol"/>
                <a:cs typeface="Symbol"/>
              </a:rPr>
              <a:t>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350" spc="9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beca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5" i="1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&gt;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|.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236842" y="4987257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 h="0">
                <a:moveTo>
                  <a:pt x="0" y="0"/>
                </a:moveTo>
                <a:lnTo>
                  <a:pt x="76282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708975" y="4987257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 h="0">
                <a:moveTo>
                  <a:pt x="0" y="0"/>
                </a:moveTo>
                <a:lnTo>
                  <a:pt x="204668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232036" y="4980002"/>
            <a:ext cx="908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65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10266" y="4980002"/>
            <a:ext cx="831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4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42235" y="4888344"/>
            <a:ext cx="95313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85115" algn="l"/>
                <a:tab pos="889635" algn="l"/>
              </a:tabLst>
            </a:pPr>
            <a:r>
              <a:rPr dirty="0" sz="900" spc="-125" i="1">
                <a:latin typeface="Times New Roman"/>
                <a:cs typeface="Times New Roman"/>
              </a:rPr>
              <a:t>n</a:t>
            </a:r>
            <a:r>
              <a:rPr dirty="0" sz="900" spc="-125" i="1">
                <a:latin typeface="Times New Roman"/>
                <a:cs typeface="Times New Roman"/>
              </a:rPr>
              <a:t>	</a:t>
            </a:r>
            <a:r>
              <a:rPr dirty="0" baseline="2057" sz="2025" spc="-195">
                <a:latin typeface="Symbol"/>
                <a:cs typeface="Symbol"/>
              </a:rPr>
              <a:t></a:t>
            </a:r>
            <a:r>
              <a:rPr dirty="0" baseline="2057" sz="2025" spc="-195">
                <a:latin typeface="Times New Roman"/>
                <a:cs typeface="Times New Roman"/>
              </a:rPr>
              <a:t> </a:t>
            </a:r>
            <a:r>
              <a:rPr dirty="0" baseline="2057" sz="2025" spc="-82">
                <a:latin typeface="Times New Roman"/>
                <a:cs typeface="Times New Roman"/>
              </a:rPr>
              <a:t> </a:t>
            </a:r>
            <a:r>
              <a:rPr dirty="0" sz="900" spc="-110" i="1">
                <a:latin typeface="Times New Roman"/>
                <a:cs typeface="Times New Roman"/>
              </a:rPr>
              <a:t>n</a:t>
            </a:r>
            <a:r>
              <a:rPr dirty="0" sz="900" spc="-190">
                <a:latin typeface="Symbol"/>
                <a:cs typeface="Symbol"/>
              </a:rPr>
              <a:t></a:t>
            </a:r>
            <a:r>
              <a:rPr dirty="0" sz="900" spc="-12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baseline="2057" sz="2025" spc="-195">
                <a:latin typeface="Symbol"/>
                <a:cs typeface="Symbol"/>
              </a:rPr>
              <a:t></a:t>
            </a:r>
            <a:endParaRPr baseline="2057" sz="2025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14865" y="5027210"/>
            <a:ext cx="755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30">
                <a:latin typeface="Symbol"/>
                <a:cs typeface="Symbol"/>
              </a:rPr>
              <a:t>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66240" y="5027210"/>
            <a:ext cx="22860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105" i="1">
                <a:latin typeface="Times New Roman"/>
                <a:cs typeface="Times New Roman"/>
              </a:rPr>
              <a:t>n</a:t>
            </a:r>
            <a:r>
              <a:rPr dirty="0" sz="900" spc="-195">
                <a:latin typeface="Symbol"/>
                <a:cs typeface="Symbol"/>
              </a:rPr>
              <a:t></a:t>
            </a:r>
            <a:r>
              <a:rPr dirty="0" sz="900" spc="-12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350" spc="-130">
                <a:latin typeface="Symbol"/>
                <a:cs typeface="Symbol"/>
              </a:rPr>
              <a:t>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30020" y="4840399"/>
            <a:ext cx="5481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579620" algn="l"/>
              </a:tabLst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</a:t>
            </a:r>
            <a:r>
              <a:rPr dirty="0" sz="1400" spc="5" b="1">
                <a:latin typeface="Times New Roman"/>
                <a:cs typeface="Times New Roman"/>
              </a:rPr>
              <a:t>1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</a:t>
            </a:r>
            <a:r>
              <a:rPr dirty="0" sz="1400">
                <a:latin typeface="Times New Roman"/>
                <a:cs typeface="Times New Roman"/>
              </a:rPr>
              <a:t>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350" spc="-14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-180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baseline="34979" sz="2025" spc="-247">
                <a:latin typeface="Times New Roman"/>
                <a:cs typeface="Times New Roman"/>
              </a:rPr>
              <a:t>1</a:t>
            </a:r>
            <a:r>
              <a:rPr dirty="0" baseline="34979" sz="2025" spc="-277">
                <a:latin typeface="Times New Roman"/>
                <a:cs typeface="Times New Roman"/>
              </a:rPr>
              <a:t> </a:t>
            </a:r>
            <a:r>
              <a:rPr dirty="0" baseline="39094" sz="2025" spc="-195">
                <a:latin typeface="Symbol"/>
                <a:cs typeface="Symbol"/>
              </a:rPr>
              <a:t></a:t>
            </a:r>
            <a:r>
              <a:rPr dirty="0" baseline="39094" sz="2025" spc="-240">
                <a:latin typeface="Times New Roman"/>
                <a:cs typeface="Times New Roman"/>
              </a:rPr>
              <a:t> </a:t>
            </a:r>
            <a:r>
              <a:rPr dirty="0" sz="1350" spc="-14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-18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 </a:t>
            </a:r>
            <a:r>
              <a:rPr dirty="0" baseline="34979" sz="2025" spc="-247">
                <a:latin typeface="Times New Roman"/>
                <a:cs typeface="Times New Roman"/>
              </a:rPr>
              <a:t>2</a:t>
            </a:r>
            <a:r>
              <a:rPr dirty="0" baseline="34979" sz="2025">
                <a:latin typeface="Times New Roman"/>
                <a:cs typeface="Times New Roman"/>
              </a:rPr>
              <a:t>  </a:t>
            </a:r>
            <a:r>
              <a:rPr dirty="0" baseline="39094" sz="2025" spc="-97">
                <a:latin typeface="Symbol"/>
                <a:cs typeface="Symbol"/>
              </a:rPr>
              <a:t></a:t>
            </a:r>
            <a:r>
              <a:rPr dirty="0" sz="1350" spc="-85">
                <a:latin typeface="Times New Roman"/>
                <a:cs typeface="Times New Roman"/>
              </a:rPr>
              <a:t>,</a:t>
            </a:r>
            <a:r>
              <a:rPr dirty="0" sz="1350">
                <a:latin typeface="Times New Roman"/>
                <a:cs typeface="Times New Roman"/>
              </a:rPr>
              <a:t>  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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1710" y="5389265"/>
            <a:ext cx="213217" cy="195398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042720" y="5374382"/>
            <a:ext cx="22840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34745" algn="l"/>
              </a:tabLst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	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&gt;0.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629956" y="6139826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03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07397" y="613982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146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742544" y="6152508"/>
            <a:ext cx="93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Symbol"/>
                <a:cs typeface="Symbol"/>
              </a:rPr>
              <a:t>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348196" y="614232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400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787546" y="614232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 h="0">
                <a:moveTo>
                  <a:pt x="0" y="0"/>
                </a:moveTo>
                <a:lnTo>
                  <a:pt x="186257" y="0"/>
                </a:lnTo>
              </a:path>
            </a:pathLst>
          </a:custGeom>
          <a:ln w="86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881497" y="6122264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28481" y="6151079"/>
            <a:ext cx="16706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7975" algn="l"/>
              </a:tabLst>
            </a:pPr>
            <a:r>
              <a:rPr dirty="0" sz="1350" spc="15">
                <a:latin typeface="Symbol"/>
                <a:cs typeface="Symbol"/>
              </a:rPr>
              <a:t></a:t>
            </a:r>
            <a:r>
              <a:rPr dirty="0" sz="1350" spc="15">
                <a:latin typeface="Times New Roman"/>
                <a:cs typeface="Times New Roman"/>
              </a:rPr>
              <a:t>	</a:t>
            </a:r>
            <a:r>
              <a:rPr dirty="0" baseline="3968" sz="2100" i="1">
                <a:latin typeface="Times New Roman"/>
                <a:cs typeface="Times New Roman"/>
              </a:rPr>
              <a:t>x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90069" y="6040215"/>
            <a:ext cx="200342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536575" algn="l"/>
                <a:tab pos="1769110" algn="l"/>
              </a:tabLst>
            </a:pPr>
            <a:r>
              <a:rPr dirty="0" baseline="-28806" sz="2025" spc="30">
                <a:latin typeface="Times New Roman"/>
                <a:cs typeface="Times New Roman"/>
              </a:rPr>
              <a:t>2</a:t>
            </a:r>
            <a:r>
              <a:rPr dirty="0" baseline="-28806" sz="2025" spc="-202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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baseline="-28806" sz="2025" spc="22" i="1">
                <a:latin typeface="Times New Roman"/>
                <a:cs typeface="Times New Roman"/>
              </a:rPr>
              <a:t>x</a:t>
            </a:r>
            <a:r>
              <a:rPr dirty="0" baseline="-28806" sz="2025" spc="-89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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baseline="-29761" sz="2100" spc="7">
                <a:latin typeface="Times New Roman"/>
                <a:cs typeface="Times New Roman"/>
              </a:rPr>
              <a:t>2</a:t>
            </a:r>
            <a:r>
              <a:rPr dirty="0" baseline="-29761" sz="2100" spc="-23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Symbol"/>
                <a:cs typeface="Symbol"/>
              </a:rPr>
              <a:t>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86692" y="6035392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61107" y="6184500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986692" y="6184500"/>
            <a:ext cx="9461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42720" y="5995796"/>
            <a:ext cx="4134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350" spc="75" i="1">
                <a:latin typeface="Times New Roman"/>
                <a:cs typeface="Times New Roman"/>
              </a:rPr>
              <a:t>g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75" i="1">
                <a:latin typeface="Times New Roman"/>
                <a:cs typeface="Times New Roman"/>
              </a:rPr>
              <a:t>x</a:t>
            </a:r>
            <a:r>
              <a:rPr dirty="0" sz="1350" spc="7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5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-172">
                <a:latin typeface="Times New Roman"/>
                <a:cs typeface="Times New Roman"/>
              </a:rPr>
              <a:t> </a:t>
            </a:r>
            <a:r>
              <a:rPr dirty="0" baseline="32921" sz="2025" spc="22">
                <a:latin typeface="Symbol"/>
                <a:cs typeface="Symbol"/>
              </a:rPr>
              <a:t></a:t>
            </a:r>
            <a:r>
              <a:rPr dirty="0" baseline="32921" sz="2025" spc="-127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2</a:t>
            </a:r>
            <a:r>
              <a:rPr dirty="0" baseline="37037" sz="2025" spc="-120">
                <a:latin typeface="Times New Roman"/>
                <a:cs typeface="Times New Roman"/>
              </a:rPr>
              <a:t> </a:t>
            </a:r>
            <a:r>
              <a:rPr dirty="0" baseline="32921" sz="2025" spc="89">
                <a:latin typeface="Symbol"/>
                <a:cs typeface="Symbol"/>
              </a:rPr>
              <a:t></a:t>
            </a:r>
            <a:r>
              <a:rPr dirty="0" sz="1350" spc="60">
                <a:latin typeface="Times New Roman"/>
                <a:cs typeface="Times New Roman"/>
              </a:rPr>
              <a:t>,</a:t>
            </a:r>
            <a:r>
              <a:rPr dirty="0" sz="135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g</a:t>
            </a:r>
            <a:r>
              <a:rPr dirty="0" baseline="3968" sz="2100" spc="44">
                <a:latin typeface="Symbol"/>
                <a:cs typeface="Symbol"/>
              </a:rPr>
              <a:t>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Times New Roman"/>
                <a:cs typeface="Times New Roman"/>
              </a:rPr>
              <a:t>1</a:t>
            </a:r>
            <a:r>
              <a:rPr dirty="0" baseline="35714" sz="2100" spc="-202">
                <a:latin typeface="Times New Roman"/>
                <a:cs typeface="Times New Roman"/>
              </a:rPr>
              <a:t> </a:t>
            </a:r>
            <a:r>
              <a:rPr dirty="0" baseline="39682" sz="2100" spc="22">
                <a:latin typeface="Symbol"/>
                <a:cs typeface="Symbol"/>
              </a:rPr>
              <a:t>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Times New Roman"/>
                <a:cs typeface="Times New Roman"/>
              </a:rPr>
              <a:t>2</a:t>
            </a:r>
            <a:r>
              <a:rPr dirty="0" baseline="35714" sz="2100" spc="307">
                <a:latin typeface="Times New Roman"/>
                <a:cs typeface="Times New Roman"/>
              </a:rPr>
              <a:t> </a:t>
            </a:r>
            <a:r>
              <a:rPr dirty="0" baseline="39682" sz="2100">
                <a:latin typeface="Symbol"/>
                <a:cs typeface="Symbol"/>
              </a:rPr>
              <a:t></a:t>
            </a:r>
            <a:r>
              <a:rPr dirty="0" baseline="39682" sz="2100" spc="-21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2" name="object 6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02802" y="6785673"/>
            <a:ext cx="216004" cy="192953"/>
          </a:xfrm>
          <a:prstGeom prst="rect">
            <a:avLst/>
          </a:prstGeom>
        </p:spPr>
      </p:pic>
      <p:sp>
        <p:nvSpPr>
          <p:cNvPr id="63" name="object 63"/>
          <p:cNvSpPr/>
          <p:nvPr/>
        </p:nvSpPr>
        <p:spPr>
          <a:xfrm>
            <a:off x="1568591" y="6772015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20">
                <a:moveTo>
                  <a:pt x="0" y="0"/>
                </a:moveTo>
                <a:lnTo>
                  <a:pt x="0" y="286615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097652" y="6772015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20">
                <a:moveTo>
                  <a:pt x="0" y="0"/>
                </a:moveTo>
                <a:lnTo>
                  <a:pt x="0" y="286615"/>
                </a:lnTo>
              </a:path>
            </a:pathLst>
          </a:custGeom>
          <a:ln w="8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286755" y="6700278"/>
            <a:ext cx="139065" cy="429895"/>
          </a:xfrm>
          <a:custGeom>
            <a:avLst/>
            <a:gdLst/>
            <a:ahLst/>
            <a:cxnLst/>
            <a:rect l="l" t="t" r="r" b="b"/>
            <a:pathLst>
              <a:path w="139064" h="429895">
                <a:moveTo>
                  <a:pt x="0" y="214883"/>
                </a:moveTo>
                <a:lnTo>
                  <a:pt x="105759" y="214883"/>
                </a:lnTo>
              </a:path>
              <a:path w="139064" h="429895">
                <a:moveTo>
                  <a:pt x="138725" y="0"/>
                </a:moveTo>
                <a:lnTo>
                  <a:pt x="138725" y="429774"/>
                </a:lnTo>
              </a:path>
            </a:pathLst>
          </a:custGeom>
          <a:ln w="86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667148" y="6700278"/>
            <a:ext cx="127635" cy="429895"/>
          </a:xfrm>
          <a:custGeom>
            <a:avLst/>
            <a:gdLst/>
            <a:ahLst/>
            <a:cxnLst/>
            <a:rect l="l" t="t" r="r" b="b"/>
            <a:pathLst>
              <a:path w="127635" h="429895">
                <a:moveTo>
                  <a:pt x="0" y="214883"/>
                </a:moveTo>
                <a:lnTo>
                  <a:pt x="105443" y="214883"/>
                </a:lnTo>
              </a:path>
              <a:path w="127635" h="429895">
                <a:moveTo>
                  <a:pt x="127214" y="0"/>
                </a:moveTo>
                <a:lnTo>
                  <a:pt x="127214" y="429774"/>
                </a:lnTo>
              </a:path>
            </a:pathLst>
          </a:custGeom>
          <a:ln w="86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67" name="object 6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38895" y="7467042"/>
            <a:ext cx="216806" cy="195680"/>
          </a:xfrm>
          <a:prstGeom prst="rect">
            <a:avLst/>
          </a:prstGeom>
        </p:spPr>
      </p:pic>
      <p:sp>
        <p:nvSpPr>
          <p:cNvPr id="68" name="object 68"/>
          <p:cNvSpPr/>
          <p:nvPr/>
        </p:nvSpPr>
        <p:spPr>
          <a:xfrm>
            <a:off x="4003978" y="745310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356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34776" y="745310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356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017320" y="6771513"/>
            <a:ext cx="4114800" cy="141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390"/>
              </a:lnSpc>
              <a:spcBef>
                <a:spcPts val="105"/>
              </a:spcBef>
              <a:tabLst>
                <a:tab pos="579120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2057" sz="2025" spc="135" i="1">
                <a:latin typeface="Times New Roman"/>
                <a:cs typeface="Times New Roman"/>
              </a:rPr>
              <a:t>g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baseline="2057" sz="2025" spc="15">
                <a:latin typeface="Times New Roman"/>
                <a:cs typeface="Times New Roman"/>
              </a:rPr>
              <a:t>(</a:t>
            </a:r>
            <a:r>
              <a:rPr dirty="0" baseline="2057" sz="2025">
                <a:latin typeface="Times New Roman"/>
                <a:cs typeface="Times New Roman"/>
              </a:rPr>
              <a:t>  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195">
                <a:latin typeface="Times New Roman"/>
                <a:cs typeface="Times New Roman"/>
              </a:rPr>
              <a:t>2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-232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89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-22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1</a:t>
            </a:r>
            <a:r>
              <a:rPr dirty="0" baseline="2057" sz="2025" spc="-284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</a:t>
            </a:r>
            <a:r>
              <a:rPr dirty="0" baseline="2057" sz="2025" spc="67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2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baseline="37037" sz="2025" spc="-97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-82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Times New Roman"/>
                <a:cs typeface="Times New Roman"/>
              </a:rPr>
              <a:t>0.</a:t>
            </a:r>
            <a:endParaRPr baseline="2057" sz="2025">
              <a:latin typeface="Times New Roman"/>
              <a:cs typeface="Times New Roman"/>
            </a:endParaRPr>
          </a:p>
          <a:p>
            <a:pPr marL="1280160">
              <a:lnSpc>
                <a:spcPts val="1330"/>
              </a:lnSpc>
              <a:tabLst>
                <a:tab pos="1660525" algn="l"/>
              </a:tabLst>
            </a:pPr>
            <a:r>
              <a:rPr dirty="0" sz="1350" spc="20">
                <a:latin typeface="Times New Roman"/>
                <a:cs typeface="Times New Roman"/>
              </a:rPr>
              <a:t>2	2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910"/>
              </a:spcBef>
            </a:pPr>
            <a:r>
              <a:rPr dirty="0" sz="1400">
                <a:latin typeface="Times New Roman"/>
                <a:cs typeface="Times New Roman"/>
              </a:rPr>
              <a:t>Hence,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sequence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converges because</a:t>
            </a:r>
            <a:r>
              <a:rPr dirty="0" sz="1400" spc="46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g</a:t>
            </a:r>
            <a:r>
              <a:rPr dirty="0" baseline="3968" sz="2100" spc="30">
                <a:latin typeface="Symbol"/>
                <a:cs typeface="Symbol"/>
              </a:rPr>
              <a:t></a:t>
            </a:r>
            <a:r>
              <a:rPr dirty="0" sz="1400" spc="20">
                <a:latin typeface="Times New Roman"/>
                <a:cs typeface="Times New Roman"/>
              </a:rPr>
              <a:t>( 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2)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0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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Order of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Convergence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46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3328161" y="8368966"/>
            <a:ext cx="345440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48920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98911" y="8520622"/>
            <a:ext cx="8255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68120" y="8387333"/>
            <a:ext cx="24828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6220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Def</a:t>
            </a:r>
            <a:r>
              <a:rPr dirty="0" sz="1600" spc="-10" b="1">
                <a:latin typeface="Times New Roman"/>
                <a:cs typeface="Times New Roman"/>
              </a:rPr>
              <a:t>i</a:t>
            </a:r>
            <a:r>
              <a:rPr dirty="0" sz="1600" spc="-5" b="1">
                <a:latin typeface="Times New Roman"/>
                <a:cs typeface="Times New Roman"/>
              </a:rPr>
              <a:t>nition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2.1: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</a:t>
            </a:r>
            <a:r>
              <a:rPr dirty="0" sz="1400">
                <a:latin typeface="Times New Roman"/>
                <a:cs typeface="Times New Roman"/>
              </a:rPr>
              <a:t>ppo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647890" y="8370144"/>
            <a:ext cx="10604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49733" y="8547703"/>
            <a:ext cx="20891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853053" y="8411717"/>
            <a:ext cx="2642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is 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 that convergences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42720" y="8798314"/>
            <a:ext cx="547751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-P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positive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constant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4745" y="1110748"/>
            <a:ext cx="622935" cy="229870"/>
          </a:xfrm>
          <a:custGeom>
            <a:avLst/>
            <a:gdLst/>
            <a:ahLst/>
            <a:cxnLst/>
            <a:rect l="l" t="t" r="r" b="b"/>
            <a:pathLst>
              <a:path w="622935" h="229869">
                <a:moveTo>
                  <a:pt x="18376" y="0"/>
                </a:moveTo>
                <a:lnTo>
                  <a:pt x="18376" y="210403"/>
                </a:lnTo>
              </a:path>
              <a:path w="622935" h="229869">
                <a:moveTo>
                  <a:pt x="603328" y="0"/>
                </a:moveTo>
                <a:lnTo>
                  <a:pt x="603328" y="210403"/>
                </a:lnTo>
              </a:path>
              <a:path w="622935" h="229869">
                <a:moveTo>
                  <a:pt x="0" y="229359"/>
                </a:moveTo>
                <a:lnTo>
                  <a:pt x="622324" y="229359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07472" y="1399782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403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85657" y="1399782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403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69041" y="1110748"/>
            <a:ext cx="325120" cy="229870"/>
          </a:xfrm>
          <a:custGeom>
            <a:avLst/>
            <a:gdLst/>
            <a:ahLst/>
            <a:cxnLst/>
            <a:rect l="l" t="t" r="r" b="b"/>
            <a:pathLst>
              <a:path w="325119" h="229869">
                <a:moveTo>
                  <a:pt x="18085" y="0"/>
                </a:moveTo>
                <a:lnTo>
                  <a:pt x="18085" y="210403"/>
                </a:lnTo>
              </a:path>
              <a:path w="325119" h="229869">
                <a:moveTo>
                  <a:pt x="306058" y="0"/>
                </a:moveTo>
                <a:lnTo>
                  <a:pt x="306058" y="210403"/>
                </a:lnTo>
              </a:path>
              <a:path w="325119" h="229869">
                <a:moveTo>
                  <a:pt x="0" y="229359"/>
                </a:moveTo>
                <a:lnTo>
                  <a:pt x="325029" y="229359"/>
                </a:lnTo>
              </a:path>
            </a:pathLst>
          </a:custGeom>
          <a:ln w="86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92058" y="1399782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403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73291" y="1399782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19">
                <a:moveTo>
                  <a:pt x="0" y="0"/>
                </a:moveTo>
                <a:lnTo>
                  <a:pt x="0" y="210403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500628" y="1469167"/>
            <a:ext cx="115316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82675" algn="l"/>
              </a:tabLst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 i="1">
                <a:latin typeface="Times New Roman"/>
                <a:cs typeface="Times New Roman"/>
              </a:rPr>
              <a:t>	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9022" y="1313509"/>
            <a:ext cx="97155" cy="1689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00" spc="-5">
                <a:latin typeface="Symbol"/>
                <a:cs typeface="Symbol"/>
              </a:rPr>
              <a:t>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7092" y="1308993"/>
            <a:ext cx="5124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r>
              <a:rPr dirty="0" sz="900" spc="80">
                <a:latin typeface="Times New Roman"/>
                <a:cs typeface="Times New Roman"/>
              </a:rPr>
              <a:t> </a:t>
            </a:r>
            <a:r>
              <a:rPr dirty="0" baseline="-16460" sz="2025" spc="37" i="1">
                <a:latin typeface="Times New Roman"/>
                <a:cs typeface="Times New Roman"/>
              </a:rPr>
              <a:t>P</a:t>
            </a:r>
            <a:endParaRPr baseline="-16460" sz="202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1101" y="1308993"/>
            <a:ext cx="4749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baseline="-16460" sz="2025" spc="22" i="1">
                <a:latin typeface="Times New Roman"/>
                <a:cs typeface="Times New Roman"/>
              </a:rPr>
              <a:t>e</a:t>
            </a:r>
            <a:endParaRPr baseline="-16460" sz="202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3246" y="1360580"/>
            <a:ext cx="4210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P</a:t>
            </a:r>
            <a:r>
              <a:rPr dirty="0" sz="1350" spc="-125" i="1">
                <a:latin typeface="Times New Roman"/>
                <a:cs typeface="Times New Roman"/>
              </a:rPr>
              <a:t> </a:t>
            </a:r>
            <a:r>
              <a:rPr dirty="0" baseline="49382" sz="1350" spc="-7">
                <a:latin typeface="Symbol"/>
                <a:cs typeface="Symbol"/>
              </a:rPr>
              <a:t></a:t>
            </a:r>
            <a:endParaRPr baseline="49382" sz="1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2797" y="1187272"/>
            <a:ext cx="237744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2189480" algn="l"/>
              </a:tabLst>
            </a:pPr>
            <a:r>
              <a:rPr dirty="0" sz="1350" spc="10">
                <a:latin typeface="Times New Roman"/>
                <a:cs typeface="Times New Roman"/>
              </a:rPr>
              <a:t>lim</a:t>
            </a:r>
            <a:r>
              <a:rPr dirty="0" sz="1350" spc="295">
                <a:latin typeface="Times New Roman"/>
                <a:cs typeface="Times New Roman"/>
              </a:rPr>
              <a:t> </a:t>
            </a:r>
            <a:r>
              <a:rPr dirty="0" baseline="41152" sz="2025" spc="-89" i="1">
                <a:latin typeface="Times New Roman"/>
                <a:cs typeface="Times New Roman"/>
              </a:rPr>
              <a:t>P</a:t>
            </a:r>
            <a:r>
              <a:rPr dirty="0" baseline="40123" sz="1350" spc="-89" i="1">
                <a:latin typeface="Times New Roman"/>
                <a:cs typeface="Times New Roman"/>
              </a:rPr>
              <a:t>n</a:t>
            </a:r>
            <a:r>
              <a:rPr dirty="0" baseline="40123" sz="1350" spc="-89">
                <a:latin typeface="Symbol"/>
                <a:cs typeface="Symbol"/>
              </a:rPr>
              <a:t></a:t>
            </a:r>
            <a:r>
              <a:rPr dirty="0" baseline="40123" sz="1350" spc="-89">
                <a:latin typeface="Times New Roman"/>
                <a:cs typeface="Times New Roman"/>
              </a:rPr>
              <a:t>1</a:t>
            </a:r>
            <a:r>
              <a:rPr dirty="0" baseline="40123" sz="1350" spc="142">
                <a:latin typeface="Times New Roman"/>
                <a:cs typeface="Times New Roman"/>
              </a:rPr>
              <a:t> </a:t>
            </a:r>
            <a:r>
              <a:rPr dirty="0" baseline="41152" sz="2025" spc="30">
                <a:latin typeface="Symbol"/>
                <a:cs typeface="Symbol"/>
              </a:rPr>
              <a:t></a:t>
            </a:r>
            <a:r>
              <a:rPr dirty="0" baseline="41152" sz="2025" spc="-30">
                <a:latin typeface="Times New Roman"/>
                <a:cs typeface="Times New Roman"/>
              </a:rPr>
              <a:t> </a:t>
            </a:r>
            <a:r>
              <a:rPr dirty="0" baseline="41152" sz="2025" spc="37" i="1">
                <a:latin typeface="Times New Roman"/>
                <a:cs typeface="Times New Roman"/>
              </a:rPr>
              <a:t>P</a:t>
            </a:r>
            <a:r>
              <a:rPr dirty="0" baseline="41152" sz="2025" spc="487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r>
              <a:rPr dirty="0" sz="1350" spc="235">
                <a:latin typeface="Times New Roman"/>
                <a:cs typeface="Times New Roman"/>
              </a:rPr>
              <a:t> </a:t>
            </a:r>
            <a:r>
              <a:rPr dirty="0" baseline="41152" sz="2025" spc="-15" i="1">
                <a:latin typeface="Times New Roman"/>
                <a:cs typeface="Times New Roman"/>
              </a:rPr>
              <a:t>e</a:t>
            </a:r>
            <a:r>
              <a:rPr dirty="0" baseline="40123" sz="1350" spc="-15" i="1">
                <a:latin typeface="Times New Roman"/>
                <a:cs typeface="Times New Roman"/>
              </a:rPr>
              <a:t>n</a:t>
            </a:r>
            <a:r>
              <a:rPr dirty="0" baseline="40123" sz="1350" spc="-15">
                <a:latin typeface="Symbol"/>
                <a:cs typeface="Symbol"/>
              </a:rPr>
              <a:t></a:t>
            </a:r>
            <a:r>
              <a:rPr dirty="0" baseline="40123" sz="1350" spc="-15">
                <a:latin typeface="Times New Roman"/>
                <a:cs typeface="Times New Roman"/>
              </a:rPr>
              <a:t>1</a:t>
            </a:r>
            <a:r>
              <a:rPr dirty="0" baseline="40123" sz="1350" spc="6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50" spc="-3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72730" y="1236041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150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61925" y="1236041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150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79830" y="1236041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150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61941" y="1236041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150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259127" y="1305940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52006" y="1305940"/>
            <a:ext cx="20193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77006" y="1186284"/>
            <a:ext cx="71310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32105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sz="1400" spc="10" i="1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Symbol"/>
                <a:cs typeface="Symbol"/>
              </a:rPr>
              <a:t>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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2166" y="1091166"/>
            <a:ext cx="2336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50" spc="-25">
                <a:latin typeface="Symbol"/>
                <a:cs typeface="Symbol"/>
              </a:rPr>
              <a:t></a:t>
            </a:r>
            <a:r>
              <a:rPr dirty="0" sz="950" spc="20">
                <a:latin typeface="Times New Roman"/>
                <a:cs typeface="Times New Roman"/>
              </a:rPr>
              <a:t> </a:t>
            </a:r>
            <a:r>
              <a:rPr dirty="0" baseline="-31746" sz="2100">
                <a:latin typeface="Times New Roman"/>
                <a:cs typeface="Times New Roman"/>
              </a:rPr>
              <a:t>,</a:t>
            </a:r>
            <a:endParaRPr baseline="-31746" sz="2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14416" y="1152826"/>
            <a:ext cx="345440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48920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85166" y="1304482"/>
            <a:ext cx="8255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56201" y="1194561"/>
            <a:ext cx="681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0070" algn="l"/>
              </a:tabLst>
            </a:pP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34145" y="1154004"/>
            <a:ext cx="10604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35988" y="1331562"/>
            <a:ext cx="20891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39561" y="1194561"/>
            <a:ext cx="85534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415" algn="l"/>
                <a:tab pos="702945" algn="l"/>
              </a:tabLst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aid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3820" y="1718318"/>
            <a:ext cx="5594985" cy="26930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converge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order </a:t>
            </a:r>
            <a:r>
              <a:rPr dirty="0" sz="1450" spc="-15">
                <a:latin typeface="Symbol"/>
                <a:cs typeface="Symbol"/>
              </a:rPr>
              <a:t></a:t>
            </a:r>
            <a:r>
              <a:rPr dirty="0" sz="1400" spc="-15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asymptotic error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</a:t>
            </a:r>
            <a:r>
              <a:rPr dirty="0" sz="145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0" marR="57785">
              <a:lnSpc>
                <a:spcPct val="144900"/>
              </a:lnSpc>
              <a:spcBef>
                <a:spcPts val="655"/>
              </a:spcBef>
            </a:pPr>
            <a:r>
              <a:rPr dirty="0" sz="1400" b="1">
                <a:latin typeface="Times New Roman"/>
                <a:cs typeface="Times New Roman"/>
              </a:rPr>
              <a:t>Note 2.3: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50" spc="-5">
                <a:latin typeface="Symbol"/>
                <a:cs typeface="Symbol"/>
              </a:rPr>
              <a:t></a:t>
            </a:r>
            <a:r>
              <a:rPr dirty="0" sz="1400" spc="-5">
                <a:latin typeface="Times New Roman"/>
                <a:cs typeface="Times New Roman"/>
              </a:rPr>
              <a:t>=1, </a:t>
            </a:r>
            <a:r>
              <a:rPr dirty="0" sz="1400">
                <a:latin typeface="Times New Roman"/>
                <a:cs typeface="Times New Roman"/>
              </a:rPr>
              <a:t>the method is linear. 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Symbol"/>
                <a:cs typeface="Symbol"/>
              </a:rPr>
              <a:t></a:t>
            </a:r>
            <a:r>
              <a:rPr dirty="0" sz="1400" spc="-5">
                <a:latin typeface="Times New Roman"/>
                <a:cs typeface="Times New Roman"/>
              </a:rPr>
              <a:t>=2,</a:t>
            </a:r>
            <a:r>
              <a:rPr dirty="0" sz="1400">
                <a:latin typeface="Times New Roman"/>
                <a:cs typeface="Times New Roman"/>
              </a:rPr>
              <a:t> the 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called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quadratic,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on.</a:t>
            </a:r>
            <a:endParaRPr sz="1400">
              <a:latin typeface="Times New Roman"/>
              <a:cs typeface="Times New Roman"/>
            </a:endParaRPr>
          </a:p>
          <a:p>
            <a:pPr algn="just" marL="127000" marR="55880">
              <a:lnSpc>
                <a:spcPct val="147200"/>
              </a:lnSpc>
              <a:spcBef>
                <a:spcPts val="540"/>
              </a:spcBef>
            </a:pPr>
            <a:r>
              <a:rPr dirty="0" sz="1400" b="1">
                <a:latin typeface="Times New Roman"/>
                <a:cs typeface="Times New Roman"/>
              </a:rPr>
              <a:t>Theorem 2.9: </a:t>
            </a:r>
            <a:r>
              <a:rPr dirty="0" sz="1400">
                <a:latin typeface="Times New Roman"/>
                <a:cs typeface="Times New Roman"/>
              </a:rPr>
              <a:t>Assume that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is a unique fixed point of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), and let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continuously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differentiable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times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15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near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</a:t>
            </a:r>
            <a:endParaRPr sz="1400">
              <a:latin typeface="Times New Roman"/>
              <a:cs typeface="Times New Roman"/>
            </a:endParaRPr>
          </a:p>
          <a:p>
            <a:pPr algn="just" marL="127000" marR="55880">
              <a:lnSpc>
                <a:spcPct val="153300"/>
              </a:lnSpc>
              <a:spcBef>
                <a:spcPts val="125"/>
              </a:spcBef>
            </a:pPr>
            <a:r>
              <a:rPr dirty="0" sz="1450" spc="-10">
                <a:latin typeface="Symbol"/>
                <a:cs typeface="Symbol"/>
              </a:rPr>
              <a:t></a:t>
            </a:r>
            <a:r>
              <a:rPr dirty="0" sz="1400" spc="-10">
                <a:latin typeface="Symbol"/>
                <a:cs typeface="Symbol"/>
              </a:rPr>
              <a:t></a:t>
            </a:r>
            <a:r>
              <a:rPr dirty="0" sz="1400" spc="-10">
                <a:latin typeface="Times New Roman"/>
                <a:cs typeface="Times New Roman"/>
              </a:rPr>
              <a:t>1.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Further,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g</a:t>
            </a:r>
            <a:r>
              <a:rPr dirty="0" baseline="3968" sz="2100" spc="52">
                <a:latin typeface="Symbol"/>
                <a:cs typeface="Symbol"/>
              </a:rPr>
              <a:t>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P</a:t>
            </a:r>
            <a:r>
              <a:rPr dirty="0" sz="1400" spc="3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g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P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50">
                <a:latin typeface="Times New Roman"/>
                <a:cs typeface="Times New Roman"/>
              </a:rPr>
              <a:t>...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g</a:t>
            </a:r>
            <a:r>
              <a:rPr dirty="0" baseline="40123" sz="1350" spc="52">
                <a:latin typeface="Times New Roman"/>
                <a:cs typeface="Times New Roman"/>
              </a:rPr>
              <a:t>(</a:t>
            </a:r>
            <a:r>
              <a:rPr dirty="0" baseline="38011" sz="1425" spc="52">
                <a:latin typeface="Symbol"/>
                <a:cs typeface="Symbol"/>
              </a:rPr>
              <a:t></a:t>
            </a:r>
            <a:r>
              <a:rPr dirty="0" baseline="38011" sz="1425" spc="-209">
                <a:latin typeface="Times New Roman"/>
                <a:cs typeface="Times New Roman"/>
              </a:rPr>
              <a:t> </a:t>
            </a:r>
            <a:r>
              <a:rPr dirty="0" baseline="40123" sz="1350" spc="-52">
                <a:latin typeface="Symbol"/>
                <a:cs typeface="Symbol"/>
              </a:rPr>
              <a:t></a:t>
            </a:r>
            <a:r>
              <a:rPr dirty="0" baseline="40123" sz="1350" spc="-52">
                <a:latin typeface="Times New Roman"/>
                <a:cs typeface="Times New Roman"/>
              </a:rPr>
              <a:t>1)</a:t>
            </a:r>
            <a:r>
              <a:rPr dirty="0" baseline="40123" sz="1350" spc="-15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P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g</a:t>
            </a:r>
            <a:r>
              <a:rPr dirty="0" baseline="40123" sz="1350" spc="52">
                <a:latin typeface="Times New Roman"/>
                <a:cs typeface="Times New Roman"/>
              </a:rPr>
              <a:t>(</a:t>
            </a:r>
            <a:r>
              <a:rPr dirty="0" baseline="38011" sz="1425" spc="52">
                <a:latin typeface="Symbol"/>
                <a:cs typeface="Symbol"/>
              </a:rPr>
              <a:t></a:t>
            </a:r>
            <a:r>
              <a:rPr dirty="0" baseline="38011" sz="1425" spc="-172">
                <a:latin typeface="Times New Roman"/>
                <a:cs typeface="Times New Roman"/>
              </a:rPr>
              <a:t> </a:t>
            </a:r>
            <a:r>
              <a:rPr dirty="0" baseline="40123" sz="1350" spc="15">
                <a:latin typeface="Times New Roman"/>
                <a:cs typeface="Times New Roman"/>
              </a:rPr>
              <a:t>)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P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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 if the initial guess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chosen sufficiently close to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, the iteration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),   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Symbol"/>
                <a:cs typeface="Symbol"/>
              </a:rPr>
              <a:t></a:t>
            </a:r>
            <a:r>
              <a:rPr dirty="0" sz="1400">
                <a:latin typeface="Times New Roman"/>
                <a:cs typeface="Times New Roman"/>
              </a:rPr>
              <a:t>0  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  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  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  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  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 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  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370">
                <a:latin typeface="Times New Roman"/>
                <a:cs typeface="Times New Roman"/>
              </a:rPr>
              <a:t> </a:t>
            </a:r>
            <a:r>
              <a:rPr dirty="0" sz="145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84812" y="4550824"/>
            <a:ext cx="325755" cy="232410"/>
          </a:xfrm>
          <a:custGeom>
            <a:avLst/>
            <a:gdLst/>
            <a:ahLst/>
            <a:cxnLst/>
            <a:rect l="l" t="t" r="r" b="b"/>
            <a:pathLst>
              <a:path w="325755" h="232410">
                <a:moveTo>
                  <a:pt x="18329" y="0"/>
                </a:moveTo>
                <a:lnTo>
                  <a:pt x="18329" y="212761"/>
                </a:lnTo>
              </a:path>
              <a:path w="325755" h="232410">
                <a:moveTo>
                  <a:pt x="306386" y="0"/>
                </a:moveTo>
                <a:lnTo>
                  <a:pt x="306386" y="212761"/>
                </a:lnTo>
              </a:path>
              <a:path w="325755" h="232410">
                <a:moveTo>
                  <a:pt x="0" y="231853"/>
                </a:moveTo>
                <a:lnTo>
                  <a:pt x="325334" y="231853"/>
                </a:lnTo>
              </a:path>
            </a:pathLst>
          </a:custGeom>
          <a:ln w="8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08116" y="4843035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2766"/>
                </a:lnTo>
              </a:path>
            </a:pathLst>
          </a:custGeom>
          <a:ln w="8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89276" y="4843035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2766"/>
                </a:lnTo>
              </a:path>
            </a:pathLst>
          </a:custGeom>
          <a:ln w="8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898768" y="4534201"/>
            <a:ext cx="601980" cy="497205"/>
          </a:xfrm>
          <a:custGeom>
            <a:avLst/>
            <a:gdLst/>
            <a:ahLst/>
            <a:cxnLst/>
            <a:rect l="l" t="t" r="r" b="b"/>
            <a:pathLst>
              <a:path w="601980" h="497204">
                <a:moveTo>
                  <a:pt x="22368" y="248476"/>
                </a:moveTo>
                <a:lnTo>
                  <a:pt x="580191" y="248476"/>
                </a:lnTo>
              </a:path>
              <a:path w="601980" h="497204">
                <a:moveTo>
                  <a:pt x="0" y="0"/>
                </a:moveTo>
                <a:lnTo>
                  <a:pt x="0" y="496967"/>
                </a:lnTo>
              </a:path>
              <a:path w="601980" h="497204">
                <a:moveTo>
                  <a:pt x="601903" y="0"/>
                </a:moveTo>
                <a:lnTo>
                  <a:pt x="601903" y="496967"/>
                </a:lnTo>
              </a:path>
            </a:pathLst>
          </a:custGeom>
          <a:ln w="8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902616" y="4499931"/>
            <a:ext cx="608330" cy="51625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1400" spc="120" i="1">
                <a:latin typeface="Times New Roman"/>
                <a:cs typeface="Times New Roman"/>
              </a:rPr>
              <a:t>g</a:t>
            </a:r>
            <a:r>
              <a:rPr dirty="0" baseline="40123" sz="1350" spc="-22">
                <a:latin typeface="Times New Roman"/>
                <a:cs typeface="Times New Roman"/>
              </a:rPr>
              <a:t>(</a:t>
            </a:r>
            <a:r>
              <a:rPr dirty="0" baseline="38011" sz="1425" spc="-44">
                <a:latin typeface="Symbol"/>
                <a:cs typeface="Symbol"/>
              </a:rPr>
              <a:t></a:t>
            </a:r>
            <a:r>
              <a:rPr dirty="0" baseline="38011" sz="1425" spc="-157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dirty="0" sz="1450" spc="-25">
                <a:latin typeface="Symbol"/>
                <a:cs typeface="Symbol"/>
              </a:rPr>
              <a:t></a:t>
            </a:r>
            <a:r>
              <a:rPr dirty="0" sz="1450" spc="-2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82134" y="4557453"/>
            <a:ext cx="3263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13888" sz="2100" spc="-22" i="1">
                <a:latin typeface="Times New Roman"/>
                <a:cs typeface="Times New Roman"/>
              </a:rPr>
              <a:t>e</a:t>
            </a:r>
            <a:r>
              <a:rPr dirty="0" sz="900" spc="-15" i="1">
                <a:latin typeface="Times New Roman"/>
                <a:cs typeface="Times New Roman"/>
              </a:rPr>
              <a:t>n</a:t>
            </a:r>
            <a:r>
              <a:rPr dirty="0" sz="900" spc="-15">
                <a:latin typeface="Symbol"/>
                <a:cs typeface="Symbol"/>
              </a:rPr>
              <a:t></a:t>
            </a:r>
            <a:r>
              <a:rPr dirty="0" sz="900" spc="-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67358" y="4751446"/>
            <a:ext cx="5283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>
                <a:latin typeface="Symbol"/>
                <a:cs typeface="Symbol"/>
              </a:rPr>
              <a:t></a:t>
            </a:r>
            <a:r>
              <a:rPr dirty="0" sz="900" spc="225">
                <a:latin typeface="Times New Roman"/>
                <a:cs typeface="Times New Roman"/>
              </a:rPr>
              <a:t> </a:t>
            </a:r>
            <a:r>
              <a:rPr dirty="0" baseline="-15873" sz="2100" spc="-30" i="1">
                <a:latin typeface="Times New Roman"/>
                <a:cs typeface="Times New Roman"/>
              </a:rPr>
              <a:t>e</a:t>
            </a:r>
            <a:r>
              <a:rPr dirty="0" baseline="-49382" sz="1350" spc="-30" i="1">
                <a:latin typeface="Times New Roman"/>
                <a:cs typeface="Times New Roman"/>
              </a:rPr>
              <a:t>n</a:t>
            </a:r>
            <a:endParaRPr baseline="-49382" sz="13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75437" y="4636904"/>
            <a:ext cx="8166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21970" algn="l"/>
              </a:tabLst>
            </a:pPr>
            <a:r>
              <a:rPr dirty="0" sz="1400" spc="-5">
                <a:latin typeface="Times New Roman"/>
                <a:cs typeface="Times New Roman"/>
              </a:rPr>
              <a:t>lim	</a:t>
            </a:r>
            <a:r>
              <a:rPr dirty="0" baseline="-29239" sz="1425" spc="-44">
                <a:latin typeface="Symbol"/>
                <a:cs typeface="Symbol"/>
              </a:rPr>
              <a:t></a:t>
            </a:r>
            <a:r>
              <a:rPr dirty="0" baseline="-29239" sz="1425" spc="2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28442" y="4634610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801852" y="5977887"/>
            <a:ext cx="721360" cy="0"/>
          </a:xfrm>
          <a:custGeom>
            <a:avLst/>
            <a:gdLst/>
            <a:ahLst/>
            <a:cxnLst/>
            <a:rect l="l" t="t" r="r" b="b"/>
            <a:pathLst>
              <a:path w="721360" h="0">
                <a:moveTo>
                  <a:pt x="0" y="0"/>
                </a:moveTo>
                <a:lnTo>
                  <a:pt x="720880" y="0"/>
                </a:lnTo>
              </a:path>
            </a:pathLst>
          </a:custGeom>
          <a:ln w="85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292981" y="5977887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469" y="0"/>
                </a:lnTo>
              </a:path>
            </a:pathLst>
          </a:custGeom>
          <a:ln w="85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031812" y="5811252"/>
            <a:ext cx="17780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35">
                <a:latin typeface="Times New Roman"/>
                <a:cs typeface="Times New Roman"/>
              </a:rPr>
              <a:t>(</a:t>
            </a:r>
            <a:r>
              <a:rPr dirty="0" sz="900" spc="-40">
                <a:latin typeface="Symbol"/>
                <a:cs typeface="Symbol"/>
              </a:rPr>
              <a:t></a:t>
            </a:r>
            <a:r>
              <a:rPr dirty="0" sz="900" spc="-110">
                <a:latin typeface="Times New Roman"/>
                <a:cs typeface="Times New Roman"/>
              </a:rPr>
              <a:t> </a:t>
            </a:r>
            <a:r>
              <a:rPr dirty="0" sz="900" spc="-2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08609" y="5824597"/>
            <a:ext cx="64071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02260" algn="l"/>
              </a:tabLst>
            </a:pPr>
            <a:r>
              <a:rPr dirty="0" sz="1350" spc="-25" i="1">
                <a:latin typeface="Times New Roman"/>
                <a:cs typeface="Times New Roman"/>
              </a:rPr>
              <a:t>g</a:t>
            </a:r>
            <a:r>
              <a:rPr dirty="0" sz="1350" spc="-25" i="1">
                <a:latin typeface="Times New Roman"/>
                <a:cs typeface="Times New Roman"/>
              </a:rPr>
              <a:t>	</a:t>
            </a:r>
            <a:r>
              <a:rPr dirty="0" sz="1350" spc="-55">
                <a:latin typeface="Times New Roman"/>
                <a:cs typeface="Times New Roman"/>
              </a:rPr>
              <a:t>(</a:t>
            </a:r>
            <a:r>
              <a:rPr dirty="0" sz="1450" spc="-40">
                <a:latin typeface="Symbol"/>
                <a:cs typeface="Symbol"/>
              </a:rPr>
              <a:t>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spc="-165" i="1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)</a:t>
            </a:r>
            <a:r>
              <a:rPr dirty="0" sz="1350" spc="-15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7227" y="5811252"/>
            <a:ext cx="2736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40">
                <a:latin typeface="Times New Roman"/>
                <a:cs typeface="Times New Roman"/>
              </a:rPr>
              <a:t>(</a:t>
            </a:r>
            <a:r>
              <a:rPr dirty="0" sz="900" spc="-40">
                <a:latin typeface="Symbol"/>
                <a:cs typeface="Symbol"/>
              </a:rPr>
              <a:t></a:t>
            </a:r>
            <a:r>
              <a:rPr dirty="0" sz="900" spc="-120">
                <a:latin typeface="Times New Roman"/>
                <a:cs typeface="Times New Roman"/>
              </a:rPr>
              <a:t> </a:t>
            </a:r>
            <a:r>
              <a:rPr dirty="0" sz="900" spc="-110">
                <a:latin typeface="Symbol"/>
                <a:cs typeface="Symbol"/>
              </a:rPr>
              <a:t></a:t>
            </a:r>
            <a:r>
              <a:rPr dirty="0" sz="900" spc="-75">
                <a:latin typeface="Times New Roman"/>
                <a:cs typeface="Times New Roman"/>
              </a:rPr>
              <a:t>1</a:t>
            </a:r>
            <a:r>
              <a:rPr dirty="0" sz="900" spc="-2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62103" y="5696022"/>
            <a:ext cx="661670" cy="51371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1350" spc="50">
                <a:latin typeface="Times New Roman"/>
                <a:cs typeface="Times New Roman"/>
              </a:rPr>
              <a:t>(</a:t>
            </a:r>
            <a:r>
              <a:rPr dirty="0" sz="1350" spc="-245" i="1">
                <a:latin typeface="Times New Roman"/>
                <a:cs typeface="Times New Roman"/>
              </a:rPr>
              <a:t>P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P</a:t>
            </a:r>
            <a:r>
              <a:rPr dirty="0" sz="1350" spc="-45">
                <a:latin typeface="Times New Roman"/>
                <a:cs typeface="Times New Roman"/>
              </a:rPr>
              <a:t>)</a:t>
            </a:r>
            <a:r>
              <a:rPr dirty="0" baseline="37037" sz="1350" spc="-60">
                <a:latin typeface="Symbol"/>
                <a:cs typeface="Symbol"/>
              </a:rPr>
              <a:t></a:t>
            </a:r>
            <a:endParaRPr baseline="37037" sz="1350">
              <a:latin typeface="Symbol"/>
              <a:cs typeface="Symbol"/>
            </a:endParaRPr>
          </a:p>
          <a:p>
            <a:pPr algn="ctr" marL="33020">
              <a:lnSpc>
                <a:spcPct val="100000"/>
              </a:lnSpc>
              <a:spcBef>
                <a:spcPts val="235"/>
              </a:spcBef>
            </a:pPr>
            <a:r>
              <a:rPr dirty="0" sz="1450" spc="-95">
                <a:latin typeface="Symbol"/>
                <a:cs typeface="Symbol"/>
              </a:rPr>
              <a:t></a:t>
            </a:r>
            <a:r>
              <a:rPr dirty="0" sz="1450" spc="-225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!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0020" y="5311520"/>
            <a:ext cx="2811145" cy="75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Proof: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 about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get: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</a:pPr>
            <a:r>
              <a:rPr dirty="0" sz="1350" spc="-250" i="1">
                <a:latin typeface="Times New Roman"/>
                <a:cs typeface="Times New Roman"/>
              </a:rPr>
              <a:t>P</a:t>
            </a:r>
            <a:r>
              <a:rPr dirty="0" baseline="-21604" sz="1350" spc="-22" i="1">
                <a:latin typeface="Times New Roman"/>
                <a:cs typeface="Times New Roman"/>
              </a:rPr>
              <a:t>n</a:t>
            </a:r>
            <a:r>
              <a:rPr dirty="0" baseline="-21604" sz="1350" spc="-142">
                <a:latin typeface="Symbol"/>
                <a:cs typeface="Symbol"/>
              </a:rPr>
              <a:t></a:t>
            </a:r>
            <a:r>
              <a:rPr dirty="0" baseline="-21604" sz="1350" spc="-52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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65" i="1">
                <a:latin typeface="Times New Roman"/>
                <a:cs typeface="Times New Roman"/>
              </a:rPr>
              <a:t>g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-250" i="1">
                <a:latin typeface="Times New Roman"/>
                <a:cs typeface="Times New Roman"/>
              </a:rPr>
              <a:t>P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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65" i="1">
                <a:latin typeface="Times New Roman"/>
                <a:cs typeface="Times New Roman"/>
              </a:rPr>
              <a:t>g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-5" i="1">
                <a:latin typeface="Times New Roman"/>
                <a:cs typeface="Times New Roman"/>
              </a:rPr>
              <a:t>P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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-245" i="1">
                <a:latin typeface="Times New Roman"/>
                <a:cs typeface="Times New Roman"/>
              </a:rPr>
              <a:t>P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P</a:t>
            </a:r>
            <a:r>
              <a:rPr dirty="0" sz="1350" spc="65">
                <a:latin typeface="Times New Roman"/>
                <a:cs typeface="Times New Roman"/>
              </a:rPr>
              <a:t>)</a:t>
            </a:r>
            <a:r>
              <a:rPr dirty="0" sz="1350" spc="35" i="1">
                <a:latin typeface="Times New Roman"/>
                <a:cs typeface="Times New Roman"/>
              </a:rPr>
              <a:t>g</a:t>
            </a:r>
            <a:r>
              <a:rPr dirty="0" baseline="4115" sz="2025" spc="-67">
                <a:latin typeface="Symbol"/>
                <a:cs typeface="Symbol"/>
              </a:rPr>
              <a:t>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-5" i="1">
                <a:latin typeface="Times New Roman"/>
                <a:cs typeface="Times New Roman"/>
              </a:rPr>
              <a:t>P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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..</a:t>
            </a:r>
            <a:r>
              <a:rPr dirty="0" sz="1350" spc="-15">
                <a:latin typeface="Times New Roman"/>
                <a:cs typeface="Times New Roman"/>
              </a:rPr>
              <a:t>.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39310" y="5833055"/>
            <a:ext cx="73088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72745" algn="l"/>
              </a:tabLst>
            </a:pPr>
            <a:r>
              <a:rPr dirty="0" sz="1350" spc="-25" i="1">
                <a:latin typeface="Times New Roman"/>
                <a:cs typeface="Times New Roman"/>
              </a:rPr>
              <a:t>g</a:t>
            </a:r>
            <a:r>
              <a:rPr dirty="0" sz="1350" spc="-25" i="1">
                <a:latin typeface="Times New Roman"/>
                <a:cs typeface="Times New Roman"/>
              </a:rPr>
              <a:t>	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-10" i="1">
                <a:latin typeface="Times New Roman"/>
                <a:cs typeface="Times New Roman"/>
              </a:rPr>
              <a:t>P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71535" y="5696022"/>
            <a:ext cx="777875" cy="51371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1350" spc="50">
                <a:latin typeface="Times New Roman"/>
                <a:cs typeface="Times New Roman"/>
              </a:rPr>
              <a:t>(</a:t>
            </a:r>
            <a:r>
              <a:rPr dirty="0" sz="1350" spc="-250" i="1">
                <a:latin typeface="Times New Roman"/>
                <a:cs typeface="Times New Roman"/>
              </a:rPr>
              <a:t>P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P</a:t>
            </a:r>
            <a:r>
              <a:rPr dirty="0" sz="1350" spc="-45">
                <a:latin typeface="Times New Roman"/>
                <a:cs typeface="Times New Roman"/>
              </a:rPr>
              <a:t>)</a:t>
            </a:r>
            <a:r>
              <a:rPr dirty="0" baseline="37037" sz="1350" spc="-60">
                <a:latin typeface="Symbol"/>
                <a:cs typeface="Symbol"/>
              </a:rPr>
              <a:t></a:t>
            </a:r>
            <a:r>
              <a:rPr dirty="0" baseline="37037" sz="1350" spc="-179">
                <a:latin typeface="Times New Roman"/>
                <a:cs typeface="Times New Roman"/>
              </a:rPr>
              <a:t> </a:t>
            </a:r>
            <a:r>
              <a:rPr dirty="0" baseline="37037" sz="1350" spc="-165">
                <a:latin typeface="Symbol"/>
                <a:cs typeface="Symbol"/>
              </a:rPr>
              <a:t></a:t>
            </a:r>
            <a:r>
              <a:rPr dirty="0" baseline="37037" sz="1350" spc="-52">
                <a:latin typeface="Times New Roman"/>
                <a:cs typeface="Times New Roman"/>
              </a:rPr>
              <a:t>1</a:t>
            </a:r>
            <a:endParaRPr baseline="37037" sz="1350">
              <a:latin typeface="Times New Roman"/>
              <a:cs typeface="Times New Roman"/>
            </a:endParaRPr>
          </a:p>
          <a:p>
            <a:pPr algn="ctr" marL="22860">
              <a:lnSpc>
                <a:spcPct val="100000"/>
              </a:lnSpc>
              <a:spcBef>
                <a:spcPts val="235"/>
              </a:spcBef>
            </a:pPr>
            <a:r>
              <a:rPr dirty="0" sz="1350" spc="-90">
                <a:latin typeface="Times New Roman"/>
                <a:cs typeface="Times New Roman"/>
              </a:rPr>
              <a:t>(</a:t>
            </a:r>
            <a:r>
              <a:rPr dirty="0" sz="1450" spc="-95">
                <a:latin typeface="Symbol"/>
                <a:cs typeface="Symbol"/>
              </a:rPr>
              <a:t>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Symbol"/>
                <a:cs typeface="Symbol"/>
              </a:rPr>
              <a:t></a:t>
            </a:r>
            <a:r>
              <a:rPr dirty="0" sz="1350" spc="-140">
                <a:latin typeface="Times New Roman"/>
                <a:cs typeface="Times New Roman"/>
              </a:rPr>
              <a:t>1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15">
                <a:latin typeface="Times New Roman"/>
                <a:cs typeface="Times New Roman"/>
              </a:rPr>
              <a:t>!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42720" y="6201037"/>
            <a:ext cx="326834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for some </a:t>
            </a:r>
            <a:r>
              <a:rPr dirty="0" sz="1450" spc="-15">
                <a:latin typeface="Symbol"/>
                <a:cs typeface="Symbol"/>
              </a:rPr>
              <a:t></a:t>
            </a:r>
            <a:r>
              <a:rPr dirty="0" baseline="-9259" sz="1350" spc="-22" i="1">
                <a:latin typeface="Times New Roman"/>
                <a:cs typeface="Times New Roman"/>
              </a:rPr>
              <a:t>n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 spc="18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89569" y="6811226"/>
            <a:ext cx="681990" cy="0"/>
          </a:xfrm>
          <a:custGeom>
            <a:avLst/>
            <a:gdLst/>
            <a:ahLst/>
            <a:cxnLst/>
            <a:rect l="l" t="t" r="r" b="b"/>
            <a:pathLst>
              <a:path w="681989" h="0">
                <a:moveTo>
                  <a:pt x="0" y="0"/>
                </a:moveTo>
                <a:lnTo>
                  <a:pt x="681767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097688" y="6642903"/>
            <a:ext cx="191770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5">
                <a:latin typeface="Times New Roman"/>
                <a:cs typeface="Times New Roman"/>
              </a:rPr>
              <a:t>(</a:t>
            </a:r>
            <a:r>
              <a:rPr dirty="0" sz="950" spc="-30">
                <a:latin typeface="Symbol"/>
                <a:cs typeface="Symbol"/>
              </a:rPr>
              <a:t></a:t>
            </a:r>
            <a:r>
              <a:rPr dirty="0" sz="950" spc="-10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28947" y="6665764"/>
            <a:ext cx="75819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65" i="1">
                <a:latin typeface="Times New Roman"/>
                <a:cs typeface="Times New Roman"/>
              </a:rPr>
              <a:t>P</a:t>
            </a:r>
            <a:r>
              <a:rPr dirty="0" baseline="-21604" sz="1350" spc="-97" i="1">
                <a:latin typeface="Times New Roman"/>
                <a:cs typeface="Times New Roman"/>
              </a:rPr>
              <a:t>n</a:t>
            </a:r>
            <a:r>
              <a:rPr dirty="0" baseline="-21604" sz="1350" spc="-97">
                <a:latin typeface="Symbol"/>
                <a:cs typeface="Symbol"/>
              </a:rPr>
              <a:t></a:t>
            </a:r>
            <a:r>
              <a:rPr dirty="0" baseline="-21604" sz="1350" spc="-97">
                <a:latin typeface="Times New Roman"/>
                <a:cs typeface="Times New Roman"/>
              </a:rPr>
              <a:t>1</a:t>
            </a:r>
            <a:r>
              <a:rPr dirty="0" baseline="-21604" sz="1350" spc="9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840431" y="6810523"/>
            <a:ext cx="383540" cy="0"/>
          </a:xfrm>
          <a:custGeom>
            <a:avLst/>
            <a:gdLst/>
            <a:ahLst/>
            <a:cxnLst/>
            <a:rect l="l" t="t" r="r" b="b"/>
            <a:pathLst>
              <a:path w="383539" h="0">
                <a:moveTo>
                  <a:pt x="0" y="0"/>
                </a:moveTo>
                <a:lnTo>
                  <a:pt x="383349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407510" y="6810523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 h="0">
                <a:moveTo>
                  <a:pt x="0" y="0"/>
                </a:moveTo>
                <a:lnTo>
                  <a:pt x="596655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971295" y="6915642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67474" y="6656137"/>
            <a:ext cx="125920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2639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g</a:t>
            </a:r>
            <a:r>
              <a:rPr dirty="0" sz="1400" spc="5" i="1">
                <a:latin typeface="Times New Roman"/>
                <a:cs typeface="Times New Roman"/>
              </a:rPr>
              <a:t>	</a:t>
            </a:r>
            <a:r>
              <a:rPr dirty="0" sz="1400" spc="-60">
                <a:latin typeface="Times New Roman"/>
                <a:cs typeface="Times New Roman"/>
              </a:rPr>
              <a:t>(</a:t>
            </a:r>
            <a:r>
              <a:rPr dirty="0" sz="1450" spc="30">
                <a:latin typeface="Symbol"/>
                <a:cs typeface="Symbol"/>
              </a:rPr>
              <a:t>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baseline="-43650" sz="2100" spc="15">
                <a:latin typeface="Times New Roman"/>
                <a:cs typeface="Times New Roman"/>
              </a:rPr>
              <a:t>(</a:t>
            </a:r>
            <a:r>
              <a:rPr dirty="0" baseline="-43650" sz="2100" i="1">
                <a:latin typeface="Times New Roman"/>
                <a:cs typeface="Times New Roman"/>
              </a:rPr>
              <a:t>e</a:t>
            </a:r>
            <a:r>
              <a:rPr dirty="0" baseline="-43650" sz="2100" i="1">
                <a:latin typeface="Times New Roman"/>
                <a:cs typeface="Times New Roman"/>
              </a:rPr>
              <a:t> </a:t>
            </a:r>
            <a:r>
              <a:rPr dirty="0" baseline="-43650" sz="2100" spc="-217" i="1">
                <a:latin typeface="Times New Roman"/>
                <a:cs typeface="Times New Roman"/>
              </a:rPr>
              <a:t> </a:t>
            </a:r>
            <a:r>
              <a:rPr dirty="0" baseline="-43650" sz="2100" spc="-44">
                <a:latin typeface="Times New Roman"/>
                <a:cs typeface="Times New Roman"/>
              </a:rPr>
              <a:t>)</a:t>
            </a:r>
            <a:r>
              <a:rPr dirty="0" baseline="-29239" sz="1425" spc="-52">
                <a:latin typeface="Symbol"/>
                <a:cs typeface="Symbol"/>
              </a:rPr>
              <a:t></a:t>
            </a:r>
            <a:endParaRPr baseline="-29239" sz="1425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01273" y="6793617"/>
            <a:ext cx="21844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66793" y="6600610"/>
            <a:ext cx="3251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3888" sz="2100" spc="-30" i="1">
                <a:latin typeface="Times New Roman"/>
                <a:cs typeface="Times New Roman"/>
              </a:rPr>
              <a:t>e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r>
              <a:rPr dirty="0" sz="900" spc="-20">
                <a:latin typeface="Symbol"/>
                <a:cs typeface="Symbol"/>
              </a:rPr>
              <a:t>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246860" y="6520460"/>
            <a:ext cx="2801620" cy="52387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15"/>
              </a:spcBef>
              <a:tabLst>
                <a:tab pos="2021205" algn="l"/>
              </a:tabLst>
            </a:pP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-225" i="1">
                <a:latin typeface="Times New Roman"/>
                <a:cs typeface="Times New Roman"/>
              </a:rPr>
              <a:t>P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P</a:t>
            </a:r>
            <a:r>
              <a:rPr dirty="0" sz="1400" spc="-30">
                <a:latin typeface="Times New Roman"/>
                <a:cs typeface="Times New Roman"/>
              </a:rPr>
              <a:t>)</a:t>
            </a:r>
            <a:r>
              <a:rPr dirty="0" baseline="38011" sz="1425" spc="-44">
                <a:latin typeface="Symbol"/>
                <a:cs typeface="Symbol"/>
              </a:rPr>
              <a:t></a:t>
            </a:r>
            <a:r>
              <a:rPr dirty="0" baseline="38011" sz="1425">
                <a:latin typeface="Times New Roman"/>
                <a:cs typeface="Times New Roman"/>
              </a:rPr>
              <a:t>	</a:t>
            </a:r>
            <a:r>
              <a:rPr dirty="0" baseline="-33730" sz="2100">
                <a:latin typeface="Symbol"/>
                <a:cs typeface="Symbol"/>
              </a:rPr>
              <a:t></a:t>
            </a:r>
            <a:r>
              <a:rPr dirty="0" baseline="-33730" sz="2100" spc="187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-229" i="1">
                <a:latin typeface="Times New Roman"/>
                <a:cs typeface="Times New Roman"/>
              </a:rPr>
              <a:t> </a:t>
            </a:r>
            <a:r>
              <a:rPr dirty="0" baseline="40123" sz="1350" spc="-22">
                <a:latin typeface="Times New Roman"/>
                <a:cs typeface="Times New Roman"/>
              </a:rPr>
              <a:t>(</a:t>
            </a:r>
            <a:r>
              <a:rPr dirty="0" baseline="38011" sz="1425" spc="-52">
                <a:latin typeface="Symbol"/>
                <a:cs typeface="Symbol"/>
              </a:rPr>
              <a:t></a:t>
            </a:r>
            <a:r>
              <a:rPr dirty="0" baseline="38011" sz="1425" spc="-150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(</a:t>
            </a:r>
            <a:r>
              <a:rPr dirty="0" sz="1450" spc="25">
                <a:latin typeface="Symbol"/>
                <a:cs typeface="Symbol"/>
              </a:rPr>
              <a:t>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290830">
              <a:lnSpc>
                <a:spcPct val="100000"/>
              </a:lnSpc>
              <a:spcBef>
                <a:spcPts val="220"/>
              </a:spcBef>
            </a:pPr>
            <a:r>
              <a:rPr dirty="0" sz="1450" spc="-25">
                <a:latin typeface="Symbol"/>
                <a:cs typeface="Symbol"/>
              </a:rPr>
              <a:t></a:t>
            </a:r>
            <a:r>
              <a:rPr dirty="0" sz="145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22341" y="6664832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601443" y="7274239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331"/>
                </a:lnTo>
              </a:path>
            </a:pathLst>
          </a:custGeom>
          <a:ln w="8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889248" y="7274239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331"/>
                </a:lnTo>
              </a:path>
            </a:pathLst>
          </a:custGeom>
          <a:ln w="8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606117" y="7563489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326"/>
                </a:lnTo>
              </a:path>
            </a:pathLst>
          </a:custGeom>
          <a:ln w="8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87287" y="7563489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326"/>
                </a:lnTo>
              </a:path>
            </a:pathLst>
          </a:custGeom>
          <a:ln w="8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70383" y="7213351"/>
            <a:ext cx="652780" cy="290195"/>
          </a:xfrm>
          <a:custGeom>
            <a:avLst/>
            <a:gdLst/>
            <a:ahLst/>
            <a:cxnLst/>
            <a:rect l="l" t="t" r="r" b="b"/>
            <a:pathLst>
              <a:path w="652780" h="290195">
                <a:moveTo>
                  <a:pt x="18393" y="0"/>
                </a:moveTo>
                <a:lnTo>
                  <a:pt x="18393" y="271219"/>
                </a:lnTo>
              </a:path>
              <a:path w="652780" h="290195">
                <a:moveTo>
                  <a:pt x="632929" y="0"/>
                </a:moveTo>
                <a:lnTo>
                  <a:pt x="632929" y="271219"/>
                </a:lnTo>
              </a:path>
              <a:path w="652780" h="290195">
                <a:moveTo>
                  <a:pt x="0" y="290168"/>
                </a:moveTo>
                <a:lnTo>
                  <a:pt x="652310" y="290168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206625" y="7213351"/>
            <a:ext cx="611505" cy="290195"/>
          </a:xfrm>
          <a:custGeom>
            <a:avLst/>
            <a:gdLst/>
            <a:ahLst/>
            <a:cxnLst/>
            <a:rect l="l" t="t" r="r" b="b"/>
            <a:pathLst>
              <a:path w="611504" h="290195">
                <a:moveTo>
                  <a:pt x="18114" y="0"/>
                </a:moveTo>
                <a:lnTo>
                  <a:pt x="18114" y="271219"/>
                </a:lnTo>
              </a:path>
              <a:path w="611504" h="290195">
                <a:moveTo>
                  <a:pt x="592456" y="0"/>
                </a:moveTo>
                <a:lnTo>
                  <a:pt x="592456" y="271219"/>
                </a:lnTo>
              </a:path>
              <a:path w="611504" h="290195">
                <a:moveTo>
                  <a:pt x="0" y="290168"/>
                </a:moveTo>
                <a:lnTo>
                  <a:pt x="611458" y="290168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214914" y="7137317"/>
            <a:ext cx="606425" cy="59753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dirty="0" sz="1350" spc="20" i="1">
                <a:latin typeface="Times New Roman"/>
                <a:cs typeface="Times New Roman"/>
              </a:rPr>
              <a:t>g</a:t>
            </a:r>
            <a:r>
              <a:rPr dirty="0" sz="1350" spc="-215" i="1">
                <a:latin typeface="Times New Roman"/>
                <a:cs typeface="Times New Roman"/>
              </a:rPr>
              <a:t> </a:t>
            </a:r>
            <a:r>
              <a:rPr dirty="0" baseline="37037" sz="1350" spc="-15">
                <a:latin typeface="Times New Roman"/>
                <a:cs typeface="Times New Roman"/>
              </a:rPr>
              <a:t>(</a:t>
            </a:r>
            <a:r>
              <a:rPr dirty="0" baseline="37037" sz="1350" spc="-7">
                <a:latin typeface="Symbol"/>
                <a:cs typeface="Symbol"/>
              </a:rPr>
              <a:t></a:t>
            </a:r>
            <a:r>
              <a:rPr dirty="0" baseline="37037" sz="1350" spc="-127">
                <a:latin typeface="Times New Roman"/>
                <a:cs typeface="Times New Roman"/>
              </a:rPr>
              <a:t> </a:t>
            </a:r>
            <a:r>
              <a:rPr dirty="0" baseline="37037" sz="1350" spc="-7">
                <a:latin typeface="Times New Roman"/>
                <a:cs typeface="Times New Roman"/>
              </a:rPr>
              <a:t>)</a:t>
            </a:r>
            <a:r>
              <a:rPr dirty="0" baseline="37037" sz="1350" spc="-120">
                <a:latin typeface="Times New Roman"/>
                <a:cs typeface="Times New Roman"/>
              </a:rPr>
              <a:t> </a:t>
            </a:r>
            <a:r>
              <a:rPr dirty="0" sz="1350" spc="90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P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1450" spc="-35">
                <a:latin typeface="Symbol"/>
                <a:cs typeface="Symbol"/>
              </a:rPr>
              <a:t></a:t>
            </a:r>
            <a:r>
              <a:rPr dirty="0" sz="1450" spc="-19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!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85092" y="7632841"/>
            <a:ext cx="8255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05578" y="7235052"/>
            <a:ext cx="10413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83011" y="7477205"/>
            <a:ext cx="97790" cy="1689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5">
                <a:latin typeface="Symbol"/>
                <a:cs typeface="Symbol"/>
              </a:rPr>
              <a:t>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78747" y="7125919"/>
            <a:ext cx="647065" cy="60896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dirty="0" sz="1350" spc="20" i="1">
                <a:latin typeface="Times New Roman"/>
                <a:cs typeface="Times New Roman"/>
              </a:rPr>
              <a:t>g</a:t>
            </a:r>
            <a:r>
              <a:rPr dirty="0" sz="1350" spc="-210" i="1">
                <a:latin typeface="Times New Roman"/>
                <a:cs typeface="Times New Roman"/>
              </a:rPr>
              <a:t> </a:t>
            </a:r>
            <a:r>
              <a:rPr dirty="0" baseline="37037" sz="1350" spc="-22">
                <a:latin typeface="Times New Roman"/>
                <a:cs typeface="Times New Roman"/>
              </a:rPr>
              <a:t>(</a:t>
            </a:r>
            <a:r>
              <a:rPr dirty="0" baseline="37037" sz="1350" spc="-7">
                <a:latin typeface="Symbol"/>
                <a:cs typeface="Symbol"/>
              </a:rPr>
              <a:t></a:t>
            </a:r>
            <a:r>
              <a:rPr dirty="0" baseline="37037" sz="1350" spc="-120">
                <a:latin typeface="Times New Roman"/>
                <a:cs typeface="Times New Roman"/>
              </a:rPr>
              <a:t> </a:t>
            </a:r>
            <a:r>
              <a:rPr dirty="0" baseline="37037" sz="1350" spc="-7">
                <a:latin typeface="Times New Roman"/>
                <a:cs typeface="Times New Roman"/>
              </a:rPr>
              <a:t>)</a:t>
            </a:r>
            <a:r>
              <a:rPr dirty="0" baseline="37037" sz="1350" spc="-120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25">
                <a:latin typeface="Symbol"/>
                <a:cs typeface="Symbol"/>
              </a:rPr>
              <a:t>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1450" spc="-35">
                <a:latin typeface="Symbol"/>
                <a:cs typeface="Symbol"/>
              </a:rPr>
              <a:t></a:t>
            </a:r>
            <a:r>
              <a:rPr dirty="0" sz="1450" spc="-19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!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265250" y="7472714"/>
            <a:ext cx="4749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>
                <a:latin typeface="Symbol"/>
                <a:cs typeface="Symbol"/>
              </a:rPr>
              <a:t>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baseline="-16460" sz="2025" spc="22" i="1">
                <a:latin typeface="Times New Roman"/>
                <a:cs typeface="Times New Roman"/>
              </a:rPr>
              <a:t>e</a:t>
            </a:r>
            <a:endParaRPr baseline="-16460" sz="2025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077962" y="7535593"/>
            <a:ext cx="27940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15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</a:t>
            </a:r>
            <a:r>
              <a:rPr dirty="0" sz="900" spc="-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42720" y="7358633"/>
            <a:ext cx="1329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r>
              <a:rPr dirty="0" u="sng" baseline="26748" sz="2025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26748" sz="2025" spc="179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0123" sz="135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baseline="40123" sz="1350" spc="-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baseline="40123" sz="135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40123" sz="1350" spc="30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lim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849959" y="7351371"/>
            <a:ext cx="34480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5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054352" y="7359004"/>
            <a:ext cx="12318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657877" y="9007784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72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236051" y="9007784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 h="0">
                <a:moveTo>
                  <a:pt x="0" y="0"/>
                </a:moveTo>
                <a:lnTo>
                  <a:pt x="411408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1017320" y="7870658"/>
            <a:ext cx="5487035" cy="137033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63500" marR="18415">
              <a:lnSpc>
                <a:spcPct val="147000"/>
              </a:lnSpc>
              <a:spcBef>
                <a:spcPts val="3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2.22: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)=0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f'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Symbol"/>
                <a:cs typeface="Symbol"/>
              </a:rPr>
              <a:t></a:t>
            </a:r>
            <a:r>
              <a:rPr dirty="0" sz="1400" spc="-5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marL="63500">
              <a:lnSpc>
                <a:spcPts val="141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7" i="1">
                <a:latin typeface="Times New Roman"/>
                <a:cs typeface="Times New Roman"/>
              </a:rPr>
              <a:t> </a:t>
            </a:r>
            <a:r>
              <a:rPr dirty="0" baseline="35714" sz="2100" spc="142">
                <a:latin typeface="Times New Roman"/>
                <a:cs typeface="Times New Roman"/>
              </a:rPr>
              <a:t>(</a:t>
            </a:r>
            <a:r>
              <a:rPr dirty="0" baseline="35714" sz="2100" spc="37" i="1">
                <a:latin typeface="Times New Roman"/>
                <a:cs typeface="Times New Roman"/>
              </a:rPr>
              <a:t>x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50" spc="-35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(</a:t>
            </a:r>
            <a:r>
              <a:rPr dirty="0" baseline="34482" sz="2175" spc="112">
                <a:latin typeface="Symbol"/>
                <a:cs typeface="Symbol"/>
              </a:rPr>
              <a:t>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>
                <a:latin typeface="Times New Roman"/>
                <a:cs typeface="Times New Roman"/>
              </a:rPr>
              <a:t> </a:t>
            </a:r>
            <a:r>
              <a:rPr dirty="0" baseline="35714" sz="2100" spc="-21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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170815">
              <a:lnSpc>
                <a:spcPts val="1410"/>
              </a:lnSpc>
              <a:tabLst>
                <a:tab pos="157797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50" spc="75">
                <a:latin typeface="Symbol"/>
                <a:cs typeface="Symbol"/>
              </a:rPr>
              <a:t>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76895" y="1340108"/>
            <a:ext cx="1503045" cy="0"/>
          </a:xfrm>
          <a:custGeom>
            <a:avLst/>
            <a:gdLst/>
            <a:ahLst/>
            <a:cxnLst/>
            <a:rect l="l" t="t" r="r" b="b"/>
            <a:pathLst>
              <a:path w="1503045" h="0">
                <a:moveTo>
                  <a:pt x="0" y="0"/>
                </a:moveTo>
                <a:lnTo>
                  <a:pt x="1502750" y="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1194561"/>
            <a:ext cx="1187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650" algn="l"/>
              </a:tabLst>
            </a:pPr>
            <a:r>
              <a:rPr dirty="0" sz="1400" spc="5">
                <a:latin typeface="Times New Roman"/>
                <a:cs typeface="Times New Roman"/>
              </a:rPr>
              <a:t>An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90" i="1">
                <a:latin typeface="Times New Roman"/>
                <a:cs typeface="Times New Roman"/>
              </a:rPr>
              <a:t>g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x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-21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-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7186" y="1085222"/>
            <a:ext cx="1562100" cy="521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Times New Roman"/>
                <a:cs typeface="Times New Roman"/>
              </a:rPr>
              <a:t>(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baseline="4115" sz="2025" spc="52">
                <a:latin typeface="Symbol"/>
                <a:cs typeface="Symbol"/>
              </a:rPr>
              <a:t></a:t>
            </a:r>
            <a:r>
              <a:rPr dirty="0" sz="1350" spc="35">
                <a:latin typeface="Times New Roman"/>
                <a:cs typeface="Times New Roman"/>
              </a:rPr>
              <a:t>(</a:t>
            </a:r>
            <a:r>
              <a:rPr dirty="0" sz="1350" spc="35" i="1">
                <a:latin typeface="Times New Roman"/>
                <a:cs typeface="Times New Roman"/>
              </a:rPr>
              <a:t>x</a:t>
            </a:r>
            <a:r>
              <a:rPr dirty="0" sz="1350" spc="35">
                <a:latin typeface="Times New Roman"/>
                <a:cs typeface="Times New Roman"/>
              </a:rPr>
              <a:t>))</a:t>
            </a:r>
            <a:r>
              <a:rPr dirty="0" baseline="37037" sz="1350" spc="52">
                <a:latin typeface="Times New Roman"/>
                <a:cs typeface="Times New Roman"/>
              </a:rPr>
              <a:t>2</a:t>
            </a:r>
            <a:r>
              <a:rPr dirty="0" baseline="37037" sz="1350" spc="22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19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4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 algn="ctr" marR="8890">
              <a:lnSpc>
                <a:spcPct val="100000"/>
              </a:lnSpc>
              <a:spcBef>
                <a:spcPts val="90"/>
              </a:spcBef>
            </a:pPr>
            <a:r>
              <a:rPr dirty="0" baseline="-3086" sz="2700" spc="-217">
                <a:latin typeface="Symbol"/>
                <a:cs typeface="Symbol"/>
              </a:rPr>
              <a:t></a:t>
            </a:r>
            <a:r>
              <a:rPr dirty="0" baseline="-3086" sz="2700" spc="-10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95">
                <a:latin typeface="Times New Roman"/>
                <a:cs typeface="Times New Roman"/>
              </a:rPr>
              <a:t>)</a:t>
            </a:r>
            <a:r>
              <a:rPr dirty="0" baseline="-3086" sz="2700" spc="-165">
                <a:latin typeface="Symbol"/>
                <a:cs typeface="Symbol"/>
              </a:rPr>
              <a:t></a:t>
            </a:r>
            <a:r>
              <a:rPr dirty="0" baseline="49382" sz="1350" spc="-7">
                <a:latin typeface="Times New Roman"/>
                <a:cs typeface="Times New Roman"/>
              </a:rPr>
              <a:t>2</a:t>
            </a:r>
            <a:endParaRPr baseline="49382"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9713" y="1184918"/>
            <a:ext cx="205803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 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'(</a:t>
            </a:r>
            <a:r>
              <a:rPr dirty="0" sz="1450" spc="-5">
                <a:latin typeface="Symbol"/>
                <a:cs typeface="Symbol"/>
              </a:rPr>
              <a:t></a:t>
            </a:r>
            <a:r>
              <a:rPr dirty="0" sz="1400" spc="-5">
                <a:latin typeface="Times New Roman"/>
                <a:cs typeface="Times New Roman"/>
              </a:rPr>
              <a:t>)=0.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1670086"/>
            <a:ext cx="5426075" cy="714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59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g</a:t>
            </a:r>
            <a:r>
              <a:rPr dirty="0" baseline="4115" sz="2025">
                <a:latin typeface="Symbol"/>
                <a:cs typeface="Symbol"/>
              </a:rPr>
              <a:t>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450">
                <a:latin typeface="Symbol"/>
                <a:cs typeface="Symbol"/>
              </a:rPr>
              <a:t>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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 This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 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because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g</a:t>
            </a:r>
            <a:r>
              <a:rPr dirty="0" baseline="4115" sz="2025">
                <a:latin typeface="Symbol"/>
                <a:cs typeface="Symbol"/>
              </a:rPr>
              <a:t>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450">
                <a:latin typeface="Symbol"/>
                <a:cs typeface="Symbol"/>
              </a:rPr>
              <a:t>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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0006" y="2522122"/>
            <a:ext cx="1202690" cy="3892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129030" algn="l"/>
              </a:tabLst>
            </a:pPr>
            <a:r>
              <a:rPr dirty="0" sz="2350" spc="-310">
                <a:latin typeface="Symbol"/>
                <a:cs typeface="Symbol"/>
              </a:rPr>
              <a:t></a:t>
            </a:r>
            <a:r>
              <a:rPr dirty="0" sz="2350" spc="-310">
                <a:latin typeface="Times New Roman"/>
                <a:cs typeface="Times New Roman"/>
              </a:rPr>
              <a:t>	</a:t>
            </a:r>
            <a:r>
              <a:rPr dirty="0" sz="2350" spc="-31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4533" y="2600068"/>
            <a:ext cx="243204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225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27146" y="2726805"/>
            <a:ext cx="52070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434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1060" y="2726805"/>
            <a:ext cx="47307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6720" algn="l"/>
              </a:tabLst>
            </a:pP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120" y="2616644"/>
            <a:ext cx="54267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61235" algn="l"/>
                <a:tab pos="2531110" algn="l"/>
                <a:tab pos="4129404" algn="l"/>
              </a:tabLst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6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2.23:</a:t>
            </a:r>
            <a:r>
              <a:rPr dirty="0" sz="1400" spc="63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6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	</a:t>
            </a:r>
            <a:r>
              <a:rPr dirty="0" sz="1400" spc="20" i="1">
                <a:latin typeface="Times New Roman"/>
                <a:cs typeface="Times New Roman"/>
              </a:rPr>
              <a:t>x	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 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3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 spc="-5" i="1">
                <a:latin typeface="Times New Roman"/>
                <a:cs typeface="Times New Roman"/>
              </a:rPr>
              <a:t>ax</a:t>
            </a:r>
            <a:r>
              <a:rPr dirty="0" sz="1400" spc="254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a</a:t>
            </a:r>
            <a:r>
              <a:rPr dirty="0" sz="1400" spc="260" i="1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	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6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third</a:t>
            </a:r>
            <a:r>
              <a:rPr dirty="0" sz="1400" spc="6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69000" y="326849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28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67428" y="3260973"/>
            <a:ext cx="11430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0020" y="3122802"/>
            <a:ext cx="5103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667885" algn="l"/>
              </a:tabLst>
            </a:pPr>
            <a:r>
              <a:rPr dirty="0" sz="1400">
                <a:latin typeface="Times New Roman"/>
                <a:cs typeface="Times New Roman"/>
              </a:rPr>
              <a:t>convergence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(cubically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calculation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-12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,	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-3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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35504" y="3973117"/>
            <a:ext cx="11366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2720" y="3711616"/>
            <a:ext cx="3715385" cy="3892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g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x</a:t>
            </a:r>
            <a:r>
              <a:rPr dirty="0" baseline="-5910" sz="3525" spc="-390">
                <a:latin typeface="Symbol"/>
                <a:cs typeface="Symbol"/>
              </a:rPr>
              <a:t></a:t>
            </a:r>
            <a:r>
              <a:rPr dirty="0" sz="1400" spc="20">
                <a:latin typeface="Times New Roman"/>
                <a:cs typeface="Times New Roman"/>
              </a:rPr>
              <a:t>3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3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75" i="1">
                <a:latin typeface="Times New Roman"/>
                <a:cs typeface="Times New Roman"/>
              </a:rPr>
              <a:t>a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-209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-60">
                <a:latin typeface="Times New Roman"/>
                <a:cs typeface="Times New Roman"/>
              </a:rPr>
              <a:t> </a:t>
            </a:r>
            <a:r>
              <a:rPr dirty="0" baseline="-5910" sz="3525" spc="-465">
                <a:latin typeface="Symbol"/>
                <a:cs typeface="Symbol"/>
              </a:rPr>
              <a:t></a:t>
            </a:r>
            <a:r>
              <a:rPr dirty="0" baseline="-5910" sz="3525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50" spc="-40">
                <a:latin typeface="Symbol"/>
                <a:cs typeface="Symbol"/>
              </a:rPr>
              <a:t>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90">
                <a:latin typeface="Times New Roman"/>
                <a:cs typeface="Times New Roman"/>
              </a:rPr>
              <a:t> </a:t>
            </a:r>
            <a:r>
              <a:rPr dirty="0" u="sng" baseline="37037" sz="2025" spc="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37037" sz="2025" spc="-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90792" y="461596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826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261071" y="4523028"/>
            <a:ext cx="248285" cy="2489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dirty="0" baseline="-24904" sz="2175" spc="-44">
                <a:latin typeface="Symbol"/>
                <a:cs typeface="Symbol"/>
              </a:rPr>
              <a:t></a:t>
            </a:r>
            <a:r>
              <a:rPr dirty="0" baseline="-24904" sz="2175" spc="-34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48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42720" y="4460925"/>
            <a:ext cx="482663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03500" algn="l"/>
              </a:tabLst>
            </a:pPr>
            <a:r>
              <a:rPr dirty="0" baseline="1984" sz="2100" spc="-15">
                <a:latin typeface="Times New Roman"/>
                <a:cs typeface="Times New Roman"/>
              </a:rPr>
              <a:t>W</a:t>
            </a:r>
            <a:r>
              <a:rPr dirty="0" baseline="1984" sz="2100">
                <a:latin typeface="Times New Roman"/>
                <a:cs typeface="Times New Roman"/>
              </a:rPr>
              <a:t>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s</a:t>
            </a:r>
            <a:r>
              <a:rPr dirty="0" baseline="1984" sz="2100">
                <a:latin typeface="Times New Roman"/>
                <a:cs typeface="Times New Roman"/>
              </a:rPr>
              <a:t>ee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t</a:t>
            </a:r>
            <a:r>
              <a:rPr dirty="0" baseline="1984" sz="2100" spc="7">
                <a:latin typeface="Times New Roman"/>
                <a:cs typeface="Times New Roman"/>
              </a:rPr>
              <a:t>h</a:t>
            </a:r>
            <a:r>
              <a:rPr dirty="0" baseline="1984" sz="2100">
                <a:latin typeface="Times New Roman"/>
                <a:cs typeface="Times New Roman"/>
              </a:rPr>
              <a:t>at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42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g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500" spc="50">
                <a:latin typeface="Symbol"/>
                <a:cs typeface="Symbol"/>
              </a:rPr>
              <a:t>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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g</a:t>
            </a:r>
            <a:r>
              <a:rPr dirty="0" baseline="3968" sz="2100" spc="-44">
                <a:latin typeface="Symbol"/>
                <a:cs typeface="Symbol"/>
              </a:rPr>
              <a:t>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500" spc="45">
                <a:latin typeface="Symbol"/>
                <a:cs typeface="Symbol"/>
              </a:rPr>
              <a:t>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0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5" i="1">
                <a:latin typeface="Times New Roman"/>
                <a:cs typeface="Times New Roman"/>
              </a:rPr>
              <a:t>g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500" spc="35">
                <a:latin typeface="Symbol"/>
                <a:cs typeface="Symbol"/>
              </a:rPr>
              <a:t>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0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7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d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57">
                <a:latin typeface="Times New Roman"/>
                <a:cs typeface="Times New Roman"/>
              </a:rPr>
              <a:t> </a:t>
            </a:r>
            <a:r>
              <a:rPr dirty="0" baseline="2057" sz="2025" spc="127" i="1">
                <a:latin typeface="Times New Roman"/>
                <a:cs typeface="Times New Roman"/>
              </a:rPr>
              <a:t>g</a:t>
            </a:r>
            <a:r>
              <a:rPr dirty="0" baseline="4115" sz="2025" spc="-247">
                <a:latin typeface="Symbol"/>
                <a:cs typeface="Symbol"/>
              </a:rPr>
              <a:t></a:t>
            </a:r>
            <a:r>
              <a:rPr dirty="0" baseline="4115" sz="2025" spc="-15">
                <a:latin typeface="Symbol"/>
                <a:cs typeface="Symbol"/>
              </a:rPr>
              <a:t></a:t>
            </a:r>
            <a:r>
              <a:rPr dirty="0" baseline="2057" sz="2025" spc="44">
                <a:latin typeface="Times New Roman"/>
                <a:cs typeface="Times New Roman"/>
              </a:rPr>
              <a:t>(</a:t>
            </a:r>
            <a:r>
              <a:rPr dirty="0" baseline="1915" sz="2175" spc="104">
                <a:latin typeface="Symbol"/>
                <a:cs typeface="Symbol"/>
              </a:rPr>
              <a:t></a:t>
            </a:r>
            <a:r>
              <a:rPr dirty="0" baseline="2057" sz="2025" spc="22">
                <a:latin typeface="Times New Roman"/>
                <a:cs typeface="Times New Roman"/>
              </a:rPr>
              <a:t>)</a:t>
            </a:r>
            <a:r>
              <a:rPr dirty="0" baseline="2057" sz="2025" spc="-52">
                <a:latin typeface="Times New Roman"/>
                <a:cs typeface="Times New Roman"/>
              </a:rPr>
              <a:t> </a:t>
            </a:r>
            <a:r>
              <a:rPr dirty="0" baseline="2057" sz="2025" spc="37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16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6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baseline="37037" sz="2025" spc="165">
                <a:latin typeface="Times New Roman"/>
                <a:cs typeface="Times New Roman"/>
              </a:rPr>
              <a:t> </a:t>
            </a:r>
            <a:r>
              <a:rPr dirty="0" baseline="2057" sz="2025" spc="37">
                <a:latin typeface="Symbol"/>
                <a:cs typeface="Symbol"/>
              </a:rPr>
              <a:t></a:t>
            </a:r>
            <a:r>
              <a:rPr dirty="0" baseline="2057" sz="2025" spc="-60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0</a:t>
            </a:r>
            <a:r>
              <a:rPr dirty="0" baseline="2057" sz="2025" spc="-23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06256" y="4873528"/>
            <a:ext cx="1202690" cy="3892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129030" algn="l"/>
              </a:tabLst>
            </a:pPr>
            <a:r>
              <a:rPr dirty="0" sz="2350" spc="-310">
                <a:latin typeface="Symbol"/>
                <a:cs typeface="Symbol"/>
              </a:rPr>
              <a:t></a:t>
            </a:r>
            <a:r>
              <a:rPr dirty="0" sz="2350" spc="-310">
                <a:latin typeface="Times New Roman"/>
                <a:cs typeface="Times New Roman"/>
              </a:rPr>
              <a:t>	</a:t>
            </a:r>
            <a:r>
              <a:rPr dirty="0" sz="2350" spc="-310">
                <a:latin typeface="Symbol"/>
                <a:cs typeface="Symbol"/>
              </a:rPr>
              <a:t>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0783" y="4951473"/>
            <a:ext cx="243204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225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3396" y="5078210"/>
            <a:ext cx="52070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434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i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27310" y="5078210"/>
            <a:ext cx="47307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6720" algn="l"/>
              </a:tabLst>
            </a:pP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120" y="4968049"/>
            <a:ext cx="17907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7359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3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3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43554" y="4966842"/>
            <a:ext cx="18135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17320" y="5520309"/>
            <a:ext cx="5497195" cy="34785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Contraction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Mapping</a:t>
            </a:r>
            <a:endParaRPr sz="1600">
              <a:latin typeface="Times New Roman"/>
              <a:cs typeface="Times New Roman"/>
            </a:endParaRPr>
          </a:p>
          <a:p>
            <a:pPr marL="63500" marR="30480">
              <a:lnSpc>
                <a:spcPct val="143600"/>
              </a:lnSpc>
              <a:spcBef>
                <a:spcPts val="1325"/>
              </a:spcBef>
            </a:pPr>
            <a:r>
              <a:rPr dirty="0" sz="1400" b="1">
                <a:latin typeface="Times New Roman"/>
                <a:cs typeface="Times New Roman"/>
              </a:rPr>
              <a:t>Definition</a:t>
            </a:r>
            <a:r>
              <a:rPr dirty="0" sz="1400" spc="229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2.2:</a:t>
            </a:r>
            <a:r>
              <a:rPr dirty="0" sz="1400" spc="2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said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contraction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mapping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interval 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if:</a:t>
            </a:r>
            <a:endParaRPr sz="1400">
              <a:latin typeface="Times New Roman"/>
              <a:cs typeface="Times New Roman"/>
            </a:endParaRPr>
          </a:p>
          <a:p>
            <a:pPr marL="201930" indent="-139065">
              <a:lnSpc>
                <a:spcPct val="100000"/>
              </a:lnSpc>
              <a:spcBef>
                <a:spcPts val="830"/>
              </a:spcBef>
              <a:buAutoNum type="romanLcPeriod"/>
              <a:tabLst>
                <a:tab pos="202565" algn="l"/>
              </a:tabLst>
            </a:pP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b]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]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Symbol"/>
                <a:cs typeface="Symbol"/>
              </a:rPr>
              <a:t></a:t>
            </a:r>
            <a:r>
              <a:rPr dirty="0" sz="1400" spc="-5">
                <a:latin typeface="Times New Roman"/>
                <a:cs typeface="Times New Roman"/>
              </a:rPr>
              <a:t>[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</a:t>
            </a:r>
            <a:endParaRPr sz="1400">
              <a:latin typeface="Times New Roman"/>
              <a:cs typeface="Times New Roman"/>
            </a:endParaRPr>
          </a:p>
          <a:p>
            <a:pPr marL="63500" marR="780415">
              <a:lnSpc>
                <a:spcPts val="2520"/>
              </a:lnSpc>
              <a:spcBef>
                <a:spcPts val="175"/>
              </a:spcBef>
              <a:buFont typeface="Times New Roman"/>
              <a:buAutoNum type="romanLcPeriod"/>
              <a:tabLst>
                <a:tab pos="252729" algn="l"/>
              </a:tabLst>
            </a:pP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satisfies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Lipschitz condition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Lipschitz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&lt;1.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Thus,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570"/>
              </a:spcBef>
            </a:pP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)-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)|&lt;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 spc="-5" i="1">
                <a:latin typeface="Times New Roman"/>
                <a:cs typeface="Times New Roman"/>
              </a:rPr>
              <a:t>x-y</a:t>
            </a:r>
            <a:r>
              <a:rPr dirty="0" sz="1400" spc="-5">
                <a:latin typeface="Times New Roman"/>
                <a:cs typeface="Times New Roman"/>
              </a:rPr>
              <a:t>| where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&lt;1.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33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2.24: </a:t>
            </a:r>
            <a:r>
              <a:rPr dirty="0" sz="1400" spc="-1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30864" sz="1350" i="1">
                <a:latin typeface="Times New Roman"/>
                <a:cs typeface="Times New Roman"/>
              </a:rPr>
              <a:t>-x</a:t>
            </a:r>
            <a:r>
              <a:rPr dirty="0" baseline="30864" sz="1350" spc="179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contraction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mapping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[0.4,0.7].</a:t>
            </a:r>
            <a:endParaRPr sz="1400">
              <a:latin typeface="Times New Roman"/>
              <a:cs typeface="Times New Roman"/>
            </a:endParaRPr>
          </a:p>
          <a:p>
            <a:pPr marL="63500" marR="22860">
              <a:lnSpc>
                <a:spcPct val="149300"/>
              </a:lnSpc>
              <a:spcBef>
                <a:spcPts val="1115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</a:t>
            </a:r>
            <a:r>
              <a:rPr dirty="0" sz="1400" spc="16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(0.4)=0.67,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(0.7)=0.5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also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15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decreasing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function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[0.5,0.7], 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Symbol"/>
                <a:cs typeface="Symbol"/>
              </a:rPr>
              <a:t></a:t>
            </a:r>
            <a:r>
              <a:rPr dirty="0" sz="1400" spc="-5">
                <a:latin typeface="Times New Roman"/>
                <a:cs typeface="Times New Roman"/>
              </a:rPr>
              <a:t>[0.4,0.7]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Symbol"/>
                <a:cs typeface="Symbol"/>
              </a:rPr>
              <a:t></a:t>
            </a:r>
            <a:r>
              <a:rPr dirty="0" sz="1400" spc="-5">
                <a:latin typeface="Times New Roman"/>
                <a:cs typeface="Times New Roman"/>
              </a:rPr>
              <a:t>[0.4,0.7].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4550410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There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(-1,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0), (1,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2)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4), see Figure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2.1.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9645" y="1463039"/>
            <a:ext cx="3103245" cy="189611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304875" y="3695210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477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34399" y="3695210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 h="0">
                <a:moveTo>
                  <a:pt x="0" y="0"/>
                </a:moveTo>
                <a:lnTo>
                  <a:pt x="19188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3222" y="3695210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220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30020" y="3549522"/>
            <a:ext cx="5488305" cy="19900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7145">
              <a:lnSpc>
                <a:spcPts val="1400"/>
              </a:lnSpc>
              <a:spcBef>
                <a:spcPts val="100"/>
              </a:spcBef>
              <a:tabLst>
                <a:tab pos="1640839" algn="l"/>
              </a:tabLst>
            </a:pPr>
            <a:r>
              <a:rPr dirty="0" sz="1400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g</a:t>
            </a:r>
            <a:r>
              <a:rPr dirty="0" sz="1400" b="1">
                <a:latin typeface="Times New Roman"/>
                <a:cs typeface="Times New Roman"/>
              </a:rPr>
              <a:t>u</a:t>
            </a:r>
            <a:r>
              <a:rPr dirty="0" sz="1400" spc="-15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2.1.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5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132</a:t>
            </a:r>
            <a:r>
              <a:rPr dirty="0" baseline="37037" sz="2025" spc="-44">
                <a:latin typeface="Times New Roman"/>
                <a:cs typeface="Times New Roman"/>
              </a:rPr>
              <a:t> </a:t>
            </a:r>
            <a:r>
              <a:rPr dirty="0" sz="1350" spc="90" i="1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65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28</a:t>
            </a:r>
            <a:r>
              <a:rPr dirty="0" baseline="37037" sz="2025" spc="-7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147</a:t>
            </a:r>
            <a:endParaRPr baseline="37037" sz="2025">
              <a:latin typeface="Times New Roman"/>
              <a:cs typeface="Times New Roman"/>
            </a:endParaRPr>
          </a:p>
          <a:p>
            <a:pPr marL="3317240">
              <a:lnSpc>
                <a:spcPts val="1340"/>
              </a:lnSpc>
              <a:tabLst>
                <a:tab pos="3910329" algn="l"/>
                <a:tab pos="4427220" algn="l"/>
              </a:tabLst>
            </a:pPr>
            <a:r>
              <a:rPr dirty="0" sz="1350" spc="25">
                <a:latin typeface="Times New Roman"/>
                <a:cs typeface="Times New Roman"/>
              </a:rPr>
              <a:t>32	32	32</a:t>
            </a:r>
            <a:endParaRPr sz="1350">
              <a:latin typeface="Times New Roman"/>
              <a:cs typeface="Times New Roman"/>
            </a:endParaRPr>
          </a:p>
          <a:p>
            <a:pPr lvl="1" marL="316865" indent="-266700">
              <a:lnSpc>
                <a:spcPct val="100000"/>
              </a:lnSpc>
              <a:spcBef>
                <a:spcPts val="1175"/>
              </a:spcBef>
              <a:buAutoNum type="arabicPeriod" startAt="3"/>
              <a:tabLst>
                <a:tab pos="3175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Numerical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Methods:</a:t>
            </a:r>
            <a:endParaRPr sz="1400">
              <a:latin typeface="Times New Roman"/>
              <a:cs typeface="Times New Roman"/>
            </a:endParaRPr>
          </a:p>
          <a:p>
            <a:pPr marL="50800" marR="30480">
              <a:lnSpc>
                <a:spcPct val="144300"/>
              </a:lnSpc>
              <a:spcBef>
                <a:spcPts val="1185"/>
              </a:spcBef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shall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discuss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some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numerical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solving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algebraic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transcendental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lvl="2" marL="507365" indent="-457200">
              <a:lnSpc>
                <a:spcPct val="100000"/>
              </a:lnSpc>
              <a:buAutoNum type="arabicPeriod"/>
              <a:tabLst>
                <a:tab pos="50800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Bisection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29296" y="7933030"/>
            <a:ext cx="362585" cy="0"/>
          </a:xfrm>
          <a:custGeom>
            <a:avLst/>
            <a:gdLst/>
            <a:ahLst/>
            <a:cxnLst/>
            <a:rect l="l" t="t" r="r" b="b"/>
            <a:pathLst>
              <a:path w="362585" h="0">
                <a:moveTo>
                  <a:pt x="0" y="0"/>
                </a:moveTo>
                <a:lnTo>
                  <a:pt x="362219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856193" y="7925489"/>
            <a:ext cx="114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2720" y="5682462"/>
            <a:ext cx="5480050" cy="2343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2384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numerical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developed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find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nonlinear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(2.1)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(also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binary-search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method).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described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algn="just" marL="38100" marR="31115" indent="456565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Suppose a continuous function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defined on the interval 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opposite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(i.e.</a:t>
            </a:r>
            <a:r>
              <a:rPr dirty="0" sz="1400" spc="65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a</a:t>
            </a:r>
            <a:r>
              <a:rPr dirty="0" sz="1350" spc="65">
                <a:latin typeface="Times New Roman"/>
                <a:cs typeface="Times New Roman"/>
              </a:rPr>
              <a:t>)</a:t>
            </a:r>
            <a:r>
              <a:rPr dirty="0" sz="1350" spc="65">
                <a:latin typeface="Symbol"/>
                <a:cs typeface="Symbol"/>
              </a:rPr>
              <a:t></a:t>
            </a:r>
            <a:r>
              <a:rPr dirty="0" sz="1350" spc="13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f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(</a:t>
            </a: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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Then,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1130"/>
              </a:spcBef>
            </a:pPr>
            <a:r>
              <a:rPr dirty="0" sz="1400">
                <a:latin typeface="Times New Roman"/>
                <a:cs typeface="Times New Roman"/>
              </a:rPr>
              <a:t>intermediate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1.2.5,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)=0.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choose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midpoint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b</a:t>
            </a:r>
            <a:r>
              <a:rPr dirty="0" baseline="35714" sz="2100" spc="-135" i="1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</a:t>
            </a:r>
            <a:r>
              <a:rPr dirty="0" baseline="35714" sz="2100" spc="-104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a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 possibilities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arise: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55785" y="8480061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67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957070" y="8333993"/>
            <a:ext cx="3388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5300" algn="l"/>
              </a:tabLst>
            </a:pPr>
            <a:r>
              <a:rPr dirty="0" sz="1400">
                <a:latin typeface="Times New Roman"/>
                <a:cs typeface="Times New Roman"/>
              </a:rPr>
              <a:t>&lt;0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a</a:t>
            </a:r>
            <a:r>
              <a:rPr dirty="0" baseline="35714" sz="2100" spc="-97" i="1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Symbol"/>
                <a:cs typeface="Symbol"/>
              </a:rPr>
              <a:t></a:t>
            </a:r>
            <a:r>
              <a:rPr dirty="0" baseline="35714" sz="2100" spc="-13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c</a:t>
            </a:r>
            <a:r>
              <a:rPr dirty="0" baseline="35714" sz="2100" spc="2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8887205"/>
            <a:ext cx="1129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Symbol"/>
                <a:cs typeface="Symbol"/>
              </a:rPr>
              <a:t>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&gt;0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56082" y="9033485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461" y="0"/>
                </a:lnTo>
              </a:path>
            </a:pathLst>
          </a:custGeom>
          <a:ln w="8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976704" y="9026250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14651" y="8472513"/>
            <a:ext cx="2904490" cy="654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2286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b,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35714" sz="2100" spc="-7" i="1">
                <a:latin typeface="Times New Roman"/>
                <a:cs typeface="Times New Roman"/>
              </a:rPr>
              <a:t>b</a:t>
            </a:r>
            <a:r>
              <a:rPr dirty="0" baseline="35714" sz="2100" spc="-112" i="1">
                <a:latin typeface="Times New Roman"/>
                <a:cs typeface="Times New Roman"/>
              </a:rPr>
              <a:t> </a:t>
            </a:r>
            <a:r>
              <a:rPr dirty="0" baseline="35714" sz="2100" spc="-7">
                <a:latin typeface="Symbol"/>
                <a:cs typeface="Symbol"/>
              </a:rPr>
              <a:t></a:t>
            </a:r>
            <a:r>
              <a:rPr dirty="0" baseline="35714" sz="2100" spc="-120">
                <a:latin typeface="Times New Roman"/>
                <a:cs typeface="Times New Roman"/>
              </a:rPr>
              <a:t> </a:t>
            </a:r>
            <a:r>
              <a:rPr dirty="0" baseline="35714" sz="2100" spc="-7" i="1">
                <a:latin typeface="Times New Roman"/>
                <a:cs typeface="Times New Roman"/>
              </a:rPr>
              <a:t>c</a:t>
            </a:r>
            <a:r>
              <a:rPr dirty="0" baseline="35714" sz="2100" spc="-5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82470" y="9326371"/>
            <a:ext cx="2352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=0	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exact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((Stop)).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50389" y="8347709"/>
            <a:ext cx="228600" cy="1245235"/>
          </a:xfrm>
          <a:custGeom>
            <a:avLst/>
            <a:gdLst/>
            <a:ahLst/>
            <a:cxnLst/>
            <a:rect l="l" t="t" r="r" b="b"/>
            <a:pathLst>
              <a:path w="228600" h="1245234">
                <a:moveTo>
                  <a:pt x="228600" y="0"/>
                </a:moveTo>
                <a:lnTo>
                  <a:pt x="184112" y="8157"/>
                </a:lnTo>
                <a:lnTo>
                  <a:pt x="147780" y="30400"/>
                </a:lnTo>
                <a:lnTo>
                  <a:pt x="123283" y="63382"/>
                </a:lnTo>
                <a:lnTo>
                  <a:pt x="114300" y="103758"/>
                </a:lnTo>
                <a:lnTo>
                  <a:pt x="114300" y="518794"/>
                </a:lnTo>
                <a:lnTo>
                  <a:pt x="105316" y="559224"/>
                </a:lnTo>
                <a:lnTo>
                  <a:pt x="80819" y="592201"/>
                </a:lnTo>
                <a:lnTo>
                  <a:pt x="44487" y="614414"/>
                </a:lnTo>
                <a:lnTo>
                  <a:pt x="0" y="622553"/>
                </a:lnTo>
                <a:lnTo>
                  <a:pt x="44487" y="630713"/>
                </a:lnTo>
                <a:lnTo>
                  <a:pt x="80819" y="652970"/>
                </a:lnTo>
                <a:lnTo>
                  <a:pt x="105316" y="685990"/>
                </a:lnTo>
                <a:lnTo>
                  <a:pt x="114300" y="726439"/>
                </a:lnTo>
                <a:lnTo>
                  <a:pt x="114300" y="1141463"/>
                </a:lnTo>
                <a:lnTo>
                  <a:pt x="123283" y="1181852"/>
                </a:lnTo>
                <a:lnTo>
                  <a:pt x="147780" y="1214837"/>
                </a:lnTo>
                <a:lnTo>
                  <a:pt x="184112" y="1237078"/>
                </a:lnTo>
                <a:lnTo>
                  <a:pt x="228600" y="12452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320" y="433831"/>
            <a:ext cx="5530215" cy="2272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63500" marR="558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have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'(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)=-</a:t>
            </a:r>
            <a:r>
              <a:rPr dirty="0" sz="1400" spc="-5" i="1">
                <a:latin typeface="Times New Roman"/>
                <a:cs typeface="Times New Roman"/>
              </a:rPr>
              <a:t>e</a:t>
            </a:r>
            <a:r>
              <a:rPr dirty="0" baseline="30864" sz="1350" spc="-7" i="1">
                <a:latin typeface="Times New Roman"/>
                <a:cs typeface="Times New Roman"/>
              </a:rPr>
              <a:t>-x</a:t>
            </a:r>
            <a:r>
              <a:rPr dirty="0" baseline="30864" sz="135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therefore</a:t>
            </a:r>
            <a:r>
              <a:rPr dirty="0" sz="1400">
                <a:latin typeface="Times New Roman"/>
                <a:cs typeface="Times New Roman"/>
              </a:rPr>
              <a:t> |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)|&lt;0.7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[0.5,0.7].</a:t>
            </a:r>
            <a:r>
              <a:rPr dirty="0" sz="1400">
                <a:latin typeface="Times New Roman"/>
                <a:cs typeface="Times New Roman"/>
              </a:rPr>
              <a:t> Thus,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>
                <a:latin typeface="Times New Roman"/>
                <a:cs typeface="Times New Roman"/>
              </a:rPr>
              <a:t> 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contraction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mapping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=0.7&lt;1.</a:t>
            </a:r>
            <a:endParaRPr sz="1400">
              <a:latin typeface="Times New Roman"/>
              <a:cs typeface="Times New Roman"/>
            </a:endParaRPr>
          </a:p>
          <a:p>
            <a:pPr algn="just" marL="63500" marR="55880">
              <a:lnSpc>
                <a:spcPct val="151400"/>
              </a:lnSpc>
              <a:spcBef>
                <a:spcPts val="1070"/>
              </a:spcBef>
            </a:pPr>
            <a:r>
              <a:rPr dirty="0" sz="1400" b="1">
                <a:latin typeface="Times New Roman"/>
                <a:cs typeface="Times New Roman"/>
              </a:rPr>
              <a:t>Example 2.25: </a:t>
            </a:r>
            <a:r>
              <a:rPr dirty="0" sz="1400">
                <a:latin typeface="Times New Roman"/>
                <a:cs typeface="Times New Roman"/>
              </a:rPr>
              <a:t>Assume that </a:t>
            </a:r>
            <a:r>
              <a:rPr dirty="0" sz="1400" i="1">
                <a:latin typeface="Times New Roman"/>
                <a:cs typeface="Times New Roman"/>
              </a:rPr>
              <a:t>g </a:t>
            </a:r>
            <a:r>
              <a:rPr dirty="0" sz="1400">
                <a:latin typeface="Times New Roman"/>
                <a:cs typeface="Times New Roman"/>
              </a:rPr>
              <a:t>maps the interval </a:t>
            </a:r>
            <a:r>
              <a:rPr dirty="0" sz="1400" spc="5">
                <a:latin typeface="Times New Roman"/>
                <a:cs typeface="Times New Roman"/>
              </a:rPr>
              <a:t>[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into itself and that a </a:t>
            </a:r>
            <a:r>
              <a:rPr dirty="0" sz="1400" spc="5">
                <a:latin typeface="Times New Roman"/>
                <a:cs typeface="Times New Roman"/>
              </a:rPr>
              <a:t> positive </a:t>
            </a:r>
            <a:r>
              <a:rPr dirty="0" sz="1400">
                <a:latin typeface="Times New Roman"/>
                <a:cs typeface="Times New Roman"/>
              </a:rPr>
              <a:t>number </a:t>
            </a:r>
            <a:r>
              <a:rPr dirty="0" sz="1400" i="1">
                <a:latin typeface="Times New Roman"/>
                <a:cs typeface="Times New Roman"/>
              </a:rPr>
              <a:t>k </a:t>
            </a:r>
            <a:r>
              <a:rPr dirty="0" sz="1400">
                <a:latin typeface="Times New Roman"/>
                <a:cs typeface="Times New Roman"/>
              </a:rPr>
              <a:t>exists with |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)|</a:t>
            </a:r>
            <a:r>
              <a:rPr dirty="0" sz="1400">
                <a:latin typeface="Symbol"/>
                <a:cs typeface="Symbol"/>
              </a:rPr>
              <a:t>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&lt;1 for all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 Theorem 2.5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implies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unique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Symbol"/>
                <a:cs typeface="Symbol"/>
              </a:rPr>
              <a:t>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0091" y="2801297"/>
            <a:ext cx="345440" cy="303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8920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0841" y="2953246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843530"/>
            <a:ext cx="141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4130" algn="l"/>
              </a:tabLst>
            </a:pP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9820" y="2802477"/>
            <a:ext cx="1060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1663" y="2980378"/>
            <a:ext cx="208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2198" y="2843530"/>
            <a:ext cx="36353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linear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720" y="3226434"/>
            <a:ext cx="4025265" cy="643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provided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positive integer,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 algn="ctr" marL="252095">
              <a:lnSpc>
                <a:spcPct val="100000"/>
              </a:lnSpc>
              <a:spcBef>
                <a:spcPts val="1440"/>
              </a:spcBef>
            </a:pP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)-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50">
                <a:latin typeface="Symbol"/>
                <a:cs typeface="Symbol"/>
              </a:rPr>
              <a:t>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-P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50">
                <a:latin typeface="Symbol"/>
                <a:cs typeface="Symbol"/>
              </a:rPr>
              <a:t>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2617" y="4090542"/>
            <a:ext cx="1118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750" algn="l"/>
              </a:tabLst>
            </a:pPr>
            <a:r>
              <a:rPr dirty="0" sz="900" i="1">
                <a:latin typeface="Times New Roman"/>
                <a:cs typeface="Times New Roman"/>
              </a:rPr>
              <a:t>n	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4716" y="3964606"/>
            <a:ext cx="345440" cy="303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48920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5466" y="4116262"/>
            <a:ext cx="8255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3997079"/>
            <a:ext cx="285940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</a:t>
            </a:r>
            <a:r>
              <a:rPr dirty="0" sz="1450" spc="4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4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24445" y="3965784"/>
            <a:ext cx="10604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6288" y="4143342"/>
            <a:ext cx="20891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78248" y="4006722"/>
            <a:ext cx="2216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also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61871" y="4403402"/>
            <a:ext cx="343535" cy="303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7015" algn="l"/>
              </a:tabLst>
            </a:pPr>
            <a:r>
              <a:rPr dirty="0" sz="1800" spc="-210">
                <a:latin typeface="Symbol"/>
                <a:cs typeface="Symbol"/>
              </a:rPr>
              <a:t></a:t>
            </a:r>
            <a:r>
              <a:rPr dirty="0" sz="1800" spc="-210">
                <a:latin typeface="Times New Roman"/>
                <a:cs typeface="Times New Roman"/>
              </a:rPr>
              <a:t>	</a:t>
            </a:r>
            <a:r>
              <a:rPr dirty="0" sz="1800" spc="-210">
                <a:latin typeface="Symbol"/>
                <a:cs typeface="Symbol"/>
              </a:rPr>
              <a:t>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30168" y="4555351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4438017"/>
            <a:ext cx="379730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79400" algn="l"/>
              </a:tabLst>
            </a:pP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50" spc="-35">
                <a:latin typeface="Symbol"/>
                <a:cs typeface="Symbol"/>
              </a:rPr>
              <a:t>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79147" y="4404581"/>
            <a:ext cx="1060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0990" y="4582484"/>
            <a:ext cx="208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85873" y="4445634"/>
            <a:ext cx="39046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continuous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49866" y="4995702"/>
            <a:ext cx="28003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15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2823" y="4807698"/>
            <a:ext cx="140843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1400" spc="-20">
                <a:latin typeface="Times New Roman"/>
                <a:cs typeface="Times New Roman"/>
              </a:rPr>
              <a:t>l</a:t>
            </a:r>
            <a:r>
              <a:rPr dirty="0" sz="1400" spc="15">
                <a:latin typeface="Times New Roman"/>
                <a:cs typeface="Times New Roman"/>
              </a:rPr>
              <a:t>im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g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55">
                <a:latin typeface="Times New Roman"/>
                <a:cs typeface="Times New Roman"/>
              </a:rPr>
              <a:t>(</a:t>
            </a:r>
            <a:r>
              <a:rPr dirty="0" sz="1450" spc="30">
                <a:latin typeface="Symbol"/>
                <a:cs typeface="Symbol"/>
              </a:rPr>
              <a:t>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g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8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P</a:t>
            </a:r>
            <a:r>
              <a:rPr dirty="0" sz="1400" spc="16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2316" y="5236844"/>
            <a:ext cx="434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Thus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42432" y="5827058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 h="0">
                <a:moveTo>
                  <a:pt x="0" y="0"/>
                </a:moveTo>
                <a:lnTo>
                  <a:pt x="27164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856245" y="579109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38125" y="5572360"/>
            <a:ext cx="10413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12809" y="5680862"/>
            <a:ext cx="2000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24591" y="5795948"/>
            <a:ext cx="106362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771525" algn="l"/>
              </a:tabLst>
            </a:pPr>
            <a:r>
              <a:rPr dirty="0" sz="850" spc="40" i="1">
                <a:latin typeface="Times New Roman"/>
                <a:cs typeface="Times New Roman"/>
              </a:rPr>
              <a:t>n</a:t>
            </a:r>
            <a:r>
              <a:rPr dirty="0" sz="850" spc="40">
                <a:latin typeface="Symbol"/>
                <a:cs typeface="Symbol"/>
              </a:rPr>
              <a:t></a:t>
            </a:r>
            <a:r>
              <a:rPr dirty="0" sz="850" spc="40">
                <a:latin typeface="Times New Roman"/>
                <a:cs typeface="Times New Roman"/>
              </a:rPr>
              <a:t> </a:t>
            </a:r>
            <a:r>
              <a:rPr dirty="0" sz="850" spc="229">
                <a:latin typeface="Times New Roman"/>
                <a:cs typeface="Times New Roman"/>
              </a:rPr>
              <a:t> </a:t>
            </a:r>
            <a:r>
              <a:rPr dirty="0" baseline="-8230" sz="2025" spc="22" i="1">
                <a:latin typeface="Times New Roman"/>
                <a:cs typeface="Times New Roman"/>
              </a:rPr>
              <a:t>e	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35">
                <a:latin typeface="Symbol"/>
                <a:cs typeface="Symbol"/>
              </a:rPr>
              <a:t>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72862" y="5672356"/>
            <a:ext cx="692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Symbol"/>
                <a:cs typeface="Symbol"/>
              </a:rPr>
              <a:t>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58082" y="5673001"/>
            <a:ext cx="131635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00710" algn="l"/>
              </a:tabLst>
            </a:pPr>
            <a:r>
              <a:rPr dirty="0" sz="1350" spc="15">
                <a:latin typeface="Times New Roman"/>
                <a:cs typeface="Times New Roman"/>
              </a:rPr>
              <a:t>lim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lim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g</a:t>
            </a:r>
            <a:r>
              <a:rPr dirty="0" baseline="4115" sz="2025">
                <a:latin typeface="Symbol"/>
                <a:cs typeface="Symbol"/>
              </a:rPr>
              <a:t>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450">
                <a:latin typeface="Symbol"/>
                <a:cs typeface="Symbol"/>
              </a:rPr>
              <a:t>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201638" y="5597234"/>
            <a:ext cx="325120" cy="478790"/>
          </a:xfrm>
          <a:custGeom>
            <a:avLst/>
            <a:gdLst/>
            <a:ahLst/>
            <a:cxnLst/>
            <a:rect l="l" t="t" r="r" b="b"/>
            <a:pathLst>
              <a:path w="325120" h="478789">
                <a:moveTo>
                  <a:pt x="18383" y="0"/>
                </a:moveTo>
                <a:lnTo>
                  <a:pt x="18383" y="213361"/>
                </a:lnTo>
              </a:path>
              <a:path w="325120" h="478789">
                <a:moveTo>
                  <a:pt x="305713" y="0"/>
                </a:moveTo>
                <a:lnTo>
                  <a:pt x="305713" y="213361"/>
                </a:lnTo>
              </a:path>
              <a:path w="325120" h="478789">
                <a:moveTo>
                  <a:pt x="71671" y="264861"/>
                </a:moveTo>
                <a:lnTo>
                  <a:pt x="71671" y="478221"/>
                </a:lnTo>
              </a:path>
              <a:path w="325120" h="478789">
                <a:moveTo>
                  <a:pt x="252425" y="264861"/>
                </a:moveTo>
                <a:lnTo>
                  <a:pt x="252425" y="478221"/>
                </a:lnTo>
              </a:path>
              <a:path w="325120" h="478789">
                <a:moveTo>
                  <a:pt x="0" y="232667"/>
                </a:moveTo>
                <a:lnTo>
                  <a:pt x="324729" y="232667"/>
                </a:lnTo>
              </a:path>
            </a:pathLst>
          </a:custGeom>
          <a:ln w="86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966330" y="5932516"/>
            <a:ext cx="24701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98395" algn="l"/>
              </a:tabLst>
            </a:pPr>
            <a:r>
              <a:rPr dirty="0" baseline="3267" sz="1275" spc="30" i="1">
                <a:latin typeface="Times New Roman"/>
                <a:cs typeface="Times New Roman"/>
              </a:rPr>
              <a:t>n</a:t>
            </a:r>
            <a:r>
              <a:rPr dirty="0" baseline="3267" sz="1275" spc="30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714288" y="5723538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430"/>
                </a:lnTo>
              </a:path>
            </a:pathLst>
          </a:custGeom>
          <a:ln w="87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38442" y="5723538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430"/>
                </a:lnTo>
              </a:path>
            </a:pathLst>
          </a:custGeom>
          <a:ln w="87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558233" y="5683486"/>
            <a:ext cx="68199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g</a:t>
            </a:r>
            <a:r>
              <a:rPr dirty="0" baseline="3968" sz="2100" spc="44">
                <a:latin typeface="Symbol"/>
                <a:cs typeface="Symbol"/>
              </a:rPr>
              <a:t>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P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49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224147" y="5557493"/>
            <a:ext cx="10668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77752" y="5822358"/>
            <a:ext cx="10668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98629" y="5667659"/>
            <a:ext cx="20129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31844" y="5683486"/>
            <a:ext cx="1257300" cy="342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45"/>
              </a:lnSpc>
              <a:spcBef>
                <a:spcPts val="105"/>
              </a:spcBef>
            </a:pP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</a:t>
            </a:r>
            <a:r>
              <a:rPr dirty="0" baseline="2057" sz="2025" spc="52">
                <a:latin typeface="Times New Roman"/>
                <a:cs typeface="Times New Roman"/>
              </a:rPr>
              <a:t> </a:t>
            </a:r>
            <a:r>
              <a:rPr dirty="0" baseline="2057" sz="2025" spc="30" i="1">
                <a:latin typeface="Times New Roman"/>
                <a:cs typeface="Times New Roman"/>
              </a:rPr>
              <a:t>g</a:t>
            </a:r>
            <a:r>
              <a:rPr dirty="0" baseline="2057" sz="2025" spc="82" i="1">
                <a:latin typeface="Times New Roman"/>
                <a:cs typeface="Times New Roman"/>
              </a:rPr>
              <a:t> </a:t>
            </a:r>
            <a:r>
              <a:rPr dirty="0" baseline="2057" sz="2025" spc="142">
                <a:latin typeface="Times New Roman"/>
                <a:cs typeface="Times New Roman"/>
              </a:rPr>
              <a:t>(</a:t>
            </a:r>
            <a:r>
              <a:rPr dirty="0" baseline="2057" sz="2025" spc="89" i="1">
                <a:latin typeface="Times New Roman"/>
                <a:cs typeface="Times New Roman"/>
              </a:rPr>
              <a:t>P</a:t>
            </a:r>
            <a:r>
              <a:rPr dirty="0" baseline="2057" sz="2025" spc="15">
                <a:latin typeface="Times New Roman"/>
                <a:cs typeface="Times New Roman"/>
              </a:rPr>
              <a:t>)</a:t>
            </a:r>
            <a:r>
              <a:rPr dirty="0" baseline="2057" sz="2025" spc="-17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 spc="25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944"/>
              </a:lnSpc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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17320" y="6190868"/>
            <a:ext cx="5531485" cy="3416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635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Hence,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exhibits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</a:t>
            </a:r>
            <a:r>
              <a:rPr dirty="0" sz="140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2.3.7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Aitken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algn="just" marL="63500" marR="56515">
              <a:lnSpc>
                <a:spcPct val="144000"/>
              </a:lnSpc>
              <a:spcBef>
                <a:spcPts val="1320"/>
              </a:spcBef>
            </a:pPr>
            <a:r>
              <a:rPr dirty="0" sz="1400">
                <a:latin typeface="Times New Roman"/>
                <a:cs typeface="Times New Roman"/>
              </a:rPr>
              <a:t>To find an approximate root of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)=0 by using Aitken method, we need an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 approximate root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 that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=0, 1, … and let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algn="just" marL="520065" marR="1002030">
              <a:lnSpc>
                <a:spcPts val="2570"/>
              </a:lnSpc>
              <a:spcBef>
                <a:spcPts val="170"/>
              </a:spcBef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50">
                <a:latin typeface="Symbol"/>
                <a:cs typeface="Symbol"/>
              </a:rPr>
              <a:t>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-2</a:t>
            </a:r>
            <a:r>
              <a:rPr dirty="0" sz="1400">
                <a:latin typeface="Times New Roman"/>
                <a:cs typeface="Times New Roman"/>
              </a:rPr>
              <a:t>) where </a:t>
            </a:r>
            <a:r>
              <a:rPr dirty="0" sz="1450" spc="-5">
                <a:latin typeface="Symbol"/>
                <a:cs typeface="Symbol"/>
              </a:rPr>
              <a:t></a:t>
            </a:r>
            <a:r>
              <a:rPr dirty="0" baseline="-9259" sz="1350" spc="-7" i="1">
                <a:latin typeface="Times New Roman"/>
                <a:cs typeface="Times New Roman"/>
              </a:rPr>
              <a:t>n</a:t>
            </a:r>
            <a:r>
              <a:rPr dirty="0" baseline="-9259" sz="1350" spc="-7">
                <a:latin typeface="Times New Roman"/>
                <a:cs typeface="Times New Roman"/>
              </a:rPr>
              <a:t>-2 </a:t>
            </a:r>
            <a:r>
              <a:rPr dirty="0" sz="1400">
                <a:latin typeface="Times New Roman"/>
                <a:cs typeface="Times New Roman"/>
              </a:rPr>
              <a:t>lies between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-2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50">
                <a:latin typeface="Symbol"/>
                <a:cs typeface="Symbol"/>
              </a:rPr>
              <a:t>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50" spc="-5">
                <a:latin typeface="Symbol"/>
                <a:cs typeface="Symbol"/>
              </a:rPr>
              <a:t></a:t>
            </a:r>
            <a:r>
              <a:rPr dirty="0" baseline="-9259" sz="1350" spc="-7" i="1">
                <a:latin typeface="Times New Roman"/>
                <a:cs typeface="Times New Roman"/>
              </a:rPr>
              <a:t>n</a:t>
            </a:r>
            <a:r>
              <a:rPr dirty="0" baseline="-9259" sz="1350" spc="-7">
                <a:latin typeface="Times New Roman"/>
                <a:cs typeface="Times New Roman"/>
              </a:rPr>
              <a:t>-1</a:t>
            </a:r>
            <a:r>
              <a:rPr dirty="0" baseline="-9259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63500" marR="56515">
              <a:lnSpc>
                <a:spcPts val="247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Let </a:t>
            </a:r>
            <a:r>
              <a:rPr dirty="0" sz="1400" spc="-5" i="1">
                <a:latin typeface="Times New Roman"/>
                <a:cs typeface="Times New Roman"/>
              </a:rPr>
              <a:t>M</a:t>
            </a:r>
            <a:r>
              <a:rPr dirty="0" sz="1400" spc="-5">
                <a:latin typeface="Times New Roman"/>
                <a:cs typeface="Times New Roman"/>
              </a:rPr>
              <a:t>=max|</a:t>
            </a:r>
            <a:r>
              <a:rPr dirty="0" sz="1400" spc="-5" i="1">
                <a:latin typeface="Times New Roman"/>
                <a:cs typeface="Times New Roman"/>
              </a:rPr>
              <a:t>g</a:t>
            </a:r>
            <a:r>
              <a:rPr dirty="0" sz="1400" spc="-5">
                <a:latin typeface="Times New Roman"/>
                <a:cs typeface="Times New Roman"/>
              </a:rPr>
              <a:t>'(</a:t>
            </a:r>
            <a:r>
              <a:rPr dirty="0" sz="1450" spc="-5">
                <a:latin typeface="Symbol"/>
                <a:cs typeface="Symbol"/>
              </a:rPr>
              <a:t></a:t>
            </a:r>
            <a:r>
              <a:rPr dirty="0" baseline="-9259" sz="1350" spc="-7" i="1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)|;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-1,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and let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* be an approximate value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. From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above 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get</a:t>
            </a:r>
            <a:endParaRPr sz="1400">
              <a:latin typeface="Times New Roman"/>
              <a:cs typeface="Times New Roman"/>
            </a:endParaRPr>
          </a:p>
          <a:p>
            <a:pPr algn="just" marL="520065">
              <a:lnSpc>
                <a:spcPct val="100000"/>
              </a:lnSpc>
              <a:spcBef>
                <a:spcPts val="520"/>
              </a:spcBef>
              <a:tabLst>
                <a:tab pos="4636135" algn="l"/>
              </a:tabLst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*-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*-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,	(2.11)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5825" y="1620818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 h="0">
                <a:moveTo>
                  <a:pt x="0" y="0"/>
                </a:moveTo>
                <a:lnTo>
                  <a:pt x="731884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04620" y="433831"/>
            <a:ext cx="4088129" cy="176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32765">
              <a:lnSpc>
                <a:spcPct val="100000"/>
              </a:lnSpc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*-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=(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*-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ts val="1580"/>
              </a:lnSpc>
            </a:pPr>
            <a:r>
              <a:rPr dirty="0" sz="1400">
                <a:latin typeface="Times New Roman"/>
                <a:cs typeface="Times New Roman"/>
              </a:rPr>
              <a:t>Solving the above two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yields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M=</a:t>
            </a:r>
            <a:r>
              <a:rPr dirty="0" sz="1400" spc="490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x</a:t>
            </a:r>
            <a:r>
              <a:rPr dirty="0" baseline="32679" sz="1275" spc="15" i="1">
                <a:latin typeface="Times New Roman"/>
                <a:cs typeface="Times New Roman"/>
              </a:rPr>
              <a:t>n</a:t>
            </a:r>
            <a:r>
              <a:rPr dirty="0" baseline="32679" sz="1275" spc="284" i="1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7">
                <a:latin typeface="Times New Roman"/>
                <a:cs typeface="Times New Roman"/>
              </a:rPr>
              <a:t> </a:t>
            </a:r>
            <a:r>
              <a:rPr dirty="0" baseline="37037" sz="2025" spc="7" i="1">
                <a:latin typeface="Times New Roman"/>
                <a:cs typeface="Times New Roman"/>
              </a:rPr>
              <a:t>x</a:t>
            </a:r>
            <a:r>
              <a:rPr dirty="0" baseline="32679" sz="1275" spc="7" i="1">
                <a:latin typeface="Times New Roman"/>
                <a:cs typeface="Times New Roman"/>
              </a:rPr>
              <a:t>n</a:t>
            </a:r>
            <a:r>
              <a:rPr dirty="0" baseline="32679" sz="1275" spc="7">
                <a:latin typeface="Symbol"/>
                <a:cs typeface="Symbol"/>
              </a:rPr>
              <a:t></a:t>
            </a:r>
            <a:r>
              <a:rPr dirty="0" baseline="32679" sz="1275" spc="7">
                <a:latin typeface="Times New Roman"/>
                <a:cs typeface="Times New Roman"/>
              </a:rPr>
              <a:t>1  </a:t>
            </a:r>
            <a:r>
              <a:rPr dirty="0" baseline="32679" sz="1275" spc="104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  <a:p>
            <a:pPr algn="r" marR="149225">
              <a:lnSpc>
                <a:spcPts val="1520"/>
              </a:lnSpc>
            </a:pPr>
            <a:r>
              <a:rPr dirty="0" baseline="14403" sz="2025" spc="7" i="1">
                <a:latin typeface="Times New Roman"/>
                <a:cs typeface="Times New Roman"/>
              </a:rPr>
              <a:t>x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spc="5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 spc="65">
                <a:latin typeface="Times New Roman"/>
                <a:cs typeface="Times New Roman"/>
              </a:rPr>
              <a:t> </a:t>
            </a:r>
            <a:r>
              <a:rPr dirty="0" baseline="14403" sz="2025" spc="30">
                <a:latin typeface="Symbol"/>
                <a:cs typeface="Symbol"/>
              </a:rPr>
              <a:t></a:t>
            </a:r>
            <a:r>
              <a:rPr dirty="0" baseline="14403" sz="2025" spc="-52">
                <a:latin typeface="Times New Roman"/>
                <a:cs typeface="Times New Roman"/>
              </a:rPr>
              <a:t> </a:t>
            </a:r>
            <a:r>
              <a:rPr dirty="0" baseline="14403" sz="2025" spc="44" i="1">
                <a:latin typeface="Times New Roman"/>
                <a:cs typeface="Times New Roman"/>
              </a:rPr>
              <a:t>x</a:t>
            </a:r>
            <a:r>
              <a:rPr dirty="0" sz="850" spc="30" i="1">
                <a:latin typeface="Times New Roman"/>
                <a:cs typeface="Times New Roman"/>
              </a:rPr>
              <a:t>n</a:t>
            </a:r>
            <a:r>
              <a:rPr dirty="0" sz="850" spc="30">
                <a:latin typeface="Symbol"/>
                <a:cs typeface="Symbol"/>
              </a:rPr>
              <a:t></a:t>
            </a:r>
            <a:r>
              <a:rPr dirty="0" sz="850" spc="3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(2.11),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27873" y="2527270"/>
            <a:ext cx="415925" cy="0"/>
          </a:xfrm>
          <a:custGeom>
            <a:avLst/>
            <a:gdLst/>
            <a:ahLst/>
            <a:cxnLst/>
            <a:rect l="l" t="t" r="r" b="b"/>
            <a:pathLst>
              <a:path w="415925" h="0">
                <a:moveTo>
                  <a:pt x="0" y="0"/>
                </a:moveTo>
                <a:lnTo>
                  <a:pt x="415337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50779" y="2337230"/>
            <a:ext cx="110363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93115" algn="l"/>
              </a:tabLst>
            </a:pPr>
            <a:r>
              <a:rPr dirty="0" sz="1850" spc="-150">
                <a:latin typeface="Symbol"/>
                <a:cs typeface="Symbol"/>
              </a:rPr>
              <a:t></a:t>
            </a:r>
            <a:r>
              <a:rPr dirty="0" sz="1850" spc="-295">
                <a:latin typeface="Times New Roman"/>
                <a:cs typeface="Times New Roman"/>
              </a:rPr>
              <a:t> </a:t>
            </a:r>
            <a:r>
              <a:rPr dirty="0" baseline="3968" sz="2100" spc="15" i="1">
                <a:latin typeface="Times New Roman"/>
                <a:cs typeface="Times New Roman"/>
              </a:rPr>
              <a:t>x</a:t>
            </a:r>
            <a:r>
              <a:rPr dirty="0" baseline="3968" sz="2100" i="1">
                <a:latin typeface="Times New Roman"/>
                <a:cs typeface="Times New Roman"/>
              </a:rPr>
              <a:t>	</a:t>
            </a:r>
            <a:r>
              <a:rPr dirty="0" baseline="3968" sz="2100" spc="30" i="1">
                <a:latin typeface="Times New Roman"/>
                <a:cs typeface="Times New Roman"/>
              </a:rPr>
              <a:t>M</a:t>
            </a:r>
            <a:r>
              <a:rPr dirty="0" baseline="3968" sz="2100" spc="-104" i="1">
                <a:latin typeface="Times New Roman"/>
                <a:cs typeface="Times New Roman"/>
              </a:rPr>
              <a:t> </a:t>
            </a:r>
            <a:r>
              <a:rPr dirty="0" sz="1850" spc="-114">
                <a:latin typeface="Symbol"/>
                <a:cs typeface="Symbol"/>
              </a:rPr>
              <a:t></a:t>
            </a:r>
            <a:r>
              <a:rPr dirty="0" baseline="3968" sz="2100" spc="7">
                <a:latin typeface="Times New Roman"/>
                <a:cs typeface="Times New Roman"/>
              </a:rPr>
              <a:t>.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9184" y="2490980"/>
            <a:ext cx="6413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1959" algn="l"/>
              </a:tabLst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-7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8253" y="2269529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095" y="2380971"/>
            <a:ext cx="347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 i="1">
                <a:latin typeface="Times New Roman"/>
                <a:cs typeface="Times New Roman"/>
              </a:rPr>
              <a:t>P</a:t>
            </a:r>
            <a:r>
              <a:rPr dirty="0" sz="1400" spc="10">
                <a:latin typeface="Times New Roman"/>
                <a:cs typeface="Times New Roman"/>
              </a:rPr>
              <a:t>*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7066" y="2519729"/>
            <a:ext cx="417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30">
                <a:latin typeface="Times New Roman"/>
                <a:cs typeface="Times New Roman"/>
              </a:rPr>
              <a:t>1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1495" y="2380971"/>
            <a:ext cx="245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1765" indent="-13970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5240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43462" y="3071793"/>
            <a:ext cx="736600" cy="0"/>
          </a:xfrm>
          <a:custGeom>
            <a:avLst/>
            <a:gdLst/>
            <a:ahLst/>
            <a:cxnLst/>
            <a:rect l="l" t="t" r="r" b="b"/>
            <a:pathLst>
              <a:path w="736600" h="0">
                <a:moveTo>
                  <a:pt x="0" y="0"/>
                </a:moveTo>
                <a:lnTo>
                  <a:pt x="736515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227648" y="3172779"/>
            <a:ext cx="64198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43230" algn="l"/>
              </a:tabLst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45">
                <a:latin typeface="Symbol"/>
                <a:cs typeface="Symbol"/>
              </a:rPr>
              <a:t>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60">
                <a:latin typeface="Symbol"/>
                <a:cs typeface="Symbol"/>
              </a:rPr>
              <a:t></a:t>
            </a:r>
            <a:r>
              <a:rPr dirty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0201" y="3064282"/>
            <a:ext cx="53467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" algn="l"/>
              </a:tabLst>
            </a:pPr>
            <a:r>
              <a:rPr dirty="0" sz="1350" spc="10" i="1">
                <a:latin typeface="Times New Roman"/>
                <a:cs typeface="Times New Roman"/>
              </a:rPr>
              <a:t>x	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45868" y="3038206"/>
            <a:ext cx="8318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4362" y="3035496"/>
            <a:ext cx="34734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15" i="1">
                <a:latin typeface="Times New Roman"/>
                <a:cs typeface="Times New Roman"/>
              </a:rPr>
              <a:t>n </a:t>
            </a:r>
            <a:r>
              <a:rPr dirty="0" sz="850" spc="225" i="1">
                <a:latin typeface="Times New Roman"/>
                <a:cs typeface="Times New Roman"/>
              </a:rPr>
              <a:t> </a:t>
            </a:r>
            <a:r>
              <a:rPr dirty="0" sz="850" spc="5" i="1">
                <a:latin typeface="Times New Roman"/>
                <a:cs typeface="Times New Roman"/>
              </a:rPr>
              <a:t>n</a:t>
            </a:r>
            <a:r>
              <a:rPr dirty="0" sz="850" spc="5">
                <a:latin typeface="Symbol"/>
                <a:cs typeface="Symbol"/>
              </a:rPr>
              <a:t></a:t>
            </a:r>
            <a:r>
              <a:rPr dirty="0" sz="850" spc="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0020" y="2928164"/>
            <a:ext cx="54927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934210" algn="l"/>
                <a:tab pos="5314315" algn="l"/>
              </a:tabLst>
            </a:pPr>
            <a:r>
              <a:rPr dirty="0" sz="1400">
                <a:latin typeface="Times New Roman"/>
                <a:cs typeface="Times New Roman"/>
              </a:rPr>
              <a:t>Substitute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M=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x</a:t>
            </a:r>
            <a:r>
              <a:rPr dirty="0" baseline="35947" sz="1275" spc="15" i="1">
                <a:latin typeface="Times New Roman"/>
                <a:cs typeface="Times New Roman"/>
              </a:rPr>
              <a:t>n</a:t>
            </a:r>
            <a:r>
              <a:rPr dirty="0" baseline="35947" sz="1275" spc="300" i="1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Symbol"/>
                <a:cs typeface="Symbol"/>
              </a:rPr>
              <a:t></a:t>
            </a:r>
            <a:r>
              <a:rPr dirty="0" baseline="37037" sz="2025" spc="15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x</a:t>
            </a:r>
            <a:r>
              <a:rPr dirty="0" baseline="35947" sz="1275" spc="15" i="1">
                <a:latin typeface="Times New Roman"/>
                <a:cs typeface="Times New Roman"/>
              </a:rPr>
              <a:t>n</a:t>
            </a:r>
            <a:r>
              <a:rPr dirty="0" baseline="35947" sz="1275" spc="15">
                <a:latin typeface="Symbol"/>
                <a:cs typeface="Symbol"/>
              </a:rPr>
              <a:t></a:t>
            </a:r>
            <a:r>
              <a:rPr dirty="0" baseline="35947" sz="1275" spc="15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above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add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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52">
                <a:latin typeface="Times New Roman"/>
                <a:cs typeface="Times New Roman"/>
              </a:rPr>
              <a:t>2</a:t>
            </a:r>
            <a:r>
              <a:rPr dirty="0" baseline="40123" sz="1350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baseline="2057" sz="2025" spc="67">
                <a:latin typeface="Symbol"/>
                <a:cs typeface="Symbol"/>
              </a:rPr>
              <a:t></a:t>
            </a:r>
            <a:r>
              <a:rPr dirty="0" baseline="2057" sz="2025" spc="67">
                <a:latin typeface="Times New Roman"/>
                <a:cs typeface="Times New Roman"/>
              </a:rPr>
              <a:t>2</a:t>
            </a:r>
            <a:r>
              <a:rPr dirty="0" baseline="2057" sz="2025" spc="67" i="1">
                <a:latin typeface="Times New Roman"/>
                <a:cs typeface="Times New Roman"/>
              </a:rPr>
              <a:t>x</a:t>
            </a:r>
            <a:r>
              <a:rPr dirty="0" baseline="2057" sz="2025" spc="367" i="1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	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3410838"/>
            <a:ext cx="2305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right hand side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17647" y="4054106"/>
            <a:ext cx="1156970" cy="0"/>
          </a:xfrm>
          <a:custGeom>
            <a:avLst/>
            <a:gdLst/>
            <a:ahLst/>
            <a:cxnLst/>
            <a:rect l="l" t="t" r="r" b="b"/>
            <a:pathLst>
              <a:path w="1156970" h="0">
                <a:moveTo>
                  <a:pt x="0" y="0"/>
                </a:moveTo>
                <a:lnTo>
                  <a:pt x="1156888" y="0"/>
                </a:lnTo>
              </a:path>
            </a:pathLst>
          </a:custGeom>
          <a:ln w="85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27630" y="3620597"/>
            <a:ext cx="196850" cy="306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29320" sz="2700" spc="-82">
                <a:latin typeface="Symbol"/>
                <a:cs typeface="Symbol"/>
              </a:rPr>
              <a:t></a:t>
            </a:r>
            <a:r>
              <a:rPr dirty="0" sz="900" spc="-5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77448" y="3738532"/>
            <a:ext cx="187325" cy="3060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800" spc="-135">
                <a:latin typeface="Symbol"/>
                <a:cs typeface="Symbol"/>
              </a:rPr>
              <a:t></a:t>
            </a:r>
            <a:r>
              <a:rPr dirty="0" sz="1800" spc="-275">
                <a:latin typeface="Times New Roman"/>
                <a:cs typeface="Times New Roman"/>
              </a:rPr>
              <a:t> </a:t>
            </a:r>
            <a:r>
              <a:rPr dirty="0" baseline="3968" sz="2100" spc="7" i="1">
                <a:latin typeface="Times New Roman"/>
                <a:cs typeface="Times New Roman"/>
              </a:rPr>
              <a:t>x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6334" y="3891808"/>
            <a:ext cx="5251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-7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44574" y="3782079"/>
            <a:ext cx="2457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035" indent="-14097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5367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8923" y="3908332"/>
            <a:ext cx="11906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*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52" i="1">
                <a:latin typeface="Times New Roman"/>
                <a:cs typeface="Times New Roman"/>
              </a:rPr>
              <a:t>n</a:t>
            </a:r>
            <a:r>
              <a:rPr dirty="0" baseline="-21604" sz="1350" spc="37">
                <a:latin typeface="Symbol"/>
                <a:cs typeface="Symbol"/>
              </a:rPr>
              <a:t>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5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9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0674" y="3947881"/>
            <a:ext cx="712575" cy="179576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888104" y="3906138"/>
            <a:ext cx="1181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=2,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30020" y="4093075"/>
            <a:ext cx="5505450" cy="2727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06880">
              <a:lnSpc>
                <a:spcPct val="100000"/>
              </a:lnSpc>
              <a:spcBef>
                <a:spcPts val="100"/>
              </a:spcBef>
            </a:pPr>
            <a:r>
              <a:rPr dirty="0" baseline="13888" sz="2100" spc="-22" i="1">
                <a:latin typeface="Times New Roman"/>
                <a:cs typeface="Times New Roman"/>
              </a:rPr>
              <a:t>x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5" i="1">
                <a:latin typeface="Times New Roman"/>
                <a:cs typeface="Times New Roman"/>
              </a:rPr>
              <a:t> </a:t>
            </a:r>
            <a:r>
              <a:rPr dirty="0" baseline="13888" sz="2100" spc="7">
                <a:latin typeface="Symbol"/>
                <a:cs typeface="Symbol"/>
              </a:rPr>
              <a:t></a:t>
            </a:r>
            <a:r>
              <a:rPr dirty="0" baseline="13888" sz="2100" spc="-135">
                <a:latin typeface="Times New Roman"/>
                <a:cs typeface="Times New Roman"/>
              </a:rPr>
              <a:t> </a:t>
            </a:r>
            <a:r>
              <a:rPr dirty="0" baseline="13888" sz="2100" spc="120">
                <a:latin typeface="Times New Roman"/>
                <a:cs typeface="Times New Roman"/>
              </a:rPr>
              <a:t>2</a:t>
            </a:r>
            <a:r>
              <a:rPr dirty="0" baseline="13888" sz="2100" spc="-22" i="1">
                <a:latin typeface="Times New Roman"/>
                <a:cs typeface="Times New Roman"/>
              </a:rPr>
              <a:t>x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-7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85">
                <a:latin typeface="Times New Roman"/>
                <a:cs typeface="Times New Roman"/>
              </a:rPr>
              <a:t> </a:t>
            </a:r>
            <a:r>
              <a:rPr dirty="0" baseline="13888" sz="2100" spc="7">
                <a:latin typeface="Symbol"/>
                <a:cs typeface="Symbol"/>
              </a:rPr>
              <a:t></a:t>
            </a:r>
            <a:r>
              <a:rPr dirty="0" baseline="13888" sz="2100" spc="-15">
                <a:latin typeface="Times New Roman"/>
                <a:cs typeface="Times New Roman"/>
              </a:rPr>
              <a:t> </a:t>
            </a:r>
            <a:r>
              <a:rPr dirty="0" baseline="13888" sz="2100" spc="-15" i="1">
                <a:latin typeface="Times New Roman"/>
                <a:cs typeface="Times New Roman"/>
              </a:rPr>
              <a:t>x</a:t>
            </a:r>
            <a:r>
              <a:rPr dirty="0" sz="900" spc="35" i="1">
                <a:latin typeface="Times New Roman"/>
                <a:cs typeface="Times New Roman"/>
              </a:rPr>
              <a:t>n</a:t>
            </a:r>
            <a:r>
              <a:rPr dirty="0" sz="900" spc="3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2.3.8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Müller's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algn="just" marL="50800" marR="43815">
              <a:lnSpc>
                <a:spcPct val="143800"/>
              </a:lnSpc>
              <a:spcBef>
                <a:spcPts val="1325"/>
              </a:spcBef>
            </a:pPr>
            <a:r>
              <a:rPr dirty="0" sz="1400">
                <a:latin typeface="Times New Roman"/>
                <a:cs typeface="Times New Roman"/>
              </a:rPr>
              <a:t>The method consists of deriving the coefficients of the parabola that goes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through the three points. These coefficients can then be substituted into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quadratic formula to obtain the point where the parabola intercepts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-axis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 is, the root </a:t>
            </a:r>
            <a:r>
              <a:rPr dirty="0" sz="1400" spc="5">
                <a:latin typeface="Times New Roman"/>
                <a:cs typeface="Times New Roman"/>
              </a:rPr>
              <a:t>estimate, </a:t>
            </a:r>
            <a:r>
              <a:rPr dirty="0" sz="1400">
                <a:latin typeface="Times New Roman"/>
                <a:cs typeface="Times New Roman"/>
              </a:rPr>
              <a:t>(see Figure 2.7). </a:t>
            </a:r>
            <a:r>
              <a:rPr dirty="0" sz="1400" spc="-5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the parabolic equation </a:t>
            </a:r>
            <a:r>
              <a:rPr dirty="0" sz="1400" spc="20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convenient form:</a:t>
            </a:r>
            <a:endParaRPr sz="1400">
              <a:latin typeface="Times New Roman"/>
              <a:cs typeface="Times New Roman"/>
            </a:endParaRPr>
          </a:p>
          <a:p>
            <a:pPr algn="just" marL="507365">
              <a:lnSpc>
                <a:spcPct val="100000"/>
              </a:lnSpc>
              <a:spcBef>
                <a:spcPts val="745"/>
              </a:spcBef>
              <a:tabLst>
                <a:tab pos="46234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)+</a:t>
            </a:r>
            <a:r>
              <a:rPr dirty="0" sz="1400" i="1">
                <a:latin typeface="Times New Roman"/>
                <a:cs typeface="Times New Roman"/>
              </a:rPr>
              <a:t>c.	</a:t>
            </a:r>
            <a:r>
              <a:rPr dirty="0" sz="1400">
                <a:latin typeface="Times New Roman"/>
                <a:cs typeface="Times New Roman"/>
              </a:rPr>
              <a:t>(2.12)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483802" y="7457606"/>
            <a:ext cx="2981325" cy="1287780"/>
            <a:chOff x="2483802" y="7457606"/>
            <a:chExt cx="2981325" cy="1287780"/>
          </a:xfrm>
        </p:grpSpPr>
        <p:sp>
          <p:nvSpPr>
            <p:cNvPr id="28" name="object 28"/>
            <p:cNvSpPr/>
            <p:nvPr/>
          </p:nvSpPr>
          <p:spPr>
            <a:xfrm>
              <a:off x="2488564" y="7462369"/>
              <a:ext cx="2971800" cy="1278255"/>
            </a:xfrm>
            <a:custGeom>
              <a:avLst/>
              <a:gdLst/>
              <a:ahLst/>
              <a:cxnLst/>
              <a:rect l="l" t="t" r="r" b="b"/>
              <a:pathLst>
                <a:path w="2971800" h="1278254">
                  <a:moveTo>
                    <a:pt x="2565400" y="182522"/>
                  </a:moveTo>
                  <a:lnTo>
                    <a:pt x="2533080" y="149724"/>
                  </a:lnTo>
                  <a:lnTo>
                    <a:pt x="2500573" y="117877"/>
                  </a:lnTo>
                  <a:lnTo>
                    <a:pt x="2467685" y="87931"/>
                  </a:lnTo>
                  <a:lnTo>
                    <a:pt x="2434223" y="60837"/>
                  </a:lnTo>
                  <a:lnTo>
                    <a:pt x="2399993" y="37547"/>
                  </a:lnTo>
                  <a:lnTo>
                    <a:pt x="2364803" y="19010"/>
                  </a:lnTo>
                  <a:lnTo>
                    <a:pt x="2328459" y="6177"/>
                  </a:lnTo>
                  <a:lnTo>
                    <a:pt x="2290769" y="0"/>
                  </a:lnTo>
                  <a:lnTo>
                    <a:pt x="2251539" y="1428"/>
                  </a:lnTo>
                  <a:lnTo>
                    <a:pt x="2210576" y="11413"/>
                  </a:lnTo>
                  <a:lnTo>
                    <a:pt x="2167686" y="30905"/>
                  </a:lnTo>
                  <a:lnTo>
                    <a:pt x="2122678" y="60856"/>
                  </a:lnTo>
                  <a:lnTo>
                    <a:pt x="2074752" y="106351"/>
                  </a:lnTo>
                  <a:lnTo>
                    <a:pt x="2049528" y="135965"/>
                  </a:lnTo>
                  <a:lnTo>
                    <a:pt x="2023560" y="169592"/>
                  </a:lnTo>
                  <a:lnTo>
                    <a:pt x="1996919" y="206810"/>
                  </a:lnTo>
                  <a:lnTo>
                    <a:pt x="1969678" y="247197"/>
                  </a:lnTo>
                  <a:lnTo>
                    <a:pt x="1941909" y="290330"/>
                  </a:lnTo>
                  <a:lnTo>
                    <a:pt x="1913683" y="335787"/>
                  </a:lnTo>
                  <a:lnTo>
                    <a:pt x="1885072" y="383146"/>
                  </a:lnTo>
                  <a:lnTo>
                    <a:pt x="1856149" y="431984"/>
                  </a:lnTo>
                  <a:lnTo>
                    <a:pt x="1826985" y="481879"/>
                  </a:lnTo>
                  <a:lnTo>
                    <a:pt x="1797653" y="532407"/>
                  </a:lnTo>
                  <a:lnTo>
                    <a:pt x="1768224" y="583147"/>
                  </a:lnTo>
                  <a:lnTo>
                    <a:pt x="1738770" y="633677"/>
                  </a:lnTo>
                  <a:lnTo>
                    <a:pt x="1709364" y="683573"/>
                  </a:lnTo>
                  <a:lnTo>
                    <a:pt x="1680078" y="732413"/>
                  </a:lnTo>
                  <a:lnTo>
                    <a:pt x="1650983" y="779776"/>
                  </a:lnTo>
                  <a:lnTo>
                    <a:pt x="1622151" y="825237"/>
                  </a:lnTo>
                  <a:lnTo>
                    <a:pt x="1593654" y="868376"/>
                  </a:lnTo>
                  <a:lnTo>
                    <a:pt x="1565565" y="908769"/>
                  </a:lnTo>
                  <a:lnTo>
                    <a:pt x="1537955" y="945994"/>
                  </a:lnTo>
                  <a:lnTo>
                    <a:pt x="1510897" y="979629"/>
                  </a:lnTo>
                  <a:lnTo>
                    <a:pt x="1484461" y="1009251"/>
                  </a:lnTo>
                  <a:lnTo>
                    <a:pt x="1411940" y="1071706"/>
                  </a:lnTo>
                  <a:lnTo>
                    <a:pt x="1365306" y="1100056"/>
                  </a:lnTo>
                  <a:lnTo>
                    <a:pt x="1318970" y="1120652"/>
                  </a:lnTo>
                  <a:lnTo>
                    <a:pt x="1273085" y="1134656"/>
                  </a:lnTo>
                  <a:lnTo>
                    <a:pt x="1227801" y="1143233"/>
                  </a:lnTo>
                  <a:lnTo>
                    <a:pt x="1183270" y="1147547"/>
                  </a:lnTo>
                  <a:lnTo>
                    <a:pt x="1139645" y="1148760"/>
                  </a:lnTo>
                  <a:lnTo>
                    <a:pt x="1097076" y="1148037"/>
                  </a:lnTo>
                  <a:lnTo>
                    <a:pt x="1055715" y="1146542"/>
                  </a:lnTo>
                  <a:lnTo>
                    <a:pt x="1015713" y="1145437"/>
                  </a:lnTo>
                  <a:lnTo>
                    <a:pt x="977223" y="1145886"/>
                  </a:lnTo>
                  <a:lnTo>
                    <a:pt x="905383" y="1156104"/>
                  </a:lnTo>
                  <a:lnTo>
                    <a:pt x="845365" y="1173474"/>
                  </a:lnTo>
                  <a:lnTo>
                    <a:pt x="791160" y="1190855"/>
                  </a:lnTo>
                  <a:lnTo>
                    <a:pt x="741797" y="1208242"/>
                  </a:lnTo>
                  <a:lnTo>
                    <a:pt x="696309" y="1225632"/>
                  </a:lnTo>
                  <a:lnTo>
                    <a:pt x="653726" y="1243019"/>
                  </a:lnTo>
                  <a:lnTo>
                    <a:pt x="613081" y="1260400"/>
                  </a:lnTo>
                  <a:lnTo>
                    <a:pt x="573405" y="1277770"/>
                  </a:lnTo>
                </a:path>
                <a:path w="2971800" h="1278254">
                  <a:moveTo>
                    <a:pt x="0" y="1112670"/>
                  </a:moveTo>
                  <a:lnTo>
                    <a:pt x="2971800" y="111267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251960" y="7503159"/>
              <a:ext cx="465455" cy="1071880"/>
            </a:xfrm>
            <a:custGeom>
              <a:avLst/>
              <a:gdLst/>
              <a:ahLst/>
              <a:cxnLst/>
              <a:rect l="l" t="t" r="r" b="b"/>
              <a:pathLst>
                <a:path w="465454" h="1071879">
                  <a:moveTo>
                    <a:pt x="0" y="500380"/>
                  </a:moveTo>
                  <a:lnTo>
                    <a:pt x="0" y="1071880"/>
                  </a:lnTo>
                </a:path>
                <a:path w="465454" h="1071879">
                  <a:moveTo>
                    <a:pt x="198754" y="268605"/>
                  </a:moveTo>
                  <a:lnTo>
                    <a:pt x="198754" y="1068705"/>
                  </a:lnTo>
                </a:path>
                <a:path w="465454" h="1071879">
                  <a:moveTo>
                    <a:pt x="465454" y="0"/>
                  </a:moveTo>
                  <a:lnTo>
                    <a:pt x="465454" y="1066800"/>
                  </a:lnTo>
                </a:path>
              </a:pathLst>
            </a:custGeom>
            <a:ln w="952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3999865" y="8583929"/>
            <a:ext cx="889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baseline="-9259" sz="1350" spc="667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baseline="-9259" sz="1350" spc="6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667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53866" y="7747254"/>
            <a:ext cx="322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Root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03548" y="7486078"/>
            <a:ext cx="1251585" cy="1301750"/>
            <a:chOff x="3503548" y="7486078"/>
            <a:chExt cx="1251585" cy="1301750"/>
          </a:xfrm>
        </p:grpSpPr>
        <p:sp>
          <p:nvSpPr>
            <p:cNvPr id="33" name="object 33"/>
            <p:cNvSpPr/>
            <p:nvPr/>
          </p:nvSpPr>
          <p:spPr>
            <a:xfrm>
              <a:off x="3503548" y="8015605"/>
              <a:ext cx="297815" cy="508634"/>
            </a:xfrm>
            <a:custGeom>
              <a:avLst/>
              <a:gdLst/>
              <a:ahLst/>
              <a:cxnLst/>
              <a:rect l="l" t="t" r="r" b="b"/>
              <a:pathLst>
                <a:path w="297814" h="508634">
                  <a:moveTo>
                    <a:pt x="253994" y="445822"/>
                  </a:moveTo>
                  <a:lnTo>
                    <a:pt x="226440" y="461771"/>
                  </a:lnTo>
                  <a:lnTo>
                    <a:pt x="297561" y="508634"/>
                  </a:lnTo>
                  <a:lnTo>
                    <a:pt x="294467" y="456818"/>
                  </a:lnTo>
                  <a:lnTo>
                    <a:pt x="260350" y="456818"/>
                  </a:lnTo>
                  <a:lnTo>
                    <a:pt x="253994" y="445822"/>
                  </a:lnTo>
                  <a:close/>
                </a:path>
                <a:path w="297814" h="508634">
                  <a:moveTo>
                    <a:pt x="264928" y="439493"/>
                  </a:moveTo>
                  <a:lnTo>
                    <a:pt x="253994" y="445822"/>
                  </a:lnTo>
                  <a:lnTo>
                    <a:pt x="260350" y="456818"/>
                  </a:lnTo>
                  <a:lnTo>
                    <a:pt x="271272" y="450468"/>
                  </a:lnTo>
                  <a:lnTo>
                    <a:pt x="264928" y="439493"/>
                  </a:lnTo>
                  <a:close/>
                </a:path>
                <a:path w="297814" h="508634">
                  <a:moveTo>
                    <a:pt x="292480" y="423544"/>
                  </a:moveTo>
                  <a:lnTo>
                    <a:pt x="264928" y="439493"/>
                  </a:lnTo>
                  <a:lnTo>
                    <a:pt x="271272" y="450468"/>
                  </a:lnTo>
                  <a:lnTo>
                    <a:pt x="260350" y="456818"/>
                  </a:lnTo>
                  <a:lnTo>
                    <a:pt x="294467" y="456818"/>
                  </a:lnTo>
                  <a:lnTo>
                    <a:pt x="292480" y="423544"/>
                  </a:lnTo>
                  <a:close/>
                </a:path>
                <a:path w="297814" h="508634">
                  <a:moveTo>
                    <a:pt x="10922" y="0"/>
                  </a:moveTo>
                  <a:lnTo>
                    <a:pt x="0" y="6349"/>
                  </a:lnTo>
                  <a:lnTo>
                    <a:pt x="253994" y="445822"/>
                  </a:lnTo>
                  <a:lnTo>
                    <a:pt x="264928" y="439493"/>
                  </a:lnTo>
                  <a:lnTo>
                    <a:pt x="109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034408" y="7492428"/>
              <a:ext cx="714375" cy="1184275"/>
            </a:xfrm>
            <a:custGeom>
              <a:avLst/>
              <a:gdLst/>
              <a:ahLst/>
              <a:cxnLst/>
              <a:rect l="l" t="t" r="r" b="b"/>
              <a:pathLst>
                <a:path w="714375" h="1184275">
                  <a:moveTo>
                    <a:pt x="714120" y="16065"/>
                  </a:moveTo>
                  <a:lnTo>
                    <a:pt x="690600" y="5341"/>
                  </a:lnTo>
                  <a:lnTo>
                    <a:pt x="664829" y="0"/>
                  </a:lnTo>
                  <a:lnTo>
                    <a:pt x="634557" y="5421"/>
                  </a:lnTo>
                  <a:lnTo>
                    <a:pt x="597535" y="26987"/>
                  </a:lnTo>
                  <a:lnTo>
                    <a:pt x="567534" y="52458"/>
                  </a:lnTo>
                  <a:lnTo>
                    <a:pt x="533381" y="85971"/>
                  </a:lnTo>
                  <a:lnTo>
                    <a:pt x="496554" y="125857"/>
                  </a:lnTo>
                  <a:lnTo>
                    <a:pt x="458531" y="170441"/>
                  </a:lnTo>
                  <a:lnTo>
                    <a:pt x="420790" y="218051"/>
                  </a:lnTo>
                  <a:lnTo>
                    <a:pt x="384810" y="267017"/>
                  </a:lnTo>
                  <a:lnTo>
                    <a:pt x="358864" y="303980"/>
                  </a:lnTo>
                  <a:lnTo>
                    <a:pt x="332978" y="341574"/>
                  </a:lnTo>
                  <a:lnTo>
                    <a:pt x="307211" y="380442"/>
                  </a:lnTo>
                  <a:lnTo>
                    <a:pt x="281622" y="421227"/>
                  </a:lnTo>
                  <a:lnTo>
                    <a:pt x="256272" y="464571"/>
                  </a:lnTo>
                  <a:lnTo>
                    <a:pt x="231219" y="511119"/>
                  </a:lnTo>
                  <a:lnTo>
                    <a:pt x="206523" y="561512"/>
                  </a:lnTo>
                  <a:lnTo>
                    <a:pt x="182244" y="616394"/>
                  </a:lnTo>
                  <a:lnTo>
                    <a:pt x="166314" y="655698"/>
                  </a:lnTo>
                  <a:lnTo>
                    <a:pt x="150577" y="697092"/>
                  </a:lnTo>
                  <a:lnTo>
                    <a:pt x="135016" y="740386"/>
                  </a:lnTo>
                  <a:lnTo>
                    <a:pt x="119615" y="785389"/>
                  </a:lnTo>
                  <a:lnTo>
                    <a:pt x="104354" y="831910"/>
                  </a:lnTo>
                  <a:lnTo>
                    <a:pt x="89217" y="879760"/>
                  </a:lnTo>
                  <a:lnTo>
                    <a:pt x="74186" y="928748"/>
                  </a:lnTo>
                  <a:lnTo>
                    <a:pt x="59243" y="978683"/>
                  </a:lnTo>
                  <a:lnTo>
                    <a:pt x="44370" y="1029374"/>
                  </a:lnTo>
                  <a:lnTo>
                    <a:pt x="29551" y="1080632"/>
                  </a:lnTo>
                  <a:lnTo>
                    <a:pt x="14766" y="1132265"/>
                  </a:lnTo>
                  <a:lnTo>
                    <a:pt x="0" y="1184084"/>
                  </a:lnTo>
                </a:path>
              </a:pathLst>
            </a:custGeom>
            <a:ln w="127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03598" y="8555990"/>
              <a:ext cx="137540" cy="231775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2299842" y="8928354"/>
            <a:ext cx="2704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Figure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2.7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Graph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Müller's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82223" y="7882010"/>
            <a:ext cx="515620" cy="773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400" spc="-12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50" spc="-105">
                <a:latin typeface="Symbol"/>
                <a:cs typeface="Symbol"/>
              </a:rPr>
              <a:t>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93179" y="7621933"/>
            <a:ext cx="9207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00">
                <a:latin typeface="Symbol"/>
                <a:cs typeface="Symbol"/>
              </a:rPr>
              <a:t>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57253" y="7347614"/>
            <a:ext cx="914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05">
                <a:latin typeface="Symbol"/>
                <a:cs typeface="Symbol"/>
              </a:rPr>
              <a:t>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40507" y="8711945"/>
            <a:ext cx="868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Root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estimate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504180" cy="1167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50800" marR="4381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want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parabola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intersect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baseline="-9259" sz="1350" spc="22">
                <a:latin typeface="Times New Roman"/>
                <a:cs typeface="Times New Roman"/>
              </a:rPr>
              <a:t>0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)),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))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)).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(2.12) </a:t>
            </a:r>
            <a:r>
              <a:rPr dirty="0" sz="1400">
                <a:latin typeface="Times New Roman"/>
                <a:cs typeface="Times New Roman"/>
              </a:rPr>
              <a:t>can 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9070" y="1693671"/>
          <a:ext cx="5069840" cy="1765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3101340"/>
                <a:gridCol w="1510664"/>
              </a:tblGrid>
              <a:tr h="258361">
                <a:tc gridSpan="2">
                  <a:txBody>
                    <a:bodyPr/>
                    <a:lstStyle/>
                    <a:p>
                      <a:pPr marL="488315">
                        <a:lnSpc>
                          <a:spcPts val="1585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)=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baseline="30864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58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(2.13)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07086">
                <a:tc gridSpan="2"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)=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baseline="30864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(2.14)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/>
                </a:tc>
              </a:tr>
              <a:tr h="565447">
                <a:tc gridSpan="2"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)=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baseline="30864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650"/>
                        </a:lnSpc>
                        <a:spcBef>
                          <a:spcPts val="73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equation (2.15),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we get 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(2.15)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/>
                </a:tc>
              </a:tr>
              <a:tr h="3712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>
                          <a:latin typeface="Symbol"/>
                          <a:cs typeface="Symbol"/>
                        </a:rPr>
                        <a:t></a:t>
                      </a:r>
                      <a:endParaRPr sz="1400">
                        <a:latin typeface="Symbol"/>
                        <a:cs typeface="Symbol"/>
                      </a:endParaRPr>
                    </a:p>
                  </a:txBody>
                  <a:tcPr marL="0" marR="0" marB="0" marT="95885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)-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)=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baseline="30864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885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(2.16)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885"/>
                </a:tc>
              </a:tr>
              <a:tr h="26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650"/>
                        </a:lnSpc>
                        <a:spcBef>
                          <a:spcPts val="320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)-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)=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baseline="30864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65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(2.17)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144017" y="3788073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690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881776" y="3752110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4323" y="3533375"/>
            <a:ext cx="9163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>
                <a:latin typeface="Times New Roman"/>
                <a:cs typeface="Times New Roman"/>
              </a:rPr>
              <a:t>f(</a:t>
            </a:r>
            <a:r>
              <a:rPr dirty="0" sz="1350" spc="20">
                <a:latin typeface="Times New Roman"/>
                <a:cs typeface="Times New Roman"/>
              </a:rPr>
              <a:t>x</a:t>
            </a:r>
            <a:r>
              <a:rPr dirty="0" baseline="-22875" sz="1275" spc="120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f(</a:t>
            </a:r>
            <a:r>
              <a:rPr dirty="0" sz="1350" spc="110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2720" y="3642486"/>
            <a:ext cx="2097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δ </a:t>
            </a:r>
            <a:r>
              <a:rPr dirty="0" sz="1350" spc="20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5754" y="3889059"/>
            <a:ext cx="413384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42900" algn="l"/>
              </a:tabLst>
            </a:pP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 spc="2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7385" y="3780562"/>
            <a:ext cx="4337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x</a:t>
            </a:r>
            <a:r>
              <a:rPr dirty="0" sz="1350" spc="35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86215" y="3788073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 h="0">
                <a:moveTo>
                  <a:pt x="0" y="0"/>
                </a:moveTo>
                <a:lnTo>
                  <a:pt x="861046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56479" y="3533375"/>
            <a:ext cx="9201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Times New Roman"/>
                <a:cs typeface="Times New Roman"/>
              </a:rPr>
              <a:t>f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120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f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25">
                <a:latin typeface="Times New Roman"/>
                <a:cs typeface="Times New Roman"/>
              </a:rPr>
              <a:t>x</a:t>
            </a:r>
            <a:r>
              <a:rPr dirty="0" baseline="-22875" sz="1275" spc="120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1972" y="3752110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9169" y="3642486"/>
            <a:ext cx="436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δ 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61253" y="3889059"/>
            <a:ext cx="4121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41630" algn="l"/>
              </a:tabLst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 spc="2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60167" y="3780562"/>
            <a:ext cx="4559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x </a:t>
            </a:r>
            <a:r>
              <a:rPr dirty="0" sz="1350" spc="18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66765" y="3642486"/>
            <a:ext cx="1130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0020" y="4020695"/>
            <a:ext cx="4934585" cy="132651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40"/>
              </a:spcBef>
            </a:pPr>
            <a:r>
              <a:rPr dirty="0" sz="1400" spc="5">
                <a:latin typeface="Times New Roman"/>
                <a:cs typeface="Times New Roman"/>
              </a:rPr>
              <a:t>substituted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into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equations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(2.16)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(2.17)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 give</a:t>
            </a:r>
            <a:endParaRPr sz="1400">
              <a:latin typeface="Times New Roman"/>
              <a:cs typeface="Times New Roman"/>
            </a:endParaRPr>
          </a:p>
          <a:p>
            <a:pPr marL="978535" marR="1929130" indent="-450215">
              <a:lnSpc>
                <a:spcPts val="2400"/>
              </a:lnSpc>
              <a:spcBef>
                <a:spcPts val="440"/>
              </a:spcBef>
              <a:tabLst>
                <a:tab pos="1885314" algn="l"/>
              </a:tabLst>
            </a:pP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90" i="1">
                <a:latin typeface="Times New Roman"/>
                <a:cs typeface="Times New Roman"/>
              </a:rPr>
              <a:t>h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75" i="1">
                <a:latin typeface="Times New Roman"/>
                <a:cs typeface="Times New Roman"/>
              </a:rPr>
              <a:t>h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10" i="1">
                <a:latin typeface="Times New Roman"/>
                <a:cs typeface="Times New Roman"/>
              </a:rPr>
              <a:t>b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90" i="1">
                <a:latin typeface="Times New Roman"/>
                <a:cs typeface="Times New Roman"/>
              </a:rPr>
              <a:t>h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1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170" i="1">
                <a:latin typeface="Times New Roman"/>
                <a:cs typeface="Times New Roman"/>
              </a:rPr>
              <a:t>h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85" i="1">
                <a:latin typeface="Times New Roman"/>
                <a:cs typeface="Times New Roman"/>
              </a:rPr>
              <a:t>h</a:t>
            </a:r>
            <a:r>
              <a:rPr dirty="0" baseline="-21604" sz="1350" spc="-60">
                <a:latin typeface="Times New Roman"/>
                <a:cs typeface="Times New Roman"/>
              </a:rPr>
              <a:t>0</a:t>
            </a:r>
            <a:r>
              <a:rPr dirty="0" sz="1450" spc="50">
                <a:latin typeface="Symbol"/>
                <a:cs typeface="Symbol"/>
              </a:rPr>
              <a:t></a:t>
            </a:r>
            <a:r>
              <a:rPr dirty="0" baseline="-21604" sz="1350" spc="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70" i="1">
                <a:latin typeface="Times New Roman"/>
                <a:cs typeface="Times New Roman"/>
              </a:rPr>
              <a:t>h</a:t>
            </a:r>
            <a:r>
              <a:rPr dirty="0" baseline="-21604" sz="1350" spc="-165">
                <a:latin typeface="Times New Roman"/>
                <a:cs typeface="Times New Roman"/>
              </a:rPr>
              <a:t>1</a:t>
            </a:r>
            <a:r>
              <a:rPr dirty="0" sz="1450" spc="-35">
                <a:latin typeface="Symbol"/>
                <a:cs typeface="Symbol"/>
              </a:rPr>
              <a:t></a:t>
            </a:r>
            <a:r>
              <a:rPr dirty="0" baseline="-21604" sz="1350">
                <a:latin typeface="Times New Roman"/>
                <a:cs typeface="Times New Roman"/>
              </a:rPr>
              <a:t>1  </a:t>
            </a:r>
            <a:r>
              <a:rPr dirty="0" sz="1400" spc="-80" i="1">
                <a:latin typeface="Times New Roman"/>
                <a:cs typeface="Times New Roman"/>
              </a:rPr>
              <a:t>h</a:t>
            </a:r>
            <a:r>
              <a:rPr dirty="0" baseline="-21604" sz="1350" spc="-120">
                <a:latin typeface="Times New Roman"/>
                <a:cs typeface="Times New Roman"/>
              </a:rPr>
              <a:t>1</a:t>
            </a:r>
            <a:r>
              <a:rPr dirty="0" sz="1400" spc="-80" i="1">
                <a:latin typeface="Times New Roman"/>
                <a:cs typeface="Times New Roman"/>
              </a:rPr>
              <a:t>b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35" i="1">
                <a:latin typeface="Times New Roman"/>
                <a:cs typeface="Times New Roman"/>
              </a:rPr>
              <a:t>h</a:t>
            </a:r>
            <a:r>
              <a:rPr dirty="0" baseline="40123" sz="1350" spc="52">
                <a:latin typeface="Times New Roman"/>
                <a:cs typeface="Times New Roman"/>
              </a:rPr>
              <a:t>2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80" i="1">
                <a:latin typeface="Times New Roman"/>
                <a:cs typeface="Times New Roman"/>
              </a:rPr>
              <a:t>h</a:t>
            </a:r>
            <a:r>
              <a:rPr dirty="0" sz="1450" spc="80">
                <a:latin typeface="Symbol"/>
                <a:cs typeface="Symbol"/>
              </a:rPr>
              <a:t></a:t>
            </a:r>
            <a:r>
              <a:rPr dirty="0" sz="145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405130">
              <a:lnSpc>
                <a:spcPts val="60"/>
              </a:lnSpc>
              <a:tabLst>
                <a:tab pos="426084" algn="l"/>
              </a:tabLst>
            </a:pPr>
            <a:r>
              <a:rPr dirty="0" sz="900" spc="5">
                <a:latin typeface="Times New Roman"/>
                <a:cs typeface="Times New Roman"/>
              </a:rPr>
              <a:t>1	1 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 The results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summarized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30504" y="5671483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 h="0">
                <a:moveTo>
                  <a:pt x="0" y="0"/>
                </a:moveTo>
                <a:lnTo>
                  <a:pt x="48225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23242" y="5407266"/>
            <a:ext cx="89217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-34979" sz="2025" spc="22" i="1">
                <a:latin typeface="Times New Roman"/>
                <a:cs typeface="Times New Roman"/>
              </a:rPr>
              <a:t>a</a:t>
            </a:r>
            <a:r>
              <a:rPr dirty="0" baseline="-34979" sz="2025" spc="-7" i="1">
                <a:latin typeface="Times New Roman"/>
                <a:cs typeface="Times New Roman"/>
              </a:rPr>
              <a:t> </a:t>
            </a:r>
            <a:r>
              <a:rPr dirty="0" baseline="-34979" sz="2025" spc="22">
                <a:latin typeface="Symbol"/>
                <a:cs typeface="Symbol"/>
              </a:rPr>
              <a:t></a:t>
            </a:r>
            <a:r>
              <a:rPr dirty="0" baseline="-34979" sz="2025" spc="-1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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1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450" spc="55">
                <a:latin typeface="Symbol"/>
                <a:cs typeface="Symbol"/>
              </a:rPr>
              <a:t>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baseline="-34979" sz="2025" spc="7">
                <a:latin typeface="Times New Roman"/>
                <a:cs typeface="Times New Roman"/>
              </a:rPr>
              <a:t>,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17899" y="5547392"/>
            <a:ext cx="918210" cy="1050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 marR="30480" indent="293370">
              <a:lnSpc>
                <a:spcPct val="159200"/>
              </a:lnSpc>
              <a:spcBef>
                <a:spcPts val="90"/>
              </a:spcBef>
            </a:pPr>
            <a:r>
              <a:rPr dirty="0" sz="1350" spc="-70" i="1">
                <a:latin typeface="Times New Roman"/>
                <a:cs typeface="Times New Roman"/>
              </a:rPr>
              <a:t>h</a:t>
            </a:r>
            <a:r>
              <a:rPr dirty="0" baseline="-22875" sz="1275" spc="-104">
                <a:latin typeface="Times New Roman"/>
                <a:cs typeface="Times New Roman"/>
              </a:rPr>
              <a:t>1</a:t>
            </a:r>
            <a:r>
              <a:rPr dirty="0" baseline="-22875" sz="1275" spc="31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</a:t>
            </a:r>
            <a:r>
              <a:rPr dirty="0" sz="1350" spc="70">
                <a:latin typeface="Times New Roman"/>
                <a:cs typeface="Times New Roman"/>
              </a:rPr>
              <a:t> </a:t>
            </a:r>
            <a:r>
              <a:rPr dirty="0" sz="1350" spc="-30" i="1">
                <a:latin typeface="Times New Roman"/>
                <a:cs typeface="Times New Roman"/>
              </a:rPr>
              <a:t>h</a:t>
            </a:r>
            <a:r>
              <a:rPr dirty="0" baseline="-22875" sz="1275" spc="-44">
                <a:latin typeface="Times New Roman"/>
                <a:cs typeface="Times New Roman"/>
              </a:rPr>
              <a:t>0 </a:t>
            </a:r>
            <a:r>
              <a:rPr dirty="0" baseline="-22875" sz="1275" spc="-37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b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175" i="1">
                <a:latin typeface="Times New Roman"/>
                <a:cs typeface="Times New Roman"/>
              </a:rPr>
              <a:t>h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97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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500" spc="-55">
                <a:latin typeface="Symbol"/>
                <a:cs typeface="Symbol"/>
              </a:rPr>
              <a:t></a:t>
            </a:r>
            <a:r>
              <a:rPr dirty="0" baseline="-21604" sz="1350" spc="60">
                <a:latin typeface="Times New Roman"/>
                <a:cs typeface="Times New Roman"/>
              </a:rPr>
              <a:t>1</a:t>
            </a:r>
            <a:r>
              <a:rPr dirty="0" sz="1400" spc="15">
                <a:latin typeface="Times New Roman"/>
                <a:cs typeface="Times New Roman"/>
              </a:rPr>
              <a:t>,  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 spc="-187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)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85282" y="5526404"/>
            <a:ext cx="458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(2.1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85282" y="6011036"/>
            <a:ext cx="458470" cy="584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(2.1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20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2720" y="6606006"/>
            <a:ext cx="547941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1115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Substitute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(2.12),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x</a:t>
            </a:r>
            <a:r>
              <a:rPr dirty="0" baseline="-9259" sz="1350" spc="30">
                <a:latin typeface="Times New Roman"/>
                <a:cs typeface="Times New Roman"/>
              </a:rPr>
              <a:t>3 </a:t>
            </a:r>
            <a:r>
              <a:rPr dirty="0" baseline="-9259" sz="1350" spc="-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214352" y="7569648"/>
            <a:ext cx="996950" cy="252095"/>
            <a:chOff x="2214352" y="7569648"/>
            <a:chExt cx="996950" cy="252095"/>
          </a:xfrm>
        </p:grpSpPr>
        <p:sp>
          <p:nvSpPr>
            <p:cNvPr id="25" name="object 25"/>
            <p:cNvSpPr/>
            <p:nvPr/>
          </p:nvSpPr>
          <p:spPr>
            <a:xfrm>
              <a:off x="2487436" y="7602014"/>
              <a:ext cx="714375" cy="219075"/>
            </a:xfrm>
            <a:custGeom>
              <a:avLst/>
              <a:gdLst/>
              <a:ahLst/>
              <a:cxnLst/>
              <a:rect l="l" t="t" r="r" b="b"/>
              <a:pathLst>
                <a:path w="714375" h="219075">
                  <a:moveTo>
                    <a:pt x="0" y="147332"/>
                  </a:moveTo>
                  <a:lnTo>
                    <a:pt x="17381" y="135976"/>
                  </a:lnTo>
                </a:path>
                <a:path w="714375" h="219075">
                  <a:moveTo>
                    <a:pt x="17696" y="135976"/>
                  </a:moveTo>
                  <a:lnTo>
                    <a:pt x="61163" y="218235"/>
                  </a:lnTo>
                </a:path>
                <a:path w="714375" h="219075">
                  <a:moveTo>
                    <a:pt x="61163" y="218542"/>
                  </a:moveTo>
                  <a:lnTo>
                    <a:pt x="108047" y="310"/>
                  </a:lnTo>
                </a:path>
                <a:path w="714375" h="219075">
                  <a:moveTo>
                    <a:pt x="108047" y="0"/>
                  </a:moveTo>
                  <a:lnTo>
                    <a:pt x="7137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481066" y="7593263"/>
              <a:ext cx="716280" cy="222885"/>
            </a:xfrm>
            <a:custGeom>
              <a:avLst/>
              <a:gdLst/>
              <a:ahLst/>
              <a:cxnLst/>
              <a:rect l="l" t="t" r="r" b="b"/>
              <a:pathLst>
                <a:path w="716280" h="222884">
                  <a:moveTo>
                    <a:pt x="715971" y="0"/>
                  </a:moveTo>
                  <a:lnTo>
                    <a:pt x="106811" y="0"/>
                  </a:lnTo>
                  <a:lnTo>
                    <a:pt x="63030" y="202585"/>
                  </a:lnTo>
                  <a:lnTo>
                    <a:pt x="24218" y="133830"/>
                  </a:lnTo>
                  <a:lnTo>
                    <a:pt x="0" y="149178"/>
                  </a:lnTo>
                  <a:lnTo>
                    <a:pt x="3418" y="154088"/>
                  </a:lnTo>
                  <a:lnTo>
                    <a:pt x="15211" y="146416"/>
                  </a:lnTo>
                  <a:lnTo>
                    <a:pt x="58678" y="222844"/>
                  </a:lnTo>
                  <a:lnTo>
                    <a:pt x="67381" y="222844"/>
                  </a:lnTo>
                  <a:lnTo>
                    <a:pt x="113332" y="8602"/>
                  </a:lnTo>
                  <a:lnTo>
                    <a:pt x="715971" y="8602"/>
                  </a:lnTo>
                  <a:lnTo>
                    <a:pt x="7159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214352" y="7573932"/>
              <a:ext cx="996950" cy="0"/>
            </a:xfrm>
            <a:custGeom>
              <a:avLst/>
              <a:gdLst/>
              <a:ahLst/>
              <a:cxnLst/>
              <a:rect l="l" t="t" r="r" b="b"/>
              <a:pathLst>
                <a:path w="996950" h="0">
                  <a:moveTo>
                    <a:pt x="0" y="0"/>
                  </a:moveTo>
                  <a:lnTo>
                    <a:pt x="996686" y="0"/>
                  </a:lnTo>
                </a:path>
              </a:pathLst>
            </a:custGeom>
            <a:ln w="85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1630976" y="7537954"/>
            <a:ext cx="40386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2740" algn="l"/>
              </a:tabLst>
            </a:pPr>
            <a:r>
              <a:rPr dirty="0" sz="900" spc="5">
                <a:latin typeface="Times New Roman"/>
                <a:cs typeface="Times New Roman"/>
              </a:rPr>
              <a:t>3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67723" y="7317147"/>
            <a:ext cx="292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57080" y="7428257"/>
            <a:ext cx="62992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81840" y="7609352"/>
            <a:ext cx="10439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1084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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 i="1">
                <a:latin typeface="Times New Roman"/>
                <a:cs typeface="Times New Roman"/>
              </a:rPr>
              <a:t>b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4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27958" y="742721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8120" y="7924038"/>
            <a:ext cx="527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ce,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217153" y="8487223"/>
            <a:ext cx="996950" cy="252095"/>
            <a:chOff x="2217153" y="8487223"/>
            <a:chExt cx="996950" cy="252095"/>
          </a:xfrm>
        </p:grpSpPr>
        <p:sp>
          <p:nvSpPr>
            <p:cNvPr id="35" name="object 35"/>
            <p:cNvSpPr/>
            <p:nvPr/>
          </p:nvSpPr>
          <p:spPr>
            <a:xfrm>
              <a:off x="2489921" y="8519589"/>
              <a:ext cx="714375" cy="219075"/>
            </a:xfrm>
            <a:custGeom>
              <a:avLst/>
              <a:gdLst/>
              <a:ahLst/>
              <a:cxnLst/>
              <a:rect l="l" t="t" r="r" b="b"/>
              <a:pathLst>
                <a:path w="714375" h="219075">
                  <a:moveTo>
                    <a:pt x="0" y="147332"/>
                  </a:moveTo>
                  <a:lnTo>
                    <a:pt x="17696" y="135976"/>
                  </a:lnTo>
                </a:path>
                <a:path w="714375" h="219075">
                  <a:moveTo>
                    <a:pt x="17999" y="135976"/>
                  </a:moveTo>
                  <a:lnTo>
                    <a:pt x="61465" y="218235"/>
                  </a:lnTo>
                </a:path>
                <a:path w="714375" h="219075">
                  <a:moveTo>
                    <a:pt x="61465" y="218542"/>
                  </a:moveTo>
                  <a:lnTo>
                    <a:pt x="108350" y="310"/>
                  </a:lnTo>
                </a:path>
                <a:path w="714375" h="219075">
                  <a:moveTo>
                    <a:pt x="108350" y="0"/>
                  </a:moveTo>
                  <a:lnTo>
                    <a:pt x="7141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483867" y="8510838"/>
              <a:ext cx="716280" cy="222885"/>
            </a:xfrm>
            <a:custGeom>
              <a:avLst/>
              <a:gdLst/>
              <a:ahLst/>
              <a:cxnLst/>
              <a:rect l="l" t="t" r="r" b="b"/>
              <a:pathLst>
                <a:path w="716280" h="222884">
                  <a:moveTo>
                    <a:pt x="715946" y="0"/>
                  </a:moveTo>
                  <a:lnTo>
                    <a:pt x="106496" y="0"/>
                  </a:lnTo>
                  <a:lnTo>
                    <a:pt x="63030" y="202585"/>
                  </a:lnTo>
                  <a:lnTo>
                    <a:pt x="24218" y="133830"/>
                  </a:lnTo>
                  <a:lnTo>
                    <a:pt x="0" y="149178"/>
                  </a:lnTo>
                  <a:lnTo>
                    <a:pt x="3405" y="154088"/>
                  </a:lnTo>
                  <a:lnTo>
                    <a:pt x="15211" y="146416"/>
                  </a:lnTo>
                  <a:lnTo>
                    <a:pt x="58678" y="222844"/>
                  </a:lnTo>
                  <a:lnTo>
                    <a:pt x="67369" y="222844"/>
                  </a:lnTo>
                  <a:lnTo>
                    <a:pt x="113320" y="8602"/>
                  </a:lnTo>
                  <a:lnTo>
                    <a:pt x="715946" y="8602"/>
                  </a:lnTo>
                  <a:lnTo>
                    <a:pt x="71594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217153" y="8491507"/>
              <a:ext cx="996950" cy="0"/>
            </a:xfrm>
            <a:custGeom>
              <a:avLst/>
              <a:gdLst/>
              <a:ahLst/>
              <a:cxnLst/>
              <a:rect l="l" t="t" r="r" b="b"/>
              <a:pathLst>
                <a:path w="996950" h="0">
                  <a:moveTo>
                    <a:pt x="0" y="0"/>
                  </a:moveTo>
                  <a:lnTo>
                    <a:pt x="996661" y="0"/>
                  </a:lnTo>
                </a:path>
              </a:pathLst>
            </a:custGeom>
            <a:ln w="85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1630976" y="8455529"/>
            <a:ext cx="4140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2265" algn="l"/>
              </a:tabLst>
            </a:pPr>
            <a:r>
              <a:rPr dirty="0" sz="900" spc="5">
                <a:latin typeface="Times New Roman"/>
                <a:cs typeface="Times New Roman"/>
              </a:rPr>
              <a:t>3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70524" y="8234722"/>
            <a:ext cx="292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57080" y="8345832"/>
            <a:ext cx="6350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84640" y="8526927"/>
            <a:ext cx="10439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1084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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 i="1">
                <a:latin typeface="Times New Roman"/>
                <a:cs typeface="Times New Roman"/>
              </a:rPr>
              <a:t>b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4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27958" y="8344661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41085" y="8344661"/>
            <a:ext cx="458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(2.2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853724" y="8894976"/>
            <a:ext cx="538480" cy="487680"/>
          </a:xfrm>
          <a:custGeom>
            <a:avLst/>
            <a:gdLst/>
            <a:ahLst/>
            <a:cxnLst/>
            <a:rect l="l" t="t" r="r" b="b"/>
            <a:pathLst>
              <a:path w="538479" h="487679">
                <a:moveTo>
                  <a:pt x="22643" y="243594"/>
                </a:moveTo>
                <a:lnTo>
                  <a:pt x="516442" y="243594"/>
                </a:lnTo>
              </a:path>
              <a:path w="538479" h="487679">
                <a:moveTo>
                  <a:pt x="0" y="0"/>
                </a:moveTo>
                <a:lnTo>
                  <a:pt x="0" y="487500"/>
                </a:lnTo>
              </a:path>
              <a:path w="538479" h="487679">
                <a:moveTo>
                  <a:pt x="538468" y="0"/>
                </a:moveTo>
                <a:lnTo>
                  <a:pt x="538468" y="487500"/>
                </a:lnTo>
              </a:path>
            </a:pathLst>
          </a:custGeom>
          <a:ln w="86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020034" y="9131346"/>
            <a:ext cx="208279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-37"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51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042720" y="8992361"/>
            <a:ext cx="3881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 error can be calculated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error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baseline="35714" sz="2100" spc="-37" i="1">
                <a:latin typeface="Times New Roman"/>
                <a:cs typeface="Times New Roman"/>
              </a:rPr>
              <a:t>x</a:t>
            </a:r>
            <a:r>
              <a:rPr dirty="0" baseline="30864" sz="1350" spc="-37">
                <a:latin typeface="Times New Roman"/>
                <a:cs typeface="Times New Roman"/>
              </a:rPr>
              <a:t>3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Symbol"/>
                <a:cs typeface="Symbol"/>
              </a:rPr>
              <a:t></a:t>
            </a:r>
            <a:r>
              <a:rPr dirty="0" baseline="35714" sz="2100" spc="-30">
                <a:latin typeface="Times New Roman"/>
                <a:cs typeface="Times New Roman"/>
              </a:rPr>
              <a:t> </a:t>
            </a:r>
            <a:r>
              <a:rPr dirty="0" baseline="35714" sz="2100" spc="-15" i="1">
                <a:latin typeface="Times New Roman"/>
                <a:cs typeface="Times New Roman"/>
              </a:rPr>
              <a:t>x</a:t>
            </a:r>
            <a:r>
              <a:rPr dirty="0" baseline="30864" sz="1350" spc="-15">
                <a:latin typeface="Times New Roman"/>
                <a:cs typeface="Times New Roman"/>
              </a:rPr>
              <a:t>2</a:t>
            </a:r>
            <a:r>
              <a:rPr dirty="0" baseline="30864" sz="135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100%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99319" y="685306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03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74798" y="6853066"/>
            <a:ext cx="832485" cy="0"/>
          </a:xfrm>
          <a:custGeom>
            <a:avLst/>
            <a:gdLst/>
            <a:ahLst/>
            <a:cxnLst/>
            <a:rect l="l" t="t" r="r" b="b"/>
            <a:pathLst>
              <a:path w="832485" h="0">
                <a:moveTo>
                  <a:pt x="0" y="0"/>
                </a:moveTo>
                <a:lnTo>
                  <a:pt x="83194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36287" y="6816910"/>
            <a:ext cx="22675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97100" algn="l"/>
              </a:tabLst>
            </a:pPr>
            <a:r>
              <a:rPr dirty="0" sz="900">
                <a:latin typeface="Times New Roman"/>
                <a:cs typeface="Times New Roman"/>
              </a:rPr>
              <a:t>0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7750" y="6845549"/>
            <a:ext cx="258000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100580" algn="l"/>
              </a:tabLst>
            </a:pPr>
            <a:r>
              <a:rPr dirty="0" sz="1350" spc="20">
                <a:latin typeface="Times New Roman"/>
                <a:cs typeface="Times New Roman"/>
              </a:rPr>
              <a:t>5.5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4.5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5.5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220" y="433831"/>
            <a:ext cx="5607685" cy="6402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01600" marR="93980" indent="359410">
              <a:lnSpc>
                <a:spcPct val="145600"/>
              </a:lnSpc>
            </a:pPr>
            <a:r>
              <a:rPr dirty="0" sz="1400" spc="5">
                <a:latin typeface="Times New Roman"/>
                <a:cs typeface="Times New Roman"/>
              </a:rPr>
              <a:t>Now,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problem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(2.21)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yields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corresponding to the </a:t>
            </a:r>
            <a:r>
              <a:rPr dirty="0" sz="1400">
                <a:latin typeface="Symbol"/>
                <a:cs typeface="Symbol"/>
              </a:rPr>
              <a:t></a:t>
            </a:r>
            <a:r>
              <a:rPr dirty="0" sz="1400">
                <a:latin typeface="Times New Roman"/>
                <a:cs typeface="Times New Roman"/>
              </a:rPr>
              <a:t> term in the denominator. In </a:t>
            </a:r>
            <a:r>
              <a:rPr dirty="0" sz="1400" spc="5">
                <a:latin typeface="Times New Roman"/>
                <a:cs typeface="Times New Roman"/>
              </a:rPr>
              <a:t>Müller's </a:t>
            </a:r>
            <a:r>
              <a:rPr dirty="0" sz="1400">
                <a:latin typeface="Times New Roman"/>
                <a:cs typeface="Times New Roman"/>
              </a:rPr>
              <a:t>method,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 is chosen to agree with the sign of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 This choice will result in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largest dominator, and hence will give the root an estimate that is closest </a:t>
            </a:r>
            <a:r>
              <a:rPr dirty="0" sz="1400" spc="5">
                <a:latin typeface="Times New Roman"/>
                <a:cs typeface="Times New Roman"/>
              </a:rPr>
              <a:t>to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 Once,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 </a:t>
            </a:r>
            <a:r>
              <a:rPr dirty="0" sz="1400">
                <a:latin typeface="Times New Roman"/>
                <a:cs typeface="Times New Roman"/>
              </a:rPr>
              <a:t>is determined, the process is repeated. This brings up the issue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discarded. 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strategies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typically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used:</a:t>
            </a:r>
            <a:endParaRPr sz="1400">
              <a:latin typeface="Times New Roman"/>
              <a:cs typeface="Times New Roman"/>
            </a:endParaRPr>
          </a:p>
          <a:p>
            <a:pPr algn="just" marL="641985" marR="105410" indent="-181610">
              <a:lnSpc>
                <a:spcPts val="2430"/>
              </a:lnSpc>
              <a:spcBef>
                <a:spcPts val="190"/>
              </a:spcBef>
              <a:buAutoNum type="arabicPeriod"/>
              <a:tabLst>
                <a:tab pos="642620" algn="l"/>
              </a:tabLst>
            </a:pPr>
            <a:r>
              <a:rPr dirty="0" sz="1400">
                <a:latin typeface="Times New Roman"/>
                <a:cs typeface="Times New Roman"/>
              </a:rPr>
              <a:t>If only real roots are being located, we choose the two original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nearest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 the new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641985" indent="-181610">
              <a:lnSpc>
                <a:spcPct val="100000"/>
              </a:lnSpc>
              <a:spcBef>
                <a:spcPts val="520"/>
              </a:spcBef>
              <a:buAutoNum type="arabicPeriod"/>
              <a:tabLst>
                <a:tab pos="642620" algn="l"/>
              </a:tabLst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both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real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complex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being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evaluated,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sequential</a:t>
            </a:r>
            <a:endParaRPr sz="1400">
              <a:latin typeface="Times New Roman"/>
              <a:cs typeface="Times New Roman"/>
            </a:endParaRPr>
          </a:p>
          <a:p>
            <a:pPr algn="just" marL="641985" marR="939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approach is employed. That is, just like the secant method,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baseline="-9259" sz="135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take the place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01600" marR="95250">
              <a:lnSpc>
                <a:spcPct val="144300"/>
              </a:lnSpc>
              <a:spcBef>
                <a:spcPts val="590"/>
              </a:spcBef>
            </a:pPr>
            <a:r>
              <a:rPr dirty="0" sz="1400" b="1">
                <a:latin typeface="Times New Roman"/>
                <a:cs typeface="Times New Roman"/>
              </a:rPr>
              <a:t>Example 2.26: </a:t>
            </a:r>
            <a:r>
              <a:rPr dirty="0" sz="1400">
                <a:latin typeface="Times New Roman"/>
                <a:cs typeface="Times New Roman"/>
              </a:rPr>
              <a:t>Use Müller's method with guesses of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=4.5, 5.5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respectively,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-13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-12.</a:t>
            </a: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330"/>
              </a:spcBef>
            </a:pP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 are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-3,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  <a:p>
            <a:pPr marL="101600" marR="93980">
              <a:lnSpc>
                <a:spcPct val="143600"/>
              </a:lnSpc>
              <a:spcBef>
                <a:spcPts val="600"/>
              </a:spcBef>
              <a:tabLst>
                <a:tab pos="4472940" algn="l"/>
              </a:tabLst>
            </a:pPr>
            <a:r>
              <a:rPr dirty="0" sz="1400" b="1">
                <a:latin typeface="Times New Roman"/>
                <a:cs typeface="Times New Roman"/>
              </a:rPr>
              <a:t>So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uti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2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</a:t>
            </a:r>
            <a:r>
              <a:rPr dirty="0" sz="1400">
                <a:latin typeface="Times New Roman"/>
                <a:cs typeface="Times New Roman"/>
              </a:rPr>
              <a:t>t,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aluate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.5)=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0.6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5, 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(5.5)=82.875,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(5)=48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calculate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=5.5-4.5=1,</a:t>
            </a:r>
            <a:endParaRPr sz="1400">
              <a:latin typeface="Times New Roman"/>
              <a:cs typeface="Times New Roman"/>
            </a:endParaRPr>
          </a:p>
          <a:p>
            <a:pPr marL="558165">
              <a:lnSpc>
                <a:spcPct val="100000"/>
              </a:lnSpc>
              <a:spcBef>
                <a:spcPts val="745"/>
              </a:spcBef>
            </a:pP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=5-5.5=-0.5,</a:t>
            </a:r>
            <a:endParaRPr sz="1400">
              <a:latin typeface="Times New Roman"/>
              <a:cs typeface="Times New Roman"/>
            </a:endParaRPr>
          </a:p>
          <a:p>
            <a:pPr marL="570865">
              <a:lnSpc>
                <a:spcPct val="100000"/>
              </a:lnSpc>
              <a:spcBef>
                <a:spcPts val="1290"/>
              </a:spcBef>
            </a:pPr>
            <a:r>
              <a:rPr dirty="0" baseline="-32567" sz="2175" spc="-44">
                <a:latin typeface="Symbol"/>
                <a:cs typeface="Symbol"/>
              </a:rPr>
              <a:t></a:t>
            </a:r>
            <a:r>
              <a:rPr dirty="0" baseline="-32567" sz="2175" spc="-44">
                <a:latin typeface="Times New Roman"/>
                <a:cs typeface="Times New Roman"/>
              </a:rPr>
              <a:t>  </a:t>
            </a:r>
            <a:r>
              <a:rPr dirty="0" baseline="-32567" sz="2175" spc="-195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1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82.875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20.625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-82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Times New Roman"/>
                <a:cs typeface="Times New Roman"/>
              </a:rPr>
              <a:t>62.25</a:t>
            </a:r>
            <a:r>
              <a:rPr dirty="0" baseline="-34979" sz="2025" spc="-247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r>
              <a:rPr dirty="0" baseline="-35714" sz="2100" spc="120">
                <a:latin typeface="Times New Roman"/>
                <a:cs typeface="Times New Roman"/>
              </a:rPr>
              <a:t> </a:t>
            </a:r>
            <a:r>
              <a:rPr dirty="0" baseline="-32567" sz="2175" spc="-37">
                <a:latin typeface="Symbol"/>
                <a:cs typeface="Symbol"/>
              </a:rPr>
              <a:t></a:t>
            </a:r>
            <a:r>
              <a:rPr dirty="0" baseline="-32567" sz="2175">
                <a:latin typeface="Times New Roman"/>
                <a:cs typeface="Times New Roman"/>
              </a:rPr>
              <a:t> </a:t>
            </a:r>
            <a:r>
              <a:rPr dirty="0" baseline="-32567" sz="2175" spc="104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11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48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82.875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-82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Times New Roman"/>
                <a:cs typeface="Times New Roman"/>
              </a:rPr>
              <a:t>69.75</a:t>
            </a:r>
            <a:r>
              <a:rPr dirty="0" baseline="-34979" sz="2025" spc="-19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1156" y="7412501"/>
            <a:ext cx="967740" cy="0"/>
          </a:xfrm>
          <a:custGeom>
            <a:avLst/>
            <a:gdLst/>
            <a:ahLst/>
            <a:cxnLst/>
            <a:rect l="l" t="t" r="r" b="b"/>
            <a:pathLst>
              <a:path w="967739" h="0">
                <a:moveTo>
                  <a:pt x="0" y="0"/>
                </a:moveTo>
                <a:lnTo>
                  <a:pt x="96757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23365" y="7267193"/>
            <a:ext cx="42494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25" i="1">
                <a:latin typeface="Times New Roman"/>
                <a:cs typeface="Times New Roman"/>
              </a:rPr>
              <a:t>a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5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69.75</a:t>
            </a:r>
            <a:r>
              <a:rPr dirty="0" baseline="37037" sz="2025" spc="-179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Symbol"/>
                <a:cs typeface="Symbol"/>
              </a:rPr>
              <a:t></a:t>
            </a:r>
            <a:r>
              <a:rPr dirty="0" baseline="37037" sz="2025" spc="-13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62.25</a:t>
            </a:r>
            <a:r>
              <a:rPr dirty="0" baseline="37037" sz="2025" spc="4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15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95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15(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15">
                <a:latin typeface="Times New Roman"/>
                <a:cs typeface="Times New Roman"/>
              </a:rPr>
              <a:t>0.5)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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9.75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62.25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=48.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7308881"/>
            <a:ext cx="4030979" cy="644525"/>
          </a:xfrm>
          <a:prstGeom prst="rect">
            <a:avLst/>
          </a:prstGeom>
        </p:spPr>
        <p:txBody>
          <a:bodyPr wrap="square" lIns="0" tIns="113665" rIns="0" bIns="0" rtlCol="0" vert="horz">
            <a:spAutoFit/>
          </a:bodyPr>
          <a:lstStyle/>
          <a:p>
            <a:pPr marL="981710">
              <a:lnSpc>
                <a:spcPct val="100000"/>
              </a:lnSpc>
              <a:spcBef>
                <a:spcPts val="895"/>
              </a:spcBef>
            </a:pP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20">
                <a:latin typeface="Times New Roman"/>
                <a:cs typeface="Times New Roman"/>
              </a:rPr>
              <a:t>0.5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135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400">
                <a:latin typeface="Times New Roman"/>
                <a:cs typeface="Times New Roman"/>
              </a:rPr>
              <a:t>The square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discriminant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evaluated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08084" y="8079462"/>
            <a:ext cx="1433830" cy="262890"/>
            <a:chOff x="1608084" y="8079462"/>
            <a:chExt cx="1433830" cy="262890"/>
          </a:xfrm>
        </p:grpSpPr>
        <p:sp>
          <p:nvSpPr>
            <p:cNvPr id="11" name="object 11"/>
            <p:cNvSpPr/>
            <p:nvPr/>
          </p:nvSpPr>
          <p:spPr>
            <a:xfrm>
              <a:off x="1614157" y="8088253"/>
              <a:ext cx="1428115" cy="253365"/>
            </a:xfrm>
            <a:custGeom>
              <a:avLst/>
              <a:gdLst/>
              <a:ahLst/>
              <a:cxnLst/>
              <a:rect l="l" t="t" r="r" b="b"/>
              <a:pathLst>
                <a:path w="1428114" h="253365">
                  <a:moveTo>
                    <a:pt x="0" y="170190"/>
                  </a:moveTo>
                  <a:lnTo>
                    <a:pt x="17439" y="157548"/>
                  </a:lnTo>
                </a:path>
                <a:path w="1428114" h="253365">
                  <a:moveTo>
                    <a:pt x="17751" y="157236"/>
                  </a:moveTo>
                  <a:lnTo>
                    <a:pt x="61039" y="252202"/>
                  </a:lnTo>
                </a:path>
                <a:path w="1428114" h="253365">
                  <a:moveTo>
                    <a:pt x="61039" y="252819"/>
                  </a:moveTo>
                  <a:lnTo>
                    <a:pt x="108065" y="312"/>
                  </a:lnTo>
                </a:path>
                <a:path w="1428114" h="253365">
                  <a:moveTo>
                    <a:pt x="108065" y="0"/>
                  </a:moveTo>
                  <a:lnTo>
                    <a:pt x="14276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08084" y="8079462"/>
              <a:ext cx="1430020" cy="257175"/>
            </a:xfrm>
            <a:custGeom>
              <a:avLst/>
              <a:gdLst/>
              <a:ahLst/>
              <a:cxnLst/>
              <a:rect l="l" t="t" r="r" b="b"/>
              <a:pathLst>
                <a:path w="1430020" h="257175">
                  <a:moveTo>
                    <a:pt x="1429417" y="0"/>
                  </a:moveTo>
                  <a:lnTo>
                    <a:pt x="106192" y="0"/>
                  </a:lnTo>
                  <a:lnTo>
                    <a:pt x="62597" y="233399"/>
                  </a:lnTo>
                  <a:lnTo>
                    <a:pt x="23980" y="154464"/>
                  </a:lnTo>
                  <a:lnTo>
                    <a:pt x="0" y="172351"/>
                  </a:lnTo>
                  <a:lnTo>
                    <a:pt x="3424" y="176976"/>
                  </a:lnTo>
                  <a:lnTo>
                    <a:pt x="14948" y="168649"/>
                  </a:lnTo>
                  <a:lnTo>
                    <a:pt x="58237" y="257139"/>
                  </a:lnTo>
                  <a:lnTo>
                    <a:pt x="66957" y="257139"/>
                  </a:lnTo>
                  <a:lnTo>
                    <a:pt x="113050" y="8640"/>
                  </a:lnTo>
                  <a:lnTo>
                    <a:pt x="1429417" y="8640"/>
                  </a:lnTo>
                  <a:lnTo>
                    <a:pt x="14294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1042720" y="8096250"/>
            <a:ext cx="5476240" cy="1209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79450">
              <a:lnSpc>
                <a:spcPct val="100000"/>
              </a:lnSpc>
              <a:spcBef>
                <a:spcPts val="100"/>
              </a:spcBef>
            </a:pPr>
            <a:r>
              <a:rPr dirty="0" sz="1350" spc="20">
                <a:latin typeface="Times New Roman"/>
                <a:cs typeface="Times New Roman"/>
              </a:rPr>
              <a:t>(62.25)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217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4(15)48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31.54461</a:t>
            </a:r>
            <a:r>
              <a:rPr dirty="0" sz="1400" spc="3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43600"/>
              </a:lnSpc>
              <a:spcBef>
                <a:spcPts val="400"/>
              </a:spcBef>
            </a:pPr>
            <a:r>
              <a:rPr dirty="0" sz="1400">
                <a:latin typeface="Times New Roman"/>
                <a:cs typeface="Times New Roman"/>
              </a:rPr>
              <a:t>Then,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because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|62.25+31.54451|&gt;|62.25-31.54451|,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positive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employed in the dominator of equation </a:t>
            </a:r>
            <a:r>
              <a:rPr dirty="0" sz="1400" spc="5">
                <a:latin typeface="Times New Roman"/>
                <a:cs typeface="Times New Roman"/>
              </a:rPr>
              <a:t>(2.21), </a:t>
            </a:r>
            <a:r>
              <a:rPr dirty="0" sz="1400">
                <a:latin typeface="Times New Roman"/>
                <a:cs typeface="Times New Roman"/>
              </a:rPr>
              <a:t>and the new root estimate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determined</a:t>
            </a:r>
            <a:r>
              <a:rPr dirty="0" sz="1400" spc="5">
                <a:latin typeface="Times New Roman"/>
                <a:cs typeface="Times New Roman"/>
              </a:rPr>
              <a:t> 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6631" y="1315230"/>
            <a:ext cx="1224915" cy="0"/>
          </a:xfrm>
          <a:custGeom>
            <a:avLst/>
            <a:gdLst/>
            <a:ahLst/>
            <a:cxnLst/>
            <a:rect l="l" t="t" r="r" b="b"/>
            <a:pathLst>
              <a:path w="1224914" h="0">
                <a:moveTo>
                  <a:pt x="0" y="0"/>
                </a:moveTo>
                <a:lnTo>
                  <a:pt x="1224440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30663" y="1279075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2331" y="1023417"/>
            <a:ext cx="1249680" cy="52133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363220">
              <a:lnSpc>
                <a:spcPct val="120500"/>
              </a:lnSpc>
              <a:spcBef>
                <a:spcPts val="90"/>
              </a:spcBef>
            </a:pP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20">
                <a:latin typeface="Times New Roman"/>
                <a:cs typeface="Times New Roman"/>
              </a:rPr>
              <a:t>2(48) 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6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20">
                <a:latin typeface="Times New Roman"/>
                <a:cs typeface="Times New Roman"/>
              </a:rPr>
              <a:t>.25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3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15">
                <a:latin typeface="Times New Roman"/>
                <a:cs typeface="Times New Roman"/>
              </a:rPr>
              <a:t>.5</a:t>
            </a:r>
            <a:r>
              <a:rPr dirty="0" sz="1350" spc="20">
                <a:latin typeface="Times New Roman"/>
                <a:cs typeface="Times New Roman"/>
              </a:rPr>
              <a:t>4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r>
              <a:rPr dirty="0" sz="1350" spc="20">
                <a:latin typeface="Times New Roman"/>
                <a:cs typeface="Times New Roman"/>
              </a:rPr>
              <a:t>5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6860" y="1170461"/>
            <a:ext cx="55308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350" spc="12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5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2906" y="1168653"/>
            <a:ext cx="894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3.</a:t>
            </a:r>
            <a:r>
              <a:rPr dirty="0" sz="1350" spc="20">
                <a:latin typeface="Times New Roman"/>
                <a:cs typeface="Times New Roman"/>
              </a:rPr>
              <a:t>9</a:t>
            </a:r>
            <a:r>
              <a:rPr dirty="0" sz="1350" spc="25">
                <a:latin typeface="Times New Roman"/>
                <a:cs typeface="Times New Roman"/>
              </a:rPr>
              <a:t>7</a:t>
            </a:r>
            <a:r>
              <a:rPr dirty="0" sz="1350" spc="20">
                <a:latin typeface="Times New Roman"/>
                <a:cs typeface="Times New Roman"/>
              </a:rPr>
              <a:t>6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r>
              <a:rPr dirty="0" sz="1350" spc="20">
                <a:latin typeface="Times New Roman"/>
                <a:cs typeface="Times New Roman"/>
              </a:rPr>
              <a:t>8</a:t>
            </a:r>
            <a:r>
              <a:rPr dirty="0" sz="1350" spc="25">
                <a:latin typeface="Times New Roman"/>
                <a:cs typeface="Times New Roman"/>
              </a:rPr>
              <a:t>7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49005" y="1671078"/>
            <a:ext cx="819785" cy="429895"/>
          </a:xfrm>
          <a:custGeom>
            <a:avLst/>
            <a:gdLst/>
            <a:ahLst/>
            <a:cxnLst/>
            <a:rect l="l" t="t" r="r" b="b"/>
            <a:pathLst>
              <a:path w="819785" h="429894">
                <a:moveTo>
                  <a:pt x="22443" y="214883"/>
                </a:moveTo>
                <a:lnTo>
                  <a:pt x="797546" y="214883"/>
                </a:lnTo>
              </a:path>
              <a:path w="819785" h="429894">
                <a:moveTo>
                  <a:pt x="0" y="0"/>
                </a:moveTo>
                <a:lnTo>
                  <a:pt x="0" y="429774"/>
                </a:lnTo>
              </a:path>
              <a:path w="819785" h="429894">
                <a:moveTo>
                  <a:pt x="819331" y="0"/>
                </a:moveTo>
                <a:lnTo>
                  <a:pt x="819331" y="429774"/>
                </a:lnTo>
              </a:path>
            </a:pathLst>
          </a:custGeom>
          <a:ln w="869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56023" y="1878459"/>
            <a:ext cx="60325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3.97487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2720" y="1741677"/>
            <a:ext cx="5493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50215" algn="l"/>
                <a:tab pos="1172845" algn="l"/>
                <a:tab pos="1546860" algn="l"/>
                <a:tab pos="2049780" algn="l"/>
                <a:tab pos="2875915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elop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err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timat</a:t>
            </a:r>
            <a:r>
              <a:rPr dirty="0" sz="1400" spc="3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5">
                <a:latin typeface="Times New Roman"/>
                <a:cs typeface="Times New Roman"/>
              </a:rPr>
              <a:t>err</a:t>
            </a:r>
            <a:r>
              <a:rPr dirty="0" sz="1350" spc="15">
                <a:latin typeface="Times New Roman"/>
                <a:cs typeface="Times New Roman"/>
              </a:rPr>
              <a:t>or</a:t>
            </a:r>
            <a:r>
              <a:rPr dirty="0" sz="1350" spc="1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30">
                <a:latin typeface="Times New Roman"/>
                <a:cs typeface="Times New Roman"/>
              </a:rPr>
              <a:t>1.023513</a:t>
            </a:r>
            <a:r>
              <a:rPr dirty="0" baseline="37037" sz="2025" spc="-12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100%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25.74%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2720" y="2120239"/>
            <a:ext cx="5479415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1115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Because the error is large, new guesses are assigned;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is replaced by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 x</a:t>
            </a:r>
            <a:r>
              <a:rPr dirty="0" baseline="-9259" sz="1350">
                <a:latin typeface="Times New Roman"/>
                <a:cs typeface="Times New Roman"/>
              </a:rPr>
              <a:t>1 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replaced by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replaced by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 Therefore, for the new iteration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=5.5,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=5,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=3.976487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calculation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repeated.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762123" y="3158058"/>
          <a:ext cx="2044064" cy="1096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020"/>
                <a:gridCol w="708660"/>
                <a:gridCol w="784859"/>
              </a:tblGrid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dirty="0" baseline="4629" sz="1800" spc="-7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error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3.976487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25.74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4.00105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0.6139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0.0262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0.0000119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1030020" y="4380103"/>
            <a:ext cx="5504815" cy="19710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2.3.9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Horner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Algorithm</a:t>
            </a:r>
            <a:endParaRPr sz="1600">
              <a:latin typeface="Times New Roman"/>
              <a:cs typeface="Times New Roman"/>
            </a:endParaRPr>
          </a:p>
          <a:p>
            <a:pPr algn="just" marL="50800" marR="43815">
              <a:lnSpc>
                <a:spcPct val="143800"/>
              </a:lnSpc>
              <a:spcBef>
                <a:spcPts val="1325"/>
              </a:spcBef>
            </a:pPr>
            <a:r>
              <a:rPr dirty="0" sz="1400">
                <a:latin typeface="Times New Roman"/>
                <a:cs typeface="Times New Roman"/>
              </a:rPr>
              <a:t>For efficient computation of values of a polynomial, Horner's algorithm is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needed.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known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nested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multiplication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synthetic division. If a polynomial </a:t>
            </a:r>
            <a:r>
              <a:rPr dirty="0" sz="1400" i="1">
                <a:latin typeface="Times New Roman"/>
                <a:cs typeface="Times New Roman"/>
              </a:rPr>
              <a:t>P </a:t>
            </a:r>
            <a:r>
              <a:rPr dirty="0" sz="1400">
                <a:latin typeface="Times New Roman"/>
                <a:cs typeface="Times New Roman"/>
              </a:rPr>
              <a:t>of degree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and a complex number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 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given,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Horner's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produce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74462" y="6676053"/>
            <a:ext cx="905510" cy="0"/>
          </a:xfrm>
          <a:custGeom>
            <a:avLst/>
            <a:gdLst/>
            <a:ahLst/>
            <a:cxnLst/>
            <a:rect l="l" t="t" r="r" b="b"/>
            <a:pathLst>
              <a:path w="905510" h="0">
                <a:moveTo>
                  <a:pt x="0" y="0"/>
                </a:moveTo>
                <a:lnTo>
                  <a:pt x="90507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17773" y="6418893"/>
            <a:ext cx="15773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4979" sz="2025" spc="97" i="1">
                <a:latin typeface="Times New Roman"/>
                <a:cs typeface="Times New Roman"/>
              </a:rPr>
              <a:t>Q</a:t>
            </a:r>
            <a:r>
              <a:rPr dirty="0" baseline="-34979" sz="2025" spc="172">
                <a:latin typeface="Times New Roman"/>
                <a:cs typeface="Times New Roman"/>
              </a:rPr>
              <a:t>(</a:t>
            </a:r>
            <a:r>
              <a:rPr dirty="0" baseline="-34979" sz="2025" spc="120" i="1">
                <a:latin typeface="Times New Roman"/>
                <a:cs typeface="Times New Roman"/>
              </a:rPr>
              <a:t>z</a:t>
            </a:r>
            <a:r>
              <a:rPr dirty="0" baseline="-34979" sz="2025" spc="15">
                <a:latin typeface="Times New Roman"/>
                <a:cs typeface="Times New Roman"/>
              </a:rPr>
              <a:t>)</a:t>
            </a:r>
            <a:r>
              <a:rPr dirty="0" baseline="-34979" sz="2025" spc="-60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179">
                <a:latin typeface="Times New Roman"/>
                <a:cs typeface="Times New Roman"/>
              </a:rPr>
              <a:t> </a:t>
            </a:r>
            <a:r>
              <a:rPr dirty="0" sz="1350" spc="65" i="1">
                <a:latin typeface="Times New Roman"/>
                <a:cs typeface="Times New Roman"/>
              </a:rPr>
              <a:t>P</a:t>
            </a:r>
            <a:r>
              <a:rPr dirty="0" sz="1350" spc="105">
                <a:latin typeface="Times New Roman"/>
                <a:cs typeface="Times New Roman"/>
              </a:rPr>
              <a:t>(</a:t>
            </a:r>
            <a:r>
              <a:rPr dirty="0" sz="1350" spc="85" i="1">
                <a:latin typeface="Times New Roman"/>
                <a:cs typeface="Times New Roman"/>
              </a:rPr>
              <a:t>z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70" i="1">
                <a:latin typeface="Times New Roman"/>
                <a:cs typeface="Times New Roman"/>
              </a:rPr>
              <a:t>P</a:t>
            </a:r>
            <a:r>
              <a:rPr dirty="0" sz="1350" spc="105">
                <a:latin typeface="Times New Roman"/>
                <a:cs typeface="Times New Roman"/>
              </a:rPr>
              <a:t>(</a:t>
            </a:r>
            <a:r>
              <a:rPr dirty="0" sz="1350" spc="25" i="1">
                <a:latin typeface="Times New Roman"/>
                <a:cs typeface="Times New Roman"/>
              </a:rPr>
              <a:t>z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r>
              <a:rPr dirty="0" baseline="-22875" sz="1275" spc="-12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299404" y="6668542"/>
            <a:ext cx="45212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baseline="-22875" sz="1275" spc="22">
                <a:latin typeface="Times New Roman"/>
                <a:cs typeface="Times New Roman"/>
              </a:rPr>
              <a:t>0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1085" y="6530720"/>
            <a:ext cx="458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(2.2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8120" y="6922617"/>
            <a:ext cx="5418455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 polynomial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degree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degree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(2.22),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2720" y="7534503"/>
            <a:ext cx="3686810" cy="947419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840"/>
              </a:spcBef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)+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unknown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>
                <a:latin typeface="Times New Roman"/>
                <a:cs typeface="Times New Roman"/>
              </a:rPr>
              <a:t>be represented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41085" y="7628381"/>
            <a:ext cx="458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.2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2720" y="8456523"/>
            <a:ext cx="5479415" cy="946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Substitute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Q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(2.23), 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like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powers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equation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set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 other,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1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45"/>
              </a:spcBef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)+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zz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-…-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335270" cy="337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818515" marR="43180" indent="-12700">
              <a:lnSpc>
                <a:spcPct val="143600"/>
              </a:lnSpc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+(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+…+(b</a:t>
            </a:r>
            <a:r>
              <a:rPr dirty="0" baseline="-9259" sz="1350">
                <a:latin typeface="Times New Roman"/>
                <a:cs typeface="Times New Roman"/>
              </a:rPr>
              <a:t>n-2</a:t>
            </a:r>
            <a:r>
              <a:rPr dirty="0" sz="1400">
                <a:latin typeface="Times New Roman"/>
                <a:cs typeface="Times New Roman"/>
              </a:rPr>
              <a:t>-b</a:t>
            </a:r>
            <a:r>
              <a:rPr dirty="0" baseline="-9259" sz="1350">
                <a:latin typeface="Times New Roman"/>
                <a:cs typeface="Times New Roman"/>
              </a:rPr>
              <a:t>n-1</a:t>
            </a:r>
            <a:r>
              <a:rPr dirty="0" sz="1400">
                <a:latin typeface="Times New Roman"/>
                <a:cs typeface="Times New Roman"/>
              </a:rPr>
              <a:t>)z</a:t>
            </a:r>
            <a:r>
              <a:rPr dirty="0" baseline="30864" sz="1350">
                <a:latin typeface="Times New Roman"/>
                <a:cs typeface="Times New Roman"/>
              </a:rPr>
              <a:t>n-1</a:t>
            </a:r>
            <a:r>
              <a:rPr dirty="0" sz="1400">
                <a:latin typeface="Times New Roman"/>
                <a:cs typeface="Times New Roman"/>
              </a:rPr>
              <a:t>+b</a:t>
            </a:r>
            <a:r>
              <a:rPr dirty="0" baseline="-9259" sz="1350">
                <a:latin typeface="Times New Roman"/>
                <a:cs typeface="Times New Roman"/>
              </a:rPr>
              <a:t>n-1</a:t>
            </a:r>
            <a:r>
              <a:rPr dirty="0" sz="1400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coefficients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like powers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885"/>
              </a:spcBef>
            </a:pPr>
            <a:r>
              <a:rPr dirty="0" baseline="5952" sz="2100" i="1">
                <a:latin typeface="Times New Roman"/>
                <a:cs typeface="Times New Roman"/>
              </a:rPr>
              <a:t>b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-1</a:t>
            </a:r>
            <a:r>
              <a:rPr dirty="0" baseline="5952" sz="2100">
                <a:latin typeface="Times New Roman"/>
                <a:cs typeface="Times New Roman"/>
              </a:rPr>
              <a:t>=</a:t>
            </a:r>
            <a:r>
              <a:rPr dirty="0" baseline="5952" sz="2100" i="1">
                <a:latin typeface="Times New Roman"/>
                <a:cs typeface="Times New Roman"/>
              </a:rPr>
              <a:t>a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,</a:t>
            </a:r>
            <a:endParaRPr sz="9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840"/>
              </a:spcBef>
            </a:pPr>
            <a:r>
              <a:rPr dirty="0" baseline="5952" sz="2100" i="1">
                <a:latin typeface="Times New Roman"/>
                <a:cs typeface="Times New Roman"/>
              </a:rPr>
              <a:t>b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-2</a:t>
            </a:r>
            <a:r>
              <a:rPr dirty="0" baseline="5952" sz="2100">
                <a:latin typeface="Times New Roman"/>
                <a:cs typeface="Times New Roman"/>
              </a:rPr>
              <a:t>-</a:t>
            </a:r>
            <a:r>
              <a:rPr dirty="0" baseline="5952" sz="2100" i="1">
                <a:latin typeface="Times New Roman"/>
                <a:cs typeface="Times New Roman"/>
              </a:rPr>
              <a:t>b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-1</a:t>
            </a:r>
            <a:r>
              <a:rPr dirty="0" baseline="5952" sz="2100" i="1">
                <a:latin typeface="Times New Roman"/>
                <a:cs typeface="Times New Roman"/>
              </a:rPr>
              <a:t>z</a:t>
            </a:r>
            <a:r>
              <a:rPr dirty="0" sz="900">
                <a:latin typeface="Times New Roman"/>
                <a:cs typeface="Times New Roman"/>
              </a:rPr>
              <a:t>0</a:t>
            </a:r>
            <a:r>
              <a:rPr dirty="0" baseline="5952" sz="2100">
                <a:latin typeface="Times New Roman"/>
                <a:cs typeface="Times New Roman"/>
              </a:rPr>
              <a:t>=</a:t>
            </a:r>
            <a:r>
              <a:rPr dirty="0" baseline="5952" sz="2100" i="1">
                <a:latin typeface="Times New Roman"/>
                <a:cs typeface="Times New Roman"/>
              </a:rPr>
              <a:t>a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-1</a:t>
            </a:r>
            <a:r>
              <a:rPr dirty="0" baseline="5952" sz="2100">
                <a:latin typeface="Symbol"/>
                <a:cs typeface="Symbol"/>
              </a:rPr>
              <a:t></a:t>
            </a:r>
            <a:r>
              <a:rPr dirty="0" baseline="5952" sz="2100" spc="-7">
                <a:latin typeface="Times New Roman"/>
                <a:cs typeface="Times New Roman"/>
              </a:rPr>
              <a:t> </a:t>
            </a:r>
            <a:r>
              <a:rPr dirty="0" baseline="5952" sz="2100" i="1">
                <a:latin typeface="Times New Roman"/>
                <a:cs typeface="Times New Roman"/>
              </a:rPr>
              <a:t>b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-2</a:t>
            </a:r>
            <a:r>
              <a:rPr dirty="0" baseline="5952" sz="2100">
                <a:latin typeface="Times New Roman"/>
                <a:cs typeface="Times New Roman"/>
              </a:rPr>
              <a:t>=</a:t>
            </a:r>
            <a:r>
              <a:rPr dirty="0" baseline="5952" sz="2100" i="1">
                <a:latin typeface="Times New Roman"/>
                <a:cs typeface="Times New Roman"/>
              </a:rPr>
              <a:t>a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-1</a:t>
            </a:r>
            <a:r>
              <a:rPr dirty="0" baseline="5952" sz="2100">
                <a:latin typeface="Times New Roman"/>
                <a:cs typeface="Times New Roman"/>
              </a:rPr>
              <a:t>+</a:t>
            </a:r>
            <a:r>
              <a:rPr dirty="0" baseline="5952" sz="2100" i="1">
                <a:latin typeface="Times New Roman"/>
                <a:cs typeface="Times New Roman"/>
              </a:rPr>
              <a:t>b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Times New Roman"/>
                <a:cs typeface="Times New Roman"/>
              </a:rPr>
              <a:t>-1</a:t>
            </a:r>
            <a:r>
              <a:rPr dirty="0" sz="900" spc="135">
                <a:latin typeface="Times New Roman"/>
                <a:cs typeface="Times New Roman"/>
              </a:rPr>
              <a:t> </a:t>
            </a:r>
            <a:r>
              <a:rPr dirty="0" baseline="5952" sz="2100" i="1">
                <a:latin typeface="Times New Roman"/>
                <a:cs typeface="Times New Roman"/>
              </a:rPr>
              <a:t>z</a:t>
            </a:r>
            <a:r>
              <a:rPr dirty="0" sz="900">
                <a:latin typeface="Times New Roman"/>
                <a:cs typeface="Times New Roman"/>
              </a:rPr>
              <a:t>0,</a:t>
            </a:r>
            <a:endParaRPr sz="900">
              <a:latin typeface="Times New Roman"/>
              <a:cs typeface="Times New Roman"/>
            </a:endParaRPr>
          </a:p>
          <a:p>
            <a:pPr marL="516890">
              <a:lnSpc>
                <a:spcPct val="100000"/>
              </a:lnSpc>
              <a:spcBef>
                <a:spcPts val="850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  <a:p>
            <a:pPr marL="507365">
              <a:lnSpc>
                <a:spcPct val="100000"/>
              </a:lnSpc>
              <a:spcBef>
                <a:spcPts val="855"/>
              </a:spcBef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-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baseline="-9259" sz="1350" spc="7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=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Symbol"/>
                <a:cs typeface="Symbol"/>
              </a:rPr>
              <a:t>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0,</a:t>
            </a:r>
            <a:endParaRPr baseline="-9259" sz="135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905"/>
              </a:spcBef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)-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Horner's algorithm can be written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11705" y="4052950"/>
          <a:ext cx="4610100" cy="986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790"/>
                <a:gridCol w="683895"/>
                <a:gridCol w="682625"/>
                <a:gridCol w="683894"/>
                <a:gridCol w="684530"/>
                <a:gridCol w="683895"/>
                <a:gridCol w="682625"/>
              </a:tblGrid>
              <a:tr h="633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R w="63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9259" sz="1350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sz="9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41666" sz="2100">
                          <a:latin typeface="Times New Roman"/>
                          <a:cs typeface="Times New Roman"/>
                        </a:rPr>
                        <a:t>+</a:t>
                      </a:r>
                      <a:endParaRPr baseline="41666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590"/>
                        </a:spcBef>
                        <a:tabLst>
                          <a:tab pos="527050" algn="l"/>
                        </a:tabLst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1400" spc="1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	</a:t>
                      </a:r>
                      <a:r>
                        <a:rPr dirty="0" baseline="39682" sz="2100">
                          <a:latin typeface="Times New Roman"/>
                          <a:cs typeface="Times New Roman"/>
                        </a:rPr>
                        <a:t>+</a:t>
                      </a:r>
                      <a:endParaRPr baseline="39682" sz="21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ts val="570"/>
                        </a:lnSpc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9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n-2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…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…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25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  <a:p>
                      <a:pPr marL="419100">
                        <a:lnSpc>
                          <a:spcPts val="12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400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1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0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  <a:p>
                      <a:pPr marL="466090">
                        <a:lnSpc>
                          <a:spcPts val="12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+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20"/>
                        </a:lnSpc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baseline="5952" sz="210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900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…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4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baseline="-9259" sz="1350">
                          <a:latin typeface="Times New Roman"/>
                          <a:cs typeface="Times New Roman"/>
                        </a:rPr>
                        <a:t>0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baseline="5952" sz="2100" i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-1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17320" y="5166740"/>
            <a:ext cx="5529580" cy="1387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satisfied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3500" marR="55880">
              <a:lnSpc>
                <a:spcPct val="161700"/>
              </a:lnSpc>
              <a:spcBef>
                <a:spcPts val="3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204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2.27:</a:t>
            </a:r>
            <a:r>
              <a:rPr dirty="0" sz="1400" spc="2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Horner's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evaluate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(3),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P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60" i="1">
                <a:latin typeface="Times New Roman"/>
                <a:cs typeface="Times New Roman"/>
              </a:rPr>
              <a:t>z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z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4</a:t>
            </a:r>
            <a:r>
              <a:rPr dirty="0" sz="1400" spc="65" i="1">
                <a:latin typeface="Times New Roman"/>
                <a:cs typeface="Times New Roman"/>
              </a:rPr>
              <a:t>z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7</a:t>
            </a:r>
            <a:r>
              <a:rPr dirty="0" sz="1400" spc="95" i="1">
                <a:latin typeface="Times New Roman"/>
                <a:cs typeface="Times New Roman"/>
              </a:rPr>
              <a:t>z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5</a:t>
            </a:r>
            <a:r>
              <a:rPr dirty="0" sz="1400" spc="20" i="1">
                <a:latin typeface="Times New Roman"/>
                <a:cs typeface="Times New Roman"/>
              </a:rPr>
              <a:t>z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2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11705" y="6953377"/>
          <a:ext cx="2187575" cy="852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/>
                <a:gridCol w="360045"/>
                <a:gridCol w="361315"/>
                <a:gridCol w="360045"/>
                <a:gridCol w="360044"/>
                <a:gridCol w="360044"/>
              </a:tblGrid>
              <a:tr h="542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R w="63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30020" y="7933181"/>
            <a:ext cx="5502910" cy="10045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Thus,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(3)=19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write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-3)(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+4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+7)+19.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143600"/>
              </a:lnSpc>
              <a:spcBef>
                <a:spcPts val="1200"/>
              </a:spcBef>
            </a:pPr>
            <a:r>
              <a:rPr dirty="0" sz="1400">
                <a:latin typeface="Times New Roman"/>
                <a:cs typeface="Times New Roman"/>
              </a:rPr>
              <a:t>Horner's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also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deflation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This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is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the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process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3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removing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linear</a:t>
            </a:r>
            <a:r>
              <a:rPr dirty="0" sz="1400" spc="1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factor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from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polynomial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3904" y="4137025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1750" y="380999"/>
                </a:moveTo>
                <a:lnTo>
                  <a:pt x="0" y="380999"/>
                </a:lnTo>
                <a:lnTo>
                  <a:pt x="38100" y="457199"/>
                </a:lnTo>
                <a:lnTo>
                  <a:pt x="69850" y="393699"/>
                </a:lnTo>
                <a:lnTo>
                  <a:pt x="31750" y="393699"/>
                </a:lnTo>
                <a:lnTo>
                  <a:pt x="31750" y="380999"/>
                </a:lnTo>
                <a:close/>
              </a:path>
              <a:path w="76200" h="457200">
                <a:moveTo>
                  <a:pt x="44450" y="63499"/>
                </a:moveTo>
                <a:lnTo>
                  <a:pt x="31750" y="63499"/>
                </a:lnTo>
                <a:lnTo>
                  <a:pt x="31750" y="393699"/>
                </a:lnTo>
                <a:lnTo>
                  <a:pt x="44450" y="393699"/>
                </a:lnTo>
                <a:lnTo>
                  <a:pt x="44450" y="63499"/>
                </a:lnTo>
                <a:close/>
              </a:path>
              <a:path w="76200" h="457200">
                <a:moveTo>
                  <a:pt x="76200" y="380999"/>
                </a:moveTo>
                <a:lnTo>
                  <a:pt x="44450" y="380999"/>
                </a:lnTo>
                <a:lnTo>
                  <a:pt x="44450" y="393699"/>
                </a:lnTo>
                <a:lnTo>
                  <a:pt x="69850" y="393699"/>
                </a:lnTo>
                <a:lnTo>
                  <a:pt x="76200" y="380999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63499"/>
                </a:lnTo>
                <a:lnTo>
                  <a:pt x="69850" y="63499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499"/>
                </a:moveTo>
                <a:lnTo>
                  <a:pt x="44450" y="63499"/>
                </a:lnTo>
                <a:lnTo>
                  <a:pt x="44450" y="76199"/>
                </a:lnTo>
                <a:lnTo>
                  <a:pt x="76200" y="76199"/>
                </a:lnTo>
                <a:lnTo>
                  <a:pt x="69850" y="6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12565" y="4123689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1750" y="381000"/>
                </a:moveTo>
                <a:lnTo>
                  <a:pt x="0" y="381000"/>
                </a:lnTo>
                <a:lnTo>
                  <a:pt x="38100" y="457200"/>
                </a:lnTo>
                <a:lnTo>
                  <a:pt x="69850" y="393700"/>
                </a:lnTo>
                <a:lnTo>
                  <a:pt x="31750" y="393700"/>
                </a:lnTo>
                <a:lnTo>
                  <a:pt x="31750" y="381000"/>
                </a:lnTo>
                <a:close/>
              </a:path>
              <a:path w="76200" h="457200">
                <a:moveTo>
                  <a:pt x="44450" y="63500"/>
                </a:moveTo>
                <a:lnTo>
                  <a:pt x="31750" y="63500"/>
                </a:lnTo>
                <a:lnTo>
                  <a:pt x="31750" y="393700"/>
                </a:lnTo>
                <a:lnTo>
                  <a:pt x="44450" y="393700"/>
                </a:lnTo>
                <a:lnTo>
                  <a:pt x="44450" y="63500"/>
                </a:lnTo>
                <a:close/>
              </a:path>
              <a:path w="76200" h="457200">
                <a:moveTo>
                  <a:pt x="76200" y="381000"/>
                </a:moveTo>
                <a:lnTo>
                  <a:pt x="44450" y="381000"/>
                </a:lnTo>
                <a:lnTo>
                  <a:pt x="44450" y="393700"/>
                </a:lnTo>
                <a:lnTo>
                  <a:pt x="69850" y="393700"/>
                </a:lnTo>
                <a:lnTo>
                  <a:pt x="76200" y="381000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79390" y="4119879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1750" y="381000"/>
                </a:moveTo>
                <a:lnTo>
                  <a:pt x="0" y="381000"/>
                </a:lnTo>
                <a:lnTo>
                  <a:pt x="38100" y="457200"/>
                </a:lnTo>
                <a:lnTo>
                  <a:pt x="69850" y="393700"/>
                </a:lnTo>
                <a:lnTo>
                  <a:pt x="31750" y="393700"/>
                </a:lnTo>
                <a:lnTo>
                  <a:pt x="31750" y="381000"/>
                </a:lnTo>
                <a:close/>
              </a:path>
              <a:path w="76200" h="457200">
                <a:moveTo>
                  <a:pt x="44450" y="63500"/>
                </a:moveTo>
                <a:lnTo>
                  <a:pt x="31750" y="63500"/>
                </a:lnTo>
                <a:lnTo>
                  <a:pt x="31750" y="393700"/>
                </a:lnTo>
                <a:lnTo>
                  <a:pt x="44450" y="393700"/>
                </a:lnTo>
                <a:lnTo>
                  <a:pt x="44450" y="63500"/>
                </a:lnTo>
                <a:close/>
              </a:path>
              <a:path w="76200" h="457200">
                <a:moveTo>
                  <a:pt x="76200" y="381000"/>
                </a:moveTo>
                <a:lnTo>
                  <a:pt x="44450" y="381000"/>
                </a:lnTo>
                <a:lnTo>
                  <a:pt x="44450" y="393700"/>
                </a:lnTo>
                <a:lnTo>
                  <a:pt x="69850" y="393700"/>
                </a:lnTo>
                <a:lnTo>
                  <a:pt x="76200" y="381000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84240" y="410845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1750" y="380999"/>
                </a:moveTo>
                <a:lnTo>
                  <a:pt x="0" y="380999"/>
                </a:lnTo>
                <a:lnTo>
                  <a:pt x="38100" y="457199"/>
                </a:lnTo>
                <a:lnTo>
                  <a:pt x="69850" y="393699"/>
                </a:lnTo>
                <a:lnTo>
                  <a:pt x="31750" y="393699"/>
                </a:lnTo>
                <a:lnTo>
                  <a:pt x="31750" y="380999"/>
                </a:lnTo>
                <a:close/>
              </a:path>
              <a:path w="76200" h="457200">
                <a:moveTo>
                  <a:pt x="44450" y="63500"/>
                </a:moveTo>
                <a:lnTo>
                  <a:pt x="31750" y="63500"/>
                </a:lnTo>
                <a:lnTo>
                  <a:pt x="31750" y="393699"/>
                </a:lnTo>
                <a:lnTo>
                  <a:pt x="44450" y="393699"/>
                </a:lnTo>
                <a:lnTo>
                  <a:pt x="44450" y="63500"/>
                </a:lnTo>
                <a:close/>
              </a:path>
              <a:path w="76200" h="457200">
                <a:moveTo>
                  <a:pt x="76200" y="380999"/>
                </a:moveTo>
                <a:lnTo>
                  <a:pt x="44450" y="380999"/>
                </a:lnTo>
                <a:lnTo>
                  <a:pt x="44450" y="393699"/>
                </a:lnTo>
                <a:lnTo>
                  <a:pt x="69850" y="393699"/>
                </a:lnTo>
                <a:lnTo>
                  <a:pt x="76200" y="380999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54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5501005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P,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converse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true.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474977"/>
            <a:ext cx="2909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remaining roots 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 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35526" y="1620818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4" h="0">
                <a:moveTo>
                  <a:pt x="0" y="0"/>
                </a:moveTo>
                <a:lnTo>
                  <a:pt x="420667" y="0"/>
                </a:lnTo>
              </a:path>
            </a:pathLst>
          </a:custGeom>
          <a:ln w="89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16992" y="1613308"/>
            <a:ext cx="4533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z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Symbol"/>
                <a:cs typeface="Symbol"/>
              </a:rPr>
              <a:t>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z</a:t>
            </a:r>
            <a:r>
              <a:rPr dirty="0" baseline="-22875" sz="1275" spc="30">
                <a:latin typeface="Times New Roman"/>
                <a:cs typeface="Times New Roman"/>
              </a:rPr>
              <a:t>0</a:t>
            </a:r>
            <a:endParaRPr baseline="-22875" sz="127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0316" y="1363658"/>
            <a:ext cx="512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350" spc="70" i="1">
                <a:latin typeface="Times New Roman"/>
                <a:cs typeface="Times New Roman"/>
              </a:rPr>
              <a:t>P</a:t>
            </a:r>
            <a:r>
              <a:rPr dirty="0" sz="1350" spc="70">
                <a:latin typeface="Times New Roman"/>
                <a:cs typeface="Times New Roman"/>
              </a:rPr>
              <a:t>(</a:t>
            </a:r>
            <a:r>
              <a:rPr dirty="0" sz="1350" spc="70" i="1">
                <a:latin typeface="Times New Roman"/>
                <a:cs typeface="Times New Roman"/>
              </a:rPr>
              <a:t>z</a:t>
            </a:r>
            <a:r>
              <a:rPr dirty="0" sz="1350" spc="70">
                <a:latin typeface="Times New Roman"/>
                <a:cs typeface="Times New Roman"/>
              </a:rPr>
              <a:t>)</a:t>
            </a:r>
            <a:r>
              <a:rPr dirty="0" sz="1350" spc="14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0020" y="2074715"/>
            <a:ext cx="5505450" cy="1042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2.28: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Deflate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P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z</a:t>
            </a:r>
            <a:r>
              <a:rPr dirty="0" sz="1400" spc="5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5" i="1">
                <a:latin typeface="Times New Roman"/>
                <a:cs typeface="Times New Roman"/>
              </a:rPr>
              <a:t>z</a:t>
            </a:r>
            <a:r>
              <a:rPr dirty="0" baseline="40123" sz="1350" spc="82">
                <a:latin typeface="Times New Roman"/>
                <a:cs typeface="Times New Roman"/>
              </a:rPr>
              <a:t>4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4</a:t>
            </a:r>
            <a:r>
              <a:rPr dirty="0" sz="1400" spc="55" i="1">
                <a:latin typeface="Times New Roman"/>
                <a:cs typeface="Times New Roman"/>
              </a:rPr>
              <a:t>z</a:t>
            </a:r>
            <a:r>
              <a:rPr dirty="0" baseline="40123" sz="1350" spc="82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7</a:t>
            </a:r>
            <a:r>
              <a:rPr dirty="0" sz="1400" spc="75" i="1">
                <a:latin typeface="Times New Roman"/>
                <a:cs typeface="Times New Roman"/>
              </a:rPr>
              <a:t>z</a:t>
            </a:r>
            <a:r>
              <a:rPr dirty="0" baseline="40123" sz="1350" spc="112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5</a:t>
            </a:r>
            <a:r>
              <a:rPr dirty="0" sz="1400" spc="40" i="1">
                <a:latin typeface="Times New Roman"/>
                <a:cs typeface="Times New Roman"/>
              </a:rPr>
              <a:t>z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2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using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10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 that 2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 roots.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11705" y="3284855"/>
          <a:ext cx="2187575" cy="852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/>
                <a:gridCol w="360045"/>
                <a:gridCol w="361315"/>
                <a:gridCol w="360045"/>
                <a:gridCol w="360044"/>
                <a:gridCol w="360044"/>
              </a:tblGrid>
              <a:tr h="542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030020" y="4276470"/>
            <a:ext cx="5499735" cy="2546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-2)(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-2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+3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+1).</a:t>
            </a:r>
            <a:endParaRPr sz="1400">
              <a:latin typeface="Times New Roman"/>
              <a:cs typeface="Times New Roman"/>
            </a:endParaRPr>
          </a:p>
          <a:p>
            <a:pPr marL="50800" marR="48260">
              <a:lnSpc>
                <a:spcPct val="144300"/>
              </a:lnSpc>
              <a:spcBef>
                <a:spcPts val="1245"/>
              </a:spcBef>
            </a:pPr>
            <a:r>
              <a:rPr dirty="0" sz="1400">
                <a:latin typeface="Times New Roman"/>
                <a:cs typeface="Times New Roman"/>
              </a:rPr>
              <a:t>A third application of Horner's algorithm is in finding the Taylor expansion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Let</a:t>
            </a:r>
            <a:endParaRPr sz="140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  <a:spcBef>
                <a:spcPts val="730"/>
              </a:spcBef>
            </a:pP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+a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)+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28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applying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Horner's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algorithm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also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yields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42396" y="7148493"/>
            <a:ext cx="902335" cy="0"/>
          </a:xfrm>
          <a:custGeom>
            <a:avLst/>
            <a:gdLst/>
            <a:ahLst/>
            <a:cxnLst/>
            <a:rect l="l" t="t" r="r" b="b"/>
            <a:pathLst>
              <a:path w="902335" h="0">
                <a:moveTo>
                  <a:pt x="0" y="0"/>
                </a:moveTo>
                <a:lnTo>
                  <a:pt x="901724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10168" y="7249479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87153" y="7112530"/>
            <a:ext cx="344932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80059" algn="l"/>
                <a:tab pos="1040765" algn="l"/>
                <a:tab pos="1612900" algn="l"/>
                <a:tab pos="2461895" algn="l"/>
                <a:tab pos="3009265" algn="l"/>
                <a:tab pos="3378835" algn="l"/>
              </a:tabLst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r>
              <a:rPr dirty="0" sz="850" spc="20" i="1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0</a:t>
            </a:r>
            <a:r>
              <a:rPr dirty="0" sz="850" spc="20">
                <a:latin typeface="Times New Roman"/>
                <a:cs typeface="Times New Roman"/>
              </a:rPr>
              <a:t>	</a:t>
            </a:r>
            <a:r>
              <a:rPr dirty="0" sz="850" spc="50" i="1">
                <a:latin typeface="Times New Roman"/>
                <a:cs typeface="Times New Roman"/>
              </a:rPr>
              <a:t>n</a:t>
            </a:r>
            <a:r>
              <a:rPr dirty="0" sz="850" spc="-45">
                <a:latin typeface="Symbol"/>
                <a:cs typeface="Symbol"/>
              </a:rPr>
              <a:t>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0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0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0413" y="7004041"/>
            <a:ext cx="520763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2897505" algn="l"/>
              </a:tabLst>
            </a:pPr>
            <a:r>
              <a:rPr dirty="0" sz="1350" spc="65" i="1">
                <a:latin typeface="Times New Roman"/>
                <a:cs typeface="Times New Roman"/>
              </a:rPr>
              <a:t>q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80" i="1">
                <a:latin typeface="Times New Roman"/>
                <a:cs typeface="Times New Roman"/>
              </a:rPr>
              <a:t>z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baseline="34979" sz="2025" spc="89" i="1">
                <a:latin typeface="Times New Roman"/>
                <a:cs typeface="Times New Roman"/>
              </a:rPr>
              <a:t>p</a:t>
            </a:r>
            <a:r>
              <a:rPr dirty="0" baseline="34979" sz="2025" spc="172">
                <a:latin typeface="Times New Roman"/>
                <a:cs typeface="Times New Roman"/>
              </a:rPr>
              <a:t>(</a:t>
            </a:r>
            <a:r>
              <a:rPr dirty="0" baseline="34979" sz="2025" spc="120" i="1">
                <a:latin typeface="Times New Roman"/>
                <a:cs typeface="Times New Roman"/>
              </a:rPr>
              <a:t>z</a:t>
            </a:r>
            <a:r>
              <a:rPr dirty="0" baseline="34979" sz="2025" spc="22">
                <a:latin typeface="Times New Roman"/>
                <a:cs typeface="Times New Roman"/>
              </a:rPr>
              <a:t>)</a:t>
            </a:r>
            <a:r>
              <a:rPr dirty="0" baseline="34979" sz="2025" spc="-104">
                <a:latin typeface="Times New Roman"/>
                <a:cs typeface="Times New Roman"/>
              </a:rPr>
              <a:t> </a:t>
            </a:r>
            <a:r>
              <a:rPr dirty="0" baseline="34979" sz="2025" spc="37">
                <a:latin typeface="Symbol"/>
                <a:cs typeface="Symbol"/>
              </a:rPr>
              <a:t></a:t>
            </a:r>
            <a:r>
              <a:rPr dirty="0" baseline="34979" sz="2025" spc="157">
                <a:latin typeface="Times New Roman"/>
                <a:cs typeface="Times New Roman"/>
              </a:rPr>
              <a:t> </a:t>
            </a:r>
            <a:r>
              <a:rPr dirty="0" baseline="34979" sz="2025" spc="89" i="1">
                <a:latin typeface="Times New Roman"/>
                <a:cs typeface="Times New Roman"/>
              </a:rPr>
              <a:t>p</a:t>
            </a:r>
            <a:r>
              <a:rPr dirty="0" baseline="34979" sz="2025" spc="179">
                <a:latin typeface="Times New Roman"/>
                <a:cs typeface="Times New Roman"/>
              </a:rPr>
              <a:t>(</a:t>
            </a:r>
            <a:r>
              <a:rPr dirty="0" baseline="34979" sz="2025" spc="30" i="1">
                <a:latin typeface="Times New Roman"/>
                <a:cs typeface="Times New Roman"/>
              </a:rPr>
              <a:t>z</a:t>
            </a:r>
            <a:r>
              <a:rPr dirty="0" baseline="32679" sz="1275" spc="30">
                <a:latin typeface="Times New Roman"/>
                <a:cs typeface="Times New Roman"/>
              </a:rPr>
              <a:t>0</a:t>
            </a:r>
            <a:r>
              <a:rPr dirty="0" baseline="32679" sz="1275" spc="-127">
                <a:latin typeface="Times New Roman"/>
                <a:cs typeface="Times New Roman"/>
              </a:rPr>
              <a:t> </a:t>
            </a:r>
            <a:r>
              <a:rPr dirty="0" baseline="34979" sz="2025" spc="22">
                <a:latin typeface="Times New Roman"/>
                <a:cs typeface="Times New Roman"/>
              </a:rPr>
              <a:t>)</a:t>
            </a:r>
            <a:r>
              <a:rPr dirty="0" baseline="34979" sz="2025" spc="11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90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)</a:t>
            </a:r>
            <a:r>
              <a:rPr dirty="0" baseline="39215" sz="1275" spc="82" i="1">
                <a:latin typeface="Times New Roman"/>
                <a:cs typeface="Times New Roman"/>
              </a:rPr>
              <a:t>n</a:t>
            </a:r>
            <a:r>
              <a:rPr dirty="0" baseline="39215" sz="1275" spc="-67">
                <a:latin typeface="Symbol"/>
                <a:cs typeface="Symbol"/>
              </a:rPr>
              <a:t></a:t>
            </a:r>
            <a:r>
              <a:rPr dirty="0" baseline="39215" sz="1275" spc="30">
                <a:latin typeface="Times New Roman"/>
                <a:cs typeface="Times New Roman"/>
              </a:rPr>
              <a:t>1</a:t>
            </a:r>
            <a:r>
              <a:rPr dirty="0" baseline="39215" sz="1275" spc="14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sz="1350" spc="65">
                <a:latin typeface="Times New Roman"/>
                <a:cs typeface="Times New Roman"/>
              </a:rPr>
              <a:t>)</a:t>
            </a:r>
            <a:r>
              <a:rPr dirty="0" baseline="39215" sz="1275" spc="82" i="1">
                <a:latin typeface="Times New Roman"/>
                <a:cs typeface="Times New Roman"/>
              </a:rPr>
              <a:t>n</a:t>
            </a:r>
            <a:r>
              <a:rPr dirty="0" baseline="39215" sz="1275" spc="82">
                <a:latin typeface="Symbol"/>
                <a:cs typeface="Symbol"/>
              </a:rPr>
              <a:t></a:t>
            </a:r>
            <a:r>
              <a:rPr dirty="0" baseline="39215" sz="1275" spc="30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7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...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30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Symbol"/>
                <a:cs typeface="Symbol"/>
              </a:rPr>
              <a:t>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q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9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0731" y="7140982"/>
            <a:ext cx="34417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z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z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2720" y="7386066"/>
            <a:ext cx="5477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process</a:t>
            </a:r>
            <a:r>
              <a:rPr dirty="0" sz="1400" spc="5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repeated 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until</a:t>
            </a:r>
            <a:r>
              <a:rPr dirty="0" sz="1400" spc="5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5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coefficients</a:t>
            </a:r>
            <a:r>
              <a:rPr dirty="0" sz="1400" spc="5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 i="1">
                <a:latin typeface="Times New Roman"/>
                <a:cs typeface="Times New Roman"/>
              </a:rPr>
              <a:t>k</a:t>
            </a:r>
            <a:r>
              <a:rPr dirty="0" baseline="-9259" sz="1350" spc="63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found,</a:t>
            </a:r>
            <a:r>
              <a:rPr dirty="0" sz="1400" spc="5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33447" y="7977399"/>
            <a:ext cx="585470" cy="0"/>
          </a:xfrm>
          <a:custGeom>
            <a:avLst/>
            <a:gdLst/>
            <a:ahLst/>
            <a:cxnLst/>
            <a:rect l="l" t="t" r="r" b="b"/>
            <a:pathLst>
              <a:path w="585469" h="0">
                <a:moveTo>
                  <a:pt x="0" y="0"/>
                </a:moveTo>
                <a:lnTo>
                  <a:pt x="58528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020542" y="7831625"/>
            <a:ext cx="704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55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412014" y="7720233"/>
            <a:ext cx="6375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55" i="1">
                <a:latin typeface="Times New Roman"/>
                <a:cs typeface="Times New Roman"/>
              </a:rPr>
              <a:t>P</a:t>
            </a:r>
            <a:r>
              <a:rPr dirty="0" baseline="40123" sz="1350" spc="89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65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47633" y="7969870"/>
            <a:ext cx="18097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 spc="-2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3188" y="7831625"/>
            <a:ext cx="3663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 i="1">
                <a:latin typeface="Times New Roman"/>
                <a:cs typeface="Times New Roman"/>
              </a:rPr>
              <a:t>k</a:t>
            </a:r>
            <a:r>
              <a:rPr dirty="0" baseline="-21604" sz="1350" spc="3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2720" y="8261451"/>
            <a:ext cx="547814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1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2.29:</a:t>
            </a:r>
            <a:r>
              <a:rPr dirty="0" sz="1400" spc="1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Taylor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expansion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2.28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about 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=3.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68120" y="433831"/>
            <a:ext cx="3187700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5433" y="2656078"/>
            <a:ext cx="314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imes New Roman"/>
                <a:cs typeface="Times New Roman"/>
              </a:rPr>
              <a:t>-</a:t>
            </a:r>
            <a:r>
              <a:rPr dirty="0" sz="800" spc="5">
                <a:latin typeface="Times New Roman"/>
                <a:cs typeface="Times New Roman"/>
              </a:rPr>
              <a:t>3</a:t>
            </a:r>
            <a:r>
              <a:rPr dirty="0" baseline="4629" sz="1800" spc="-7">
                <a:latin typeface="Times New Roman"/>
                <a:cs typeface="Times New Roman"/>
              </a:rPr>
              <a:t>=c</a:t>
            </a:r>
            <a:r>
              <a:rPr dirty="0" sz="80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11705" y="1387093"/>
          <a:ext cx="2187575" cy="3070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/>
                <a:gridCol w="360045"/>
                <a:gridCol w="361315"/>
                <a:gridCol w="360044"/>
                <a:gridCol w="360044"/>
                <a:gridCol w="360044"/>
              </a:tblGrid>
              <a:tr h="542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baseline="3968" sz="2100" spc="-15">
                          <a:latin typeface="Symbol"/>
                          <a:cs typeface="Symbol"/>
                        </a:rPr>
                        <a:t>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5575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53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31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baseline="3968" sz="2100" spc="-7">
                          <a:latin typeface="Symbol"/>
                          <a:cs typeface="Symbol"/>
                        </a:rPr>
                        <a:t>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n-2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=c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3665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baseline="3968" sz="2100" spc="-7">
                          <a:latin typeface="Symbol"/>
                          <a:cs typeface="Symbol"/>
                        </a:rPr>
                        <a:t>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n-1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=c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2075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baseline="3968" sz="2100" spc="-7">
                          <a:latin typeface="Symbol"/>
                          <a:cs typeface="Symbol"/>
                        </a:rPr>
                        <a:t>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baseline="4629" sz="1800" spc="-7">
                          <a:latin typeface="Times New Roman"/>
                          <a:cs typeface="Times New Roman"/>
                        </a:rPr>
                        <a:t>=c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72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932301" y="2066289"/>
            <a:ext cx="6083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Symbol"/>
                <a:cs typeface="Symbol"/>
              </a:rPr>
              <a:t></a:t>
            </a:r>
            <a:r>
              <a:rPr dirty="0" baseline="4629" sz="1800" spc="-7">
                <a:latin typeface="Times New Roman"/>
                <a:cs typeface="Times New Roman"/>
              </a:rPr>
              <a:t>c</a:t>
            </a:r>
            <a:r>
              <a:rPr dirty="0" sz="800" spc="-5">
                <a:latin typeface="Times New Roman"/>
                <a:cs typeface="Times New Roman"/>
              </a:rPr>
              <a:t>n-4</a:t>
            </a:r>
            <a:r>
              <a:rPr dirty="0" baseline="4629" sz="1800" spc="-7">
                <a:latin typeface="Times New Roman"/>
                <a:cs typeface="Times New Roman"/>
              </a:rPr>
              <a:t>=c</a:t>
            </a:r>
            <a:r>
              <a:rPr dirty="0" sz="800" spc="-5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7320" y="4750434"/>
            <a:ext cx="5527675" cy="2744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)=(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-3)</a:t>
            </a:r>
            <a:r>
              <a:rPr dirty="0" baseline="30864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+8(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-3)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+25(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-3)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+37(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-3)+19.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2.3.10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Bairstow's Method</a:t>
            </a:r>
            <a:endParaRPr sz="1600">
              <a:latin typeface="Times New Roman"/>
              <a:cs typeface="Times New Roman"/>
            </a:endParaRPr>
          </a:p>
          <a:p>
            <a:pPr marL="63500" marR="60960">
              <a:lnSpc>
                <a:spcPct val="143600"/>
              </a:lnSpc>
              <a:spcBef>
                <a:spcPts val="1325"/>
              </a:spcBef>
            </a:pPr>
            <a:r>
              <a:rPr dirty="0" sz="1400">
                <a:latin typeface="Times New Roman"/>
                <a:cs typeface="Times New Roman"/>
              </a:rPr>
              <a:t>Bairstow's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Muller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Newton-Raphson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methods.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permit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evaluation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complex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roots,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Bairstow's method </a:t>
            </a:r>
            <a:r>
              <a:rPr dirty="0" sz="1400" spc="5">
                <a:latin typeface="Times New Roman"/>
                <a:cs typeface="Times New Roman"/>
              </a:rPr>
              <a:t>divides</a:t>
            </a:r>
            <a:r>
              <a:rPr dirty="0" sz="1400">
                <a:latin typeface="Times New Roman"/>
                <a:cs typeface="Times New Roman"/>
              </a:rPr>
              <a:t> the polynomial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into</a:t>
            </a:r>
            <a:endParaRPr sz="1400">
              <a:latin typeface="Times New Roman"/>
              <a:cs typeface="Times New Roman"/>
            </a:endParaRPr>
          </a:p>
          <a:p>
            <a:pPr marL="564515">
              <a:lnSpc>
                <a:spcPct val="100000"/>
              </a:lnSpc>
              <a:spcBef>
                <a:spcPts val="730"/>
              </a:spcBef>
              <a:tabLst>
                <a:tab pos="463613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	(2.24)</a:t>
            </a:r>
            <a:endParaRPr sz="1400">
              <a:latin typeface="Times New Roman"/>
              <a:cs typeface="Times New Roman"/>
            </a:endParaRPr>
          </a:p>
          <a:p>
            <a:pPr marL="63500" marR="55880">
              <a:lnSpc>
                <a:spcPct val="1437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quadratic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rx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this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done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(2.24),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result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 polynomial: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2720" y="7468972"/>
            <a:ext cx="2881630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591185">
              <a:lnSpc>
                <a:spcPct val="1436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-2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+…+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 i="1">
                <a:latin typeface="Times New Roman"/>
                <a:cs typeface="Times New Roman"/>
              </a:rPr>
              <a:t>n</a:t>
            </a:r>
            <a:r>
              <a:rPr dirty="0" baseline="30864" sz="1350">
                <a:latin typeface="Times New Roman"/>
                <a:cs typeface="Times New Roman"/>
              </a:rPr>
              <a:t>-2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remainder: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x-r</a:t>
            </a:r>
            <a:r>
              <a:rPr dirty="0" sz="1400">
                <a:latin typeface="Times New Roman"/>
                <a:cs typeface="Times New Roman"/>
              </a:rPr>
              <a:t>)+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0.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1085" y="7561326"/>
            <a:ext cx="458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(2.2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1085" y="8173973"/>
            <a:ext cx="458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(2.2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8389467"/>
            <a:ext cx="541845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synthetic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division,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simple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recurrence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relationship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 the division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quadratic factor: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9869" y="963523"/>
            <a:ext cx="2754630" cy="94488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rb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rb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i="1">
                <a:latin typeface="Times New Roman"/>
                <a:cs typeface="Times New Roman"/>
              </a:rPr>
              <a:t>sb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>
                <a:latin typeface="Times New Roman"/>
                <a:cs typeface="Times New Roman"/>
              </a:rPr>
              <a:t>+2</a:t>
            </a:r>
            <a:r>
              <a:rPr dirty="0" baseline="-9259" sz="1350" spc="17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1085" y="1362201"/>
            <a:ext cx="458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(2.2</a:t>
            </a:r>
            <a:r>
              <a:rPr dirty="0" sz="1400" spc="1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2720" y="2033371"/>
            <a:ext cx="5480685" cy="43211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 marR="34290">
              <a:lnSpc>
                <a:spcPct val="1439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 quadratic factor is introduced to allow the </a:t>
            </a:r>
            <a:r>
              <a:rPr dirty="0" sz="1400" spc="5">
                <a:latin typeface="Times New Roman"/>
                <a:cs typeface="Times New Roman"/>
              </a:rPr>
              <a:t>determination </a:t>
            </a:r>
            <a:r>
              <a:rPr dirty="0" sz="1400">
                <a:latin typeface="Times New Roman"/>
                <a:cs typeface="Times New Roman"/>
              </a:rPr>
              <a:t>of complex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coefficients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original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real,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complex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occur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conjugate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pairs.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43600"/>
              </a:lnSpc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rx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divisor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complex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quadratic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formula.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Thus,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reduced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algn="just" marL="38100" marR="3175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determine the values of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s </a:t>
            </a:r>
            <a:r>
              <a:rPr dirty="0" sz="1400">
                <a:latin typeface="Times New Roman"/>
                <a:cs typeface="Times New Roman"/>
              </a:rPr>
              <a:t>which make the quadratic factor an exact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divisor. In other words, we seek </a:t>
            </a:r>
            <a:r>
              <a:rPr dirty="0" sz="1400" spc="5">
                <a:latin typeface="Times New Roman"/>
                <a:cs typeface="Times New Roman"/>
              </a:rPr>
              <a:t>those </a:t>
            </a:r>
            <a:r>
              <a:rPr dirty="0" sz="1400">
                <a:latin typeface="Times New Roman"/>
                <a:cs typeface="Times New Roman"/>
              </a:rPr>
              <a:t>values that make the remainder term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equal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 algn="just" marL="38100" indent="45656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Inspection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(2.27)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leads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conclude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remainder to be zero. Because it is unlikely that our initial guesses at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 of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s </a:t>
            </a:r>
            <a:r>
              <a:rPr dirty="0" sz="1400">
                <a:latin typeface="Times New Roman"/>
                <a:cs typeface="Times New Roman"/>
              </a:rPr>
              <a:t>will lead to this result, we must determine a systematic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way to modify our guesses so that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approach zero. To do </a:t>
            </a:r>
            <a:r>
              <a:rPr dirty="0" sz="1400" spc="5">
                <a:latin typeface="Times New Roman"/>
                <a:cs typeface="Times New Roman"/>
              </a:rPr>
              <a:t>this,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Bairstow's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strategy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similar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Newton-Raphson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approach.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Because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both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baseline="-9259" sz="1350" spc="2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functions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both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6107" y="669452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 h="0">
                <a:moveTo>
                  <a:pt x="0" y="0"/>
                </a:moveTo>
                <a:lnTo>
                  <a:pt x="232244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24582" y="6694525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 h="0">
                <a:moveTo>
                  <a:pt x="0" y="0"/>
                </a:moveTo>
                <a:lnTo>
                  <a:pt x="232497" y="0"/>
                </a:lnTo>
              </a:path>
            </a:pathLst>
          </a:custGeom>
          <a:ln w="86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10194" y="6658009"/>
            <a:ext cx="14325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1440" algn="l"/>
              </a:tabLst>
            </a:pP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7776" y="6548509"/>
            <a:ext cx="29533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</a:t>
            </a:r>
            <a:r>
              <a:rPr dirty="0" sz="1400" spc="65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Δ</a:t>
            </a:r>
            <a:r>
              <a:rPr dirty="0" sz="1400" spc="4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baseline="35714" sz="2100" spc="-22">
                <a:latin typeface="Symbol"/>
                <a:cs typeface="Symbol"/>
              </a:rPr>
              <a:t></a:t>
            </a:r>
            <a:r>
              <a:rPr dirty="0" baseline="35714" sz="2100" spc="-262" i="1">
                <a:latin typeface="Times New Roman"/>
                <a:cs typeface="Times New Roman"/>
              </a:rPr>
              <a:t>b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baseline="30864" sz="1350" spc="82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Δ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35714" sz="2100" spc="-22">
                <a:latin typeface="Symbol"/>
                <a:cs typeface="Symbol"/>
              </a:rPr>
              <a:t></a:t>
            </a:r>
            <a:r>
              <a:rPr dirty="0" baseline="35714" sz="2100" spc="-262" i="1">
                <a:latin typeface="Times New Roman"/>
                <a:cs typeface="Times New Roman"/>
              </a:rPr>
              <a:t>b</a:t>
            </a:r>
            <a:r>
              <a:rPr dirty="0" baseline="30864" sz="1350">
                <a:latin typeface="Times New Roman"/>
                <a:cs typeface="Times New Roman"/>
              </a:rPr>
              <a:t>1</a:t>
            </a:r>
            <a:r>
              <a:rPr dirty="0" baseline="30864" sz="1350" spc="82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Δ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baseline="29761" sz="2100" spc="7">
                <a:latin typeface="Symbol"/>
                <a:cs typeface="Symbol"/>
              </a:rPr>
              <a:t></a:t>
            </a:r>
            <a:endParaRPr baseline="29761" sz="21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31710" y="6809719"/>
            <a:ext cx="1143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37601" y="6915701"/>
            <a:ext cx="2012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5">
                <a:latin typeface="Symbol"/>
                <a:cs typeface="Symbol"/>
              </a:rPr>
              <a:t>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2793" y="6915701"/>
            <a:ext cx="2012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5">
                <a:latin typeface="Symbol"/>
                <a:cs typeface="Symbol"/>
              </a:rPr>
              <a:t>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7776" y="7026942"/>
            <a:ext cx="29533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896110" algn="l"/>
                <a:tab pos="2531110" algn="l"/>
              </a:tabLst>
            </a:pPr>
            <a:r>
              <a:rPr dirty="0" sz="1400" spc="-45" i="1">
                <a:latin typeface="Times New Roman"/>
                <a:cs typeface="Times New Roman"/>
              </a:rPr>
              <a:t>b</a:t>
            </a:r>
            <a:r>
              <a:rPr dirty="0" baseline="-21604" sz="1350" spc="-67">
                <a:latin typeface="Times New Roman"/>
                <a:cs typeface="Times New Roman"/>
              </a:rPr>
              <a:t>0</a:t>
            </a:r>
            <a:r>
              <a:rPr dirty="0" baseline="-21604" sz="1350" spc="-14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</a:t>
            </a:r>
            <a:r>
              <a:rPr dirty="0" sz="1400" spc="20" i="1">
                <a:latin typeface="Times New Roman"/>
                <a:cs typeface="Times New Roman"/>
              </a:rPr>
              <a:t>r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</a:t>
            </a:r>
            <a:r>
              <a:rPr dirty="0" sz="1400" spc="10" i="1">
                <a:latin typeface="Times New Roman"/>
                <a:cs typeface="Times New Roman"/>
              </a:rPr>
              <a:t>s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b</a:t>
            </a:r>
            <a:r>
              <a:rPr dirty="0" baseline="-21604" sz="1350" spc="-67">
                <a:latin typeface="Times New Roman"/>
                <a:cs typeface="Times New Roman"/>
              </a:rPr>
              <a:t>0</a:t>
            </a:r>
            <a:r>
              <a:rPr dirty="0" baseline="-21604" sz="1350" spc="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u="sng" baseline="19841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baseline="30864" sz="1350" spc="21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u="sng" baseline="19841" sz="2100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baseline="30864" sz="1350" spc="14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</a:t>
            </a:r>
            <a:r>
              <a:rPr dirty="0" sz="1400" spc="30" i="1">
                <a:latin typeface="Times New Roman"/>
                <a:cs typeface="Times New Roman"/>
              </a:rPr>
              <a:t>s</a:t>
            </a:r>
            <a:r>
              <a:rPr dirty="0" baseline="13888" sz="2100" spc="44">
                <a:latin typeface="Symbol"/>
                <a:cs typeface="Symbol"/>
              </a:rPr>
              <a:t>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11543" y="7165452"/>
            <a:ext cx="1816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5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06310" y="7141591"/>
            <a:ext cx="1651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345">
                <a:latin typeface="Symbol"/>
                <a:cs typeface="Symbol"/>
              </a:rPr>
              <a:t></a:t>
            </a:r>
            <a:r>
              <a:rPr dirty="0" baseline="-7936" sz="2100" spc="-517">
                <a:latin typeface="Symbol"/>
                <a:cs typeface="Symbol"/>
              </a:rPr>
              <a:t></a:t>
            </a:r>
            <a:endParaRPr baseline="-7936" sz="21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2577" y="6686341"/>
            <a:ext cx="14833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59130" algn="l"/>
                <a:tab pos="1141730" algn="l"/>
              </a:tabLst>
            </a:pP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baseline="3968" sz="2100" spc="7">
                <a:latin typeface="Symbol"/>
                <a:cs typeface="Symbol"/>
              </a:rPr>
              <a:t></a:t>
            </a:r>
            <a:r>
              <a:rPr dirty="0" baseline="3968" sz="2100" spc="-225">
                <a:latin typeface="Times New Roman"/>
                <a:cs typeface="Times New Roman"/>
              </a:rPr>
              <a:t> </a:t>
            </a:r>
            <a:r>
              <a:rPr dirty="0" baseline="-27777" sz="2100">
                <a:latin typeface="Symbol"/>
                <a:cs typeface="Symbol"/>
              </a:rPr>
              <a:t></a:t>
            </a:r>
            <a:endParaRPr baseline="-27777" sz="2100">
              <a:latin typeface="Symbol"/>
              <a:cs typeface="Symbo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81428" y="7756418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 h="0">
                <a:moveTo>
                  <a:pt x="0" y="0"/>
                </a:moveTo>
                <a:lnTo>
                  <a:pt x="232106" y="0"/>
                </a:lnTo>
              </a:path>
            </a:pathLst>
          </a:custGeom>
          <a:ln w="8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96767" y="7756418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4" h="0">
                <a:moveTo>
                  <a:pt x="0" y="0"/>
                </a:moveTo>
                <a:lnTo>
                  <a:pt x="232423" y="0"/>
                </a:lnTo>
              </a:path>
            </a:pathLst>
          </a:custGeom>
          <a:ln w="8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061975" y="7720127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33733" y="7165452"/>
            <a:ext cx="220979" cy="586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069">
              <a:lnSpc>
                <a:spcPct val="100000"/>
              </a:lnSpc>
              <a:spcBef>
                <a:spcPts val="95"/>
              </a:spcBef>
            </a:pPr>
            <a:r>
              <a:rPr dirty="0" sz="1400" spc="-15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Symbol"/>
                <a:cs typeface="Symbol"/>
              </a:rPr>
              <a:t>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745" y="7610572"/>
            <a:ext cx="14833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5714" sz="2100" spc="-97">
                <a:latin typeface="Symbol"/>
                <a:cs typeface="Symbol"/>
              </a:rPr>
              <a:t></a:t>
            </a:r>
            <a:r>
              <a:rPr dirty="0" baseline="35714" sz="2100" spc="-97" i="1">
                <a:latin typeface="Times New Roman"/>
                <a:cs typeface="Times New Roman"/>
              </a:rPr>
              <a:t>b</a:t>
            </a:r>
            <a:r>
              <a:rPr dirty="0" baseline="30864" sz="1350" spc="-97">
                <a:latin typeface="Times New Roman"/>
                <a:cs typeface="Times New Roman"/>
              </a:rPr>
              <a:t>1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35714" sz="2100" spc="-97">
                <a:latin typeface="Symbol"/>
                <a:cs typeface="Symbol"/>
              </a:rPr>
              <a:t></a:t>
            </a:r>
            <a:r>
              <a:rPr dirty="0" baseline="35714" sz="2100" spc="-97" i="1">
                <a:latin typeface="Times New Roman"/>
                <a:cs typeface="Times New Roman"/>
              </a:rPr>
              <a:t>b</a:t>
            </a:r>
            <a:r>
              <a:rPr dirty="0" baseline="30864" sz="1350" spc="-97">
                <a:latin typeface="Times New Roman"/>
                <a:cs typeface="Times New Roman"/>
              </a:rPr>
              <a:t>1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3733" y="7737737"/>
            <a:ext cx="11366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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03307" y="7748932"/>
            <a:ext cx="7994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0555" algn="l"/>
              </a:tabLst>
            </a:pP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3733" y="7871425"/>
            <a:ext cx="11366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Symbol"/>
                <a:cs typeface="Symbol"/>
              </a:rPr>
              <a:t>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77145" y="7977134"/>
            <a:ext cx="2006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12102" y="7977134"/>
            <a:ext cx="2006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43328" y="8088131"/>
            <a:ext cx="1729739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09550" algn="l"/>
                <a:tab pos="844550" algn="l"/>
              </a:tabLst>
            </a:pP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112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0864" sz="13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5" i="1">
                <a:latin typeface="Times New Roman"/>
                <a:cs typeface="Times New Roman"/>
              </a:rPr>
              <a:t>b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,</a:t>
            </a:r>
            <a:r>
              <a:rPr dirty="0" baseline="13888" sz="2100">
                <a:latin typeface="Symbol"/>
                <a:cs typeface="Symbol"/>
              </a:rPr>
              <a:t></a:t>
            </a:r>
            <a:endParaRPr baseline="13888" sz="21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12661" y="8226477"/>
            <a:ext cx="8191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0240" algn="l"/>
              </a:tabLst>
            </a:pP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Symbol"/>
                <a:cs typeface="Symbol"/>
              </a:rPr>
              <a:t>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08333" y="8202540"/>
            <a:ext cx="1644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-345">
                <a:latin typeface="Symbol"/>
                <a:cs typeface="Symbol"/>
              </a:rPr>
              <a:t></a:t>
            </a:r>
            <a:r>
              <a:rPr dirty="0" baseline="-7936" sz="2100" spc="-517">
                <a:latin typeface="Symbol"/>
                <a:cs typeface="Symbol"/>
              </a:rPr>
              <a:t></a:t>
            </a:r>
            <a:endParaRPr baseline="-7936" sz="21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41085" y="7952993"/>
            <a:ext cx="458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(2.2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42720" y="8674289"/>
            <a:ext cx="3602990" cy="64135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neglecting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second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higher-order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terms.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endParaRPr sz="140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  <a:spcBef>
                <a:spcPts val="755"/>
              </a:spcBef>
            </a:pP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75" i="1">
                <a:latin typeface="Times New Roman"/>
                <a:cs typeface="Times New Roman"/>
              </a:rPr>
              <a:t>b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41085" y="9073133"/>
            <a:ext cx="4578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.2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62450" y="1133474"/>
            <a:ext cx="95250" cy="828675"/>
          </a:xfrm>
          <a:custGeom>
            <a:avLst/>
            <a:gdLst/>
            <a:ahLst/>
            <a:cxnLst/>
            <a:rect l="l" t="t" r="r" b="b"/>
            <a:pathLst>
              <a:path w="95250" h="828675">
                <a:moveTo>
                  <a:pt x="0" y="0"/>
                </a:moveTo>
                <a:lnTo>
                  <a:pt x="18532" y="5419"/>
                </a:lnTo>
                <a:lnTo>
                  <a:pt x="33670" y="20208"/>
                </a:lnTo>
                <a:lnTo>
                  <a:pt x="43880" y="42165"/>
                </a:lnTo>
                <a:lnTo>
                  <a:pt x="47625" y="69087"/>
                </a:lnTo>
                <a:lnTo>
                  <a:pt x="47625" y="345312"/>
                </a:lnTo>
                <a:lnTo>
                  <a:pt x="51369" y="372181"/>
                </a:lnTo>
                <a:lnTo>
                  <a:pt x="61579" y="394144"/>
                </a:lnTo>
                <a:lnTo>
                  <a:pt x="76717" y="408963"/>
                </a:lnTo>
                <a:lnTo>
                  <a:pt x="95250" y="414400"/>
                </a:lnTo>
                <a:lnTo>
                  <a:pt x="76717" y="419818"/>
                </a:lnTo>
                <a:lnTo>
                  <a:pt x="61579" y="434594"/>
                </a:lnTo>
                <a:lnTo>
                  <a:pt x="51369" y="456513"/>
                </a:lnTo>
                <a:lnTo>
                  <a:pt x="47625" y="483361"/>
                </a:lnTo>
                <a:lnTo>
                  <a:pt x="47625" y="759586"/>
                </a:lnTo>
                <a:lnTo>
                  <a:pt x="43880" y="786509"/>
                </a:lnTo>
                <a:lnTo>
                  <a:pt x="33670" y="808466"/>
                </a:lnTo>
                <a:lnTo>
                  <a:pt x="18532" y="823255"/>
                </a:lnTo>
                <a:lnTo>
                  <a:pt x="0" y="8286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57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0547" y="1057910"/>
            <a:ext cx="1447165" cy="5861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12">
                <a:latin typeface="Symbol"/>
                <a:cs typeface="Symbol"/>
              </a:rPr>
              <a:t>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80" i="1">
                <a:latin typeface="Times New Roman"/>
                <a:cs typeface="Times New Roman"/>
              </a:rPr>
              <a:t>b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12">
                <a:latin typeface="Symbol"/>
                <a:cs typeface="Symbol"/>
              </a:rPr>
              <a:t>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87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5"/>
              </a:spcBef>
            </a:pPr>
            <a:r>
              <a:rPr dirty="0" sz="1400" spc="-45" i="1">
                <a:latin typeface="Times New Roman"/>
                <a:cs typeface="Times New Roman"/>
              </a:rPr>
              <a:t>c</a:t>
            </a:r>
            <a:r>
              <a:rPr dirty="0" baseline="-21604" sz="1350" spc="22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22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b</a:t>
            </a:r>
            <a:r>
              <a:rPr dirty="0" baseline="-21604" sz="1350" spc="22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45" i="1">
                <a:latin typeface="Times New Roman"/>
                <a:cs typeface="Times New Roman"/>
              </a:rPr>
              <a:t>c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-89">
                <a:latin typeface="Symbol"/>
                <a:cs typeface="Symbol"/>
              </a:rPr>
              <a:t>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sz="1400" spc="-45" i="1">
                <a:latin typeface="Times New Roman"/>
                <a:cs typeface="Times New Roman"/>
              </a:rPr>
              <a:t>c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60">
                <a:latin typeface="Symbol"/>
                <a:cs typeface="Symbol"/>
              </a:rPr>
              <a:t>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1085" y="1055877"/>
            <a:ext cx="457834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.3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.3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3353" y="1402042"/>
            <a:ext cx="1655445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10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o</a:t>
            </a:r>
            <a:r>
              <a:rPr dirty="0" sz="1400" spc="30">
                <a:latin typeface="Times New Roman"/>
                <a:cs typeface="Times New Roman"/>
              </a:rPr>
              <a:t>r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i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n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-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2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n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-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3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...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140">
                <a:latin typeface="Times New Roman"/>
                <a:cs typeface="Times New Roman"/>
              </a:rPr>
              <a:t>1</a:t>
            </a:r>
            <a:r>
              <a:rPr dirty="0" sz="1400" spc="2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1857501"/>
            <a:ext cx="462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9950" y="2003570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 h="0">
                <a:moveTo>
                  <a:pt x="0" y="0"/>
                </a:moveTo>
                <a:lnTo>
                  <a:pt x="25252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69900" y="1856754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5544" y="1748139"/>
            <a:ext cx="20002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Symbol"/>
                <a:cs typeface="Symbol"/>
              </a:rPr>
              <a:t></a:t>
            </a:r>
            <a:r>
              <a:rPr dirty="0" sz="1350" spc="15" i="1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4927" y="1857501"/>
            <a:ext cx="344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c</a:t>
            </a:r>
            <a:r>
              <a:rPr dirty="0" sz="1350" spc="1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16411" y="200357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112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50791" y="200357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 h="0">
                <a:moveTo>
                  <a:pt x="0" y="0"/>
                </a:moveTo>
                <a:lnTo>
                  <a:pt x="231820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75477" y="1856754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9315" y="1856754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2112" y="1748139"/>
            <a:ext cx="62230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46405" algn="l"/>
              </a:tabLst>
            </a:pPr>
            <a:r>
              <a:rPr dirty="0" sz="1350" spc="15">
                <a:latin typeface="Symbol"/>
                <a:cs typeface="Symbol"/>
              </a:rPr>
              <a:t></a:t>
            </a:r>
            <a:r>
              <a:rPr dirty="0" sz="1350" spc="15" i="1">
                <a:latin typeface="Times New Roman"/>
                <a:cs typeface="Times New Roman"/>
              </a:rPr>
              <a:t>b	</a:t>
            </a:r>
            <a:r>
              <a:rPr dirty="0" sz="1350" spc="-75">
                <a:latin typeface="Symbol"/>
                <a:cs typeface="Symbol"/>
              </a:rPr>
              <a:t></a:t>
            </a:r>
            <a:r>
              <a:rPr dirty="0" sz="1350" spc="-75" i="1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36778" y="200357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 h="0">
                <a:moveTo>
                  <a:pt x="0" y="0"/>
                </a:moveTo>
                <a:lnTo>
                  <a:pt x="230944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884443" y="1857067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93700" y="1967727"/>
            <a:ext cx="219456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43635" algn="l"/>
                <a:tab pos="2124075" algn="l"/>
              </a:tabLst>
            </a:pPr>
            <a:r>
              <a:rPr dirty="0" sz="900" spc="-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32436" y="1748440"/>
            <a:ext cx="18669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80">
                <a:latin typeface="Symbol"/>
                <a:cs typeface="Symbol"/>
              </a:rPr>
              <a:t></a:t>
            </a:r>
            <a:r>
              <a:rPr dirty="0" sz="1350" spc="-80" i="1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41487" y="1996363"/>
            <a:ext cx="22999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21360" algn="l"/>
                <a:tab pos="1143635" algn="l"/>
                <a:tab pos="2132330" algn="l"/>
              </a:tabLst>
            </a:pPr>
            <a:r>
              <a:rPr dirty="0" sz="1350" spc="10">
                <a:latin typeface="Symbol"/>
                <a:cs typeface="Symbol"/>
              </a:rPr>
              <a:t></a:t>
            </a:r>
            <a:r>
              <a:rPr dirty="0" sz="1350" spc="10" i="1">
                <a:latin typeface="Times New Roman"/>
                <a:cs typeface="Times New Roman"/>
              </a:rPr>
              <a:t>r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5">
                <a:latin typeface="Symbol"/>
                <a:cs typeface="Symbol"/>
              </a:rPr>
              <a:t></a:t>
            </a:r>
            <a:r>
              <a:rPr dirty="0" sz="1350" spc="15" i="1">
                <a:latin typeface="Times New Roman"/>
                <a:cs typeface="Times New Roman"/>
              </a:rPr>
              <a:t>s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5">
                <a:latin typeface="Symbol"/>
                <a:cs typeface="Symbol"/>
              </a:rPr>
              <a:t></a:t>
            </a:r>
            <a:r>
              <a:rPr dirty="0" sz="1350" spc="15" i="1">
                <a:latin typeface="Times New Roman"/>
                <a:cs typeface="Times New Roman"/>
              </a:rPr>
              <a:t>r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>
                <a:latin typeface="Symbol"/>
                <a:cs typeface="Symbol"/>
              </a:rPr>
              <a:t></a:t>
            </a:r>
            <a:r>
              <a:rPr dirty="0" sz="1350" spc="15" i="1">
                <a:latin typeface="Times New Roman"/>
                <a:cs typeface="Times New Roman"/>
              </a:rPr>
              <a:t>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99622" y="1857501"/>
            <a:ext cx="38938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355" algn="l"/>
                <a:tab pos="786765" algn="l"/>
                <a:tab pos="1412240" algn="l"/>
              </a:tabLst>
            </a:pP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25">
                <a:latin typeface="Times New Roman"/>
                <a:cs typeface="Times New Roman"/>
              </a:rPr>
              <a:t>	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	</a:t>
            </a:r>
            <a:r>
              <a:rPr dirty="0" sz="1400">
                <a:latin typeface="Times New Roman"/>
                <a:cs typeface="Times New Roman"/>
              </a:rPr>
              <a:t>and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spc="22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Then,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partial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derivatives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2720" y="2206824"/>
            <a:ext cx="5477510" cy="189928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870"/>
              </a:spcBef>
            </a:pPr>
            <a:r>
              <a:rPr dirty="0" sz="1400">
                <a:latin typeface="Times New Roman"/>
                <a:cs typeface="Times New Roman"/>
              </a:rPr>
              <a:t>can be substituted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5">
                <a:latin typeface="Times New Roman"/>
                <a:cs typeface="Times New Roman"/>
              </a:rPr>
              <a:t> (2.28)</a:t>
            </a:r>
            <a:r>
              <a:rPr dirty="0" sz="1400">
                <a:latin typeface="Times New Roman"/>
                <a:cs typeface="Times New Roman"/>
              </a:rPr>
              <a:t>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give:</a:t>
            </a:r>
            <a:endParaRPr sz="140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  <a:spcBef>
                <a:spcPts val="745"/>
              </a:spcBef>
            </a:pP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baseline="-21604" sz="1350" spc="60">
                <a:latin typeface="Times New Roman"/>
                <a:cs typeface="Times New Roman"/>
              </a:rPr>
              <a:t>2</a:t>
            </a:r>
            <a:r>
              <a:rPr dirty="0" sz="1400" spc="-10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175" i="1">
                <a:latin typeface="Times New Roman"/>
                <a:cs typeface="Times New Roman"/>
              </a:rPr>
              <a:t>b</a:t>
            </a:r>
            <a:r>
              <a:rPr dirty="0" baseline="-21604" sz="1350" spc="60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  <a:spcBef>
                <a:spcPts val="459"/>
              </a:spcBef>
            </a:pPr>
            <a:r>
              <a:rPr dirty="0" sz="1400" spc="-114" i="1">
                <a:latin typeface="Times New Roman"/>
                <a:cs typeface="Times New Roman"/>
              </a:rPr>
              <a:t>c</a:t>
            </a:r>
            <a:r>
              <a:rPr dirty="0" baseline="-21604" sz="1350" spc="-44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baseline="-21604" sz="1350" spc="52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Symbol"/>
                <a:cs typeface="Symbol"/>
              </a:rPr>
              <a:t>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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90" i="1">
                <a:latin typeface="Times New Roman"/>
                <a:cs typeface="Times New Roman"/>
              </a:rPr>
              <a:t>b</a:t>
            </a:r>
            <a:r>
              <a:rPr dirty="0" baseline="-21604" sz="1350" spc="97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45400"/>
              </a:lnSpc>
              <a:spcBef>
                <a:spcPts val="409"/>
              </a:spcBef>
            </a:pP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turn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employed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improve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guesses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 in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estimated,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12067" y="4340362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299"/>
                </a:lnTo>
              </a:path>
            </a:pathLst>
          </a:custGeom>
          <a:ln w="87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43642" y="4340362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299"/>
                </a:lnTo>
              </a:path>
            </a:pathLst>
          </a:custGeom>
          <a:ln w="87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37362" y="4230128"/>
            <a:ext cx="250825" cy="429895"/>
          </a:xfrm>
          <a:custGeom>
            <a:avLst/>
            <a:gdLst/>
            <a:ahLst/>
            <a:cxnLst/>
            <a:rect l="l" t="t" r="r" b="b"/>
            <a:pathLst>
              <a:path w="250825" h="429895">
                <a:moveTo>
                  <a:pt x="22699" y="214883"/>
                </a:moveTo>
                <a:lnTo>
                  <a:pt x="228230" y="214883"/>
                </a:lnTo>
              </a:path>
              <a:path w="250825" h="429895">
                <a:moveTo>
                  <a:pt x="0" y="0"/>
                </a:moveTo>
                <a:lnTo>
                  <a:pt x="0" y="429774"/>
                </a:lnTo>
              </a:path>
              <a:path w="250825" h="429895">
                <a:moveTo>
                  <a:pt x="250298" y="0"/>
                </a:moveTo>
                <a:lnTo>
                  <a:pt x="250298" y="429774"/>
                </a:lnTo>
              </a:path>
            </a:pathLst>
          </a:custGeom>
          <a:ln w="86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848242" y="4409061"/>
            <a:ext cx="698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12970" y="4437509"/>
            <a:ext cx="946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91067" y="4300559"/>
            <a:ext cx="14166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Times New Roman"/>
                <a:cs typeface="Times New Roman"/>
              </a:rPr>
              <a:t>error</a:t>
            </a:r>
            <a:r>
              <a:rPr dirty="0" sz="1350" spc="25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70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Symbol"/>
                <a:cs typeface="Symbol"/>
              </a:rPr>
              <a:t></a:t>
            </a:r>
            <a:r>
              <a:rPr dirty="0" baseline="34979" sz="2025" spc="30" i="1">
                <a:latin typeface="Times New Roman"/>
                <a:cs typeface="Times New Roman"/>
              </a:rPr>
              <a:t>r</a:t>
            </a:r>
            <a:r>
              <a:rPr dirty="0" baseline="34979" sz="2025" spc="67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100%,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41085" y="4300854"/>
            <a:ext cx="458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(2.3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4771770"/>
            <a:ext cx="284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83922" y="524366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13638" y="5243665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07380" y="5133733"/>
            <a:ext cx="244475" cy="429895"/>
          </a:xfrm>
          <a:custGeom>
            <a:avLst/>
            <a:gdLst/>
            <a:ahLst/>
            <a:cxnLst/>
            <a:rect l="l" t="t" r="r" b="b"/>
            <a:pathLst>
              <a:path w="244475" h="429895">
                <a:moveTo>
                  <a:pt x="22666" y="214883"/>
                </a:moveTo>
                <a:lnTo>
                  <a:pt x="222627" y="214883"/>
                </a:lnTo>
              </a:path>
              <a:path w="244475" h="429895">
                <a:moveTo>
                  <a:pt x="0" y="0"/>
                </a:moveTo>
                <a:lnTo>
                  <a:pt x="0" y="429774"/>
                </a:lnTo>
              </a:path>
              <a:path w="244475" h="429895">
                <a:moveTo>
                  <a:pt x="244360" y="0"/>
                </a:moveTo>
                <a:lnTo>
                  <a:pt x="244360" y="429774"/>
                </a:lnTo>
              </a:path>
            </a:pathLst>
          </a:custGeom>
          <a:ln w="86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587693" y="5204164"/>
            <a:ext cx="3676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e</a:t>
            </a:r>
            <a:r>
              <a:rPr dirty="0" sz="1350">
                <a:latin typeface="Times New Roman"/>
                <a:cs typeface="Times New Roman"/>
              </a:rPr>
              <a:t>r</a:t>
            </a:r>
            <a:r>
              <a:rPr dirty="0" sz="1350" spc="15">
                <a:latin typeface="Times New Roman"/>
                <a:cs typeface="Times New Roman"/>
              </a:rPr>
              <a:t>ror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21763" y="5312666"/>
            <a:ext cx="698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83794" y="5341114"/>
            <a:ext cx="946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12825" y="5204840"/>
            <a:ext cx="4112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640454" algn="l"/>
              </a:tabLst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9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</a:t>
            </a:r>
            <a:r>
              <a:rPr dirty="0" baseline="37037" sz="2025" spc="30" i="1">
                <a:latin typeface="Times New Roman"/>
                <a:cs typeface="Times New Roman"/>
              </a:rPr>
              <a:t>s</a:t>
            </a:r>
            <a:r>
              <a:rPr dirty="0" baseline="37037" sz="2025" spc="1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100%.	</a:t>
            </a:r>
            <a:r>
              <a:rPr dirty="0" sz="1400">
                <a:latin typeface="Times New Roman"/>
                <a:cs typeface="Times New Roman"/>
              </a:rPr>
              <a:t>(2.33)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2720" y="5583402"/>
            <a:ext cx="546925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>
                <a:latin typeface="Times New Roman"/>
                <a:cs typeface="Times New Roman"/>
              </a:rPr>
              <a:t> both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prespecified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stopping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criterion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baseline="-9259" sz="135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baseline="-9259" sz="1350" i="1">
                <a:latin typeface="Times New Roman"/>
                <a:cs typeface="Times New Roman"/>
              </a:rPr>
              <a:t>s</a:t>
            </a:r>
            <a:r>
              <a:rPr dirty="0" baseline="-9259" sz="1350" spc="17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values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determined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829521" y="6339080"/>
            <a:ext cx="894715" cy="277495"/>
            <a:chOff x="1829521" y="6339080"/>
            <a:chExt cx="894715" cy="277495"/>
          </a:xfrm>
        </p:grpSpPr>
        <p:sp>
          <p:nvSpPr>
            <p:cNvPr id="40" name="object 40"/>
            <p:cNvSpPr/>
            <p:nvPr/>
          </p:nvSpPr>
          <p:spPr>
            <a:xfrm>
              <a:off x="2096924" y="6347819"/>
              <a:ext cx="617220" cy="219075"/>
            </a:xfrm>
            <a:custGeom>
              <a:avLst/>
              <a:gdLst/>
              <a:ahLst/>
              <a:cxnLst/>
              <a:rect l="l" t="t" r="r" b="b"/>
              <a:pathLst>
                <a:path w="617219" h="219075">
                  <a:moveTo>
                    <a:pt x="0" y="147644"/>
                  </a:moveTo>
                  <a:lnTo>
                    <a:pt x="17663" y="135971"/>
                  </a:lnTo>
                </a:path>
                <a:path w="617219" h="219075">
                  <a:moveTo>
                    <a:pt x="17965" y="135971"/>
                  </a:moveTo>
                  <a:lnTo>
                    <a:pt x="61318" y="218240"/>
                  </a:lnTo>
                </a:path>
                <a:path w="617219" h="219075">
                  <a:moveTo>
                    <a:pt x="61318" y="218539"/>
                  </a:moveTo>
                  <a:lnTo>
                    <a:pt x="108395" y="0"/>
                  </a:lnTo>
                </a:path>
                <a:path w="617219" h="219075">
                  <a:moveTo>
                    <a:pt x="108395" y="0"/>
                  </a:moveTo>
                  <a:lnTo>
                    <a:pt x="6171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090885" y="6339080"/>
              <a:ext cx="619125" cy="222885"/>
            </a:xfrm>
            <a:custGeom>
              <a:avLst/>
              <a:gdLst/>
              <a:ahLst/>
              <a:cxnLst/>
              <a:rect l="l" t="t" r="r" b="b"/>
              <a:pathLst>
                <a:path w="619125" h="222884">
                  <a:moveTo>
                    <a:pt x="619057" y="0"/>
                  </a:moveTo>
                  <a:lnTo>
                    <a:pt x="106533" y="0"/>
                  </a:lnTo>
                  <a:lnTo>
                    <a:pt x="62865" y="202577"/>
                  </a:lnTo>
                  <a:lnTo>
                    <a:pt x="24154" y="133821"/>
                  </a:lnTo>
                  <a:lnTo>
                    <a:pt x="0" y="149471"/>
                  </a:lnTo>
                  <a:lnTo>
                    <a:pt x="3107" y="154083"/>
                  </a:lnTo>
                  <a:lnTo>
                    <a:pt x="15184" y="146712"/>
                  </a:lnTo>
                  <a:lnTo>
                    <a:pt x="58537" y="222827"/>
                  </a:lnTo>
                  <a:lnTo>
                    <a:pt x="67206" y="222827"/>
                  </a:lnTo>
                  <a:lnTo>
                    <a:pt x="113351" y="8900"/>
                  </a:lnTo>
                  <a:lnTo>
                    <a:pt x="619057" y="8900"/>
                  </a:lnTo>
                  <a:lnTo>
                    <a:pt x="6190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829521" y="6612254"/>
              <a:ext cx="894715" cy="0"/>
            </a:xfrm>
            <a:custGeom>
              <a:avLst/>
              <a:gdLst/>
              <a:ahLst/>
              <a:cxnLst/>
              <a:rect l="l" t="t" r="r" b="b"/>
              <a:pathLst>
                <a:path w="894714" h="0">
                  <a:moveTo>
                    <a:pt x="0" y="0"/>
                  </a:moveTo>
                  <a:lnTo>
                    <a:pt x="894360" y="0"/>
                  </a:lnTo>
                </a:path>
              </a:pathLst>
            </a:custGeom>
            <a:ln w="85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2222196" y="6604699"/>
            <a:ext cx="11557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58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802568" y="6355158"/>
            <a:ext cx="9467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0513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r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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20" i="1">
                <a:latin typeface="Times New Roman"/>
                <a:cs typeface="Times New Roman"/>
              </a:rPr>
              <a:t>r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0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4</a:t>
            </a:r>
            <a:r>
              <a:rPr dirty="0" sz="1400" spc="5" i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26040" y="6465749"/>
            <a:ext cx="33737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27350" algn="l"/>
              </a:tabLst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(2.3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56999" y="6466578"/>
            <a:ext cx="24447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8120" y="6806793"/>
            <a:ext cx="5429885" cy="278638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 possibilities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exist:</a:t>
            </a:r>
            <a:endParaRPr sz="1400">
              <a:latin typeface="Times New Roman"/>
              <a:cs typeface="Times New Roman"/>
            </a:endParaRPr>
          </a:p>
          <a:p>
            <a:pPr marL="283845" marR="5080" indent="-181610">
              <a:lnSpc>
                <a:spcPct val="143600"/>
              </a:lnSpc>
              <a:buAutoNum type="arabicPeriod"/>
              <a:tabLst>
                <a:tab pos="28448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quotient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greater.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case,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Bairstow's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would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applied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quotient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new</a:t>
            </a:r>
            <a:endParaRPr sz="1400">
              <a:latin typeface="Times New Roman"/>
              <a:cs typeface="Times New Roman"/>
            </a:endParaRPr>
          </a:p>
          <a:p>
            <a:pPr marL="283845" marR="6985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2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previous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2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 spc="2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starting guesses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application.</a:t>
            </a:r>
            <a:endParaRPr sz="1400">
              <a:latin typeface="Times New Roman"/>
              <a:cs typeface="Times New Roman"/>
            </a:endParaRPr>
          </a:p>
          <a:p>
            <a:pPr marL="283845" marR="17145" indent="-181610">
              <a:lnSpc>
                <a:spcPct val="143600"/>
              </a:lnSpc>
              <a:buFont typeface="Times New Roman"/>
              <a:buAutoNum type="arabicPeriod" startAt="2"/>
              <a:tabLst>
                <a:tab pos="328295" algn="l"/>
              </a:tabLst>
            </a:pPr>
            <a:r>
              <a:rPr dirty="0"/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quotient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quadratic.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remaining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could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evaluated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evaluated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(2.34).</a:t>
            </a:r>
            <a:endParaRPr sz="1400">
              <a:latin typeface="Times New Roman"/>
              <a:cs typeface="Times New Roman"/>
            </a:endParaRPr>
          </a:p>
          <a:p>
            <a:pPr marL="283845" marR="16510" indent="-181610">
              <a:lnSpc>
                <a:spcPct val="143700"/>
              </a:lnSpc>
              <a:spcBef>
                <a:spcPts val="10"/>
              </a:spcBef>
              <a:buAutoNum type="arabicPeriod" startAt="2"/>
              <a:tabLst>
                <a:tab pos="28448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quotient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single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evaluated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simply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920" y="433831"/>
            <a:ext cx="5582285" cy="6376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tabLst>
                <a:tab pos="4637405" algn="l"/>
              </a:tabLst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stop</a:t>
            </a:r>
            <a:r>
              <a:rPr dirty="0" sz="1400" spc="5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5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interval</a:t>
            </a:r>
            <a:r>
              <a:rPr dirty="0" sz="1400" spc="5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width</a:t>
            </a:r>
            <a:r>
              <a:rPr dirty="0" sz="1400" spc="5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6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small</a:t>
            </a:r>
            <a:r>
              <a:rPr dirty="0" sz="1400" spc="5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	desired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665"/>
              </a:spcBef>
            </a:pP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-89">
                <a:latin typeface="Symbol"/>
                <a:cs typeface="Symbol"/>
              </a:rPr>
              <a:t>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5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|</a:t>
            </a:r>
            <a:r>
              <a:rPr dirty="0" sz="1400" spc="45">
                <a:latin typeface="Symbol"/>
                <a:cs typeface="Symbol"/>
              </a:rPr>
              <a:t>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Symbol"/>
                <a:cs typeface="Symbol"/>
              </a:rPr>
              <a:t>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f</a:t>
            </a:r>
            <a:r>
              <a:rPr dirty="0" baseline="1984" sz="2100" spc="7">
                <a:latin typeface="Times New Roman"/>
                <a:cs typeface="Times New Roman"/>
              </a:rPr>
              <a:t>o</a:t>
            </a:r>
            <a:r>
              <a:rPr dirty="0" baseline="1984" sz="2100">
                <a:latin typeface="Times New Roman"/>
                <a:cs typeface="Times New Roman"/>
              </a:rPr>
              <a:t>r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any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 spc="7" i="1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580"/>
              </a:spcBef>
            </a:pPr>
            <a:r>
              <a:rPr dirty="0" sz="1400" b="1">
                <a:latin typeface="Times New Roman"/>
                <a:cs typeface="Times New Roman"/>
              </a:rPr>
              <a:t>Advantages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Bisection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269240" marR="92075" indent="-269240">
              <a:lnSpc>
                <a:spcPct val="143600"/>
              </a:lnSpc>
              <a:spcBef>
                <a:spcPts val="705"/>
              </a:spcBef>
              <a:buFont typeface="Symbol"/>
              <a:buChar char=""/>
              <a:tabLst>
                <a:tab pos="26924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always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convergent.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brackets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guaranteed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converge.</a:t>
            </a:r>
            <a:endParaRPr sz="1400">
              <a:latin typeface="Times New Roman"/>
              <a:cs typeface="Times New Roman"/>
            </a:endParaRPr>
          </a:p>
          <a:p>
            <a:pPr marL="269240" marR="92075" indent="-269240">
              <a:lnSpc>
                <a:spcPct val="143700"/>
              </a:lnSpc>
              <a:spcBef>
                <a:spcPts val="110"/>
              </a:spcBef>
              <a:buFont typeface="Symbol"/>
              <a:buChar char=""/>
              <a:tabLst>
                <a:tab pos="269240" algn="l"/>
              </a:tabLst>
            </a:pP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conducted,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interval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halved.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guarantee the decrease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solution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equation.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330"/>
              </a:spcBef>
            </a:pPr>
            <a:r>
              <a:rPr dirty="0" sz="1400" b="1">
                <a:latin typeface="Times New Roman"/>
                <a:cs typeface="Times New Roman"/>
              </a:rPr>
              <a:t>Drawbacks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Bisection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269240" marR="93345" indent="-269240">
              <a:lnSpc>
                <a:spcPct val="143600"/>
              </a:lnSpc>
              <a:spcBef>
                <a:spcPts val="710"/>
              </a:spcBef>
              <a:buFont typeface="Symbol"/>
              <a:buChar char=""/>
              <a:tabLst>
                <a:tab pos="26924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slow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simply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based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halving the interval.</a:t>
            </a:r>
            <a:endParaRPr sz="1400">
              <a:latin typeface="Times New Roman"/>
              <a:cs typeface="Times New Roman"/>
            </a:endParaRPr>
          </a:p>
          <a:p>
            <a:pPr marL="269240" marR="81915" indent="-269240">
              <a:lnSpc>
                <a:spcPct val="143600"/>
              </a:lnSpc>
              <a:spcBef>
                <a:spcPts val="105"/>
              </a:spcBef>
              <a:buFont typeface="Symbol"/>
              <a:buChar char=""/>
              <a:tabLst>
                <a:tab pos="269240" algn="l"/>
              </a:tabLst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guesses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closer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root,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take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larger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iterations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root.</a:t>
            </a:r>
            <a:endParaRPr sz="1400">
              <a:latin typeface="Times New Roman"/>
              <a:cs typeface="Times New Roman"/>
            </a:endParaRPr>
          </a:p>
          <a:p>
            <a:pPr marL="268605" indent="-18034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269240" algn="l"/>
              </a:tabLst>
            </a:pPr>
            <a:r>
              <a:rPr dirty="0" sz="1400">
                <a:latin typeface="Times New Roman"/>
                <a:cs typeface="Times New Roman"/>
              </a:rPr>
              <a:t>If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touches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-axis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(Figure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2.2)</a:t>
            </a:r>
            <a:r>
              <a:rPr dirty="0" sz="1400" spc="5">
                <a:latin typeface="Times New Roman"/>
                <a:cs typeface="Times New Roman"/>
              </a:rPr>
              <a:t> such</a:t>
            </a:r>
            <a:endParaRPr sz="1400">
              <a:latin typeface="Times New Roman"/>
              <a:cs typeface="Times New Roman"/>
            </a:endParaRPr>
          </a:p>
          <a:p>
            <a:pPr marL="360045" marR="81915">
              <a:lnSpc>
                <a:spcPct val="158600"/>
              </a:lnSpc>
              <a:spcBef>
                <a:spcPts val="259"/>
              </a:spcBef>
            </a:pP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5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54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unable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lower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guess,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a</a:t>
            </a:r>
            <a:r>
              <a:rPr dirty="0" sz="1450" spc="-1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upper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1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uch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a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35" i="1">
                <a:latin typeface="Times New Roman"/>
                <a:cs typeface="Times New Roman"/>
              </a:rPr>
              <a:t>b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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69240" marR="84455" indent="-269240">
              <a:lnSpc>
                <a:spcPct val="161000"/>
              </a:lnSpc>
              <a:spcBef>
                <a:spcPts val="105"/>
              </a:spcBef>
              <a:buFont typeface="Symbol"/>
              <a:buChar char=""/>
              <a:tabLst>
                <a:tab pos="269240" algn="l"/>
                <a:tab pos="1417320" algn="l"/>
              </a:tabLst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functions	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singularity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  singularity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becomes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infinite.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18359" y="7135005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856" y="0"/>
                </a:lnTo>
              </a:path>
            </a:pathLst>
          </a:custGeom>
          <a:ln w="8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13941" y="6989444"/>
            <a:ext cx="52070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example,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such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baseline="37037" sz="2025" spc="-7">
                <a:latin typeface="Times New Roman"/>
                <a:cs typeface="Times New Roman"/>
              </a:rPr>
              <a:t>1</a:t>
            </a:r>
            <a:r>
              <a:rPr dirty="0" baseline="37037" sz="2025" spc="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singularity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=0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341" y="7031876"/>
            <a:ext cx="5149215" cy="950594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2397760">
              <a:lnSpc>
                <a:spcPct val="100000"/>
              </a:lnSpc>
              <a:spcBef>
                <a:spcPts val="890"/>
              </a:spcBef>
            </a:pPr>
            <a:r>
              <a:rPr dirty="0" sz="1350" spc="-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45"/>
              </a:spcBef>
            </a:pPr>
            <a:r>
              <a:rPr dirty="0" sz="1400">
                <a:latin typeface="Times New Roman"/>
                <a:cs typeface="Times New Roman"/>
              </a:rPr>
              <a:t>becomes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infinite)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reverses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singularity,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 converge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singularity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(Figure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2.3).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56172" y="830848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710" y="0"/>
                </a:lnTo>
              </a:path>
            </a:pathLst>
          </a:custGeom>
          <a:ln w="8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42720" y="8163305"/>
            <a:ext cx="5476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726564" algn="l"/>
                <a:tab pos="2449195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ample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include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1</a:t>
            </a:r>
            <a:r>
              <a:rPr dirty="0" baseline="37037" sz="202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a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12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;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2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valid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8120" y="8204741"/>
            <a:ext cx="5416550" cy="1295400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2207260">
              <a:lnSpc>
                <a:spcPct val="100000"/>
              </a:lnSpc>
              <a:spcBef>
                <a:spcPts val="894"/>
              </a:spcBef>
            </a:pP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775"/>
              </a:spcBef>
            </a:pPr>
            <a:r>
              <a:rPr dirty="0" sz="1400">
                <a:latin typeface="Times New Roman"/>
                <a:cs typeface="Times New Roman"/>
              </a:rPr>
              <a:t>gu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ich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fy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a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35" i="1">
                <a:latin typeface="Times New Roman"/>
                <a:cs typeface="Times New Roman"/>
              </a:rPr>
              <a:t>b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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500"/>
              </a:lnSpc>
              <a:spcBef>
                <a:spcPts val="305"/>
              </a:spcBef>
            </a:pPr>
            <a:r>
              <a:rPr dirty="0" sz="1400">
                <a:latin typeface="Times New Roman"/>
                <a:cs typeface="Times New Roman"/>
              </a:rPr>
              <a:t>However,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continuous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theorem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exists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also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applicable.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6114" y="1317261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587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17320" y="1170714"/>
            <a:ext cx="5527675" cy="1819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24585">
              <a:lnSpc>
                <a:spcPts val="1385"/>
              </a:lnSpc>
              <a:spcBef>
                <a:spcPts val="100"/>
              </a:spcBef>
              <a:tabLst>
                <a:tab pos="463613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baseline="35714" sz="2100" spc="7" i="1">
                <a:latin typeface="Times New Roman"/>
                <a:cs typeface="Times New Roman"/>
              </a:rPr>
              <a:t>s</a:t>
            </a:r>
            <a:r>
              <a:rPr dirty="0" baseline="35714" sz="2100" spc="-20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	(2.35)</a:t>
            </a:r>
            <a:endParaRPr sz="1400">
              <a:latin typeface="Times New Roman"/>
              <a:cs typeface="Times New Roman"/>
            </a:endParaRPr>
          </a:p>
          <a:p>
            <a:pPr marL="1509395">
              <a:lnSpc>
                <a:spcPts val="1385"/>
              </a:lnSpc>
            </a:pPr>
            <a:r>
              <a:rPr dirty="0" sz="1400" spc="5" i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algn="just" marL="63500" marR="55880">
              <a:lnSpc>
                <a:spcPct val="143900"/>
              </a:lnSpc>
              <a:spcBef>
                <a:spcPts val="484"/>
              </a:spcBef>
            </a:pPr>
            <a:r>
              <a:rPr dirty="0" sz="1400" b="1">
                <a:latin typeface="Times New Roman"/>
                <a:cs typeface="Times New Roman"/>
              </a:rPr>
              <a:t>Example 2.30: </a:t>
            </a:r>
            <a:r>
              <a:rPr dirty="0" sz="1400">
                <a:latin typeface="Times New Roman"/>
                <a:cs typeface="Times New Roman"/>
              </a:rPr>
              <a:t>Employ Bairstow's method to determine the roots of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baseline="-9259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-3.5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+2.75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+2.125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-3.875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+1.25, use initial guesses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=-1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iterate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level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1%.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635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(2.27)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(2.29-2.30)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applied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9869" y="3039592"/>
            <a:ext cx="1109980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40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=-4.5,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=-5.5,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1851" y="3039592"/>
            <a:ext cx="762000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43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=6.25,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=10.7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6504" y="3039592"/>
            <a:ext cx="821690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43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=0.375,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=-4.8</a:t>
            </a:r>
            <a:r>
              <a:rPr dirty="0" sz="1400" spc="5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5,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0904" y="3039592"/>
            <a:ext cx="1778000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4300"/>
              </a:lnSpc>
              <a:spcBef>
                <a:spcPts val="95"/>
              </a:spcBef>
              <a:tabLst>
                <a:tab pos="95250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=-10.5,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=11.3</a:t>
            </a:r>
            <a:r>
              <a:rPr dirty="0" sz="1400" spc="5">
                <a:latin typeface="Times New Roman"/>
                <a:cs typeface="Times New Roman"/>
              </a:rPr>
              <a:t>7</a:t>
            </a:r>
            <a:r>
              <a:rPr dirty="0" sz="1400" spc="1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=-16.373.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3647668"/>
            <a:ext cx="5429885" cy="256667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400" spc="5">
                <a:latin typeface="Times New Roman"/>
                <a:cs typeface="Times New Roman"/>
              </a:rPr>
              <a:t>Thus,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simultaneous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-4.875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+10.75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=10.5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-16.375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-4.875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=-11.375,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ct val="1471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=0.3558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=1.1381.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Therefore,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original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guesses can be corrected</a:t>
            </a:r>
            <a:r>
              <a:rPr dirty="0" sz="1400" spc="5">
                <a:latin typeface="Times New Roman"/>
                <a:cs typeface="Times New Roman"/>
              </a:rPr>
              <a:t> to:</a:t>
            </a:r>
            <a:endParaRPr sz="1400">
              <a:latin typeface="Times New Roman"/>
              <a:cs typeface="Times New Roman"/>
            </a:endParaRPr>
          </a:p>
          <a:p>
            <a:pPr marL="469265" marR="3384550">
              <a:lnSpc>
                <a:spcPct val="143600"/>
              </a:lnSpc>
              <a:spcBef>
                <a:spcPts val="15"/>
              </a:spcBef>
            </a:pPr>
            <a:r>
              <a:rPr dirty="0" sz="1400" spc="5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=-1+0.3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58</a:t>
            </a:r>
            <a:r>
              <a:rPr dirty="0" sz="1400" spc="10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-0.6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42 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=-1+1.1381=0.1381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errors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evaluated 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(2.32)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(2.33),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68363" y="6446657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299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99416" y="6446657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299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92803" y="6336423"/>
            <a:ext cx="601980" cy="429895"/>
          </a:xfrm>
          <a:custGeom>
            <a:avLst/>
            <a:gdLst/>
            <a:ahLst/>
            <a:cxnLst/>
            <a:rect l="l" t="t" r="r" b="b"/>
            <a:pathLst>
              <a:path w="601980" h="429895">
                <a:moveTo>
                  <a:pt x="22453" y="214883"/>
                </a:moveTo>
                <a:lnTo>
                  <a:pt x="580148" y="214883"/>
                </a:lnTo>
              </a:path>
              <a:path w="601980" h="429895">
                <a:moveTo>
                  <a:pt x="0" y="0"/>
                </a:moveTo>
                <a:lnTo>
                  <a:pt x="0" y="429774"/>
                </a:lnTo>
              </a:path>
              <a:path w="601980" h="429895">
                <a:moveTo>
                  <a:pt x="601980" y="0"/>
                </a:moveTo>
                <a:lnTo>
                  <a:pt x="601980" y="429774"/>
                </a:lnTo>
              </a:path>
            </a:pathLst>
          </a:custGeom>
          <a:ln w="8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10983" y="6543804"/>
            <a:ext cx="5695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Times New Roman"/>
                <a:cs typeface="Times New Roman"/>
              </a:rPr>
              <a:t>-</a:t>
            </a:r>
            <a:r>
              <a:rPr dirty="0" sz="1350" spc="20">
                <a:latin typeface="Times New Roman"/>
                <a:cs typeface="Times New Roman"/>
              </a:rPr>
              <a:t>0.6442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04062" y="6515356"/>
            <a:ext cx="698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47417" y="6406854"/>
            <a:ext cx="25342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latin typeface="Times New Roman"/>
                <a:cs typeface="Times New Roman"/>
              </a:rPr>
              <a:t>error</a:t>
            </a:r>
            <a:r>
              <a:rPr dirty="0" sz="1350" spc="2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0.3558</a:t>
            </a:r>
            <a:r>
              <a:rPr dirty="0" baseline="34979" sz="2025" spc="25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100%</a:t>
            </a:r>
            <a:r>
              <a:rPr dirty="0" sz="1350" spc="34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55.23%,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68358" y="704389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97165" y="7043890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229"/>
                </a:lnTo>
              </a:path>
            </a:pathLst>
          </a:custGeom>
          <a:ln w="8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0825" y="6933958"/>
            <a:ext cx="532765" cy="429895"/>
          </a:xfrm>
          <a:custGeom>
            <a:avLst/>
            <a:gdLst/>
            <a:ahLst/>
            <a:cxnLst/>
            <a:rect l="l" t="t" r="r" b="b"/>
            <a:pathLst>
              <a:path w="532764" h="429895">
                <a:moveTo>
                  <a:pt x="22449" y="214883"/>
                </a:moveTo>
                <a:lnTo>
                  <a:pt x="510820" y="214883"/>
                </a:lnTo>
              </a:path>
              <a:path w="532764" h="429895">
                <a:moveTo>
                  <a:pt x="0" y="0"/>
                </a:moveTo>
                <a:lnTo>
                  <a:pt x="0" y="429774"/>
                </a:lnTo>
              </a:path>
              <a:path w="532764" h="429895">
                <a:moveTo>
                  <a:pt x="532649" y="0"/>
                </a:moveTo>
                <a:lnTo>
                  <a:pt x="532649" y="429774"/>
                </a:lnTo>
              </a:path>
            </a:pathLst>
          </a:custGeom>
          <a:ln w="8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72810" y="7004389"/>
            <a:ext cx="3676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>
                <a:latin typeface="Times New Roman"/>
                <a:cs typeface="Times New Roman"/>
              </a:rPr>
              <a:t>err</a:t>
            </a:r>
            <a:r>
              <a:rPr dirty="0" sz="1350" spc="15">
                <a:latin typeface="Times New Roman"/>
                <a:cs typeface="Times New Roman"/>
              </a:rPr>
              <a:t>or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59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209000" y="7141339"/>
            <a:ext cx="51371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Times New Roman"/>
                <a:cs typeface="Times New Roman"/>
              </a:rPr>
              <a:t>0.1381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09272" y="7004389"/>
            <a:ext cx="193611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1.1381</a:t>
            </a:r>
            <a:r>
              <a:rPr dirty="0" baseline="34979" sz="2025" spc="-12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100%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824.1%.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05878" y="7112891"/>
            <a:ext cx="698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7382103"/>
            <a:ext cx="542988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Next,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computation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repeated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revised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applying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(2.27)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(2.29-2.30)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yields: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66260" y="7997799"/>
            <a:ext cx="250634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 marR="55880" indent="351790">
              <a:lnSpc>
                <a:spcPct val="143600"/>
              </a:lnSpc>
              <a:spcBef>
                <a:spcPts val="95"/>
              </a:spcBef>
              <a:tabLst>
                <a:tab pos="1060450" algn="l"/>
                <a:tab pos="1596390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=-2.0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76,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=-1.8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13, 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=8.7806,	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=-8.3454,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2720" y="7997799"/>
            <a:ext cx="2821940" cy="1570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94665" marR="30480">
              <a:lnSpc>
                <a:spcPct val="143600"/>
              </a:lnSpc>
              <a:spcBef>
                <a:spcPts val="95"/>
              </a:spcBef>
              <a:tabLst>
                <a:tab pos="1874520" algn="l"/>
                <a:tab pos="200088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=-4.1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42,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baseline="-9259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=5.55</a:t>
            </a:r>
            <a:r>
              <a:rPr dirty="0" sz="1400" spc="-10">
                <a:latin typeface="Times New Roman"/>
                <a:cs typeface="Times New Roman"/>
              </a:rPr>
              <a:t>78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=2.1304,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=1,	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=-4.7884,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=4.7874.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Therefore,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must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-8.3454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+8.7806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=1.8013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4170" cy="1515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4.7874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-8.3454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=-2.1304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7900"/>
              </a:lnSpc>
              <a:spcBef>
                <a:spcPts val="85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2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yields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204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=0.1331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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=0.3316,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correct the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</a:t>
            </a:r>
            <a:r>
              <a:rPr dirty="0" sz="1400" spc="5">
                <a:latin typeface="Times New Roman"/>
                <a:cs typeface="Times New Roman"/>
              </a:rPr>
              <a:t> 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5269" y="2028189"/>
            <a:ext cx="2042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=-0.6442+0.1331=-0.5111,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05858" y="20692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38859" y="206923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25269" y="2396997"/>
            <a:ext cx="1924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=0.1381+0.3316=0.4697,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71264" y="2436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02128" y="243692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649991" y="2029487"/>
            <a:ext cx="1273175" cy="607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72720">
              <a:lnSpc>
                <a:spcPct val="100000"/>
              </a:lnSpc>
              <a:spcBef>
                <a:spcPts val="130"/>
              </a:spcBef>
            </a:pPr>
            <a:r>
              <a:rPr dirty="0" sz="1350">
                <a:latin typeface="Times New Roman"/>
                <a:cs typeface="Times New Roman"/>
              </a:rPr>
              <a:t>error</a:t>
            </a:r>
            <a:r>
              <a:rPr dirty="0" baseline="-22875" sz="1275" i="1">
                <a:latin typeface="Times New Roman"/>
                <a:cs typeface="Times New Roman"/>
              </a:rPr>
              <a:t>r</a:t>
            </a:r>
            <a:r>
              <a:rPr dirty="0" baseline="-22875" sz="1275" spc="34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26.0%</a:t>
            </a:r>
            <a:endParaRPr sz="13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45"/>
              </a:spcBef>
            </a:pPr>
            <a:r>
              <a:rPr dirty="0" sz="1350" spc="5">
                <a:latin typeface="Times New Roman"/>
                <a:cs typeface="Times New Roman"/>
              </a:rPr>
              <a:t>err</a:t>
            </a:r>
            <a:r>
              <a:rPr dirty="0" sz="1350" spc="20">
                <a:latin typeface="Times New Roman"/>
                <a:cs typeface="Times New Roman"/>
              </a:rPr>
              <a:t>o</a:t>
            </a:r>
            <a:r>
              <a:rPr dirty="0" sz="1350" spc="-50">
                <a:latin typeface="Times New Roman"/>
                <a:cs typeface="Times New Roman"/>
              </a:rPr>
              <a:t>r</a:t>
            </a:r>
            <a:r>
              <a:rPr dirty="0" baseline="-22875" sz="1275" spc="22" i="1">
                <a:latin typeface="Times New Roman"/>
                <a:cs typeface="Times New Roman"/>
              </a:rPr>
              <a:t>s</a:t>
            </a:r>
            <a:r>
              <a:rPr dirty="0" baseline="-22875" sz="1275" i="1">
                <a:latin typeface="Times New Roman"/>
                <a:cs typeface="Times New Roman"/>
              </a:rPr>
              <a:t>  </a:t>
            </a:r>
            <a:r>
              <a:rPr dirty="0" baseline="-22875" sz="1275" spc="44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7</a:t>
            </a:r>
            <a:r>
              <a:rPr dirty="0" sz="1350" spc="-45">
                <a:latin typeface="Times New Roman"/>
                <a:cs typeface="Times New Roman"/>
              </a:rPr>
              <a:t>0</a:t>
            </a:r>
            <a:r>
              <a:rPr dirty="0" sz="1350" spc="25">
                <a:latin typeface="Times New Roman"/>
                <a:cs typeface="Times New Roman"/>
              </a:rPr>
              <a:t>.6%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30006" y="31131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60054" y="3113176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072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6416" y="348086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34605" y="348086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42720" y="2648686"/>
            <a:ext cx="5479415" cy="13887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456565">
              <a:lnSpc>
                <a:spcPct val="1495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computation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continued,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result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=-0.5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error</a:t>
            </a:r>
            <a:r>
              <a:rPr dirty="0" baseline="-22875" sz="1275" spc="-7" i="1">
                <a:latin typeface="Times New Roman"/>
                <a:cs typeface="Times New Roman"/>
              </a:rPr>
              <a:t>r</a:t>
            </a:r>
            <a:r>
              <a:rPr dirty="0" baseline="-22875" sz="1275" spc="104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0.063%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38100" marR="31115">
              <a:lnSpc>
                <a:spcPct val="1671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=0.5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error</a:t>
            </a:r>
            <a:r>
              <a:rPr dirty="0" baseline="-22875" sz="1275" i="1">
                <a:latin typeface="Times New Roman"/>
                <a:cs typeface="Times New Roman"/>
              </a:rPr>
              <a:t>s</a:t>
            </a:r>
            <a:r>
              <a:rPr dirty="0" baseline="-22875" sz="1275" spc="44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0.040%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). Equation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(2.34)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employed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72632" y="4163950"/>
            <a:ext cx="1747520" cy="281940"/>
            <a:chOff x="1872632" y="4163950"/>
            <a:chExt cx="1747520" cy="281940"/>
          </a:xfrm>
        </p:grpSpPr>
        <p:sp>
          <p:nvSpPr>
            <p:cNvPr id="16" name="object 16"/>
            <p:cNvSpPr/>
            <p:nvPr/>
          </p:nvSpPr>
          <p:spPr>
            <a:xfrm>
              <a:off x="2375373" y="4172787"/>
              <a:ext cx="1235710" cy="254000"/>
            </a:xfrm>
            <a:custGeom>
              <a:avLst/>
              <a:gdLst/>
              <a:ahLst/>
              <a:cxnLst/>
              <a:rect l="l" t="t" r="r" b="b"/>
              <a:pathLst>
                <a:path w="1235710" h="254000">
                  <a:moveTo>
                    <a:pt x="0" y="171101"/>
                  </a:moveTo>
                  <a:lnTo>
                    <a:pt x="17759" y="158385"/>
                  </a:lnTo>
                </a:path>
                <a:path w="1235710" h="254000">
                  <a:moveTo>
                    <a:pt x="18075" y="158084"/>
                  </a:moveTo>
                  <a:lnTo>
                    <a:pt x="61379" y="253853"/>
                  </a:lnTo>
                </a:path>
                <a:path w="1235710" h="254000">
                  <a:moveTo>
                    <a:pt x="61379" y="253853"/>
                  </a:moveTo>
                  <a:lnTo>
                    <a:pt x="108125" y="627"/>
                  </a:lnTo>
                </a:path>
                <a:path w="1235710" h="254000">
                  <a:moveTo>
                    <a:pt x="108125" y="0"/>
                  </a:moveTo>
                  <a:lnTo>
                    <a:pt x="123512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69297" y="4163950"/>
              <a:ext cx="1237615" cy="258445"/>
            </a:xfrm>
            <a:custGeom>
              <a:avLst/>
              <a:gdLst/>
              <a:ahLst/>
              <a:cxnLst/>
              <a:rect l="l" t="t" r="r" b="b"/>
              <a:pathLst>
                <a:path w="1237614" h="258445">
                  <a:moveTo>
                    <a:pt x="1237024" y="0"/>
                  </a:moveTo>
                  <a:lnTo>
                    <a:pt x="106568" y="0"/>
                  </a:lnTo>
                  <a:lnTo>
                    <a:pt x="62936" y="234333"/>
                  </a:lnTo>
                  <a:lnTo>
                    <a:pt x="24303" y="155297"/>
                  </a:lnTo>
                  <a:lnTo>
                    <a:pt x="0" y="172959"/>
                  </a:lnTo>
                  <a:lnTo>
                    <a:pt x="3746" y="177604"/>
                  </a:lnTo>
                  <a:lnTo>
                    <a:pt x="15265" y="169545"/>
                  </a:lnTo>
                  <a:lnTo>
                    <a:pt x="58581" y="258197"/>
                  </a:lnTo>
                  <a:lnTo>
                    <a:pt x="67303" y="258197"/>
                  </a:lnTo>
                  <a:lnTo>
                    <a:pt x="113112" y="8686"/>
                  </a:lnTo>
                  <a:lnTo>
                    <a:pt x="1237024" y="8686"/>
                  </a:lnTo>
                  <a:lnTo>
                    <a:pt x="12370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872632" y="4441052"/>
              <a:ext cx="1747520" cy="0"/>
            </a:xfrm>
            <a:custGeom>
              <a:avLst/>
              <a:gdLst/>
              <a:ahLst/>
              <a:cxnLst/>
              <a:rect l="l" t="t" r="r" b="b"/>
              <a:pathLst>
                <a:path w="1747520" h="0">
                  <a:moveTo>
                    <a:pt x="0" y="0"/>
                  </a:moveTo>
                  <a:lnTo>
                    <a:pt x="1747360" y="0"/>
                  </a:lnTo>
                </a:path>
              </a:pathLst>
            </a:custGeom>
            <a:ln w="86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3652182" y="4296282"/>
            <a:ext cx="934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3720" algn="l"/>
              </a:tabLst>
            </a:pP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85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1.0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91859" y="4433549"/>
            <a:ext cx="11493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5747" y="4180009"/>
            <a:ext cx="180340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38175" algn="l"/>
              </a:tabLst>
            </a:pP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0.5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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0.5)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4(0.5)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00693" y="4295927"/>
            <a:ext cx="24320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2720" y="4635220"/>
            <a:ext cx="5480050" cy="12528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438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quotient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cubic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-4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+5.25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-2.5.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Bairstow's method can be applied to this </a:t>
            </a:r>
            <a:r>
              <a:rPr dirty="0" sz="1400" spc="-5">
                <a:latin typeface="Times New Roman"/>
                <a:cs typeface="Times New Roman"/>
              </a:rPr>
              <a:t>polynomial </a:t>
            </a:r>
            <a:r>
              <a:rPr dirty="0" sz="1400">
                <a:latin typeface="Times New Roman"/>
                <a:cs typeface="Times New Roman"/>
              </a:rPr>
              <a:t>using the results of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previous step,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=-0.5 and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=0.5, as starting guesses. </a:t>
            </a:r>
            <a:r>
              <a:rPr dirty="0" sz="1400" spc="5">
                <a:latin typeface="Times New Roman"/>
                <a:cs typeface="Times New Roman"/>
              </a:rPr>
              <a:t>Five </a:t>
            </a:r>
            <a:r>
              <a:rPr dirty="0" sz="1400">
                <a:latin typeface="Times New Roman"/>
                <a:cs typeface="Times New Roman"/>
              </a:rPr>
              <a:t>iterations yield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=2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=-1.249,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compute: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371460" y="6012435"/>
            <a:ext cx="1403350" cy="281940"/>
            <a:chOff x="1371460" y="6012435"/>
            <a:chExt cx="1403350" cy="281940"/>
          </a:xfrm>
        </p:grpSpPr>
        <p:sp>
          <p:nvSpPr>
            <p:cNvPr id="25" name="object 25"/>
            <p:cNvSpPr/>
            <p:nvPr/>
          </p:nvSpPr>
          <p:spPr>
            <a:xfrm>
              <a:off x="1646903" y="6021272"/>
              <a:ext cx="1118235" cy="254000"/>
            </a:xfrm>
            <a:custGeom>
              <a:avLst/>
              <a:gdLst/>
              <a:ahLst/>
              <a:cxnLst/>
              <a:rect l="l" t="t" r="r" b="b"/>
              <a:pathLst>
                <a:path w="1118235" h="254000">
                  <a:moveTo>
                    <a:pt x="0" y="171101"/>
                  </a:moveTo>
                  <a:lnTo>
                    <a:pt x="17446" y="158385"/>
                  </a:lnTo>
                </a:path>
                <a:path w="1118235" h="254000">
                  <a:moveTo>
                    <a:pt x="17762" y="158084"/>
                  </a:moveTo>
                  <a:lnTo>
                    <a:pt x="61042" y="253853"/>
                  </a:lnTo>
                </a:path>
                <a:path w="1118235" h="254000">
                  <a:moveTo>
                    <a:pt x="61042" y="253853"/>
                  </a:moveTo>
                  <a:lnTo>
                    <a:pt x="107750" y="627"/>
                  </a:lnTo>
                </a:path>
                <a:path w="1118235" h="254000">
                  <a:moveTo>
                    <a:pt x="107750" y="0"/>
                  </a:moveTo>
                  <a:lnTo>
                    <a:pt x="11180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640526" y="6012435"/>
              <a:ext cx="1120775" cy="258445"/>
            </a:xfrm>
            <a:custGeom>
              <a:avLst/>
              <a:gdLst/>
              <a:ahLst/>
              <a:cxnLst/>
              <a:rect l="l" t="t" r="r" b="b"/>
              <a:pathLst>
                <a:path w="1120775" h="258445">
                  <a:moveTo>
                    <a:pt x="1120456" y="0"/>
                  </a:moveTo>
                  <a:lnTo>
                    <a:pt x="106498" y="0"/>
                  </a:lnTo>
                  <a:lnTo>
                    <a:pt x="62901" y="234333"/>
                  </a:lnTo>
                  <a:lnTo>
                    <a:pt x="24290" y="155297"/>
                  </a:lnTo>
                  <a:lnTo>
                    <a:pt x="0" y="172959"/>
                  </a:lnTo>
                  <a:lnTo>
                    <a:pt x="3732" y="177604"/>
                  </a:lnTo>
                  <a:lnTo>
                    <a:pt x="15257" y="169545"/>
                  </a:lnTo>
                  <a:lnTo>
                    <a:pt x="58549" y="258197"/>
                  </a:lnTo>
                  <a:lnTo>
                    <a:pt x="67266" y="258197"/>
                  </a:lnTo>
                  <a:lnTo>
                    <a:pt x="113355" y="8686"/>
                  </a:lnTo>
                  <a:lnTo>
                    <a:pt x="1120456" y="8686"/>
                  </a:lnTo>
                  <a:lnTo>
                    <a:pt x="11204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371460" y="6289537"/>
              <a:ext cx="1403350" cy="0"/>
            </a:xfrm>
            <a:custGeom>
              <a:avLst/>
              <a:gdLst/>
              <a:ahLst/>
              <a:cxnLst/>
              <a:rect l="l" t="t" r="r" b="b"/>
              <a:pathLst>
                <a:path w="1403350" h="0">
                  <a:moveTo>
                    <a:pt x="0" y="0"/>
                  </a:moveTo>
                  <a:lnTo>
                    <a:pt x="1403186" y="0"/>
                  </a:lnTo>
                </a:path>
              </a:pathLst>
            </a:custGeom>
            <a:ln w="86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2806691" y="6145148"/>
            <a:ext cx="897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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9</a:t>
            </a:r>
            <a:r>
              <a:rPr dirty="0" sz="1400" spc="-25">
                <a:latin typeface="Times New Roman"/>
                <a:cs typeface="Times New Roman"/>
              </a:rPr>
              <a:t>9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18965" y="6282034"/>
            <a:ext cx="11493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44569" y="6028495"/>
            <a:ext cx="145859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12750" algn="l"/>
              </a:tabLst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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Times New Roman"/>
                <a:cs typeface="Times New Roman"/>
              </a:rPr>
              <a:t>2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4(-1.249)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99661" y="6144412"/>
            <a:ext cx="24320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8120" y="6485610"/>
            <a:ext cx="5429250" cy="190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905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quotient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polynomial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directly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(2.35)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 the fifth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2.3.11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Rostam-Kawa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1315"/>
              </a:spcBef>
            </a:pP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fourth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Taylor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nonlinear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(2.1)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>
                <a:latin typeface="Times New Roman"/>
                <a:cs typeface="Times New Roman"/>
              </a:rPr>
              <a:t> as </a:t>
            </a:r>
            <a:r>
              <a:rPr dirty="0" sz="1400" spc="-1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07210" y="8746804"/>
            <a:ext cx="477520" cy="0"/>
          </a:xfrm>
          <a:custGeom>
            <a:avLst/>
            <a:gdLst/>
            <a:ahLst/>
            <a:cxnLst/>
            <a:rect l="l" t="t" r="r" b="b"/>
            <a:pathLst>
              <a:path w="477519" h="0">
                <a:moveTo>
                  <a:pt x="0" y="0"/>
                </a:moveTo>
                <a:lnTo>
                  <a:pt x="477256" y="0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64484" y="8746804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4" h="0">
                <a:moveTo>
                  <a:pt x="0" y="0"/>
                </a:moveTo>
                <a:lnTo>
                  <a:pt x="471309" y="0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46291" y="8746804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363" y="0"/>
                </a:lnTo>
              </a:path>
            </a:pathLst>
          </a:custGeom>
          <a:ln w="86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939030" y="8584007"/>
            <a:ext cx="1485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Times New Roman"/>
                <a:cs typeface="Times New Roman"/>
              </a:rPr>
              <a:t>(</a:t>
            </a:r>
            <a:r>
              <a:rPr dirty="0" sz="900" spc="-45">
                <a:latin typeface="Times New Roman"/>
                <a:cs typeface="Times New Roman"/>
              </a:rPr>
              <a:t>4</a:t>
            </a:r>
            <a:r>
              <a:rPr dirty="0" sz="900" spc="-5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580357" y="8739609"/>
            <a:ext cx="2090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6469" algn="l"/>
                <a:tab pos="1951355" algn="l"/>
              </a:tabLst>
            </a:pPr>
            <a:r>
              <a:rPr dirty="0" sz="1400" spc="-90">
                <a:latin typeface="Times New Roman"/>
                <a:cs typeface="Times New Roman"/>
              </a:rPr>
              <a:t>2!</a:t>
            </a:r>
            <a:r>
              <a:rPr dirty="0" sz="1400" spc="-90">
                <a:latin typeface="Times New Roman"/>
                <a:cs typeface="Times New Roman"/>
              </a:rPr>
              <a:t>	</a:t>
            </a:r>
            <a:r>
              <a:rPr dirty="0" sz="1400" spc="-150">
                <a:latin typeface="Times New Roman"/>
                <a:cs typeface="Times New Roman"/>
              </a:rPr>
              <a:t>3</a:t>
            </a:r>
            <a:r>
              <a:rPr dirty="0" sz="1400" spc="-75">
                <a:latin typeface="Times New Roman"/>
                <a:cs typeface="Times New Roman"/>
              </a:rPr>
              <a:t>!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90">
                <a:latin typeface="Times New Roman"/>
                <a:cs typeface="Times New Roman"/>
              </a:rPr>
              <a:t>4!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50719" y="8482033"/>
            <a:ext cx="25057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1020444" algn="l"/>
                <a:tab pos="2001520" algn="l"/>
              </a:tabLst>
            </a:pP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-100" i="1">
                <a:latin typeface="Times New Roman"/>
                <a:cs typeface="Times New Roman"/>
              </a:rPr>
              <a:t>x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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)</a:t>
            </a:r>
            <a:r>
              <a:rPr dirty="0" baseline="40123" sz="1350" spc="-104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-100" i="1">
                <a:latin typeface="Times New Roman"/>
                <a:cs typeface="Times New Roman"/>
              </a:rPr>
              <a:t>x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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)</a:t>
            </a:r>
            <a:r>
              <a:rPr dirty="0" baseline="40123" sz="1350" spc="-104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-100" i="1">
                <a:latin typeface="Times New Roman"/>
                <a:cs typeface="Times New Roman"/>
              </a:rPr>
              <a:t>x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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)</a:t>
            </a:r>
            <a:r>
              <a:rPr dirty="0" baseline="40123" sz="1350" spc="-104">
                <a:latin typeface="Times New Roman"/>
                <a:cs typeface="Times New Roman"/>
              </a:rPr>
              <a:t>4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15625" y="8595455"/>
            <a:ext cx="492633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17370" algn="l"/>
                <a:tab pos="2768600" algn="l"/>
                <a:tab pos="3756660" algn="l"/>
                <a:tab pos="3972560" algn="l"/>
              </a:tabLst>
            </a:pPr>
            <a:r>
              <a:rPr dirty="0" sz="1400" spc="-6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-100" i="1">
                <a:latin typeface="Times New Roman"/>
                <a:cs typeface="Times New Roman"/>
              </a:rPr>
              <a:t>x</a:t>
            </a:r>
            <a:r>
              <a:rPr dirty="0" sz="1400" spc="-114" i="1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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60" i="1">
                <a:latin typeface="Times New Roman"/>
                <a:cs typeface="Times New Roman"/>
              </a:rPr>
              <a:t>f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baseline="3968" sz="2100" spc="-120">
                <a:latin typeface="Symbol"/>
                <a:cs typeface="Symbol"/>
              </a:rPr>
              <a:t>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60" i="1">
                <a:latin typeface="Times New Roman"/>
                <a:cs typeface="Times New Roman"/>
              </a:rPr>
              <a:t>f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baseline="3968" sz="2100" spc="-112">
                <a:latin typeface="Symbol"/>
                <a:cs typeface="Symbol"/>
              </a:rPr>
              <a:t>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6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baseline="3968" sz="2100" spc="-112">
                <a:latin typeface="Symbol"/>
                <a:cs typeface="Symbol"/>
              </a:rPr>
              <a:t>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6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10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0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8120" y="9038711"/>
            <a:ext cx="4571365" cy="2559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where</a:t>
            </a:r>
            <a:r>
              <a:rPr dirty="0" baseline="1984" sz="2100" spc="15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Symbol"/>
                <a:cs typeface="Symbol"/>
              </a:rPr>
              <a:t></a:t>
            </a:r>
            <a:r>
              <a:rPr dirty="0" sz="1500" spc="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the</a:t>
            </a:r>
            <a:r>
              <a:rPr dirty="0" baseline="1984" sz="2100" spc="-2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initial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approximation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for a</a:t>
            </a:r>
            <a:r>
              <a:rPr dirty="0" baseline="1984" sz="2100" spc="-1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zero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3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equation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(2.1).</a:t>
            </a:r>
            <a:endParaRPr baseline="1984"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9885" cy="18186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construct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methods,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(2.36)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rewritten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01015">
              <a:lnSpc>
                <a:spcPct val="100000"/>
              </a:lnSpc>
              <a:spcBef>
                <a:spcPts val="735"/>
              </a:spcBef>
              <a:tabLst>
                <a:tab pos="4585335" algn="l"/>
              </a:tabLst>
            </a:pPr>
            <a:r>
              <a:rPr dirty="0" sz="1350" spc="30" i="1">
                <a:latin typeface="Times New Roman"/>
                <a:cs typeface="Times New Roman"/>
              </a:rPr>
              <a:t>x</a:t>
            </a:r>
            <a:r>
              <a:rPr dirty="0" sz="1350" spc="-3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N</a:t>
            </a:r>
            <a:r>
              <a:rPr dirty="0" sz="1350" spc="-19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(2.37)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1333" y="2562763"/>
            <a:ext cx="375285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0430" y="2313121"/>
            <a:ext cx="107950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baseline="-33730" sz="2100" i="1">
                <a:latin typeface="Times New Roman"/>
                <a:cs typeface="Times New Roman"/>
              </a:rPr>
              <a:t>c</a:t>
            </a:r>
            <a:r>
              <a:rPr dirty="0" baseline="-33730" sz="2100" spc="-44" i="1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</a:t>
            </a:r>
            <a:r>
              <a:rPr dirty="0" baseline="-33730" sz="2100" spc="-172">
                <a:latin typeface="Times New Roman"/>
                <a:cs typeface="Times New Roman"/>
              </a:rPr>
              <a:t> </a:t>
            </a:r>
            <a:r>
              <a:rPr dirty="0" baseline="-32567" sz="2175" spc="-30">
                <a:latin typeface="Symbol"/>
                <a:cs typeface="Symbol"/>
              </a:rPr>
              <a:t></a:t>
            </a:r>
            <a:r>
              <a:rPr dirty="0" baseline="-32567" sz="2175" spc="209">
                <a:latin typeface="Times New Roman"/>
                <a:cs typeface="Times New Roman"/>
              </a:rPr>
              <a:t> </a:t>
            </a:r>
            <a:r>
              <a:rPr dirty="0" baseline="-33730" sz="2100">
                <a:latin typeface="Symbol"/>
                <a:cs typeface="Symbol"/>
              </a:rPr>
              <a:t></a:t>
            </a:r>
            <a:r>
              <a:rPr dirty="0" baseline="-33730" sz="2100" spc="-89">
                <a:latin typeface="Times New Roman"/>
                <a:cs typeface="Times New Roman"/>
              </a:rPr>
              <a:t> </a:t>
            </a: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2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4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</a:t>
            </a:r>
            <a:r>
              <a:rPr dirty="0" u="sng" sz="1450" spc="-1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1085" y="2433573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2904489"/>
            <a:ext cx="282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61950" y="3495509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762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30092" y="3495509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7015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17937" y="3495509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901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864845" y="3334070"/>
            <a:ext cx="1720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9869" y="3230005"/>
            <a:ext cx="184531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1254125" algn="l"/>
              </a:tabLst>
            </a:pP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	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4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1588" y="3223099"/>
            <a:ext cx="2707640" cy="3670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50800">
              <a:lnSpc>
                <a:spcPts val="400"/>
              </a:lnSpc>
              <a:spcBef>
                <a:spcPts val="640"/>
              </a:spcBef>
              <a:tabLst>
                <a:tab pos="1437640" algn="l"/>
                <a:tab pos="2625090" algn="l"/>
              </a:tabLst>
            </a:pP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baseline="33730" sz="2100" spc="75">
                <a:latin typeface="Times New Roman"/>
                <a:cs typeface="Times New Roman"/>
              </a:rPr>
              <a:t>(</a:t>
            </a:r>
            <a:r>
              <a:rPr dirty="0" baseline="33730" sz="2100" spc="75" i="1">
                <a:latin typeface="Times New Roman"/>
                <a:cs typeface="Times New Roman"/>
              </a:rPr>
              <a:t>x</a:t>
            </a:r>
            <a:r>
              <a:rPr dirty="0" baseline="33730" sz="2100" spc="-89" i="1">
                <a:latin typeface="Times New Roman"/>
                <a:cs typeface="Times New Roman"/>
              </a:rPr>
              <a:t> </a:t>
            </a:r>
            <a:r>
              <a:rPr dirty="0" baseline="33730" sz="2100">
                <a:latin typeface="Symbol"/>
                <a:cs typeface="Symbol"/>
              </a:rPr>
              <a:t></a:t>
            </a:r>
            <a:r>
              <a:rPr dirty="0" baseline="33730" sz="2100" spc="-225">
                <a:latin typeface="Times New Roman"/>
                <a:cs typeface="Times New Roman"/>
              </a:rPr>
              <a:t> </a:t>
            </a:r>
            <a:r>
              <a:rPr dirty="0" baseline="32567" sz="2175" spc="-30">
                <a:latin typeface="Symbol"/>
                <a:cs typeface="Symbol"/>
              </a:rPr>
              <a:t></a:t>
            </a:r>
            <a:r>
              <a:rPr dirty="0" baseline="32567" sz="2175" spc="-157">
                <a:latin typeface="Times New Roman"/>
                <a:cs typeface="Times New Roman"/>
              </a:rPr>
              <a:t> </a:t>
            </a:r>
            <a:r>
              <a:rPr dirty="0" baseline="33730" sz="2100">
                <a:latin typeface="Times New Roman"/>
                <a:cs typeface="Times New Roman"/>
              </a:rPr>
              <a:t>)	</a:t>
            </a:r>
            <a:r>
              <a:rPr dirty="0" baseline="3968" sz="2100">
                <a:latin typeface="Symbol"/>
                <a:cs typeface="Symbol"/>
              </a:rPr>
              <a:t></a:t>
            </a:r>
            <a:r>
              <a:rPr dirty="0" baseline="3968" sz="2100">
                <a:latin typeface="Times New Roman"/>
                <a:cs typeface="Times New Roman"/>
              </a:rPr>
              <a:t>	</a:t>
            </a:r>
            <a:r>
              <a:rPr dirty="0" baseline="3968" sz="2100">
                <a:latin typeface="Symbol"/>
                <a:cs typeface="Symbol"/>
              </a:rPr>
              <a:t></a:t>
            </a:r>
            <a:endParaRPr baseline="3968" sz="2100">
              <a:latin typeface="Symbol"/>
              <a:cs typeface="Symbol"/>
            </a:endParaRPr>
          </a:p>
          <a:p>
            <a:pPr algn="ctr" marR="261620">
              <a:lnSpc>
                <a:spcPts val="130"/>
              </a:lnSpc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6230" y="3478590"/>
            <a:ext cx="310451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baseline="43650" sz="2100" i="1">
                <a:latin typeface="Times New Roman"/>
                <a:cs typeface="Times New Roman"/>
              </a:rPr>
              <a:t>f</a:t>
            </a:r>
            <a:r>
              <a:rPr dirty="0" baseline="43650" sz="2100" i="1">
                <a:latin typeface="Times New Roman"/>
                <a:cs typeface="Times New Roman"/>
              </a:rPr>
              <a:t> </a:t>
            </a:r>
            <a:r>
              <a:rPr dirty="0" baseline="43650" sz="2100" spc="135" i="1">
                <a:latin typeface="Times New Roman"/>
                <a:cs typeface="Times New Roman"/>
              </a:rPr>
              <a:t> </a:t>
            </a:r>
            <a:r>
              <a:rPr dirty="0" baseline="43650" sz="2100" spc="-37">
                <a:latin typeface="Times New Roman"/>
                <a:cs typeface="Times New Roman"/>
              </a:rPr>
              <a:t>(</a:t>
            </a:r>
            <a:r>
              <a:rPr dirty="0" baseline="42145" sz="2175" spc="-30">
                <a:latin typeface="Symbol"/>
                <a:cs typeface="Symbol"/>
              </a:rPr>
              <a:t></a:t>
            </a:r>
            <a:r>
              <a:rPr dirty="0" baseline="42145" sz="2175" spc="-172">
                <a:latin typeface="Times New Roman"/>
                <a:cs typeface="Times New Roman"/>
              </a:rPr>
              <a:t> </a:t>
            </a:r>
            <a:r>
              <a:rPr dirty="0" baseline="43650" sz="2100">
                <a:latin typeface="Times New Roman"/>
                <a:cs typeface="Times New Roman"/>
              </a:rPr>
              <a:t>)</a:t>
            </a:r>
            <a:r>
              <a:rPr dirty="0" baseline="43650" sz="2100" spc="-127">
                <a:latin typeface="Times New Roman"/>
                <a:cs typeface="Times New Roman"/>
              </a:rPr>
              <a:t> </a:t>
            </a:r>
            <a:r>
              <a:rPr dirty="0" baseline="43650" sz="2100">
                <a:latin typeface="Symbol"/>
                <a:cs typeface="Symbol"/>
              </a:rPr>
              <a:t></a:t>
            </a:r>
            <a:r>
              <a:rPr dirty="0" baseline="43650" sz="2100" spc="-3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!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baseline="43650" sz="2100" i="1">
                <a:latin typeface="Times New Roman"/>
                <a:cs typeface="Times New Roman"/>
              </a:rPr>
              <a:t>f</a:t>
            </a:r>
            <a:r>
              <a:rPr dirty="0" baseline="43650" sz="2100" i="1">
                <a:latin typeface="Times New Roman"/>
                <a:cs typeface="Times New Roman"/>
              </a:rPr>
              <a:t>  </a:t>
            </a:r>
            <a:r>
              <a:rPr dirty="0" baseline="43650" sz="2100" spc="-127" i="1">
                <a:latin typeface="Times New Roman"/>
                <a:cs typeface="Times New Roman"/>
              </a:rPr>
              <a:t> </a:t>
            </a:r>
            <a:r>
              <a:rPr dirty="0" baseline="43650" sz="2100" spc="-37">
                <a:latin typeface="Times New Roman"/>
                <a:cs typeface="Times New Roman"/>
              </a:rPr>
              <a:t>(</a:t>
            </a:r>
            <a:r>
              <a:rPr dirty="0" baseline="42145" sz="2175" spc="-30">
                <a:latin typeface="Symbol"/>
                <a:cs typeface="Symbol"/>
              </a:rPr>
              <a:t></a:t>
            </a:r>
            <a:r>
              <a:rPr dirty="0" baseline="42145" sz="2175" spc="-179">
                <a:latin typeface="Times New Roman"/>
                <a:cs typeface="Times New Roman"/>
              </a:rPr>
              <a:t> </a:t>
            </a:r>
            <a:r>
              <a:rPr dirty="0" baseline="43650" sz="2100">
                <a:latin typeface="Times New Roman"/>
                <a:cs typeface="Times New Roman"/>
              </a:rPr>
              <a:t>)</a:t>
            </a:r>
            <a:r>
              <a:rPr dirty="0" baseline="43650" sz="2100" spc="-120">
                <a:latin typeface="Times New Roman"/>
                <a:cs typeface="Times New Roman"/>
              </a:rPr>
              <a:t> </a:t>
            </a:r>
            <a:r>
              <a:rPr dirty="0" baseline="43650" sz="2100">
                <a:latin typeface="Symbol"/>
                <a:cs typeface="Symbol"/>
              </a:rPr>
              <a:t></a:t>
            </a:r>
            <a:r>
              <a:rPr dirty="0" baseline="43650" sz="21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4!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44">
                <a:latin typeface="Symbol"/>
                <a:cs typeface="Symbol"/>
              </a:rPr>
              <a:t></a:t>
            </a:r>
            <a:r>
              <a:rPr dirty="0" sz="1400" spc="-25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baseline="43650" sz="2100" i="1">
                <a:latin typeface="Times New Roman"/>
                <a:cs typeface="Times New Roman"/>
              </a:rPr>
              <a:t>f</a:t>
            </a:r>
            <a:endParaRPr baseline="43650"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8129" y="3341714"/>
            <a:ext cx="31432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-25">
                <a:latin typeface="Times New Roman"/>
                <a:cs typeface="Times New Roman"/>
              </a:rPr>
              <a:t>(</a:t>
            </a:r>
            <a:r>
              <a:rPr dirty="0" sz="1450" spc="-20">
                <a:latin typeface="Symbol"/>
                <a:cs typeface="Symbol"/>
              </a:rPr>
              <a:t></a:t>
            </a:r>
            <a:r>
              <a:rPr dirty="0" sz="145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41085" y="3349878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8120" y="3742156"/>
            <a:ext cx="461327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derivation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was </a:t>
            </a:r>
            <a:r>
              <a:rPr dirty="0" sz="1400">
                <a:latin typeface="Times New Roman"/>
                <a:cs typeface="Times New Roman"/>
              </a:rPr>
              <a:t>followed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Suppose</a:t>
            </a:r>
            <a:r>
              <a:rPr dirty="0" sz="1400">
                <a:latin typeface="Times New Roman"/>
                <a:cs typeface="Times New Roman"/>
              </a:rPr>
              <a:t> a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(2.37)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">
                <a:latin typeface="Times New Roman"/>
                <a:cs typeface="Times New Roman"/>
              </a:rPr>
              <a:t> having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3405" y="4471290"/>
            <a:ext cx="10541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1868" y="4527494"/>
            <a:ext cx="711200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sz="1350" spc="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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baseline="-6349" sz="2625" spc="7">
                <a:latin typeface="Symbol"/>
                <a:cs typeface="Symbol"/>
              </a:rPr>
              <a:t></a:t>
            </a:r>
            <a:r>
              <a:rPr dirty="0" baseline="-6349" sz="2625" spc="-270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x</a:t>
            </a:r>
            <a:r>
              <a:rPr dirty="0" baseline="-22875" sz="1275" spc="7" i="1">
                <a:latin typeface="Times New Roman"/>
                <a:cs typeface="Times New Roman"/>
              </a:rPr>
              <a:t>i</a:t>
            </a:r>
            <a:r>
              <a:rPr dirty="0" baseline="-22875" sz="1275" spc="9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38735">
              <a:lnSpc>
                <a:spcPct val="100000"/>
              </a:lnSpc>
              <a:spcBef>
                <a:spcPts val="60"/>
              </a:spcBef>
            </a:pPr>
            <a:r>
              <a:rPr dirty="0" sz="850" spc="40" i="1">
                <a:latin typeface="Times New Roman"/>
                <a:cs typeface="Times New Roman"/>
              </a:rPr>
              <a:t>i</a:t>
            </a:r>
            <a:r>
              <a:rPr dirty="0" sz="850" spc="40">
                <a:latin typeface="Symbol"/>
                <a:cs typeface="Symbol"/>
              </a:rPr>
              <a:t></a:t>
            </a:r>
            <a:r>
              <a:rPr dirty="0" sz="850" spc="4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41085" y="4575174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8120" y="5046090"/>
            <a:ext cx="34969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nonlinear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decomposed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0856" y="5613794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0393" y="5400421"/>
            <a:ext cx="577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68125" y="5613794"/>
            <a:ext cx="577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68856" y="5613794"/>
            <a:ext cx="577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38452" y="5400421"/>
            <a:ext cx="12801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4275" algn="l"/>
              </a:tabLst>
            </a:pPr>
            <a:r>
              <a:rPr dirty="0" sz="900" spc="5">
                <a:latin typeface="Symbol"/>
                <a:cs typeface="Symbol"/>
              </a:rPr>
              <a:t></a:t>
            </a:r>
            <a:r>
              <a:rPr dirty="0" sz="900" spc="5">
                <a:latin typeface="Times New Roman"/>
                <a:cs typeface="Times New Roman"/>
              </a:rPr>
              <a:t>	</a:t>
            </a:r>
            <a:r>
              <a:rPr dirty="0" sz="900" spc="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78884" y="5400421"/>
            <a:ext cx="1752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0" i="1">
                <a:latin typeface="Times New Roman"/>
                <a:cs typeface="Times New Roman"/>
              </a:rPr>
              <a:t>i</a:t>
            </a:r>
            <a:r>
              <a:rPr dirty="0" sz="900" spc="-70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041" y="5731888"/>
            <a:ext cx="1879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54322" y="5376552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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91098" y="5376552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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07677" y="5399680"/>
            <a:ext cx="52133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dirty="0" sz="1400" spc="5">
                <a:latin typeface="Symbol"/>
                <a:cs typeface="Symbol"/>
              </a:rPr>
              <a:t>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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56930" y="5504518"/>
            <a:ext cx="140525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5134" algn="l"/>
                <a:tab pos="695325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10" i="1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 i="1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64108" y="5558792"/>
            <a:ext cx="1651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086" sz="1350" i="1">
                <a:latin typeface="Times New Roman"/>
                <a:cs typeface="Times New Roman"/>
              </a:rPr>
              <a:t>i </a:t>
            </a:r>
            <a:r>
              <a:rPr dirty="0" sz="1400" spc="5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82277" y="5670716"/>
            <a:ext cx="202311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64184" algn="l"/>
                <a:tab pos="1311910" algn="l"/>
                <a:tab pos="1809114" algn="l"/>
              </a:tabLst>
            </a:pP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i</a:t>
            </a:r>
            <a:r>
              <a:rPr dirty="0" sz="900" spc="20">
                <a:latin typeface="Symbol"/>
                <a:cs typeface="Symbol"/>
              </a:rPr>
              <a:t></a:t>
            </a:r>
            <a:r>
              <a:rPr dirty="0" sz="900" spc="20">
                <a:latin typeface="Times New Roman"/>
                <a:cs typeface="Times New Roman"/>
              </a:rPr>
              <a:t>0	</a:t>
            </a:r>
            <a:r>
              <a:rPr dirty="0" sz="1400" spc="5">
                <a:latin typeface="Symbol"/>
                <a:cs typeface="Symbol"/>
              </a:rPr>
              <a:t>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900" spc="-10" i="1">
                <a:latin typeface="Times New Roman"/>
                <a:cs typeface="Times New Roman"/>
              </a:rPr>
              <a:t>i</a:t>
            </a:r>
            <a:r>
              <a:rPr dirty="0" sz="900" spc="-10">
                <a:latin typeface="Symbol"/>
                <a:cs typeface="Symbol"/>
              </a:rPr>
              <a:t></a:t>
            </a:r>
            <a:r>
              <a:rPr dirty="0" sz="900" spc="-10">
                <a:latin typeface="Times New Roman"/>
                <a:cs typeface="Times New Roman"/>
              </a:rPr>
              <a:t>1</a:t>
            </a:r>
            <a:r>
              <a:rPr dirty="0" sz="900" spc="-45">
                <a:latin typeface="Times New Roman"/>
                <a:cs typeface="Times New Roman"/>
              </a:rPr>
              <a:t> </a:t>
            </a:r>
            <a:r>
              <a:rPr dirty="0" baseline="-7936" sz="2100" spc="7">
                <a:latin typeface="Symbol"/>
                <a:cs typeface="Symbol"/>
              </a:rPr>
              <a:t></a:t>
            </a:r>
            <a:r>
              <a:rPr dirty="0" baseline="-7936" sz="2100" spc="7">
                <a:latin typeface="Times New Roman"/>
                <a:cs typeface="Times New Roman"/>
              </a:rPr>
              <a:t>	</a:t>
            </a:r>
            <a:r>
              <a:rPr dirty="0" sz="900" spc="25" i="1">
                <a:latin typeface="Times New Roman"/>
                <a:cs typeface="Times New Roman"/>
              </a:rPr>
              <a:t>j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91098" y="5693533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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82277" y="5482789"/>
            <a:ext cx="332740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7936" sz="2100" spc="7">
                <a:latin typeface="Symbol"/>
                <a:cs typeface="Symbol"/>
              </a:rPr>
              <a:t></a:t>
            </a:r>
            <a:r>
              <a:rPr dirty="0" baseline="-7936" sz="2100" spc="-262">
                <a:latin typeface="Times New Roman"/>
                <a:cs typeface="Times New Roman"/>
              </a:rPr>
              <a:t> </a:t>
            </a: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71233" y="5484637"/>
            <a:ext cx="68643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08634" algn="l"/>
              </a:tabLst>
            </a:pPr>
            <a:r>
              <a:rPr dirty="0" sz="1800" spc="155">
                <a:latin typeface="Symbol"/>
                <a:cs typeface="Symbol"/>
              </a:rPr>
              <a:t></a:t>
            </a:r>
            <a:r>
              <a:rPr dirty="0" sz="1400" spc="5">
                <a:latin typeface="Symbol"/>
                <a:cs typeface="Symbol"/>
              </a:rPr>
              <a:t>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800" spc="10">
                <a:latin typeface="Symbol"/>
                <a:cs typeface="Symbol"/>
              </a:rPr>
              <a:t>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68048" y="5484637"/>
            <a:ext cx="53784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5609" algn="l"/>
              </a:tabLst>
            </a:pPr>
            <a:r>
              <a:rPr dirty="0" sz="1800" spc="10">
                <a:latin typeface="Symbol"/>
                <a:cs typeface="Symbol"/>
              </a:rPr>
              <a:t></a:t>
            </a:r>
            <a:r>
              <a:rPr dirty="0" sz="1800" spc="1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54218" y="5503544"/>
            <a:ext cx="16186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7355" algn="l"/>
                <a:tab pos="1228090" algn="l"/>
              </a:tabLst>
            </a:pP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229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41085" y="5503544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8120" y="6000368"/>
            <a:ext cx="34632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(2.37), </a:t>
            </a:r>
            <a:r>
              <a:rPr dirty="0" sz="1400">
                <a:latin typeface="Times New Roman"/>
                <a:cs typeface="Times New Roman"/>
              </a:rPr>
              <a:t>(2.40)</a:t>
            </a:r>
            <a:r>
              <a:rPr dirty="0" sz="1400" spc="-5">
                <a:latin typeface="Times New Roman"/>
                <a:cs typeface="Times New Roman"/>
              </a:rPr>
              <a:t>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(2.41),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51894" y="6354826"/>
            <a:ext cx="1079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55054" y="6354826"/>
            <a:ext cx="1752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-75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12914" y="6686293"/>
            <a:ext cx="1860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45" i="1">
                <a:latin typeface="Times New Roman"/>
                <a:cs typeface="Times New Roman"/>
              </a:rPr>
              <a:t>i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56299" y="6686293"/>
            <a:ext cx="1879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 i="1">
                <a:latin typeface="Times New Roman"/>
                <a:cs typeface="Times New Roman"/>
              </a:rPr>
              <a:t>j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9796" y="6291494"/>
            <a:ext cx="62928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58165" algn="l"/>
              </a:tabLst>
            </a:pPr>
            <a:r>
              <a:rPr dirty="0" sz="900" spc="5">
                <a:latin typeface="Symbol"/>
                <a:cs typeface="Symbol"/>
              </a:rPr>
              <a:t>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baseline="-11904" sz="2100" spc="7">
                <a:latin typeface="Symbol"/>
                <a:cs typeface="Symbol"/>
              </a:rPr>
              <a:t></a:t>
            </a:r>
            <a:r>
              <a:rPr dirty="0" baseline="-11904" sz="2100" spc="7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67661" y="6330957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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30729" y="6622962"/>
            <a:ext cx="7372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36575" algn="l"/>
              </a:tabLst>
            </a:pPr>
            <a:r>
              <a:rPr dirty="0" sz="900" spc="-10" i="1">
                <a:latin typeface="Times New Roman"/>
                <a:cs typeface="Times New Roman"/>
              </a:rPr>
              <a:t>i</a:t>
            </a:r>
            <a:r>
              <a:rPr dirty="0" sz="900" spc="-10">
                <a:latin typeface="Symbol"/>
                <a:cs typeface="Symbol"/>
              </a:rPr>
              <a:t></a:t>
            </a:r>
            <a:r>
              <a:rPr dirty="0" sz="900" spc="-10">
                <a:latin typeface="Times New Roman"/>
                <a:cs typeface="Times New Roman"/>
              </a:rPr>
              <a:t>1</a:t>
            </a:r>
            <a:r>
              <a:rPr dirty="0" sz="900" spc="-45">
                <a:latin typeface="Times New Roman"/>
                <a:cs typeface="Times New Roman"/>
              </a:rPr>
              <a:t> </a:t>
            </a:r>
            <a:r>
              <a:rPr dirty="0" baseline="-7936" sz="2100" spc="7">
                <a:latin typeface="Symbol"/>
                <a:cs typeface="Symbol"/>
              </a:rPr>
              <a:t></a:t>
            </a:r>
            <a:r>
              <a:rPr dirty="0" baseline="-7936" sz="2100" spc="7">
                <a:latin typeface="Times New Roman"/>
                <a:cs typeface="Times New Roman"/>
              </a:rPr>
              <a:t>	</a:t>
            </a:r>
            <a:r>
              <a:rPr dirty="0" sz="900" spc="25" i="1">
                <a:latin typeface="Times New Roman"/>
                <a:cs typeface="Times New Roman"/>
              </a:rPr>
              <a:t>j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67661" y="6647938"/>
            <a:ext cx="11430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Symbol"/>
                <a:cs typeface="Symbol"/>
              </a:rPr>
              <a:t>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31502" y="6408521"/>
            <a:ext cx="3545204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367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>
                <a:latin typeface="Times New Roman"/>
                <a:cs typeface="Times New Roman"/>
              </a:rPr>
              <a:t>0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baseline="-7716" sz="2700" spc="232">
                <a:latin typeface="Symbol"/>
                <a:cs typeface="Symbol"/>
              </a:rPr>
              <a:t></a:t>
            </a:r>
            <a:r>
              <a:rPr dirty="0" baseline="-9920" sz="2100" spc="135">
                <a:latin typeface="Symbol"/>
                <a:cs typeface="Symbol"/>
              </a:rPr>
              <a:t>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Times New Roman"/>
                <a:cs typeface="Times New Roman"/>
              </a:rPr>
              <a:t>(</a:t>
            </a: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232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Times New Roman"/>
                <a:cs typeface="Times New Roman"/>
              </a:rPr>
              <a:t>(</a:t>
            </a:r>
            <a:r>
              <a:rPr dirty="0" baseline="-7716" sz="2700" spc="15">
                <a:latin typeface="Symbol"/>
                <a:cs typeface="Symbol"/>
              </a:rPr>
              <a:t></a:t>
            </a:r>
            <a:r>
              <a:rPr dirty="0" baseline="-7716" sz="2700" spc="-232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)</a:t>
            </a:r>
            <a:r>
              <a:rPr dirty="0" baseline="-9920" sz="2100" spc="7">
                <a:latin typeface="Symbol"/>
                <a:cs typeface="Symbol"/>
              </a:rPr>
              <a:t></a:t>
            </a:r>
            <a:r>
              <a:rPr dirty="0" baseline="-9920" sz="2100" spc="-23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41085" y="6457568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41085" y="7949945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2" name="object 5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5909" y="8651346"/>
            <a:ext cx="2353403" cy="182495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4522998" y="8602943"/>
            <a:ext cx="629920" cy="2419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22">
                <a:latin typeface="Symbol"/>
                <a:cs typeface="Symbol"/>
              </a:rPr>
              <a:t>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 spc="-18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30020" y="6862029"/>
            <a:ext cx="3383279" cy="232410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We define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recurrence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  <a:spcBef>
                <a:spcPts val="755"/>
              </a:spcBef>
            </a:pPr>
            <a:r>
              <a:rPr dirty="0" sz="1400" spc="-3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sz="1400" spc="-15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39750">
              <a:lnSpc>
                <a:spcPct val="100000"/>
              </a:lnSpc>
              <a:spcBef>
                <a:spcPts val="1035"/>
              </a:spcBef>
            </a:pP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5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155" i="1">
                <a:latin typeface="Times New Roman"/>
                <a:cs typeface="Times New Roman"/>
              </a:rPr>
              <a:t>N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39750">
              <a:lnSpc>
                <a:spcPct val="100000"/>
              </a:lnSpc>
              <a:spcBef>
                <a:spcPts val="1030"/>
              </a:spcBef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89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155" i="1">
                <a:latin typeface="Times New Roman"/>
                <a:cs typeface="Times New Roman"/>
              </a:rPr>
              <a:t>N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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N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13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14350">
              <a:lnSpc>
                <a:spcPct val="100000"/>
              </a:lnSpc>
              <a:spcBef>
                <a:spcPts val="1340"/>
              </a:spcBef>
            </a:pPr>
            <a:r>
              <a:rPr dirty="0" sz="1150" spc="-220">
                <a:latin typeface="Microsoft Sans Serif"/>
                <a:cs typeface="Microsoft Sans Serif"/>
              </a:rPr>
              <a:t>⁝</a:t>
            </a:r>
            <a:endParaRPr sz="1150">
              <a:latin typeface="Microsoft Sans Serif"/>
              <a:cs typeface="Microsoft Sans Serif"/>
            </a:endParaRPr>
          </a:p>
          <a:p>
            <a:pPr marL="539115">
              <a:lnSpc>
                <a:spcPct val="100000"/>
              </a:lnSpc>
              <a:spcBef>
                <a:spcPts val="735"/>
              </a:spcBef>
              <a:tabLst>
                <a:tab pos="1885950" algn="l"/>
              </a:tabLst>
            </a:pP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7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N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20">
                <a:latin typeface="Symbol"/>
                <a:cs typeface="Symbol"/>
              </a:rPr>
              <a:t>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5" i="1">
                <a:latin typeface="Times New Roman"/>
                <a:cs typeface="Times New Roman"/>
              </a:rPr>
              <a:t>N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6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6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  <a:p>
            <a:pPr marL="531495">
              <a:lnSpc>
                <a:spcPct val="100000"/>
              </a:lnSpc>
              <a:spcBef>
                <a:spcPts val="1010"/>
              </a:spcBef>
            </a:pPr>
            <a:r>
              <a:rPr dirty="0" sz="1150" spc="15" i="1">
                <a:latin typeface="Times New Roman"/>
                <a:cs typeface="Times New Roman"/>
              </a:rPr>
              <a:t>n</a:t>
            </a:r>
            <a:r>
              <a:rPr dirty="0" sz="1150" spc="40" i="1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Symbol"/>
                <a:cs typeface="Symbol"/>
              </a:rPr>
              <a:t></a:t>
            </a:r>
            <a:r>
              <a:rPr dirty="0" sz="1150" spc="-95">
                <a:latin typeface="Times New Roman"/>
                <a:cs typeface="Times New Roman"/>
              </a:rPr>
              <a:t> </a:t>
            </a:r>
            <a:r>
              <a:rPr dirty="0" sz="1150" spc="-90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,</a:t>
            </a:r>
            <a:r>
              <a:rPr dirty="0" sz="1150" spc="-13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sz="1150" spc="85">
                <a:latin typeface="Times New Roman"/>
                <a:cs typeface="Times New Roman"/>
              </a:rPr>
              <a:t>,</a:t>
            </a:r>
            <a:r>
              <a:rPr dirty="0" sz="1150" spc="-10">
                <a:latin typeface="Times New Roman"/>
                <a:cs typeface="Times New Roman"/>
              </a:rPr>
              <a:t>..</a:t>
            </a:r>
            <a:r>
              <a:rPr dirty="0" sz="1150" spc="5">
                <a:latin typeface="Times New Roman"/>
                <a:cs typeface="Times New Roman"/>
              </a:rPr>
              <a:t>.</a:t>
            </a:r>
            <a:r>
              <a:rPr dirty="0" sz="115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8120" y="9277298"/>
            <a:ext cx="437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156834" y="7331709"/>
            <a:ext cx="76200" cy="1805305"/>
          </a:xfrm>
          <a:custGeom>
            <a:avLst/>
            <a:gdLst/>
            <a:ahLst/>
            <a:cxnLst/>
            <a:rect l="l" t="t" r="r" b="b"/>
            <a:pathLst>
              <a:path w="76200" h="1805304">
                <a:moveTo>
                  <a:pt x="0" y="0"/>
                </a:moveTo>
                <a:lnTo>
                  <a:pt x="29640" y="11816"/>
                </a:lnTo>
                <a:lnTo>
                  <a:pt x="53863" y="44053"/>
                </a:lnTo>
                <a:lnTo>
                  <a:pt x="70205" y="91886"/>
                </a:lnTo>
                <a:lnTo>
                  <a:pt x="76200" y="150494"/>
                </a:lnTo>
                <a:lnTo>
                  <a:pt x="76200" y="1654809"/>
                </a:lnTo>
                <a:lnTo>
                  <a:pt x="70205" y="1713418"/>
                </a:lnTo>
                <a:lnTo>
                  <a:pt x="53863" y="1761251"/>
                </a:lnTo>
                <a:lnTo>
                  <a:pt x="29640" y="1793488"/>
                </a:lnTo>
                <a:lnTo>
                  <a:pt x="0" y="18053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61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6049" y="1106219"/>
            <a:ext cx="2177994" cy="18201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17320" y="433831"/>
            <a:ext cx="5249545" cy="182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63500" marR="68580" indent="492125">
              <a:lnSpc>
                <a:spcPct val="151600"/>
              </a:lnSpc>
              <a:spcBef>
                <a:spcPts val="1130"/>
              </a:spcBef>
              <a:tabLst>
                <a:tab pos="2009139" algn="l"/>
                <a:tab pos="3500120" algn="l"/>
              </a:tabLst>
            </a:pPr>
            <a:r>
              <a:rPr dirty="0" baseline="2415" sz="1725" spc="37" i="1">
                <a:latin typeface="Times New Roman"/>
                <a:cs typeface="Times New Roman"/>
              </a:rPr>
              <a:t>X</a:t>
            </a:r>
            <a:r>
              <a:rPr dirty="0" baseline="2415" sz="1725" spc="-157" i="1">
                <a:latin typeface="Times New Roman"/>
                <a:cs typeface="Times New Roman"/>
              </a:rPr>
              <a:t> </a:t>
            </a:r>
            <a:r>
              <a:rPr dirty="0" baseline="-19841" sz="1050" spc="-7" i="1">
                <a:latin typeface="Times New Roman"/>
                <a:cs typeface="Times New Roman"/>
              </a:rPr>
              <a:t>n</a:t>
            </a:r>
            <a:r>
              <a:rPr dirty="0" baseline="-19841" sz="1050" spc="127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=</a:t>
            </a:r>
            <a:r>
              <a:rPr dirty="0" baseline="1984" sz="2100" spc="-157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7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N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20">
                <a:latin typeface="Symbol"/>
                <a:cs typeface="Symbol"/>
              </a:rPr>
              <a:t></a:t>
            </a:r>
            <a:r>
              <a:rPr dirty="0" baseline="-21604" sz="1350" spc="97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254">
                <a:latin typeface="Times New Roman"/>
                <a:cs typeface="Times New Roman"/>
              </a:rPr>
              <a:t> </a:t>
            </a:r>
            <a:r>
              <a:rPr dirty="0" baseline="2415" sz="1725" spc="30" i="1">
                <a:latin typeface="Times New Roman"/>
                <a:cs typeface="Times New Roman"/>
              </a:rPr>
              <a:t>n</a:t>
            </a:r>
            <a:r>
              <a:rPr dirty="0" baseline="2415" sz="1725" spc="60" i="1">
                <a:latin typeface="Times New Roman"/>
                <a:cs typeface="Times New Roman"/>
              </a:rPr>
              <a:t> </a:t>
            </a:r>
            <a:r>
              <a:rPr dirty="0" baseline="2415" sz="1725" spc="30">
                <a:latin typeface="Symbol"/>
                <a:cs typeface="Symbol"/>
              </a:rPr>
              <a:t></a:t>
            </a:r>
            <a:r>
              <a:rPr dirty="0" baseline="2415" sz="1725" spc="-142">
                <a:latin typeface="Times New Roman"/>
                <a:cs typeface="Times New Roman"/>
              </a:rPr>
              <a:t> </a:t>
            </a:r>
            <a:r>
              <a:rPr dirty="0" baseline="2415" sz="1725" spc="-135">
                <a:latin typeface="Times New Roman"/>
                <a:cs typeface="Times New Roman"/>
              </a:rPr>
              <a:t>1</a:t>
            </a:r>
            <a:r>
              <a:rPr dirty="0" baseline="2415" sz="1725" spc="15">
                <a:latin typeface="Times New Roman"/>
                <a:cs typeface="Times New Roman"/>
              </a:rPr>
              <a:t>,</a:t>
            </a:r>
            <a:r>
              <a:rPr dirty="0" baseline="2415" sz="1725" spc="-202">
                <a:latin typeface="Times New Roman"/>
                <a:cs typeface="Times New Roman"/>
              </a:rPr>
              <a:t> </a:t>
            </a:r>
            <a:r>
              <a:rPr dirty="0" baseline="2415" sz="1725" spc="7">
                <a:latin typeface="Times New Roman"/>
                <a:cs typeface="Times New Roman"/>
              </a:rPr>
              <a:t>2</a:t>
            </a:r>
            <a:r>
              <a:rPr dirty="0" baseline="2415" sz="1725" spc="135">
                <a:latin typeface="Times New Roman"/>
                <a:cs typeface="Times New Roman"/>
              </a:rPr>
              <a:t>,</a:t>
            </a:r>
            <a:r>
              <a:rPr dirty="0" baseline="2415" sz="1725" spc="-7">
                <a:latin typeface="Times New Roman"/>
                <a:cs typeface="Times New Roman"/>
              </a:rPr>
              <a:t>..</a:t>
            </a:r>
            <a:r>
              <a:rPr dirty="0" baseline="2415" sz="1725" spc="15">
                <a:latin typeface="Times New Roman"/>
                <a:cs typeface="Times New Roman"/>
              </a:rPr>
              <a:t>.</a:t>
            </a:r>
            <a:r>
              <a:rPr dirty="0" baseline="2415" sz="1725">
                <a:latin typeface="Times New Roman"/>
                <a:cs typeface="Times New Roman"/>
              </a:rPr>
              <a:t> </a:t>
            </a:r>
            <a:r>
              <a:rPr dirty="0" baseline="2415" sz="1725" spc="-89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(2.</a:t>
            </a:r>
            <a:r>
              <a:rPr dirty="0" baseline="1984" sz="2100" spc="-15">
                <a:latin typeface="Times New Roman"/>
                <a:cs typeface="Times New Roman"/>
              </a:rPr>
              <a:t>4</a:t>
            </a:r>
            <a:r>
              <a:rPr dirty="0" baseline="1984" sz="2100" spc="7">
                <a:latin typeface="Times New Roman"/>
                <a:cs typeface="Times New Roman"/>
              </a:rPr>
              <a:t>4</a:t>
            </a:r>
            <a:r>
              <a:rPr dirty="0" baseline="1984" sz="2100">
                <a:latin typeface="Times New Roman"/>
                <a:cs typeface="Times New Roman"/>
              </a:rPr>
              <a:t>)  </a:t>
            </a:r>
            <a:r>
              <a:rPr dirty="0" sz="1400" spc="-5">
                <a:latin typeface="Times New Roman"/>
                <a:cs typeface="Times New Roman"/>
              </a:rPr>
              <a:t>denotes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+1)-term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From </a:t>
            </a:r>
            <a:r>
              <a:rPr dirty="0" sz="1400" spc="-5">
                <a:latin typeface="Times New Roman"/>
                <a:cs typeface="Times New Roman"/>
              </a:rPr>
              <a:t>(2.44),</a:t>
            </a:r>
            <a:r>
              <a:rPr dirty="0" sz="1400">
                <a:latin typeface="Times New Roman"/>
                <a:cs typeface="Times New Roman"/>
              </a:rPr>
              <a:t> 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=1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 (2.39),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95250">
              <a:lnSpc>
                <a:spcPct val="100000"/>
              </a:lnSpc>
              <a:spcBef>
                <a:spcPts val="750"/>
              </a:spcBef>
            </a:pP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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14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sz="1400" spc="-11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N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9466" y="2496373"/>
            <a:ext cx="37655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45">
                <a:latin typeface="Times New Roman"/>
                <a:cs typeface="Times New Roman"/>
              </a:rPr>
              <a:t>=</a:t>
            </a:r>
            <a:r>
              <a:rPr dirty="0" sz="1450" spc="45">
                <a:latin typeface="Symbol"/>
                <a:cs typeface="Symbol"/>
              </a:rPr>
              <a:t>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7721" y="2359869"/>
            <a:ext cx="419734" cy="52514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204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4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-2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</a:t>
            </a:r>
            <a:r>
              <a:rPr dirty="0" u="sng" sz="1450" spc="-1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57150">
              <a:lnSpc>
                <a:spcPct val="100000"/>
              </a:lnSpc>
              <a:spcBef>
                <a:spcPts val="22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450" spc="-25">
                <a:latin typeface="Symbol"/>
                <a:cs typeface="Symbol"/>
              </a:rPr>
              <a:t>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14955" y="2653952"/>
            <a:ext cx="595630" cy="0"/>
          </a:xfrm>
          <a:custGeom>
            <a:avLst/>
            <a:gdLst/>
            <a:ahLst/>
            <a:cxnLst/>
            <a:rect l="l" t="t" r="r" b="b"/>
            <a:pathLst>
              <a:path w="595629" h="0">
                <a:moveTo>
                  <a:pt x="0" y="0"/>
                </a:moveTo>
                <a:lnTo>
                  <a:pt x="595378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70392" y="2653952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 h="0">
                <a:moveTo>
                  <a:pt x="0" y="0"/>
                </a:moveTo>
                <a:lnTo>
                  <a:pt x="588668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39785" y="2653952"/>
            <a:ext cx="595630" cy="0"/>
          </a:xfrm>
          <a:custGeom>
            <a:avLst/>
            <a:gdLst/>
            <a:ahLst/>
            <a:cxnLst/>
            <a:rect l="l" t="t" r="r" b="b"/>
            <a:pathLst>
              <a:path w="595629" h="0">
                <a:moveTo>
                  <a:pt x="0" y="0"/>
                </a:moveTo>
                <a:lnTo>
                  <a:pt x="595189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22915" y="2382575"/>
            <a:ext cx="8001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6796" y="2390026"/>
            <a:ext cx="18383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219200" algn="l"/>
              </a:tabLst>
            </a:pP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-50" i="1">
                <a:latin typeface="Times New Roman"/>
                <a:cs typeface="Times New Roman"/>
              </a:rPr>
              <a:t>x</a:t>
            </a:r>
            <a:r>
              <a:rPr dirty="0" baseline="-21604" sz="1350" spc="-3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42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baseline="37037" sz="1350" spc="-37">
                <a:latin typeface="Times New Roman"/>
                <a:cs typeface="Times New Roman"/>
              </a:rPr>
              <a:t>3</a:t>
            </a:r>
            <a:r>
              <a:rPr dirty="0" baseline="37037" sz="1350">
                <a:latin typeface="Times New Roman"/>
                <a:cs typeface="Times New Roman"/>
              </a:rPr>
              <a:t>	</a:t>
            </a:r>
            <a:r>
              <a:rPr dirty="0" sz="1350" spc="85">
                <a:latin typeface="Times New Roman"/>
                <a:cs typeface="Times New Roman"/>
              </a:rPr>
              <a:t>(</a:t>
            </a:r>
            <a:r>
              <a:rPr dirty="0" sz="1350" spc="-50" i="1">
                <a:latin typeface="Times New Roman"/>
                <a:cs typeface="Times New Roman"/>
              </a:rPr>
              <a:t>x</a:t>
            </a:r>
            <a:r>
              <a:rPr dirty="0" baseline="-21604" sz="1350" spc="-3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42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)</a:t>
            </a:r>
            <a:r>
              <a:rPr dirty="0" baseline="37037" sz="1350" spc="-37">
                <a:latin typeface="Times New Roman"/>
                <a:cs typeface="Times New Roman"/>
              </a:rPr>
              <a:t>4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65262" y="2493065"/>
            <a:ext cx="16256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5">
                <a:latin typeface="Times New Roman"/>
                <a:cs typeface="Times New Roman"/>
              </a:rPr>
              <a:t>4</a:t>
            </a:r>
            <a:r>
              <a:rPr dirty="0" sz="900" spc="-2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48468" y="2507484"/>
            <a:ext cx="80010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10140" y="2390026"/>
            <a:ext cx="53340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75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3086" y="2500516"/>
            <a:ext cx="28765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baseline="4115" sz="2025" spc="-60">
                <a:latin typeface="Symbol"/>
                <a:cs typeface="Symbol"/>
              </a:rPr>
              <a:t>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40">
                <a:latin typeface="Symbol"/>
                <a:cs typeface="Symbol"/>
              </a:rPr>
              <a:t>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0043" y="2638010"/>
            <a:ext cx="5099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5">
                <a:latin typeface="Times New Roman"/>
                <a:cs typeface="Times New Roman"/>
              </a:rPr>
              <a:t>2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-45">
                <a:latin typeface="Times New Roman"/>
                <a:cs typeface="Times New Roman"/>
              </a:rPr>
              <a:t>(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8682" y="2381838"/>
            <a:ext cx="901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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94330" y="2507145"/>
            <a:ext cx="313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32946" y="2381838"/>
            <a:ext cx="901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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93187" y="2500516"/>
            <a:ext cx="35560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)</a:t>
            </a:r>
            <a:r>
              <a:rPr dirty="0" baseline="-14403" sz="2025" spc="-22">
                <a:latin typeface="Symbol"/>
                <a:cs typeface="Symbol"/>
              </a:rPr>
              <a:t></a:t>
            </a:r>
            <a:endParaRPr baseline="-14403" sz="2025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23478" y="2499078"/>
            <a:ext cx="6731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0">
                <a:latin typeface="Symbol"/>
                <a:cs typeface="Symbol"/>
              </a:rPr>
              <a:t>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4546" y="2509208"/>
            <a:ext cx="929005" cy="376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300"/>
              </a:lnSpc>
              <a:spcBef>
                <a:spcPts val="135"/>
              </a:spcBef>
              <a:tabLst>
                <a:tab pos="869315" algn="l"/>
              </a:tabLst>
            </a:pP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  <a:p>
            <a:pPr marL="259079">
              <a:lnSpc>
                <a:spcPts val="1420"/>
              </a:lnSpc>
            </a:pPr>
            <a:r>
              <a:rPr dirty="0" sz="1350" spc="-60">
                <a:latin typeface="Times New Roman"/>
                <a:cs typeface="Times New Roman"/>
              </a:rPr>
              <a:t>3</a:t>
            </a:r>
            <a:r>
              <a:rPr dirty="0" sz="1350" spc="-10">
                <a:latin typeface="Times New Roman"/>
                <a:cs typeface="Times New Roman"/>
              </a:rPr>
              <a:t>!</a:t>
            </a:r>
            <a:r>
              <a:rPr dirty="0" sz="1350" spc="114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62964" y="2500516"/>
            <a:ext cx="1087120" cy="3854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5"/>
              </a:spcBef>
              <a:tabLst>
                <a:tab pos="1026794" algn="l"/>
              </a:tabLst>
            </a:pP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endParaRPr sz="1350">
              <a:latin typeface="Times New Roman"/>
              <a:cs typeface="Times New Roman"/>
            </a:endParaRPr>
          </a:p>
          <a:p>
            <a:pPr marL="400050">
              <a:lnSpc>
                <a:spcPts val="1410"/>
              </a:lnSpc>
            </a:pPr>
            <a:r>
              <a:rPr dirty="0" sz="1350" spc="-15">
                <a:latin typeface="Times New Roman"/>
                <a:cs typeface="Times New Roman"/>
              </a:rPr>
              <a:t>4!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5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18682" y="2552178"/>
            <a:ext cx="901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18682" y="2697342"/>
            <a:ext cx="901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32946" y="2697342"/>
            <a:ext cx="901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63579" y="3298477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 h="0">
                <a:moveTo>
                  <a:pt x="0" y="0"/>
                </a:moveTo>
                <a:lnTo>
                  <a:pt x="603544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37862" y="3298477"/>
            <a:ext cx="597535" cy="0"/>
          </a:xfrm>
          <a:custGeom>
            <a:avLst/>
            <a:gdLst/>
            <a:ahLst/>
            <a:cxnLst/>
            <a:rect l="l" t="t" r="r" b="b"/>
            <a:pathLst>
              <a:path w="597535" h="0">
                <a:moveTo>
                  <a:pt x="0" y="0"/>
                </a:moveTo>
                <a:lnTo>
                  <a:pt x="596992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26669" y="3298477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 h="0">
                <a:moveTo>
                  <a:pt x="0" y="0"/>
                </a:moveTo>
                <a:lnTo>
                  <a:pt x="603496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662709" y="3137590"/>
            <a:ext cx="16446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5">
                <a:latin typeface="Times New Roman"/>
                <a:cs typeface="Times New Roman"/>
              </a:rPr>
              <a:t>4</a:t>
            </a:r>
            <a:r>
              <a:rPr dirty="0" sz="900" spc="-1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36016" y="3026363"/>
            <a:ext cx="9144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5">
                <a:latin typeface="Symbol"/>
                <a:cs typeface="Symbol"/>
              </a:rPr>
              <a:t>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13927" y="3144771"/>
            <a:ext cx="146367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00785" algn="l"/>
              </a:tabLst>
            </a:pPr>
            <a:r>
              <a:rPr dirty="0" baseline="4115" sz="2025" spc="-7">
                <a:latin typeface="Symbol"/>
                <a:cs typeface="Symbol"/>
              </a:rPr>
              <a:t></a:t>
            </a:r>
            <a:r>
              <a:rPr dirty="0" baseline="4115" sz="2025" spc="82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baseline="4115" sz="2025" spc="-37">
                <a:latin typeface="Symbol"/>
                <a:cs typeface="Symbol"/>
              </a:rPr>
              <a:t>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09276" y="3034281"/>
            <a:ext cx="2859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097405" algn="l"/>
              </a:tabLst>
            </a:pPr>
            <a:r>
              <a:rPr dirty="0" baseline="-34979" sz="2025" spc="-7">
                <a:latin typeface="Symbol"/>
                <a:cs typeface="Symbol"/>
              </a:rPr>
              <a:t></a:t>
            </a:r>
            <a:r>
              <a:rPr dirty="0" baseline="-34979" sz="2025" spc="-179">
                <a:latin typeface="Times New Roman"/>
                <a:cs typeface="Times New Roman"/>
              </a:rPr>
              <a:t> </a:t>
            </a:r>
            <a:r>
              <a:rPr dirty="0" baseline="-32567" sz="2175" spc="-67">
                <a:latin typeface="Symbol"/>
                <a:cs typeface="Symbol"/>
              </a:rPr>
              <a:t></a:t>
            </a:r>
            <a:r>
              <a:rPr dirty="0" baseline="-32567" sz="2175" spc="157">
                <a:latin typeface="Times New Roman"/>
                <a:cs typeface="Times New Roman"/>
              </a:rPr>
              <a:t> </a:t>
            </a:r>
            <a:r>
              <a:rPr dirty="0" baseline="-34979" sz="2025" spc="-7">
                <a:latin typeface="Symbol"/>
                <a:cs typeface="Symbol"/>
              </a:rPr>
              <a:t></a:t>
            </a:r>
            <a:r>
              <a:rPr dirty="0" baseline="-34979" sz="2025" spc="-104">
                <a:latin typeface="Times New Roman"/>
                <a:cs typeface="Times New Roman"/>
              </a:rPr>
              <a:t> </a:t>
            </a:r>
            <a:r>
              <a:rPr dirty="0" baseline="6172" sz="2025" spc="97">
                <a:latin typeface="Symbol"/>
                <a:cs typeface="Symbol"/>
              </a:rPr>
              <a:t></a:t>
            </a:r>
            <a:r>
              <a:rPr dirty="0" u="sng" sz="13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204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35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-4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</a:t>
            </a:r>
            <a:r>
              <a:rPr dirty="0" u="sng" sz="1450" spc="-1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baseline="-34979" sz="2025" spc="-7">
                <a:latin typeface="Symbol"/>
                <a:cs typeface="Symbol"/>
              </a:rPr>
              <a:t></a:t>
            </a:r>
            <a:r>
              <a:rPr dirty="0" baseline="-34979" sz="2025" spc="15">
                <a:latin typeface="Times New Roman"/>
                <a:cs typeface="Times New Roman"/>
              </a:rPr>
              <a:t> </a:t>
            </a:r>
            <a:r>
              <a:rPr dirty="0" sz="1350" spc="85">
                <a:latin typeface="Times New Roman"/>
                <a:cs typeface="Times New Roman"/>
              </a:rPr>
              <a:t>(</a:t>
            </a:r>
            <a:r>
              <a:rPr dirty="0" sz="1350" spc="-4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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)</a:t>
            </a:r>
            <a:r>
              <a:rPr dirty="0" baseline="37037" sz="1350" spc="-30">
                <a:latin typeface="Times New Roman"/>
                <a:cs typeface="Times New Roman"/>
              </a:rPr>
              <a:t>2</a:t>
            </a:r>
            <a:r>
              <a:rPr dirty="0" baseline="37037" sz="1350">
                <a:latin typeface="Times New Roman"/>
                <a:cs typeface="Times New Roman"/>
              </a:rPr>
              <a:t>	</a:t>
            </a:r>
            <a:r>
              <a:rPr dirty="0" baseline="-34979" sz="2025" spc="-7">
                <a:latin typeface="Symbol"/>
                <a:cs typeface="Symbol"/>
              </a:rPr>
              <a:t></a:t>
            </a:r>
            <a:r>
              <a:rPr dirty="0" baseline="-34979" sz="2025" spc="15">
                <a:latin typeface="Times New Roman"/>
                <a:cs typeface="Times New Roman"/>
              </a:rPr>
              <a:t> </a:t>
            </a:r>
            <a:r>
              <a:rPr dirty="0" sz="1350" spc="90">
                <a:latin typeface="Times New Roman"/>
                <a:cs typeface="Times New Roman"/>
              </a:rPr>
              <a:t>(</a:t>
            </a:r>
            <a:r>
              <a:rPr dirty="0" sz="1350" spc="-4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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baseline="37037" sz="1350" spc="-30">
                <a:latin typeface="Times New Roman"/>
                <a:cs typeface="Times New Roman"/>
              </a:rPr>
              <a:t>3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57437" y="3034281"/>
            <a:ext cx="79057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34979" sz="2025" spc="-7">
                <a:latin typeface="Symbol"/>
                <a:cs typeface="Symbol"/>
              </a:rPr>
              <a:t></a:t>
            </a:r>
            <a:r>
              <a:rPr dirty="0" baseline="-34979" sz="2025" spc="15">
                <a:latin typeface="Times New Roman"/>
                <a:cs typeface="Times New Roman"/>
              </a:rPr>
              <a:t> </a:t>
            </a:r>
            <a:r>
              <a:rPr dirty="0" sz="1350" spc="90">
                <a:latin typeface="Times New Roman"/>
                <a:cs typeface="Times New Roman"/>
              </a:rPr>
              <a:t>(</a:t>
            </a:r>
            <a:r>
              <a:rPr dirty="0" sz="1350" spc="-4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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Times New Roman"/>
                <a:cs typeface="Times New Roman"/>
              </a:rPr>
              <a:t>)</a:t>
            </a:r>
            <a:r>
              <a:rPr dirty="0" baseline="37037" sz="1350" spc="-30">
                <a:latin typeface="Times New Roman"/>
                <a:cs typeface="Times New Roman"/>
              </a:rPr>
              <a:t>4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02027" y="3282265"/>
            <a:ext cx="25749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19455" algn="l"/>
                <a:tab pos="1869439" algn="l"/>
              </a:tabLst>
            </a:pPr>
            <a:r>
              <a:rPr dirty="0" baseline="30864" sz="2025" spc="-7">
                <a:latin typeface="Symbol"/>
                <a:cs typeface="Symbol"/>
              </a:rPr>
              <a:t></a:t>
            </a:r>
            <a:r>
              <a:rPr dirty="0" baseline="30864" sz="2025" spc="97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37">
                <a:latin typeface="Symbol"/>
                <a:cs typeface="Symbol"/>
              </a:rPr>
              <a:t>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-5">
                <a:latin typeface="Times New Roman"/>
                <a:cs typeface="Times New Roman"/>
              </a:rPr>
              <a:t>2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-35">
                <a:latin typeface="Times New Roman"/>
                <a:cs typeface="Times New Roman"/>
              </a:rPr>
              <a:t>(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 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baseline="45267" sz="2025" spc="-7" i="1">
                <a:latin typeface="Times New Roman"/>
                <a:cs typeface="Times New Roman"/>
              </a:rPr>
              <a:t>f</a:t>
            </a:r>
            <a:r>
              <a:rPr dirty="0" baseline="45267" sz="2025" i="1">
                <a:latin typeface="Times New Roman"/>
                <a:cs typeface="Times New Roman"/>
              </a:rPr>
              <a:t> </a:t>
            </a:r>
            <a:r>
              <a:rPr dirty="0" baseline="45267" sz="2025" spc="112" i="1">
                <a:latin typeface="Times New Roman"/>
                <a:cs typeface="Times New Roman"/>
              </a:rPr>
              <a:t> </a:t>
            </a:r>
            <a:r>
              <a:rPr dirty="0" baseline="45267" sz="2025" spc="-7">
                <a:latin typeface="Times New Roman"/>
                <a:cs typeface="Times New Roman"/>
              </a:rPr>
              <a:t>(</a:t>
            </a:r>
            <a:r>
              <a:rPr dirty="0" baseline="45267" sz="2025">
                <a:latin typeface="Times New Roman"/>
                <a:cs typeface="Times New Roman"/>
              </a:rPr>
              <a:t> </a:t>
            </a:r>
            <a:r>
              <a:rPr dirty="0" baseline="45267" sz="2025" spc="120">
                <a:latin typeface="Times New Roman"/>
                <a:cs typeface="Times New Roman"/>
              </a:rPr>
              <a:t> </a:t>
            </a:r>
            <a:r>
              <a:rPr dirty="0" baseline="45267" sz="2025" spc="-7">
                <a:latin typeface="Times New Roman"/>
                <a:cs typeface="Times New Roman"/>
              </a:rPr>
              <a:t>)</a:t>
            </a:r>
            <a:r>
              <a:rPr dirty="0" baseline="45267" sz="2025">
                <a:latin typeface="Times New Roman"/>
                <a:cs typeface="Times New Roman"/>
              </a:rPr>
              <a:t>	</a:t>
            </a:r>
            <a:r>
              <a:rPr dirty="0" sz="1350" spc="-50">
                <a:latin typeface="Times New Roman"/>
                <a:cs typeface="Times New Roman"/>
              </a:rPr>
              <a:t>3</a:t>
            </a:r>
            <a:r>
              <a:rPr dirty="0" sz="1350" spc="-5">
                <a:latin typeface="Times New Roman"/>
                <a:cs typeface="Times New Roman"/>
              </a:rPr>
              <a:t>!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-35">
                <a:latin typeface="Times New Roman"/>
                <a:cs typeface="Times New Roman"/>
              </a:rPr>
              <a:t>(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55">
                <a:latin typeface="Times New Roman"/>
                <a:cs typeface="Times New Roman"/>
              </a:rPr>
              <a:t> </a:t>
            </a:r>
            <a:r>
              <a:rPr dirty="0" baseline="45267" sz="2025" spc="-7" i="1">
                <a:latin typeface="Times New Roman"/>
                <a:cs typeface="Times New Roman"/>
              </a:rPr>
              <a:t>f</a:t>
            </a:r>
            <a:endParaRPr baseline="45267" sz="2025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11664" y="3282265"/>
            <a:ext cx="76073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-5">
                <a:latin typeface="Times New Roman"/>
                <a:cs typeface="Times New Roman"/>
              </a:rPr>
              <a:t>4!</a:t>
            </a:r>
            <a:r>
              <a:rPr dirty="0" sz="1350" spc="-5">
                <a:latin typeface="Times New Roman"/>
                <a:cs typeface="Times New Roman"/>
              </a:rPr>
              <a:t>  </a:t>
            </a:r>
            <a:r>
              <a:rPr dirty="0" sz="1350" spc="-5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60">
                <a:latin typeface="Symbol"/>
                <a:cs typeface="Symbol"/>
              </a:rPr>
              <a:t></a:t>
            </a:r>
            <a:r>
              <a:rPr dirty="0" sz="1350" spc="-30">
                <a:latin typeface="Times New Roman"/>
                <a:cs typeface="Times New Roman"/>
              </a:rPr>
              <a:t>(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baseline="45267" sz="2025" spc="-7" i="1">
                <a:latin typeface="Times New Roman"/>
                <a:cs typeface="Times New Roman"/>
              </a:rPr>
              <a:t>f</a:t>
            </a:r>
            <a:endParaRPr baseline="45267" sz="2025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27427" y="3341866"/>
            <a:ext cx="419989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21150" algn="l"/>
              </a:tabLst>
            </a:pPr>
            <a:r>
              <a:rPr dirty="0" sz="1350" spc="-5">
                <a:latin typeface="Symbol"/>
                <a:cs typeface="Symbol"/>
              </a:rPr>
              <a:t></a:t>
            </a:r>
            <a:r>
              <a:rPr dirty="0" sz="1350" spc="-5">
                <a:latin typeface="Times New Roman"/>
                <a:cs typeface="Times New Roman"/>
              </a:rPr>
              <a:t>	</a:t>
            </a:r>
            <a:r>
              <a:rPr dirty="0" sz="1350" spc="-5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67627" y="3144771"/>
            <a:ext cx="46291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450" spc="-45">
                <a:latin typeface="Symbol"/>
                <a:cs typeface="Symbol"/>
              </a:rPr>
              <a:t>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sz="1350" spc="55">
                <a:latin typeface="Times New Roman"/>
                <a:cs typeface="Times New Roman"/>
              </a:rPr>
              <a:t>)</a:t>
            </a:r>
            <a:r>
              <a:rPr dirty="0" baseline="-14403" sz="2025" spc="-7">
                <a:latin typeface="Symbol"/>
                <a:cs typeface="Symbol"/>
              </a:rPr>
              <a:t></a:t>
            </a:r>
            <a:r>
              <a:rPr dirty="0" baseline="-14403" sz="2025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42720" y="3861029"/>
            <a:ext cx="5479415" cy="1290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relations,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two-step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(2.1)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suggested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For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given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baseline="-23809" sz="1050" spc="15">
                <a:latin typeface="Times New Roman"/>
                <a:cs typeface="Times New Roman"/>
              </a:rPr>
              <a:t>0</a:t>
            </a:r>
            <a:r>
              <a:rPr dirty="0" baseline="-23809" sz="1050" spc="8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baseline="-23809" sz="1050" spc="15" i="1">
                <a:latin typeface="Times New Roman"/>
                <a:cs typeface="Times New Roman"/>
              </a:rPr>
              <a:t>n</a:t>
            </a:r>
            <a:r>
              <a:rPr dirty="0" baseline="-23809" sz="1050" spc="15">
                <a:latin typeface="Symbol"/>
                <a:cs typeface="Symbol"/>
              </a:rPr>
              <a:t></a:t>
            </a:r>
            <a:r>
              <a:rPr dirty="0" baseline="-23809" sz="1050" spc="15">
                <a:latin typeface="Times New Roman"/>
                <a:cs typeface="Times New Roman"/>
              </a:rPr>
              <a:t>1</a:t>
            </a:r>
            <a:r>
              <a:rPr dirty="0" baseline="-23809" sz="105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schemes: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33087" y="5489127"/>
            <a:ext cx="434975" cy="0"/>
          </a:xfrm>
          <a:custGeom>
            <a:avLst/>
            <a:gdLst/>
            <a:ahLst/>
            <a:cxnLst/>
            <a:rect l="l" t="t" r="r" b="b"/>
            <a:pathLst>
              <a:path w="434975" h="0">
                <a:moveTo>
                  <a:pt x="0" y="0"/>
                </a:moveTo>
                <a:lnTo>
                  <a:pt x="434855" y="0"/>
                </a:lnTo>
              </a:path>
            </a:pathLst>
          </a:custGeom>
          <a:ln w="87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301783" y="5892110"/>
            <a:ext cx="1619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>
                <a:latin typeface="Times New Roman"/>
                <a:cs typeface="Times New Roman"/>
              </a:rPr>
              <a:t>(</a:t>
            </a:r>
            <a:r>
              <a:rPr dirty="0" sz="900">
                <a:latin typeface="Times New Roman"/>
                <a:cs typeface="Times New Roman"/>
              </a:rPr>
              <a:t>4</a:t>
            </a:r>
            <a:r>
              <a:rPr dirty="0" sz="900" spc="-2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12695" y="5908548"/>
            <a:ext cx="53340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254000" algn="l"/>
              </a:tabLst>
            </a:pPr>
            <a:r>
              <a:rPr dirty="0" sz="1350" spc="-15" i="1">
                <a:latin typeface="Times New Roman"/>
                <a:cs typeface="Times New Roman"/>
              </a:rPr>
              <a:t>f	</a:t>
            </a:r>
            <a:r>
              <a:rPr dirty="0" sz="1350" spc="25">
                <a:latin typeface="Times New Roman"/>
                <a:cs typeface="Times New Roman"/>
              </a:rPr>
              <a:t>(</a:t>
            </a:r>
            <a:r>
              <a:rPr dirty="0" sz="1350" spc="25" i="1">
                <a:latin typeface="Times New Roman"/>
                <a:cs typeface="Times New Roman"/>
              </a:rPr>
              <a:t>x</a:t>
            </a:r>
            <a:r>
              <a:rPr dirty="0" sz="1350" spc="14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80385" y="5453033"/>
            <a:ext cx="3917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120" algn="l"/>
              </a:tabLst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r>
              <a:rPr dirty="0" sz="900" spc="-35" i="1">
                <a:latin typeface="Times New Roman"/>
                <a:cs typeface="Times New Roman"/>
              </a:rPr>
              <a:t>	</a:t>
            </a:r>
            <a:r>
              <a:rPr dirty="0" sz="900" spc="-3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82776" y="5453033"/>
            <a:ext cx="787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22875" y="5344247"/>
            <a:ext cx="65849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70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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21547" y="5590437"/>
            <a:ext cx="787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61742" y="5481651"/>
            <a:ext cx="41211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93686" y="5906794"/>
            <a:ext cx="69469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180" algn="l"/>
                <a:tab pos="474345" algn="l"/>
                <a:tab pos="681355" algn="l"/>
              </a:tabLst>
            </a:pPr>
            <a:r>
              <a:rPr dirty="0" u="sng" sz="9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	n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94593" y="5797995"/>
            <a:ext cx="79756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6172" sz="2025" spc="179">
                <a:latin typeface="Symbol"/>
                <a:cs typeface="Symbol"/>
              </a:rPr>
              <a:t></a:t>
            </a:r>
            <a:r>
              <a:rPr dirty="0" sz="1350" spc="-20">
                <a:latin typeface="Times New Roman"/>
                <a:cs typeface="Times New Roman"/>
              </a:rPr>
              <a:t>(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30" i="1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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baseline="37037" sz="1350" spc="-52">
                <a:latin typeface="Times New Roman"/>
                <a:cs typeface="Times New Roman"/>
              </a:rPr>
              <a:t>2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98068" y="6017335"/>
            <a:ext cx="787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66639" y="5797995"/>
            <a:ext cx="71310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1350" spc="-20">
                <a:latin typeface="Times New Roman"/>
                <a:cs typeface="Times New Roman"/>
              </a:rPr>
              <a:t>(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35" i="1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baseline="37037" sz="1350" spc="-52">
                <a:latin typeface="Times New Roman"/>
                <a:cs typeface="Times New Roman"/>
              </a:rPr>
              <a:t>3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17149" y="5908548"/>
            <a:ext cx="55499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105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0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59198" y="5906794"/>
            <a:ext cx="738505" cy="377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95580" algn="l"/>
                <a:tab pos="499745" algn="l"/>
                <a:tab pos="699770" algn="l"/>
              </a:tabLst>
            </a:pPr>
            <a:r>
              <a:rPr dirty="0" u="sng" sz="9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	n	</a:t>
            </a:r>
            <a:endParaRPr sz="90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  <a:spcBef>
                <a:spcPts val="60"/>
              </a:spcBef>
            </a:pPr>
            <a:r>
              <a:rPr dirty="0" sz="1350" spc="-25">
                <a:latin typeface="Times New Roman"/>
                <a:cs typeface="Times New Roman"/>
              </a:rPr>
              <a:t>6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0">
                <a:latin typeface="Times New Roman"/>
                <a:cs typeface="Times New Roman"/>
              </a:rPr>
              <a:t>(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03146" y="6017335"/>
            <a:ext cx="787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71457" y="5797995"/>
            <a:ext cx="71691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sz="1350" spc="-20">
                <a:latin typeface="Times New Roman"/>
                <a:cs typeface="Times New Roman"/>
              </a:rPr>
              <a:t>(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35" i="1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)</a:t>
            </a:r>
            <a:r>
              <a:rPr dirty="0" baseline="37037" sz="1350" spc="-52">
                <a:latin typeface="Times New Roman"/>
                <a:cs typeface="Times New Roman"/>
              </a:rPr>
              <a:t>4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01297" y="5908548"/>
            <a:ext cx="57594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0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64557" y="5906794"/>
            <a:ext cx="745490" cy="377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95580" algn="l"/>
                <a:tab pos="499745" algn="l"/>
                <a:tab pos="706755" algn="l"/>
              </a:tabLst>
            </a:pPr>
            <a:r>
              <a:rPr dirty="0" u="sng" sz="9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90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	n	</a:t>
            </a:r>
            <a:endParaRPr sz="9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60"/>
              </a:spcBef>
            </a:pPr>
            <a:r>
              <a:rPr dirty="0" sz="1350" spc="-25">
                <a:latin typeface="Times New Roman"/>
                <a:cs typeface="Times New Roman"/>
              </a:rPr>
              <a:t>24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05531" y="5344247"/>
            <a:ext cx="41465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 i="1">
                <a:latin typeface="Times New Roman"/>
                <a:cs typeface="Times New Roman"/>
              </a:rPr>
              <a:t>y</a:t>
            </a:r>
            <a:r>
              <a:rPr dirty="0" sz="1350" spc="440" i="1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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68920" y="5233693"/>
            <a:ext cx="69786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222250" indent="-184785">
              <a:lnSpc>
                <a:spcPct val="100000"/>
              </a:lnSpc>
              <a:spcBef>
                <a:spcPts val="140"/>
              </a:spcBef>
              <a:buFont typeface="Symbol"/>
              <a:buChar char=""/>
              <a:tabLst>
                <a:tab pos="222885" algn="l"/>
              </a:tabLst>
            </a:pP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25" i="1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35" i="1">
                <a:latin typeface="Times New Roman"/>
                <a:cs typeface="Times New Roman"/>
              </a:rPr>
              <a:t>x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baseline="-34979" sz="2025" spc="-22">
                <a:latin typeface="Times New Roman"/>
                <a:cs typeface="Times New Roman"/>
              </a:rPr>
              <a:t>,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97666" y="5908548"/>
            <a:ext cx="71247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290195" algn="l"/>
              </a:tabLst>
            </a:pPr>
            <a:r>
              <a:rPr dirty="0" sz="1350" spc="-25" i="1">
                <a:latin typeface="Times New Roman"/>
                <a:cs typeface="Times New Roman"/>
              </a:rPr>
              <a:t>x	</a:t>
            </a:r>
            <a:r>
              <a:rPr dirty="0" sz="1350" spc="-30">
                <a:latin typeface="Symbol"/>
                <a:cs typeface="Symbol"/>
              </a:rPr>
              <a:t>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y</a:t>
            </a:r>
            <a:r>
              <a:rPr dirty="0" sz="1350" spc="409" i="1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Symbol"/>
                <a:cs typeface="Symbol"/>
              </a:rPr>
              <a:t>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70191" y="5954447"/>
            <a:ext cx="73914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35609" algn="l"/>
                <a:tab pos="662305" algn="l"/>
              </a:tabLst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85">
                <a:latin typeface="Symbol"/>
                <a:cs typeface="Symbol"/>
              </a:rPr>
              <a:t>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1350" spc="-2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94593" y="6046263"/>
            <a:ext cx="74422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16460" sz="2025" spc="-30">
                <a:latin typeface="Symbol"/>
                <a:cs typeface="Symbol"/>
              </a:rPr>
              <a:t></a:t>
            </a:r>
            <a:r>
              <a:rPr dirty="0" baseline="-16460" sz="2025" spc="-30">
                <a:latin typeface="Times New Roman"/>
                <a:cs typeface="Times New Roman"/>
              </a:rPr>
              <a:t> </a:t>
            </a:r>
            <a:r>
              <a:rPr dirty="0" baseline="-16460" sz="2025" spc="22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2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spc="-52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05374" y="5247125"/>
            <a:ext cx="107314" cy="40830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ts val="148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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480"/>
              </a:lnSpc>
            </a:pPr>
            <a:r>
              <a:rPr dirty="0" sz="1350" spc="-25">
                <a:latin typeface="Symbol"/>
                <a:cs typeface="Symbol"/>
              </a:rPr>
              <a:t>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703955" y="5679018"/>
            <a:ext cx="23431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32921" sz="2025" spc="37">
                <a:latin typeface="Symbol"/>
                <a:cs typeface="Symbol"/>
              </a:rPr>
              <a:t></a:t>
            </a:r>
            <a:r>
              <a:rPr dirty="0" sz="1350" spc="25">
                <a:latin typeface="Symbol"/>
                <a:cs typeface="Symbol"/>
              </a:rPr>
              <a:t>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05374" y="5849838"/>
            <a:ext cx="107314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25">
                <a:latin typeface="Symbol"/>
                <a:cs typeface="Symbol"/>
              </a:rPr>
              <a:t>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594655" y="5954447"/>
            <a:ext cx="22352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00" spc="-35" i="1">
                <a:latin typeface="Times New Roman"/>
                <a:cs typeface="Times New Roman"/>
              </a:rPr>
              <a:t>n</a:t>
            </a:r>
            <a:r>
              <a:rPr dirty="0" sz="900" spc="33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703955" y="6020657"/>
            <a:ext cx="23431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24691" sz="2025" spc="-315">
                <a:latin typeface="Symbol"/>
                <a:cs typeface="Symbol"/>
              </a:rPr>
              <a:t></a:t>
            </a:r>
            <a:r>
              <a:rPr dirty="0" sz="1350" spc="-210">
                <a:latin typeface="Symbol"/>
                <a:cs typeface="Symbol"/>
              </a:rPr>
              <a:t></a:t>
            </a:r>
            <a:r>
              <a:rPr dirty="0" baseline="-28806" sz="2025" spc="-315">
                <a:latin typeface="Symbol"/>
                <a:cs typeface="Symbol"/>
              </a:rPr>
              <a:t></a:t>
            </a:r>
            <a:endParaRPr baseline="-28806" sz="2025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79974" y="5649848"/>
            <a:ext cx="655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34979" sz="2025" spc="-37">
                <a:latin typeface="Symbol"/>
                <a:cs typeface="Symbol"/>
              </a:rPr>
              <a:t></a:t>
            </a:r>
            <a:r>
              <a:rPr dirty="0" baseline="34979" sz="2025" spc="-24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 b="1">
                <a:latin typeface="Times New Roman"/>
                <a:cs typeface="Times New Roman"/>
              </a:rPr>
              <a:t>R</a:t>
            </a:r>
            <a:r>
              <a:rPr dirty="0" sz="1400" spc="-15" b="1">
                <a:latin typeface="Times New Roman"/>
                <a:cs typeface="Times New Roman"/>
              </a:rPr>
              <a:t>K</a:t>
            </a:r>
            <a:r>
              <a:rPr dirty="0" sz="1400" spc="5" b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42720" y="6425564"/>
            <a:ext cx="3422650" cy="892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n</a:t>
            </a:r>
            <a:r>
              <a:rPr dirty="0" sz="1350" spc="-35" i="1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0</a:t>
            </a:r>
            <a:r>
              <a:rPr dirty="0" sz="1350" spc="15">
                <a:latin typeface="Times New Roman"/>
                <a:cs typeface="Times New Roman"/>
              </a:rPr>
              <a:t>,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114">
                <a:latin typeface="Times New Roman"/>
                <a:cs typeface="Times New Roman"/>
              </a:rPr>
              <a:t>1</a:t>
            </a:r>
            <a:r>
              <a:rPr dirty="0" sz="1350" spc="15">
                <a:latin typeface="Times New Roman"/>
                <a:cs typeface="Times New Roman"/>
              </a:rPr>
              <a:t>,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2</a:t>
            </a:r>
            <a:r>
              <a:rPr dirty="0" sz="1350" spc="15">
                <a:latin typeface="Times New Roman"/>
                <a:cs typeface="Times New Roman"/>
              </a:rPr>
              <a:t>,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..</a:t>
            </a:r>
            <a:r>
              <a:rPr dirty="0" sz="1350" spc="8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0"/>
              </a:spcBef>
            </a:pPr>
            <a:r>
              <a:rPr dirty="0" sz="1400" spc="-5">
                <a:latin typeface="Times New Roman"/>
                <a:cs typeface="Times New Roman"/>
              </a:rPr>
              <a:t>Again,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>
                <a:latin typeface="Times New Roman"/>
                <a:cs typeface="Times New Roman"/>
              </a:rPr>
              <a:t> (2.44),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=2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(2.39)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  <a:spcBef>
                <a:spcPts val="745"/>
              </a:spcBef>
            </a:pP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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5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1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2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N</a:t>
            </a:r>
            <a:r>
              <a:rPr dirty="0" sz="1400" spc="85">
                <a:latin typeface="Times New Roman"/>
                <a:cs typeface="Times New Roman"/>
              </a:rPr>
              <a:t>(</a:t>
            </a:r>
            <a:r>
              <a:rPr dirty="0" sz="1400" spc="-25" i="1">
                <a:latin typeface="Times New Roman"/>
                <a:cs typeface="Times New Roman"/>
              </a:rPr>
              <a:t>x</a:t>
            </a:r>
            <a:r>
              <a:rPr dirty="0" baseline="-21604" sz="1350" spc="44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5" i="1">
                <a:latin typeface="Times New Roman"/>
                <a:cs typeface="Times New Roman"/>
              </a:rPr>
              <a:t>x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319608" y="7721884"/>
            <a:ext cx="801370" cy="0"/>
          </a:xfrm>
          <a:custGeom>
            <a:avLst/>
            <a:gdLst/>
            <a:ahLst/>
            <a:cxnLst/>
            <a:rect l="l" t="t" r="r" b="b"/>
            <a:pathLst>
              <a:path w="801369" h="0">
                <a:moveTo>
                  <a:pt x="0" y="0"/>
                </a:moveTo>
                <a:lnTo>
                  <a:pt x="800927" y="0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629543" y="7721884"/>
            <a:ext cx="795020" cy="0"/>
          </a:xfrm>
          <a:custGeom>
            <a:avLst/>
            <a:gdLst/>
            <a:ahLst/>
            <a:cxnLst/>
            <a:rect l="l" t="t" r="r" b="b"/>
            <a:pathLst>
              <a:path w="795020" h="0">
                <a:moveTo>
                  <a:pt x="0" y="0"/>
                </a:moveTo>
                <a:lnTo>
                  <a:pt x="794782" y="0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555766" y="7458594"/>
            <a:ext cx="158432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596265" algn="l"/>
              </a:tabLst>
            </a:pP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204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4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-2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</a:t>
            </a:r>
            <a:r>
              <a:rPr dirty="0" u="sng" sz="1450" spc="-1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5952" sz="2100" spc="-52">
                <a:latin typeface="Symbol"/>
                <a:cs typeface="Symbol"/>
              </a:rPr>
              <a:t></a:t>
            </a:r>
            <a:r>
              <a:rPr dirty="0" baseline="-33730" sz="2100" spc="-165">
                <a:latin typeface="Symbol"/>
                <a:cs typeface="Symbol"/>
              </a:rPr>
              <a:t></a:t>
            </a:r>
            <a:r>
              <a:rPr dirty="0" baseline="-33730" sz="2100" spc="-225">
                <a:latin typeface="Times New Roman"/>
                <a:cs typeface="Times New Roman"/>
              </a:rPr>
              <a:t> </a:t>
            </a:r>
            <a:r>
              <a:rPr dirty="0" baseline="1984" sz="2100" spc="15">
                <a:latin typeface="Times New Roman"/>
                <a:cs typeface="Times New Roman"/>
              </a:rPr>
              <a:t>(</a:t>
            </a:r>
            <a:r>
              <a:rPr dirty="0" baseline="1984" sz="2100" spc="-179" i="1">
                <a:latin typeface="Times New Roman"/>
                <a:cs typeface="Times New Roman"/>
              </a:rPr>
              <a:t>x</a:t>
            </a:r>
            <a:r>
              <a:rPr dirty="0" baseline="-21604" sz="1350" spc="-97">
                <a:latin typeface="Times New Roman"/>
                <a:cs typeface="Times New Roman"/>
              </a:rPr>
              <a:t>0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baseline="1984" sz="2100" spc="-165">
                <a:latin typeface="Symbol"/>
                <a:cs typeface="Symbol"/>
              </a:rPr>
              <a:t></a:t>
            </a:r>
            <a:r>
              <a:rPr dirty="0" baseline="1984" sz="2100" spc="-82">
                <a:latin typeface="Times New Roman"/>
                <a:cs typeface="Times New Roman"/>
              </a:rPr>
              <a:t> </a:t>
            </a:r>
            <a:r>
              <a:rPr dirty="0" baseline="1984" sz="2100" spc="-284" i="1">
                <a:latin typeface="Times New Roman"/>
                <a:cs typeface="Times New Roman"/>
              </a:rPr>
              <a:t>x</a:t>
            </a:r>
            <a:r>
              <a:rPr dirty="0" baseline="-21604" sz="1350" spc="-97">
                <a:latin typeface="Times New Roman"/>
                <a:cs typeface="Times New Roman"/>
              </a:rPr>
              <a:t>1</a:t>
            </a:r>
            <a:r>
              <a:rPr dirty="0" baseline="-21604" sz="1350" spc="60">
                <a:latin typeface="Times New Roman"/>
                <a:cs typeface="Times New Roman"/>
              </a:rPr>
              <a:t> </a:t>
            </a:r>
            <a:r>
              <a:rPr dirty="0" baseline="1984" sz="2100" spc="-165">
                <a:latin typeface="Symbol"/>
                <a:cs typeface="Symbol"/>
              </a:rPr>
              <a:t></a:t>
            </a:r>
            <a:r>
              <a:rPr dirty="0" baseline="1984" sz="2100" spc="-277">
                <a:latin typeface="Times New Roman"/>
                <a:cs typeface="Times New Roman"/>
              </a:rPr>
              <a:t> </a:t>
            </a:r>
            <a:r>
              <a:rPr dirty="0" baseline="1915" sz="2175" spc="-157">
                <a:latin typeface="Symbol"/>
                <a:cs typeface="Symbol"/>
              </a:rPr>
              <a:t></a:t>
            </a:r>
            <a:r>
              <a:rPr dirty="0" baseline="1915" sz="2175" spc="-232">
                <a:latin typeface="Times New Roman"/>
                <a:cs typeface="Times New Roman"/>
              </a:rPr>
              <a:t> </a:t>
            </a:r>
            <a:r>
              <a:rPr dirty="0" baseline="1984" sz="2100" spc="-52">
                <a:latin typeface="Times New Roman"/>
                <a:cs typeface="Times New Roman"/>
              </a:rPr>
              <a:t>)</a:t>
            </a:r>
            <a:r>
              <a:rPr dirty="0" baseline="40123" sz="1350" spc="-97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54988" y="7571005"/>
            <a:ext cx="2482215" cy="3867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120"/>
              </a:spcBef>
              <a:tabLst>
                <a:tab pos="875030" algn="l"/>
                <a:tab pos="2015489" algn="l"/>
              </a:tabLst>
            </a:pPr>
            <a:r>
              <a:rPr dirty="0" sz="1400" spc="114">
                <a:latin typeface="Times New Roman"/>
                <a:cs typeface="Times New Roman"/>
              </a:rPr>
              <a:t>=</a:t>
            </a:r>
            <a:r>
              <a:rPr dirty="0" sz="1450" spc="-25">
                <a:latin typeface="Symbol"/>
                <a:cs typeface="Symbol"/>
              </a:rPr>
              <a:t></a:t>
            </a:r>
            <a:r>
              <a:rPr dirty="0" sz="145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70">
                <a:latin typeface="Times New Roman"/>
                <a:cs typeface="Times New Roman"/>
              </a:rPr>
              <a:t>+</a:t>
            </a:r>
            <a:r>
              <a:rPr dirty="0" baseline="-11904" sz="2100" spc="-120">
                <a:latin typeface="Symbol"/>
                <a:cs typeface="Symbol"/>
              </a:rPr>
              <a:t></a:t>
            </a:r>
            <a:r>
              <a:rPr dirty="0" baseline="-11904" sz="2100">
                <a:latin typeface="Times New Roman"/>
                <a:cs typeface="Times New Roman"/>
              </a:rPr>
              <a:t>	</a:t>
            </a:r>
            <a:r>
              <a:rPr dirty="0" baseline="1984" sz="2100" spc="-82" i="1">
                <a:latin typeface="Times New Roman"/>
                <a:cs typeface="Times New Roman"/>
              </a:rPr>
              <a:t>f</a:t>
            </a:r>
            <a:r>
              <a:rPr dirty="0" baseline="1984" sz="2100" spc="60" i="1">
                <a:latin typeface="Times New Roman"/>
                <a:cs typeface="Times New Roman"/>
              </a:rPr>
              <a:t> </a:t>
            </a:r>
            <a:r>
              <a:rPr dirty="0" baseline="3968" sz="2100" spc="-104">
                <a:latin typeface="Symbol"/>
                <a:cs typeface="Symbol"/>
              </a:rPr>
              <a:t></a:t>
            </a:r>
            <a:r>
              <a:rPr dirty="0" baseline="1984" sz="2100" spc="-150">
                <a:latin typeface="Times New Roman"/>
                <a:cs typeface="Times New Roman"/>
              </a:rPr>
              <a:t>(</a:t>
            </a:r>
            <a:r>
              <a:rPr dirty="0" baseline="1915" sz="2175" spc="-157">
                <a:latin typeface="Symbol"/>
                <a:cs typeface="Symbol"/>
              </a:rPr>
              <a:t></a:t>
            </a:r>
            <a:r>
              <a:rPr dirty="0" baseline="1915" sz="2175" spc="-225">
                <a:latin typeface="Times New Roman"/>
                <a:cs typeface="Times New Roman"/>
              </a:rPr>
              <a:t> </a:t>
            </a:r>
            <a:r>
              <a:rPr dirty="0" baseline="1984" sz="2100" spc="-104">
                <a:latin typeface="Times New Roman"/>
                <a:cs typeface="Times New Roman"/>
              </a:rPr>
              <a:t>)</a:t>
            </a:r>
            <a:r>
              <a:rPr dirty="0" baseline="1984" sz="2100" spc="-195">
                <a:latin typeface="Times New Roman"/>
                <a:cs typeface="Times New Roman"/>
              </a:rPr>
              <a:t> </a:t>
            </a:r>
            <a:r>
              <a:rPr dirty="0" baseline="1984" sz="2100" spc="-165">
                <a:latin typeface="Symbol"/>
                <a:cs typeface="Symbol"/>
              </a:rPr>
              <a:t></a:t>
            </a:r>
            <a:endParaRPr baseline="1984" sz="2100">
              <a:latin typeface="Symbol"/>
              <a:cs typeface="Symbol"/>
            </a:endParaRPr>
          </a:p>
          <a:p>
            <a:pPr marL="483234">
              <a:lnSpc>
                <a:spcPts val="1410"/>
              </a:lnSpc>
              <a:tabLst>
                <a:tab pos="1358265" algn="l"/>
              </a:tabLst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450" spc="-25">
                <a:latin typeface="Symbol"/>
                <a:cs typeface="Symbol"/>
              </a:rPr>
              <a:t>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	</a:t>
            </a:r>
            <a:r>
              <a:rPr dirty="0" sz="1400" spc="-100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5" i="1">
                <a:latin typeface="Times New Roman"/>
                <a:cs typeface="Times New Roman"/>
              </a:rPr>
              <a:t>f</a:t>
            </a:r>
            <a:r>
              <a:rPr dirty="0" sz="1400" spc="-110" i="1">
                <a:latin typeface="Times New Roman"/>
                <a:cs typeface="Times New Roman"/>
              </a:rPr>
              <a:t> </a:t>
            </a:r>
            <a:r>
              <a:rPr dirty="0" baseline="3968" sz="2100" spc="-112">
                <a:latin typeface="Symbol"/>
                <a:cs typeface="Symbol"/>
              </a:rPr>
              <a:t></a:t>
            </a:r>
            <a:r>
              <a:rPr dirty="0" sz="1400" spc="-100">
                <a:latin typeface="Times New Roman"/>
                <a:cs typeface="Times New Roman"/>
              </a:rPr>
              <a:t>(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952492" y="7721884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5" h="0">
                <a:moveTo>
                  <a:pt x="0" y="0"/>
                </a:moveTo>
                <a:lnTo>
                  <a:pt x="800604" y="0"/>
                </a:lnTo>
              </a:path>
            </a:pathLst>
          </a:custGeom>
          <a:ln w="87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3598273" y="7426357"/>
            <a:ext cx="848994" cy="530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8279" marR="30480" indent="-170815">
              <a:lnSpc>
                <a:spcPct val="114300"/>
              </a:lnSpc>
              <a:spcBef>
                <a:spcPts val="95"/>
              </a:spcBef>
            </a:pP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120" i="1">
                <a:latin typeface="Times New Roman"/>
                <a:cs typeface="Times New Roman"/>
              </a:rPr>
              <a:t>x</a:t>
            </a:r>
            <a:r>
              <a:rPr dirty="0" baseline="-21604" sz="1350" spc="-97">
                <a:latin typeface="Times New Roman"/>
                <a:cs typeface="Times New Roman"/>
              </a:rPr>
              <a:t>0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Symbol"/>
                <a:cs typeface="Symbol"/>
              </a:rPr>
              <a:t>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90" i="1">
                <a:latin typeface="Times New Roman"/>
                <a:cs typeface="Times New Roman"/>
              </a:rPr>
              <a:t>x</a:t>
            </a:r>
            <a:r>
              <a:rPr dirty="0" baseline="-21604" sz="1350" spc="-97">
                <a:latin typeface="Times New Roman"/>
                <a:cs typeface="Times New Roman"/>
              </a:rPr>
              <a:t>1</a:t>
            </a:r>
            <a:r>
              <a:rPr dirty="0" baseline="-21604" sz="1350" spc="6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Symbol"/>
                <a:cs typeface="Symbol"/>
              </a:rPr>
              <a:t>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)</a:t>
            </a:r>
            <a:r>
              <a:rPr dirty="0" baseline="40123" sz="1350" spc="-67">
                <a:latin typeface="Times New Roman"/>
                <a:cs typeface="Times New Roman"/>
              </a:rPr>
              <a:t>3  </a:t>
            </a:r>
            <a:r>
              <a:rPr dirty="0" sz="1400" spc="-10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55" i="1">
                <a:latin typeface="Times New Roman"/>
                <a:cs typeface="Times New Roman"/>
              </a:rPr>
              <a:t>f</a:t>
            </a:r>
            <a:r>
              <a:rPr dirty="0" sz="1400" spc="-110" i="1">
                <a:latin typeface="Times New Roman"/>
                <a:cs typeface="Times New Roman"/>
              </a:rPr>
              <a:t> </a:t>
            </a:r>
            <a:r>
              <a:rPr dirty="0" baseline="3968" sz="2100" spc="-112">
                <a:latin typeface="Symbol"/>
                <a:cs typeface="Symbol"/>
              </a:rPr>
              <a:t></a:t>
            </a:r>
            <a:r>
              <a:rPr dirty="0" sz="1400" spc="-95">
                <a:latin typeface="Times New Roman"/>
                <a:cs typeface="Times New Roman"/>
              </a:rPr>
              <a:t>(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70417" y="7558225"/>
            <a:ext cx="15049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">
                <a:latin typeface="Times New Roman"/>
                <a:cs typeface="Times New Roman"/>
              </a:rPr>
              <a:t>(</a:t>
            </a:r>
            <a:r>
              <a:rPr dirty="0" sz="900" spc="-40">
                <a:latin typeface="Times New Roman"/>
                <a:cs typeface="Times New Roman"/>
              </a:rPr>
              <a:t>4</a:t>
            </a:r>
            <a:r>
              <a:rPr dirty="0" sz="900" spc="-4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204864" y="7444917"/>
            <a:ext cx="84455" cy="2413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62033" y="7567581"/>
            <a:ext cx="47244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55" i="1">
                <a:latin typeface="Times New Roman"/>
                <a:cs typeface="Times New Roman"/>
              </a:rPr>
              <a:t>f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-165" i="1">
                <a:latin typeface="Times New Roman"/>
                <a:cs typeface="Times New Roman"/>
              </a:rPr>
              <a:t> </a:t>
            </a:r>
            <a:r>
              <a:rPr dirty="0" baseline="3968" sz="2100" spc="-97">
                <a:latin typeface="Symbol"/>
                <a:cs typeface="Symbol"/>
              </a:rPr>
              <a:t>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5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)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65325" y="7567581"/>
            <a:ext cx="549275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257175" algn="l"/>
              </a:tabLst>
            </a:pPr>
            <a:r>
              <a:rPr dirty="0" sz="1400" spc="-55" i="1">
                <a:latin typeface="Times New Roman"/>
                <a:cs typeface="Times New Roman"/>
              </a:rPr>
              <a:t>f</a:t>
            </a:r>
            <a:r>
              <a:rPr dirty="0" sz="1400" spc="-55" i="1">
                <a:latin typeface="Times New Roman"/>
                <a:cs typeface="Times New Roman"/>
              </a:rPr>
              <a:t>	</a:t>
            </a:r>
            <a:r>
              <a:rPr dirty="0" sz="1400" spc="-105">
                <a:latin typeface="Times New Roman"/>
                <a:cs typeface="Times New Roman"/>
              </a:rPr>
              <a:t>(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5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baseline="-13888" sz="2100" spc="-120">
                <a:latin typeface="Symbol"/>
                <a:cs typeface="Symbol"/>
              </a:rPr>
              <a:t>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920557" y="7426357"/>
            <a:ext cx="852169" cy="530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4625" marR="30480" indent="-137160">
              <a:lnSpc>
                <a:spcPct val="114300"/>
              </a:lnSpc>
              <a:spcBef>
                <a:spcPts val="95"/>
              </a:spcBef>
            </a:pP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-120" i="1">
                <a:latin typeface="Times New Roman"/>
                <a:cs typeface="Times New Roman"/>
              </a:rPr>
              <a:t>x</a:t>
            </a:r>
            <a:r>
              <a:rPr dirty="0" baseline="-21604" sz="1350" spc="-97">
                <a:latin typeface="Times New Roman"/>
                <a:cs typeface="Times New Roman"/>
              </a:rPr>
              <a:t>0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Symbol"/>
                <a:cs typeface="Symbol"/>
              </a:rPr>
              <a:t>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90" i="1">
                <a:latin typeface="Times New Roman"/>
                <a:cs typeface="Times New Roman"/>
              </a:rPr>
              <a:t>x</a:t>
            </a:r>
            <a:r>
              <a:rPr dirty="0" baseline="-21604" sz="1350" spc="-97">
                <a:latin typeface="Times New Roman"/>
                <a:cs typeface="Times New Roman"/>
              </a:rPr>
              <a:t>1</a:t>
            </a:r>
            <a:r>
              <a:rPr dirty="0" baseline="-21604" sz="1350" spc="6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Symbol"/>
                <a:cs typeface="Symbol"/>
              </a:rPr>
              <a:t>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)</a:t>
            </a:r>
            <a:r>
              <a:rPr dirty="0" baseline="40123" sz="1350" spc="-67">
                <a:latin typeface="Times New Roman"/>
                <a:cs typeface="Times New Roman"/>
              </a:rPr>
              <a:t>4  </a:t>
            </a:r>
            <a:r>
              <a:rPr dirty="0" sz="1400" spc="-110">
                <a:latin typeface="Times New Roman"/>
                <a:cs typeface="Times New Roman"/>
              </a:rPr>
              <a:t>2</a:t>
            </a:r>
            <a:r>
              <a:rPr dirty="0" sz="1400" spc="-10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55" i="1">
                <a:latin typeface="Times New Roman"/>
                <a:cs typeface="Times New Roman"/>
              </a:rPr>
              <a:t>f</a:t>
            </a:r>
            <a:r>
              <a:rPr dirty="0" sz="1400" spc="-110" i="1">
                <a:latin typeface="Times New Roman"/>
                <a:cs typeface="Times New Roman"/>
              </a:rPr>
              <a:t> </a:t>
            </a:r>
            <a:r>
              <a:rPr dirty="0" baseline="3968" sz="2100" spc="-120">
                <a:latin typeface="Symbol"/>
                <a:cs typeface="Symbol"/>
              </a:rPr>
              <a:t></a:t>
            </a:r>
            <a:r>
              <a:rPr dirty="0" sz="1400" spc="-90">
                <a:latin typeface="Times New Roman"/>
                <a:cs typeface="Times New Roman"/>
              </a:rPr>
              <a:t>(</a:t>
            </a:r>
            <a:r>
              <a:rPr dirty="0" sz="1450" spc="-105">
                <a:latin typeface="Symbol"/>
                <a:cs typeface="Symbol"/>
              </a:rPr>
              <a:t></a:t>
            </a:r>
            <a:r>
              <a:rPr dirty="0" sz="1450" spc="-16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39983" y="7766324"/>
            <a:ext cx="84455" cy="2413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204864" y="7766324"/>
            <a:ext cx="84455" cy="2413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8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114751" y="8374983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4" h="0">
                <a:moveTo>
                  <a:pt x="0" y="0"/>
                </a:moveTo>
                <a:lnTo>
                  <a:pt x="862648" y="0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528283" y="8374983"/>
            <a:ext cx="856615" cy="0"/>
          </a:xfrm>
          <a:custGeom>
            <a:avLst/>
            <a:gdLst/>
            <a:ahLst/>
            <a:cxnLst/>
            <a:rect l="l" t="t" r="r" b="b"/>
            <a:pathLst>
              <a:path w="856614" h="0">
                <a:moveTo>
                  <a:pt x="0" y="0"/>
                </a:moveTo>
                <a:lnTo>
                  <a:pt x="856090" y="0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955605" y="8374983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4" h="0">
                <a:moveTo>
                  <a:pt x="0" y="0"/>
                </a:moveTo>
                <a:lnTo>
                  <a:pt x="862601" y="0"/>
                </a:lnTo>
              </a:path>
            </a:pathLst>
          </a:custGeom>
          <a:ln w="86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945728" y="8212536"/>
            <a:ext cx="1600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">
                <a:latin typeface="Times New Roman"/>
                <a:cs typeface="Times New Roman"/>
              </a:rPr>
              <a:t>(</a:t>
            </a:r>
            <a:r>
              <a:rPr dirty="0" sz="900" spc="-10">
                <a:latin typeface="Times New Roman"/>
                <a:cs typeface="Times New Roman"/>
              </a:rPr>
              <a:t>4</a:t>
            </a:r>
            <a:r>
              <a:rPr dirty="0" sz="900" spc="-25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62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6305775" y="8100138"/>
            <a:ext cx="88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07853" y="8108912"/>
            <a:ext cx="188785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-35714" sz="2100" spc="-89">
                <a:latin typeface="Symbol"/>
                <a:cs typeface="Symbol"/>
              </a:rPr>
              <a:t></a:t>
            </a:r>
            <a:r>
              <a:rPr dirty="0" baseline="-35714" sz="2100" spc="-209">
                <a:latin typeface="Times New Roman"/>
                <a:cs typeface="Times New Roman"/>
              </a:rPr>
              <a:t> </a:t>
            </a:r>
            <a:r>
              <a:rPr dirty="0" baseline="-34482" sz="2175" spc="-97">
                <a:latin typeface="Symbol"/>
                <a:cs typeface="Symbol"/>
              </a:rPr>
              <a:t></a:t>
            </a:r>
            <a:r>
              <a:rPr dirty="0" baseline="-34482" sz="2175" spc="135">
                <a:latin typeface="Times New Roman"/>
                <a:cs typeface="Times New Roman"/>
              </a:rPr>
              <a:t> </a:t>
            </a:r>
            <a:r>
              <a:rPr dirty="0" baseline="-35714" sz="2100" spc="-89">
                <a:latin typeface="Symbol"/>
                <a:cs typeface="Symbol"/>
              </a:rPr>
              <a:t></a:t>
            </a:r>
            <a:r>
              <a:rPr dirty="0" baseline="-35714" sz="2100" spc="-135">
                <a:latin typeface="Times New Roman"/>
                <a:cs typeface="Times New Roman"/>
              </a:rPr>
              <a:t> </a:t>
            </a:r>
            <a:r>
              <a:rPr dirty="0" baseline="5952" sz="2100" spc="37">
                <a:latin typeface="Symbol"/>
                <a:cs typeface="Symbol"/>
              </a:rPr>
              <a:t></a:t>
            </a:r>
            <a:r>
              <a:rPr dirty="0" u="sng" sz="140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2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sz="1400" spc="-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450" spc="-6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</a:t>
            </a:r>
            <a:r>
              <a:rPr dirty="0" u="sng" sz="1450" spc="-1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baseline="-35714" sz="2100" spc="-89">
                <a:latin typeface="Symbol"/>
                <a:cs typeface="Symbol"/>
              </a:rPr>
              <a:t></a:t>
            </a:r>
            <a:r>
              <a:rPr dirty="0" baseline="-35714" sz="2100" spc="-15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-85" i="1">
                <a:latin typeface="Times New Roman"/>
                <a:cs typeface="Times New Roman"/>
              </a:rPr>
              <a:t>x</a:t>
            </a:r>
            <a:r>
              <a:rPr dirty="0" baseline="-21604" sz="1350" spc="-52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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60" i="1">
                <a:latin typeface="Times New Roman"/>
                <a:cs typeface="Times New Roman"/>
              </a:rPr>
              <a:t>x</a:t>
            </a:r>
            <a:r>
              <a:rPr dirty="0" baseline="-21604" sz="1350" spc="-52">
                <a:latin typeface="Times New Roman"/>
                <a:cs typeface="Times New Roman"/>
              </a:rPr>
              <a:t>1</a:t>
            </a:r>
            <a:r>
              <a:rPr dirty="0" baseline="-21604" sz="1350" spc="89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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-52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51072" y="8108912"/>
            <a:ext cx="249745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1477645" algn="l"/>
              </a:tabLst>
            </a:pPr>
            <a:r>
              <a:rPr dirty="0" baseline="-35714" sz="2100" spc="-89">
                <a:latin typeface="Symbol"/>
                <a:cs typeface="Symbol"/>
              </a:rPr>
              <a:t></a:t>
            </a:r>
            <a:r>
              <a:rPr dirty="0" baseline="-35714" sz="2100" spc="-22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-85" i="1">
                <a:latin typeface="Times New Roman"/>
                <a:cs typeface="Times New Roman"/>
              </a:rPr>
              <a:t>x</a:t>
            </a:r>
            <a:r>
              <a:rPr dirty="0" baseline="-21604" sz="1350" spc="-52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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60" i="1">
                <a:latin typeface="Times New Roman"/>
                <a:cs typeface="Times New Roman"/>
              </a:rPr>
              <a:t>x</a:t>
            </a:r>
            <a:r>
              <a:rPr dirty="0" baseline="-21604" sz="1350" spc="-52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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baseline="40123" sz="1350" spc="-52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	</a:t>
            </a:r>
            <a:r>
              <a:rPr dirty="0" baseline="-35714" sz="2100" spc="-89">
                <a:latin typeface="Symbol"/>
                <a:cs typeface="Symbol"/>
              </a:rPr>
              <a:t></a:t>
            </a:r>
            <a:r>
              <a:rPr dirty="0" baseline="-35714" sz="2100" spc="-22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-80" i="1">
                <a:latin typeface="Times New Roman"/>
                <a:cs typeface="Times New Roman"/>
              </a:rPr>
              <a:t>x</a:t>
            </a:r>
            <a:r>
              <a:rPr dirty="0" baseline="-21604" sz="1350" spc="-52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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60" i="1">
                <a:latin typeface="Times New Roman"/>
                <a:cs typeface="Times New Roman"/>
              </a:rPr>
              <a:t>x</a:t>
            </a:r>
            <a:r>
              <a:rPr dirty="0" baseline="-21604" sz="1350" spc="-52">
                <a:latin typeface="Times New Roman"/>
                <a:cs typeface="Times New Roman"/>
              </a:rPr>
              <a:t>1</a:t>
            </a:r>
            <a:r>
              <a:rPr dirty="0" baseline="-21604" sz="1350" spc="82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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baseline="40123" sz="1350" spc="-52">
                <a:latin typeface="Times New Roman"/>
                <a:cs typeface="Times New Roman"/>
              </a:rPr>
              <a:t>4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23960" y="8359507"/>
            <a:ext cx="4996180" cy="2990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88900">
              <a:lnSpc>
                <a:spcPts val="1095"/>
              </a:lnSpc>
              <a:spcBef>
                <a:spcPts val="114"/>
              </a:spcBef>
              <a:tabLst>
                <a:tab pos="899160" algn="l"/>
                <a:tab pos="2294890" algn="l"/>
                <a:tab pos="3685540" algn="l"/>
              </a:tabLst>
            </a:pPr>
            <a:r>
              <a:rPr dirty="0" baseline="29761" sz="2100" spc="-60">
                <a:latin typeface="Symbol"/>
                <a:cs typeface="Symbol"/>
              </a:rPr>
              <a:t></a:t>
            </a:r>
            <a:r>
              <a:rPr dirty="0" baseline="29761" sz="2100" spc="52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sz="1400" spc="-70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5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sz="1400" spc="-65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baseline="3968" sz="2100" spc="-89">
                <a:latin typeface="Symbol"/>
                <a:cs typeface="Symbol"/>
              </a:rPr>
              <a:t></a:t>
            </a:r>
            <a:r>
              <a:rPr dirty="0" sz="1400" spc="-60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65">
                <a:latin typeface="Times New Roman"/>
                <a:cs typeface="Times New Roman"/>
              </a:rPr>
              <a:t>2</a:t>
            </a:r>
            <a:r>
              <a:rPr dirty="0" sz="1400" spc="-5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spc="-85" i="1">
                <a:latin typeface="Times New Roman"/>
                <a:cs typeface="Times New Roman"/>
              </a:rPr>
              <a:t> </a:t>
            </a:r>
            <a:r>
              <a:rPr dirty="0" baseline="3968" sz="2100" spc="-97">
                <a:latin typeface="Symbol"/>
                <a:cs typeface="Symbol"/>
              </a:rPr>
              <a:t></a:t>
            </a:r>
            <a:r>
              <a:rPr dirty="0" sz="1400" spc="-60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ts val="1035"/>
              </a:lnSpc>
              <a:tabLst>
                <a:tab pos="4893945" algn="l"/>
              </a:tabLst>
            </a:pPr>
            <a:r>
              <a:rPr dirty="0" sz="1400" spc="-40">
                <a:latin typeface="Symbol"/>
                <a:cs typeface="Symbol"/>
              </a:rPr>
              <a:t></a:t>
            </a:r>
            <a:r>
              <a:rPr dirty="0" sz="1400" spc="-40">
                <a:latin typeface="Times New Roman"/>
                <a:cs typeface="Times New Roman"/>
              </a:rPr>
              <a:t>	</a:t>
            </a:r>
            <a:r>
              <a:rPr dirty="0" sz="1400" spc="-4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993598" y="8222286"/>
            <a:ext cx="352806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444625" algn="l"/>
                <a:tab pos="2878455" algn="l"/>
                <a:tab pos="3114040" algn="l"/>
              </a:tabLst>
            </a:pP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sz="1400" spc="-70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sz="1400" spc="-65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65">
                <a:latin typeface="Times New Roman"/>
                <a:cs typeface="Times New Roman"/>
              </a:rPr>
              <a:t>(</a:t>
            </a:r>
            <a:r>
              <a:rPr dirty="0" sz="1450" spc="-65">
                <a:latin typeface="Symbol"/>
                <a:cs typeface="Symbol"/>
              </a:rPr>
              <a:t>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baseline="-13888" sz="2100" spc="-60">
                <a:latin typeface="Symbol"/>
                <a:cs typeface="Symbol"/>
              </a:rPr>
              <a:t></a:t>
            </a:r>
            <a:r>
              <a:rPr dirty="0" baseline="-13888" sz="2100" spc="-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68120" y="8634831"/>
            <a:ext cx="538924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this,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suggest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analyze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three-step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nonlinear</a:t>
            </a:r>
            <a:r>
              <a:rPr dirty="0" sz="1400">
                <a:latin typeface="Times New Roman"/>
                <a:cs typeface="Times New Roman"/>
              </a:rPr>
              <a:t> (2.1)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9352" y="433831"/>
            <a:ext cx="5186680" cy="1205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52069" marR="43180" indent="-1905">
              <a:lnSpc>
                <a:spcPct val="161400"/>
              </a:lnSpc>
              <a:spcBef>
                <a:spcPts val="935"/>
              </a:spcBef>
            </a:pP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10">
                <a:latin typeface="Times New Roman"/>
                <a:cs typeface="Times New Roman"/>
              </a:rPr>
              <a:t>given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x</a:t>
            </a:r>
            <a:r>
              <a:rPr dirty="0" baseline="-22875" sz="1275" spc="-7">
                <a:latin typeface="Times New Roman"/>
                <a:cs typeface="Times New Roman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compute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approximate solution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n</a:t>
            </a:r>
            <a:r>
              <a:rPr dirty="0" baseline="-22875" sz="1275" spc="15">
                <a:latin typeface="Symbol"/>
                <a:cs typeface="Symbol"/>
              </a:rPr>
              <a:t></a:t>
            </a:r>
            <a:r>
              <a:rPr dirty="0" baseline="-22875" sz="1275" spc="15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by the following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 schemes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>
                <a:latin typeface="Times New Roman"/>
                <a:cs typeface="Times New Roman"/>
              </a:rPr>
              <a:t>RK2</a:t>
            </a:r>
            <a:r>
              <a:rPr dirty="0" sz="1400" spc="-5">
                <a:latin typeface="Times New Roman"/>
                <a:cs typeface="Times New Roman"/>
              </a:rPr>
              <a:t>):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9756" y="1964988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21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06836" y="1707828"/>
            <a:ext cx="750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5585" indent="-19812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236220" algn="l"/>
              </a:tabLst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22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9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,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554" y="1929025"/>
            <a:ext cx="41783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47980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r>
              <a:rPr dirty="0" sz="850" spc="15" i="1">
                <a:latin typeface="Times New Roman"/>
                <a:cs typeface="Times New Roman"/>
              </a:rPr>
              <a:t>	</a:t>
            </a: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0034" y="2065974"/>
            <a:ext cx="819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1609" y="1957477"/>
            <a:ext cx="4387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204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8121" y="1820536"/>
            <a:ext cx="44195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y </a:t>
            </a:r>
            <a:r>
              <a:rPr dirty="0" sz="1350" spc="16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6533" y="1819401"/>
            <a:ext cx="3696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227070" algn="l"/>
              </a:tabLst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0" i="1">
                <a:latin typeface="Times New Roman"/>
                <a:cs typeface="Times New Roman"/>
              </a:rPr>
              <a:t> </a:t>
            </a:r>
            <a:r>
              <a:rPr dirty="0" baseline="4115" sz="2025" spc="44">
                <a:latin typeface="Symbol"/>
                <a:cs typeface="Symbol"/>
              </a:rPr>
              <a:t></a:t>
            </a:r>
            <a:r>
              <a:rPr dirty="0" sz="1350" spc="30">
                <a:latin typeface="Times New Roman"/>
                <a:cs typeface="Times New Roman"/>
              </a:rPr>
              <a:t>(</a:t>
            </a:r>
            <a:r>
              <a:rPr dirty="0" sz="1350" spc="30" i="1">
                <a:latin typeface="Times New Roman"/>
                <a:cs typeface="Times New Roman"/>
              </a:rPr>
              <a:t>x</a:t>
            </a:r>
            <a:r>
              <a:rPr dirty="0" baseline="-22875" sz="1275" spc="44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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0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(2.45)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95357" y="2600612"/>
            <a:ext cx="668020" cy="0"/>
          </a:xfrm>
          <a:custGeom>
            <a:avLst/>
            <a:gdLst/>
            <a:ahLst/>
            <a:cxnLst/>
            <a:rect l="l" t="t" r="r" b="b"/>
            <a:pathLst>
              <a:path w="668019" h="0">
                <a:moveTo>
                  <a:pt x="0" y="0"/>
                </a:moveTo>
                <a:lnTo>
                  <a:pt x="667449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83722" y="2600612"/>
            <a:ext cx="661035" cy="0"/>
          </a:xfrm>
          <a:custGeom>
            <a:avLst/>
            <a:gdLst/>
            <a:ahLst/>
            <a:cxnLst/>
            <a:rect l="l" t="t" r="r" b="b"/>
            <a:pathLst>
              <a:path w="661035" h="0">
                <a:moveTo>
                  <a:pt x="0" y="0"/>
                </a:moveTo>
                <a:lnTo>
                  <a:pt x="660736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86282" y="2600612"/>
            <a:ext cx="668020" cy="0"/>
          </a:xfrm>
          <a:custGeom>
            <a:avLst/>
            <a:gdLst/>
            <a:ahLst/>
            <a:cxnLst/>
            <a:rect l="l" t="t" r="r" b="b"/>
            <a:pathLst>
              <a:path w="668020" h="0">
                <a:moveTo>
                  <a:pt x="0" y="0"/>
                </a:moveTo>
                <a:lnTo>
                  <a:pt x="667473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983605" y="2439725"/>
            <a:ext cx="16192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35">
                <a:latin typeface="Times New Roman"/>
                <a:cs typeface="Times New Roman"/>
              </a:rPr>
              <a:t>(</a:t>
            </a:r>
            <a:r>
              <a:rPr dirty="0" sz="900" spc="-5">
                <a:latin typeface="Times New Roman"/>
                <a:cs typeface="Times New Roman"/>
              </a:rPr>
              <a:t>4</a:t>
            </a:r>
            <a:r>
              <a:rPr dirty="0" sz="900" spc="-2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4846" y="2564634"/>
            <a:ext cx="7937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67228" y="2455868"/>
            <a:ext cx="50863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90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35" i="1">
                <a:latin typeface="Times New Roman"/>
                <a:cs typeface="Times New Roman"/>
              </a:rPr>
              <a:t>x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48634" y="2455868"/>
            <a:ext cx="52895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35" i="1">
                <a:latin typeface="Times New Roman"/>
                <a:cs typeface="Times New Roman"/>
              </a:rPr>
              <a:t>x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2236" y="2329236"/>
            <a:ext cx="1208405" cy="25336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38100">
              <a:lnSpc>
                <a:spcPts val="375"/>
              </a:lnSpc>
              <a:spcBef>
                <a:spcPts val="265"/>
              </a:spcBef>
            </a:pPr>
            <a:r>
              <a:rPr dirty="0" baseline="-34979" sz="2025" spc="-22" i="1">
                <a:latin typeface="Times New Roman"/>
                <a:cs typeface="Times New Roman"/>
              </a:rPr>
              <a:t>z</a:t>
            </a:r>
            <a:r>
              <a:rPr dirty="0" baseline="-34979" sz="2025" spc="-22" i="1">
                <a:latin typeface="Times New Roman"/>
                <a:cs typeface="Times New Roman"/>
              </a:rPr>
              <a:t> </a:t>
            </a:r>
            <a:r>
              <a:rPr dirty="0" baseline="-34979" sz="2025" spc="247" i="1">
                <a:latin typeface="Times New Roman"/>
                <a:cs typeface="Times New Roman"/>
              </a:rPr>
              <a:t> </a:t>
            </a:r>
            <a:r>
              <a:rPr dirty="0" baseline="-34979" sz="2025" spc="-30">
                <a:latin typeface="Symbol"/>
                <a:cs typeface="Symbol"/>
              </a:rPr>
              <a:t></a:t>
            </a:r>
            <a:r>
              <a:rPr dirty="0" baseline="-34979" sz="2025" spc="-97">
                <a:latin typeface="Times New Roman"/>
                <a:cs typeface="Times New Roman"/>
              </a:rPr>
              <a:t> </a:t>
            </a:r>
            <a:r>
              <a:rPr dirty="0" baseline="-34979" sz="2025" spc="202">
                <a:latin typeface="Symbol"/>
                <a:cs typeface="Symbol"/>
              </a:rPr>
              <a:t></a:t>
            </a:r>
            <a:r>
              <a:rPr dirty="0" baseline="6172" sz="2025" spc="172">
                <a:latin typeface="Symbol"/>
                <a:cs typeface="Symbol"/>
              </a:rPr>
              <a:t></a:t>
            </a:r>
            <a:r>
              <a:rPr dirty="0" sz="1350" spc="-15">
                <a:latin typeface="Times New Roman"/>
                <a:cs typeface="Times New Roman"/>
              </a:rPr>
              <a:t>(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y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-35" i="1">
                <a:latin typeface="Times New Roman"/>
                <a:cs typeface="Times New Roman"/>
              </a:rPr>
              <a:t>x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 algn="r" marR="30480">
              <a:lnSpc>
                <a:spcPts val="535"/>
              </a:lnSpc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04605" y="2345379"/>
            <a:ext cx="217995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1352550" algn="l"/>
              </a:tabLst>
            </a:pPr>
            <a:r>
              <a:rPr dirty="0" baseline="-34979" sz="2025" spc="-30">
                <a:latin typeface="Symbol"/>
                <a:cs typeface="Symbol"/>
              </a:rPr>
              <a:t></a:t>
            </a:r>
            <a:r>
              <a:rPr dirty="0" baseline="-34979" sz="2025" spc="7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(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y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baseline="37037" sz="1350" spc="-44">
                <a:latin typeface="Times New Roman"/>
                <a:cs typeface="Times New Roman"/>
              </a:rPr>
              <a:t>3</a:t>
            </a:r>
            <a:r>
              <a:rPr dirty="0" baseline="37037" sz="1350">
                <a:latin typeface="Times New Roman"/>
                <a:cs typeface="Times New Roman"/>
              </a:rPr>
              <a:t>	</a:t>
            </a:r>
            <a:r>
              <a:rPr dirty="0" baseline="-34979" sz="2025" spc="-30">
                <a:latin typeface="Symbol"/>
                <a:cs typeface="Symbol"/>
              </a:rPr>
              <a:t></a:t>
            </a:r>
            <a:r>
              <a:rPr dirty="0" baseline="-34979" sz="2025" spc="7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(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y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)</a:t>
            </a:r>
            <a:r>
              <a:rPr dirty="0" baseline="37037" sz="1350" spc="-44">
                <a:latin typeface="Times New Roman"/>
                <a:cs typeface="Times New Roman"/>
              </a:rPr>
              <a:t>4</a:t>
            </a:r>
            <a:endParaRPr baseline="37037"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49641" y="2702129"/>
            <a:ext cx="7937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83938" y="2593363"/>
            <a:ext cx="74295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30864" sz="2025" spc="-22">
                <a:latin typeface="Symbol"/>
                <a:cs typeface="Symbol"/>
              </a:rPr>
              <a:t></a:t>
            </a:r>
            <a:r>
              <a:rPr dirty="0" baseline="30864" sz="2025" spc="-22">
                <a:latin typeface="Times New Roman"/>
                <a:cs typeface="Times New Roman"/>
              </a:rPr>
              <a:t> </a:t>
            </a:r>
            <a:r>
              <a:rPr dirty="0" baseline="30864" sz="2025" spc="7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2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35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6856" y="2702129"/>
            <a:ext cx="7937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30092" y="2593363"/>
            <a:ext cx="56832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20">
                <a:latin typeface="Times New Roman"/>
                <a:cs typeface="Times New Roman"/>
              </a:rPr>
              <a:t>6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60">
                <a:latin typeface="Symbol"/>
                <a:cs typeface="Symbol"/>
              </a:rPr>
              <a:t></a:t>
            </a: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4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94991" y="2702129"/>
            <a:ext cx="79375" cy="161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69534" y="2593363"/>
            <a:ext cx="82359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-30">
                <a:latin typeface="Times New Roman"/>
                <a:cs typeface="Times New Roman"/>
              </a:rPr>
              <a:t>2</a:t>
            </a:r>
            <a:r>
              <a:rPr dirty="0" sz="1350" spc="-20">
                <a:latin typeface="Times New Roman"/>
                <a:cs typeface="Times New Roman"/>
              </a:rPr>
              <a:t>4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-60">
                <a:latin typeface="Symbol"/>
                <a:cs typeface="Symbol"/>
              </a:rPr>
              <a:t></a:t>
            </a: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45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baseline="45267" sz="2025" spc="-15" i="1">
                <a:latin typeface="Times New Roman"/>
                <a:cs typeface="Times New Roman"/>
              </a:rPr>
              <a:t>f</a:t>
            </a:r>
            <a:endParaRPr baseline="45267" sz="202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85397" y="2328498"/>
            <a:ext cx="1063625" cy="5524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37185">
              <a:lnSpc>
                <a:spcPts val="1285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</a:t>
            </a:r>
            <a:endParaRPr sz="1350">
              <a:latin typeface="Symbol"/>
              <a:cs typeface="Symbol"/>
            </a:endParaRPr>
          </a:p>
          <a:p>
            <a:pPr marL="63500">
              <a:lnSpc>
                <a:spcPts val="1270"/>
              </a:lnSpc>
            </a:pP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-30" i="1">
                <a:latin typeface="Times New Roman"/>
                <a:cs typeface="Times New Roman"/>
              </a:rPr>
              <a:t>x</a:t>
            </a:r>
            <a:r>
              <a:rPr dirty="0" baseline="-21604" sz="1350" spc="-44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)</a:t>
            </a:r>
            <a:r>
              <a:rPr dirty="0" baseline="-14403" sz="2025" spc="-22">
                <a:latin typeface="Symbol"/>
                <a:cs typeface="Symbol"/>
              </a:rPr>
              <a:t></a:t>
            </a:r>
            <a:r>
              <a:rPr dirty="0" baseline="-14403" sz="2025" spc="-21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337185">
              <a:lnSpc>
                <a:spcPts val="1545"/>
              </a:lnSpc>
            </a:pPr>
            <a:r>
              <a:rPr dirty="0" sz="1350" spc="-15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09338" y="2644002"/>
            <a:ext cx="9017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5">
                <a:latin typeface="Symbol"/>
                <a:cs typeface="Symbol"/>
              </a:rPr>
              <a:t>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85707" y="3233254"/>
            <a:ext cx="1039494" cy="0"/>
          </a:xfrm>
          <a:custGeom>
            <a:avLst/>
            <a:gdLst/>
            <a:ahLst/>
            <a:cxnLst/>
            <a:rect l="l" t="t" r="r" b="b"/>
            <a:pathLst>
              <a:path w="1039494" h="0">
                <a:moveTo>
                  <a:pt x="0" y="0"/>
                </a:moveTo>
                <a:lnTo>
                  <a:pt x="1039243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88217" y="3233254"/>
            <a:ext cx="1031875" cy="0"/>
          </a:xfrm>
          <a:custGeom>
            <a:avLst/>
            <a:gdLst/>
            <a:ahLst/>
            <a:cxnLst/>
            <a:rect l="l" t="t" r="r" b="b"/>
            <a:pathLst>
              <a:path w="1031875" h="0">
                <a:moveTo>
                  <a:pt x="0" y="0"/>
                </a:moveTo>
                <a:lnTo>
                  <a:pt x="1031747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77302" y="3197035"/>
            <a:ext cx="20066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32529" y="3088128"/>
            <a:ext cx="5378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baseline="3968" sz="2100" spc="-30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39840" y="3088128"/>
            <a:ext cx="5346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 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74289" y="3088128"/>
            <a:ext cx="6648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34645" algn="l"/>
              </a:tabLst>
            </a:pPr>
            <a:r>
              <a:rPr dirty="0" sz="1400" i="1">
                <a:latin typeface="Times New Roman"/>
                <a:cs typeface="Times New Roman"/>
              </a:rPr>
              <a:t>x	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12753" y="2977471"/>
            <a:ext cx="12280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0975" indent="-143510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81610" algn="l"/>
              </a:tabLst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z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14702" y="2977471"/>
            <a:ext cx="122491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0975" indent="-143510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81610" algn="l"/>
              </a:tabLst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z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3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35666" y="3334967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17686" y="3226057"/>
            <a:ext cx="5784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47512" y="3334967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00202" y="3226057"/>
            <a:ext cx="60706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19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96778" y="3077897"/>
            <a:ext cx="698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82721" y="3856824"/>
            <a:ext cx="1038225" cy="0"/>
          </a:xfrm>
          <a:custGeom>
            <a:avLst/>
            <a:gdLst/>
            <a:ahLst/>
            <a:cxnLst/>
            <a:rect l="l" t="t" r="r" b="b"/>
            <a:pathLst>
              <a:path w="1038225" h="0">
                <a:moveTo>
                  <a:pt x="0" y="0"/>
                </a:moveTo>
                <a:lnTo>
                  <a:pt x="1038136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024336" y="3601041"/>
            <a:ext cx="12128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6370" indent="-128905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167005" algn="l"/>
              </a:tabLst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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z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baseline="40123" sz="1350">
                <a:latin typeface="Times New Roman"/>
                <a:cs typeface="Times New Roman"/>
              </a:rPr>
              <a:t>4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61083" y="3695385"/>
            <a:ext cx="17145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60">
                <a:latin typeface="Times New Roman"/>
                <a:cs typeface="Times New Roman"/>
              </a:rPr>
              <a:t>(</a:t>
            </a:r>
            <a:r>
              <a:rPr dirty="0" sz="900" spc="35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42117" y="3711066"/>
            <a:ext cx="289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95910" algn="l"/>
                <a:tab pos="2411095" algn="l"/>
              </a:tabLst>
            </a:pPr>
            <a:r>
              <a:rPr dirty="0" sz="1400" i="1">
                <a:latin typeface="Times New Roman"/>
                <a:cs typeface="Times New Roman"/>
              </a:rPr>
              <a:t>f	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-21604" sz="1350" spc="37" i="1">
                <a:latin typeface="Times New Roman"/>
                <a:cs typeface="Times New Roman"/>
              </a:rPr>
              <a:t>n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 2, … .	(2.47)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90805" y="3958537"/>
            <a:ext cx="831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55587" y="3849627"/>
            <a:ext cx="69596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24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37">
                <a:latin typeface="Symbol"/>
                <a:cs typeface="Symbol"/>
              </a:rPr>
              <a:t>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20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0020" y="4103344"/>
            <a:ext cx="5506720" cy="309308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just" marL="508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three-step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nonlinear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(2.1).</a:t>
            </a:r>
            <a:endParaRPr sz="1400">
              <a:latin typeface="Times New Roman"/>
              <a:cs typeface="Times New Roman"/>
            </a:endParaRPr>
          </a:p>
          <a:p>
            <a:pPr algn="just" marL="50800" marR="4508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convergence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analysis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three-step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(i.e.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RK2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studied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theorem.</a:t>
            </a:r>
            <a:endParaRPr sz="14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51900"/>
              </a:lnSpc>
              <a:spcBef>
                <a:spcPts val="495"/>
              </a:spcBef>
            </a:pPr>
            <a:r>
              <a:rPr dirty="0" baseline="1984" sz="2100" b="1">
                <a:latin typeface="Times New Roman"/>
                <a:cs typeface="Times New Roman"/>
              </a:rPr>
              <a:t>Theorem 2.10: </a:t>
            </a:r>
            <a:r>
              <a:rPr dirty="0" baseline="1984" sz="2100">
                <a:latin typeface="Times New Roman"/>
                <a:cs typeface="Times New Roman"/>
              </a:rPr>
              <a:t>Let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r </a:t>
            </a:r>
            <a:r>
              <a:rPr dirty="0" sz="1400" spc="70">
                <a:latin typeface="Symbol"/>
                <a:cs typeface="Symbol"/>
              </a:rPr>
              <a:t>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I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be a </a:t>
            </a:r>
            <a:r>
              <a:rPr dirty="0" baseline="1984" sz="2100" spc="-7">
                <a:latin typeface="Times New Roman"/>
                <a:cs typeface="Times New Roman"/>
              </a:rPr>
              <a:t>simple zero of sufficiently differentiable 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f </a:t>
            </a:r>
            <a:r>
              <a:rPr dirty="0" sz="1350" spc="20">
                <a:latin typeface="Times New Roman"/>
                <a:cs typeface="Times New Roman"/>
              </a:rPr>
              <a:t>: </a:t>
            </a:r>
            <a:r>
              <a:rPr dirty="0" sz="1350" spc="20" i="1">
                <a:latin typeface="Times New Roman"/>
                <a:cs typeface="Times New Roman"/>
              </a:rPr>
              <a:t>I </a:t>
            </a:r>
            <a:r>
              <a:rPr dirty="0" sz="1350" spc="50">
                <a:latin typeface="Symbol"/>
                <a:cs typeface="Symbol"/>
              </a:rPr>
              <a:t></a:t>
            </a:r>
            <a:r>
              <a:rPr dirty="0" sz="1350" spc="50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R </a:t>
            </a:r>
            <a:r>
              <a:rPr dirty="0" sz="1350" spc="70">
                <a:latin typeface="Symbol"/>
                <a:cs typeface="Symbol"/>
              </a:rPr>
              <a:t></a:t>
            </a:r>
            <a:r>
              <a:rPr dirty="0" sz="1350" spc="70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for an </a:t>
            </a:r>
            <a:r>
              <a:rPr dirty="0" sz="1400" spc="-5">
                <a:latin typeface="Times New Roman"/>
                <a:cs typeface="Times New Roman"/>
              </a:rPr>
              <a:t>open interval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. If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is sufficiently close to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three-step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RK2</a:t>
            </a:r>
            <a:r>
              <a:rPr dirty="0" sz="1400" spc="2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fourth-order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convergence.</a:t>
            </a:r>
            <a:endParaRPr sz="1400">
              <a:latin typeface="Times New Roman"/>
              <a:cs typeface="Times New Roman"/>
            </a:endParaRPr>
          </a:p>
          <a:p>
            <a:pPr marL="50800" marR="47625">
              <a:lnSpc>
                <a:spcPct val="163000"/>
              </a:lnSpc>
              <a:spcBef>
                <a:spcPts val="875"/>
              </a:spcBef>
            </a:pPr>
            <a:r>
              <a:rPr dirty="0" sz="1400" spc="-5" b="1">
                <a:latin typeface="Times New Roman"/>
                <a:cs typeface="Times New Roman"/>
              </a:rPr>
              <a:t>Proof: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r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14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14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sufficiently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differentiable,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by </a:t>
            </a:r>
            <a:r>
              <a:rPr dirty="0" baseline="1984" sz="2100" spc="-7">
                <a:latin typeface="Times New Roman"/>
                <a:cs typeface="Times New Roman"/>
              </a:rPr>
              <a:t>expanding</a:t>
            </a:r>
            <a:r>
              <a:rPr dirty="0" baseline="1984" sz="2100" spc="13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f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165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about</a:t>
            </a:r>
            <a:r>
              <a:rPr dirty="0" baseline="1984" sz="2100" spc="254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r</a:t>
            </a:r>
            <a:r>
              <a:rPr dirty="0" baseline="2057" sz="2025" spc="-52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we </a:t>
            </a:r>
            <a:r>
              <a:rPr dirty="0" baseline="1984" sz="2100" spc="-7">
                <a:latin typeface="Times New Roman"/>
                <a:cs typeface="Times New Roman"/>
              </a:rPr>
              <a:t>get: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04065" y="7658607"/>
            <a:ext cx="622935" cy="0"/>
          </a:xfrm>
          <a:custGeom>
            <a:avLst/>
            <a:gdLst/>
            <a:ahLst/>
            <a:cxnLst/>
            <a:rect l="l" t="t" r="r" b="b"/>
            <a:pathLst>
              <a:path w="622935" h="0">
                <a:moveTo>
                  <a:pt x="0" y="0"/>
                </a:moveTo>
                <a:lnTo>
                  <a:pt x="622487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039827" y="7651375"/>
            <a:ext cx="17462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2!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22931" y="7622214"/>
            <a:ext cx="8382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94313" y="7503146"/>
            <a:ext cx="698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56516" y="7513318"/>
            <a:ext cx="21145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85" i="1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9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85" i="1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28116" y="7402372"/>
            <a:ext cx="81534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3730" sz="2100" spc="7">
                <a:latin typeface="Symbol"/>
                <a:cs typeface="Symbol"/>
              </a:rPr>
              <a:t></a:t>
            </a:r>
            <a:r>
              <a:rPr dirty="0" baseline="-33730" sz="2100" spc="3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9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85" i="1">
                <a:latin typeface="Times New Roman"/>
                <a:cs typeface="Times New Roman"/>
              </a:rPr>
              <a:t>r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33483" y="7513318"/>
            <a:ext cx="66992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54" name="object 5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69080" y="7560916"/>
            <a:ext cx="190754" cy="179119"/>
          </a:xfrm>
          <a:prstGeom prst="rect">
            <a:avLst/>
          </a:prstGeom>
        </p:spPr>
      </p:pic>
      <p:sp>
        <p:nvSpPr>
          <p:cNvPr id="55" name="object 55"/>
          <p:cNvSpPr txBox="1"/>
          <p:nvPr/>
        </p:nvSpPr>
        <p:spPr>
          <a:xfrm>
            <a:off x="5247894" y="7512557"/>
            <a:ext cx="850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</a:tabLst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68120" y="7959090"/>
            <a:ext cx="1492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(2.48),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95572" y="828701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44706" y="828701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01005" y="828701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52048" y="828701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23181" y="8413481"/>
            <a:ext cx="27076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2325" algn="l"/>
                <a:tab pos="1139825" algn="l"/>
                <a:tab pos="1596390" algn="l"/>
                <a:tab pos="2045335" algn="l"/>
                <a:tab pos="2501265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n	n	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3 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4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5 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53459" y="8292916"/>
            <a:ext cx="71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63" name="object 6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4527" y="8351628"/>
            <a:ext cx="244975" cy="180885"/>
          </a:xfrm>
          <a:prstGeom prst="rect">
            <a:avLst/>
          </a:prstGeom>
        </p:spPr>
      </p:pic>
      <p:sp>
        <p:nvSpPr>
          <p:cNvPr id="64" name="object 64"/>
          <p:cNvSpPr txBox="1"/>
          <p:nvPr/>
        </p:nvSpPr>
        <p:spPr>
          <a:xfrm>
            <a:off x="1581844" y="8303430"/>
            <a:ext cx="3405504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70885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0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80" i="1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5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35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41085" y="8301990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30466" y="8932904"/>
            <a:ext cx="698500" cy="0"/>
          </a:xfrm>
          <a:custGeom>
            <a:avLst/>
            <a:gdLst/>
            <a:ahLst/>
            <a:cxnLst/>
            <a:rect l="l" t="t" r="r" b="b"/>
            <a:pathLst>
              <a:path w="698500" h="0">
                <a:moveTo>
                  <a:pt x="0" y="0"/>
                </a:moveTo>
                <a:lnTo>
                  <a:pt x="153152" y="0"/>
                </a:lnTo>
              </a:path>
              <a:path w="698500" h="0">
                <a:moveTo>
                  <a:pt x="181982" y="0"/>
                </a:moveTo>
                <a:lnTo>
                  <a:pt x="698495" y="0"/>
                </a:lnTo>
              </a:path>
            </a:pathLst>
          </a:custGeom>
          <a:ln w="86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024307" y="8676119"/>
            <a:ext cx="73596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baseline="40123" sz="1350" spc="82">
                <a:latin typeface="Times New Roman"/>
                <a:cs typeface="Times New Roman"/>
              </a:rPr>
              <a:t>(</a:t>
            </a:r>
            <a:r>
              <a:rPr dirty="0" baseline="40123" sz="1350" i="1">
                <a:latin typeface="Times New Roman"/>
                <a:cs typeface="Times New Roman"/>
              </a:rPr>
              <a:t>k</a:t>
            </a:r>
            <a:r>
              <a:rPr dirty="0" baseline="40123" sz="1350" spc="-172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80" i="1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8" name="object 6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68592" y="8835032"/>
            <a:ext cx="191470" cy="178327"/>
          </a:xfrm>
          <a:prstGeom prst="rect">
            <a:avLst/>
          </a:prstGeom>
        </p:spPr>
      </p:pic>
      <p:sp>
        <p:nvSpPr>
          <p:cNvPr id="69" name="object 69"/>
          <p:cNvSpPr txBox="1"/>
          <p:nvPr/>
        </p:nvSpPr>
        <p:spPr>
          <a:xfrm>
            <a:off x="1030020" y="8786621"/>
            <a:ext cx="3813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729990" algn="l"/>
              </a:tabLst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e</a:t>
            </a:r>
            <a:r>
              <a:rPr dirty="0" baseline="-22875" sz="1275" i="1">
                <a:latin typeface="Times New Roman"/>
                <a:cs typeface="Times New Roman"/>
              </a:rPr>
              <a:t>n</a:t>
            </a:r>
            <a:r>
              <a:rPr dirty="0" baseline="-22875" sz="1275" spc="337" i="1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60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n</a:t>
            </a:r>
            <a:r>
              <a:rPr dirty="0" baseline="-22875" sz="1275" spc="284" i="1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</a:t>
            </a:r>
            <a:r>
              <a:rPr dirty="0" baseline="2057" sz="2025" spc="-97">
                <a:latin typeface="Times New Roman"/>
                <a:cs typeface="Times New Roman"/>
              </a:rPr>
              <a:t> </a:t>
            </a:r>
            <a:r>
              <a:rPr dirty="0" baseline="2057" sz="2025" spc="15" i="1">
                <a:latin typeface="Times New Roman"/>
                <a:cs typeface="Times New Roman"/>
              </a:rPr>
              <a:t>r</a:t>
            </a:r>
            <a:r>
              <a:rPr dirty="0" baseline="2057" sz="2025" spc="50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 i="1">
                <a:latin typeface="Times New Roman"/>
                <a:cs typeface="Times New Roman"/>
              </a:rPr>
              <a:t>k</a:t>
            </a:r>
            <a:r>
              <a:rPr dirty="0" baseline="-21604" sz="1350" spc="412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baseline="-43650" sz="2100" spc="7" i="1">
                <a:latin typeface="Times New Roman"/>
                <a:cs typeface="Times New Roman"/>
              </a:rPr>
              <a:t>k</a:t>
            </a:r>
            <a:r>
              <a:rPr dirty="0" baseline="-43650" sz="2100" spc="-337" i="1">
                <a:latin typeface="Times New Roman"/>
                <a:cs typeface="Times New Roman"/>
              </a:rPr>
              <a:t> </a:t>
            </a:r>
            <a:r>
              <a:rPr dirty="0" baseline="-43650" sz="2100" spc="7">
                <a:latin typeface="Times New Roman"/>
                <a:cs typeface="Times New Roman"/>
              </a:rPr>
              <a:t>! </a:t>
            </a:r>
            <a:r>
              <a:rPr dirty="0" baseline="-43650" sz="2100" spc="450">
                <a:latin typeface="Times New Roman"/>
                <a:cs typeface="Times New Roman"/>
              </a:rPr>
              <a:t> </a:t>
            </a:r>
            <a:r>
              <a:rPr dirty="0" baseline="-43650" sz="2100" i="1">
                <a:latin typeface="Times New Roman"/>
                <a:cs typeface="Times New Roman"/>
              </a:rPr>
              <a:t>f</a:t>
            </a:r>
            <a:r>
              <a:rPr dirty="0" baseline="-43650" sz="2100" spc="-97" i="1">
                <a:latin typeface="Times New Roman"/>
                <a:cs typeface="Times New Roman"/>
              </a:rPr>
              <a:t> </a:t>
            </a:r>
            <a:r>
              <a:rPr dirty="0" baseline="-39682" sz="2100" spc="37">
                <a:latin typeface="Symbol"/>
                <a:cs typeface="Symbol"/>
              </a:rPr>
              <a:t></a:t>
            </a:r>
            <a:r>
              <a:rPr dirty="0" baseline="-43650" sz="2100" spc="37">
                <a:latin typeface="Times New Roman"/>
                <a:cs typeface="Times New Roman"/>
              </a:rPr>
              <a:t>(</a:t>
            </a:r>
            <a:r>
              <a:rPr dirty="0" baseline="-43650" sz="2100" spc="37" i="1">
                <a:latin typeface="Times New Roman"/>
                <a:cs typeface="Times New Roman"/>
              </a:rPr>
              <a:t>r</a:t>
            </a:r>
            <a:r>
              <a:rPr dirty="0" baseline="-43650" sz="2100" spc="37">
                <a:latin typeface="Times New Roman"/>
                <a:cs typeface="Times New Roman"/>
              </a:rPr>
              <a:t>) </a:t>
            </a:r>
            <a:r>
              <a:rPr dirty="0" baseline="-43650" sz="21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k</a:t>
            </a:r>
            <a:r>
              <a:rPr dirty="0" sz="1350" spc="75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2,3,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63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1042720" y="9257486"/>
            <a:ext cx="4030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Differentiate (2.49)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22875" sz="1275" i="1">
                <a:latin typeface="Times New Roman"/>
                <a:cs typeface="Times New Roman"/>
              </a:rPr>
              <a:t>n</a:t>
            </a:r>
            <a:r>
              <a:rPr dirty="0" baseline="-22875" sz="1275" spc="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99108" y="107849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6875" y="107849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1259" y="107849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4366" y="107849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8984" y="1204961"/>
            <a:ext cx="2203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7752" y="1204961"/>
            <a:ext cx="7683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0070" algn="l"/>
              </a:tabLst>
            </a:pPr>
            <a:r>
              <a:rPr dirty="0" sz="900" spc="20">
                <a:latin typeface="Times New Roman"/>
                <a:cs typeface="Times New Roman"/>
              </a:rPr>
              <a:t>3 </a:t>
            </a:r>
            <a:r>
              <a:rPr dirty="0" sz="900" spc="9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4 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37991" y="1204961"/>
            <a:ext cx="76581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7530" algn="l"/>
              </a:tabLst>
            </a:pPr>
            <a:r>
              <a:rPr dirty="0" sz="900" spc="20">
                <a:latin typeface="Times New Roman"/>
                <a:cs typeface="Times New Roman"/>
              </a:rPr>
              <a:t>5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6 </a:t>
            </a:r>
            <a:r>
              <a:rPr dirty="0" sz="900" spc="4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2677" y="1204961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1412" y="1084396"/>
            <a:ext cx="71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4680" y="1094910"/>
            <a:ext cx="579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215" i="1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(</a:t>
            </a:r>
            <a:r>
              <a:rPr dirty="0" sz="1400" spc="60" i="1">
                <a:latin typeface="Times New Roman"/>
                <a:cs typeface="Times New Roman"/>
              </a:rPr>
              <a:t>x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2898" y="1084396"/>
            <a:ext cx="71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5364" y="1094910"/>
            <a:ext cx="8134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85" i="1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-120">
                <a:latin typeface="Times New Roman"/>
                <a:cs typeface="Times New Roman"/>
              </a:rPr>
              <a:t>[</a:t>
            </a:r>
            <a:r>
              <a:rPr dirty="0" sz="1400" spc="140">
                <a:latin typeface="Times New Roman"/>
                <a:cs typeface="Times New Roman"/>
              </a:rPr>
              <a:t>1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88264" y="1094910"/>
            <a:ext cx="246824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3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5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6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6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7025" y="1143108"/>
            <a:ext cx="240823" cy="180885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212428" y="1094910"/>
            <a:ext cx="88582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0690" algn="l"/>
              </a:tabLst>
            </a:pPr>
            <a:r>
              <a:rPr dirty="0" sz="1400" spc="110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91569" y="1459386"/>
            <a:ext cx="6902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9760" algn="l"/>
              </a:tabLst>
            </a:pP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03832" y="1459386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16275" y="1459386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1028" y="1584409"/>
            <a:ext cx="59436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7510" algn="l"/>
              </a:tabLst>
            </a:pPr>
            <a:r>
              <a:rPr dirty="0" sz="900">
                <a:latin typeface="Times New Roman"/>
                <a:cs typeface="Times New Roman"/>
              </a:rPr>
              <a:t>2	3</a:t>
            </a:r>
            <a:r>
              <a:rPr dirty="0" sz="900" spc="229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52032" y="1584409"/>
            <a:ext cx="823594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24840" algn="l"/>
              </a:tabLst>
            </a:pPr>
            <a:r>
              <a:rPr dirty="0" sz="900">
                <a:latin typeface="Times New Roman"/>
                <a:cs typeface="Times New Roman"/>
              </a:rPr>
              <a:t>4</a:t>
            </a:r>
            <a:r>
              <a:rPr dirty="0" sz="900" spc="340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	</a:t>
            </a:r>
            <a:r>
              <a:rPr dirty="0" sz="900">
                <a:latin typeface="Times New Roman"/>
                <a:cs typeface="Times New Roman"/>
              </a:rPr>
              <a:t>5</a:t>
            </a:r>
            <a:r>
              <a:rPr dirty="0" sz="900" spc="250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64638" y="1584409"/>
            <a:ext cx="8286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26110" algn="l"/>
              </a:tabLst>
            </a:pPr>
            <a:r>
              <a:rPr dirty="0" sz="900">
                <a:latin typeface="Times New Roman"/>
                <a:cs typeface="Times New Roman"/>
              </a:rPr>
              <a:t>6</a:t>
            </a:r>
            <a:r>
              <a:rPr dirty="0" sz="900" spc="340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	</a:t>
            </a:r>
            <a:r>
              <a:rPr dirty="0" sz="900">
                <a:latin typeface="Times New Roman"/>
                <a:cs typeface="Times New Roman"/>
              </a:rPr>
              <a:t>7</a:t>
            </a:r>
            <a:r>
              <a:rPr dirty="0" sz="900" spc="275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41269" y="1475611"/>
            <a:ext cx="95758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baseline="4115" sz="2025" spc="-37">
                <a:latin typeface="Symbol"/>
                <a:cs typeface="Symbol"/>
              </a:rPr>
              <a:t></a:t>
            </a:r>
            <a:r>
              <a:rPr dirty="0" sz="1350" spc="25">
                <a:latin typeface="Times New Roman"/>
                <a:cs typeface="Times New Roman"/>
              </a:rPr>
              <a:t>(</a:t>
            </a:r>
            <a:r>
              <a:rPr dirty="0" sz="1350" spc="80" i="1">
                <a:latin typeface="Times New Roman"/>
                <a:cs typeface="Times New Roman"/>
              </a:rPr>
              <a:t>r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25">
                <a:latin typeface="Times New Roman"/>
                <a:cs typeface="Times New Roman"/>
              </a:rPr>
              <a:t>[</a:t>
            </a:r>
            <a:r>
              <a:rPr dirty="0" sz="1350" spc="-10">
                <a:latin typeface="Times New Roman"/>
                <a:cs typeface="Times New Roman"/>
              </a:rPr>
              <a:t>2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9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6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19471" y="1475611"/>
            <a:ext cx="272097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25" i="1">
                <a:latin typeface="Times New Roman"/>
                <a:cs typeface="Times New Roman"/>
              </a:rPr>
              <a:t>e</a:t>
            </a:r>
            <a:r>
              <a:rPr dirty="0" sz="1350" spc="25" i="1">
                <a:latin typeface="Times New Roman"/>
                <a:cs typeface="Times New Roman"/>
              </a:rPr>
              <a:t> 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Symbol"/>
                <a:cs typeface="Symbol"/>
              </a:rPr>
              <a:t></a:t>
            </a:r>
            <a:r>
              <a:rPr dirty="0" sz="1350" spc="-10">
                <a:latin typeface="Times New Roman"/>
                <a:cs typeface="Times New Roman"/>
              </a:rPr>
              <a:t>12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5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20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r>
              <a:rPr dirty="0" sz="1350" spc="35" i="1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3</a:t>
            </a:r>
            <a:r>
              <a:rPr dirty="0" sz="1350" spc="-15">
                <a:latin typeface="Times New Roman"/>
                <a:cs typeface="Times New Roman"/>
              </a:rPr>
              <a:t>0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r>
              <a:rPr dirty="0" sz="1350" spc="60" i="1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55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4</a:t>
            </a:r>
            <a:r>
              <a:rPr dirty="0" sz="1350" spc="-20">
                <a:latin typeface="Times New Roman"/>
                <a:cs typeface="Times New Roman"/>
              </a:rPr>
              <a:t>2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11064" y="1584409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27035" y="1465217"/>
            <a:ext cx="6985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10">
                <a:latin typeface="Symbol"/>
                <a:cs typeface="Symbol"/>
              </a:rPr>
              <a:t>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2774" y="1475611"/>
            <a:ext cx="57912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15" i="1">
                <a:latin typeface="Times New Roman"/>
                <a:cs typeface="Times New Roman"/>
              </a:rPr>
              <a:t>f  </a:t>
            </a:r>
            <a:r>
              <a:rPr dirty="0" sz="1350" spc="55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17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40302" y="1523405"/>
            <a:ext cx="229851" cy="178826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5588845" y="1473760"/>
            <a:ext cx="569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90">
                <a:latin typeface="Times New Roman"/>
                <a:cs typeface="Times New Roman"/>
              </a:rPr>
              <a:t>]</a:t>
            </a:r>
            <a:r>
              <a:rPr dirty="0" baseline="1984" sz="2100" spc="-7">
                <a:latin typeface="Times New Roman"/>
                <a:cs typeface="Times New Roman"/>
              </a:rPr>
              <a:t>,</a:t>
            </a:r>
            <a:r>
              <a:rPr dirty="0" baseline="1984" sz="2100">
                <a:latin typeface="Times New Roman"/>
                <a:cs typeface="Times New Roman"/>
              </a:rPr>
              <a:t>(</a:t>
            </a:r>
            <a:r>
              <a:rPr dirty="0" baseline="1984" sz="2100" spc="7">
                <a:latin typeface="Times New Roman"/>
                <a:cs typeface="Times New Roman"/>
              </a:rPr>
              <a:t>2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r>
              <a:rPr dirty="0" baseline="1984" sz="2100" spc="-15">
                <a:latin typeface="Times New Roman"/>
                <a:cs typeface="Times New Roman"/>
              </a:rPr>
              <a:t>5</a:t>
            </a:r>
            <a:r>
              <a:rPr dirty="0" baseline="1984" sz="2100">
                <a:latin typeface="Times New Roman"/>
                <a:cs typeface="Times New Roman"/>
              </a:rPr>
              <a:t>1)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05863" y="1838593"/>
            <a:ext cx="7893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6280" algn="l"/>
              </a:tabLst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 spc="2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35105" y="1838593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47873" y="1838593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46963" y="1965056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44705" y="1965056"/>
            <a:ext cx="13360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4190" algn="l"/>
                <a:tab pos="1129665" algn="l"/>
              </a:tabLst>
            </a:pPr>
            <a:r>
              <a:rPr dirty="0" sz="900" spc="20">
                <a:latin typeface="Times New Roman"/>
                <a:cs typeface="Times New Roman"/>
              </a:rPr>
              <a:t>3	4 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5 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67763" y="1965056"/>
            <a:ext cx="220979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6 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87706" y="1965056"/>
            <a:ext cx="2228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7 </a:t>
            </a:r>
            <a:r>
              <a:rPr dirty="0" sz="900" spc="5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07649" y="1965056"/>
            <a:ext cx="21907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8 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4725" y="1855005"/>
            <a:ext cx="35306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 i="1">
                <a:latin typeface="Times New Roman"/>
                <a:cs typeface="Times New Roman"/>
              </a:rPr>
              <a:t>f </a:t>
            </a:r>
            <a:r>
              <a:rPr dirty="0" sz="1400" spc="150" i="1">
                <a:latin typeface="Times New Roman"/>
                <a:cs typeface="Times New Roman"/>
              </a:rPr>
              <a:t> </a:t>
            </a:r>
            <a:r>
              <a:rPr dirty="0" sz="1400" spc="60">
                <a:latin typeface="Times New Roman"/>
                <a:cs typeface="Times New Roman"/>
              </a:rPr>
              <a:t>(</a:t>
            </a:r>
            <a:r>
              <a:rPr dirty="0" sz="1400" spc="60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55515" y="1844491"/>
            <a:ext cx="71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76358" y="1844491"/>
            <a:ext cx="71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22963" y="1855005"/>
            <a:ext cx="44564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25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20" i="1">
                <a:latin typeface="Times New Roman"/>
                <a:cs typeface="Times New Roman"/>
              </a:rPr>
              <a:t>r</a:t>
            </a:r>
            <a:r>
              <a:rPr dirty="0" sz="1400" spc="20">
                <a:latin typeface="Times New Roman"/>
                <a:cs typeface="Times New Roman"/>
              </a:rPr>
              <a:t>)[6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sz="1400" spc="38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24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 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60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 </a:t>
            </a:r>
            <a:r>
              <a:rPr dirty="0" sz="1400" spc="13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 spc="25">
                <a:latin typeface="Times New Roman"/>
                <a:cs typeface="Times New Roman"/>
              </a:rPr>
              <a:t>120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6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210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 </a:t>
            </a:r>
            <a:r>
              <a:rPr dirty="0" sz="1400" spc="13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336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e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43" name="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80159" y="1903203"/>
            <a:ext cx="244823" cy="180885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6135735" y="1855005"/>
            <a:ext cx="1473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35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641085" y="2197354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06313" y="2526186"/>
            <a:ext cx="25844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16505" algn="l"/>
              </a:tabLst>
            </a:pPr>
            <a:r>
              <a:rPr dirty="0" sz="900" spc="25">
                <a:latin typeface="Times New Roman"/>
                <a:cs typeface="Times New Roman"/>
              </a:rPr>
              <a:t>(</a:t>
            </a:r>
            <a:r>
              <a:rPr dirty="0" sz="900" spc="-10">
                <a:latin typeface="Times New Roman"/>
                <a:cs typeface="Times New Roman"/>
              </a:rPr>
              <a:t>4</a:t>
            </a:r>
            <a:r>
              <a:rPr dirty="0" sz="900" spc="-15">
                <a:latin typeface="Times New Roman"/>
                <a:cs typeface="Times New Roman"/>
              </a:rPr>
              <a:t>)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69094" y="2526186"/>
            <a:ext cx="806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92844" y="2526186"/>
            <a:ext cx="806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32643" y="2526186"/>
            <a:ext cx="806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07500" y="2651209"/>
            <a:ext cx="806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94475" y="2651209"/>
            <a:ext cx="806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23161" y="2651209"/>
            <a:ext cx="20320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5</a:t>
            </a:r>
            <a:r>
              <a:rPr dirty="0" sz="900" spc="220">
                <a:latin typeface="Times New Roman"/>
                <a:cs typeface="Times New Roman"/>
              </a:rPr>
              <a:t> 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77439" y="2651209"/>
            <a:ext cx="20447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6</a:t>
            </a:r>
            <a:r>
              <a:rPr dirty="0" sz="900" spc="235">
                <a:latin typeface="Times New Roman"/>
                <a:cs typeface="Times New Roman"/>
              </a:rPr>
              <a:t> 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37762" y="2651209"/>
            <a:ext cx="206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7</a:t>
            </a:r>
            <a:r>
              <a:rPr dirty="0" sz="900" spc="250">
                <a:latin typeface="Times New Roman"/>
                <a:cs typeface="Times New Roman"/>
              </a:rPr>
              <a:t> 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61512" y="2651209"/>
            <a:ext cx="20320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8</a:t>
            </a:r>
            <a:r>
              <a:rPr dirty="0" sz="900" spc="225">
                <a:latin typeface="Times New Roman"/>
                <a:cs typeface="Times New Roman"/>
              </a:rPr>
              <a:t> 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03291" y="2651209"/>
            <a:ext cx="20447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latin typeface="Times New Roman"/>
                <a:cs typeface="Times New Roman"/>
              </a:rPr>
              <a:t>9</a:t>
            </a:r>
            <a:r>
              <a:rPr dirty="0" sz="900" spc="235">
                <a:latin typeface="Times New Roman"/>
                <a:cs typeface="Times New Roman"/>
              </a:rPr>
              <a:t> </a:t>
            </a:r>
            <a:r>
              <a:rPr dirty="0" sz="900" spc="-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89686" y="2532017"/>
            <a:ext cx="6794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5">
                <a:latin typeface="Symbol"/>
                <a:cs typeface="Symbol"/>
              </a:rPr>
              <a:t></a:t>
            </a:r>
            <a:endParaRPr sz="1350">
              <a:latin typeface="Symbol"/>
              <a:cs typeface="Symbol"/>
            </a:endParaRPr>
          </a:p>
        </p:txBody>
      </p:sp>
      <p:pic>
        <p:nvPicPr>
          <p:cNvPr id="58" name="object 5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47698" y="2590205"/>
            <a:ext cx="227600" cy="178826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1120207" y="2540561"/>
            <a:ext cx="5213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554" algn="l"/>
                <a:tab pos="5080635" algn="l"/>
              </a:tabLst>
            </a:pPr>
            <a:r>
              <a:rPr dirty="0" sz="1350" spc="-5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	</a:t>
            </a:r>
            <a:r>
              <a:rPr dirty="0" sz="1350" spc="65">
                <a:latin typeface="Times New Roman"/>
                <a:cs typeface="Times New Roman"/>
              </a:rPr>
              <a:t>(</a:t>
            </a:r>
            <a:r>
              <a:rPr dirty="0" sz="1350" spc="-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65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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r</a:t>
            </a:r>
            <a:r>
              <a:rPr dirty="0" sz="1350" spc="-35">
                <a:latin typeface="Times New Roman"/>
                <a:cs typeface="Times New Roman"/>
              </a:rPr>
              <a:t>)</a:t>
            </a:r>
            <a:r>
              <a:rPr dirty="0" sz="1350" spc="5">
                <a:latin typeface="Times New Roman"/>
                <a:cs typeface="Times New Roman"/>
              </a:rPr>
              <a:t>[</a:t>
            </a:r>
            <a:r>
              <a:rPr dirty="0" sz="1350" spc="-40">
                <a:latin typeface="Times New Roman"/>
                <a:cs typeface="Times New Roman"/>
              </a:rPr>
              <a:t>2</a:t>
            </a:r>
            <a:r>
              <a:rPr dirty="0" sz="1350" spc="-35">
                <a:latin typeface="Times New Roman"/>
                <a:cs typeface="Times New Roman"/>
              </a:rPr>
              <a:t>4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80">
                <a:latin typeface="Symbol"/>
                <a:cs typeface="Symbol"/>
              </a:rPr>
              <a:t></a:t>
            </a:r>
            <a:r>
              <a:rPr dirty="0" sz="1350" spc="-40">
                <a:latin typeface="Times New Roman"/>
                <a:cs typeface="Times New Roman"/>
              </a:rPr>
              <a:t>12</a:t>
            </a:r>
            <a:r>
              <a:rPr dirty="0" sz="1350" spc="-35">
                <a:latin typeface="Times New Roman"/>
                <a:cs typeface="Times New Roman"/>
              </a:rPr>
              <a:t>0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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360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0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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840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spc="60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Symbol"/>
                <a:cs typeface="Symbol"/>
              </a:rPr>
              <a:t></a:t>
            </a:r>
            <a:r>
              <a:rPr dirty="0" sz="1350" spc="-40">
                <a:latin typeface="Times New Roman"/>
                <a:cs typeface="Times New Roman"/>
              </a:rPr>
              <a:t>168</a:t>
            </a:r>
            <a:r>
              <a:rPr dirty="0" sz="1350" spc="-35">
                <a:latin typeface="Times New Roman"/>
                <a:cs typeface="Times New Roman"/>
              </a:rPr>
              <a:t>0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spc="5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4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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3024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spc="30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-5">
                <a:latin typeface="Times New Roman"/>
                <a:cs typeface="Times New Roman"/>
              </a:rPr>
              <a:t>]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41085" y="2883154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68120" y="3189859"/>
            <a:ext cx="2445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Now, from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(2.49)-(2.53),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106808" y="3754418"/>
            <a:ext cx="465455" cy="0"/>
          </a:xfrm>
          <a:custGeom>
            <a:avLst/>
            <a:gdLst/>
            <a:ahLst/>
            <a:cxnLst/>
            <a:rect l="l" t="t" r="r" b="b"/>
            <a:pathLst>
              <a:path w="465455" h="0">
                <a:moveTo>
                  <a:pt x="0" y="0"/>
                </a:moveTo>
                <a:lnTo>
                  <a:pt x="46526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812740" y="3718456"/>
            <a:ext cx="46285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26390" algn="l"/>
                <a:tab pos="939165" algn="l"/>
                <a:tab pos="1257935" algn="l"/>
                <a:tab pos="1464310" algn="l"/>
                <a:tab pos="1934845" algn="l"/>
                <a:tab pos="2468880" algn="l"/>
                <a:tab pos="2864485" algn="l"/>
                <a:tab pos="3075305" algn="l"/>
                <a:tab pos="3622040" algn="l"/>
                <a:tab pos="4159250" algn="l"/>
                <a:tab pos="4558030" algn="l"/>
              </a:tabLst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r>
              <a:rPr dirty="0" sz="850" spc="20" i="1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 spc="20">
                <a:latin typeface="Times New Roman"/>
                <a:cs typeface="Times New Roman"/>
              </a:rPr>
              <a:t>  </a:t>
            </a:r>
            <a:r>
              <a:rPr dirty="0" sz="850" spc="-25">
                <a:latin typeface="Times New Roman"/>
                <a:cs typeface="Times New Roman"/>
              </a:rPr>
              <a:t> 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3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>
                <a:latin typeface="Times New Roman"/>
                <a:cs typeface="Times New Roman"/>
              </a:rPr>
              <a:t>  </a:t>
            </a:r>
            <a:r>
              <a:rPr dirty="0" sz="850" spc="-35">
                <a:latin typeface="Times New Roman"/>
                <a:cs typeface="Times New Roman"/>
              </a:rPr>
              <a:t> </a:t>
            </a:r>
            <a:r>
              <a:rPr dirty="0" sz="850" spc="20">
                <a:latin typeface="Times New Roman"/>
                <a:cs typeface="Times New Roman"/>
              </a:rPr>
              <a:t>3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4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r>
              <a:rPr dirty="0" sz="850" i="1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>
                <a:latin typeface="Times New Roman"/>
                <a:cs typeface="Times New Roman"/>
              </a:rPr>
              <a:t>  </a:t>
            </a:r>
            <a:r>
              <a:rPr dirty="0" sz="850" spc="-5">
                <a:latin typeface="Times New Roman"/>
                <a:cs typeface="Times New Roman"/>
              </a:rPr>
              <a:t> </a:t>
            </a:r>
            <a:r>
              <a:rPr dirty="0" sz="850" spc="20">
                <a:latin typeface="Times New Roman"/>
                <a:cs typeface="Times New Roman"/>
              </a:rPr>
              <a:t>4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5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31428" y="3499720"/>
            <a:ext cx="7359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 spc="-82">
                <a:latin typeface="Times New Roman"/>
                <a:cs typeface="Times New Roman"/>
              </a:rPr>
              <a:t> </a:t>
            </a:r>
            <a:r>
              <a:rPr dirty="0" baseline="-34979" sz="2025" spc="30" i="1">
                <a:latin typeface="Times New Roman"/>
                <a:cs typeface="Times New Roman"/>
              </a:rPr>
              <a:t>e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95104" y="3609966"/>
            <a:ext cx="458597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70" i="1">
                <a:latin typeface="Times New Roman"/>
                <a:cs typeface="Times New Roman"/>
              </a:rPr>
              <a:t>e</a:t>
            </a:r>
            <a:r>
              <a:rPr dirty="0" baseline="39215" sz="1275" spc="30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67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25">
                <a:latin typeface="Times New Roman"/>
                <a:cs typeface="Times New Roman"/>
              </a:rPr>
              <a:t>(</a:t>
            </a:r>
            <a:r>
              <a:rPr dirty="0" sz="1350" spc="90" i="1">
                <a:latin typeface="Times New Roman"/>
                <a:cs typeface="Times New Roman"/>
              </a:rPr>
              <a:t>c</a:t>
            </a:r>
            <a:r>
              <a:rPr dirty="0" baseline="39215" sz="1275" spc="30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67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45" i="1">
                <a:latin typeface="Times New Roman"/>
                <a:cs typeface="Times New Roman"/>
              </a:rPr>
              <a:t>e</a:t>
            </a:r>
            <a:r>
              <a:rPr dirty="0" baseline="39215" sz="1275" spc="30">
                <a:latin typeface="Times New Roman"/>
                <a:cs typeface="Times New Roman"/>
              </a:rPr>
              <a:t>3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0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(7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9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4</a:t>
            </a:r>
            <a:r>
              <a:rPr dirty="0" sz="1350" spc="70" i="1">
                <a:latin typeface="Times New Roman"/>
                <a:cs typeface="Times New Roman"/>
              </a:rPr>
              <a:t>c</a:t>
            </a:r>
            <a:r>
              <a:rPr dirty="0" baseline="39215" sz="1275" spc="30">
                <a:latin typeface="Times New Roman"/>
                <a:cs typeface="Times New Roman"/>
              </a:rPr>
              <a:t>3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1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-35">
                <a:latin typeface="Times New Roman"/>
                <a:cs typeface="Times New Roman"/>
              </a:rPr>
              <a:t>3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9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75" i="1">
                <a:latin typeface="Times New Roman"/>
                <a:cs typeface="Times New Roman"/>
              </a:rPr>
              <a:t>e</a:t>
            </a:r>
            <a:r>
              <a:rPr dirty="0" baseline="39215" sz="1275" spc="30">
                <a:latin typeface="Times New Roman"/>
                <a:cs typeface="Times New Roman"/>
              </a:rPr>
              <a:t>4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67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-105">
                <a:latin typeface="Times New Roman"/>
                <a:cs typeface="Times New Roman"/>
              </a:rPr>
              <a:t>(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0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6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4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6</a:t>
            </a:r>
            <a:r>
              <a:rPr dirty="0" sz="1350" spc="105" i="1">
                <a:latin typeface="Times New Roman"/>
                <a:cs typeface="Times New Roman"/>
              </a:rPr>
              <a:t>c</a:t>
            </a:r>
            <a:r>
              <a:rPr dirty="0" baseline="39215" sz="1275" spc="30">
                <a:latin typeface="Times New Roman"/>
                <a:cs typeface="Times New Roman"/>
              </a:rPr>
              <a:t>2</a:t>
            </a:r>
            <a:endParaRPr baseline="39215" sz="1275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16453" y="385540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38730" y="3746908"/>
            <a:ext cx="4387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200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pic>
        <p:nvPicPr>
          <p:cNvPr id="68" name="object 6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95711" y="4180313"/>
            <a:ext cx="191152" cy="180885"/>
          </a:xfrm>
          <a:prstGeom prst="rect">
            <a:avLst/>
          </a:prstGeom>
        </p:spPr>
      </p:pic>
      <p:sp>
        <p:nvSpPr>
          <p:cNvPr id="69" name="object 69"/>
          <p:cNvSpPr txBox="1"/>
          <p:nvPr/>
        </p:nvSpPr>
        <p:spPr>
          <a:xfrm>
            <a:off x="1497889" y="4132115"/>
            <a:ext cx="1671955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  <a:tabLst>
                <a:tab pos="1588770" algn="l"/>
              </a:tabLst>
            </a:pP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8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46100">
              <a:lnSpc>
                <a:spcPts val="670"/>
              </a:lnSpc>
              <a:tabLst>
                <a:tab pos="951865" algn="l"/>
                <a:tab pos="1171575" algn="l"/>
              </a:tabLst>
            </a:pPr>
            <a:r>
              <a:rPr dirty="0" sz="900" spc="15">
                <a:latin typeface="Times New Roman"/>
                <a:cs typeface="Times New Roman"/>
              </a:rPr>
              <a:t>2	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641085" y="4130166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105408" y="4734223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59840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880328" y="4698260"/>
            <a:ext cx="7937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09419" y="4698260"/>
            <a:ext cx="7937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5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09460" y="4479525"/>
            <a:ext cx="82359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262">
                <a:latin typeface="Symbol"/>
                <a:cs typeface="Symbol"/>
              </a:rPr>
              <a:t></a:t>
            </a:r>
            <a:r>
              <a:rPr dirty="0" baseline="4115" sz="2025" spc="-37">
                <a:latin typeface="Symbol"/>
                <a:cs typeface="Symbol"/>
              </a:rPr>
              <a:t></a:t>
            </a: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baseline="-22875" sz="1275" spc="-7" i="1">
                <a:latin typeface="Times New Roman"/>
                <a:cs typeface="Times New Roman"/>
              </a:rPr>
              <a:t>n</a:t>
            </a:r>
            <a:r>
              <a:rPr dirty="0" baseline="-22875" sz="1275" spc="-104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baseline="-34979" sz="2025" spc="-30">
                <a:latin typeface="Symbol"/>
                <a:cs typeface="Symbol"/>
              </a:rPr>
              <a:t></a:t>
            </a:r>
            <a:r>
              <a:rPr dirty="0" baseline="-34979" sz="2025" spc="-75">
                <a:latin typeface="Times New Roman"/>
                <a:cs typeface="Times New Roman"/>
              </a:rPr>
              <a:t> </a:t>
            </a:r>
            <a:r>
              <a:rPr dirty="0" baseline="-34979" sz="2025" spc="-30">
                <a:latin typeface="Times New Roman"/>
                <a:cs typeface="Times New Roman"/>
              </a:rPr>
              <a:t>2</a:t>
            </a:r>
            <a:r>
              <a:rPr dirty="0" baseline="-34979" sz="2025" spc="-22" i="1">
                <a:latin typeface="Times New Roman"/>
                <a:cs typeface="Times New Roman"/>
              </a:rPr>
              <a:t>c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42034" y="4589771"/>
            <a:ext cx="1064260" cy="2698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ts val="1240"/>
              </a:lnSpc>
              <a:spcBef>
                <a:spcPts val="135"/>
              </a:spcBef>
            </a:pP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(</a:t>
            </a:r>
            <a:r>
              <a:rPr dirty="0" sz="1350" spc="-20">
                <a:latin typeface="Times New Roman"/>
                <a:cs typeface="Times New Roman"/>
              </a:rPr>
              <a:t>6</a:t>
            </a:r>
            <a:r>
              <a:rPr dirty="0" sz="1350" spc="-55" i="1">
                <a:latin typeface="Times New Roman"/>
                <a:cs typeface="Times New Roman"/>
              </a:rPr>
              <a:t>c</a:t>
            </a:r>
            <a:r>
              <a:rPr dirty="0" baseline="-22875" sz="1275" spc="-7">
                <a:latin typeface="Times New Roman"/>
                <a:cs typeface="Times New Roman"/>
              </a:rPr>
              <a:t>3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4</a:t>
            </a:r>
            <a:r>
              <a:rPr dirty="0" sz="1350" spc="50" i="1">
                <a:latin typeface="Times New Roman"/>
                <a:cs typeface="Times New Roman"/>
              </a:rPr>
              <a:t>c</a:t>
            </a:r>
            <a:r>
              <a:rPr dirty="0" baseline="39215" sz="1275" spc="-7">
                <a:latin typeface="Times New Roman"/>
                <a:cs typeface="Times New Roman"/>
              </a:rPr>
              <a:t>2</a:t>
            </a:r>
            <a:r>
              <a:rPr dirty="0" baseline="39215" sz="1275" spc="-142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endParaRPr sz="1350">
              <a:latin typeface="Times New Roman"/>
              <a:cs typeface="Times New Roman"/>
            </a:endParaRPr>
          </a:p>
          <a:p>
            <a:pPr algn="r" marR="30480">
              <a:lnSpc>
                <a:spcPts val="640"/>
              </a:lnSpc>
              <a:tabLst>
                <a:tab pos="207645" algn="l"/>
              </a:tabLst>
            </a:pPr>
            <a:r>
              <a:rPr dirty="0" sz="850" spc="-5">
                <a:latin typeface="Times New Roman"/>
                <a:cs typeface="Times New Roman"/>
              </a:rPr>
              <a:t>2	</a:t>
            </a:r>
            <a:r>
              <a:rPr dirty="0" sz="850" spc="-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02319" y="4589771"/>
            <a:ext cx="43370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125">
                <a:latin typeface="Times New Roman"/>
                <a:cs typeface="Times New Roman"/>
              </a:rPr>
              <a:t>(</a:t>
            </a:r>
            <a:r>
              <a:rPr dirty="0" sz="1350" spc="-20">
                <a:latin typeface="Times New Roman"/>
                <a:cs typeface="Times New Roman"/>
              </a:rPr>
              <a:t>1</a:t>
            </a:r>
            <a:r>
              <a:rPr dirty="0" sz="1350" spc="-15">
                <a:latin typeface="Times New Roman"/>
                <a:cs typeface="Times New Roman"/>
              </a:rPr>
              <a:t>2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471042" y="4589771"/>
            <a:ext cx="2891155" cy="2698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ts val="1240"/>
              </a:lnSpc>
              <a:spcBef>
                <a:spcPts val="135"/>
              </a:spcBef>
            </a:pPr>
            <a:r>
              <a:rPr dirty="0" sz="1350" spc="80">
                <a:latin typeface="Symbol"/>
                <a:cs typeface="Symbol"/>
              </a:rPr>
              <a:t></a:t>
            </a:r>
            <a:r>
              <a:rPr dirty="0" sz="1350" spc="-20">
                <a:latin typeface="Times New Roman"/>
                <a:cs typeface="Times New Roman"/>
              </a:rPr>
              <a:t>1</a:t>
            </a:r>
            <a:r>
              <a:rPr dirty="0" sz="1350" spc="-35">
                <a:latin typeface="Times New Roman"/>
                <a:cs typeface="Times New Roman"/>
              </a:rPr>
              <a:t>8</a:t>
            </a:r>
            <a:r>
              <a:rPr dirty="0" sz="1350" spc="-25" i="1">
                <a:latin typeface="Times New Roman"/>
                <a:cs typeface="Times New Roman"/>
              </a:rPr>
              <a:t>c</a:t>
            </a:r>
            <a:r>
              <a:rPr dirty="0" baseline="-22875" sz="1275" spc="22">
                <a:latin typeface="Times New Roman"/>
                <a:cs typeface="Times New Roman"/>
              </a:rPr>
              <a:t>2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r>
              <a:rPr dirty="0" baseline="-22875" sz="1275" spc="-7">
                <a:latin typeface="Times New Roman"/>
                <a:cs typeface="Times New Roman"/>
              </a:rPr>
              <a:t>3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8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baseline="39215" sz="1275" spc="-7">
                <a:latin typeface="Times New Roman"/>
                <a:cs typeface="Times New Roman"/>
              </a:rPr>
              <a:t>3</a:t>
            </a:r>
            <a:r>
              <a:rPr dirty="0" baseline="39215" sz="1275" spc="-19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)</a:t>
            </a:r>
            <a:r>
              <a:rPr dirty="0" sz="1350" spc="35" i="1">
                <a:latin typeface="Times New Roman"/>
                <a:cs typeface="Times New Roman"/>
              </a:rPr>
              <a:t>e</a:t>
            </a:r>
            <a:r>
              <a:rPr dirty="0" baseline="39215" sz="1275" spc="-7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04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-20">
                <a:latin typeface="Times New Roman"/>
                <a:cs typeface="Times New Roman"/>
              </a:rPr>
              <a:t>4</a:t>
            </a:r>
            <a:r>
              <a:rPr dirty="0" sz="1350" spc="-35">
                <a:latin typeface="Times New Roman"/>
                <a:cs typeface="Times New Roman"/>
              </a:rPr>
              <a:t>8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45" i="1">
                <a:latin typeface="Times New Roman"/>
                <a:cs typeface="Times New Roman"/>
              </a:rPr>
              <a:t> </a:t>
            </a:r>
            <a:r>
              <a:rPr dirty="0" sz="1350" spc="60" i="1">
                <a:latin typeface="Times New Roman"/>
                <a:cs typeface="Times New Roman"/>
              </a:rPr>
              <a:t>c</a:t>
            </a:r>
            <a:r>
              <a:rPr dirty="0" baseline="39215" sz="1275" spc="-7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04">
                <a:latin typeface="Times New Roman"/>
                <a:cs typeface="Times New Roman"/>
              </a:rPr>
              <a:t> </a:t>
            </a:r>
            <a:r>
              <a:rPr dirty="0" sz="1350" spc="75">
                <a:latin typeface="Symbol"/>
                <a:cs typeface="Symbol"/>
              </a:rPr>
              <a:t></a:t>
            </a:r>
            <a:r>
              <a:rPr dirty="0" sz="1350" spc="-20">
                <a:latin typeface="Times New Roman"/>
                <a:cs typeface="Times New Roman"/>
              </a:rPr>
              <a:t>1</a:t>
            </a:r>
            <a:r>
              <a:rPr dirty="0" sz="1350" spc="-35">
                <a:latin typeface="Times New Roman"/>
                <a:cs typeface="Times New Roman"/>
              </a:rPr>
              <a:t>8</a:t>
            </a:r>
            <a:r>
              <a:rPr dirty="0" sz="1350" spc="60" i="1">
                <a:latin typeface="Times New Roman"/>
                <a:cs typeface="Times New Roman"/>
              </a:rPr>
              <a:t>c</a:t>
            </a:r>
            <a:r>
              <a:rPr dirty="0" baseline="39215" sz="1275" spc="-7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04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40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3</a:t>
            </a:r>
            <a:r>
              <a:rPr dirty="0" sz="1350" spc="-15">
                <a:latin typeface="Times New Roman"/>
                <a:cs typeface="Times New Roman"/>
              </a:rPr>
              <a:t>2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95" i="1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  <a:p>
            <a:pPr marL="890905">
              <a:lnSpc>
                <a:spcPts val="640"/>
              </a:lnSpc>
              <a:tabLst>
                <a:tab pos="1092200" algn="l"/>
                <a:tab pos="1619885" algn="l"/>
                <a:tab pos="2195830" algn="l"/>
                <a:tab pos="2668270" algn="l"/>
              </a:tabLst>
            </a:pPr>
            <a:r>
              <a:rPr dirty="0" sz="850" spc="-5">
                <a:latin typeface="Times New Roman"/>
                <a:cs typeface="Times New Roman"/>
              </a:rPr>
              <a:t>2	</a:t>
            </a:r>
            <a:r>
              <a:rPr dirty="0" sz="850" spc="-5" i="1">
                <a:latin typeface="Times New Roman"/>
                <a:cs typeface="Times New Roman"/>
              </a:rPr>
              <a:t>n	</a:t>
            </a:r>
            <a:r>
              <a:rPr dirty="0" sz="850" spc="-5">
                <a:latin typeface="Times New Roman"/>
                <a:cs typeface="Times New Roman"/>
              </a:rPr>
              <a:t>3</a:t>
            </a:r>
            <a:r>
              <a:rPr dirty="0" sz="850" spc="355">
                <a:latin typeface="Times New Roman"/>
                <a:cs typeface="Times New Roman"/>
              </a:rPr>
              <a:t> </a:t>
            </a:r>
            <a:r>
              <a:rPr dirty="0" sz="850" spc="-5">
                <a:latin typeface="Times New Roman"/>
                <a:cs typeface="Times New Roman"/>
              </a:rPr>
              <a:t>2	3	2</a:t>
            </a:r>
            <a:r>
              <a:rPr dirty="0" sz="850" spc="120">
                <a:latin typeface="Times New Roman"/>
                <a:cs typeface="Times New Roman"/>
              </a:rPr>
              <a:t> </a:t>
            </a:r>
            <a:r>
              <a:rPr dirty="0" sz="850" spc="-5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407232" y="4835209"/>
            <a:ext cx="7937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45177" y="4726713"/>
            <a:ext cx="4152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baseline="4115" sz="2025" spc="-44">
                <a:latin typeface="Symbol"/>
                <a:cs typeface="Symbol"/>
              </a:rPr>
              <a:t></a:t>
            </a: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2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pic>
        <p:nvPicPr>
          <p:cNvPr id="80" name="object 8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57906" y="5918943"/>
            <a:ext cx="200048" cy="180885"/>
          </a:xfrm>
          <a:prstGeom prst="rect">
            <a:avLst/>
          </a:prstGeom>
        </p:spPr>
      </p:pic>
      <p:sp>
        <p:nvSpPr>
          <p:cNvPr id="81" name="object 81"/>
          <p:cNvSpPr txBox="1"/>
          <p:nvPr/>
        </p:nvSpPr>
        <p:spPr>
          <a:xfrm>
            <a:off x="1027121" y="5111621"/>
            <a:ext cx="5492115" cy="10325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76200">
              <a:lnSpc>
                <a:spcPts val="1215"/>
              </a:lnSpc>
              <a:spcBef>
                <a:spcPts val="140"/>
              </a:spcBef>
            </a:pP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-15">
                <a:latin typeface="Times New Roman"/>
                <a:cs typeface="Times New Roman"/>
              </a:rPr>
              <a:t>20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baseline="-21604" sz="1350" spc="-22">
                <a:latin typeface="Times New Roman"/>
                <a:cs typeface="Times New Roman"/>
              </a:rPr>
              <a:t>5</a:t>
            </a:r>
            <a:r>
              <a:rPr dirty="0" baseline="-21604" sz="1350" spc="1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25">
                <a:latin typeface="Times New Roman"/>
                <a:cs typeface="Times New Roman"/>
              </a:rPr>
              <a:t>16</a:t>
            </a:r>
            <a:r>
              <a:rPr dirty="0" sz="1350" spc="25" i="1">
                <a:latin typeface="Times New Roman"/>
                <a:cs typeface="Times New Roman"/>
              </a:rPr>
              <a:t>c</a:t>
            </a:r>
            <a:r>
              <a:rPr dirty="0" baseline="37037" sz="1350" spc="37">
                <a:latin typeface="Times New Roman"/>
                <a:cs typeface="Times New Roman"/>
              </a:rPr>
              <a:t>4</a:t>
            </a:r>
            <a:r>
              <a:rPr dirty="0" baseline="37037" sz="1350" spc="-187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5" i="1">
                <a:latin typeface="Times New Roman"/>
                <a:cs typeface="Times New Roman"/>
              </a:rPr>
              <a:t>e</a:t>
            </a:r>
            <a:r>
              <a:rPr dirty="0" baseline="37037" sz="1350" spc="7">
                <a:latin typeface="Times New Roman"/>
                <a:cs typeface="Times New Roman"/>
              </a:rPr>
              <a:t>3</a:t>
            </a:r>
            <a:r>
              <a:rPr dirty="0" baseline="37037" sz="1350" spc="15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(90</a:t>
            </a:r>
            <a:r>
              <a:rPr dirty="0" sz="1350" spc="-5" i="1">
                <a:latin typeface="Times New Roman"/>
                <a:cs typeface="Times New Roman"/>
              </a:rPr>
              <a:t>c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baseline="37037" sz="1350" spc="44">
                <a:latin typeface="Times New Roman"/>
                <a:cs typeface="Times New Roman"/>
              </a:rPr>
              <a:t>2</a:t>
            </a:r>
            <a:r>
              <a:rPr dirty="0" baseline="37037" sz="1350" spc="179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60</a:t>
            </a:r>
            <a:r>
              <a:rPr dirty="0" sz="1350" i="1">
                <a:latin typeface="Times New Roman"/>
                <a:cs typeface="Times New Roman"/>
              </a:rPr>
              <a:t>c</a:t>
            </a:r>
            <a:r>
              <a:rPr dirty="0" sz="1350" spc="20" i="1">
                <a:latin typeface="Times New Roman"/>
                <a:cs typeface="Times New Roman"/>
              </a:rPr>
              <a:t> c </a:t>
            </a:r>
            <a:r>
              <a:rPr dirty="0" sz="1350" spc="7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15">
                <a:latin typeface="Times New Roman"/>
                <a:cs typeface="Times New Roman"/>
              </a:rPr>
              <a:t>120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spc="25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baseline="37037" sz="1350" spc="30">
                <a:latin typeface="Times New Roman"/>
                <a:cs typeface="Times New Roman"/>
              </a:rPr>
              <a:t>3</a:t>
            </a:r>
            <a:r>
              <a:rPr dirty="0" baseline="37037" sz="1350" spc="14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80</a:t>
            </a:r>
            <a:r>
              <a:rPr dirty="0" sz="1350" i="1">
                <a:latin typeface="Times New Roman"/>
                <a:cs typeface="Times New Roman"/>
              </a:rPr>
              <a:t>c</a:t>
            </a:r>
            <a:r>
              <a:rPr dirty="0" sz="1350" spc="75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baseline="37037" sz="1350" spc="44">
                <a:latin typeface="Times New Roman"/>
                <a:cs typeface="Times New Roman"/>
              </a:rPr>
              <a:t>2</a:t>
            </a:r>
            <a:r>
              <a:rPr dirty="0" baseline="37037" sz="1350" spc="179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50</a:t>
            </a:r>
            <a:r>
              <a:rPr dirty="0" sz="1350" i="1">
                <a:latin typeface="Times New Roman"/>
                <a:cs typeface="Times New Roman"/>
              </a:rPr>
              <a:t>c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 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30</a:t>
            </a:r>
            <a:r>
              <a:rPr dirty="0" sz="1350" i="1">
                <a:latin typeface="Times New Roman"/>
                <a:cs typeface="Times New Roman"/>
              </a:rPr>
              <a:t>c</a:t>
            </a:r>
            <a:r>
              <a:rPr dirty="0" sz="1350" spc="42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32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baseline="37037" sz="1350" spc="30">
                <a:latin typeface="Times New Roman"/>
                <a:cs typeface="Times New Roman"/>
              </a:rPr>
              <a:t>5</a:t>
            </a:r>
            <a:r>
              <a:rPr dirty="0" sz="1350" spc="20">
                <a:latin typeface="Times New Roman"/>
                <a:cs typeface="Times New Roman"/>
              </a:rPr>
              <a:t>)</a:t>
            </a:r>
            <a:r>
              <a:rPr dirty="0" sz="1350" spc="20" i="1">
                <a:latin typeface="Times New Roman"/>
                <a:cs typeface="Times New Roman"/>
              </a:rPr>
              <a:t>e</a:t>
            </a:r>
            <a:r>
              <a:rPr dirty="0" baseline="37037" sz="1350" spc="30">
                <a:latin typeface="Times New Roman"/>
                <a:cs typeface="Times New Roman"/>
              </a:rPr>
              <a:t>4</a:t>
            </a:r>
            <a:endParaRPr baseline="37037" sz="1350">
              <a:latin typeface="Times New Roman"/>
              <a:cs typeface="Times New Roman"/>
            </a:endParaRPr>
          </a:p>
          <a:p>
            <a:pPr marL="861694">
              <a:lnSpc>
                <a:spcPts val="675"/>
              </a:lnSpc>
              <a:tabLst>
                <a:tab pos="1072515" algn="l"/>
                <a:tab pos="1602740" algn="l"/>
                <a:tab pos="2209800" algn="l"/>
                <a:tab pos="2872740" algn="l"/>
                <a:tab pos="3470910" algn="l"/>
                <a:tab pos="4078604" algn="l"/>
                <a:tab pos="4672330" algn="l"/>
                <a:tab pos="5142230" algn="l"/>
                <a:tab pos="5349240" algn="l"/>
              </a:tabLst>
            </a:pPr>
            <a:r>
              <a:rPr dirty="0" sz="900">
                <a:latin typeface="Times New Roman"/>
                <a:cs typeface="Times New Roman"/>
              </a:rPr>
              <a:t>2	</a:t>
            </a:r>
            <a:r>
              <a:rPr dirty="0" sz="900" i="1">
                <a:latin typeface="Times New Roman"/>
                <a:cs typeface="Times New Roman"/>
              </a:rPr>
              <a:t>n	</a:t>
            </a:r>
            <a:r>
              <a:rPr dirty="0" sz="900">
                <a:latin typeface="Times New Roman"/>
                <a:cs typeface="Times New Roman"/>
              </a:rPr>
              <a:t>2</a:t>
            </a:r>
            <a:r>
              <a:rPr dirty="0" sz="900" spc="3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3	3</a:t>
            </a:r>
            <a:r>
              <a:rPr dirty="0" sz="900" spc="3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4	3</a:t>
            </a:r>
            <a:r>
              <a:rPr dirty="0" sz="900" spc="3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	4</a:t>
            </a:r>
            <a:r>
              <a:rPr dirty="0" sz="900" spc="3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	2</a:t>
            </a:r>
            <a:r>
              <a:rPr dirty="0" sz="900" spc="3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5	6	2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76835">
              <a:lnSpc>
                <a:spcPts val="1270"/>
              </a:lnSpc>
            </a:pP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28</a:t>
            </a:r>
            <a:r>
              <a:rPr dirty="0" sz="1400" spc="-25">
                <a:latin typeface="Times New Roman"/>
                <a:cs typeface="Times New Roman"/>
              </a:rPr>
              <a:t>8</a:t>
            </a: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2</a:t>
            </a:r>
            <a:r>
              <a:rPr dirty="0" sz="1400" spc="-50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3</a:t>
            </a: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4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2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 spc="-30">
                <a:latin typeface="Times New Roman"/>
                <a:cs typeface="Times New Roman"/>
              </a:rPr>
              <a:t>8</a:t>
            </a:r>
            <a:r>
              <a:rPr dirty="0" sz="1400" spc="6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114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19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9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12</a:t>
            </a:r>
            <a:r>
              <a:rPr dirty="0" sz="1400" spc="-15">
                <a:latin typeface="Times New Roman"/>
                <a:cs typeface="Times New Roman"/>
              </a:rPr>
              <a:t>0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 spc="-20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</a:t>
            </a:r>
            <a:r>
              <a:rPr dirty="0" sz="1400" spc="-15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</a:t>
            </a:r>
            <a:r>
              <a:rPr dirty="0" sz="1400" spc="-20">
                <a:latin typeface="Times New Roman"/>
                <a:cs typeface="Times New Roman"/>
              </a:rPr>
              <a:t>4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endParaRPr baseline="40123" sz="1350">
              <a:latin typeface="Times New Roman"/>
              <a:cs typeface="Times New Roman"/>
            </a:endParaRPr>
          </a:p>
          <a:p>
            <a:pPr marL="1341755">
              <a:lnSpc>
                <a:spcPts val="670"/>
              </a:lnSpc>
              <a:tabLst>
                <a:tab pos="1913255" algn="l"/>
                <a:tab pos="2536825" algn="l"/>
                <a:tab pos="3227070" algn="l"/>
                <a:tab pos="3865879" algn="l"/>
                <a:tab pos="4358005" algn="l"/>
                <a:tab pos="4979035" algn="l"/>
              </a:tabLst>
            </a:pPr>
            <a:r>
              <a:rPr dirty="0" sz="900" spc="20">
                <a:latin typeface="Times New Roman"/>
                <a:cs typeface="Times New Roman"/>
              </a:rPr>
              <a:t>4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5 </a:t>
            </a:r>
            <a:r>
              <a:rPr dirty="0" sz="900" spc="10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7	2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6	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Times New Roman"/>
              <a:cs typeface="Times New Roman"/>
            </a:endParaRPr>
          </a:p>
          <a:p>
            <a:pPr marL="76835">
              <a:lnSpc>
                <a:spcPts val="1270"/>
              </a:lnSpc>
              <a:tabLst>
                <a:tab pos="2530475" algn="l"/>
                <a:tab pos="4625975" algn="l"/>
              </a:tabLst>
            </a:pP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5">
                <a:latin typeface="Times New Roman"/>
                <a:cs typeface="Times New Roman"/>
              </a:rPr>
              <a:t>324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288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baseline="40123" sz="1350" spc="60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64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6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	(2.55)</a:t>
            </a:r>
            <a:endParaRPr sz="1400">
              <a:latin typeface="Times New Roman"/>
              <a:cs typeface="Times New Roman"/>
            </a:endParaRPr>
          </a:p>
          <a:p>
            <a:pPr marL="514350">
              <a:lnSpc>
                <a:spcPts val="670"/>
              </a:lnSpc>
              <a:tabLst>
                <a:tab pos="1252855" algn="l"/>
                <a:tab pos="1886585" algn="l"/>
                <a:tab pos="2105025" algn="l"/>
              </a:tabLst>
            </a:pPr>
            <a:r>
              <a:rPr dirty="0" sz="900" spc="15">
                <a:latin typeface="Times New Roman"/>
                <a:cs typeface="Times New Roman"/>
              </a:rPr>
              <a:t>3   2	3 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Times New Roman"/>
                <a:cs typeface="Times New Roman"/>
              </a:rPr>
              <a:t>2	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104024" y="6473488"/>
            <a:ext cx="453390" cy="0"/>
          </a:xfrm>
          <a:custGeom>
            <a:avLst/>
            <a:gdLst/>
            <a:ahLst/>
            <a:cxnLst/>
            <a:rect l="l" t="t" r="r" b="b"/>
            <a:pathLst>
              <a:path w="453390" h="0">
                <a:moveTo>
                  <a:pt x="0" y="0"/>
                </a:moveTo>
                <a:lnTo>
                  <a:pt x="45289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1847435" y="6437526"/>
            <a:ext cx="762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3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105631" y="6218790"/>
            <a:ext cx="79756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-30" i="1">
                <a:latin typeface="Times New Roman"/>
                <a:cs typeface="Times New Roman"/>
              </a:rPr>
              <a:t>f</a:t>
            </a:r>
            <a:r>
              <a:rPr dirty="0" sz="1350" spc="-80" i="1">
                <a:latin typeface="Times New Roman"/>
                <a:cs typeface="Times New Roman"/>
              </a:rPr>
              <a:t> </a:t>
            </a:r>
            <a:r>
              <a:rPr dirty="0" baseline="4115" sz="2025" spc="-277">
                <a:latin typeface="Symbol"/>
                <a:cs typeface="Symbol"/>
              </a:rPr>
              <a:t></a:t>
            </a:r>
            <a:r>
              <a:rPr dirty="0" baseline="4115" sz="2025" spc="-67">
                <a:latin typeface="Symbol"/>
                <a:cs typeface="Symbol"/>
              </a:rPr>
              <a:t></a:t>
            </a:r>
            <a:r>
              <a:rPr dirty="0" sz="1350" spc="50">
                <a:latin typeface="Times New Roman"/>
                <a:cs typeface="Times New Roman"/>
              </a:rPr>
              <a:t>(</a:t>
            </a:r>
            <a:r>
              <a:rPr dirty="0" sz="1350" spc="-65" i="1">
                <a:latin typeface="Times New Roman"/>
                <a:cs typeface="Times New Roman"/>
              </a:rPr>
              <a:t>x</a:t>
            </a:r>
            <a:r>
              <a:rPr dirty="0" baseline="-22875" sz="1275" spc="-44" i="1">
                <a:latin typeface="Times New Roman"/>
                <a:cs typeface="Times New Roman"/>
              </a:rPr>
              <a:t>n</a:t>
            </a:r>
            <a:r>
              <a:rPr dirty="0" baseline="-22875" sz="1275" spc="-120" i="1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)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baseline="-34979" sz="2025" spc="-89">
                <a:latin typeface="Symbol"/>
                <a:cs typeface="Symbol"/>
              </a:rPr>
              <a:t></a:t>
            </a:r>
            <a:r>
              <a:rPr dirty="0" baseline="-34979" sz="2025" spc="-127">
                <a:latin typeface="Times New Roman"/>
                <a:cs typeface="Times New Roman"/>
              </a:rPr>
              <a:t> </a:t>
            </a:r>
            <a:r>
              <a:rPr dirty="0" baseline="-34979" sz="2025" spc="-82">
                <a:latin typeface="Times New Roman"/>
                <a:cs typeface="Times New Roman"/>
              </a:rPr>
              <a:t>6</a:t>
            </a:r>
            <a:r>
              <a:rPr dirty="0" baseline="-34979" sz="2025" spc="-75" i="1">
                <a:latin typeface="Times New Roman"/>
                <a:cs typeface="Times New Roman"/>
              </a:rPr>
              <a:t>c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887213" y="6329036"/>
            <a:ext cx="4682490" cy="2698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3500">
              <a:lnSpc>
                <a:spcPts val="1240"/>
              </a:lnSpc>
              <a:spcBef>
                <a:spcPts val="135"/>
              </a:spcBef>
            </a:pPr>
            <a:r>
              <a:rPr dirty="0" sz="1350" spc="-60">
                <a:latin typeface="Symbol"/>
                <a:cs typeface="Symbol"/>
              </a:rPr>
              <a:t>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r>
              <a:rPr dirty="0" sz="1350" spc="-55">
                <a:latin typeface="Times New Roman"/>
                <a:cs typeface="Times New Roman"/>
              </a:rPr>
              <a:t>2</a:t>
            </a:r>
            <a:r>
              <a:rPr dirty="0" sz="1350" spc="-50">
                <a:latin typeface="Times New Roman"/>
                <a:cs typeface="Times New Roman"/>
              </a:rPr>
              <a:t>4</a:t>
            </a:r>
            <a:r>
              <a:rPr dirty="0" sz="1350" spc="-65" i="1">
                <a:latin typeface="Times New Roman"/>
                <a:cs typeface="Times New Roman"/>
              </a:rPr>
              <a:t>c</a:t>
            </a:r>
            <a:r>
              <a:rPr dirty="0" baseline="-22875" sz="1275" spc="-44">
                <a:latin typeface="Times New Roman"/>
                <a:cs typeface="Times New Roman"/>
              </a:rPr>
              <a:t>4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</a:t>
            </a:r>
            <a:r>
              <a:rPr dirty="0" sz="1350" spc="-55">
                <a:latin typeface="Times New Roman"/>
                <a:cs typeface="Times New Roman"/>
              </a:rPr>
              <a:t>1</a:t>
            </a:r>
            <a:r>
              <a:rPr dirty="0" sz="1350" spc="-50">
                <a:latin typeface="Times New Roman"/>
                <a:cs typeface="Times New Roman"/>
              </a:rPr>
              <a:t>2</a:t>
            </a:r>
            <a:r>
              <a:rPr dirty="0" sz="1350" spc="-65" i="1">
                <a:latin typeface="Times New Roman"/>
                <a:cs typeface="Times New Roman"/>
              </a:rPr>
              <a:t>c</a:t>
            </a:r>
            <a:r>
              <a:rPr dirty="0" baseline="-22875" sz="1275" spc="-15">
                <a:latin typeface="Times New Roman"/>
                <a:cs typeface="Times New Roman"/>
              </a:rPr>
              <a:t>2</a:t>
            </a:r>
            <a:r>
              <a:rPr dirty="0" sz="1350" spc="-90" i="1">
                <a:latin typeface="Times New Roman"/>
                <a:cs typeface="Times New Roman"/>
              </a:rPr>
              <a:t>c</a:t>
            </a:r>
            <a:r>
              <a:rPr dirty="0" baseline="-22875" sz="1275" spc="-44">
                <a:latin typeface="Times New Roman"/>
                <a:cs typeface="Times New Roman"/>
              </a:rPr>
              <a:t>3</a:t>
            </a:r>
            <a:r>
              <a:rPr dirty="0" baseline="-22875" sz="1275" spc="-187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)</a:t>
            </a:r>
            <a:r>
              <a:rPr dirty="0" sz="1350" spc="-80" i="1">
                <a:latin typeface="Times New Roman"/>
                <a:cs typeface="Times New Roman"/>
              </a:rPr>
              <a:t>e</a:t>
            </a:r>
            <a:r>
              <a:rPr dirty="0" baseline="-22875" sz="1275" spc="-44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112" i="1">
                <a:latin typeface="Times New Roman"/>
                <a:cs typeface="Times New Roman"/>
              </a:rPr>
              <a:t> </a:t>
            </a:r>
            <a:r>
              <a:rPr dirty="0" sz="1350" spc="-60">
                <a:latin typeface="Symbol"/>
                <a:cs typeface="Symbol"/>
              </a:rPr>
              <a:t>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(</a:t>
            </a:r>
            <a:r>
              <a:rPr dirty="0" sz="1350" spc="-55">
                <a:latin typeface="Times New Roman"/>
                <a:cs typeface="Times New Roman"/>
              </a:rPr>
              <a:t>6</a:t>
            </a:r>
            <a:r>
              <a:rPr dirty="0" sz="1350" spc="-50">
                <a:latin typeface="Times New Roman"/>
                <a:cs typeface="Times New Roman"/>
              </a:rPr>
              <a:t>0</a:t>
            </a:r>
            <a:r>
              <a:rPr dirty="0" sz="1350" spc="-85" i="1">
                <a:latin typeface="Times New Roman"/>
                <a:cs typeface="Times New Roman"/>
              </a:rPr>
              <a:t>c</a:t>
            </a:r>
            <a:r>
              <a:rPr dirty="0" baseline="-22875" sz="1275" spc="-44">
                <a:latin typeface="Times New Roman"/>
                <a:cs typeface="Times New Roman"/>
              </a:rPr>
              <a:t>5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-142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</a:t>
            </a:r>
            <a:r>
              <a:rPr dirty="0" sz="1350" spc="-55">
                <a:latin typeface="Times New Roman"/>
                <a:cs typeface="Times New Roman"/>
              </a:rPr>
              <a:t>1</a:t>
            </a:r>
            <a:r>
              <a:rPr dirty="0" sz="1350" spc="-70">
                <a:latin typeface="Times New Roman"/>
                <a:cs typeface="Times New Roman"/>
              </a:rPr>
              <a:t>8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baseline="39215" sz="1275" spc="-44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35">
                <a:latin typeface="Times New Roman"/>
                <a:cs typeface="Times New Roman"/>
              </a:rPr>
              <a:t> </a:t>
            </a:r>
            <a:r>
              <a:rPr dirty="0" sz="1350" spc="-60">
                <a:latin typeface="Symbol"/>
                <a:cs typeface="Symbol"/>
              </a:rPr>
              <a:t>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-55">
                <a:latin typeface="Times New Roman"/>
                <a:cs typeface="Times New Roman"/>
              </a:rPr>
              <a:t>4</a:t>
            </a:r>
            <a:r>
              <a:rPr dirty="0" sz="1350" spc="-70">
                <a:latin typeface="Times New Roman"/>
                <a:cs typeface="Times New Roman"/>
              </a:rPr>
              <a:t>8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r>
              <a:rPr dirty="0" sz="1350" spc="70" i="1">
                <a:latin typeface="Times New Roman"/>
                <a:cs typeface="Times New Roman"/>
              </a:rPr>
              <a:t> 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5" i="1">
                <a:latin typeface="Times New Roman"/>
                <a:cs typeface="Times New Roman"/>
              </a:rPr>
              <a:t> </a:t>
            </a:r>
            <a:r>
              <a:rPr dirty="0" sz="1350" spc="-60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55">
                <a:latin typeface="Times New Roman"/>
                <a:cs typeface="Times New Roman"/>
              </a:rPr>
              <a:t>2</a:t>
            </a:r>
            <a:r>
              <a:rPr dirty="0" sz="1350" spc="-50">
                <a:latin typeface="Times New Roman"/>
                <a:cs typeface="Times New Roman"/>
              </a:rPr>
              <a:t>4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baseline="39215" sz="1275" spc="-44">
                <a:latin typeface="Times New Roman"/>
                <a:cs typeface="Times New Roman"/>
              </a:rPr>
              <a:t>2</a:t>
            </a:r>
            <a:r>
              <a:rPr dirty="0" baseline="39215" sz="1275" spc="-172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i="1">
                <a:latin typeface="Times New Roman"/>
                <a:cs typeface="Times New Roman"/>
              </a:rPr>
              <a:t>e</a:t>
            </a:r>
            <a:r>
              <a:rPr dirty="0" baseline="39215" sz="1275" spc="-44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42">
                <a:latin typeface="Times New Roman"/>
                <a:cs typeface="Times New Roman"/>
              </a:rPr>
              <a:t> </a:t>
            </a:r>
            <a:r>
              <a:rPr dirty="0" sz="1350" spc="-60">
                <a:latin typeface="Symbol"/>
                <a:cs typeface="Symbol"/>
              </a:rPr>
              <a:t>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(</a:t>
            </a:r>
            <a:r>
              <a:rPr dirty="0" sz="1350" spc="-55">
                <a:latin typeface="Times New Roman"/>
                <a:cs typeface="Times New Roman"/>
              </a:rPr>
              <a:t>7</a:t>
            </a:r>
            <a:r>
              <a:rPr dirty="0" sz="1350" spc="-50">
                <a:latin typeface="Times New Roman"/>
                <a:cs typeface="Times New Roman"/>
              </a:rPr>
              <a:t>2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r>
              <a:rPr dirty="0" sz="1350" spc="70" i="1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baseline="39215" sz="1275" spc="-44">
                <a:latin typeface="Times New Roman"/>
                <a:cs typeface="Times New Roman"/>
              </a:rPr>
              <a:t>2</a:t>
            </a:r>
            <a:r>
              <a:rPr dirty="0" baseline="39215" sz="1275">
                <a:latin typeface="Times New Roman"/>
                <a:cs typeface="Times New Roman"/>
              </a:rPr>
              <a:t> </a:t>
            </a:r>
            <a:r>
              <a:rPr dirty="0" baseline="39215" sz="1275" spc="-142">
                <a:latin typeface="Times New Roman"/>
                <a:cs typeface="Times New Roman"/>
              </a:rPr>
              <a:t> </a:t>
            </a:r>
            <a:r>
              <a:rPr dirty="0" sz="1350" spc="-60">
                <a:latin typeface="Symbol"/>
                <a:cs typeface="Symbol"/>
              </a:rPr>
              <a:t>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 spc="-55">
                <a:latin typeface="Times New Roman"/>
                <a:cs typeface="Times New Roman"/>
              </a:rPr>
              <a:t>9</a:t>
            </a:r>
            <a:r>
              <a:rPr dirty="0" sz="1350" spc="-50">
                <a:latin typeface="Times New Roman"/>
                <a:cs typeface="Times New Roman"/>
              </a:rPr>
              <a:t>6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r>
              <a:rPr dirty="0" sz="1350" spc="20" i="1">
                <a:latin typeface="Times New Roman"/>
                <a:cs typeface="Times New Roman"/>
              </a:rPr>
              <a:t> </a:t>
            </a:r>
            <a:r>
              <a:rPr dirty="0" sz="1350" spc="-50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  <a:p>
            <a:pPr marL="2091055">
              <a:lnSpc>
                <a:spcPts val="640"/>
              </a:lnSpc>
              <a:tabLst>
                <a:tab pos="2538730" algn="l"/>
                <a:tab pos="3098165" algn="l"/>
                <a:tab pos="3413760" algn="l"/>
                <a:tab pos="3913504" algn="l"/>
                <a:tab pos="4474210" algn="l"/>
              </a:tabLst>
            </a:pPr>
            <a:r>
              <a:rPr dirty="0" sz="850" spc="-30">
                <a:latin typeface="Times New Roman"/>
                <a:cs typeface="Times New Roman"/>
              </a:rPr>
              <a:t>3	2</a:t>
            </a:r>
            <a:r>
              <a:rPr dirty="0" sz="850" spc="350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Times New Roman"/>
                <a:cs typeface="Times New Roman"/>
              </a:rPr>
              <a:t>4	3</a:t>
            </a:r>
            <a:r>
              <a:rPr dirty="0" sz="850" spc="330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Times New Roman"/>
                <a:cs typeface="Times New Roman"/>
              </a:rPr>
              <a:t>2	</a:t>
            </a:r>
            <a:r>
              <a:rPr dirty="0" sz="850" spc="-30" i="1">
                <a:latin typeface="Times New Roman"/>
                <a:cs typeface="Times New Roman"/>
              </a:rPr>
              <a:t>n	</a:t>
            </a:r>
            <a:r>
              <a:rPr dirty="0" sz="850" spc="-30">
                <a:latin typeface="Times New Roman"/>
                <a:cs typeface="Times New Roman"/>
              </a:rPr>
              <a:t>2</a:t>
            </a:r>
            <a:r>
              <a:rPr dirty="0" sz="850" spc="330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Times New Roman"/>
                <a:cs typeface="Times New Roman"/>
              </a:rPr>
              <a:t>3	3</a:t>
            </a:r>
            <a:r>
              <a:rPr dirty="0" sz="850" spc="90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397602" y="6574474"/>
            <a:ext cx="762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3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50746" y="6465977"/>
            <a:ext cx="3930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30" i="1">
                <a:latin typeface="Times New Roman"/>
                <a:cs typeface="Times New Roman"/>
              </a:rPr>
              <a:t>f</a:t>
            </a:r>
            <a:r>
              <a:rPr dirty="0" sz="1350" spc="-80" i="1">
                <a:latin typeface="Times New Roman"/>
                <a:cs typeface="Times New Roman"/>
              </a:rPr>
              <a:t> </a:t>
            </a:r>
            <a:r>
              <a:rPr dirty="0" baseline="4115" sz="2025" spc="-67">
                <a:latin typeface="Symbol"/>
                <a:cs typeface="Symbol"/>
              </a:rPr>
              <a:t></a:t>
            </a:r>
            <a:r>
              <a:rPr dirty="0" sz="1350" spc="50">
                <a:latin typeface="Times New Roman"/>
                <a:cs typeface="Times New Roman"/>
              </a:rPr>
              <a:t>(</a:t>
            </a:r>
            <a:r>
              <a:rPr dirty="0" sz="1350" spc="-5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5" i="1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pic>
        <p:nvPicPr>
          <p:cNvPr id="88" name="object 8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986907" y="7941418"/>
            <a:ext cx="196619" cy="180885"/>
          </a:xfrm>
          <a:prstGeom prst="rect">
            <a:avLst/>
          </a:prstGeom>
        </p:spPr>
      </p:pic>
      <p:sp>
        <p:nvSpPr>
          <p:cNvPr id="89" name="object 89"/>
          <p:cNvSpPr txBox="1"/>
          <p:nvPr/>
        </p:nvSpPr>
        <p:spPr>
          <a:xfrm>
            <a:off x="989713" y="6748950"/>
            <a:ext cx="5567680" cy="1727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4300">
              <a:lnSpc>
                <a:spcPts val="1270"/>
              </a:lnSpc>
              <a:spcBef>
                <a:spcPts val="105"/>
              </a:spcBef>
            </a:pPr>
            <a:r>
              <a:rPr dirty="0" sz="1400" spc="-5">
                <a:latin typeface="Symbol"/>
                <a:cs typeface="Symbol"/>
              </a:rPr>
              <a:t></a:t>
            </a:r>
            <a:r>
              <a:rPr dirty="0" sz="1400" spc="-5">
                <a:latin typeface="Times New Roman"/>
                <a:cs typeface="Times New Roman"/>
              </a:rPr>
              <a:t>120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6</a:t>
            </a:r>
            <a:r>
              <a:rPr dirty="0" baseline="-21604" sz="1350" spc="209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120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2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5</a:t>
            </a:r>
            <a:r>
              <a:rPr dirty="0" baseline="-21604" sz="1350" spc="18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96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48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3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3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baseline="40123" sz="1350" spc="15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(384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2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3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4</a:t>
            </a:r>
            <a:r>
              <a:rPr dirty="0" baseline="-21604" sz="1350" spc="20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96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210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baseline="-21604" sz="1350" spc="-22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baseline="-21604" sz="1350" spc="-22">
                <a:latin typeface="Times New Roman"/>
                <a:cs typeface="Times New Roman"/>
              </a:rPr>
              <a:t>5</a:t>
            </a:r>
            <a:r>
              <a:rPr dirty="0" baseline="-21604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210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7</a:t>
            </a:r>
            <a:endParaRPr baseline="-21604" sz="1350">
              <a:latin typeface="Times New Roman"/>
              <a:cs typeface="Times New Roman"/>
            </a:endParaRPr>
          </a:p>
          <a:p>
            <a:pPr marL="1876425">
              <a:lnSpc>
                <a:spcPts val="670"/>
              </a:lnSpc>
              <a:tabLst>
                <a:tab pos="2506980" algn="l"/>
                <a:tab pos="2720975" algn="l"/>
                <a:tab pos="4118610" algn="l"/>
              </a:tabLst>
            </a:pPr>
            <a:r>
              <a:rPr dirty="0" sz="900" spc="20">
                <a:latin typeface="Times New Roman"/>
                <a:cs typeface="Times New Roman"/>
              </a:rPr>
              <a:t>2	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Times New Roman"/>
              <a:cs typeface="Times New Roman"/>
            </a:endParaRPr>
          </a:p>
          <a:p>
            <a:pPr marL="114300">
              <a:lnSpc>
                <a:spcPts val="1270"/>
              </a:lnSpc>
            </a:pP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5">
                <a:latin typeface="Times New Roman"/>
                <a:cs typeface="Times New Roman"/>
              </a:rPr>
              <a:t>54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216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240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c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25">
                <a:latin typeface="Times New Roman"/>
                <a:cs typeface="Times New Roman"/>
              </a:rPr>
              <a:t>192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96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baseline="40123" sz="1350" spc="60">
                <a:latin typeface="Times New Roman"/>
                <a:cs typeface="Times New Roman"/>
              </a:rPr>
              <a:t>4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baseline="40123" sz="1350" spc="37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360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 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840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462915">
              <a:lnSpc>
                <a:spcPts val="670"/>
              </a:lnSpc>
              <a:tabLst>
                <a:tab pos="1047750" algn="l"/>
                <a:tab pos="1786889" algn="l"/>
                <a:tab pos="2494915" algn="l"/>
                <a:tab pos="3121660" algn="l"/>
                <a:tab pos="3476625" algn="l"/>
                <a:tab pos="4224655" algn="l"/>
                <a:tab pos="4933315" algn="l"/>
              </a:tabLst>
            </a:pPr>
            <a:r>
              <a:rPr dirty="0" sz="900" spc="20">
                <a:latin typeface="Times New Roman"/>
                <a:cs typeface="Times New Roman"/>
              </a:rPr>
              <a:t>3	3 </a:t>
            </a:r>
            <a:r>
              <a:rPr dirty="0" sz="900" spc="24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3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4	5 </a:t>
            </a:r>
            <a:r>
              <a:rPr dirty="0" sz="900" spc="8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7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13664">
              <a:lnSpc>
                <a:spcPts val="1270"/>
              </a:lnSpc>
            </a:pPr>
            <a:r>
              <a:rPr dirty="0" sz="1400" spc="-10">
                <a:latin typeface="Symbol"/>
                <a:cs typeface="Symbol"/>
              </a:rPr>
              <a:t></a:t>
            </a:r>
            <a:r>
              <a:rPr dirty="0" sz="1400" spc="-10">
                <a:latin typeface="Times New Roman"/>
                <a:cs typeface="Times New Roman"/>
              </a:rPr>
              <a:t>336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>
                <a:latin typeface="Times New Roman"/>
                <a:cs typeface="Times New Roman"/>
              </a:rPr>
              <a:t>8</a:t>
            </a:r>
            <a:r>
              <a:rPr dirty="0" baseline="-21604" sz="1350" spc="17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396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>
                <a:latin typeface="Times New Roman"/>
                <a:cs typeface="Times New Roman"/>
              </a:rPr>
              <a:t>6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>
                <a:latin typeface="Times New Roman"/>
                <a:cs typeface="Times New Roman"/>
              </a:rPr>
              <a:t>3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360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4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384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</a:t>
            </a:r>
            <a:r>
              <a:rPr dirty="0" sz="1400" spc="20">
                <a:latin typeface="Times New Roman"/>
                <a:cs typeface="Times New Roman"/>
              </a:rPr>
              <a:t>1152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324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baseline="40123" sz="1350" spc="52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576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endParaRPr baseline="40123" sz="1350">
              <a:latin typeface="Times New Roman"/>
              <a:cs typeface="Times New Roman"/>
            </a:endParaRPr>
          </a:p>
          <a:p>
            <a:pPr marL="1964055">
              <a:lnSpc>
                <a:spcPts val="670"/>
              </a:lnSpc>
              <a:tabLst>
                <a:tab pos="2555875" algn="l"/>
                <a:tab pos="3354070" algn="l"/>
                <a:tab pos="4207510" algn="l"/>
                <a:tab pos="4922520" algn="l"/>
              </a:tabLst>
            </a:pPr>
            <a:r>
              <a:rPr dirty="0" sz="900" spc="20">
                <a:latin typeface="Times New Roman"/>
                <a:cs typeface="Times New Roman"/>
              </a:rPr>
              <a:t>3	2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4	4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2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3 </a:t>
            </a:r>
            <a:r>
              <a:rPr dirty="0" sz="900" spc="15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Times New Roman"/>
              <a:cs typeface="Times New Roman"/>
            </a:endParaRPr>
          </a:p>
          <a:p>
            <a:pPr marL="114300">
              <a:lnSpc>
                <a:spcPts val="1270"/>
              </a:lnSpc>
              <a:tabLst>
                <a:tab pos="4194175" algn="l"/>
                <a:tab pos="4663440" algn="l"/>
              </a:tabLst>
            </a:pPr>
            <a:r>
              <a:rPr dirty="0" sz="1400" spc="-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420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2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7</a:t>
            </a:r>
            <a:r>
              <a:rPr dirty="0" baseline="-21604" sz="1350" spc="23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480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6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480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baseline="40123" sz="1350" spc="44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384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25">
                <a:latin typeface="Times New Roman"/>
                <a:cs typeface="Times New Roman"/>
              </a:rPr>
              <a:t>192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30" i="1">
                <a:latin typeface="Times New Roman"/>
                <a:cs typeface="Times New Roman"/>
              </a:rPr>
              <a:t> c</a:t>
            </a:r>
            <a:r>
              <a:rPr dirty="0" baseline="40123" sz="1350" spc="44">
                <a:latin typeface="Times New Roman"/>
                <a:cs typeface="Times New Roman"/>
              </a:rPr>
              <a:t>5</a:t>
            </a:r>
            <a:r>
              <a:rPr dirty="0" baseline="40123" sz="1350" spc="-20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3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	(2.56)</a:t>
            </a:r>
            <a:endParaRPr sz="1400">
              <a:latin typeface="Times New Roman"/>
              <a:cs typeface="Times New Roman"/>
            </a:endParaRPr>
          </a:p>
          <a:p>
            <a:pPr marL="1411605">
              <a:lnSpc>
                <a:spcPts val="670"/>
              </a:lnSpc>
              <a:tabLst>
                <a:tab pos="1998980" algn="l"/>
                <a:tab pos="2715895" algn="l"/>
                <a:tab pos="3422015" algn="l"/>
                <a:tab pos="3771265" algn="l"/>
              </a:tabLst>
            </a:pPr>
            <a:r>
              <a:rPr dirty="0" sz="900" spc="20">
                <a:latin typeface="Times New Roman"/>
                <a:cs typeface="Times New Roman"/>
              </a:rPr>
              <a:t>2	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3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104326" y="8827914"/>
            <a:ext cx="537210" cy="0"/>
          </a:xfrm>
          <a:custGeom>
            <a:avLst/>
            <a:gdLst/>
            <a:ahLst/>
            <a:cxnLst/>
            <a:rect l="l" t="t" r="r" b="b"/>
            <a:pathLst>
              <a:path w="537210" h="0">
                <a:moveTo>
                  <a:pt x="0" y="0"/>
                </a:moveTo>
                <a:lnTo>
                  <a:pt x="537195" y="0"/>
                </a:lnTo>
              </a:path>
            </a:pathLst>
          </a:custGeom>
          <a:ln w="87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5698162" y="8665571"/>
            <a:ext cx="2755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820" algn="l"/>
              </a:tabLst>
            </a:pPr>
            <a:r>
              <a:rPr dirty="0" sz="900" spc="-45">
                <a:latin typeface="Times New Roman"/>
                <a:cs typeface="Times New Roman"/>
              </a:rPr>
              <a:t>2</a:t>
            </a:r>
            <a:r>
              <a:rPr dirty="0" sz="900" spc="-45">
                <a:latin typeface="Times New Roman"/>
                <a:cs typeface="Times New Roman"/>
              </a:rPr>
              <a:t>	</a:t>
            </a:r>
            <a:r>
              <a:rPr dirty="0" sz="900" spc="-4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64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1106466" y="8570652"/>
            <a:ext cx="702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4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baseline="40123" sz="1350" spc="37">
                <a:latin typeface="Times New Roman"/>
                <a:cs typeface="Times New Roman"/>
              </a:rPr>
              <a:t>(</a:t>
            </a:r>
            <a:r>
              <a:rPr dirty="0" baseline="40123" sz="1350" spc="-22">
                <a:latin typeface="Times New Roman"/>
                <a:cs typeface="Times New Roman"/>
              </a:rPr>
              <a:t>4</a:t>
            </a:r>
            <a:r>
              <a:rPr dirty="0" baseline="40123" sz="1350" spc="-44">
                <a:latin typeface="Times New Roman"/>
                <a:cs typeface="Times New Roman"/>
              </a:rPr>
              <a:t>)</a:t>
            </a:r>
            <a:r>
              <a:rPr dirty="0" baseline="40123" sz="1350" spc="-15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-75" i="1">
                <a:latin typeface="Times New Roman"/>
                <a:cs typeface="Times New Roman"/>
              </a:rPr>
              <a:t>x</a:t>
            </a:r>
            <a:r>
              <a:rPr dirty="0" baseline="-21604" sz="1350" spc="-67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-35714" sz="2100" spc="-112">
                <a:latin typeface="Symbol"/>
                <a:cs typeface="Symbol"/>
              </a:rPr>
              <a:t></a:t>
            </a:r>
            <a:endParaRPr baseline="-35714" sz="210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766908" y="8681984"/>
            <a:ext cx="4804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65">
                <a:latin typeface="Times New Roman"/>
                <a:cs typeface="Times New Roman"/>
              </a:rPr>
              <a:t>24</a:t>
            </a:r>
            <a:r>
              <a:rPr dirty="0" sz="1400" spc="-65" i="1">
                <a:latin typeface="Times New Roman"/>
                <a:cs typeface="Times New Roman"/>
              </a:rPr>
              <a:t>c</a:t>
            </a:r>
            <a:r>
              <a:rPr dirty="0" baseline="-21604" sz="1350" spc="-97">
                <a:latin typeface="Times New Roman"/>
                <a:cs typeface="Times New Roman"/>
              </a:rPr>
              <a:t>4</a:t>
            </a:r>
            <a:r>
              <a:rPr dirty="0" baseline="-21604" sz="1350" spc="-6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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Times New Roman"/>
                <a:cs typeface="Times New Roman"/>
              </a:rPr>
              <a:t>(120</a:t>
            </a:r>
            <a:r>
              <a:rPr dirty="0" sz="1400" spc="-85" i="1">
                <a:latin typeface="Times New Roman"/>
                <a:cs typeface="Times New Roman"/>
              </a:rPr>
              <a:t>c</a:t>
            </a:r>
            <a:r>
              <a:rPr dirty="0" baseline="-21604" sz="1350" spc="-127">
                <a:latin typeface="Times New Roman"/>
                <a:cs typeface="Times New Roman"/>
              </a:rPr>
              <a:t>5</a:t>
            </a:r>
            <a:r>
              <a:rPr dirty="0" baseline="-21604" sz="1350" spc="-44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48</a:t>
            </a:r>
            <a:r>
              <a:rPr dirty="0" sz="1400" spc="-65" i="1">
                <a:latin typeface="Times New Roman"/>
                <a:cs typeface="Times New Roman"/>
              </a:rPr>
              <a:t>c</a:t>
            </a:r>
            <a:r>
              <a:rPr dirty="0" baseline="-21604" sz="1350" spc="-97">
                <a:latin typeface="Times New Roman"/>
                <a:cs typeface="Times New Roman"/>
              </a:rPr>
              <a:t>2</a:t>
            </a:r>
            <a:r>
              <a:rPr dirty="0" sz="1400" spc="-65" i="1">
                <a:latin typeface="Times New Roman"/>
                <a:cs typeface="Times New Roman"/>
              </a:rPr>
              <a:t>c</a:t>
            </a:r>
            <a:r>
              <a:rPr dirty="0" baseline="-21604" sz="1350" spc="-97">
                <a:latin typeface="Times New Roman"/>
                <a:cs typeface="Times New Roman"/>
              </a:rPr>
              <a:t>4</a:t>
            </a:r>
            <a:r>
              <a:rPr dirty="0" baseline="-21604" sz="1350" spc="-165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)</a:t>
            </a:r>
            <a:r>
              <a:rPr dirty="0" sz="1400" spc="-60" i="1">
                <a:latin typeface="Times New Roman"/>
                <a:cs typeface="Times New Roman"/>
              </a:rPr>
              <a:t>e</a:t>
            </a:r>
            <a:r>
              <a:rPr dirty="0" baseline="-21604" sz="1350" spc="-89" i="1">
                <a:latin typeface="Times New Roman"/>
                <a:cs typeface="Times New Roman"/>
              </a:rPr>
              <a:t>n</a:t>
            </a:r>
            <a:r>
              <a:rPr dirty="0" baseline="-21604" sz="1350" spc="195" i="1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(360</a:t>
            </a:r>
            <a:r>
              <a:rPr dirty="0" sz="1400" spc="-65" i="1">
                <a:latin typeface="Times New Roman"/>
                <a:cs typeface="Times New Roman"/>
              </a:rPr>
              <a:t>c</a:t>
            </a:r>
            <a:r>
              <a:rPr dirty="0" baseline="-21604" sz="1350" spc="-97">
                <a:latin typeface="Times New Roman"/>
                <a:cs typeface="Times New Roman"/>
              </a:rPr>
              <a:t>6</a:t>
            </a:r>
            <a:r>
              <a:rPr dirty="0" baseline="-21604" sz="1350" spc="172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72</a:t>
            </a:r>
            <a:r>
              <a:rPr dirty="0" sz="1400" spc="-70" i="1">
                <a:latin typeface="Times New Roman"/>
                <a:cs typeface="Times New Roman"/>
              </a:rPr>
              <a:t>c</a:t>
            </a:r>
            <a:r>
              <a:rPr dirty="0" baseline="-21604" sz="1350" spc="-104">
                <a:latin typeface="Times New Roman"/>
                <a:cs typeface="Times New Roman"/>
              </a:rPr>
              <a:t>3</a:t>
            </a:r>
            <a:r>
              <a:rPr dirty="0" sz="1400" spc="-70" i="1">
                <a:latin typeface="Times New Roman"/>
                <a:cs typeface="Times New Roman"/>
              </a:rPr>
              <a:t>c</a:t>
            </a:r>
            <a:r>
              <a:rPr dirty="0" baseline="-21604" sz="1350" spc="-104">
                <a:latin typeface="Times New Roman"/>
                <a:cs typeface="Times New Roman"/>
              </a:rPr>
              <a:t>4</a:t>
            </a:r>
            <a:r>
              <a:rPr dirty="0" baseline="-21604" sz="1350" spc="172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240</a:t>
            </a:r>
            <a:r>
              <a:rPr dirty="0" sz="1400" spc="-65" i="1">
                <a:latin typeface="Times New Roman"/>
                <a:cs typeface="Times New Roman"/>
              </a:rPr>
              <a:t>c</a:t>
            </a:r>
            <a:r>
              <a:rPr dirty="0" baseline="-21604" sz="1350" spc="-97">
                <a:latin typeface="Times New Roman"/>
                <a:cs typeface="Times New Roman"/>
              </a:rPr>
              <a:t>2</a:t>
            </a:r>
            <a:r>
              <a:rPr dirty="0" sz="1400" spc="-65" i="1">
                <a:latin typeface="Times New Roman"/>
                <a:cs typeface="Times New Roman"/>
              </a:rPr>
              <a:t>c</a:t>
            </a:r>
            <a:r>
              <a:rPr dirty="0" baseline="-21604" sz="1350" spc="-97">
                <a:latin typeface="Times New Roman"/>
                <a:cs typeface="Times New Roman"/>
              </a:rPr>
              <a:t>5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96</a:t>
            </a:r>
            <a:r>
              <a:rPr dirty="0" sz="1400" spc="-60" i="1">
                <a:latin typeface="Times New Roman"/>
                <a:cs typeface="Times New Roman"/>
              </a:rPr>
              <a:t>c</a:t>
            </a:r>
            <a:r>
              <a:rPr dirty="0" baseline="-21604" sz="1350" spc="-89">
                <a:latin typeface="Times New Roman"/>
                <a:cs typeface="Times New Roman"/>
              </a:rPr>
              <a:t>4</a:t>
            </a:r>
            <a:r>
              <a:rPr dirty="0" sz="1400" spc="-60" i="1">
                <a:latin typeface="Times New Roman"/>
                <a:cs typeface="Times New Roman"/>
              </a:rPr>
              <a:t>c</a:t>
            </a:r>
            <a:r>
              <a:rPr dirty="0" baseline="-21604" sz="1350" spc="-89">
                <a:latin typeface="Times New Roman"/>
                <a:cs typeface="Times New Roman"/>
              </a:rPr>
              <a:t>2</a:t>
            </a:r>
            <a:r>
              <a:rPr dirty="0" baseline="-21604" sz="1350" spc="-52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)</a:t>
            </a:r>
            <a:r>
              <a:rPr dirty="0" sz="1400" spc="-60" i="1">
                <a:latin typeface="Times New Roman"/>
                <a:cs typeface="Times New Roman"/>
              </a:rPr>
              <a:t>e</a:t>
            </a:r>
            <a:r>
              <a:rPr dirty="0" baseline="-21604" sz="1350" spc="-89">
                <a:latin typeface="Times New Roman"/>
                <a:cs typeface="Times New Roman"/>
              </a:rPr>
              <a:t>2</a:t>
            </a:r>
            <a:r>
              <a:rPr dirty="0" baseline="-21604" sz="1350" spc="284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(840</a:t>
            </a:r>
            <a:r>
              <a:rPr dirty="0" sz="1400" spc="-70" i="1">
                <a:latin typeface="Times New Roman"/>
                <a:cs typeface="Times New Roman"/>
              </a:rPr>
              <a:t>c</a:t>
            </a:r>
            <a:r>
              <a:rPr dirty="0" baseline="-21604" sz="1350" spc="-104">
                <a:latin typeface="Times New Roman"/>
                <a:cs typeface="Times New Roman"/>
              </a:rPr>
              <a:t>7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441121" y="8930324"/>
            <a:ext cx="774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90398" y="8820752"/>
            <a:ext cx="398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0" i="1">
                <a:latin typeface="Times New Roman"/>
                <a:cs typeface="Times New Roman"/>
              </a:rPr>
              <a:t>f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baseline="3968" sz="2100" spc="-82">
                <a:latin typeface="Symbol"/>
                <a:cs typeface="Symbol"/>
              </a:rPr>
              <a:t>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-6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75" i="1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97014" y="9104800"/>
            <a:ext cx="5294630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270"/>
              </a:lnSpc>
              <a:spcBef>
                <a:spcPts val="105"/>
              </a:spcBef>
            </a:pP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10">
                <a:latin typeface="Times New Roman"/>
                <a:cs typeface="Times New Roman"/>
              </a:rPr>
              <a:t>96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360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38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288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38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720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 </a:t>
            </a:r>
            <a:r>
              <a:rPr dirty="0" sz="1400" spc="5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480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2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25">
                <a:latin typeface="Times New Roman"/>
                <a:cs typeface="Times New Roman"/>
              </a:rPr>
              <a:t>192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baseline="40123" sz="1350" spc="52">
                <a:latin typeface="Times New Roman"/>
                <a:cs typeface="Times New Roman"/>
              </a:rPr>
              <a:t>3</a:t>
            </a:r>
            <a:r>
              <a:rPr dirty="0" sz="1400" spc="35">
                <a:latin typeface="Times New Roman"/>
                <a:cs typeface="Times New Roman"/>
              </a:rPr>
              <a:t>)</a:t>
            </a:r>
            <a:r>
              <a:rPr dirty="0" sz="1400" spc="35" i="1">
                <a:latin typeface="Times New Roman"/>
                <a:cs typeface="Times New Roman"/>
              </a:rPr>
              <a:t>e</a:t>
            </a:r>
            <a:r>
              <a:rPr dirty="0" baseline="40123" sz="1350" spc="52">
                <a:latin typeface="Times New Roman"/>
                <a:cs typeface="Times New Roman"/>
              </a:rPr>
              <a:t>3</a:t>
            </a:r>
            <a:r>
              <a:rPr dirty="0" baseline="40123" sz="1350" spc="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600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4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403225">
              <a:lnSpc>
                <a:spcPts val="670"/>
              </a:lnSpc>
              <a:tabLst>
                <a:tab pos="985519" algn="l"/>
                <a:tab pos="1696085" algn="l"/>
                <a:tab pos="2543175" algn="l"/>
                <a:tab pos="3259454" algn="l"/>
                <a:tab pos="3968115" algn="l"/>
                <a:tab pos="4319905" algn="l"/>
                <a:tab pos="5060315" algn="l"/>
              </a:tabLst>
            </a:pPr>
            <a:r>
              <a:rPr dirty="0" sz="900" spc="20">
                <a:latin typeface="Times New Roman"/>
                <a:cs typeface="Times New Roman"/>
              </a:rPr>
              <a:t>4	5 </a:t>
            </a:r>
            <a:r>
              <a:rPr dirty="0" sz="900" spc="10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2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6	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5 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7480" y="1094611"/>
            <a:ext cx="5760085" cy="103378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76200">
              <a:lnSpc>
                <a:spcPts val="1215"/>
              </a:lnSpc>
              <a:spcBef>
                <a:spcPts val="140"/>
              </a:spcBef>
            </a:pPr>
            <a:r>
              <a:rPr dirty="0" sz="135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384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baseline="-21604" sz="1350" spc="7">
                <a:latin typeface="Times New Roman"/>
                <a:cs typeface="Times New Roman"/>
              </a:rPr>
              <a:t>2</a:t>
            </a:r>
            <a:r>
              <a:rPr dirty="0" sz="1350" spc="65" i="1">
                <a:latin typeface="Times New Roman"/>
                <a:cs typeface="Times New Roman"/>
              </a:rPr>
              <a:t>c</a:t>
            </a:r>
            <a:r>
              <a:rPr dirty="0" baseline="37037" sz="1350" spc="7">
                <a:latin typeface="Times New Roman"/>
                <a:cs typeface="Times New Roman"/>
              </a:rPr>
              <a:t>2</a:t>
            </a:r>
            <a:r>
              <a:rPr dirty="0" baseline="37037" sz="1350">
                <a:latin typeface="Times New Roman"/>
                <a:cs typeface="Times New Roman"/>
              </a:rPr>
              <a:t> </a:t>
            </a:r>
            <a:r>
              <a:rPr dirty="0" baseline="37037" sz="1350" spc="-142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108</a:t>
            </a:r>
            <a:r>
              <a:rPr dirty="0" sz="1350" spc="5">
                <a:latin typeface="Times New Roman"/>
                <a:cs typeface="Times New Roman"/>
              </a:rPr>
              <a:t>0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70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</a:t>
            </a:r>
            <a:r>
              <a:rPr dirty="0" sz="1350" spc="-9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21</a:t>
            </a:r>
            <a:r>
              <a:rPr dirty="0" sz="1350" spc="5">
                <a:latin typeface="Times New Roman"/>
                <a:cs typeface="Times New Roman"/>
              </a:rPr>
              <a:t>6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65" i="1">
                <a:latin typeface="Times New Roman"/>
                <a:cs typeface="Times New Roman"/>
              </a:rPr>
              <a:t>c</a:t>
            </a:r>
            <a:r>
              <a:rPr dirty="0" baseline="37037" sz="1350" spc="7">
                <a:latin typeface="Times New Roman"/>
                <a:cs typeface="Times New Roman"/>
              </a:rPr>
              <a:t>2</a:t>
            </a:r>
            <a:r>
              <a:rPr dirty="0" baseline="37037" sz="1350">
                <a:latin typeface="Times New Roman"/>
                <a:cs typeface="Times New Roman"/>
              </a:rPr>
              <a:t> </a:t>
            </a:r>
            <a:r>
              <a:rPr dirty="0" baseline="37037" sz="1350" spc="-150">
                <a:latin typeface="Times New Roman"/>
                <a:cs typeface="Times New Roman"/>
              </a:rPr>
              <a:t> </a:t>
            </a:r>
            <a:r>
              <a:rPr dirty="0" sz="1350" spc="135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144</a:t>
            </a:r>
            <a:r>
              <a:rPr dirty="0" sz="1350" spc="5">
                <a:latin typeface="Times New Roman"/>
                <a:cs typeface="Times New Roman"/>
              </a:rPr>
              <a:t>0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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864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30" i="1">
                <a:latin typeface="Times New Roman"/>
                <a:cs typeface="Times New Roman"/>
              </a:rPr>
              <a:t> </a:t>
            </a:r>
            <a:r>
              <a:rPr dirty="0" sz="1350" spc="75" i="1">
                <a:latin typeface="Times New Roman"/>
                <a:cs typeface="Times New Roman"/>
              </a:rPr>
              <a:t>c</a:t>
            </a:r>
            <a:r>
              <a:rPr dirty="0" baseline="37037" sz="1350" spc="7">
                <a:latin typeface="Times New Roman"/>
                <a:cs typeface="Times New Roman"/>
              </a:rPr>
              <a:t>2</a:t>
            </a:r>
            <a:r>
              <a:rPr dirty="0" baseline="37037" sz="1350">
                <a:latin typeface="Times New Roman"/>
                <a:cs typeface="Times New Roman"/>
              </a:rPr>
              <a:t> </a:t>
            </a:r>
            <a:r>
              <a:rPr dirty="0" baseline="37037" sz="1350" spc="-150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1680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85" i="1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5" i="1">
                <a:latin typeface="Times New Roman"/>
                <a:cs typeface="Times New Roman"/>
              </a:rPr>
              <a:t> </a:t>
            </a:r>
            <a:r>
              <a:rPr dirty="0" sz="1350" spc="13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144</a:t>
            </a:r>
            <a:r>
              <a:rPr dirty="0" sz="1350" spc="5">
                <a:latin typeface="Times New Roman"/>
                <a:cs typeface="Times New Roman"/>
              </a:rPr>
              <a:t>0</a:t>
            </a:r>
            <a:r>
              <a:rPr dirty="0" sz="1350" spc="30" i="1">
                <a:latin typeface="Times New Roman"/>
                <a:cs typeface="Times New Roman"/>
              </a:rPr>
              <a:t>c</a:t>
            </a:r>
            <a:r>
              <a:rPr dirty="0" sz="1350" spc="70" i="1">
                <a:latin typeface="Times New Roman"/>
                <a:cs typeface="Times New Roman"/>
              </a:rPr>
              <a:t> </a:t>
            </a:r>
            <a:r>
              <a:rPr dirty="0" sz="1350" spc="75" i="1">
                <a:latin typeface="Times New Roman"/>
                <a:cs typeface="Times New Roman"/>
              </a:rPr>
              <a:t>c</a:t>
            </a:r>
            <a:r>
              <a:rPr dirty="0" baseline="37037" sz="1350" spc="7">
                <a:latin typeface="Times New Roman"/>
                <a:cs typeface="Times New Roman"/>
              </a:rPr>
              <a:t>2</a:t>
            </a:r>
            <a:endParaRPr baseline="37037" sz="1350">
              <a:latin typeface="Times New Roman"/>
              <a:cs typeface="Times New Roman"/>
            </a:endParaRPr>
          </a:p>
          <a:p>
            <a:pPr marL="639445">
              <a:lnSpc>
                <a:spcPts val="675"/>
              </a:lnSpc>
              <a:tabLst>
                <a:tab pos="1280795" algn="l"/>
                <a:tab pos="1976755" algn="l"/>
                <a:tab pos="2753360" algn="l"/>
                <a:tab pos="3571240" algn="l"/>
                <a:tab pos="4475480" algn="l"/>
                <a:tab pos="5244465" algn="l"/>
              </a:tabLst>
            </a:pPr>
            <a:r>
              <a:rPr dirty="0" sz="900" spc="5">
                <a:latin typeface="Times New Roman"/>
                <a:cs typeface="Times New Roman"/>
              </a:rPr>
              <a:t>4	6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3	4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3	5 </a:t>
            </a:r>
            <a:r>
              <a:rPr dirty="0" sz="900" spc="13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2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3	4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3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2	2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7	6 </a:t>
            </a:r>
            <a:r>
              <a:rPr dirty="0" sz="900" spc="4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76200">
              <a:lnSpc>
                <a:spcPts val="1270"/>
              </a:lnSpc>
            </a:pP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960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5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40123" sz="135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384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4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baseline="40123" sz="1350" spc="37">
                <a:latin typeface="Times New Roman"/>
                <a:cs typeface="Times New Roman"/>
              </a:rPr>
              <a:t>4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1584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 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600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2400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 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576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c 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30">
                <a:latin typeface="Times New Roman"/>
                <a:cs typeface="Times New Roman"/>
              </a:rPr>
              <a:t>1152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 marL="649605">
              <a:lnSpc>
                <a:spcPts val="670"/>
              </a:lnSpc>
              <a:tabLst>
                <a:tab pos="1231265" algn="l"/>
                <a:tab pos="1588770" algn="l"/>
                <a:tab pos="2429510" algn="l"/>
                <a:tab pos="3139440" algn="l"/>
                <a:tab pos="3822700" algn="l"/>
                <a:tab pos="4674235" algn="l"/>
                <a:tab pos="5465445" algn="l"/>
              </a:tabLst>
            </a:pPr>
            <a:r>
              <a:rPr dirty="0" sz="900" spc="20">
                <a:latin typeface="Times New Roman"/>
                <a:cs typeface="Times New Roman"/>
              </a:rPr>
              <a:t>2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4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6	5	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4	4 </a:t>
            </a:r>
            <a:r>
              <a:rPr dirty="0" sz="900" spc="19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4 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76200">
              <a:lnSpc>
                <a:spcPts val="1270"/>
              </a:lnSpc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10">
                <a:latin typeface="Times New Roman"/>
                <a:cs typeface="Times New Roman"/>
              </a:rPr>
              <a:t>2520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>
                <a:latin typeface="Times New Roman"/>
                <a:cs typeface="Times New Roman"/>
              </a:rPr>
              <a:t>3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>
                <a:latin typeface="Times New Roman"/>
                <a:cs typeface="Times New Roman"/>
              </a:rPr>
              <a:t>7</a:t>
            </a:r>
            <a:r>
              <a:rPr dirty="0" baseline="-21604" sz="1350" spc="2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</a:t>
            </a:r>
            <a:r>
              <a:rPr dirty="0" sz="1400" spc="15">
                <a:latin typeface="Times New Roman"/>
                <a:cs typeface="Times New Roman"/>
              </a:rPr>
              <a:t>1080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5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</a:t>
            </a:r>
            <a:r>
              <a:rPr dirty="0" sz="1400" spc="20">
                <a:latin typeface="Times New Roman"/>
                <a:cs typeface="Times New Roman"/>
              </a:rPr>
              <a:t>1296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4320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 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4320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c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c</a:t>
            </a:r>
            <a:r>
              <a:rPr dirty="0" baseline="40123" sz="1350" spc="75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2304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baseline="40123" sz="1350" spc="60">
                <a:latin typeface="Times New Roman"/>
                <a:cs typeface="Times New Roman"/>
              </a:rPr>
              <a:t>3</a:t>
            </a:r>
            <a:endParaRPr baseline="40123" sz="1350">
              <a:latin typeface="Times New Roman"/>
              <a:cs typeface="Times New Roman"/>
            </a:endParaRPr>
          </a:p>
          <a:p>
            <a:pPr marL="1518920">
              <a:lnSpc>
                <a:spcPts val="670"/>
              </a:lnSpc>
              <a:tabLst>
                <a:tab pos="2183130" algn="l"/>
                <a:tab pos="3137535" algn="l"/>
                <a:tab pos="4072890" algn="l"/>
                <a:tab pos="5019040" algn="l"/>
              </a:tabLst>
            </a:pPr>
            <a:r>
              <a:rPr dirty="0" sz="900" spc="20">
                <a:latin typeface="Times New Roman"/>
                <a:cs typeface="Times New Roman"/>
              </a:rPr>
              <a:t>3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3 </a:t>
            </a:r>
            <a:r>
              <a:rPr dirty="0" sz="900" spc="11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6	3 </a:t>
            </a:r>
            <a:r>
              <a:rPr dirty="0" sz="900" spc="8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5 </a:t>
            </a:r>
            <a:r>
              <a:rPr dirty="0" sz="900" spc="13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3 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4 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8463" y="2284203"/>
            <a:ext cx="200767" cy="18088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27809" y="2236005"/>
            <a:ext cx="3819525" cy="582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ts val="1270"/>
              </a:lnSpc>
              <a:spcBef>
                <a:spcPts val="105"/>
              </a:spcBef>
              <a:tabLst>
                <a:tab pos="3710940" algn="l"/>
              </a:tabLst>
            </a:pP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10">
                <a:latin typeface="Times New Roman"/>
                <a:cs typeface="Times New Roman"/>
              </a:rPr>
              <a:t>3360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2</a:t>
            </a:r>
            <a:r>
              <a:rPr dirty="0" sz="1400" spc="10" i="1">
                <a:latin typeface="Times New Roman"/>
                <a:cs typeface="Times New Roman"/>
              </a:rPr>
              <a:t>c 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2880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 spc="25">
                <a:latin typeface="Times New Roman"/>
                <a:cs typeface="Times New Roman"/>
              </a:rPr>
              <a:t>1920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c</a:t>
            </a:r>
            <a:r>
              <a:rPr dirty="0" baseline="40123" sz="1350" spc="60">
                <a:latin typeface="Times New Roman"/>
                <a:cs typeface="Times New Roman"/>
              </a:rPr>
              <a:t>4</a:t>
            </a:r>
            <a:r>
              <a:rPr dirty="0" baseline="40123" sz="1350" spc="21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768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baseline="40123" sz="1350" spc="44">
                <a:latin typeface="Times New Roman"/>
                <a:cs typeface="Times New Roman"/>
              </a:rPr>
              <a:t>5</a:t>
            </a:r>
            <a:r>
              <a:rPr dirty="0" baseline="40123" sz="1350" spc="-20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3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131445">
              <a:lnSpc>
                <a:spcPts val="670"/>
              </a:lnSpc>
              <a:tabLst>
                <a:tab pos="946785" algn="l"/>
                <a:tab pos="1736089" algn="l"/>
                <a:tab pos="2458085" algn="l"/>
                <a:tab pos="2810510" algn="l"/>
              </a:tabLst>
            </a:pP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20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7	6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5 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4 </a:t>
            </a:r>
            <a:r>
              <a:rPr dirty="0" sz="900" spc="14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52705">
              <a:lnSpc>
                <a:spcPct val="100000"/>
              </a:lnSpc>
              <a:spcBef>
                <a:spcPts val="75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(2.45)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(2.54),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1085" y="2233930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0015" y="2924980"/>
            <a:ext cx="4130040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270"/>
              </a:lnSpc>
              <a:spcBef>
                <a:spcPts val="105"/>
              </a:spcBef>
            </a:pP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84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r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2(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baseline="40123" sz="1350" spc="15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5">
                <a:latin typeface="Times New Roman"/>
                <a:cs typeface="Times New Roman"/>
              </a:rPr>
              <a:t>7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3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sz="1400" spc="20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baseline="40123" sz="1350" spc="37">
                <a:latin typeface="Times New Roman"/>
                <a:cs typeface="Times New Roman"/>
              </a:rPr>
              <a:t>4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836930">
              <a:lnSpc>
                <a:spcPts val="670"/>
              </a:lnSpc>
              <a:tabLst>
                <a:tab pos="1311275" algn="l"/>
                <a:tab pos="1619885" algn="l"/>
                <a:tab pos="1840230" algn="l"/>
                <a:tab pos="2411095" algn="l"/>
                <a:tab pos="2948305" algn="l"/>
                <a:tab pos="3347085" algn="l"/>
                <a:tab pos="3557904" algn="l"/>
                <a:tab pos="4031615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3	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2	4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2636" y="2924980"/>
            <a:ext cx="1104900" cy="61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</a:pPr>
            <a:r>
              <a:rPr dirty="0" sz="1400" spc="10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4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3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</a:t>
            </a:r>
            <a:r>
              <a:rPr dirty="0" sz="1400" spc="7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 algn="r" marR="69215">
              <a:lnSpc>
                <a:spcPts val="670"/>
              </a:lnSpc>
            </a:pP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51054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(2.58)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5711" y="3354178"/>
            <a:ext cx="191152" cy="18088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042720" y="3305980"/>
            <a:ext cx="2152650" cy="582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18159">
              <a:lnSpc>
                <a:spcPts val="1270"/>
              </a:lnSpc>
              <a:spcBef>
                <a:spcPts val="105"/>
              </a:spcBef>
              <a:tabLst>
                <a:tab pos="2043430" algn="l"/>
              </a:tabLst>
            </a:pPr>
            <a:r>
              <a:rPr dirty="0" sz="1400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8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001394">
              <a:lnSpc>
                <a:spcPts val="670"/>
              </a:lnSpc>
              <a:tabLst>
                <a:tab pos="1406525" algn="l"/>
                <a:tab pos="1626870" algn="l"/>
              </a:tabLst>
            </a:pPr>
            <a:r>
              <a:rPr dirty="0" sz="900" spc="15">
                <a:latin typeface="Times New Roman"/>
                <a:cs typeface="Times New Roman"/>
              </a:rPr>
              <a:t>2	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(2.58),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obtain: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7254" y="3994955"/>
            <a:ext cx="4169410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270"/>
              </a:lnSpc>
              <a:spcBef>
                <a:spcPts val="105"/>
              </a:spcBef>
            </a:pPr>
            <a:r>
              <a:rPr dirty="0" sz="1400" spc="5" i="1">
                <a:latin typeface="Times New Roman"/>
                <a:cs typeface="Times New Roman"/>
              </a:rPr>
              <a:t>y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</a:t>
            </a:r>
            <a:r>
              <a:rPr dirty="0" sz="1400" spc="-40" i="1">
                <a:latin typeface="Times New Roman"/>
                <a:cs typeface="Times New Roman"/>
              </a:rPr>
              <a:t>e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sz="1400" spc="45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5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4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3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7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2</a:t>
            </a:r>
            <a:r>
              <a:rPr dirty="0" sz="1400" spc="-35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3</a:t>
            </a:r>
            <a:r>
              <a:rPr dirty="0" baseline="-21604" sz="1350" spc="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4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3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4</a:t>
            </a:r>
            <a:r>
              <a:rPr dirty="0" baseline="-21604" sz="1350" spc="-1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5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endParaRPr baseline="40123" sz="1350">
              <a:latin typeface="Times New Roman"/>
              <a:cs typeface="Times New Roman"/>
            </a:endParaRPr>
          </a:p>
          <a:p>
            <a:pPr marL="1330325">
              <a:lnSpc>
                <a:spcPts val="670"/>
              </a:lnSpc>
              <a:tabLst>
                <a:tab pos="2113280" algn="l"/>
                <a:tab pos="2332355" algn="l"/>
                <a:tab pos="3439795" algn="l"/>
                <a:tab pos="4047490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44613" y="4424153"/>
            <a:ext cx="199296" cy="180885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954886" y="4375955"/>
            <a:ext cx="3185160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  <a:tabLst>
                <a:tab pos="3088640" algn="l"/>
              </a:tabLst>
            </a:pP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5">
                <a:latin typeface="Times New Roman"/>
                <a:cs typeface="Times New Roman"/>
              </a:rPr>
              <a:t>(4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baseline="-21604" sz="1350" spc="7">
                <a:latin typeface="Times New Roman"/>
                <a:cs typeface="Times New Roman"/>
              </a:rPr>
              <a:t>5</a:t>
            </a:r>
            <a:r>
              <a:rPr dirty="0" baseline="-21604" sz="1350" spc="187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5">
                <a:latin typeface="Times New Roman"/>
                <a:cs typeface="Times New Roman"/>
              </a:rPr>
              <a:t>10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4</a:t>
            </a:r>
            <a:r>
              <a:rPr dirty="0" baseline="-21604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6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baseline="40123" sz="1350" spc="37">
                <a:latin typeface="Times New Roman"/>
                <a:cs typeface="Times New Roman"/>
              </a:rPr>
              <a:t>2</a:t>
            </a:r>
            <a:r>
              <a:rPr dirty="0" baseline="40123" sz="1350" spc="21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c</a:t>
            </a:r>
            <a:r>
              <a:rPr dirty="0" baseline="40123" sz="1350" spc="67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8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398270">
              <a:lnSpc>
                <a:spcPts val="670"/>
              </a:lnSpc>
              <a:tabLst>
                <a:tab pos="1903730" algn="l"/>
                <a:tab pos="2442845" algn="l"/>
                <a:tab pos="2663825" algn="l"/>
              </a:tabLst>
            </a:pPr>
            <a:r>
              <a:rPr dirty="0" sz="900" spc="20">
                <a:latin typeface="Times New Roman"/>
                <a:cs typeface="Times New Roman"/>
              </a:rPr>
              <a:t>3	3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2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41085" y="4374006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23455" y="4805153"/>
            <a:ext cx="189889" cy="180885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495188" y="4756955"/>
            <a:ext cx="4901565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  <a:tabLst>
                <a:tab pos="4818380" algn="l"/>
              </a:tabLst>
            </a:pP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47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r>
              <a:rPr dirty="0" baseline="40123" sz="1350" spc="27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e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17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(5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4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3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(18</a:t>
            </a:r>
            <a:r>
              <a:rPr dirty="0" sz="1400" spc="-25" i="1">
                <a:latin typeface="Times New Roman"/>
                <a:cs typeface="Times New Roman"/>
              </a:rPr>
              <a:t>c</a:t>
            </a:r>
            <a:r>
              <a:rPr dirty="0" baseline="-21604" sz="1350" spc="-37">
                <a:latin typeface="Times New Roman"/>
                <a:cs typeface="Times New Roman"/>
              </a:rPr>
              <a:t>2</a:t>
            </a:r>
            <a:r>
              <a:rPr dirty="0" sz="1400" spc="-25" i="1">
                <a:latin typeface="Times New Roman"/>
                <a:cs typeface="Times New Roman"/>
              </a:rPr>
              <a:t>c</a:t>
            </a:r>
            <a:r>
              <a:rPr dirty="0" baseline="-21604" sz="1350" spc="-37">
                <a:latin typeface="Times New Roman"/>
                <a:cs typeface="Times New Roman"/>
              </a:rPr>
              <a:t>3</a:t>
            </a:r>
            <a:r>
              <a:rPr dirty="0" baseline="-21604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baseline="-21604" sz="1350" spc="7">
                <a:latin typeface="Times New Roman"/>
                <a:cs typeface="Times New Roman"/>
              </a:rPr>
              <a:t>4</a:t>
            </a:r>
            <a:r>
              <a:rPr dirty="0" baseline="-21604" sz="1350" spc="20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35">
                <a:latin typeface="Times New Roman"/>
                <a:cs typeface="Times New Roman"/>
              </a:rPr>
              <a:t>12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baseline="40123" sz="1350" spc="52">
                <a:latin typeface="Times New Roman"/>
                <a:cs typeface="Times New Roman"/>
              </a:rPr>
              <a:t>3</a:t>
            </a:r>
            <a:r>
              <a:rPr dirty="0" sz="1400" spc="35">
                <a:latin typeface="Times New Roman"/>
                <a:cs typeface="Times New Roman"/>
              </a:rPr>
              <a:t>)</a:t>
            </a:r>
            <a:r>
              <a:rPr dirty="0" sz="1400" spc="35" i="1">
                <a:latin typeface="Times New Roman"/>
                <a:cs typeface="Times New Roman"/>
              </a:rPr>
              <a:t>e</a:t>
            </a:r>
            <a:r>
              <a:rPr dirty="0" baseline="40123" sz="1350" spc="52">
                <a:latin typeface="Times New Roman"/>
                <a:cs typeface="Times New Roman"/>
              </a:rPr>
              <a:t>5</a:t>
            </a:r>
            <a:r>
              <a:rPr dirty="0" baseline="40123" sz="1350" spc="17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009650">
              <a:lnSpc>
                <a:spcPts val="670"/>
              </a:lnSpc>
              <a:tabLst>
                <a:tab pos="1424305" algn="l"/>
                <a:tab pos="2021839" algn="l"/>
                <a:tab pos="2637790" algn="l"/>
                <a:tab pos="4188460" algn="l"/>
                <a:tab pos="4401185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1085" y="5101208"/>
            <a:ext cx="457200" cy="582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32836" y="5494128"/>
            <a:ext cx="191942" cy="180885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495204" y="5445930"/>
            <a:ext cx="3212465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  <a:tabLst>
                <a:tab pos="3129280" algn="l"/>
              </a:tabLst>
            </a:pP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32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5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22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e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(6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baseline="-21604" sz="1350" spc="-7">
                <a:latin typeface="Times New Roman"/>
                <a:cs typeface="Times New Roman"/>
              </a:rPr>
              <a:t>3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baseline="-21604" sz="1350" spc="-17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3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104265">
              <a:lnSpc>
                <a:spcPts val="670"/>
              </a:lnSpc>
              <a:tabLst>
                <a:tab pos="1502410" algn="l"/>
                <a:tab pos="2711450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n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80300" y="6182605"/>
            <a:ext cx="188789" cy="18130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1030020" y="5790056"/>
            <a:ext cx="5118735" cy="9271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528320">
              <a:lnSpc>
                <a:spcPts val="1275"/>
              </a:lnSpc>
              <a:spcBef>
                <a:spcPts val="1035"/>
              </a:spcBef>
              <a:tabLst>
                <a:tab pos="2439035" algn="l"/>
                <a:tab pos="4623435" algn="l"/>
              </a:tabLst>
            </a:pP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4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5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2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e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4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	(2.62)</a:t>
            </a:r>
            <a:endParaRPr sz="1400">
              <a:latin typeface="Times New Roman"/>
              <a:cs typeface="Times New Roman"/>
            </a:endParaRPr>
          </a:p>
          <a:p>
            <a:pPr marL="1475105">
              <a:lnSpc>
                <a:spcPts val="675"/>
              </a:lnSpc>
              <a:tabLst>
                <a:tab pos="1889125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5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(2.46),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(2.55),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(2.56),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(2.57),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(2.60),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(2.61)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(2.62),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8544" y="6932026"/>
            <a:ext cx="6985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5475" algn="l"/>
              </a:tabLst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 spc="20">
                <a:latin typeface="Times New Roman"/>
                <a:cs typeface="Times New Roman"/>
              </a:rPr>
              <a:t>  </a:t>
            </a:r>
            <a:r>
              <a:rPr dirty="0" sz="900" spc="-8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4316" y="6821975"/>
            <a:ext cx="53746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5" i="1">
                <a:latin typeface="Times New Roman"/>
                <a:cs typeface="Times New Roman"/>
              </a:rPr>
              <a:t>z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52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65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3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114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5">
                <a:latin typeface="Times New Roman"/>
                <a:cs typeface="Times New Roman"/>
              </a:rPr>
              <a:t>3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baseline="40123" sz="1350" spc="15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5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7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0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09788" y="7212373"/>
            <a:ext cx="30480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1775" algn="l"/>
              </a:tabLst>
            </a:pP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 spc="15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3667" y="7102073"/>
            <a:ext cx="1248410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5</a:t>
            </a:r>
            <a:r>
              <a:rPr dirty="0" sz="1400" spc="-4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5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</a:t>
            </a:r>
            <a:r>
              <a:rPr dirty="0" sz="1400" spc="-25">
                <a:latin typeface="Times New Roman"/>
                <a:cs typeface="Times New Roman"/>
              </a:rPr>
              <a:t>8</a:t>
            </a:r>
            <a:r>
              <a:rPr dirty="0" sz="1400" spc="60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4</a:t>
            </a:r>
            <a:r>
              <a:rPr dirty="0" baseline="40123" sz="1350" spc="-17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67144" y="7150351"/>
            <a:ext cx="201913" cy="181295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2621904" y="6912064"/>
            <a:ext cx="3857625" cy="42862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  <a:tabLst>
                <a:tab pos="218440" algn="l"/>
                <a:tab pos="758825" algn="l"/>
                <a:tab pos="1282700" algn="l"/>
                <a:tab pos="1750695" algn="l"/>
                <a:tab pos="1963420" algn="l"/>
                <a:tab pos="2506980" algn="l"/>
                <a:tab pos="3007360" algn="l"/>
                <a:tab pos="3646804" algn="l"/>
              </a:tabLst>
            </a:pPr>
            <a:r>
              <a:rPr dirty="0" sz="900" spc="20">
                <a:latin typeface="Times New Roman"/>
                <a:cs typeface="Times New Roman"/>
              </a:rPr>
              <a:t>3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	4	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3	3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2	2 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 marL="46990">
              <a:lnSpc>
                <a:spcPct val="100000"/>
              </a:lnSpc>
              <a:spcBef>
                <a:spcPts val="250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41085" y="7100696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48940" y="7445502"/>
            <a:ext cx="5149850" cy="617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(2.59) 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(2.63),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270"/>
              </a:lnSpc>
              <a:spcBef>
                <a:spcPts val="1035"/>
              </a:spcBef>
            </a:pPr>
            <a:r>
              <a:rPr dirty="0" sz="1400" spc="20" i="1">
                <a:latin typeface="Times New Roman"/>
                <a:cs typeface="Times New Roman"/>
              </a:rPr>
              <a:t>z</a:t>
            </a:r>
            <a:r>
              <a:rPr dirty="0" baseline="-21604" sz="1350" spc="30" i="1">
                <a:latin typeface="Times New Roman"/>
                <a:cs typeface="Times New Roman"/>
              </a:rPr>
              <a:t>n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277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(7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2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9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-209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44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-21604" sz="1350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</a:t>
            </a:r>
            <a:r>
              <a:rPr dirty="0" sz="1400" spc="20">
                <a:latin typeface="Times New Roman"/>
                <a:cs typeface="Times New Roman"/>
              </a:rPr>
              <a:t>10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4</a:t>
            </a:r>
            <a:r>
              <a:rPr dirty="0" baseline="-21604" sz="1350" spc="1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baseline="-21604" sz="1350" spc="-15">
                <a:latin typeface="Times New Roman"/>
                <a:cs typeface="Times New Roman"/>
              </a:rPr>
              <a:t>5</a:t>
            </a:r>
            <a:endParaRPr baseline="-21604" sz="1350">
              <a:latin typeface="Times New Roman"/>
              <a:cs typeface="Times New Roman"/>
            </a:endParaRPr>
          </a:p>
          <a:p>
            <a:pPr marL="1631314">
              <a:lnSpc>
                <a:spcPts val="670"/>
              </a:lnSpc>
              <a:tabLst>
                <a:tab pos="2774950" algn="l"/>
                <a:tab pos="2987675" algn="l"/>
                <a:tab pos="3458210" algn="l"/>
                <a:tab pos="4094479" algn="l"/>
              </a:tabLst>
            </a:pP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9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	</a:t>
            </a: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3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08830" y="8282036"/>
            <a:ext cx="304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410" algn="l"/>
              </a:tabLst>
            </a:pP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 spc="15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67327" y="8220183"/>
            <a:ext cx="198549" cy="180885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1821093" y="8171985"/>
            <a:ext cx="112776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044575" algn="l"/>
              </a:tabLst>
            </a:pP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10">
                <a:latin typeface="Times New Roman"/>
                <a:cs typeface="Times New Roman"/>
              </a:rPr>
              <a:t>38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baseline="40123" sz="1350" spc="15">
                <a:latin typeface="Times New Roman"/>
                <a:cs typeface="Times New Roman"/>
              </a:rPr>
              <a:t>4</a:t>
            </a:r>
            <a:r>
              <a:rPr dirty="0" baseline="40123" sz="1350" spc="-16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baseline="40123" sz="1350" spc="15">
                <a:latin typeface="Times New Roman"/>
                <a:cs typeface="Times New Roman"/>
              </a:rPr>
              <a:t>5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41085" y="8170926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18984" y="8601183"/>
            <a:ext cx="194126" cy="180885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1037968" y="8552985"/>
            <a:ext cx="3757929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  <a:tabLst>
                <a:tab pos="3674745" algn="l"/>
              </a:tabLst>
            </a:pP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z</a:t>
            </a:r>
            <a:r>
              <a:rPr dirty="0" baseline="-21604" sz="1350" spc="67" i="1">
                <a:latin typeface="Times New Roman"/>
                <a:cs typeface="Times New Roman"/>
              </a:rPr>
              <a:t>n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r>
              <a:rPr dirty="0" baseline="40123" sz="1350" spc="26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e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4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baseline="40123" sz="1350" spc="44">
                <a:latin typeface="Times New Roman"/>
                <a:cs typeface="Times New Roman"/>
              </a:rPr>
              <a:t>2</a:t>
            </a:r>
            <a:r>
              <a:rPr dirty="0" sz="1400" spc="30" i="1">
                <a:latin typeface="Times New Roman"/>
                <a:cs typeface="Times New Roman"/>
              </a:rPr>
              <a:t>e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(18</a:t>
            </a: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40123" sz="1350" spc="-30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5">
                <a:latin typeface="Times New Roman"/>
                <a:cs typeface="Times New Roman"/>
              </a:rPr>
              <a:t>14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-21604" sz="1350" spc="22">
                <a:latin typeface="Times New Roman"/>
                <a:cs typeface="Times New Roman"/>
              </a:rPr>
              <a:t>3</a:t>
            </a:r>
            <a:r>
              <a:rPr dirty="0" baseline="-21604" sz="1350" spc="-217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8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333500">
              <a:lnSpc>
                <a:spcPts val="670"/>
              </a:lnSpc>
              <a:tabLst>
                <a:tab pos="1747520" algn="l"/>
                <a:tab pos="2437130" algn="l"/>
                <a:tab pos="3254375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21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1085" y="8551926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9712" y="8984088"/>
            <a:ext cx="191272" cy="180885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1037974" y="8935890"/>
            <a:ext cx="2488565" cy="273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ts val="1270"/>
              </a:lnSpc>
              <a:spcBef>
                <a:spcPts val="105"/>
              </a:spcBef>
              <a:tabLst>
                <a:tab pos="2392680" algn="l"/>
              </a:tabLst>
            </a:pP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z</a:t>
            </a:r>
            <a:r>
              <a:rPr dirty="0" baseline="-21604" sz="1350" spc="60" i="1">
                <a:latin typeface="Times New Roman"/>
                <a:cs typeface="Times New Roman"/>
              </a:rPr>
              <a:t>n</a:t>
            </a:r>
            <a:r>
              <a:rPr dirty="0" baseline="-21604" sz="1350" spc="23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3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22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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5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426845">
              <a:lnSpc>
                <a:spcPts val="670"/>
              </a:lnSpc>
              <a:tabLst>
                <a:tab pos="1830705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13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65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641085" y="8934450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8120" y="9278822"/>
            <a:ext cx="282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911" y="1143108"/>
            <a:ext cx="197550" cy="18088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00499" y="1830178"/>
            <a:ext cx="191035" cy="18088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2365216" y="507217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36790" y="5072178"/>
            <a:ext cx="0" cy="210185"/>
          </a:xfrm>
          <a:custGeom>
            <a:avLst/>
            <a:gdLst/>
            <a:ahLst/>
            <a:cxnLst/>
            <a:rect l="l" t="t" r="r" b="b"/>
            <a:pathLst>
              <a:path w="0" h="210185">
                <a:moveTo>
                  <a:pt x="0" y="0"/>
                </a:moveTo>
                <a:lnTo>
                  <a:pt x="0" y="20998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74482" y="1094910"/>
            <a:ext cx="5600065" cy="51866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0">
              <a:lnSpc>
                <a:spcPts val="1270"/>
              </a:lnSpc>
              <a:spcBef>
                <a:spcPts val="105"/>
              </a:spcBef>
              <a:tabLst>
                <a:tab pos="2366645" algn="l"/>
                <a:tab pos="4678680" algn="l"/>
              </a:tabLst>
            </a:pP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z</a:t>
            </a:r>
            <a:r>
              <a:rPr dirty="0" baseline="-21604" sz="1350" spc="67" i="1">
                <a:latin typeface="Times New Roman"/>
                <a:cs typeface="Times New Roman"/>
              </a:rPr>
              <a:t>n</a:t>
            </a:r>
            <a:r>
              <a:rPr dirty="0" baseline="-21604" sz="1350" spc="23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23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26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e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8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6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	(2.67)</a:t>
            </a:r>
            <a:endParaRPr sz="1400">
              <a:latin typeface="Times New Roman"/>
              <a:cs typeface="Times New Roman"/>
            </a:endParaRPr>
          </a:p>
          <a:p>
            <a:pPr marL="1393190">
              <a:lnSpc>
                <a:spcPts val="670"/>
              </a:lnSpc>
              <a:tabLst>
                <a:tab pos="1795780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n	</a:t>
            </a: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Now, 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(2.47), </a:t>
            </a:r>
            <a:r>
              <a:rPr dirty="0" sz="1400" spc="-5">
                <a:latin typeface="Times New Roman"/>
                <a:cs typeface="Times New Roman"/>
              </a:rPr>
              <a:t>(2.55)-(2.58), </a:t>
            </a:r>
            <a:r>
              <a:rPr dirty="0" sz="1400">
                <a:latin typeface="Times New Roman"/>
                <a:cs typeface="Times New Roman"/>
              </a:rPr>
              <a:t>(2.65), </a:t>
            </a:r>
            <a:r>
              <a:rPr dirty="0" sz="1400" spc="-5">
                <a:latin typeface="Times New Roman"/>
                <a:cs typeface="Times New Roman"/>
              </a:rPr>
              <a:t>(2.66)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(2.67),</a:t>
            </a:r>
            <a:r>
              <a:rPr dirty="0" sz="1400">
                <a:latin typeface="Times New Roman"/>
                <a:cs typeface="Times New Roman"/>
              </a:rPr>
              <a:t> 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583565">
              <a:lnSpc>
                <a:spcPts val="1270"/>
              </a:lnSpc>
              <a:spcBef>
                <a:spcPts val="1040"/>
              </a:spcBef>
              <a:tabLst>
                <a:tab pos="3916679" algn="l"/>
              </a:tabLst>
            </a:pPr>
            <a:r>
              <a:rPr dirty="0" sz="1400" spc="-15" i="1">
                <a:latin typeface="Times New Roman"/>
                <a:cs typeface="Times New Roman"/>
              </a:rPr>
              <a:t>e</a:t>
            </a:r>
            <a:r>
              <a:rPr dirty="0" baseline="-21604" sz="1350" spc="-22" i="1">
                <a:latin typeface="Times New Roman"/>
                <a:cs typeface="Times New Roman"/>
              </a:rPr>
              <a:t>n</a:t>
            </a:r>
            <a:r>
              <a:rPr dirty="0" baseline="-21604" sz="1350" spc="-22">
                <a:latin typeface="Symbol"/>
                <a:cs typeface="Symbol"/>
              </a:rPr>
              <a:t></a:t>
            </a:r>
            <a:r>
              <a:rPr dirty="0" baseline="-21604" sz="1350" spc="-22">
                <a:latin typeface="Times New Roman"/>
                <a:cs typeface="Times New Roman"/>
              </a:rPr>
              <a:t>1</a:t>
            </a:r>
            <a:r>
              <a:rPr dirty="0" baseline="-21604" sz="1350" spc="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4</a:t>
            </a:r>
            <a:r>
              <a:rPr dirty="0" sz="1400" spc="15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4</a:t>
            </a:r>
            <a:r>
              <a:rPr dirty="0" baseline="40123" sz="1350" spc="21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(6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217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</a:t>
            </a:r>
            <a:r>
              <a:rPr dirty="0" sz="1400" spc="20">
                <a:latin typeface="Times New Roman"/>
                <a:cs typeface="Times New Roman"/>
              </a:rPr>
              <a:t>10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2</a:t>
            </a:r>
            <a:r>
              <a:rPr dirty="0" sz="1400" spc="20" i="1">
                <a:latin typeface="Times New Roman"/>
                <a:cs typeface="Times New Roman"/>
              </a:rPr>
              <a:t>c</a:t>
            </a:r>
            <a:r>
              <a:rPr dirty="0" baseline="-21604" sz="1350" spc="30">
                <a:latin typeface="Times New Roman"/>
                <a:cs typeface="Times New Roman"/>
              </a:rPr>
              <a:t>4</a:t>
            </a:r>
            <a:r>
              <a:rPr dirty="0" baseline="-21604" sz="1350" spc="22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5</a:t>
            </a:r>
            <a:r>
              <a:rPr dirty="0" sz="1400" spc="-20" i="1">
                <a:latin typeface="Times New Roman"/>
                <a:cs typeface="Times New Roman"/>
              </a:rPr>
              <a:t>c</a:t>
            </a:r>
            <a:r>
              <a:rPr dirty="0" baseline="-21604" sz="1350" spc="-30">
                <a:latin typeface="Times New Roman"/>
                <a:cs typeface="Times New Roman"/>
              </a:rPr>
              <a:t>5</a:t>
            </a:r>
            <a:r>
              <a:rPr dirty="0" baseline="-21604" sz="1350" spc="202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30">
                <a:latin typeface="Times New Roman"/>
                <a:cs typeface="Times New Roman"/>
              </a:rPr>
              <a:t>18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baseline="40123" sz="1350" spc="44">
                <a:latin typeface="Times New Roman"/>
                <a:cs typeface="Times New Roman"/>
              </a:rPr>
              <a:t>4</a:t>
            </a:r>
            <a:r>
              <a:rPr dirty="0" baseline="40123" sz="1350" spc="-17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22">
                <a:latin typeface="Times New Roman"/>
                <a:cs typeface="Times New Roman"/>
              </a:rPr>
              <a:t>5</a:t>
            </a:r>
            <a:r>
              <a:rPr dirty="0" baseline="40123" sz="1350" spc="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181100">
              <a:lnSpc>
                <a:spcPts val="670"/>
              </a:lnSpc>
              <a:tabLst>
                <a:tab pos="1790064" algn="l"/>
                <a:tab pos="3279140" algn="l"/>
                <a:tab pos="3499485" algn="l"/>
              </a:tabLst>
            </a:pP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155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3	2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e</a:t>
            </a:r>
            <a:r>
              <a:rPr dirty="0" baseline="-22875" sz="1275" spc="7" i="1">
                <a:latin typeface="Times New Roman"/>
                <a:cs typeface="Times New Roman"/>
              </a:rPr>
              <a:t>n</a:t>
            </a:r>
            <a:r>
              <a:rPr dirty="0" baseline="-22875" sz="1275" spc="7">
                <a:latin typeface="Symbol"/>
                <a:cs typeface="Symbol"/>
              </a:rPr>
              <a:t></a:t>
            </a:r>
            <a:r>
              <a:rPr dirty="0" baseline="-22875" sz="1275" spc="7">
                <a:latin typeface="Times New Roman"/>
                <a:cs typeface="Times New Roman"/>
              </a:rPr>
              <a:t>1</a:t>
            </a:r>
            <a:r>
              <a:rPr dirty="0" baseline="-22875" sz="1275" spc="209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n</a:t>
            </a:r>
            <a:r>
              <a:rPr dirty="0" baseline="-22875" sz="1275" spc="15">
                <a:latin typeface="Symbol"/>
                <a:cs typeface="Symbol"/>
              </a:rPr>
              <a:t></a:t>
            </a:r>
            <a:r>
              <a:rPr dirty="0" baseline="-22875" sz="1275" spc="15">
                <a:latin typeface="Times New Roman"/>
                <a:cs typeface="Times New Roman"/>
              </a:rPr>
              <a:t>1</a:t>
            </a:r>
            <a:r>
              <a:rPr dirty="0" baseline="-22875" sz="1275" spc="1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r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06045" marR="81280">
              <a:lnSpc>
                <a:spcPct val="143600"/>
              </a:lnSpc>
              <a:spcBef>
                <a:spcPts val="300"/>
              </a:spcBef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shows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three-step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(i.e.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RK2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fourth-order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convergence.</a:t>
            </a:r>
            <a:endParaRPr sz="140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133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2.31: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functions:</a:t>
            </a:r>
            <a:endParaRPr sz="1400">
              <a:latin typeface="Times New Roman"/>
              <a:cs typeface="Times New Roman"/>
            </a:endParaRPr>
          </a:p>
          <a:p>
            <a:pPr marL="619760" marR="2535555" indent="-635">
              <a:lnSpc>
                <a:spcPct val="178300"/>
              </a:lnSpc>
              <a:spcBef>
                <a:spcPts val="345"/>
              </a:spcBef>
            </a:pPr>
            <a:r>
              <a:rPr dirty="0" sz="1400" spc="-45" i="1">
                <a:latin typeface="Times New Roman"/>
                <a:cs typeface="Times New Roman"/>
              </a:rPr>
              <a:t>f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95">
                <a:latin typeface="Times New Roman"/>
                <a:cs typeface="Times New Roman"/>
              </a:rPr>
              <a:t>n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127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125">
                <a:latin typeface="Symbol"/>
                <a:cs typeface="Symbol"/>
              </a:rPr>
              <a:t></a:t>
            </a:r>
            <a:r>
              <a:rPr dirty="0" sz="1400" spc="130">
                <a:latin typeface="Times New Roman"/>
                <a:cs typeface="Times New Roman"/>
              </a:rPr>
              <a:t>1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-15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d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57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  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 spc="60" i="1">
                <a:latin typeface="Times New Roman"/>
                <a:cs typeface="Times New Roman"/>
              </a:rPr>
              <a:t>f</a:t>
            </a:r>
            <a:r>
              <a:rPr dirty="0" baseline="-21604" sz="1350" spc="22">
                <a:latin typeface="Times New Roman"/>
                <a:cs typeface="Times New Roman"/>
              </a:rPr>
              <a:t>2</a:t>
            </a:r>
            <a:r>
              <a:rPr dirty="0" baseline="-21604" sz="1350" spc="-165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85" i="1">
                <a:latin typeface="Times New Roman"/>
                <a:cs typeface="Times New Roman"/>
              </a:rPr>
              <a:t>e</a:t>
            </a:r>
            <a:r>
              <a:rPr dirty="0" baseline="40123" sz="1350" spc="22" i="1">
                <a:latin typeface="Times New Roman"/>
                <a:cs typeface="Times New Roman"/>
              </a:rPr>
              <a:t>x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-89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2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19607" sz="1275" spc="15">
                <a:latin typeface="Times New Roman"/>
                <a:cs typeface="Times New Roman"/>
              </a:rPr>
              <a:t>0</a:t>
            </a:r>
            <a:r>
              <a:rPr dirty="0" baseline="-19607" sz="1275">
                <a:latin typeface="Times New Roman"/>
                <a:cs typeface="Times New Roman"/>
              </a:rPr>
              <a:t> </a:t>
            </a:r>
            <a:r>
              <a:rPr dirty="0" baseline="-19607" sz="1275" spc="15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Symbol"/>
                <a:cs typeface="Symbol"/>
              </a:rPr>
              <a:t></a:t>
            </a:r>
            <a:r>
              <a:rPr dirty="0" baseline="2057" sz="2025" spc="-7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2</a:t>
            </a:r>
            <a:r>
              <a:rPr dirty="0" baseline="2057" sz="2025" spc="-17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spc="35" i="1">
                <a:latin typeface="Times New Roman"/>
                <a:cs typeface="Times New Roman"/>
              </a:rPr>
              <a:t>f</a:t>
            </a:r>
            <a:r>
              <a:rPr dirty="0" baseline="-21604" sz="1350" spc="22">
                <a:latin typeface="Times New Roman"/>
                <a:cs typeface="Times New Roman"/>
              </a:rPr>
              <a:t>3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65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Symbol"/>
                <a:cs typeface="Symbol"/>
              </a:rPr>
              <a:t>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19607" sz="1275" spc="22">
                <a:latin typeface="Times New Roman"/>
                <a:cs typeface="Times New Roman"/>
              </a:rPr>
              <a:t>0</a:t>
            </a:r>
            <a:r>
              <a:rPr dirty="0" baseline="-19607" sz="1275">
                <a:latin typeface="Times New Roman"/>
                <a:cs typeface="Times New Roman"/>
              </a:rPr>
              <a:t> 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1</a:t>
            </a:r>
            <a:r>
              <a:rPr dirty="0" baseline="2057" sz="2025" spc="7">
                <a:latin typeface="Times New Roman"/>
                <a:cs typeface="Times New Roman"/>
              </a:rPr>
              <a:t>.5</a:t>
            </a:r>
            <a:r>
              <a:rPr dirty="0" baseline="2057" sz="2025" spc="-30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06045" marR="81915">
              <a:lnSpc>
                <a:spcPct val="15950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Newton-Raphson,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RK1</a:t>
            </a:r>
            <a:r>
              <a:rPr dirty="0" sz="1400" spc="200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RK2</a:t>
            </a:r>
            <a:r>
              <a:rPr dirty="0" sz="1400" spc="2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methods.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stopping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criteria: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19607" sz="1275" spc="7" i="1">
                <a:latin typeface="Times New Roman"/>
                <a:cs typeface="Times New Roman"/>
              </a:rPr>
              <a:t>i</a:t>
            </a:r>
            <a:r>
              <a:rPr dirty="0" baseline="-19607" sz="1275" spc="7">
                <a:latin typeface="Symbol"/>
                <a:cs typeface="Symbol"/>
              </a:rPr>
              <a:t></a:t>
            </a:r>
            <a:r>
              <a:rPr dirty="0" baseline="-19607" sz="1275" spc="7">
                <a:latin typeface="Times New Roman"/>
                <a:cs typeface="Times New Roman"/>
              </a:rPr>
              <a:t>1</a:t>
            </a:r>
            <a:r>
              <a:rPr dirty="0" baseline="-19607" sz="1275" spc="142">
                <a:latin typeface="Times New Roman"/>
                <a:cs typeface="Times New Roman"/>
              </a:rPr>
              <a:t> </a:t>
            </a:r>
            <a:r>
              <a:rPr dirty="0" baseline="2057" sz="2025" spc="44">
                <a:latin typeface="Symbol"/>
                <a:cs typeface="Symbol"/>
              </a:rPr>
              <a:t></a:t>
            </a:r>
            <a:r>
              <a:rPr dirty="0" baseline="2057" sz="2025" spc="-15">
                <a:latin typeface="Times New Roman"/>
                <a:cs typeface="Times New Roman"/>
              </a:rPr>
              <a:t> </a:t>
            </a:r>
            <a:r>
              <a:rPr dirty="0" baseline="2057" sz="2025" spc="-7" i="1">
                <a:latin typeface="Times New Roman"/>
                <a:cs typeface="Times New Roman"/>
              </a:rPr>
              <a:t>x</a:t>
            </a:r>
            <a:r>
              <a:rPr dirty="0" baseline="-19607" sz="1275" spc="-7" i="1">
                <a:latin typeface="Times New Roman"/>
                <a:cs typeface="Times New Roman"/>
              </a:rPr>
              <a:t>i</a:t>
            </a:r>
            <a:r>
              <a:rPr dirty="0" baseline="-19607" sz="1275" spc="22" i="1">
                <a:latin typeface="Times New Roman"/>
                <a:cs typeface="Times New Roman"/>
              </a:rPr>
              <a:t> </a:t>
            </a:r>
            <a:r>
              <a:rPr dirty="0" baseline="2057" sz="2025" spc="44">
                <a:latin typeface="Symbol"/>
                <a:cs typeface="Symbol"/>
              </a:rPr>
              <a:t></a:t>
            </a:r>
            <a:r>
              <a:rPr dirty="0" baseline="2057" sz="2025" spc="-157">
                <a:latin typeface="Times New Roman"/>
                <a:cs typeface="Times New Roman"/>
              </a:rPr>
              <a:t> </a:t>
            </a:r>
            <a:r>
              <a:rPr dirty="0" baseline="1915" sz="2175" spc="-30">
                <a:latin typeface="Symbol"/>
                <a:cs typeface="Symbol"/>
              </a:rPr>
              <a:t></a:t>
            </a:r>
            <a:r>
              <a:rPr dirty="0" baseline="1915" sz="2175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50">
                <a:latin typeface="Symbol"/>
                <a:cs typeface="Symbol"/>
              </a:rPr>
              <a:t></a:t>
            </a:r>
            <a:r>
              <a:rPr dirty="0" sz="1450" spc="9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35">
                <a:latin typeface="Times New Roman"/>
                <a:cs typeface="Times New Roman"/>
              </a:rPr>
              <a:t>10</a:t>
            </a:r>
            <a:r>
              <a:rPr dirty="0" baseline="40123" sz="1350" spc="52">
                <a:latin typeface="Symbol"/>
                <a:cs typeface="Symbol"/>
              </a:rPr>
              <a:t></a:t>
            </a:r>
            <a:r>
              <a:rPr dirty="0" baseline="40123" sz="1350" spc="52">
                <a:latin typeface="Times New Roman"/>
                <a:cs typeface="Times New Roman"/>
              </a:rPr>
              <a:t>5</a:t>
            </a:r>
            <a:r>
              <a:rPr dirty="0" baseline="40123" sz="1350" spc="32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and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10</a:t>
            </a:r>
            <a:r>
              <a:rPr dirty="0" baseline="40123" sz="1350" spc="7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10</a:t>
            </a:r>
            <a:r>
              <a:rPr dirty="0" baseline="40123" sz="1350" spc="5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.)</a:t>
            </a:r>
            <a:endParaRPr sz="1400">
              <a:latin typeface="Times New Roman"/>
              <a:cs typeface="Times New Roman"/>
            </a:endParaRPr>
          </a:p>
          <a:p>
            <a:pPr marL="106045" marR="135890">
              <a:lnSpc>
                <a:spcPct val="143600"/>
              </a:lnSpc>
              <a:spcBef>
                <a:spcPts val="370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 </a:t>
            </a:r>
            <a:r>
              <a:rPr dirty="0" sz="1400" spc="-5">
                <a:latin typeface="Times New Roman"/>
                <a:cs typeface="Times New Roman"/>
              </a:rPr>
              <a:t>After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>
                <a:latin typeface="Times New Roman"/>
                <a:cs typeface="Times New Roman"/>
              </a:rPr>
              <a:t>NR</a:t>
            </a:r>
            <a:r>
              <a:rPr dirty="0" sz="1400" spc="-5">
                <a:latin typeface="Times New Roman"/>
                <a:cs typeface="Times New Roman"/>
              </a:rPr>
              <a:t>),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RK1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RK2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get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results:</a:t>
            </a:r>
            <a:endParaRPr sz="1400">
              <a:latin typeface="Times New Roman"/>
              <a:cs typeface="Times New Roman"/>
            </a:endParaRPr>
          </a:p>
          <a:p>
            <a:pPr marL="106045">
              <a:lnSpc>
                <a:spcPct val="100000"/>
              </a:lnSpc>
              <a:spcBef>
                <a:spcPts val="1045"/>
              </a:spcBef>
            </a:pPr>
            <a:r>
              <a:rPr dirty="0" baseline="1984" sz="2100" spc="-7" b="1">
                <a:latin typeface="Times New Roman"/>
                <a:cs typeface="Times New Roman"/>
              </a:rPr>
              <a:t>Table</a:t>
            </a:r>
            <a:r>
              <a:rPr dirty="0" baseline="1984" sz="2100" b="1">
                <a:latin typeface="Times New Roman"/>
                <a:cs typeface="Times New Roman"/>
              </a:rPr>
              <a:t> </a:t>
            </a:r>
            <a:r>
              <a:rPr dirty="0" baseline="1984" sz="2100" spc="-7" b="1">
                <a:latin typeface="Times New Roman"/>
                <a:cs typeface="Times New Roman"/>
              </a:rPr>
              <a:t>2.1</a:t>
            </a:r>
            <a:r>
              <a:rPr dirty="0" baseline="1984" sz="2100" spc="15" b="1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Approximate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results</a:t>
            </a:r>
            <a:r>
              <a:rPr dirty="0" baseline="1984" sz="2100" spc="3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for</a:t>
            </a:r>
            <a:r>
              <a:rPr dirty="0" baseline="1984" sz="2100" spc="66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sin</a:t>
            </a:r>
            <a:r>
              <a:rPr dirty="0" baseline="40123" sz="1350" spc="37">
                <a:latin typeface="Times New Roman"/>
                <a:cs typeface="Times New Roman"/>
              </a:rPr>
              <a:t>2</a:t>
            </a:r>
            <a:r>
              <a:rPr dirty="0" baseline="40123" sz="1350" spc="127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50">
                <a:latin typeface="Times New Roman"/>
                <a:cs typeface="Times New Roman"/>
              </a:rPr>
              <a:t>1</a:t>
            </a:r>
            <a:r>
              <a:rPr dirty="0" baseline="1984" sz="2100" spc="75">
                <a:latin typeface="Times New Roman"/>
                <a:cs typeface="Times New Roman"/>
              </a:rPr>
              <a:t>and</a:t>
            </a:r>
            <a:r>
              <a:rPr dirty="0" baseline="1984" sz="2100" spc="352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0</a:t>
            </a:r>
            <a:r>
              <a:rPr dirty="0" baseline="-21604" sz="1350" spc="24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66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23086" y="6409308"/>
          <a:ext cx="4921250" cy="1292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"/>
                <a:gridCol w="1318894"/>
                <a:gridCol w="802005"/>
                <a:gridCol w="1318894"/>
                <a:gridCol w="802004"/>
              </a:tblGrid>
              <a:tr h="2971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sz="125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47008" sz="975" spc="-7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47008" sz="975">
                          <a:latin typeface="Times New Roman"/>
                          <a:cs typeface="Times New Roman"/>
                        </a:rPr>
                        <a:t>5</a:t>
                      </a:r>
                      <a:endParaRPr baseline="47008" sz="9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sz="125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47008" sz="97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47008" sz="975" spc="15">
                          <a:latin typeface="Times New Roman"/>
                          <a:cs typeface="Times New Roman"/>
                        </a:rPr>
                        <a:t>10</a:t>
                      </a:r>
                      <a:endParaRPr baseline="47008" sz="9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4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marR="61594" indent="-4889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 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61594" indent="-444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 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NR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1.40449164822738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260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RK1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RK2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042720" y="7790985"/>
            <a:ext cx="50292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Table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2.2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4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f</a:t>
            </a:r>
            <a:r>
              <a:rPr dirty="0" baseline="-21604" sz="1350" spc="52">
                <a:latin typeface="Times New Roman"/>
                <a:cs typeface="Times New Roman"/>
              </a:rPr>
              <a:t>2</a:t>
            </a:r>
            <a:r>
              <a:rPr dirty="0" baseline="-21604" sz="1350" spc="-16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50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e</a:t>
            </a:r>
            <a:r>
              <a:rPr dirty="0" baseline="40123" sz="1350" spc="75" i="1">
                <a:latin typeface="Times New Roman"/>
                <a:cs typeface="Times New Roman"/>
              </a:rPr>
              <a:t>x</a:t>
            </a:r>
            <a:r>
              <a:rPr dirty="0" baseline="40123" sz="1350" spc="254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3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2and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>
                <a:latin typeface="Times New Roman"/>
                <a:cs typeface="Times New Roman"/>
              </a:rPr>
              <a:t>0</a:t>
            </a:r>
            <a:r>
              <a:rPr dirty="0" baseline="-19607" sz="1275" spc="337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Symbol"/>
                <a:cs typeface="Symbol"/>
              </a:rPr>
              <a:t></a:t>
            </a:r>
            <a:r>
              <a:rPr dirty="0" baseline="2057" sz="2025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2</a:t>
            </a:r>
            <a:endParaRPr baseline="2057" sz="2025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23086" y="8235441"/>
          <a:ext cx="4921250" cy="129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"/>
                <a:gridCol w="1318894"/>
                <a:gridCol w="802005"/>
                <a:gridCol w="1318894"/>
                <a:gridCol w="802004"/>
              </a:tblGrid>
              <a:tr h="2971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2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sz="125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47008" sz="975" spc="-7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47008" sz="975">
                          <a:latin typeface="Times New Roman"/>
                          <a:cs typeface="Times New Roman"/>
                        </a:rPr>
                        <a:t>5</a:t>
                      </a:r>
                      <a:endParaRPr baseline="47008" sz="9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2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sz="125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47008" sz="97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47008" sz="975" spc="15">
                          <a:latin typeface="Times New Roman"/>
                          <a:cs typeface="Times New Roman"/>
                        </a:rPr>
                        <a:t>10</a:t>
                      </a:r>
                      <a:endParaRPr baseline="47008" sz="9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50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marR="61594" indent="-4889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 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61594" indent="-444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 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NR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RK1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134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RK2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720" y="1094910"/>
            <a:ext cx="45453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Table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2.3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50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40123" sz="1350" spc="37">
                <a:latin typeface="Times New Roman"/>
                <a:cs typeface="Times New Roman"/>
              </a:rPr>
              <a:t>3</a:t>
            </a:r>
            <a:r>
              <a:rPr dirty="0" baseline="40123" sz="1350" spc="172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</a:t>
            </a:r>
            <a:r>
              <a:rPr dirty="0" sz="1400" spc="40">
                <a:latin typeface="Times New Roman"/>
                <a:cs typeface="Times New Roman"/>
              </a:rPr>
              <a:t>10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>
                <a:latin typeface="Times New Roman"/>
                <a:cs typeface="Times New Roman"/>
              </a:rPr>
              <a:t>0</a:t>
            </a:r>
            <a:r>
              <a:rPr dirty="0" baseline="-19607" sz="1275" spc="32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1.5</a:t>
            </a:r>
            <a:endParaRPr baseline="2057" sz="2025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23086" y="1716277"/>
          <a:ext cx="4921250" cy="1381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60"/>
                <a:gridCol w="1318894"/>
                <a:gridCol w="802005"/>
                <a:gridCol w="1318894"/>
                <a:gridCol w="802004"/>
              </a:tblGrid>
              <a:tr h="2971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2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sz="125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5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4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-2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47008" sz="975" spc="-7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47008" sz="975">
                          <a:latin typeface="Times New Roman"/>
                          <a:cs typeface="Times New Roman"/>
                        </a:rPr>
                        <a:t>5</a:t>
                      </a:r>
                      <a:endParaRPr baseline="47008" sz="9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250">
                          <a:latin typeface="Symbol"/>
                          <a:cs typeface="Symbol"/>
                        </a:rPr>
                        <a:t></a:t>
                      </a:r>
                      <a:r>
                        <a:rPr dirty="0" sz="125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50" spc="4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5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baseline="47008" sz="97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47008" sz="975" spc="15">
                          <a:latin typeface="Times New Roman"/>
                          <a:cs typeface="Times New Roman"/>
                        </a:rPr>
                        <a:t>10</a:t>
                      </a:r>
                      <a:endParaRPr baseline="47008" sz="9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1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NR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2.15443469003192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2.15443469003188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RK1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2.15443469003188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2.69003188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RK2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2.15443469003188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2.15443469003188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8120" y="3529711"/>
            <a:ext cx="4541520" cy="744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2.3.12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Rostam-Shno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Consider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combination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02336" y="4567685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5" h="0">
                <a:moveTo>
                  <a:pt x="0" y="0"/>
                </a:moveTo>
                <a:lnTo>
                  <a:pt x="4080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0197" y="4783589"/>
            <a:ext cx="1415415" cy="0"/>
          </a:xfrm>
          <a:custGeom>
            <a:avLst/>
            <a:gdLst/>
            <a:ahLst/>
            <a:cxnLst/>
            <a:rect l="l" t="t" r="r" b="b"/>
            <a:pathLst>
              <a:path w="1415414" h="0">
                <a:moveTo>
                  <a:pt x="0" y="0"/>
                </a:moveTo>
                <a:lnTo>
                  <a:pt x="1415284" y="0"/>
                </a:lnTo>
              </a:path>
            </a:pathLst>
          </a:custGeom>
          <a:ln w="61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974841" y="4660720"/>
            <a:ext cx="704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4215" y="4775691"/>
            <a:ext cx="438784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210" i="1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x</a:t>
            </a:r>
            <a:r>
              <a:rPr dirty="0" baseline="-23809" sz="1050" spc="52" i="1">
                <a:latin typeface="Times New Roman"/>
                <a:cs typeface="Times New Roman"/>
              </a:rPr>
              <a:t>n</a:t>
            </a:r>
            <a:r>
              <a:rPr dirty="0" baseline="-23809" sz="1050" spc="-5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9410" y="4542220"/>
            <a:ext cx="704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96887" y="4542220"/>
            <a:ext cx="704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52535" y="4343566"/>
            <a:ext cx="65405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90"/>
              </a:spcBef>
              <a:buFont typeface="Symbol"/>
              <a:buChar char=""/>
              <a:tabLst>
                <a:tab pos="206375" algn="l"/>
              </a:tabLst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x</a:t>
            </a:r>
            <a:r>
              <a:rPr dirty="0" baseline="-23809" sz="1050" spc="52" i="1">
                <a:latin typeface="Times New Roman"/>
                <a:cs typeface="Times New Roman"/>
              </a:rPr>
              <a:t>n</a:t>
            </a:r>
            <a:r>
              <a:rPr dirty="0" baseline="-23809" sz="1050" spc="-5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baseline="-34722" sz="1800">
                <a:latin typeface="Times New Roman"/>
                <a:cs typeface="Times New Roman"/>
              </a:rPr>
              <a:t>)</a:t>
            </a:r>
            <a:endParaRPr baseline="-34722"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6150" y="4441285"/>
            <a:ext cx="72580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6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7577" y="4767005"/>
            <a:ext cx="6350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>
                <a:latin typeface="Symbol"/>
                <a:cs typeface="Symbol"/>
              </a:rPr>
              <a:t>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28263" y="4559470"/>
            <a:ext cx="38798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baseline="2314" sz="1800" spc="30">
                <a:latin typeface="Symbol"/>
                <a:cs typeface="Symbol"/>
              </a:rPr>
              <a:t></a:t>
            </a:r>
            <a:r>
              <a:rPr dirty="0" sz="1200" spc="20">
                <a:latin typeface="Times New Roman"/>
                <a:cs typeface="Times New Roman"/>
              </a:rPr>
              <a:t>(</a:t>
            </a:r>
            <a:r>
              <a:rPr dirty="0" sz="1200" spc="20" i="1">
                <a:latin typeface="Times New Roman"/>
                <a:cs typeface="Times New Roman"/>
              </a:rPr>
              <a:t>x</a:t>
            </a:r>
            <a:r>
              <a:rPr dirty="0" sz="1200" spc="18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3671" y="4657189"/>
            <a:ext cx="69723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n</a:t>
            </a:r>
            <a:r>
              <a:rPr dirty="0" baseline="-23809" sz="1050">
                <a:latin typeface="Symbol"/>
                <a:cs typeface="Symbol"/>
              </a:rPr>
              <a:t></a:t>
            </a:r>
            <a:r>
              <a:rPr dirty="0" baseline="-23809" sz="1050">
                <a:latin typeface="Times New Roman"/>
                <a:cs typeface="Times New Roman"/>
              </a:rPr>
              <a:t>1</a:t>
            </a:r>
            <a:r>
              <a:rPr dirty="0" baseline="-23809" sz="1050" spc="232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baseline="-23809" sz="1050" spc="15" i="1">
                <a:latin typeface="Times New Roman"/>
                <a:cs typeface="Times New Roman"/>
              </a:rPr>
              <a:t>n</a:t>
            </a:r>
            <a:r>
              <a:rPr dirty="0" baseline="-23809" sz="1050" spc="2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2051" y="4631562"/>
            <a:ext cx="18497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(Porta 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Pták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41085" y="4631562"/>
            <a:ext cx="4565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5092064"/>
            <a:ext cx="2825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88233" y="5625041"/>
            <a:ext cx="409575" cy="0"/>
          </a:xfrm>
          <a:custGeom>
            <a:avLst/>
            <a:gdLst/>
            <a:ahLst/>
            <a:cxnLst/>
            <a:rect l="l" t="t" r="r" b="b"/>
            <a:pathLst>
              <a:path w="409575" h="0">
                <a:moveTo>
                  <a:pt x="0" y="0"/>
                </a:moveTo>
                <a:lnTo>
                  <a:pt x="4093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63031" y="6038701"/>
            <a:ext cx="409575" cy="0"/>
          </a:xfrm>
          <a:custGeom>
            <a:avLst/>
            <a:gdLst/>
            <a:ahLst/>
            <a:cxnLst/>
            <a:rect l="l" t="t" r="r" b="b"/>
            <a:pathLst>
              <a:path w="409575" h="0">
                <a:moveTo>
                  <a:pt x="0" y="0"/>
                </a:moveTo>
                <a:lnTo>
                  <a:pt x="4093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836341" y="6131943"/>
            <a:ext cx="704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89344" y="6030815"/>
            <a:ext cx="38925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baseline="2314" sz="1800" spc="30">
                <a:latin typeface="Symbol"/>
                <a:cs typeface="Symbol"/>
              </a:rPr>
              <a:t></a:t>
            </a:r>
            <a:r>
              <a:rPr dirty="0" sz="1200" spc="20">
                <a:latin typeface="Times New Roman"/>
                <a:cs typeface="Times New Roman"/>
              </a:rPr>
              <a:t>(</a:t>
            </a:r>
            <a:r>
              <a:rPr dirty="0" sz="1200" spc="20" i="1">
                <a:latin typeface="Times New Roman"/>
                <a:cs typeface="Times New Roman"/>
              </a:rPr>
              <a:t>x</a:t>
            </a:r>
            <a:r>
              <a:rPr dirty="0" sz="1200" spc="18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45843" y="5599880"/>
            <a:ext cx="9994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1660" algn="l"/>
                <a:tab pos="941705" algn="l"/>
              </a:tabLst>
            </a:pPr>
            <a:r>
              <a:rPr dirty="0" sz="700" i="1">
                <a:latin typeface="Times New Roman"/>
                <a:cs typeface="Times New Roman"/>
              </a:rPr>
              <a:t>n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n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3719" y="5814501"/>
            <a:ext cx="6553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206375" algn="l"/>
              </a:tabLst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x</a:t>
            </a:r>
            <a:r>
              <a:rPr dirty="0" baseline="-23809" sz="1050" spc="52" i="1">
                <a:latin typeface="Times New Roman"/>
                <a:cs typeface="Times New Roman"/>
              </a:rPr>
              <a:t>n</a:t>
            </a:r>
            <a:r>
              <a:rPr dirty="0" baseline="-23809" sz="1050" spc="-37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baseline="-34722" sz="1800">
                <a:latin typeface="Times New Roman"/>
                <a:cs typeface="Times New Roman"/>
              </a:rPr>
              <a:t>)</a:t>
            </a:r>
            <a:endParaRPr baseline="-34722"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2118" y="5912088"/>
            <a:ext cx="16833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spc="25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n</a:t>
            </a:r>
            <a:r>
              <a:rPr dirty="0" baseline="-23809" sz="1050" spc="-2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baseline="2314" sz="1800" spc="-22">
                <a:latin typeface="Symbol"/>
                <a:cs typeface="Symbol"/>
              </a:rPr>
              <a:t>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spc="25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n</a:t>
            </a:r>
            <a:r>
              <a:rPr dirty="0" baseline="-23809" sz="1050" spc="-2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baseline="2314" sz="1800" spc="-22">
                <a:latin typeface="Symbol"/>
                <a:cs typeface="Symbol"/>
              </a:rPr>
              <a:t>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spc="25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n</a:t>
            </a:r>
            <a:r>
              <a:rPr dirty="0" baseline="-23809" sz="1050" spc="-2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spc="25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n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4419" y="5617162"/>
            <a:ext cx="38925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baseline="2314" sz="1800" spc="30">
                <a:latin typeface="Symbol"/>
                <a:cs typeface="Symbol"/>
              </a:rPr>
              <a:t></a:t>
            </a:r>
            <a:r>
              <a:rPr dirty="0" sz="1200" spc="20">
                <a:latin typeface="Times New Roman"/>
                <a:cs typeface="Times New Roman"/>
              </a:rPr>
              <a:t>(</a:t>
            </a:r>
            <a:r>
              <a:rPr dirty="0" sz="1200" spc="20" i="1">
                <a:latin typeface="Times New Roman"/>
                <a:cs typeface="Times New Roman"/>
              </a:rPr>
              <a:t>x</a:t>
            </a:r>
            <a:r>
              <a:rPr dirty="0" sz="1200" spc="18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38794" y="5400854"/>
            <a:ext cx="6553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206375" algn="l"/>
              </a:tabLst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x</a:t>
            </a:r>
            <a:r>
              <a:rPr dirty="0" baseline="-23809" sz="1050" spc="52" i="1">
                <a:latin typeface="Times New Roman"/>
                <a:cs typeface="Times New Roman"/>
              </a:rPr>
              <a:t>n</a:t>
            </a:r>
            <a:r>
              <a:rPr dirty="0" baseline="-23809" sz="1050" spc="-44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baseline="-34722" sz="1800">
                <a:latin typeface="Times New Roman"/>
                <a:cs typeface="Times New Roman"/>
              </a:rPr>
              <a:t>)</a:t>
            </a:r>
            <a:endParaRPr baseline="-34722"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37030" y="5498743"/>
            <a:ext cx="12858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-37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6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-6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85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73675" y="5689472"/>
            <a:ext cx="30746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600325" algn="l"/>
                <a:tab pos="2963545" algn="l"/>
              </a:tabLst>
            </a:pP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-23809" sz="1050" i="1">
                <a:latin typeface="Times New Roman"/>
                <a:cs typeface="Times New Roman"/>
              </a:rPr>
              <a:t>n</a:t>
            </a:r>
            <a:r>
              <a:rPr dirty="0" baseline="-23809" sz="1050">
                <a:latin typeface="Symbol"/>
                <a:cs typeface="Symbol"/>
              </a:rPr>
              <a:t></a:t>
            </a:r>
            <a:r>
              <a:rPr dirty="0" baseline="-23809" sz="1050">
                <a:latin typeface="Times New Roman"/>
                <a:cs typeface="Times New Roman"/>
              </a:rPr>
              <a:t>1</a:t>
            </a:r>
            <a:r>
              <a:rPr dirty="0" baseline="-23809" sz="1050" spc="262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baseline="-23809" sz="1050" spc="15" i="1">
                <a:latin typeface="Times New Roman"/>
                <a:cs typeface="Times New Roman"/>
              </a:rPr>
              <a:t>n</a:t>
            </a:r>
            <a:r>
              <a:rPr dirty="0" baseline="-23809" sz="1050" spc="270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u="sng" baseline="23148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9682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	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69104" y="5689472"/>
            <a:ext cx="5207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(Zhou)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41085" y="5689472"/>
            <a:ext cx="4565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8120" y="6246342"/>
            <a:ext cx="5430520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>
                <a:latin typeface="Times New Roman"/>
                <a:cs typeface="Times New Roman"/>
              </a:rPr>
              <a:t> 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modification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third-order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convergence,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produce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high-order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methods,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combine (2.68)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(2.69)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973978" y="7544896"/>
            <a:ext cx="972185" cy="0"/>
          </a:xfrm>
          <a:custGeom>
            <a:avLst/>
            <a:gdLst/>
            <a:ahLst/>
            <a:cxnLst/>
            <a:rect l="l" t="t" r="r" b="b"/>
            <a:pathLst>
              <a:path w="972185" h="0">
                <a:moveTo>
                  <a:pt x="0" y="0"/>
                </a:moveTo>
                <a:lnTo>
                  <a:pt x="971813" y="0"/>
                </a:lnTo>
              </a:path>
            </a:pathLst>
          </a:custGeom>
          <a:ln w="86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74358" y="7544896"/>
            <a:ext cx="1907539" cy="0"/>
          </a:xfrm>
          <a:custGeom>
            <a:avLst/>
            <a:gdLst/>
            <a:ahLst/>
            <a:cxnLst/>
            <a:rect l="l" t="t" r="r" b="b"/>
            <a:pathLst>
              <a:path w="1907539" h="0">
                <a:moveTo>
                  <a:pt x="0" y="0"/>
                </a:moveTo>
                <a:lnTo>
                  <a:pt x="1907383" y="0"/>
                </a:lnTo>
              </a:path>
            </a:pathLst>
          </a:custGeom>
          <a:ln w="86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965817" y="7287928"/>
            <a:ext cx="33680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839595" algn="l"/>
              </a:tabLst>
            </a:pP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Symbol"/>
                <a:cs typeface="Symbol"/>
              </a:rPr>
              <a:t>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y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baseline="40123" sz="1350" spc="-30">
                <a:latin typeface="Times New Roman"/>
                <a:cs typeface="Times New Roman"/>
              </a:rPr>
              <a:t>2</a:t>
            </a:r>
            <a:r>
              <a:rPr dirty="0" baseline="40123" sz="1350" spc="-16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2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-35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spc="-150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y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spc="-150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72951" y="7390250"/>
            <a:ext cx="89725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15" i="1">
                <a:latin typeface="Times New Roman"/>
                <a:cs typeface="Times New Roman"/>
              </a:rPr>
              <a:t>n</a:t>
            </a:r>
            <a:r>
              <a:rPr dirty="0" baseline="-21604" sz="1350" spc="-112">
                <a:latin typeface="Symbol"/>
                <a:cs typeface="Symbol"/>
              </a:rPr>
              <a:t></a:t>
            </a:r>
            <a:r>
              <a:rPr dirty="0" baseline="-21604" sz="1350" spc="-30">
                <a:latin typeface="Times New Roman"/>
                <a:cs typeface="Times New Roman"/>
              </a:rPr>
              <a:t>1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Symbol"/>
                <a:cs typeface="Symbol"/>
              </a:rPr>
              <a:t>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50" spc="-60">
                <a:latin typeface="Symbol"/>
                <a:cs typeface="Symbol"/>
              </a:rPr>
              <a:t>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29406" y="7528852"/>
            <a:ext cx="3906520" cy="2813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0800">
              <a:lnSpc>
                <a:spcPts val="1325"/>
              </a:lnSpc>
              <a:spcBef>
                <a:spcPts val="114"/>
              </a:spcBef>
              <a:tabLst>
                <a:tab pos="753745" algn="l"/>
              </a:tabLst>
            </a:pP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Symbol"/>
                <a:cs typeface="Symbol"/>
              </a:rPr>
              <a:t>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baseline="43650" sz="2100" spc="-52">
                <a:latin typeface="Symbol"/>
                <a:cs typeface="Symbol"/>
              </a:rPr>
              <a:t></a:t>
            </a:r>
            <a:r>
              <a:rPr dirty="0" baseline="43650" sz="2100" spc="-179">
                <a:latin typeface="Times New Roman"/>
                <a:cs typeface="Times New Roman"/>
              </a:rPr>
              <a:t> </a:t>
            </a:r>
            <a:r>
              <a:rPr dirty="0" baseline="43650" sz="2100" spc="-202">
                <a:latin typeface="Times New Roman"/>
                <a:cs typeface="Times New Roman"/>
              </a:rPr>
              <a:t>(</a:t>
            </a:r>
            <a:r>
              <a:rPr dirty="0" baseline="43650" sz="2100" spc="-44">
                <a:latin typeface="Times New Roman"/>
                <a:cs typeface="Times New Roman"/>
              </a:rPr>
              <a:t>1</a:t>
            </a:r>
            <a:r>
              <a:rPr dirty="0" baseline="43650" sz="2100" spc="-337">
                <a:latin typeface="Times New Roman"/>
                <a:cs typeface="Times New Roman"/>
              </a:rPr>
              <a:t> </a:t>
            </a:r>
            <a:r>
              <a:rPr dirty="0" baseline="43650" sz="2100" spc="-52">
                <a:latin typeface="Symbol"/>
                <a:cs typeface="Symbol"/>
              </a:rPr>
              <a:t></a:t>
            </a:r>
            <a:r>
              <a:rPr dirty="0" baseline="43650" sz="2100" spc="-112">
                <a:latin typeface="Times New Roman"/>
                <a:cs typeface="Times New Roman"/>
              </a:rPr>
              <a:t> </a:t>
            </a:r>
            <a:r>
              <a:rPr dirty="0" baseline="42145" sz="2175" spc="-89">
                <a:latin typeface="Symbol"/>
                <a:cs typeface="Symbol"/>
              </a:rPr>
              <a:t></a:t>
            </a:r>
            <a:r>
              <a:rPr dirty="0" baseline="42145" sz="2175" spc="-277">
                <a:latin typeface="Times New Roman"/>
                <a:cs typeface="Times New Roman"/>
              </a:rPr>
              <a:t> </a:t>
            </a:r>
            <a:r>
              <a:rPr dirty="0" baseline="43650" sz="2100" spc="-30">
                <a:latin typeface="Times New Roman"/>
                <a:cs typeface="Times New Roman"/>
              </a:rPr>
              <a:t>)</a:t>
            </a:r>
            <a:r>
              <a:rPr dirty="0" baseline="43650" sz="2100" spc="217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3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3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y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20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41666" sz="2100">
                <a:latin typeface="Times New Roman"/>
                <a:cs typeface="Times New Roman"/>
              </a:rPr>
              <a:t>,</a:t>
            </a:r>
            <a:r>
              <a:rPr dirty="0" baseline="41666" sz="2100">
                <a:latin typeface="Times New Roman"/>
                <a:cs typeface="Times New Roman"/>
              </a:rPr>
              <a:t> </a:t>
            </a:r>
            <a:r>
              <a:rPr dirty="0" baseline="41666" sz="2100" spc="127">
                <a:latin typeface="Times New Roman"/>
                <a:cs typeface="Times New Roman"/>
              </a:rPr>
              <a:t> </a:t>
            </a:r>
            <a:r>
              <a:rPr dirty="0" baseline="41666" sz="2100">
                <a:latin typeface="Times New Roman"/>
                <a:cs typeface="Times New Roman"/>
              </a:rPr>
              <a:t>(</a:t>
            </a:r>
            <a:r>
              <a:rPr dirty="0" baseline="41666" sz="2100" spc="7">
                <a:latin typeface="Times New Roman"/>
                <a:cs typeface="Times New Roman"/>
              </a:rPr>
              <a:t>2</a:t>
            </a:r>
            <a:r>
              <a:rPr dirty="0" baseline="41666" sz="2100" spc="-7">
                <a:latin typeface="Times New Roman"/>
                <a:cs typeface="Times New Roman"/>
              </a:rPr>
              <a:t>.</a:t>
            </a:r>
            <a:r>
              <a:rPr dirty="0" baseline="41666" sz="2100" spc="-15">
                <a:latin typeface="Times New Roman"/>
                <a:cs typeface="Times New Roman"/>
              </a:rPr>
              <a:t>7</a:t>
            </a:r>
            <a:r>
              <a:rPr dirty="0" baseline="41666" sz="2100" spc="7">
                <a:latin typeface="Times New Roman"/>
                <a:cs typeface="Times New Roman"/>
              </a:rPr>
              <a:t>0</a:t>
            </a:r>
            <a:r>
              <a:rPr dirty="0" baseline="41666" sz="2100">
                <a:latin typeface="Times New Roman"/>
                <a:cs typeface="Times New Roman"/>
              </a:rPr>
              <a:t>)</a:t>
            </a:r>
            <a:endParaRPr baseline="41666" sz="2100">
              <a:latin typeface="Times New Roman"/>
              <a:cs typeface="Times New Roman"/>
            </a:endParaRPr>
          </a:p>
          <a:p>
            <a:pPr marL="315595">
              <a:lnSpc>
                <a:spcPts val="665"/>
              </a:lnSpc>
              <a:tabLst>
                <a:tab pos="1616710" algn="l"/>
                <a:tab pos="2047875" algn="l"/>
                <a:tab pos="2708910" algn="l"/>
                <a:tab pos="3114675" algn="l"/>
              </a:tabLst>
            </a:pPr>
            <a:r>
              <a:rPr dirty="0" sz="900" spc="-20" i="1">
                <a:latin typeface="Times New Roman"/>
                <a:cs typeface="Times New Roman"/>
              </a:rPr>
              <a:t>n	n	n	n	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8120" y="7874093"/>
            <a:ext cx="135255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Symbol"/>
                <a:cs typeface="Symbol"/>
              </a:rPr>
              <a:t></a:t>
            </a:r>
            <a:r>
              <a:rPr dirty="0" sz="1500" spc="-9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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R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779756" y="8474373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21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88554" y="8438411"/>
            <a:ext cx="41783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47980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r>
              <a:rPr dirty="0" sz="850" spc="15" i="1">
                <a:latin typeface="Times New Roman"/>
                <a:cs typeface="Times New Roman"/>
              </a:rPr>
              <a:t>	</a:t>
            </a: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67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2090034" y="8575359"/>
            <a:ext cx="819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11609" y="8466863"/>
            <a:ext cx="4387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204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82721" y="8328951"/>
            <a:ext cx="2428240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350" spc="10" i="1">
                <a:latin typeface="Times New Roman"/>
                <a:cs typeface="Times New Roman"/>
              </a:rPr>
              <a:t>y</a:t>
            </a:r>
            <a:r>
              <a:rPr dirty="0" sz="1350" spc="10" i="1">
                <a:latin typeface="Times New Roman"/>
                <a:cs typeface="Times New Roman"/>
              </a:rPr>
              <a:t>  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 </a:t>
            </a:r>
            <a:r>
              <a:rPr dirty="0" sz="1350" spc="-16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baseline="37037" sz="2025" spc="7" i="1">
                <a:latin typeface="Times New Roman"/>
                <a:cs typeface="Times New Roman"/>
              </a:rPr>
              <a:t>f</a:t>
            </a:r>
            <a:r>
              <a:rPr dirty="0" baseline="37037" sz="2025" i="1">
                <a:latin typeface="Times New Roman"/>
                <a:cs typeface="Times New Roman"/>
              </a:rPr>
              <a:t> </a:t>
            </a:r>
            <a:r>
              <a:rPr dirty="0" baseline="37037" sz="2025" spc="172">
                <a:latin typeface="Times New Roman"/>
                <a:cs typeface="Times New Roman"/>
              </a:rPr>
              <a:t>(</a:t>
            </a:r>
            <a:r>
              <a:rPr dirty="0" baseline="37037" sz="2025" spc="7" i="1">
                <a:latin typeface="Times New Roman"/>
                <a:cs typeface="Times New Roman"/>
              </a:rPr>
              <a:t>x</a:t>
            </a:r>
            <a:r>
              <a:rPr dirty="0" baseline="35947" sz="1275" spc="22" i="1">
                <a:latin typeface="Times New Roman"/>
                <a:cs typeface="Times New Roman"/>
              </a:rPr>
              <a:t>n</a:t>
            </a:r>
            <a:r>
              <a:rPr dirty="0" baseline="35947" sz="1275" spc="-89" i="1">
                <a:latin typeface="Times New Roman"/>
                <a:cs typeface="Times New Roman"/>
              </a:rPr>
              <a:t> </a:t>
            </a:r>
            <a:r>
              <a:rPr dirty="0" baseline="37037" sz="2025" spc="15">
                <a:latin typeface="Times New Roman"/>
                <a:cs typeface="Times New Roman"/>
              </a:rPr>
              <a:t>)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baseline="37037" sz="2025" spc="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n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685282" y="8329421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8120" y="8699514"/>
            <a:ext cx="4090035" cy="690245"/>
          </a:xfrm>
          <a:prstGeom prst="rect">
            <a:avLst/>
          </a:prstGeom>
        </p:spPr>
        <p:txBody>
          <a:bodyPr wrap="square" lIns="0" tIns="1168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bv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y,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Symbol"/>
                <a:cs typeface="Symbol"/>
              </a:rPr>
              <a:t></a:t>
            </a:r>
            <a:r>
              <a:rPr dirty="0" sz="1500" spc="55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Symbol"/>
                <a:cs typeface="Symbol"/>
              </a:rPr>
              <a:t></a:t>
            </a:r>
            <a:r>
              <a:rPr dirty="0" sz="1400" spc="4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ula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2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uc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>
                <a:latin typeface="Times New Roman"/>
                <a:cs typeface="Times New Roman"/>
              </a:rPr>
              <a:t>(2.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500" spc="-35">
                <a:latin typeface="Symbol"/>
                <a:cs typeface="Symbol"/>
              </a:rPr>
              <a:t></a:t>
            </a:r>
            <a:r>
              <a:rPr dirty="0" sz="1500" spc="9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0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72275" y="8814054"/>
            <a:ext cx="1124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while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30520" cy="227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9000"/>
              </a:lnSpc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convergence analysis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formula </a:t>
            </a:r>
            <a:r>
              <a:rPr dirty="0" sz="1400" spc="5">
                <a:latin typeface="Times New Roman"/>
                <a:cs typeface="Times New Roman"/>
              </a:rPr>
              <a:t>(2.70) </a:t>
            </a:r>
            <a:r>
              <a:rPr dirty="0" sz="1400" spc="-5">
                <a:latin typeface="Times New Roman"/>
                <a:cs typeface="Times New Roman"/>
              </a:rPr>
              <a:t>and the discussion of 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choices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parameter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500" spc="-40">
                <a:latin typeface="Symbol"/>
                <a:cs typeface="Symbol"/>
              </a:rPr>
              <a:t></a:t>
            </a:r>
            <a:r>
              <a:rPr dirty="0" sz="15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considered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 the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theorem: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53700"/>
              </a:lnSpc>
              <a:spcBef>
                <a:spcPts val="590"/>
              </a:spcBef>
            </a:pPr>
            <a:r>
              <a:rPr dirty="0" sz="1400" b="1">
                <a:latin typeface="Times New Roman"/>
                <a:cs typeface="Times New Roman"/>
              </a:rPr>
              <a:t>Theorem 2.11: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Assume that the function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sufficiently smooth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neighborhood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its root </a:t>
            </a:r>
            <a:r>
              <a:rPr dirty="0" sz="1500" spc="-30">
                <a:latin typeface="Symbol"/>
                <a:cs typeface="Symbol"/>
              </a:rPr>
              <a:t>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f </a:t>
            </a:r>
            <a:r>
              <a:rPr dirty="0" baseline="4115" sz="2025" spc="-60">
                <a:latin typeface="Symbol"/>
                <a:cs typeface="Symbol"/>
              </a:rPr>
              <a:t></a:t>
            </a:r>
            <a:r>
              <a:rPr dirty="0" baseline="2057" sz="2025" spc="-60">
                <a:latin typeface="Times New Roman"/>
                <a:cs typeface="Times New Roman"/>
              </a:rPr>
              <a:t>(</a:t>
            </a:r>
            <a:r>
              <a:rPr dirty="0" baseline="1915" sz="2175" spc="-60">
                <a:latin typeface="Symbol"/>
                <a:cs typeface="Symbol"/>
              </a:rPr>
              <a:t></a:t>
            </a:r>
            <a:r>
              <a:rPr dirty="0" baseline="1915" sz="2175" spc="-6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) </a:t>
            </a:r>
            <a:r>
              <a:rPr dirty="0" baseline="2057" sz="2025" spc="22">
                <a:latin typeface="Symbol"/>
                <a:cs typeface="Symbol"/>
              </a:rPr>
              <a:t></a:t>
            </a:r>
            <a:r>
              <a:rPr dirty="0" baseline="2057" sz="2025" spc="22">
                <a:latin typeface="Times New Roman"/>
                <a:cs typeface="Times New Roman"/>
              </a:rPr>
              <a:t> 0 </a:t>
            </a:r>
            <a:r>
              <a:rPr dirty="0" sz="1400">
                <a:latin typeface="Times New Roman"/>
                <a:cs typeface="Times New Roman"/>
              </a:rPr>
              <a:t>. Then, </a:t>
            </a:r>
            <a:r>
              <a:rPr dirty="0" sz="1400" spc="-5">
                <a:latin typeface="Times New Roman"/>
                <a:cs typeface="Times New Roman"/>
              </a:rPr>
              <a:t>the iterative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(2.70)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convergence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500" spc="-30">
                <a:latin typeface="Symbol"/>
                <a:cs typeface="Symbol"/>
              </a:rPr>
              <a:t></a:t>
            </a:r>
            <a:r>
              <a:rPr dirty="0" sz="15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neighborhood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500" spc="-25">
                <a:latin typeface="Symbol"/>
                <a:cs typeface="Symbol"/>
              </a:rPr>
              <a:t>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7333" y="302465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2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50150" y="3017442"/>
            <a:ext cx="11366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2720" y="2871178"/>
            <a:ext cx="71818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50" spc="-40">
                <a:latin typeface="Symbol"/>
                <a:cs typeface="Symbol"/>
              </a:rPr>
              <a:t></a:t>
            </a:r>
            <a:r>
              <a:rPr dirty="0" sz="1450" spc="13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20">
                <a:latin typeface="Times New Roman"/>
                <a:cs typeface="Times New Roman"/>
              </a:rPr>
              <a:t> </a:t>
            </a:r>
            <a:r>
              <a:rPr dirty="0" baseline="34979" sz="2025" spc="22">
                <a:latin typeface="Times New Roman"/>
                <a:cs typeface="Times New Roman"/>
              </a:rPr>
              <a:t>1</a:t>
            </a:r>
            <a:r>
              <a:rPr dirty="0" baseline="34979" sz="2025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3477895"/>
            <a:ext cx="3268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Proof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By</a:t>
            </a:r>
            <a:r>
              <a:rPr dirty="0" sz="1400" spc="-5">
                <a:latin typeface="Times New Roman"/>
                <a:cs typeface="Times New Roman"/>
              </a:rPr>
              <a:t> using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Taylor’s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expansion,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have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8196" y="3882658"/>
            <a:ext cx="150241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1645" algn="l"/>
                <a:tab pos="918844" algn="l"/>
                <a:tab pos="1429385" algn="l"/>
              </a:tabLst>
            </a:pPr>
            <a:r>
              <a:rPr dirty="0" sz="900" spc="15">
                <a:latin typeface="Times New Roman"/>
                <a:cs typeface="Times New Roman"/>
              </a:rPr>
              <a:t>2</a:t>
            </a:r>
            <a:r>
              <a:rPr dirty="0" sz="900" spc="15">
                <a:latin typeface="Times New Roman"/>
                <a:cs typeface="Times New Roman"/>
              </a:rPr>
              <a:t>	</a:t>
            </a:r>
            <a:r>
              <a:rPr dirty="0" sz="900" spc="15">
                <a:latin typeface="Times New Roman"/>
                <a:cs typeface="Times New Roman"/>
              </a:rPr>
              <a:t>3</a:t>
            </a:r>
            <a:r>
              <a:rPr dirty="0" sz="900" spc="15">
                <a:latin typeface="Times New Roman"/>
                <a:cs typeface="Times New Roman"/>
              </a:rPr>
              <a:t>	</a:t>
            </a:r>
            <a:r>
              <a:rPr dirty="0" sz="900" spc="15">
                <a:latin typeface="Times New Roman"/>
                <a:cs typeface="Times New Roman"/>
              </a:rPr>
              <a:t>4</a:t>
            </a:r>
            <a:r>
              <a:rPr dirty="0" sz="900" spc="15">
                <a:latin typeface="Times New Roman"/>
                <a:cs typeface="Times New Roman"/>
              </a:rPr>
              <a:t>	</a:t>
            </a:r>
            <a:r>
              <a:rPr dirty="0" sz="900" spc="15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6401" y="4009121"/>
            <a:ext cx="22929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1694" algn="l"/>
                <a:tab pos="1179195" algn="l"/>
                <a:tab pos="1635760" algn="l"/>
                <a:tab pos="2085339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n	n	</a:t>
            </a: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13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3 </a:t>
            </a:r>
            <a:r>
              <a:rPr dirty="0" sz="900" spc="10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15">
                <a:latin typeface="Times New Roman"/>
                <a:cs typeface="Times New Roman"/>
              </a:rPr>
              <a:t>4 </a:t>
            </a:r>
            <a:r>
              <a:rPr dirty="0" sz="900" spc="40">
                <a:latin typeface="Times New Roman"/>
                <a:cs typeface="Times New Roman"/>
              </a:rPr>
              <a:t> 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8019" y="4009121"/>
            <a:ext cx="8509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4917" y="3888642"/>
            <a:ext cx="3240405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45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-70">
                <a:latin typeface="Times New Roman"/>
                <a:cs typeface="Times New Roman"/>
              </a:rPr>
              <a:t>(</a:t>
            </a:r>
            <a:r>
              <a:rPr dirty="0" sz="1450" spc="125">
                <a:latin typeface="Symbol"/>
                <a:cs typeface="Symbol"/>
              </a:rPr>
              <a:t>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5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0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80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1085" y="3896995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8336" y="4264928"/>
            <a:ext cx="63309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0070" algn="l"/>
              </a:tabLst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 spc="2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0631" y="426492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0952" y="4264928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02647" y="4391391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68144" y="4391391"/>
            <a:ext cx="2203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2 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7104" y="4391391"/>
            <a:ext cx="21653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 spc="25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45063" y="4391391"/>
            <a:ext cx="21971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4 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77488" y="4391391"/>
            <a:ext cx="2184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Times New Roman"/>
                <a:cs typeface="Times New Roman"/>
              </a:rPr>
              <a:t>5 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24100" y="4391391"/>
            <a:ext cx="857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2831" y="4270826"/>
            <a:ext cx="717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Symbol"/>
                <a:cs typeface="Symbol"/>
              </a:rPr>
              <a:t>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4675" y="4281340"/>
            <a:ext cx="8369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baseline="3968" sz="2100" spc="52">
                <a:latin typeface="Symbol"/>
                <a:cs typeface="Symbol"/>
              </a:rPr>
              <a:t>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spc="19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225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24264" y="4270887"/>
            <a:ext cx="673735" cy="25272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50" spc="130">
                <a:latin typeface="Symbol"/>
                <a:cs typeface="Symbol"/>
              </a:rPr>
              <a:t>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 spc="-120">
                <a:latin typeface="Times New Roman"/>
                <a:cs typeface="Times New Roman"/>
              </a:rPr>
              <a:t>[</a:t>
            </a:r>
            <a:r>
              <a:rPr dirty="0" sz="1400" spc="140">
                <a:latin typeface="Times New Roman"/>
                <a:cs typeface="Times New Roman"/>
              </a:rPr>
              <a:t>1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27177" y="4281340"/>
            <a:ext cx="24638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3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5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)]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41085" y="4279518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8120" y="4623942"/>
            <a:ext cx="4610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30439" y="5216249"/>
            <a:ext cx="574675" cy="0"/>
          </a:xfrm>
          <a:custGeom>
            <a:avLst/>
            <a:gdLst/>
            <a:ahLst/>
            <a:cxnLst/>
            <a:rect l="l" t="t" r="r" b="b"/>
            <a:pathLst>
              <a:path w="574675" h="0">
                <a:moveTo>
                  <a:pt x="0" y="0"/>
                </a:moveTo>
                <a:lnTo>
                  <a:pt x="574186" y="0"/>
                </a:lnTo>
              </a:path>
            </a:pathLst>
          </a:custGeom>
          <a:ln w="8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446569" y="4949020"/>
            <a:ext cx="57975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(</a:t>
            </a:r>
            <a:r>
              <a:rPr dirty="0" baseline="40123" sz="1350" spc="-7">
                <a:latin typeface="Times New Roman"/>
                <a:cs typeface="Times New Roman"/>
              </a:rPr>
              <a:t> </a:t>
            </a:r>
            <a:r>
              <a:rPr dirty="0" baseline="40123" sz="1350" i="1">
                <a:latin typeface="Times New Roman"/>
                <a:cs typeface="Times New Roman"/>
              </a:rPr>
              <a:t>j</a:t>
            </a:r>
            <a:r>
              <a:rPr dirty="0" baseline="40123" sz="1350" spc="-217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)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(</a:t>
            </a:r>
            <a:r>
              <a:rPr dirty="0" sz="1450" spc="-25">
                <a:latin typeface="Symbol"/>
                <a:cs typeface="Symbol"/>
              </a:rPr>
              <a:t></a:t>
            </a:r>
            <a:r>
              <a:rPr dirty="0" sz="1450" spc="-2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3263" y="5060581"/>
            <a:ext cx="319024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-204" i="1">
                <a:latin typeface="Times New Roman"/>
                <a:cs typeface="Times New Roman"/>
              </a:rPr>
              <a:t> </a:t>
            </a:r>
            <a:r>
              <a:rPr dirty="0" baseline="-21604" sz="1350" i="1">
                <a:latin typeface="Times New Roman"/>
                <a:cs typeface="Times New Roman"/>
              </a:rPr>
              <a:t>j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-43650" sz="2100" spc="104" i="1">
                <a:latin typeface="Times New Roman"/>
                <a:cs typeface="Times New Roman"/>
              </a:rPr>
              <a:t>j</a:t>
            </a:r>
            <a:r>
              <a:rPr dirty="0" baseline="-43650" sz="2100" spc="7">
                <a:latin typeface="Times New Roman"/>
                <a:cs typeface="Times New Roman"/>
              </a:rPr>
              <a:t>!</a:t>
            </a:r>
            <a:r>
              <a:rPr dirty="0" baseline="-43650" sz="2100" spc="-142">
                <a:latin typeface="Times New Roman"/>
                <a:cs typeface="Times New Roman"/>
              </a:rPr>
              <a:t> </a:t>
            </a:r>
            <a:r>
              <a:rPr dirty="0" baseline="-43650" sz="2100" i="1">
                <a:latin typeface="Times New Roman"/>
                <a:cs typeface="Times New Roman"/>
              </a:rPr>
              <a:t>f</a:t>
            </a:r>
            <a:r>
              <a:rPr dirty="0" baseline="-43650" sz="2100" spc="-97" i="1">
                <a:latin typeface="Times New Roman"/>
                <a:cs typeface="Times New Roman"/>
              </a:rPr>
              <a:t> </a:t>
            </a:r>
            <a:r>
              <a:rPr dirty="0" baseline="-39682" sz="2100" spc="-37">
                <a:latin typeface="Symbol"/>
                <a:cs typeface="Symbol"/>
              </a:rPr>
              <a:t></a:t>
            </a:r>
            <a:r>
              <a:rPr dirty="0" baseline="-43650" sz="2100" spc="-112">
                <a:latin typeface="Times New Roman"/>
                <a:cs typeface="Times New Roman"/>
              </a:rPr>
              <a:t>(</a:t>
            </a:r>
            <a:r>
              <a:rPr dirty="0" baseline="-42145" sz="2175" spc="-37">
                <a:latin typeface="Symbol"/>
                <a:cs typeface="Symbol"/>
              </a:rPr>
              <a:t></a:t>
            </a:r>
            <a:r>
              <a:rPr dirty="0" baseline="-42145" sz="2175" spc="-315">
                <a:latin typeface="Times New Roman"/>
                <a:cs typeface="Times New Roman"/>
              </a:rPr>
              <a:t> </a:t>
            </a:r>
            <a:r>
              <a:rPr dirty="0" baseline="-43650" sz="2100" spc="7">
                <a:latin typeface="Times New Roman"/>
                <a:cs typeface="Times New Roman"/>
              </a:rPr>
              <a:t>)</a:t>
            </a:r>
            <a:r>
              <a:rPr dirty="0" baseline="-43650" sz="2100">
                <a:latin typeface="Times New Roman"/>
                <a:cs typeface="Times New Roman"/>
              </a:rPr>
              <a:t> </a:t>
            </a:r>
            <a:r>
              <a:rPr dirty="0" baseline="-43650" sz="2100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j</a:t>
            </a:r>
            <a:r>
              <a:rPr dirty="0" sz="1400" spc="-15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e</a:t>
            </a:r>
            <a:r>
              <a:rPr dirty="0" baseline="-22875" sz="1275" spc="22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37" i="1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82">
                <a:latin typeface="Times New Roman"/>
                <a:cs typeface="Times New Roman"/>
              </a:rPr>
              <a:t> </a:t>
            </a:r>
            <a:r>
              <a:rPr dirty="0" baseline="2057" sz="2025" spc="7" i="1">
                <a:latin typeface="Times New Roman"/>
                <a:cs typeface="Times New Roman"/>
              </a:rPr>
              <a:t>x</a:t>
            </a:r>
            <a:r>
              <a:rPr dirty="0" baseline="-22875" sz="1275" spc="22" i="1">
                <a:latin typeface="Times New Roman"/>
                <a:cs typeface="Times New Roman"/>
              </a:rPr>
              <a:t>n</a:t>
            </a:r>
            <a:r>
              <a:rPr dirty="0" baseline="-22875" sz="1275" i="1">
                <a:latin typeface="Times New Roman"/>
                <a:cs typeface="Times New Roman"/>
              </a:rPr>
              <a:t> </a:t>
            </a:r>
            <a:r>
              <a:rPr dirty="0" baseline="-22875" sz="1275" spc="-22" i="1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</a:t>
            </a:r>
            <a:r>
              <a:rPr dirty="0" baseline="2057" sz="2025" spc="-240">
                <a:latin typeface="Times New Roman"/>
                <a:cs typeface="Times New Roman"/>
              </a:rPr>
              <a:t> </a:t>
            </a:r>
            <a:r>
              <a:rPr dirty="0" baseline="1915" sz="2175" spc="-75">
                <a:latin typeface="Symbol"/>
                <a:cs typeface="Symbol"/>
              </a:rPr>
              <a:t></a:t>
            </a:r>
            <a:r>
              <a:rPr dirty="0" baseline="1915" sz="2175">
                <a:latin typeface="Times New Roman"/>
                <a:cs typeface="Times New Roman"/>
              </a:rPr>
              <a:t> </a:t>
            </a:r>
            <a:r>
              <a:rPr dirty="0" baseline="1915" sz="2175" spc="-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5541644"/>
            <a:ext cx="2546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Dividing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(2.72)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(2.73),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r>
              <a:rPr dirty="0" sz="1400">
                <a:latin typeface="Times New Roman"/>
                <a:cs typeface="Times New Roman"/>
              </a:rPr>
              <a:t> us: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06815" y="6107739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841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741790" y="6071327"/>
            <a:ext cx="374904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  <a:tab pos="938530" algn="l"/>
                <a:tab pos="1348740" algn="l"/>
                <a:tab pos="1554480" algn="l"/>
                <a:tab pos="2025014" algn="l"/>
                <a:tab pos="2559050" algn="l"/>
                <a:tab pos="2954655" algn="l"/>
                <a:tab pos="3164205" algn="l"/>
                <a:tab pos="367728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r>
              <a:rPr dirty="0" sz="900" spc="5">
                <a:latin typeface="Times New Roman"/>
                <a:cs typeface="Times New Roman"/>
              </a:rPr>
              <a:t>  </a:t>
            </a:r>
            <a:r>
              <a:rPr dirty="0" sz="900" spc="-75">
                <a:latin typeface="Times New Roman"/>
                <a:cs typeface="Times New Roman"/>
              </a:rPr>
              <a:t> 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 </a:t>
            </a:r>
            <a:r>
              <a:rPr dirty="0" sz="900" spc="-8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68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131453" y="5851185"/>
            <a:ext cx="66675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-112">
                <a:latin typeface="Times New Roman"/>
                <a:cs typeface="Times New Roman"/>
              </a:rPr>
              <a:t> </a:t>
            </a:r>
            <a:r>
              <a:rPr dirty="0" baseline="-33730" sz="2100" spc="7" i="1">
                <a:latin typeface="Times New Roman"/>
                <a:cs typeface="Times New Roman"/>
              </a:rPr>
              <a:t>e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24271" y="5962268"/>
            <a:ext cx="43237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e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65" i="1">
                <a:latin typeface="Times New Roman"/>
                <a:cs typeface="Times New Roman"/>
              </a:rPr>
              <a:t>c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(7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 spc="40" i="1">
                <a:latin typeface="Times New Roman"/>
                <a:cs typeface="Times New Roman"/>
              </a:rPr>
              <a:t>c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5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3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3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45" i="1">
                <a:latin typeface="Times New Roman"/>
                <a:cs typeface="Times New Roman"/>
              </a:rPr>
              <a:t>e</a:t>
            </a:r>
            <a:r>
              <a:rPr dirty="0" baseline="40123" sz="1350" spc="7">
                <a:latin typeface="Times New Roman"/>
                <a:cs typeface="Times New Roman"/>
              </a:rPr>
              <a:t>4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1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O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7">
                <a:latin typeface="Times New Roman"/>
                <a:cs typeface="Times New Roman"/>
              </a:rPr>
              <a:t>5</a:t>
            </a:r>
            <a:r>
              <a:rPr dirty="0" baseline="40123" sz="1350" spc="-179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38750" y="6100519"/>
            <a:ext cx="36893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2316" y="6433184"/>
            <a:ext cx="3275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Subsequently, from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(2.71)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(2.74),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71453" y="6902842"/>
            <a:ext cx="6921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66562" y="6887576"/>
            <a:ext cx="343916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030" algn="l"/>
                <a:tab pos="1020444" algn="l"/>
                <a:tab pos="1240790" algn="l"/>
                <a:tab pos="1710689" algn="l"/>
                <a:tab pos="2108200" algn="l"/>
                <a:tab pos="2512060" algn="l"/>
                <a:tab pos="2852420" algn="l"/>
                <a:tab pos="3365500" algn="l"/>
              </a:tabLst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 spc="20">
                <a:latin typeface="Times New Roman"/>
                <a:cs typeface="Times New Roman"/>
              </a:rPr>
              <a:t>  </a:t>
            </a:r>
            <a:r>
              <a:rPr dirty="0" sz="900" spc="-85">
                <a:latin typeface="Times New Roman"/>
                <a:cs typeface="Times New Roman"/>
              </a:rPr>
              <a:t> 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 </a:t>
            </a:r>
            <a:r>
              <a:rPr dirty="0" sz="900" spc="-95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69019" y="6767054"/>
            <a:ext cx="4313555" cy="25272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150" spc="10" i="1">
                <a:latin typeface="Times New Roman"/>
                <a:cs typeface="Times New Roman"/>
              </a:rPr>
              <a:t>y</a:t>
            </a:r>
            <a:r>
              <a:rPr dirty="0" sz="1150" spc="10" i="1">
                <a:latin typeface="Times New Roman"/>
                <a:cs typeface="Times New Roman"/>
              </a:rPr>
              <a:t>  </a:t>
            </a:r>
            <a:r>
              <a:rPr dirty="0" sz="1150" spc="-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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60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2</a:t>
            </a:r>
            <a:r>
              <a:rPr dirty="0" baseline="40123" sz="1350" spc="-179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4</a:t>
            </a:r>
            <a:r>
              <a:rPr dirty="0" sz="1400" spc="35" i="1">
                <a:latin typeface="Times New Roman"/>
                <a:cs typeface="Times New Roman"/>
              </a:rPr>
              <a:t>c</a:t>
            </a:r>
            <a:r>
              <a:rPr dirty="0" baseline="40123" sz="1350" spc="30">
                <a:latin typeface="Times New Roman"/>
                <a:cs typeface="Times New Roman"/>
              </a:rPr>
              <a:t>3</a:t>
            </a:r>
            <a:r>
              <a:rPr dirty="0" baseline="40123" sz="1350" spc="157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3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9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7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8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 spc="13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45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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O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Times New Roman"/>
                <a:cs typeface="Times New Roman"/>
              </a:rPr>
              <a:t>5</a:t>
            </a:r>
            <a:r>
              <a:rPr dirty="0" baseline="40123" sz="1350" spc="-209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41085" y="6776084"/>
            <a:ext cx="457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68120" y="7120508"/>
            <a:ext cx="23234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Also,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 </a:t>
            </a:r>
            <a:r>
              <a:rPr dirty="0" sz="1400">
                <a:latin typeface="Times New Roman"/>
                <a:cs typeface="Times New Roman"/>
              </a:rPr>
              <a:t>Taylor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79722" y="7449976"/>
            <a:ext cx="81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58298" y="7574999"/>
            <a:ext cx="819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43663" y="7574999"/>
            <a:ext cx="322389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83565" algn="l"/>
                <a:tab pos="959485" algn="l"/>
                <a:tab pos="1165860" algn="l"/>
                <a:tab pos="1599565" algn="l"/>
                <a:tab pos="1972945" algn="l"/>
                <a:tab pos="2352040" algn="l"/>
                <a:tab pos="2672080" algn="l"/>
                <a:tab pos="3154045" algn="l"/>
              </a:tabLst>
            </a:pPr>
            <a:r>
              <a:rPr dirty="0" sz="900" spc="-10">
                <a:latin typeface="Times New Roman"/>
                <a:cs typeface="Times New Roman"/>
              </a:rPr>
              <a:t>2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105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9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-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1222" y="7466201"/>
            <a:ext cx="76327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30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</a:t>
            </a:r>
            <a:r>
              <a:rPr dirty="0" sz="1350" spc="15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80" i="1">
                <a:latin typeface="Times New Roman"/>
                <a:cs typeface="Times New Roman"/>
              </a:rPr>
              <a:t> </a:t>
            </a:r>
            <a:r>
              <a:rPr dirty="0" baseline="4115" sz="2025" spc="-52">
                <a:latin typeface="Symbol"/>
                <a:cs typeface="Symbol"/>
              </a:rPr>
              <a:t>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22546" y="7456869"/>
            <a:ext cx="4332605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450" spc="5">
                <a:latin typeface="Symbol"/>
                <a:cs typeface="Symbol"/>
              </a:rPr>
              <a:t></a:t>
            </a:r>
            <a:r>
              <a:rPr dirty="0" sz="1350" spc="5">
                <a:latin typeface="Times New Roman"/>
                <a:cs typeface="Times New Roman"/>
              </a:rPr>
              <a:t>)[2</a:t>
            </a:r>
            <a:r>
              <a:rPr dirty="0" sz="1350" spc="5" i="1">
                <a:latin typeface="Times New Roman"/>
                <a:cs typeface="Times New Roman"/>
              </a:rPr>
              <a:t>c</a:t>
            </a:r>
            <a:r>
              <a:rPr dirty="0" sz="1350" spc="65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e </a:t>
            </a:r>
            <a:r>
              <a:rPr dirty="0" sz="1350" spc="114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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(2</a:t>
            </a:r>
            <a:r>
              <a:rPr dirty="0" sz="1350" i="1">
                <a:latin typeface="Times New Roman"/>
                <a:cs typeface="Times New Roman"/>
              </a:rPr>
              <a:t>c</a:t>
            </a:r>
            <a:r>
              <a:rPr dirty="0" sz="1350" spc="36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2</a:t>
            </a:r>
            <a:r>
              <a:rPr dirty="0" sz="1350" spc="5" i="1">
                <a:latin typeface="Times New Roman"/>
                <a:cs typeface="Times New Roman"/>
              </a:rPr>
              <a:t>c</a:t>
            </a:r>
            <a:r>
              <a:rPr dirty="0" baseline="37037" sz="1350" spc="7">
                <a:latin typeface="Times New Roman"/>
                <a:cs typeface="Times New Roman"/>
              </a:rPr>
              <a:t>2</a:t>
            </a:r>
            <a:r>
              <a:rPr dirty="0" baseline="37037" sz="1350" spc="-195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)</a:t>
            </a:r>
            <a:r>
              <a:rPr dirty="0" sz="1350" spc="-5" i="1">
                <a:latin typeface="Times New Roman"/>
                <a:cs typeface="Times New Roman"/>
              </a:rPr>
              <a:t>e</a:t>
            </a:r>
            <a:r>
              <a:rPr dirty="0" baseline="37037" sz="1350" spc="-7">
                <a:latin typeface="Times New Roman"/>
                <a:cs typeface="Times New Roman"/>
              </a:rPr>
              <a:t>3</a:t>
            </a:r>
            <a:r>
              <a:rPr dirty="0" baseline="37037" sz="1350" spc="12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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(5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baseline="37037" sz="1350" spc="-22">
                <a:latin typeface="Times New Roman"/>
                <a:cs typeface="Times New Roman"/>
              </a:rPr>
              <a:t>3</a:t>
            </a:r>
            <a:r>
              <a:rPr dirty="0" baseline="37037" sz="1350" spc="12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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3</a:t>
            </a:r>
            <a:r>
              <a:rPr dirty="0" sz="1350" spc="-30" i="1">
                <a:latin typeface="Times New Roman"/>
                <a:cs typeface="Times New Roman"/>
              </a:rPr>
              <a:t>c</a:t>
            </a:r>
            <a:r>
              <a:rPr dirty="0" sz="1350" spc="41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7</a:t>
            </a:r>
            <a:r>
              <a:rPr dirty="0" sz="1350" i="1">
                <a:latin typeface="Times New Roman"/>
                <a:cs typeface="Times New Roman"/>
              </a:rPr>
              <a:t>c</a:t>
            </a:r>
            <a:r>
              <a:rPr dirty="0" sz="1350" spc="65" i="1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c</a:t>
            </a:r>
            <a:r>
              <a:rPr dirty="0" sz="1350" spc="12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5" i="1">
                <a:latin typeface="Times New Roman"/>
                <a:cs typeface="Times New Roman"/>
              </a:rPr>
              <a:t>e</a:t>
            </a:r>
            <a:r>
              <a:rPr dirty="0" baseline="37037" sz="1350" spc="7">
                <a:latin typeface="Times New Roman"/>
                <a:cs typeface="Times New Roman"/>
              </a:rPr>
              <a:t>4</a:t>
            </a:r>
            <a:r>
              <a:rPr dirty="0" baseline="37037" sz="1350" spc="172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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i="1">
                <a:latin typeface="Times New Roman"/>
                <a:cs typeface="Times New Roman"/>
              </a:rPr>
              <a:t>O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i="1">
                <a:latin typeface="Times New Roman"/>
                <a:cs typeface="Times New Roman"/>
              </a:rPr>
              <a:t>e</a:t>
            </a:r>
            <a:r>
              <a:rPr dirty="0" baseline="37037" sz="1350">
                <a:latin typeface="Times New Roman"/>
                <a:cs typeface="Times New Roman"/>
              </a:rPr>
              <a:t>5</a:t>
            </a:r>
            <a:r>
              <a:rPr dirty="0" baseline="37037" sz="1350" spc="-217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)]</a:t>
            </a:r>
            <a:r>
              <a:rPr dirty="0" sz="1400" spc="3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(2.76)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8120" y="7806690"/>
            <a:ext cx="1899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(2.72) 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45607" y="8134506"/>
            <a:ext cx="800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39054" y="8134506"/>
            <a:ext cx="2762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08279" algn="l"/>
              </a:tabLst>
            </a:pP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-25">
                <a:latin typeface="Times New Roman"/>
                <a:cs typeface="Times New Roman"/>
              </a:rPr>
              <a:t>	</a:t>
            </a:r>
            <a:r>
              <a:rPr dirty="0" sz="900" spc="-2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54252" y="8134506"/>
            <a:ext cx="800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94255" y="8134506"/>
            <a:ext cx="800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57009" y="8134506"/>
            <a:ext cx="800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38336" y="8259529"/>
            <a:ext cx="6140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6735" algn="l"/>
              </a:tabLst>
            </a:pPr>
            <a:r>
              <a:rPr dirty="0" sz="900" spc="-25" i="1">
                <a:latin typeface="Times New Roman"/>
                <a:cs typeface="Times New Roman"/>
              </a:rPr>
              <a:t>n</a:t>
            </a:r>
            <a:r>
              <a:rPr dirty="0" sz="900" spc="-25" i="1">
                <a:latin typeface="Times New Roman"/>
                <a:cs typeface="Times New Roman"/>
              </a:rPr>
              <a:t>	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42894" y="8259529"/>
            <a:ext cx="57277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83540" algn="l"/>
              </a:tabLst>
            </a:pPr>
            <a:r>
              <a:rPr dirty="0" sz="900" spc="-25" i="1">
                <a:latin typeface="Times New Roman"/>
                <a:cs typeface="Times New Roman"/>
              </a:rPr>
              <a:t>n	</a:t>
            </a: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220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566799" y="8259529"/>
            <a:ext cx="6419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5285" algn="l"/>
                <a:tab pos="574040" algn="l"/>
              </a:tabLst>
            </a:pPr>
            <a:r>
              <a:rPr dirty="0" sz="900" spc="-25">
                <a:latin typeface="Times New Roman"/>
                <a:cs typeface="Times New Roman"/>
              </a:rPr>
              <a:t>3</a:t>
            </a:r>
            <a:r>
              <a:rPr dirty="0" sz="900" spc="-25">
                <a:latin typeface="Times New Roman"/>
                <a:cs typeface="Times New Roman"/>
              </a:rPr>
              <a:t>	</a:t>
            </a: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-25">
                <a:latin typeface="Times New Roman"/>
                <a:cs typeface="Times New Roman"/>
              </a:rPr>
              <a:t>	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48687" y="8259529"/>
            <a:ext cx="111569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4015" algn="l"/>
                <a:tab pos="740410" algn="l"/>
                <a:tab pos="1048385" algn="l"/>
              </a:tabLst>
            </a:pP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-25">
                <a:latin typeface="Times New Roman"/>
                <a:cs typeface="Times New Roman"/>
              </a:rPr>
              <a:t>	</a:t>
            </a:r>
            <a:r>
              <a:rPr dirty="0" sz="900" spc="-25">
                <a:latin typeface="Times New Roman"/>
                <a:cs typeface="Times New Roman"/>
              </a:rPr>
              <a:t>4</a:t>
            </a:r>
            <a:r>
              <a:rPr dirty="0" sz="900" spc="-25">
                <a:latin typeface="Times New Roman"/>
                <a:cs typeface="Times New Roman"/>
              </a:rPr>
              <a:t>	</a:t>
            </a: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sz="900" spc="80">
                <a:latin typeface="Times New Roman"/>
                <a:cs typeface="Times New Roman"/>
              </a:rPr>
              <a:t> </a:t>
            </a:r>
            <a:r>
              <a:rPr dirty="0" sz="900" spc="-25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050878" y="8259529"/>
            <a:ext cx="8001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19505" y="8150731"/>
            <a:ext cx="126301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12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0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</a:t>
            </a:r>
            <a:r>
              <a:rPr dirty="0" sz="1350" spc="14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baseline="4115" sz="2025" spc="-67">
                <a:latin typeface="Symbol"/>
                <a:cs typeface="Symbol"/>
              </a:rPr>
              <a:t>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46431" y="8141987"/>
            <a:ext cx="3910329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25">
                <a:latin typeface="Symbol"/>
                <a:cs typeface="Symbol"/>
              </a:rPr>
              <a:t></a:t>
            </a:r>
            <a:r>
              <a:rPr dirty="0" sz="1350" spc="-40">
                <a:latin typeface="Times New Roman"/>
                <a:cs typeface="Times New Roman"/>
              </a:rPr>
              <a:t>)</a:t>
            </a:r>
            <a:r>
              <a:rPr dirty="0" sz="1350" spc="-20">
                <a:latin typeface="Times New Roman"/>
                <a:cs typeface="Times New Roman"/>
              </a:rPr>
              <a:t>[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4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-50">
                <a:latin typeface="Times New Roman"/>
                <a:cs typeface="Times New Roman"/>
              </a:rPr>
              <a:t>2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-50">
                <a:latin typeface="Times New Roman"/>
                <a:cs typeface="Times New Roman"/>
              </a:rPr>
              <a:t>2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-50">
                <a:latin typeface="Times New Roman"/>
                <a:cs typeface="Times New Roman"/>
              </a:rPr>
              <a:t>2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10" i="1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)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(</a:t>
            </a:r>
            <a:r>
              <a:rPr dirty="0" sz="1350" spc="-75">
                <a:latin typeface="Times New Roman"/>
                <a:cs typeface="Times New Roman"/>
              </a:rPr>
              <a:t>5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7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 spc="-95">
                <a:latin typeface="Times New Roman"/>
                <a:cs typeface="Times New Roman"/>
              </a:rPr>
              <a:t>3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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 spc="-35">
                <a:latin typeface="Times New Roman"/>
                <a:cs typeface="Times New Roman"/>
              </a:rPr>
              <a:t>7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c</a:t>
            </a:r>
            <a:r>
              <a:rPr dirty="0" sz="1350" spc="110" i="1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)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0" i="1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Symbol"/>
                <a:cs typeface="Symbol"/>
              </a:rPr>
              <a:t>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350" spc="-20" i="1">
                <a:latin typeface="Times New Roman"/>
                <a:cs typeface="Times New Roman"/>
              </a:rPr>
              <a:t>O</a:t>
            </a:r>
            <a:r>
              <a:rPr dirty="0" sz="1350" spc="-30">
                <a:latin typeface="Times New Roman"/>
                <a:cs typeface="Times New Roman"/>
              </a:rPr>
              <a:t>(</a:t>
            </a:r>
            <a:r>
              <a:rPr dirty="0" sz="1350" spc="-10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60" i="1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)</a:t>
            </a:r>
            <a:r>
              <a:rPr dirty="0" sz="1350" spc="-10">
                <a:latin typeface="Times New Roman"/>
                <a:cs typeface="Times New Roman"/>
              </a:rPr>
              <a:t>]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41085" y="8490966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56512" y="8797290"/>
            <a:ext cx="2343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5">
                <a:latin typeface="Times New Roman"/>
                <a:cs typeface="Times New Roman"/>
              </a:rPr>
              <a:t> (2.77)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(2.73)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62269" y="1223074"/>
            <a:ext cx="3413125" cy="1521460"/>
            <a:chOff x="2262269" y="1223074"/>
            <a:chExt cx="3413125" cy="1521460"/>
          </a:xfrm>
        </p:grpSpPr>
        <p:sp>
          <p:nvSpPr>
            <p:cNvPr id="4" name="object 4"/>
            <p:cNvSpPr/>
            <p:nvPr/>
          </p:nvSpPr>
          <p:spPr>
            <a:xfrm>
              <a:off x="2263857" y="1224662"/>
              <a:ext cx="3409950" cy="1518285"/>
            </a:xfrm>
            <a:custGeom>
              <a:avLst/>
              <a:gdLst/>
              <a:ahLst/>
              <a:cxnLst/>
              <a:rect l="l" t="t" r="r" b="b"/>
              <a:pathLst>
                <a:path w="3409950" h="1518285">
                  <a:moveTo>
                    <a:pt x="1704765" y="1518006"/>
                  </a:moveTo>
                  <a:lnTo>
                    <a:pt x="1704765" y="0"/>
                  </a:lnTo>
                </a:path>
                <a:path w="3409950" h="1518285">
                  <a:moveTo>
                    <a:pt x="1671248" y="1518006"/>
                  </a:moveTo>
                  <a:lnTo>
                    <a:pt x="1704765" y="1518006"/>
                  </a:lnTo>
                </a:path>
                <a:path w="3409950" h="1518285">
                  <a:moveTo>
                    <a:pt x="1671248" y="1263736"/>
                  </a:moveTo>
                  <a:lnTo>
                    <a:pt x="1704765" y="1263736"/>
                  </a:lnTo>
                </a:path>
                <a:path w="3409950" h="1518285">
                  <a:moveTo>
                    <a:pt x="1671248" y="1010989"/>
                  </a:moveTo>
                  <a:lnTo>
                    <a:pt x="1704765" y="1010989"/>
                  </a:lnTo>
                </a:path>
                <a:path w="3409950" h="1518285">
                  <a:moveTo>
                    <a:pt x="1671248" y="758242"/>
                  </a:moveTo>
                  <a:lnTo>
                    <a:pt x="1704765" y="758242"/>
                  </a:lnTo>
                </a:path>
                <a:path w="3409950" h="1518285">
                  <a:moveTo>
                    <a:pt x="1671248" y="505494"/>
                  </a:moveTo>
                  <a:lnTo>
                    <a:pt x="1704765" y="505494"/>
                  </a:lnTo>
                </a:path>
                <a:path w="3409950" h="1518285">
                  <a:moveTo>
                    <a:pt x="1671248" y="252747"/>
                  </a:moveTo>
                  <a:lnTo>
                    <a:pt x="1704765" y="252747"/>
                  </a:lnTo>
                </a:path>
                <a:path w="3409950" h="1518285">
                  <a:moveTo>
                    <a:pt x="1671248" y="0"/>
                  </a:moveTo>
                  <a:lnTo>
                    <a:pt x="1704765" y="0"/>
                  </a:lnTo>
                </a:path>
                <a:path w="3409950" h="1518285">
                  <a:moveTo>
                    <a:pt x="0" y="1454058"/>
                  </a:moveTo>
                  <a:lnTo>
                    <a:pt x="3409530" y="1454058"/>
                  </a:lnTo>
                </a:path>
                <a:path w="3409950" h="1518285">
                  <a:moveTo>
                    <a:pt x="0" y="1454058"/>
                  </a:moveTo>
                  <a:lnTo>
                    <a:pt x="0" y="1487555"/>
                  </a:lnTo>
                </a:path>
                <a:path w="3409950" h="1518285">
                  <a:moveTo>
                    <a:pt x="568255" y="1454058"/>
                  </a:moveTo>
                  <a:lnTo>
                    <a:pt x="568255" y="1487555"/>
                  </a:lnTo>
                </a:path>
                <a:path w="3409950" h="1518285">
                  <a:moveTo>
                    <a:pt x="1136510" y="1454058"/>
                  </a:moveTo>
                  <a:lnTo>
                    <a:pt x="1136510" y="1487555"/>
                  </a:lnTo>
                </a:path>
                <a:path w="3409950" h="1518285">
                  <a:moveTo>
                    <a:pt x="1704765" y="1454058"/>
                  </a:moveTo>
                  <a:lnTo>
                    <a:pt x="1704765" y="1487555"/>
                  </a:lnTo>
                </a:path>
                <a:path w="3409950" h="1518285">
                  <a:moveTo>
                    <a:pt x="2273020" y="1454058"/>
                  </a:moveTo>
                  <a:lnTo>
                    <a:pt x="2273020" y="1487555"/>
                  </a:lnTo>
                </a:path>
                <a:path w="3409950" h="1518285">
                  <a:moveTo>
                    <a:pt x="2841275" y="1454058"/>
                  </a:moveTo>
                  <a:lnTo>
                    <a:pt x="2841275" y="1487555"/>
                  </a:lnTo>
                </a:path>
                <a:path w="3409950" h="1518285">
                  <a:moveTo>
                    <a:pt x="3409530" y="1454058"/>
                  </a:moveTo>
                  <a:lnTo>
                    <a:pt x="3409530" y="14875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32112" y="1414983"/>
              <a:ext cx="2273300" cy="1264285"/>
            </a:xfrm>
            <a:custGeom>
              <a:avLst/>
              <a:gdLst/>
              <a:ahLst/>
              <a:cxnLst/>
              <a:rect l="l" t="t" r="r" b="b"/>
              <a:pathLst>
                <a:path w="2273300" h="1264285">
                  <a:moveTo>
                    <a:pt x="1136510" y="1263736"/>
                  </a:moveTo>
                  <a:lnTo>
                    <a:pt x="1164904" y="1261169"/>
                  </a:lnTo>
                  <a:lnTo>
                    <a:pt x="1193323" y="1258997"/>
                  </a:lnTo>
                  <a:lnTo>
                    <a:pt x="1221741" y="1256035"/>
                  </a:lnTo>
                  <a:lnTo>
                    <a:pt x="1278583" y="1243990"/>
                  </a:lnTo>
                  <a:lnTo>
                    <a:pt x="1335384" y="1225034"/>
                  </a:lnTo>
                  <a:lnTo>
                    <a:pt x="1392211" y="1199760"/>
                  </a:lnTo>
                  <a:lnTo>
                    <a:pt x="1449064" y="1168166"/>
                  </a:lnTo>
                  <a:lnTo>
                    <a:pt x="1505890" y="1130254"/>
                  </a:lnTo>
                  <a:lnTo>
                    <a:pt x="1562691" y="1086023"/>
                  </a:lnTo>
                  <a:lnTo>
                    <a:pt x="1619534" y="1035474"/>
                  </a:lnTo>
                  <a:lnTo>
                    <a:pt x="1647952" y="1007830"/>
                  </a:lnTo>
                  <a:lnTo>
                    <a:pt x="1676370" y="978606"/>
                  </a:lnTo>
                  <a:lnTo>
                    <a:pt x="1704765" y="947802"/>
                  </a:lnTo>
                  <a:lnTo>
                    <a:pt x="1733159" y="915419"/>
                  </a:lnTo>
                  <a:lnTo>
                    <a:pt x="1761578" y="881456"/>
                  </a:lnTo>
                  <a:lnTo>
                    <a:pt x="1789996" y="845913"/>
                  </a:lnTo>
                  <a:lnTo>
                    <a:pt x="1818390" y="808791"/>
                  </a:lnTo>
                  <a:lnTo>
                    <a:pt x="1846839" y="770089"/>
                  </a:lnTo>
                  <a:lnTo>
                    <a:pt x="1875251" y="729808"/>
                  </a:lnTo>
                  <a:lnTo>
                    <a:pt x="1903639" y="687946"/>
                  </a:lnTo>
                  <a:lnTo>
                    <a:pt x="1932016" y="644505"/>
                  </a:lnTo>
                  <a:lnTo>
                    <a:pt x="1960466" y="599485"/>
                  </a:lnTo>
                  <a:lnTo>
                    <a:pt x="1988892" y="552884"/>
                  </a:lnTo>
                  <a:lnTo>
                    <a:pt x="2017319" y="504704"/>
                  </a:lnTo>
                  <a:lnTo>
                    <a:pt x="2045769" y="454945"/>
                  </a:lnTo>
                  <a:lnTo>
                    <a:pt x="2068469" y="414000"/>
                  </a:lnTo>
                  <a:lnTo>
                    <a:pt x="2091176" y="372044"/>
                  </a:lnTo>
                  <a:lnTo>
                    <a:pt x="2113895" y="329077"/>
                  </a:lnTo>
                  <a:lnTo>
                    <a:pt x="2136633" y="285099"/>
                  </a:lnTo>
                  <a:lnTo>
                    <a:pt x="2159394" y="240109"/>
                  </a:lnTo>
                  <a:lnTo>
                    <a:pt x="2183923" y="189868"/>
                  </a:lnTo>
                  <a:lnTo>
                    <a:pt x="2210286" y="134356"/>
                  </a:lnTo>
                  <a:lnTo>
                    <a:pt x="2235748" y="79954"/>
                  </a:lnTo>
                  <a:lnTo>
                    <a:pt x="2257571" y="33042"/>
                  </a:lnTo>
                  <a:lnTo>
                    <a:pt x="2273020" y="0"/>
                  </a:lnTo>
                </a:path>
                <a:path w="2273300" h="1264285">
                  <a:moveTo>
                    <a:pt x="1136510" y="1263736"/>
                  </a:moveTo>
                  <a:lnTo>
                    <a:pt x="1116096" y="1262058"/>
                  </a:lnTo>
                  <a:lnTo>
                    <a:pt x="1086791" y="1259787"/>
                  </a:lnTo>
                  <a:lnTo>
                    <a:pt x="1053939" y="1256332"/>
                  </a:lnTo>
                  <a:lnTo>
                    <a:pt x="994436" y="1243990"/>
                  </a:lnTo>
                  <a:lnTo>
                    <a:pt x="937635" y="1225034"/>
                  </a:lnTo>
                  <a:lnTo>
                    <a:pt x="880808" y="1199760"/>
                  </a:lnTo>
                  <a:lnTo>
                    <a:pt x="823956" y="1168166"/>
                  </a:lnTo>
                  <a:lnTo>
                    <a:pt x="767129" y="1130254"/>
                  </a:lnTo>
                  <a:lnTo>
                    <a:pt x="710328" y="1086023"/>
                  </a:lnTo>
                  <a:lnTo>
                    <a:pt x="653486" y="1035474"/>
                  </a:lnTo>
                  <a:lnTo>
                    <a:pt x="625067" y="1007830"/>
                  </a:lnTo>
                  <a:lnTo>
                    <a:pt x="596649" y="978606"/>
                  </a:lnTo>
                  <a:lnTo>
                    <a:pt x="568255" y="947802"/>
                  </a:lnTo>
                  <a:lnTo>
                    <a:pt x="539842" y="915419"/>
                  </a:lnTo>
                  <a:lnTo>
                    <a:pt x="511429" y="881456"/>
                  </a:lnTo>
                  <a:lnTo>
                    <a:pt x="483016" y="845913"/>
                  </a:lnTo>
                  <a:lnTo>
                    <a:pt x="454604" y="808791"/>
                  </a:lnTo>
                  <a:lnTo>
                    <a:pt x="426191" y="770089"/>
                  </a:lnTo>
                  <a:lnTo>
                    <a:pt x="397778" y="729808"/>
                  </a:lnTo>
                  <a:lnTo>
                    <a:pt x="369365" y="687946"/>
                  </a:lnTo>
                  <a:lnTo>
                    <a:pt x="340953" y="644505"/>
                  </a:lnTo>
                  <a:lnTo>
                    <a:pt x="312540" y="599485"/>
                  </a:lnTo>
                  <a:lnTo>
                    <a:pt x="284127" y="552884"/>
                  </a:lnTo>
                  <a:lnTo>
                    <a:pt x="255714" y="504704"/>
                  </a:lnTo>
                  <a:lnTo>
                    <a:pt x="227302" y="454945"/>
                  </a:lnTo>
                  <a:lnTo>
                    <a:pt x="204571" y="414000"/>
                  </a:lnTo>
                  <a:lnTo>
                    <a:pt x="181841" y="372044"/>
                  </a:lnTo>
                  <a:lnTo>
                    <a:pt x="159111" y="329077"/>
                  </a:lnTo>
                  <a:lnTo>
                    <a:pt x="136381" y="285099"/>
                  </a:lnTo>
                  <a:lnTo>
                    <a:pt x="113651" y="240109"/>
                  </a:lnTo>
                  <a:lnTo>
                    <a:pt x="90920" y="193717"/>
                  </a:lnTo>
                  <a:lnTo>
                    <a:pt x="68190" y="145904"/>
                  </a:lnTo>
                  <a:lnTo>
                    <a:pt x="45460" y="97275"/>
                  </a:lnTo>
                  <a:lnTo>
                    <a:pt x="22730" y="48438"/>
                  </a:lnTo>
                  <a:lnTo>
                    <a:pt x="0" y="0"/>
                  </a:lnTo>
                </a:path>
              </a:pathLst>
            </a:custGeom>
            <a:ln w="24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749618" y="1182398"/>
            <a:ext cx="219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Arial MT"/>
                <a:cs typeface="Arial MT"/>
              </a:rPr>
              <a:t>f</a:t>
            </a:r>
            <a:r>
              <a:rPr dirty="0" sz="1050" spc="-5">
                <a:latin typeface="Arial MT"/>
                <a:cs typeface="Arial MT"/>
              </a:rPr>
              <a:t>(</a:t>
            </a:r>
            <a:r>
              <a:rPr dirty="0" sz="1050">
                <a:latin typeface="Arial MT"/>
                <a:cs typeface="Arial MT"/>
              </a:rPr>
              <a:t>x)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3851" y="1220101"/>
            <a:ext cx="3379470" cy="1478280"/>
          </a:xfrm>
          <a:custGeom>
            <a:avLst/>
            <a:gdLst/>
            <a:ahLst/>
            <a:cxnLst/>
            <a:rect l="l" t="t" r="r" b="b"/>
            <a:pathLst>
              <a:path w="3379470" h="1478280">
                <a:moveTo>
                  <a:pt x="146253" y="1451013"/>
                </a:moveTo>
                <a:lnTo>
                  <a:pt x="52311" y="1451013"/>
                </a:lnTo>
                <a:lnTo>
                  <a:pt x="76174" y="1427162"/>
                </a:lnTo>
                <a:lnTo>
                  <a:pt x="0" y="1452537"/>
                </a:lnTo>
                <a:lnTo>
                  <a:pt x="76174" y="1477911"/>
                </a:lnTo>
                <a:lnTo>
                  <a:pt x="52311" y="1454061"/>
                </a:lnTo>
                <a:lnTo>
                  <a:pt x="146253" y="1454061"/>
                </a:lnTo>
                <a:lnTo>
                  <a:pt x="146253" y="1451013"/>
                </a:lnTo>
                <a:close/>
              </a:path>
              <a:path w="3379470" h="1478280">
                <a:moveTo>
                  <a:pt x="1722539" y="76123"/>
                </a:moveTo>
                <a:lnTo>
                  <a:pt x="1714080" y="50749"/>
                </a:lnTo>
                <a:lnTo>
                  <a:pt x="1697151" y="0"/>
                </a:lnTo>
                <a:lnTo>
                  <a:pt x="1671751" y="76123"/>
                </a:lnTo>
                <a:lnTo>
                  <a:pt x="1695627" y="52273"/>
                </a:lnTo>
                <a:lnTo>
                  <a:pt x="1695627" y="252742"/>
                </a:lnTo>
                <a:lnTo>
                  <a:pt x="1698675" y="252742"/>
                </a:lnTo>
                <a:lnTo>
                  <a:pt x="1698675" y="52273"/>
                </a:lnTo>
                <a:lnTo>
                  <a:pt x="1722539" y="76123"/>
                </a:lnTo>
                <a:close/>
              </a:path>
              <a:path w="3379470" h="1478280">
                <a:moveTo>
                  <a:pt x="3379063" y="1452537"/>
                </a:moveTo>
                <a:lnTo>
                  <a:pt x="3302889" y="1427162"/>
                </a:lnTo>
                <a:lnTo>
                  <a:pt x="3328276" y="1452537"/>
                </a:lnTo>
                <a:lnTo>
                  <a:pt x="3302889" y="1477911"/>
                </a:lnTo>
                <a:lnTo>
                  <a:pt x="3379063" y="1452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1704802" y="3867186"/>
            <a:ext cx="3963670" cy="1849120"/>
            <a:chOff x="1704802" y="3867186"/>
            <a:chExt cx="3963670" cy="1849120"/>
          </a:xfrm>
        </p:grpSpPr>
        <p:sp>
          <p:nvSpPr>
            <p:cNvPr id="9" name="object 9"/>
            <p:cNvSpPr/>
            <p:nvPr/>
          </p:nvSpPr>
          <p:spPr>
            <a:xfrm>
              <a:off x="1709565" y="3871949"/>
              <a:ext cx="3954145" cy="1839595"/>
            </a:xfrm>
            <a:custGeom>
              <a:avLst/>
              <a:gdLst/>
              <a:ahLst/>
              <a:cxnLst/>
              <a:rect l="l" t="t" r="r" b="b"/>
              <a:pathLst>
                <a:path w="3954145" h="1839595">
                  <a:moveTo>
                    <a:pt x="1976973" y="1839033"/>
                  </a:moveTo>
                  <a:lnTo>
                    <a:pt x="1976973" y="0"/>
                  </a:lnTo>
                </a:path>
                <a:path w="3954145" h="1839595">
                  <a:moveTo>
                    <a:pt x="1938956" y="1839033"/>
                  </a:moveTo>
                  <a:lnTo>
                    <a:pt x="1976973" y="1839033"/>
                  </a:lnTo>
                </a:path>
                <a:path w="3954145" h="1839595">
                  <a:moveTo>
                    <a:pt x="1938956" y="1535697"/>
                  </a:moveTo>
                  <a:lnTo>
                    <a:pt x="1976973" y="1535697"/>
                  </a:lnTo>
                </a:path>
                <a:path w="3954145" h="1839595">
                  <a:moveTo>
                    <a:pt x="1938956" y="1222883"/>
                  </a:moveTo>
                  <a:lnTo>
                    <a:pt x="1976973" y="1222883"/>
                  </a:lnTo>
                </a:path>
                <a:path w="3954145" h="1839595">
                  <a:moveTo>
                    <a:pt x="1938956" y="919548"/>
                  </a:moveTo>
                  <a:lnTo>
                    <a:pt x="1976973" y="919548"/>
                  </a:lnTo>
                </a:path>
                <a:path w="3954145" h="1839595">
                  <a:moveTo>
                    <a:pt x="1938956" y="606796"/>
                  </a:moveTo>
                  <a:lnTo>
                    <a:pt x="1976973" y="606796"/>
                  </a:lnTo>
                </a:path>
                <a:path w="3954145" h="1839595">
                  <a:moveTo>
                    <a:pt x="1938956" y="303335"/>
                  </a:moveTo>
                  <a:lnTo>
                    <a:pt x="1976973" y="303335"/>
                  </a:lnTo>
                </a:path>
                <a:path w="3954145" h="1839595">
                  <a:moveTo>
                    <a:pt x="1938956" y="0"/>
                  </a:moveTo>
                  <a:lnTo>
                    <a:pt x="1976973" y="0"/>
                  </a:lnTo>
                </a:path>
                <a:path w="3954145" h="1839595">
                  <a:moveTo>
                    <a:pt x="0" y="919548"/>
                  </a:moveTo>
                  <a:lnTo>
                    <a:pt x="3953883" y="919548"/>
                  </a:lnTo>
                </a:path>
                <a:path w="3954145" h="1839595">
                  <a:moveTo>
                    <a:pt x="0" y="919548"/>
                  </a:moveTo>
                  <a:lnTo>
                    <a:pt x="0" y="957465"/>
                  </a:lnTo>
                </a:path>
                <a:path w="3954145" h="1839595">
                  <a:moveTo>
                    <a:pt x="655801" y="919548"/>
                  </a:moveTo>
                  <a:lnTo>
                    <a:pt x="655801" y="957465"/>
                  </a:lnTo>
                </a:path>
                <a:path w="3954145" h="1839595">
                  <a:moveTo>
                    <a:pt x="1311540" y="919548"/>
                  </a:moveTo>
                  <a:lnTo>
                    <a:pt x="1311540" y="957465"/>
                  </a:lnTo>
                </a:path>
                <a:path w="3954145" h="1839595">
                  <a:moveTo>
                    <a:pt x="1976973" y="919548"/>
                  </a:moveTo>
                  <a:lnTo>
                    <a:pt x="1976973" y="957465"/>
                  </a:lnTo>
                </a:path>
                <a:path w="3954145" h="1839595">
                  <a:moveTo>
                    <a:pt x="2632775" y="919548"/>
                  </a:moveTo>
                  <a:lnTo>
                    <a:pt x="2632775" y="957465"/>
                  </a:lnTo>
                </a:path>
                <a:path w="3954145" h="1839595">
                  <a:moveTo>
                    <a:pt x="3288577" y="919548"/>
                  </a:moveTo>
                  <a:lnTo>
                    <a:pt x="3288577" y="957465"/>
                  </a:lnTo>
                </a:path>
                <a:path w="3954145" h="1839595">
                  <a:moveTo>
                    <a:pt x="3953883" y="919548"/>
                  </a:moveTo>
                  <a:lnTo>
                    <a:pt x="3953883" y="957465"/>
                  </a:lnTo>
                </a:path>
              </a:pathLst>
            </a:custGeom>
            <a:ln w="94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370119" y="4180087"/>
              <a:ext cx="2632710" cy="1223010"/>
            </a:xfrm>
            <a:custGeom>
              <a:avLst/>
              <a:gdLst/>
              <a:ahLst/>
              <a:cxnLst/>
              <a:rect l="l" t="t" r="r" b="b"/>
              <a:pathLst>
                <a:path w="2632710" h="1223010">
                  <a:moveTo>
                    <a:pt x="1329472" y="0"/>
                  </a:moveTo>
                  <a:lnTo>
                    <a:pt x="1331689" y="53296"/>
                  </a:lnTo>
                  <a:lnTo>
                    <a:pt x="1333902" y="109430"/>
                  </a:lnTo>
                  <a:lnTo>
                    <a:pt x="1336109" y="165570"/>
                  </a:lnTo>
                  <a:lnTo>
                    <a:pt x="1338305" y="218888"/>
                  </a:lnTo>
                  <a:lnTo>
                    <a:pt x="1340487" y="266553"/>
                  </a:lnTo>
                  <a:lnTo>
                    <a:pt x="1342651" y="305736"/>
                  </a:lnTo>
                  <a:lnTo>
                    <a:pt x="1349241" y="368662"/>
                  </a:lnTo>
                  <a:lnTo>
                    <a:pt x="1355830" y="407606"/>
                  </a:lnTo>
                  <a:lnTo>
                    <a:pt x="1365703" y="448445"/>
                  </a:lnTo>
                  <a:lnTo>
                    <a:pt x="1369010" y="458554"/>
                  </a:lnTo>
                  <a:lnTo>
                    <a:pt x="1371087" y="466290"/>
                  </a:lnTo>
                  <a:lnTo>
                    <a:pt x="1393410" y="502978"/>
                  </a:lnTo>
                  <a:lnTo>
                    <a:pt x="1425690" y="536418"/>
                  </a:lnTo>
                  <a:lnTo>
                    <a:pt x="1476267" y="560542"/>
                  </a:lnTo>
                  <a:lnTo>
                    <a:pt x="1545189" y="575346"/>
                  </a:lnTo>
                  <a:lnTo>
                    <a:pt x="1612514" y="584939"/>
                  </a:lnTo>
                  <a:lnTo>
                    <a:pt x="1678336" y="589321"/>
                  </a:lnTo>
                  <a:lnTo>
                    <a:pt x="1744179" y="592711"/>
                  </a:lnTo>
                  <a:lnTo>
                    <a:pt x="1809950" y="595115"/>
                  </a:lnTo>
                  <a:lnTo>
                    <a:pt x="1875793" y="597057"/>
                  </a:lnTo>
                  <a:lnTo>
                    <a:pt x="1941615" y="598537"/>
                  </a:lnTo>
                  <a:lnTo>
                    <a:pt x="2007407" y="599781"/>
                  </a:lnTo>
                  <a:lnTo>
                    <a:pt x="2073264" y="600778"/>
                  </a:lnTo>
                  <a:lnTo>
                    <a:pt x="2139056" y="601635"/>
                  </a:lnTo>
                  <a:lnTo>
                    <a:pt x="2204878" y="602349"/>
                  </a:lnTo>
                  <a:lnTo>
                    <a:pt x="2270722" y="602983"/>
                  </a:lnTo>
                  <a:lnTo>
                    <a:pt x="2336492" y="603520"/>
                  </a:lnTo>
                  <a:lnTo>
                    <a:pt x="2402336" y="603999"/>
                  </a:lnTo>
                  <a:lnTo>
                    <a:pt x="2468157" y="604422"/>
                  </a:lnTo>
                  <a:lnTo>
                    <a:pt x="2537032" y="604818"/>
                  </a:lnTo>
                  <a:lnTo>
                    <a:pt x="2609056" y="605175"/>
                  </a:lnTo>
                  <a:lnTo>
                    <a:pt x="2632712" y="605292"/>
                  </a:lnTo>
                </a:path>
                <a:path w="2632710" h="1223010">
                  <a:moveTo>
                    <a:pt x="1303240" y="1222820"/>
                  </a:moveTo>
                  <a:lnTo>
                    <a:pt x="1301771" y="1187203"/>
                  </a:lnTo>
                  <a:lnTo>
                    <a:pt x="1299766" y="1136018"/>
                  </a:lnTo>
                  <a:lnTo>
                    <a:pt x="1297410" y="1076340"/>
                  </a:lnTo>
                  <a:lnTo>
                    <a:pt x="1294885" y="1015248"/>
                  </a:lnTo>
                  <a:lnTo>
                    <a:pt x="1292374" y="959816"/>
                  </a:lnTo>
                  <a:lnTo>
                    <a:pt x="1290060" y="917121"/>
                  </a:lnTo>
                  <a:lnTo>
                    <a:pt x="1283471" y="854147"/>
                  </a:lnTo>
                  <a:lnTo>
                    <a:pt x="1276881" y="815213"/>
                  </a:lnTo>
                  <a:lnTo>
                    <a:pt x="1267008" y="774375"/>
                  </a:lnTo>
                  <a:lnTo>
                    <a:pt x="1263701" y="764265"/>
                  </a:lnTo>
                  <a:lnTo>
                    <a:pt x="1261624" y="756529"/>
                  </a:lnTo>
                  <a:lnTo>
                    <a:pt x="1239301" y="719842"/>
                  </a:lnTo>
                  <a:lnTo>
                    <a:pt x="1207022" y="686407"/>
                  </a:lnTo>
                  <a:lnTo>
                    <a:pt x="1156445" y="662282"/>
                  </a:lnTo>
                  <a:lnTo>
                    <a:pt x="1087522" y="647473"/>
                  </a:lnTo>
                  <a:lnTo>
                    <a:pt x="1020179" y="637880"/>
                  </a:lnTo>
                  <a:lnTo>
                    <a:pt x="954322" y="633504"/>
                  </a:lnTo>
                  <a:lnTo>
                    <a:pt x="888532" y="630113"/>
                  </a:lnTo>
                  <a:lnTo>
                    <a:pt x="822762" y="627705"/>
                  </a:lnTo>
                  <a:lnTo>
                    <a:pt x="756918" y="625763"/>
                  </a:lnTo>
                  <a:lnTo>
                    <a:pt x="691096" y="624287"/>
                  </a:lnTo>
                  <a:lnTo>
                    <a:pt x="625251" y="623043"/>
                  </a:lnTo>
                  <a:lnTo>
                    <a:pt x="559429" y="622041"/>
                  </a:lnTo>
                  <a:lnTo>
                    <a:pt x="493647" y="621185"/>
                  </a:lnTo>
                  <a:lnTo>
                    <a:pt x="427822" y="620470"/>
                  </a:lnTo>
                  <a:lnTo>
                    <a:pt x="362001" y="619836"/>
                  </a:lnTo>
                  <a:lnTo>
                    <a:pt x="296182" y="619299"/>
                  </a:lnTo>
                  <a:lnTo>
                    <a:pt x="230359" y="618821"/>
                  </a:lnTo>
                  <a:lnTo>
                    <a:pt x="164546" y="618402"/>
                  </a:lnTo>
                  <a:lnTo>
                    <a:pt x="98728" y="618023"/>
                  </a:lnTo>
                  <a:lnTo>
                    <a:pt x="32906" y="617692"/>
                  </a:lnTo>
                  <a:lnTo>
                    <a:pt x="0" y="617527"/>
                  </a:lnTo>
                </a:path>
              </a:pathLst>
            </a:custGeom>
            <a:ln w="189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137716" y="2594764"/>
            <a:ext cx="5287010" cy="1426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64643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 MT"/>
                <a:cs typeface="Arial MT"/>
              </a:rPr>
              <a:t>x</a:t>
            </a:r>
            <a:endParaRPr sz="105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00">
              <a:latin typeface="Arial MT"/>
              <a:cs typeface="Arial MT"/>
            </a:endParaRPr>
          </a:p>
          <a:p>
            <a:pPr marL="63500">
              <a:lnSpc>
                <a:spcPct val="100000"/>
              </a:lnSpc>
            </a:pPr>
            <a:r>
              <a:rPr dirty="0" baseline="1984" sz="2100" spc="-7" b="1">
                <a:latin typeface="Times New Roman"/>
                <a:cs typeface="Times New Roman"/>
              </a:rPr>
              <a:t>Figure</a:t>
            </a:r>
            <a:r>
              <a:rPr dirty="0" baseline="1984" sz="2100" b="1">
                <a:latin typeface="Times New Roman"/>
                <a:cs typeface="Times New Roman"/>
              </a:rPr>
              <a:t> 2.2 </a:t>
            </a:r>
            <a:r>
              <a:rPr dirty="0" baseline="1984" sz="2100" spc="-7">
                <a:latin typeface="Times New Roman"/>
                <a:cs typeface="Times New Roman"/>
              </a:rPr>
              <a:t>Function</a:t>
            </a:r>
            <a:r>
              <a:rPr dirty="0" baseline="1984" sz="2100" spc="82">
                <a:latin typeface="Times New Roman"/>
                <a:cs typeface="Times New Roman"/>
              </a:rPr>
              <a:t> </a:t>
            </a:r>
            <a:r>
              <a:rPr dirty="0" baseline="-2222" sz="1875" spc="7" i="1">
                <a:latin typeface="Times New Roman"/>
                <a:cs typeface="Times New Roman"/>
              </a:rPr>
              <a:t>f</a:t>
            </a:r>
            <a:r>
              <a:rPr dirty="0" baseline="-2222" sz="1875" spc="97" i="1">
                <a:latin typeface="Times New Roman"/>
                <a:cs typeface="Times New Roman"/>
              </a:rPr>
              <a:t> </a:t>
            </a:r>
            <a:r>
              <a:rPr dirty="0" baseline="-3367" sz="2475" spc="-195">
                <a:latin typeface="Symbol"/>
                <a:cs typeface="Symbol"/>
              </a:rPr>
              <a:t></a:t>
            </a:r>
            <a:r>
              <a:rPr dirty="0" baseline="-3367" sz="2475" spc="-382">
                <a:latin typeface="Times New Roman"/>
                <a:cs typeface="Times New Roman"/>
              </a:rPr>
              <a:t> </a:t>
            </a:r>
            <a:r>
              <a:rPr dirty="0" baseline="-2222" sz="1875" spc="-22" i="1">
                <a:latin typeface="Times New Roman"/>
                <a:cs typeface="Times New Roman"/>
              </a:rPr>
              <a:t>x</a:t>
            </a:r>
            <a:r>
              <a:rPr dirty="0" baseline="-3367" sz="2475" spc="-22">
                <a:latin typeface="Symbol"/>
                <a:cs typeface="Symbol"/>
              </a:rPr>
              <a:t></a:t>
            </a:r>
            <a:r>
              <a:rPr dirty="0" baseline="-3367" sz="2475" spc="-240">
                <a:latin typeface="Times New Roman"/>
                <a:cs typeface="Times New Roman"/>
              </a:rPr>
              <a:t> </a:t>
            </a:r>
            <a:r>
              <a:rPr dirty="0" baseline="-2222" sz="1875" spc="22">
                <a:latin typeface="Symbol"/>
                <a:cs typeface="Symbol"/>
              </a:rPr>
              <a:t></a:t>
            </a:r>
            <a:r>
              <a:rPr dirty="0" baseline="-2222" sz="1875" spc="15">
                <a:latin typeface="Times New Roman"/>
                <a:cs typeface="Times New Roman"/>
              </a:rPr>
              <a:t> </a:t>
            </a:r>
            <a:r>
              <a:rPr dirty="0" baseline="-2222" sz="1875" spc="60" i="1">
                <a:latin typeface="Times New Roman"/>
                <a:cs typeface="Times New Roman"/>
              </a:rPr>
              <a:t>x</a:t>
            </a:r>
            <a:r>
              <a:rPr dirty="0" baseline="38194" sz="1200" spc="60">
                <a:latin typeface="Times New Roman"/>
                <a:cs typeface="Times New Roman"/>
              </a:rPr>
              <a:t>2</a:t>
            </a:r>
            <a:r>
              <a:rPr dirty="0" baseline="38194" sz="1200" spc="262">
                <a:latin typeface="Times New Roman"/>
                <a:cs typeface="Times New Roman"/>
              </a:rPr>
              <a:t> </a:t>
            </a:r>
            <a:r>
              <a:rPr dirty="0" baseline="-2222" sz="1875" spc="22">
                <a:latin typeface="Symbol"/>
                <a:cs typeface="Symbol"/>
              </a:rPr>
              <a:t></a:t>
            </a:r>
            <a:r>
              <a:rPr dirty="0" baseline="-2222" sz="1875" spc="-97">
                <a:latin typeface="Times New Roman"/>
                <a:cs typeface="Times New Roman"/>
              </a:rPr>
              <a:t> </a:t>
            </a:r>
            <a:r>
              <a:rPr dirty="0" baseline="-2222" sz="1875" spc="22">
                <a:latin typeface="Times New Roman"/>
                <a:cs typeface="Times New Roman"/>
              </a:rPr>
              <a:t>0</a:t>
            </a:r>
            <a:r>
              <a:rPr dirty="0" baseline="-2222" sz="1875" spc="-24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has</a:t>
            </a:r>
            <a:r>
              <a:rPr dirty="0" baseline="1984" sz="2100" spc="-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single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root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at</a:t>
            </a:r>
            <a:r>
              <a:rPr dirty="0" baseline="1984" sz="2100" spc="330">
                <a:latin typeface="Times New Roman"/>
                <a:cs typeface="Times New Roman"/>
              </a:rPr>
              <a:t> </a:t>
            </a:r>
            <a:r>
              <a:rPr dirty="0" sz="1300" spc="25" i="1">
                <a:latin typeface="Times New Roman"/>
                <a:cs typeface="Times New Roman"/>
              </a:rPr>
              <a:t>x</a:t>
            </a:r>
            <a:r>
              <a:rPr dirty="0" sz="1300" spc="-55" i="1">
                <a:latin typeface="Times New Roman"/>
                <a:cs typeface="Times New Roman"/>
              </a:rPr>
              <a:t> </a:t>
            </a:r>
            <a:r>
              <a:rPr dirty="0" sz="1300" spc="35">
                <a:latin typeface="Symbol"/>
                <a:cs typeface="Symbol"/>
              </a:rPr>
              <a:t></a:t>
            </a:r>
            <a:r>
              <a:rPr dirty="0" sz="1300" spc="-95">
                <a:latin typeface="Times New Roman"/>
                <a:cs typeface="Times New Roman"/>
              </a:rPr>
              <a:t> </a:t>
            </a:r>
            <a:r>
              <a:rPr dirty="0" sz="1300" spc="30">
                <a:latin typeface="Times New Roman"/>
                <a:cs typeface="Times New Roman"/>
              </a:rPr>
              <a:t>0</a:t>
            </a:r>
            <a:r>
              <a:rPr dirty="0" sz="1300" spc="-18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that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cannot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be</a:t>
            </a:r>
            <a:endParaRPr baseline="1984" sz="2100">
              <a:latin typeface="Times New Roman"/>
              <a:cs typeface="Times New Roman"/>
            </a:endParaRPr>
          </a:p>
          <a:p>
            <a:pPr algn="ctr" marL="688340">
              <a:lnSpc>
                <a:spcPct val="100000"/>
              </a:lnSpc>
              <a:spcBef>
                <a:spcPts val="250"/>
              </a:spcBef>
            </a:pPr>
            <a:r>
              <a:rPr dirty="0" sz="1400" spc="-5">
                <a:latin typeface="Times New Roman"/>
                <a:cs typeface="Times New Roman"/>
              </a:rPr>
              <a:t>bracketed.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R="375285">
              <a:lnSpc>
                <a:spcPct val="100000"/>
              </a:lnSpc>
            </a:pPr>
            <a:r>
              <a:rPr dirty="0" sz="1100" spc="30">
                <a:latin typeface="Arial MT"/>
                <a:cs typeface="Arial MT"/>
              </a:rPr>
              <a:t>f(x)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46046" y="4701067"/>
            <a:ext cx="97790" cy="1981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15">
                <a:latin typeface="Arial MT"/>
                <a:cs typeface="Arial MT"/>
              </a:rPr>
              <a:t>x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09559" y="3862602"/>
            <a:ext cx="3944620" cy="1848485"/>
          </a:xfrm>
          <a:custGeom>
            <a:avLst/>
            <a:gdLst/>
            <a:ahLst/>
            <a:cxnLst/>
            <a:rect l="l" t="t" r="r" b="b"/>
            <a:pathLst>
              <a:path w="3944620" h="1848485">
                <a:moveTo>
                  <a:pt x="95046" y="924166"/>
                </a:moveTo>
                <a:lnTo>
                  <a:pt x="55486" y="924166"/>
                </a:lnTo>
                <a:lnTo>
                  <a:pt x="76111" y="903592"/>
                </a:lnTo>
                <a:lnTo>
                  <a:pt x="0" y="928903"/>
                </a:lnTo>
                <a:lnTo>
                  <a:pt x="76111" y="954201"/>
                </a:lnTo>
                <a:lnTo>
                  <a:pt x="55486" y="933640"/>
                </a:lnTo>
                <a:lnTo>
                  <a:pt x="95046" y="933640"/>
                </a:lnTo>
                <a:lnTo>
                  <a:pt x="95046" y="924166"/>
                </a:lnTo>
                <a:close/>
              </a:path>
              <a:path w="3944620" h="1848485">
                <a:moveTo>
                  <a:pt x="1992807" y="1772475"/>
                </a:moveTo>
                <a:lnTo>
                  <a:pt x="1972157" y="1792998"/>
                </a:lnTo>
                <a:lnTo>
                  <a:pt x="1972157" y="1753590"/>
                </a:lnTo>
                <a:lnTo>
                  <a:pt x="1962658" y="1753590"/>
                </a:lnTo>
                <a:lnTo>
                  <a:pt x="1962658" y="1793100"/>
                </a:lnTo>
                <a:lnTo>
                  <a:pt x="1962658" y="1797773"/>
                </a:lnTo>
                <a:lnTo>
                  <a:pt x="1962556" y="1792998"/>
                </a:lnTo>
                <a:lnTo>
                  <a:pt x="1941995" y="1772475"/>
                </a:lnTo>
                <a:lnTo>
                  <a:pt x="1967344" y="1848383"/>
                </a:lnTo>
                <a:lnTo>
                  <a:pt x="1984324" y="1797773"/>
                </a:lnTo>
                <a:lnTo>
                  <a:pt x="1992807" y="1772475"/>
                </a:lnTo>
                <a:close/>
              </a:path>
              <a:path w="3944620" h="1848485">
                <a:moveTo>
                  <a:pt x="1992807" y="75831"/>
                </a:moveTo>
                <a:lnTo>
                  <a:pt x="1984324" y="50558"/>
                </a:lnTo>
                <a:lnTo>
                  <a:pt x="1967344" y="0"/>
                </a:lnTo>
                <a:lnTo>
                  <a:pt x="1941995" y="75831"/>
                </a:lnTo>
                <a:lnTo>
                  <a:pt x="1962556" y="55333"/>
                </a:lnTo>
                <a:lnTo>
                  <a:pt x="1962658" y="50558"/>
                </a:lnTo>
                <a:lnTo>
                  <a:pt x="1962658" y="55232"/>
                </a:lnTo>
                <a:lnTo>
                  <a:pt x="1962658" y="151663"/>
                </a:lnTo>
                <a:lnTo>
                  <a:pt x="1972157" y="151663"/>
                </a:lnTo>
                <a:lnTo>
                  <a:pt x="1972056" y="55245"/>
                </a:lnTo>
                <a:lnTo>
                  <a:pt x="1992807" y="75831"/>
                </a:lnTo>
                <a:close/>
              </a:path>
              <a:path w="3944620" h="1848485">
                <a:moveTo>
                  <a:pt x="3944251" y="928903"/>
                </a:moveTo>
                <a:lnTo>
                  <a:pt x="3930015" y="924166"/>
                </a:lnTo>
                <a:lnTo>
                  <a:pt x="3868216" y="903592"/>
                </a:lnTo>
                <a:lnTo>
                  <a:pt x="3888816" y="924166"/>
                </a:lnTo>
                <a:lnTo>
                  <a:pt x="3801681" y="924166"/>
                </a:lnTo>
                <a:lnTo>
                  <a:pt x="3801681" y="933640"/>
                </a:lnTo>
                <a:lnTo>
                  <a:pt x="3888816" y="933640"/>
                </a:lnTo>
                <a:lnTo>
                  <a:pt x="3868216" y="954201"/>
                </a:lnTo>
                <a:lnTo>
                  <a:pt x="3930015" y="933640"/>
                </a:lnTo>
                <a:lnTo>
                  <a:pt x="3944251" y="9289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45685" y="6114798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 h="0">
                <a:moveTo>
                  <a:pt x="0" y="0"/>
                </a:moveTo>
                <a:lnTo>
                  <a:pt x="93940" y="0"/>
                </a:lnTo>
              </a:path>
            </a:pathLst>
          </a:custGeom>
          <a:ln w="74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22730" y="5917748"/>
            <a:ext cx="4518025" cy="2641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g</a:t>
            </a:r>
            <a:r>
              <a:rPr dirty="0" sz="1400" b="1">
                <a:latin typeface="Times New Roman"/>
                <a:cs typeface="Times New Roman"/>
              </a:rPr>
              <a:t>u</a:t>
            </a:r>
            <a:r>
              <a:rPr dirty="0" sz="1400" spc="-15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2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b="1">
                <a:latin typeface="Times New Roman"/>
                <a:cs typeface="Times New Roman"/>
              </a:rPr>
              <a:t>3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baseline="-9259" sz="1800" spc="7" i="1">
                <a:latin typeface="Times New Roman"/>
                <a:cs typeface="Times New Roman"/>
              </a:rPr>
              <a:t>f</a:t>
            </a:r>
            <a:r>
              <a:rPr dirty="0" baseline="-9259" sz="1800" spc="97" i="1">
                <a:latin typeface="Times New Roman"/>
                <a:cs typeface="Times New Roman"/>
              </a:rPr>
              <a:t> </a:t>
            </a:r>
            <a:r>
              <a:rPr dirty="0" baseline="-8960" sz="2325" spc="-179">
                <a:latin typeface="Symbol"/>
                <a:cs typeface="Symbol"/>
              </a:rPr>
              <a:t></a:t>
            </a:r>
            <a:r>
              <a:rPr dirty="0" baseline="-8960" sz="2325" spc="-352">
                <a:latin typeface="Times New Roman"/>
                <a:cs typeface="Times New Roman"/>
              </a:rPr>
              <a:t> </a:t>
            </a:r>
            <a:r>
              <a:rPr dirty="0" baseline="-9259" sz="1800" spc="142" i="1">
                <a:latin typeface="Times New Roman"/>
                <a:cs typeface="Times New Roman"/>
              </a:rPr>
              <a:t>x</a:t>
            </a:r>
            <a:r>
              <a:rPr dirty="0" baseline="-8960" sz="2325" spc="-179">
                <a:latin typeface="Symbol"/>
                <a:cs typeface="Symbol"/>
              </a:rPr>
              <a:t></a:t>
            </a:r>
            <a:r>
              <a:rPr dirty="0" baseline="-8960" sz="2325" spc="-209">
                <a:latin typeface="Times New Roman"/>
                <a:cs typeface="Times New Roman"/>
              </a:rPr>
              <a:t> </a:t>
            </a:r>
            <a:r>
              <a:rPr dirty="0" baseline="-9259" sz="1800" spc="15">
                <a:latin typeface="Symbol"/>
                <a:cs typeface="Symbol"/>
              </a:rPr>
              <a:t></a:t>
            </a:r>
            <a:r>
              <a:rPr dirty="0" baseline="-9259" sz="1800" spc="67">
                <a:latin typeface="Times New Roman"/>
                <a:cs typeface="Times New Roman"/>
              </a:rPr>
              <a:t> </a:t>
            </a:r>
            <a:r>
              <a:rPr dirty="0" baseline="25462" sz="1800" spc="7">
                <a:latin typeface="Times New Roman"/>
                <a:cs typeface="Times New Roman"/>
              </a:rPr>
              <a:t>1</a:t>
            </a:r>
            <a:r>
              <a:rPr dirty="0" baseline="25462" sz="1800" spc="97">
                <a:latin typeface="Times New Roman"/>
                <a:cs typeface="Times New Roman"/>
              </a:rPr>
              <a:t> </a:t>
            </a:r>
            <a:r>
              <a:rPr dirty="0" baseline="-9259" sz="1800" spc="15">
                <a:latin typeface="Symbol"/>
                <a:cs typeface="Symbol"/>
              </a:rPr>
              <a:t></a:t>
            </a:r>
            <a:r>
              <a:rPr dirty="0" baseline="-9259" sz="1800" spc="-82">
                <a:latin typeface="Times New Roman"/>
                <a:cs typeface="Times New Roman"/>
              </a:rPr>
              <a:t> </a:t>
            </a:r>
            <a:r>
              <a:rPr dirty="0" baseline="-9259" sz="1800" spc="7">
                <a:latin typeface="Times New Roman"/>
                <a:cs typeface="Times New Roman"/>
              </a:rPr>
              <a:t>0</a:t>
            </a:r>
            <a:r>
              <a:rPr dirty="0" baseline="-9259" sz="1800">
                <a:latin typeface="Times New Roman"/>
                <a:cs typeface="Times New Roman"/>
              </a:rPr>
              <a:t> </a:t>
            </a:r>
            <a:r>
              <a:rPr dirty="0" baseline="-9259" sz="1800" spc="-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oo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2720" y="6014759"/>
            <a:ext cx="5477510" cy="1007110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algn="ctr" marR="360680">
              <a:lnSpc>
                <a:spcPct val="100000"/>
              </a:lnSpc>
              <a:spcBef>
                <a:spcPts val="815"/>
              </a:spcBef>
            </a:pPr>
            <a:r>
              <a:rPr dirty="0" sz="1200" spc="5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55"/>
              </a:spcBef>
              <a:tabLst>
                <a:tab pos="3392170" algn="l"/>
              </a:tabLst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2.2: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pr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f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al</a:t>
            </a:r>
            <a:endParaRPr sz="14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1235"/>
              </a:spcBef>
            </a:pPr>
            <a:r>
              <a:rPr dirty="0" baseline="2057" sz="2025" spc="-104">
                <a:latin typeface="Times New Roman"/>
                <a:cs typeface="Times New Roman"/>
              </a:rPr>
              <a:t>[1,</a:t>
            </a:r>
            <a:r>
              <a:rPr dirty="0" baseline="2057" sz="2025" spc="30">
                <a:latin typeface="Times New Roman"/>
                <a:cs typeface="Times New Roman"/>
              </a:rPr>
              <a:t> 2]</a:t>
            </a:r>
            <a:r>
              <a:rPr dirty="0" baseline="2057" sz="2025" spc="-3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by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using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Bisection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method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if it</a:t>
            </a:r>
            <a:r>
              <a:rPr dirty="0" baseline="1984" sz="2100" spc="44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is</a:t>
            </a:r>
            <a:r>
              <a:rPr dirty="0" baseline="1984" sz="2100" spc="7">
                <a:latin typeface="Times New Roman"/>
                <a:cs typeface="Times New Roman"/>
              </a:rPr>
              <a:t> possible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Times New Roman"/>
                <a:cs typeface="Times New Roman"/>
              </a:rPr>
              <a:t>with </a:t>
            </a:r>
            <a:r>
              <a:rPr dirty="0" baseline="1984" sz="2100" spc="52">
                <a:latin typeface="Times New Roman"/>
                <a:cs typeface="Times New Roman"/>
              </a:rPr>
              <a:t>error</a:t>
            </a:r>
            <a:r>
              <a:rPr dirty="0" sz="1400" spc="35">
                <a:latin typeface="Symbol"/>
                <a:cs typeface="Symbol"/>
              </a:rPr>
              <a:t>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Symbol"/>
                <a:cs typeface="Symbol"/>
              </a:rPr>
              <a:t>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35">
                <a:latin typeface="Times New Roman"/>
                <a:cs typeface="Times New Roman"/>
              </a:rPr>
              <a:t>10</a:t>
            </a:r>
            <a:r>
              <a:rPr dirty="0" baseline="40123" sz="1350" spc="52">
                <a:latin typeface="Symbol"/>
                <a:cs typeface="Symbol"/>
              </a:rPr>
              <a:t></a:t>
            </a:r>
            <a:r>
              <a:rPr dirty="0" baseline="40123" sz="1350" spc="52">
                <a:latin typeface="Times New Roman"/>
                <a:cs typeface="Times New Roman"/>
              </a:rPr>
              <a:t>4</a:t>
            </a:r>
            <a:r>
              <a:rPr dirty="0" baseline="40123" sz="135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01719" y="9201125"/>
            <a:ext cx="362585" cy="0"/>
          </a:xfrm>
          <a:custGeom>
            <a:avLst/>
            <a:gdLst/>
            <a:ahLst/>
            <a:cxnLst/>
            <a:rect l="l" t="t" r="r" b="b"/>
            <a:pathLst>
              <a:path w="362585" h="0">
                <a:moveTo>
                  <a:pt x="0" y="0"/>
                </a:moveTo>
                <a:lnTo>
                  <a:pt x="362554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48043" y="9201125"/>
            <a:ext cx="327025" cy="0"/>
          </a:xfrm>
          <a:custGeom>
            <a:avLst/>
            <a:gdLst/>
            <a:ahLst/>
            <a:cxnLst/>
            <a:rect l="l" t="t" r="r" b="b"/>
            <a:pathLst>
              <a:path w="327025" h="0">
                <a:moveTo>
                  <a:pt x="0" y="0"/>
                </a:moveTo>
                <a:lnTo>
                  <a:pt x="326800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55420" y="7182459"/>
            <a:ext cx="5450840" cy="225044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830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possible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because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continuous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  <a:spcBef>
                <a:spcPts val="730"/>
              </a:spcBef>
            </a:pPr>
            <a:r>
              <a:rPr dirty="0" sz="1350" spc="-70">
                <a:latin typeface="Times New Roman"/>
                <a:cs typeface="Times New Roman"/>
              </a:rPr>
              <a:t>[1,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2]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(1)=-1=-ve;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(2)=2=+ve,</a:t>
            </a:r>
            <a:endParaRPr sz="1400">
              <a:latin typeface="Times New Roman"/>
              <a:cs typeface="Times New Roman"/>
            </a:endParaRPr>
          </a:p>
          <a:p>
            <a:pPr marL="25400" marR="1424940">
              <a:lnSpc>
                <a:spcPct val="218600"/>
              </a:lnSpc>
              <a:spcBef>
                <a:spcPts val="335"/>
              </a:spcBef>
              <a:tabLst>
                <a:tab pos="5264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)=-2&lt;0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(i.e.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2).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the formula: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481965">
              <a:lnSpc>
                <a:spcPts val="1385"/>
              </a:lnSpc>
              <a:tabLst>
                <a:tab pos="2768600" algn="l"/>
              </a:tabLst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baseline="35714" sz="2100" spc="15" i="1">
                <a:latin typeface="Times New Roman"/>
                <a:cs typeface="Times New Roman"/>
              </a:rPr>
              <a:t>a</a:t>
            </a:r>
            <a:r>
              <a:rPr dirty="0" baseline="35714" sz="2100" spc="-104" i="1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Symbol"/>
                <a:cs typeface="Symbol"/>
              </a:rPr>
              <a:t></a:t>
            </a:r>
            <a:r>
              <a:rPr dirty="0" baseline="35714" sz="2100" spc="-179">
                <a:latin typeface="Times New Roman"/>
                <a:cs typeface="Times New Roman"/>
              </a:rPr>
              <a:t> </a:t>
            </a:r>
            <a:r>
              <a:rPr dirty="0" baseline="35714" sz="2100" spc="15" i="1">
                <a:latin typeface="Times New Roman"/>
                <a:cs typeface="Times New Roman"/>
              </a:rPr>
              <a:t>b</a:t>
            </a:r>
            <a:r>
              <a:rPr dirty="0" baseline="35714" sz="2100" spc="82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baseline="35714" sz="2100" spc="104">
                <a:latin typeface="Times New Roman"/>
                <a:cs typeface="Times New Roman"/>
              </a:rPr>
              <a:t>1</a:t>
            </a:r>
            <a:r>
              <a:rPr dirty="0" baseline="35714" sz="2100" spc="104">
                <a:latin typeface="Symbol"/>
                <a:cs typeface="Symbol"/>
              </a:rPr>
              <a:t></a:t>
            </a:r>
            <a:r>
              <a:rPr dirty="0" baseline="35714" sz="2100" spc="-112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2</a:t>
            </a:r>
            <a:r>
              <a:rPr dirty="0" baseline="35714" sz="2100" spc="5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1.5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|=0.5&gt;</a:t>
            </a:r>
            <a:r>
              <a:rPr dirty="0" sz="1400">
                <a:latin typeface="Symbol"/>
                <a:cs typeface="Symbol"/>
              </a:rPr>
              <a:t>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85825">
              <a:lnSpc>
                <a:spcPts val="1385"/>
              </a:lnSpc>
              <a:tabLst>
                <a:tab pos="1414145" algn="l"/>
              </a:tabLst>
            </a:pPr>
            <a:r>
              <a:rPr dirty="0" sz="1400" spc="10">
                <a:latin typeface="Times New Roman"/>
                <a:cs typeface="Times New Roman"/>
              </a:rPr>
              <a:t>2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06790" y="1314748"/>
            <a:ext cx="1017905" cy="0"/>
          </a:xfrm>
          <a:custGeom>
            <a:avLst/>
            <a:gdLst/>
            <a:ahLst/>
            <a:cxnLst/>
            <a:rect l="l" t="t" r="r" b="b"/>
            <a:pathLst>
              <a:path w="1017905" h="0">
                <a:moveTo>
                  <a:pt x="0" y="0"/>
                </a:moveTo>
                <a:lnTo>
                  <a:pt x="1017785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65115" y="127878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3280" y="1060050"/>
            <a:ext cx="13068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89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(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y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-82">
                <a:latin typeface="Times New Roman"/>
                <a:cs typeface="Times New Roman"/>
              </a:rPr>
              <a:t> </a:t>
            </a:r>
            <a:r>
              <a:rPr dirty="0" baseline="-34979" sz="2025" spc="22" i="1">
                <a:latin typeface="Times New Roman"/>
                <a:cs typeface="Times New Roman"/>
              </a:rPr>
              <a:t>e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4650" y="1168653"/>
            <a:ext cx="2621280" cy="271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290"/>
              </a:lnSpc>
              <a:spcBef>
                <a:spcPts val="100"/>
              </a:spcBef>
            </a:pP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85" i="1">
                <a:latin typeface="Times New Roman"/>
                <a:cs typeface="Times New Roman"/>
              </a:rPr>
              <a:t>c</a:t>
            </a:r>
            <a:r>
              <a:rPr dirty="0" baseline="42483" sz="1275" spc="60">
                <a:latin typeface="Times New Roman"/>
                <a:cs typeface="Times New Roman"/>
              </a:rPr>
              <a:t>2</a:t>
            </a:r>
            <a:r>
              <a:rPr dirty="0" sz="1350" spc="35" i="1">
                <a:latin typeface="Times New Roman"/>
                <a:cs typeface="Times New Roman"/>
              </a:rPr>
              <a:t>e</a:t>
            </a:r>
            <a:r>
              <a:rPr dirty="0" baseline="42483" sz="1275" spc="30">
                <a:latin typeface="Times New Roman"/>
                <a:cs typeface="Times New Roman"/>
              </a:rPr>
              <a:t>3</a:t>
            </a:r>
            <a:r>
              <a:rPr dirty="0" baseline="42483" sz="1275">
                <a:latin typeface="Times New Roman"/>
                <a:cs typeface="Times New Roman"/>
              </a:rPr>
              <a:t> </a:t>
            </a:r>
            <a:r>
              <a:rPr dirty="0" baseline="42483" sz="1275" spc="-10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(7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spc="120" i="1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9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11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9</a:t>
            </a:r>
            <a:r>
              <a:rPr dirty="0" sz="1350" spc="60" i="1">
                <a:latin typeface="Times New Roman"/>
                <a:cs typeface="Times New Roman"/>
              </a:rPr>
              <a:t>c</a:t>
            </a:r>
            <a:r>
              <a:rPr dirty="0" baseline="42483" sz="1275" spc="30">
                <a:latin typeface="Times New Roman"/>
                <a:cs typeface="Times New Roman"/>
              </a:rPr>
              <a:t>3</a:t>
            </a:r>
            <a:r>
              <a:rPr dirty="0" baseline="42483" sz="1275" spc="-16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65" i="1">
                <a:latin typeface="Times New Roman"/>
                <a:cs typeface="Times New Roman"/>
              </a:rPr>
              <a:t>e</a:t>
            </a:r>
            <a:r>
              <a:rPr dirty="0" baseline="42483" sz="1275" spc="30">
                <a:latin typeface="Times New Roman"/>
                <a:cs typeface="Times New Roman"/>
              </a:rPr>
              <a:t>4</a:t>
            </a:r>
            <a:r>
              <a:rPr dirty="0" baseline="42483" sz="1275">
                <a:latin typeface="Times New Roman"/>
                <a:cs typeface="Times New Roman"/>
              </a:rPr>
              <a:t> </a:t>
            </a:r>
            <a:r>
              <a:rPr dirty="0" baseline="42483" sz="1275" spc="-6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</a:t>
            </a:r>
            <a:r>
              <a:rPr dirty="0" sz="1350" spc="75" i="1">
                <a:latin typeface="Times New Roman"/>
                <a:cs typeface="Times New Roman"/>
              </a:rPr>
              <a:t>O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e</a:t>
            </a:r>
            <a:r>
              <a:rPr dirty="0" baseline="42483" sz="1275" spc="30">
                <a:latin typeface="Times New Roman"/>
                <a:cs typeface="Times New Roman"/>
              </a:rPr>
              <a:t>5</a:t>
            </a:r>
            <a:r>
              <a:rPr dirty="0" baseline="42483" sz="1275" spc="-142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48615">
              <a:lnSpc>
                <a:spcPts val="630"/>
              </a:lnSpc>
              <a:tabLst>
                <a:tab pos="960755" algn="l"/>
                <a:tab pos="1489075" algn="l"/>
                <a:tab pos="1702435" algn="l"/>
                <a:tab pos="2321560" algn="l"/>
              </a:tabLst>
            </a:pPr>
            <a:r>
              <a:rPr dirty="0" sz="850" spc="20">
                <a:latin typeface="Times New Roman"/>
                <a:cs typeface="Times New Roman"/>
              </a:rPr>
              <a:t>2 </a:t>
            </a:r>
            <a:r>
              <a:rPr dirty="0" sz="850" spc="250">
                <a:latin typeface="Times New Roman"/>
                <a:cs typeface="Times New Roman"/>
              </a:rPr>
              <a:t> </a:t>
            </a:r>
            <a:r>
              <a:rPr dirty="0" sz="850" spc="20" i="1">
                <a:latin typeface="Times New Roman"/>
                <a:cs typeface="Times New Roman"/>
              </a:rPr>
              <a:t>n	</a:t>
            </a:r>
            <a:r>
              <a:rPr dirty="0" sz="850" spc="20">
                <a:latin typeface="Times New Roman"/>
                <a:cs typeface="Times New Roman"/>
              </a:rPr>
              <a:t>2 </a:t>
            </a:r>
            <a:r>
              <a:rPr dirty="0" sz="850" spc="160">
                <a:latin typeface="Times New Roman"/>
                <a:cs typeface="Times New Roman"/>
              </a:rPr>
              <a:t> </a:t>
            </a:r>
            <a:r>
              <a:rPr dirty="0" sz="850" spc="20">
                <a:latin typeface="Times New Roman"/>
                <a:cs typeface="Times New Roman"/>
              </a:rPr>
              <a:t>3	2	</a:t>
            </a:r>
            <a:r>
              <a:rPr dirty="0" sz="850" spc="20" i="1">
                <a:latin typeface="Times New Roman"/>
                <a:cs typeface="Times New Roman"/>
              </a:rPr>
              <a:t>n	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2474" y="141573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4646" y="1307237"/>
            <a:ext cx="4387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19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1085" y="1168653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1653285"/>
            <a:ext cx="2771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Also,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5">
                <a:latin typeface="Times New Roman"/>
                <a:cs typeface="Times New Roman"/>
              </a:rPr>
              <a:t> (2.72)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(2.76),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8573" y="1981991"/>
            <a:ext cx="50990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2595" algn="l"/>
              </a:tabLst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81071" y="19819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11637" y="19819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62580" y="19819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2057" y="19819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36616" y="2107014"/>
            <a:ext cx="6902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22935" algn="l"/>
              </a:tabLst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r>
              <a:rPr dirty="0" sz="900" spc="-30" i="1">
                <a:latin typeface="Times New Roman"/>
                <a:cs typeface="Times New Roman"/>
              </a:rPr>
              <a:t>	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12140" y="2107014"/>
            <a:ext cx="56642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8460" algn="l"/>
              </a:tabLst>
            </a:pPr>
            <a:r>
              <a:rPr dirty="0" sz="900" spc="-30" i="1">
                <a:latin typeface="Times New Roman"/>
                <a:cs typeface="Times New Roman"/>
              </a:rPr>
              <a:t>n	</a:t>
            </a: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220">
                <a:latin typeface="Times New Roman"/>
                <a:cs typeface="Times New Roman"/>
              </a:rPr>
              <a:t> 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29879" y="2107014"/>
            <a:ext cx="62420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1475" algn="l"/>
                <a:tab pos="557530" algn="l"/>
              </a:tabLst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3</a:t>
            </a:r>
            <a:r>
              <a:rPr dirty="0" sz="900" spc="-30">
                <a:latin typeface="Times New Roman"/>
                <a:cs typeface="Times New Roman"/>
              </a:rPr>
              <a:t>	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61414" y="2107014"/>
            <a:ext cx="11715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6260" algn="l"/>
                <a:tab pos="915035" algn="l"/>
                <a:tab pos="1104265" algn="l"/>
              </a:tabLst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spc="75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16236" y="2107014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9182" y="1998216"/>
            <a:ext cx="133413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spc="165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2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5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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90" i="1">
                <a:latin typeface="Times New Roman"/>
                <a:cs typeface="Times New Roman"/>
              </a:rPr>
              <a:t> </a:t>
            </a:r>
            <a:r>
              <a:rPr dirty="0" baseline="4115" sz="2025" spc="-75">
                <a:latin typeface="Symbol"/>
                <a:cs typeface="Symbol"/>
              </a:rPr>
              <a:t>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17583" y="1989581"/>
            <a:ext cx="16040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15">
                <a:latin typeface="Symbol"/>
                <a:cs typeface="Symbol"/>
              </a:rPr>
              <a:t></a:t>
            </a:r>
            <a:r>
              <a:rPr dirty="0" sz="1350" spc="-40">
                <a:latin typeface="Times New Roman"/>
                <a:cs typeface="Times New Roman"/>
              </a:rPr>
              <a:t>)</a:t>
            </a:r>
            <a:r>
              <a:rPr dirty="0" sz="1350" spc="-20">
                <a:latin typeface="Times New Roman"/>
                <a:cs typeface="Times New Roman"/>
              </a:rPr>
              <a:t>[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3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45">
                <a:latin typeface="Times New Roman"/>
                <a:cs typeface="Times New Roman"/>
              </a:rPr>
              <a:t>2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9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-50">
                <a:latin typeface="Times New Roman"/>
                <a:cs typeface="Times New Roman"/>
              </a:rPr>
              <a:t>4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350" spc="-90">
                <a:latin typeface="Times New Roman"/>
                <a:cs typeface="Times New Roman"/>
              </a:rPr>
              <a:t>3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51397" y="1996366"/>
            <a:ext cx="2431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4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140">
                <a:latin typeface="Times New Roman"/>
                <a:cs typeface="Times New Roman"/>
              </a:rPr>
              <a:t>(</a:t>
            </a:r>
            <a:r>
              <a:rPr dirty="0" sz="1350" spc="-45">
                <a:latin typeface="Times New Roman"/>
                <a:cs typeface="Times New Roman"/>
              </a:rPr>
              <a:t>1</a:t>
            </a:r>
            <a:r>
              <a:rPr dirty="0" sz="1350" spc="-50">
                <a:latin typeface="Times New Roman"/>
                <a:cs typeface="Times New Roman"/>
              </a:rPr>
              <a:t>4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Symbol"/>
                <a:cs typeface="Symbol"/>
              </a:rPr>
              <a:t></a:t>
            </a:r>
            <a:r>
              <a:rPr dirty="0" sz="1350" spc="-45">
                <a:latin typeface="Times New Roman"/>
                <a:cs typeface="Times New Roman"/>
              </a:rPr>
              <a:t>1</a:t>
            </a:r>
            <a:r>
              <a:rPr dirty="0" sz="1350" spc="-50">
                <a:latin typeface="Times New Roman"/>
                <a:cs typeface="Times New Roman"/>
              </a:rPr>
              <a:t>0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6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350" spc="-70">
                <a:latin typeface="Times New Roman"/>
                <a:cs typeface="Times New Roman"/>
              </a:rPr>
              <a:t>5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15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9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60">
                <a:latin typeface="Times New Roman"/>
                <a:cs typeface="Times New Roman"/>
              </a:rPr>
              <a:t> </a:t>
            </a:r>
            <a:r>
              <a:rPr dirty="0" sz="1350" spc="-30" i="1">
                <a:latin typeface="Times New Roman"/>
                <a:cs typeface="Times New Roman"/>
              </a:rPr>
              <a:t>O</a:t>
            </a:r>
            <a:r>
              <a:rPr dirty="0" sz="1350" spc="-25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350" spc="-40">
                <a:latin typeface="Times New Roman"/>
                <a:cs typeface="Times New Roman"/>
              </a:rPr>
              <a:t>)</a:t>
            </a:r>
            <a:r>
              <a:rPr dirty="0" sz="1350" spc="-10">
                <a:latin typeface="Times New Roman"/>
                <a:cs typeface="Times New Roman"/>
              </a:rPr>
              <a:t>]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5282" y="2337561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120" y="2643885"/>
            <a:ext cx="282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04691" y="29725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33770" y="29725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80046" y="29725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16049" y="29725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66211" y="29725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27124" y="2972591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37362" y="3097614"/>
            <a:ext cx="68199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4680" algn="l"/>
              </a:tabLst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r>
              <a:rPr dirty="0" sz="900" spc="-30" i="1">
                <a:latin typeface="Times New Roman"/>
                <a:cs typeface="Times New Roman"/>
              </a:rPr>
              <a:t>	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07153" y="3097614"/>
            <a:ext cx="5683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9095" algn="l"/>
              </a:tabLst>
            </a:pPr>
            <a:r>
              <a:rPr dirty="0" sz="900" spc="-30" i="1">
                <a:latin typeface="Times New Roman"/>
                <a:cs typeface="Times New Roman"/>
              </a:rPr>
              <a:t>n	</a:t>
            </a: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229">
                <a:latin typeface="Times New Roman"/>
                <a:cs typeface="Times New Roman"/>
              </a:rPr>
              <a:t> 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24879" y="3097614"/>
            <a:ext cx="6286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5285" algn="l"/>
                <a:tab pos="561340" algn="l"/>
              </a:tabLst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3</a:t>
            </a:r>
            <a:r>
              <a:rPr dirty="0" sz="900" spc="-30">
                <a:latin typeface="Times New Roman"/>
                <a:cs typeface="Times New Roman"/>
              </a:rPr>
              <a:t>	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250" y="3097614"/>
            <a:ext cx="116903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4990" algn="l"/>
                <a:tab pos="912494" algn="l"/>
                <a:tab pos="1101725" algn="l"/>
              </a:tabLst>
            </a:pP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spc="75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0">
                <a:latin typeface="Times New Roman"/>
                <a:cs typeface="Times New Roman"/>
              </a:rPr>
              <a:t>4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21149" y="3097614"/>
            <a:ext cx="7937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3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28667" y="2978422"/>
            <a:ext cx="67310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0">
                <a:latin typeface="Symbol"/>
                <a:cs typeface="Symbol"/>
              </a:rPr>
              <a:t>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19268" y="2988816"/>
            <a:ext cx="1327785" cy="2374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-15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70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-15">
                <a:latin typeface="Times New Roman"/>
                <a:cs typeface="Times New Roman"/>
              </a:rPr>
              <a:t>3</a:t>
            </a:r>
            <a:r>
              <a:rPr dirty="0" sz="1350" spc="-15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y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0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</a:t>
            </a:r>
            <a:r>
              <a:rPr dirty="0" sz="1350" spc="135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35" i="1">
                <a:latin typeface="Times New Roman"/>
                <a:cs typeface="Times New Roman"/>
              </a:rPr>
              <a:t> </a:t>
            </a:r>
            <a:r>
              <a:rPr dirty="0" sz="1350" spc="-10">
                <a:latin typeface="Times New Roman"/>
                <a:cs typeface="Times New Roman"/>
              </a:rPr>
              <a:t>(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11428" y="2980152"/>
            <a:ext cx="407289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15">
                <a:latin typeface="Symbol"/>
                <a:cs typeface="Symbol"/>
              </a:rPr>
              <a:t></a:t>
            </a:r>
            <a:r>
              <a:rPr dirty="0" sz="1350" spc="-15">
                <a:latin typeface="Times New Roman"/>
                <a:cs typeface="Times New Roman"/>
              </a:rPr>
              <a:t>)[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spc="37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-35">
                <a:latin typeface="Times New Roman"/>
                <a:cs typeface="Times New Roman"/>
              </a:rPr>
              <a:t>2</a:t>
            </a:r>
            <a:r>
              <a:rPr dirty="0" sz="1350" spc="-35" i="1">
                <a:latin typeface="Times New Roman"/>
                <a:cs typeface="Times New Roman"/>
              </a:rPr>
              <a:t>c</a:t>
            </a:r>
            <a:r>
              <a:rPr dirty="0" sz="1350" spc="55" i="1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e</a:t>
            </a:r>
            <a:r>
              <a:rPr dirty="0" sz="1350" spc="434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(6</a:t>
            </a:r>
            <a:r>
              <a:rPr dirty="0" sz="1350" spc="-30" i="1">
                <a:latin typeface="Times New Roman"/>
                <a:cs typeface="Times New Roman"/>
              </a:rPr>
              <a:t>c</a:t>
            </a:r>
            <a:r>
              <a:rPr dirty="0" sz="1350" spc="45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-45">
                <a:latin typeface="Times New Roman"/>
                <a:cs typeface="Times New Roman"/>
              </a:rPr>
              <a:t>5</a:t>
            </a:r>
            <a:r>
              <a:rPr dirty="0" sz="1350" spc="-45" i="1">
                <a:latin typeface="Times New Roman"/>
                <a:cs typeface="Times New Roman"/>
              </a:rPr>
              <a:t>c</a:t>
            </a:r>
            <a:r>
              <a:rPr dirty="0" sz="1350" spc="10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20" i="1">
                <a:latin typeface="Times New Roman"/>
                <a:cs typeface="Times New Roman"/>
              </a:rPr>
              <a:t>e</a:t>
            </a:r>
            <a:r>
              <a:rPr dirty="0" sz="1350" spc="39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35">
                <a:latin typeface="Times New Roman"/>
                <a:cs typeface="Times New Roman"/>
              </a:rPr>
              <a:t> </a:t>
            </a:r>
            <a:r>
              <a:rPr dirty="0" sz="1350" spc="-55">
                <a:latin typeface="Times New Roman"/>
                <a:cs typeface="Times New Roman"/>
              </a:rPr>
              <a:t>(21</a:t>
            </a:r>
            <a:r>
              <a:rPr dirty="0" sz="1350" spc="-55" i="1">
                <a:latin typeface="Times New Roman"/>
                <a:cs typeface="Times New Roman"/>
              </a:rPr>
              <a:t>c</a:t>
            </a:r>
            <a:r>
              <a:rPr dirty="0" sz="1350" spc="50" i="1">
                <a:latin typeface="Times New Roman"/>
                <a:cs typeface="Times New Roman"/>
              </a:rPr>
              <a:t> </a:t>
            </a:r>
            <a:r>
              <a:rPr dirty="0" sz="1350" spc="-15" i="1">
                <a:latin typeface="Times New Roman"/>
                <a:cs typeface="Times New Roman"/>
              </a:rPr>
              <a:t>c</a:t>
            </a:r>
            <a:r>
              <a:rPr dirty="0" sz="1350" spc="34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20">
                <a:latin typeface="Times New Roman"/>
                <a:cs typeface="Times New Roman"/>
              </a:rPr>
              <a:t>15</a:t>
            </a:r>
            <a:r>
              <a:rPr dirty="0" sz="1350" spc="-20" i="1">
                <a:latin typeface="Times New Roman"/>
                <a:cs typeface="Times New Roman"/>
              </a:rPr>
              <a:t>c</a:t>
            </a:r>
            <a:r>
              <a:rPr dirty="0" sz="1350" spc="41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</a:t>
            </a:r>
            <a:r>
              <a:rPr dirty="0" sz="1350" spc="-195">
                <a:latin typeface="Times New Roman"/>
                <a:cs typeface="Times New Roman"/>
              </a:rPr>
              <a:t> </a:t>
            </a:r>
            <a:r>
              <a:rPr dirty="0" sz="1350" spc="-45">
                <a:latin typeface="Times New Roman"/>
                <a:cs typeface="Times New Roman"/>
              </a:rPr>
              <a:t>8</a:t>
            </a:r>
            <a:r>
              <a:rPr dirty="0" sz="1350" spc="-45" i="1">
                <a:latin typeface="Times New Roman"/>
                <a:cs typeface="Times New Roman"/>
              </a:rPr>
              <a:t>c</a:t>
            </a:r>
            <a:r>
              <a:rPr dirty="0" sz="1350" spc="160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Times New Roman"/>
                <a:cs typeface="Times New Roman"/>
              </a:rPr>
              <a:t>)</a:t>
            </a:r>
            <a:r>
              <a:rPr dirty="0" sz="1350" spc="-20" i="1">
                <a:latin typeface="Times New Roman"/>
                <a:cs typeface="Times New Roman"/>
              </a:rPr>
              <a:t>e</a:t>
            </a:r>
            <a:r>
              <a:rPr dirty="0" sz="1350" spc="445" i="1">
                <a:latin typeface="Times New Roman"/>
                <a:cs typeface="Times New Roman"/>
              </a:rPr>
              <a:t> </a:t>
            </a:r>
            <a:r>
              <a:rPr dirty="0" sz="1350" spc="-20">
                <a:latin typeface="Symbol"/>
                <a:cs typeface="Symbol"/>
              </a:rPr>
              <a:t>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O</a:t>
            </a:r>
            <a:r>
              <a:rPr dirty="0" sz="1350" spc="-25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e</a:t>
            </a:r>
            <a:r>
              <a:rPr dirty="0" sz="1350" spc="18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)]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41085" y="3328542"/>
            <a:ext cx="457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8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68120" y="3634866"/>
            <a:ext cx="2500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Dividing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(2.79)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(2.80)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06793" y="4200823"/>
            <a:ext cx="1107440" cy="0"/>
          </a:xfrm>
          <a:custGeom>
            <a:avLst/>
            <a:gdLst/>
            <a:ahLst/>
            <a:cxnLst/>
            <a:rect l="l" t="t" r="r" b="b"/>
            <a:pathLst>
              <a:path w="1107439" h="0">
                <a:moveTo>
                  <a:pt x="0" y="0"/>
                </a:moveTo>
                <a:lnTo>
                  <a:pt x="110713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770988" y="4164860"/>
            <a:ext cx="21717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2 </a:t>
            </a:r>
            <a:r>
              <a:rPr dirty="0" sz="850" spc="85">
                <a:latin typeface="Times New Roman"/>
                <a:cs typeface="Times New Roman"/>
              </a:rPr>
              <a:t> 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13290" y="3946125"/>
            <a:ext cx="184721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(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y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104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-277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Times New Roman"/>
                <a:cs typeface="Times New Roman"/>
              </a:rPr>
              <a:t>1</a:t>
            </a:r>
            <a:r>
              <a:rPr dirty="0" baseline="-34979" sz="2025" spc="-292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</a:t>
            </a:r>
            <a:r>
              <a:rPr dirty="0" baseline="-34979" sz="2025" spc="-67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Times New Roman"/>
                <a:cs typeface="Times New Roman"/>
              </a:rPr>
              <a:t>2</a:t>
            </a:r>
            <a:r>
              <a:rPr dirty="0" baseline="-34979" sz="2025" spc="22" i="1">
                <a:latin typeface="Times New Roman"/>
                <a:cs typeface="Times New Roman"/>
              </a:rPr>
              <a:t>c</a:t>
            </a:r>
            <a:r>
              <a:rPr dirty="0" baseline="-34979" sz="2025" spc="187" i="1">
                <a:latin typeface="Times New Roman"/>
                <a:cs typeface="Times New Roman"/>
              </a:rPr>
              <a:t> </a:t>
            </a:r>
            <a:r>
              <a:rPr dirty="0" baseline="-34979" sz="2025" spc="22" i="1">
                <a:latin typeface="Times New Roman"/>
                <a:cs typeface="Times New Roman"/>
              </a:rPr>
              <a:t>e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75421" y="4055490"/>
            <a:ext cx="3160395" cy="270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290"/>
              </a:lnSpc>
              <a:spcBef>
                <a:spcPts val="100"/>
              </a:spcBef>
            </a:pP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-25">
                <a:latin typeface="Times New Roman"/>
                <a:cs typeface="Times New Roman"/>
              </a:rPr>
              <a:t>3</a:t>
            </a:r>
            <a:r>
              <a:rPr dirty="0" sz="1350" spc="-20" i="1">
                <a:latin typeface="Times New Roman"/>
                <a:cs typeface="Times New Roman"/>
              </a:rPr>
              <a:t>c</a:t>
            </a:r>
            <a:r>
              <a:rPr dirty="0" baseline="-22875" sz="1275" spc="15">
                <a:latin typeface="Times New Roman"/>
                <a:cs typeface="Times New Roman"/>
              </a:rPr>
              <a:t>3</a:t>
            </a:r>
            <a:r>
              <a:rPr dirty="0" sz="1350" spc="65" i="1">
                <a:latin typeface="Times New Roman"/>
                <a:cs typeface="Times New Roman"/>
              </a:rPr>
              <a:t>e</a:t>
            </a:r>
            <a:r>
              <a:rPr dirty="0" baseline="42483" sz="1275" spc="30">
                <a:latin typeface="Times New Roman"/>
                <a:cs typeface="Times New Roman"/>
              </a:rPr>
              <a:t>2</a:t>
            </a:r>
            <a:r>
              <a:rPr dirty="0" baseline="42483" sz="1275">
                <a:latin typeface="Times New Roman"/>
                <a:cs typeface="Times New Roman"/>
              </a:rPr>
              <a:t> </a:t>
            </a:r>
            <a:r>
              <a:rPr dirty="0" baseline="42483" sz="1275" spc="-6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-25">
                <a:latin typeface="Times New Roman"/>
                <a:cs typeface="Times New Roman"/>
              </a:rPr>
              <a:t>3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spc="125" i="1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4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55" i="1">
                <a:latin typeface="Times New Roman"/>
                <a:cs typeface="Times New Roman"/>
              </a:rPr>
              <a:t>c</a:t>
            </a:r>
            <a:r>
              <a:rPr dirty="0" baseline="42483" sz="1275" spc="30">
                <a:latin typeface="Times New Roman"/>
                <a:cs typeface="Times New Roman"/>
              </a:rPr>
              <a:t>3</a:t>
            </a:r>
            <a:r>
              <a:rPr dirty="0" baseline="42483" sz="1275" spc="-172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sz="1350" spc="35" i="1">
                <a:latin typeface="Times New Roman"/>
                <a:cs typeface="Times New Roman"/>
              </a:rPr>
              <a:t>e</a:t>
            </a:r>
            <a:r>
              <a:rPr dirty="0" baseline="42483" sz="1275" spc="30">
                <a:latin typeface="Times New Roman"/>
                <a:cs typeface="Times New Roman"/>
              </a:rPr>
              <a:t>3</a:t>
            </a:r>
            <a:r>
              <a:rPr dirty="0" baseline="42483" sz="1275">
                <a:latin typeface="Times New Roman"/>
                <a:cs typeface="Times New Roman"/>
              </a:rPr>
              <a:t> </a:t>
            </a:r>
            <a:r>
              <a:rPr dirty="0" baseline="42483" sz="1275" spc="-10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O</a:t>
            </a:r>
            <a:r>
              <a:rPr dirty="0" sz="1350" spc="60" i="1">
                <a:latin typeface="Times New Roman"/>
                <a:cs typeface="Times New Roman"/>
              </a:rPr>
              <a:t>e</a:t>
            </a:r>
            <a:r>
              <a:rPr dirty="0" baseline="42483" sz="1275" spc="30">
                <a:latin typeface="Times New Roman"/>
                <a:cs typeface="Times New Roman"/>
              </a:rPr>
              <a:t>4</a:t>
            </a:r>
            <a:r>
              <a:rPr dirty="0" baseline="42483" sz="1275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8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7995">
              <a:lnSpc>
                <a:spcPts val="630"/>
              </a:lnSpc>
              <a:tabLst>
                <a:tab pos="935355" algn="l"/>
                <a:tab pos="1341755" algn="l"/>
                <a:tab pos="1791970" algn="l"/>
                <a:tab pos="2004695" algn="l"/>
                <a:tab pos="2444750" algn="l"/>
              </a:tabLst>
            </a:pPr>
            <a:r>
              <a:rPr dirty="0" sz="850" spc="20" i="1">
                <a:latin typeface="Times New Roman"/>
                <a:cs typeface="Times New Roman"/>
              </a:rPr>
              <a:t>n	</a:t>
            </a:r>
            <a:r>
              <a:rPr dirty="0" sz="850" spc="20">
                <a:latin typeface="Times New Roman"/>
                <a:cs typeface="Times New Roman"/>
              </a:rPr>
              <a:t>4	2 </a:t>
            </a:r>
            <a:r>
              <a:rPr dirty="0" sz="850" spc="190">
                <a:latin typeface="Times New Roman"/>
                <a:cs typeface="Times New Roman"/>
              </a:rPr>
              <a:t> </a:t>
            </a:r>
            <a:r>
              <a:rPr dirty="0" sz="850" spc="20">
                <a:latin typeface="Times New Roman"/>
                <a:cs typeface="Times New Roman"/>
              </a:rPr>
              <a:t>4	2	</a:t>
            </a:r>
            <a:r>
              <a:rPr dirty="0" sz="850" spc="20" i="1">
                <a:latin typeface="Times New Roman"/>
                <a:cs typeface="Times New Roman"/>
              </a:rPr>
              <a:t>n	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18904" y="4193313"/>
            <a:ext cx="11201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11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3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(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y</a:t>
            </a:r>
            <a:r>
              <a:rPr dirty="0" baseline="-22875" sz="1275" spc="30" i="1">
                <a:latin typeface="Times New Roman"/>
                <a:cs typeface="Times New Roman"/>
              </a:rPr>
              <a:t>n</a:t>
            </a:r>
            <a:r>
              <a:rPr dirty="0" baseline="-22875" sz="1275" spc="-97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8120" y="4540122"/>
            <a:ext cx="27870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(2.72), (2.73)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(2.76),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105458" y="5132215"/>
            <a:ext cx="1892935" cy="0"/>
          </a:xfrm>
          <a:custGeom>
            <a:avLst/>
            <a:gdLst/>
            <a:ahLst/>
            <a:cxnLst/>
            <a:rect l="l" t="t" r="r" b="b"/>
            <a:pathLst>
              <a:path w="1892935" h="0">
                <a:moveTo>
                  <a:pt x="0" y="0"/>
                </a:moveTo>
                <a:lnTo>
                  <a:pt x="1892560" y="0"/>
                </a:lnTo>
              </a:path>
            </a:pathLst>
          </a:custGeom>
          <a:ln w="87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298343" y="4874952"/>
            <a:ext cx="154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baseline="40123" sz="1350" spc="-37">
                <a:latin typeface="Times New Roman"/>
                <a:cs typeface="Times New Roman"/>
              </a:rPr>
              <a:t>2</a:t>
            </a:r>
            <a:r>
              <a:rPr dirty="0" baseline="40123" sz="1350" spc="-15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50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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2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(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y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(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09597" y="5125051"/>
            <a:ext cx="1918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50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baseline="3968" sz="2100" spc="-60">
                <a:latin typeface="Symbol"/>
                <a:cs typeface="Symbol"/>
              </a:rPr>
              <a:t>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50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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3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(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y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f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baseline="3968" sz="2100" spc="-67">
                <a:latin typeface="Symbol"/>
                <a:cs typeface="Symbol"/>
              </a:rPr>
              <a:t>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89697" y="4988178"/>
            <a:ext cx="319087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ts val="1260"/>
              </a:lnSpc>
              <a:spcBef>
                <a:spcPts val="105"/>
              </a:spcBef>
            </a:pPr>
            <a:r>
              <a:rPr dirty="0" sz="1400" spc="-40">
                <a:latin typeface="Symbol"/>
                <a:cs typeface="Symbol"/>
              </a:rPr>
              <a:t>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70" i="1">
                <a:latin typeface="Times New Roman"/>
                <a:cs typeface="Times New Roman"/>
              </a:rPr>
              <a:t>e</a:t>
            </a:r>
            <a:r>
              <a:rPr dirty="0" baseline="-21604" sz="1350" spc="-3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sz="1400" spc="-25" i="1">
                <a:latin typeface="Times New Roman"/>
                <a:cs typeface="Times New Roman"/>
              </a:rPr>
              <a:t>e</a:t>
            </a:r>
            <a:r>
              <a:rPr dirty="0" baseline="40123" sz="1350" spc="-37">
                <a:latin typeface="Times New Roman"/>
                <a:cs typeface="Times New Roman"/>
              </a:rPr>
              <a:t>3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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(</a:t>
            </a:r>
            <a:r>
              <a:rPr dirty="0" sz="1400" spc="-65">
                <a:latin typeface="Times New Roman"/>
                <a:cs typeface="Times New Roman"/>
              </a:rPr>
              <a:t>5</a:t>
            </a:r>
            <a:r>
              <a:rPr dirty="0" sz="1400" spc="-35" i="1">
                <a:latin typeface="Times New Roman"/>
                <a:cs typeface="Times New Roman"/>
              </a:rPr>
              <a:t>c</a:t>
            </a:r>
            <a:r>
              <a:rPr dirty="0" sz="1400" spc="85" i="1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Times New Roman"/>
                <a:cs typeface="Times New Roman"/>
              </a:rPr>
              <a:t>3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baseline="40123" sz="1350" spc="-60">
                <a:latin typeface="Times New Roman"/>
                <a:cs typeface="Times New Roman"/>
              </a:rPr>
              <a:t>3</a:t>
            </a:r>
            <a:r>
              <a:rPr dirty="0" sz="1400" spc="-35" i="1">
                <a:latin typeface="Times New Roman"/>
                <a:cs typeface="Times New Roman"/>
              </a:rPr>
              <a:t>c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10" i="1">
                <a:latin typeface="Times New Roman"/>
                <a:cs typeface="Times New Roman"/>
              </a:rPr>
              <a:t>e</a:t>
            </a:r>
            <a:r>
              <a:rPr dirty="0" baseline="40123" sz="1350" spc="-37">
                <a:latin typeface="Times New Roman"/>
                <a:cs typeface="Times New Roman"/>
              </a:rPr>
              <a:t>4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Symbol"/>
                <a:cs typeface="Symbol"/>
              </a:rPr>
              <a:t>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e</a:t>
            </a:r>
            <a:r>
              <a:rPr dirty="0" baseline="40123" sz="1350" spc="-37">
                <a:latin typeface="Times New Roman"/>
                <a:cs typeface="Times New Roman"/>
              </a:rPr>
              <a:t>5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)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8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548005">
              <a:lnSpc>
                <a:spcPts val="660"/>
              </a:lnSpc>
              <a:tabLst>
                <a:tab pos="1123315" algn="l"/>
                <a:tab pos="1625600" algn="l"/>
                <a:tab pos="1950085" algn="l"/>
                <a:tab pos="2437130" algn="l"/>
              </a:tabLst>
            </a:pP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420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n	</a:t>
            </a:r>
            <a:r>
              <a:rPr dirty="0" sz="900" spc="-25">
                <a:latin typeface="Times New Roman"/>
                <a:cs typeface="Times New Roman"/>
              </a:rPr>
              <a:t>2</a:t>
            </a:r>
            <a:r>
              <a:rPr dirty="0" sz="900" spc="375">
                <a:latin typeface="Times New Roman"/>
                <a:cs typeface="Times New Roman"/>
              </a:rPr>
              <a:t> </a:t>
            </a:r>
            <a:r>
              <a:rPr dirty="0" sz="900" spc="-25">
                <a:latin typeface="Times New Roman"/>
                <a:cs typeface="Times New Roman"/>
              </a:rPr>
              <a:t>4	2</a:t>
            </a:r>
            <a:r>
              <a:rPr dirty="0" sz="900" spc="365">
                <a:latin typeface="Times New Roman"/>
                <a:cs typeface="Times New Roman"/>
              </a:rPr>
              <a:t> </a:t>
            </a:r>
            <a:r>
              <a:rPr dirty="0" sz="900" spc="-25">
                <a:latin typeface="Times New Roman"/>
                <a:cs typeface="Times New Roman"/>
              </a:rPr>
              <a:t>3	</a:t>
            </a:r>
            <a:r>
              <a:rPr dirty="0" sz="900" spc="-25" i="1">
                <a:latin typeface="Times New Roman"/>
                <a:cs typeface="Times New Roman"/>
              </a:rPr>
              <a:t>n	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42720" y="5468280"/>
            <a:ext cx="400113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(2.70), (2.78),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(2.82)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350" spc="5" i="1">
                <a:latin typeface="Times New Roman"/>
                <a:cs typeface="Times New Roman"/>
              </a:rPr>
              <a:t>e</a:t>
            </a:r>
            <a:r>
              <a:rPr dirty="0" baseline="-22875" sz="1275" spc="7" i="1">
                <a:latin typeface="Times New Roman"/>
                <a:cs typeface="Times New Roman"/>
              </a:rPr>
              <a:t>n</a:t>
            </a:r>
            <a:r>
              <a:rPr dirty="0" baseline="-22875" sz="1275" spc="7">
                <a:latin typeface="Symbol"/>
                <a:cs typeface="Symbol"/>
              </a:rPr>
              <a:t></a:t>
            </a:r>
            <a:r>
              <a:rPr dirty="0" baseline="-22875" sz="1275" spc="7">
                <a:latin typeface="Times New Roman"/>
                <a:cs typeface="Times New Roman"/>
              </a:rPr>
              <a:t>1</a:t>
            </a:r>
            <a:r>
              <a:rPr dirty="0" baseline="-22875" sz="1275" spc="209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15" i="1">
                <a:latin typeface="Times New Roman"/>
                <a:cs typeface="Times New Roman"/>
              </a:rPr>
              <a:t>n</a:t>
            </a:r>
            <a:r>
              <a:rPr dirty="0" baseline="-22875" sz="1275" spc="15">
                <a:latin typeface="Symbol"/>
                <a:cs typeface="Symbol"/>
              </a:rPr>
              <a:t></a:t>
            </a:r>
            <a:r>
              <a:rPr dirty="0" baseline="-22875" sz="1275" spc="15">
                <a:latin typeface="Times New Roman"/>
                <a:cs typeface="Times New Roman"/>
              </a:rPr>
              <a:t>1</a:t>
            </a:r>
            <a:r>
              <a:rPr dirty="0" baseline="-22875" sz="1275" spc="15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175">
                <a:latin typeface="Times New Roman"/>
                <a:cs typeface="Times New Roman"/>
              </a:rPr>
              <a:t> </a:t>
            </a:r>
            <a:r>
              <a:rPr dirty="0" sz="1450" spc="-40">
                <a:latin typeface="Symbol"/>
                <a:cs typeface="Symbol"/>
              </a:rPr>
              <a:t>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get: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9204" y="5839360"/>
            <a:ext cx="625475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35280" algn="l"/>
                <a:tab pos="552450" algn="l"/>
              </a:tabLst>
            </a:pP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 spc="2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 spc="2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28143" y="5839360"/>
            <a:ext cx="70231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2115" algn="l"/>
                <a:tab pos="629285" algn="l"/>
              </a:tabLst>
            </a:pP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 spc="2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57009" y="5839360"/>
            <a:ext cx="85725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2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63638" y="5969279"/>
            <a:ext cx="437261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08025" algn="l"/>
                <a:tab pos="1031240" algn="l"/>
                <a:tab pos="1252220" algn="l"/>
                <a:tab pos="1915160" algn="l"/>
                <a:tab pos="2442845" algn="l"/>
                <a:tab pos="3169920" algn="l"/>
                <a:tab pos="3569335" algn="l"/>
                <a:tab pos="3783965" algn="l"/>
                <a:tab pos="4298950" algn="l"/>
              </a:tabLst>
            </a:pP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-55">
                <a:latin typeface="Symbol"/>
                <a:cs typeface="Symbol"/>
              </a:rPr>
              <a:t></a:t>
            </a:r>
            <a:r>
              <a:rPr dirty="0" sz="900" spc="20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 </a:t>
            </a:r>
            <a:r>
              <a:rPr dirty="0" sz="900" spc="-9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  </a:t>
            </a:r>
            <a:r>
              <a:rPr dirty="0" sz="900" spc="-90">
                <a:latin typeface="Times New Roman"/>
                <a:cs typeface="Times New Roman"/>
              </a:rPr>
              <a:t> </a:t>
            </a:r>
            <a:r>
              <a:rPr dirty="0" sz="900" spc="20">
                <a:latin typeface="Times New Roman"/>
                <a:cs typeface="Times New Roman"/>
              </a:rPr>
              <a:t>3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88857" y="5845973"/>
            <a:ext cx="2535555" cy="2578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07340" algn="l"/>
              </a:tabLst>
            </a:pPr>
            <a:r>
              <a:rPr dirty="0" sz="1450" spc="5" i="1">
                <a:latin typeface="Times New Roman"/>
                <a:cs typeface="Times New Roman"/>
              </a:rPr>
              <a:t>e</a:t>
            </a:r>
            <a:r>
              <a:rPr dirty="0" sz="1450" spc="5" i="1">
                <a:latin typeface="Times New Roman"/>
                <a:cs typeface="Times New Roman"/>
              </a:rPr>
              <a:t>	</a:t>
            </a:r>
            <a:r>
              <a:rPr dirty="0" sz="1450" spc="10">
                <a:latin typeface="Symbol"/>
                <a:cs typeface="Symbol"/>
              </a:rPr>
              <a:t>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(3</a:t>
            </a:r>
            <a:r>
              <a:rPr dirty="0" sz="1500" spc="80">
                <a:latin typeface="Symbol"/>
                <a:cs typeface="Symbol"/>
              </a:rPr>
              <a:t>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150" i="1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</a:t>
            </a:r>
            <a:r>
              <a:rPr dirty="0" sz="1450" spc="-155">
                <a:latin typeface="Times New Roman"/>
                <a:cs typeface="Times New Roman"/>
              </a:rPr>
              <a:t> 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-100" i="1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)</a:t>
            </a:r>
            <a:r>
              <a:rPr dirty="0" sz="1450" spc="5" i="1">
                <a:latin typeface="Times New Roman"/>
                <a:cs typeface="Times New Roman"/>
              </a:rPr>
              <a:t>e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70" i="1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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450" spc="-135">
                <a:latin typeface="Times New Roman"/>
                <a:cs typeface="Times New Roman"/>
              </a:rPr>
              <a:t>(</a:t>
            </a:r>
            <a:r>
              <a:rPr dirty="0" sz="1450" spc="-30">
                <a:latin typeface="Times New Roman"/>
                <a:cs typeface="Times New Roman"/>
              </a:rPr>
              <a:t>1</a:t>
            </a:r>
            <a:r>
              <a:rPr dirty="0" sz="1450" spc="15">
                <a:latin typeface="Times New Roman"/>
                <a:cs typeface="Times New Roman"/>
              </a:rPr>
              <a:t>2</a:t>
            </a:r>
            <a:r>
              <a:rPr dirty="0" sz="1500" spc="80">
                <a:latin typeface="Symbol"/>
                <a:cs typeface="Symbol"/>
              </a:rPr>
              <a:t>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spc="70" i="1">
                <a:latin typeface="Times New Roman"/>
                <a:cs typeface="Times New Roman"/>
              </a:rPr>
              <a:t> 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</a:t>
            </a:r>
            <a:r>
              <a:rPr dirty="0" sz="1450" spc="-175">
                <a:latin typeface="Times New Roman"/>
                <a:cs typeface="Times New Roman"/>
              </a:rPr>
              <a:t> </a:t>
            </a:r>
            <a:r>
              <a:rPr dirty="0" sz="1450" spc="-55">
                <a:latin typeface="Times New Roman"/>
                <a:cs typeface="Times New Roman"/>
              </a:rPr>
              <a:t>5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54054" y="5846378"/>
            <a:ext cx="2578100" cy="2578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133600" algn="l"/>
              </a:tabLst>
            </a:pP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spc="5" i="1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 </a:t>
            </a:r>
            <a:r>
              <a:rPr dirty="0" sz="1450" spc="90">
                <a:latin typeface="Symbol"/>
                <a:cs typeface="Symbol"/>
              </a:rPr>
              <a:t></a:t>
            </a:r>
            <a:r>
              <a:rPr dirty="0" sz="1450" spc="-30">
                <a:latin typeface="Times New Roman"/>
                <a:cs typeface="Times New Roman"/>
              </a:rPr>
              <a:t>1</a:t>
            </a:r>
            <a:r>
              <a:rPr dirty="0" sz="1450" spc="15">
                <a:latin typeface="Times New Roman"/>
                <a:cs typeface="Times New Roman"/>
              </a:rPr>
              <a:t>2</a:t>
            </a:r>
            <a:r>
              <a:rPr dirty="0" sz="1500" spc="75">
                <a:latin typeface="Symbol"/>
                <a:cs typeface="Symbol"/>
              </a:rPr>
              <a:t>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95" i="1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</a:t>
            </a:r>
            <a:r>
              <a:rPr dirty="0" sz="1450" spc="-150">
                <a:latin typeface="Times New Roman"/>
                <a:cs typeface="Times New Roman"/>
              </a:rPr>
              <a:t> </a:t>
            </a:r>
            <a:r>
              <a:rPr dirty="0" sz="1450" spc="-80">
                <a:latin typeface="Times New Roman"/>
                <a:cs typeface="Times New Roman"/>
              </a:rPr>
              <a:t>3</a:t>
            </a:r>
            <a:r>
              <a:rPr dirty="0" sz="1450" spc="5" i="1">
                <a:latin typeface="Times New Roman"/>
                <a:cs typeface="Times New Roman"/>
              </a:rPr>
              <a:t>c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-155" i="1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)</a:t>
            </a:r>
            <a:r>
              <a:rPr dirty="0" sz="1450" spc="5" i="1">
                <a:latin typeface="Times New Roman"/>
                <a:cs typeface="Times New Roman"/>
              </a:rPr>
              <a:t>e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130" i="1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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O</a:t>
            </a:r>
            <a:r>
              <a:rPr dirty="0" sz="1450" spc="-10">
                <a:latin typeface="Times New Roman"/>
                <a:cs typeface="Times New Roman"/>
              </a:rPr>
              <a:t>(</a:t>
            </a:r>
            <a:r>
              <a:rPr dirty="0" sz="1450" spc="5" i="1">
                <a:latin typeface="Times New Roman"/>
                <a:cs typeface="Times New Roman"/>
              </a:rPr>
              <a:t>e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-160" i="1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)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5">
                <a:latin typeface="Times New Roman"/>
                <a:cs typeface="Times New Roman"/>
              </a:rPr>
              <a:t>8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869541" y="6771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57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81744" y="6771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557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017320" y="6204584"/>
            <a:ext cx="5530215" cy="796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(2.83),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(2.70)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cubically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ts val="1460"/>
              </a:lnSpc>
            </a:pPr>
            <a:r>
              <a:rPr dirty="0" sz="1400" spc="-5">
                <a:latin typeface="Times New Roman"/>
                <a:cs typeface="Times New Roman"/>
              </a:rPr>
              <a:t>convergent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any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(</a:t>
            </a:r>
            <a:r>
              <a:rPr dirty="0" sz="1450" spc="15">
                <a:latin typeface="Symbol"/>
                <a:cs typeface="Symbol"/>
              </a:rPr>
              <a:t></a:t>
            </a:r>
            <a:r>
              <a:rPr dirty="0" sz="1450" spc="114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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baseline="37037" sz="2025" spc="89">
                <a:latin typeface="Times New Roman"/>
                <a:cs typeface="Times New Roman"/>
              </a:rPr>
              <a:t>1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</a:t>
            </a:r>
            <a:r>
              <a:rPr dirty="0" sz="1350" spc="-13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R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Furthermore,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50" spc="-40">
                <a:latin typeface="Symbol"/>
                <a:cs typeface="Symbol"/>
              </a:rPr>
              <a:t></a:t>
            </a:r>
            <a:r>
              <a:rPr dirty="0" sz="1450" spc="13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1</a:t>
            </a:r>
            <a:r>
              <a:rPr dirty="0" baseline="37037" sz="2025" spc="-14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endParaRPr sz="1400">
              <a:latin typeface="Times New Roman"/>
              <a:cs typeface="Times New Roman"/>
            </a:endParaRPr>
          </a:p>
          <a:p>
            <a:pPr marL="1857375">
              <a:lnSpc>
                <a:spcPts val="1340"/>
              </a:lnSpc>
              <a:tabLst>
                <a:tab pos="4169410" algn="l"/>
              </a:tabLst>
            </a:pPr>
            <a:r>
              <a:rPr dirty="0" sz="1350" spc="20">
                <a:latin typeface="Times New Roman"/>
                <a:cs typeface="Times New Roman"/>
              </a:rPr>
              <a:t>3	</a:t>
            </a:r>
            <a:r>
              <a:rPr dirty="0" sz="1350" spc="15"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01542" y="7169143"/>
            <a:ext cx="47879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4335" algn="l"/>
              </a:tabLst>
            </a:pPr>
            <a:r>
              <a:rPr dirty="0" sz="900" spc="105">
                <a:latin typeface="Times New Roman"/>
                <a:cs typeface="Times New Roman"/>
              </a:rPr>
              <a:t>2</a:t>
            </a:r>
            <a:r>
              <a:rPr dirty="0" sz="900" spc="105">
                <a:latin typeface="Times New Roman"/>
                <a:cs typeface="Times New Roman"/>
              </a:rPr>
              <a:t>	</a:t>
            </a:r>
            <a:r>
              <a:rPr dirty="0" sz="900" spc="10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90100" y="7296193"/>
            <a:ext cx="47879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4335" algn="l"/>
              </a:tabLst>
            </a:pPr>
            <a:r>
              <a:rPr dirty="0" sz="900" spc="105">
                <a:latin typeface="Times New Roman"/>
                <a:cs typeface="Times New Roman"/>
              </a:rPr>
              <a:t>2</a:t>
            </a:r>
            <a:r>
              <a:rPr dirty="0" sz="900" spc="105">
                <a:latin typeface="Times New Roman"/>
                <a:cs typeface="Times New Roman"/>
              </a:rPr>
              <a:t>	</a:t>
            </a:r>
            <a:r>
              <a:rPr dirty="0" sz="900" spc="10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68120" y="7185901"/>
            <a:ext cx="282384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5">
                <a:latin typeface="Times New Roman"/>
                <a:cs typeface="Times New Roman"/>
              </a:rPr>
              <a:t>fourth-order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165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550213" y="73299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2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540278" y="7074820"/>
            <a:ext cx="11366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43030" y="7322743"/>
            <a:ext cx="113664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61542" y="7171469"/>
            <a:ext cx="2635885" cy="2578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77825" algn="l"/>
                <a:tab pos="765175" algn="l"/>
                <a:tab pos="1810385" algn="l"/>
              </a:tabLst>
            </a:pPr>
            <a:r>
              <a:rPr dirty="0" sz="1500" spc="200">
                <a:latin typeface="Symbol"/>
                <a:cs typeface="Symbol"/>
              </a:rPr>
              <a:t></a:t>
            </a:r>
            <a:r>
              <a:rPr dirty="0" sz="1400" spc="200" i="1">
                <a:latin typeface="Times New Roman"/>
                <a:cs typeface="Times New Roman"/>
              </a:rPr>
              <a:t>c	</a:t>
            </a:r>
            <a:r>
              <a:rPr dirty="0" sz="1400" spc="180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45" i="1">
                <a:latin typeface="Times New Roman"/>
                <a:cs typeface="Times New Roman"/>
              </a:rPr>
              <a:t>c	</a:t>
            </a:r>
            <a:r>
              <a:rPr dirty="0" sz="1400" spc="180">
                <a:latin typeface="Symbol"/>
                <a:cs typeface="Symbol"/>
              </a:rPr>
              <a:t>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165">
                <a:latin typeface="Times New Roman"/>
                <a:cs typeface="Times New Roman"/>
              </a:rPr>
              <a:t>0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baseline="1915" sz="2175" spc="-60">
                <a:latin typeface="Symbol"/>
                <a:cs typeface="Symbol"/>
              </a:rPr>
              <a:t></a:t>
            </a:r>
            <a:r>
              <a:rPr dirty="0" baseline="1915" sz="2175" spc="195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</a:t>
            </a:r>
            <a:r>
              <a:rPr dirty="0" baseline="2057" sz="2025" spc="22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Replacing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390937" y="7857145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1054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2383680" y="7849841"/>
            <a:ext cx="99695" cy="206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5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68504" y="7696341"/>
            <a:ext cx="5455920" cy="253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69240" algn="l"/>
              </a:tabLst>
            </a:pPr>
            <a:r>
              <a:rPr dirty="0" sz="1500" spc="-45">
                <a:latin typeface="Symbol"/>
                <a:cs typeface="Symbol"/>
              </a:rPr>
              <a:t></a:t>
            </a:r>
            <a:r>
              <a:rPr dirty="0" sz="1500" spc="-4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(2.70)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620">
                <a:latin typeface="Times New Roman"/>
                <a:cs typeface="Times New Roman"/>
              </a:rPr>
              <a:t> </a:t>
            </a:r>
            <a:r>
              <a:rPr dirty="0" baseline="38647" sz="1725" spc="7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fourth-order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42720" y="8034375"/>
            <a:ext cx="3900804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convergence: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baseline="2057" sz="2025" spc="-15" i="1">
                <a:latin typeface="Times New Roman"/>
                <a:cs typeface="Times New Roman"/>
              </a:rPr>
              <a:t>x</a:t>
            </a:r>
            <a:r>
              <a:rPr dirty="0" baseline="2057" sz="2025" spc="-209" i="1">
                <a:latin typeface="Times New Roman"/>
                <a:cs typeface="Times New Roman"/>
              </a:rPr>
              <a:t> </a:t>
            </a:r>
            <a:r>
              <a:rPr dirty="0" baseline="-22875" sz="1275">
                <a:latin typeface="Times New Roman"/>
                <a:cs typeface="Times New Roman"/>
              </a:rPr>
              <a:t>0</a:t>
            </a:r>
            <a:r>
              <a:rPr dirty="0" baseline="-22875" sz="1275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calculate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baseline="2057" sz="2025" spc="-75" i="1">
                <a:latin typeface="Times New Roman"/>
                <a:cs typeface="Times New Roman"/>
              </a:rPr>
              <a:t>x</a:t>
            </a:r>
            <a:r>
              <a:rPr dirty="0" baseline="-22875" sz="1275" spc="-75">
                <a:latin typeface="Times New Roman"/>
                <a:cs typeface="Times New Roman"/>
              </a:rPr>
              <a:t>1</a:t>
            </a:r>
            <a:r>
              <a:rPr dirty="0" baseline="-22875" sz="1275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2</a:t>
            </a:r>
            <a:r>
              <a:rPr dirty="0" baseline="-22875" sz="1275" spc="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 such</a:t>
            </a:r>
            <a:r>
              <a:rPr dirty="0" sz="1400" spc="-5">
                <a:latin typeface="Times New Roman"/>
                <a:cs typeface="Times New Roman"/>
              </a:rPr>
              <a:t> 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330464" y="8959049"/>
            <a:ext cx="2261870" cy="0"/>
          </a:xfrm>
          <a:custGeom>
            <a:avLst/>
            <a:gdLst/>
            <a:ahLst/>
            <a:cxnLst/>
            <a:rect l="l" t="t" r="r" b="b"/>
            <a:pathLst>
              <a:path w="2261870" h="0">
                <a:moveTo>
                  <a:pt x="0" y="0"/>
                </a:moveTo>
                <a:lnTo>
                  <a:pt x="2261858" y="0"/>
                </a:lnTo>
              </a:path>
            </a:pathLst>
          </a:custGeom>
          <a:ln w="86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2336674" y="8703266"/>
            <a:ext cx="22853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40123" sz="1350" spc="-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3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69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2636886" y="8951852"/>
            <a:ext cx="168592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baseline="3968" sz="2100" spc="-37">
                <a:latin typeface="Symbol"/>
                <a:cs typeface="Symbol"/>
              </a:rPr>
              <a:t>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baseline="-21604" sz="1350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42720" y="8813924"/>
            <a:ext cx="1289685" cy="622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26415">
              <a:lnSpc>
                <a:spcPct val="100000"/>
              </a:lnSpc>
              <a:spcBef>
                <a:spcPts val="90"/>
              </a:spcBef>
            </a:pP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n</a:t>
            </a:r>
            <a:r>
              <a:rPr dirty="0" baseline="-21604" sz="1350" spc="-15">
                <a:latin typeface="Symbol"/>
                <a:cs typeface="Symbol"/>
              </a:rPr>
              <a:t></a:t>
            </a:r>
            <a:r>
              <a:rPr dirty="0" baseline="-21604" sz="1350" spc="-15">
                <a:latin typeface="Times New Roman"/>
                <a:cs typeface="Times New Roman"/>
              </a:rPr>
              <a:t>1</a:t>
            </a:r>
            <a:r>
              <a:rPr dirty="0" baseline="-21604" sz="135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n</a:t>
            </a:r>
            <a:r>
              <a:rPr dirty="0" baseline="-21604" sz="1350" spc="217" i="1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  <a:p>
            <a:pPr marL="38100">
              <a:lnSpc>
                <a:spcPct val="100000"/>
              </a:lnSpc>
              <a:spcBef>
                <a:spcPts val="1345"/>
              </a:spcBef>
            </a:pPr>
            <a:r>
              <a:rPr dirty="0" sz="1400" spc="-5">
                <a:latin typeface="Times New Roman"/>
                <a:cs typeface="Times New Roman"/>
              </a:rPr>
              <a:t>Where: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12004" y="881405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 i="1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36956" y="1314748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212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45754" y="1278785"/>
            <a:ext cx="41783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47980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r>
              <a:rPr dirty="0" sz="850" spc="15" i="1">
                <a:latin typeface="Times New Roman"/>
                <a:cs typeface="Times New Roman"/>
              </a:rPr>
              <a:t>	</a:t>
            </a: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7234" y="1415734"/>
            <a:ext cx="819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8809" y="1307237"/>
            <a:ext cx="4387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5" i="1">
                <a:latin typeface="Times New Roman"/>
                <a:cs typeface="Times New Roman"/>
              </a:rPr>
              <a:t>f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baseline="4115" sz="2025" spc="60">
                <a:latin typeface="Symbol"/>
                <a:cs typeface="Symbol"/>
              </a:rPr>
              <a:t></a:t>
            </a:r>
            <a:r>
              <a:rPr dirty="0" sz="1350" spc="4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204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9921" y="1169326"/>
            <a:ext cx="2440940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350" spc="10" i="1">
                <a:latin typeface="Times New Roman"/>
                <a:cs typeface="Times New Roman"/>
              </a:rPr>
              <a:t>y</a:t>
            </a:r>
            <a:r>
              <a:rPr dirty="0" sz="1350" spc="10" i="1">
                <a:latin typeface="Times New Roman"/>
                <a:cs typeface="Times New Roman"/>
              </a:rPr>
              <a:t>  </a:t>
            </a:r>
            <a:r>
              <a:rPr dirty="0" sz="1350" spc="-10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  </a:t>
            </a:r>
            <a:r>
              <a:rPr dirty="0" sz="1350" spc="-16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20">
                <a:latin typeface="Times New Roman"/>
                <a:cs typeface="Times New Roman"/>
              </a:rPr>
              <a:t> </a:t>
            </a:r>
            <a:r>
              <a:rPr dirty="0" baseline="37037" sz="2025" spc="7" i="1">
                <a:latin typeface="Times New Roman"/>
                <a:cs typeface="Times New Roman"/>
              </a:rPr>
              <a:t>f</a:t>
            </a:r>
            <a:r>
              <a:rPr dirty="0" baseline="37037" sz="2025" i="1">
                <a:latin typeface="Times New Roman"/>
                <a:cs typeface="Times New Roman"/>
              </a:rPr>
              <a:t> </a:t>
            </a:r>
            <a:r>
              <a:rPr dirty="0" baseline="37037" sz="2025" spc="172">
                <a:latin typeface="Times New Roman"/>
                <a:cs typeface="Times New Roman"/>
              </a:rPr>
              <a:t>(</a:t>
            </a:r>
            <a:r>
              <a:rPr dirty="0" baseline="37037" sz="2025" spc="7" i="1">
                <a:latin typeface="Times New Roman"/>
                <a:cs typeface="Times New Roman"/>
              </a:rPr>
              <a:t>x</a:t>
            </a:r>
            <a:r>
              <a:rPr dirty="0" baseline="35947" sz="1275" spc="22" i="1">
                <a:latin typeface="Times New Roman"/>
                <a:cs typeface="Times New Roman"/>
              </a:rPr>
              <a:t>n</a:t>
            </a:r>
            <a:r>
              <a:rPr dirty="0" baseline="35947" sz="1275" spc="-89" i="1">
                <a:latin typeface="Times New Roman"/>
                <a:cs typeface="Times New Roman"/>
              </a:rPr>
              <a:t> </a:t>
            </a:r>
            <a:r>
              <a:rPr dirty="0" baseline="37037" sz="2025" spc="15">
                <a:latin typeface="Times New Roman"/>
                <a:cs typeface="Times New Roman"/>
              </a:rPr>
              <a:t>)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baseline="37037" sz="2025" spc="1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n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Symbol"/>
                <a:cs typeface="Symbol"/>
              </a:rPr>
              <a:t>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1093" y="357698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82093" y="357698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30020" y="1627377"/>
            <a:ext cx="5506720" cy="315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2.32: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563880">
              <a:lnSpc>
                <a:spcPct val="100000"/>
              </a:lnSpc>
            </a:pPr>
            <a:r>
              <a:rPr dirty="0" sz="1400" spc="-45" i="1">
                <a:latin typeface="Times New Roman"/>
                <a:cs typeface="Times New Roman"/>
              </a:rPr>
              <a:t>f</a:t>
            </a:r>
            <a:r>
              <a:rPr dirty="0" baseline="-21604" sz="1350" spc="89">
                <a:latin typeface="Times New Roman"/>
                <a:cs typeface="Times New Roman"/>
              </a:rPr>
              <a:t>1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95">
                <a:latin typeface="Times New Roman"/>
                <a:cs typeface="Times New Roman"/>
              </a:rPr>
              <a:t>n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127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42">
                <a:latin typeface="Times New Roman"/>
                <a:cs typeface="Times New Roman"/>
              </a:rPr>
              <a:t> </a:t>
            </a:r>
            <a:r>
              <a:rPr dirty="0" sz="1400" spc="125">
                <a:latin typeface="Symbol"/>
                <a:cs typeface="Symbol"/>
              </a:rPr>
              <a:t></a:t>
            </a:r>
            <a:r>
              <a:rPr dirty="0" sz="1400" spc="130">
                <a:latin typeface="Times New Roman"/>
                <a:cs typeface="Times New Roman"/>
              </a:rPr>
              <a:t>1</a:t>
            </a:r>
            <a:r>
              <a:rPr dirty="0" baseline="1984" sz="2100">
                <a:latin typeface="Times New Roman"/>
                <a:cs typeface="Times New Roman"/>
              </a:rPr>
              <a:t>a</a:t>
            </a:r>
            <a:r>
              <a:rPr dirty="0" baseline="1984" sz="2100" spc="-15">
                <a:latin typeface="Times New Roman"/>
                <a:cs typeface="Times New Roman"/>
              </a:rPr>
              <a:t>n</a:t>
            </a:r>
            <a:r>
              <a:rPr dirty="0" baseline="1984" sz="2100">
                <a:latin typeface="Times New Roman"/>
                <a:cs typeface="Times New Roman"/>
              </a:rPr>
              <a:t>d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 spc="-157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x</a:t>
            </a:r>
            <a:r>
              <a:rPr dirty="0" baseline="-21604" sz="1350" spc="37">
                <a:latin typeface="Times New Roman"/>
                <a:cs typeface="Times New Roman"/>
              </a:rPr>
              <a:t>0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9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endParaRPr baseline="1984" sz="2100">
              <a:latin typeface="Times New Roman"/>
              <a:cs typeface="Times New Roman"/>
            </a:endParaRPr>
          </a:p>
          <a:p>
            <a:pPr marL="564515">
              <a:lnSpc>
                <a:spcPts val="1155"/>
              </a:lnSpc>
              <a:spcBef>
                <a:spcPts val="170"/>
              </a:spcBef>
              <a:tabLst>
                <a:tab pos="1262380" algn="l"/>
                <a:tab pos="1774825" algn="l"/>
              </a:tabLst>
            </a:pPr>
            <a:r>
              <a:rPr dirty="0" baseline="-25793" sz="2100" spc="15" i="1">
                <a:latin typeface="Times New Roman"/>
                <a:cs typeface="Times New Roman"/>
              </a:rPr>
              <a:t>f	</a:t>
            </a:r>
            <a:r>
              <a:rPr dirty="0" sz="900" spc="20" i="1">
                <a:latin typeface="Times New Roman"/>
                <a:cs typeface="Times New Roman"/>
              </a:rPr>
              <a:t>x</a:t>
            </a:r>
            <a:r>
              <a:rPr dirty="0" baseline="27777" sz="1200" spc="30">
                <a:latin typeface="Times New Roman"/>
                <a:cs typeface="Times New Roman"/>
              </a:rPr>
              <a:t>2	</a:t>
            </a:r>
            <a:r>
              <a:rPr dirty="0" sz="900" spc="1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621665">
              <a:lnSpc>
                <a:spcPts val="1155"/>
              </a:lnSpc>
              <a:tabLst>
                <a:tab pos="1427480" algn="l"/>
              </a:tabLst>
            </a:pPr>
            <a:r>
              <a:rPr dirty="0" baseline="-21604" sz="1350" spc="15">
                <a:latin typeface="Times New Roman"/>
                <a:cs typeface="Times New Roman"/>
              </a:rPr>
              <a:t>2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sz="1400" spc="15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2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1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sz="1400" spc="-5" i="1">
                <a:latin typeface="Times New Roman"/>
                <a:cs typeface="Times New Roman"/>
              </a:rPr>
              <a:t>o</a:t>
            </a: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5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baseline="2057" sz="2025" spc="-15" i="1">
                <a:latin typeface="Times New Roman"/>
                <a:cs typeface="Times New Roman"/>
              </a:rPr>
              <a:t>x</a:t>
            </a:r>
            <a:r>
              <a:rPr dirty="0" baseline="-22875" sz="1275" spc="22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37">
                <a:latin typeface="Times New Roman"/>
                <a:cs typeface="Times New Roman"/>
              </a:rPr>
              <a:t> </a:t>
            </a:r>
            <a:r>
              <a:rPr dirty="0" baseline="2057" sz="2025" spc="22">
                <a:latin typeface="Symbol"/>
                <a:cs typeface="Symbol"/>
              </a:rPr>
              <a:t></a:t>
            </a:r>
            <a:r>
              <a:rPr dirty="0" baseline="2057" sz="2025" spc="12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64515">
              <a:lnSpc>
                <a:spcPct val="100000"/>
              </a:lnSpc>
              <a:spcBef>
                <a:spcPts val="525"/>
              </a:spcBef>
            </a:pPr>
            <a:r>
              <a:rPr dirty="0" sz="1400" spc="35" i="1">
                <a:latin typeface="Times New Roman"/>
                <a:cs typeface="Times New Roman"/>
              </a:rPr>
              <a:t>f</a:t>
            </a:r>
            <a:r>
              <a:rPr dirty="0" baseline="-21604" sz="1350" spc="22">
                <a:latin typeface="Times New Roman"/>
                <a:cs typeface="Times New Roman"/>
              </a:rPr>
              <a:t>3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>
                <a:latin typeface="Times New Roman"/>
                <a:cs typeface="Times New Roman"/>
              </a:rPr>
              <a:t> </a:t>
            </a:r>
            <a:r>
              <a:rPr dirty="0" baseline="40123" sz="1350" spc="-12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85" i="1">
                <a:latin typeface="Times New Roman"/>
                <a:cs typeface="Times New Roman"/>
              </a:rPr>
              <a:t>e</a:t>
            </a:r>
            <a:r>
              <a:rPr dirty="0" baseline="40123" sz="1350" spc="22" i="1">
                <a:latin typeface="Times New Roman"/>
                <a:cs typeface="Times New Roman"/>
              </a:rPr>
              <a:t>x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-89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2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baseline="2057" sz="2025" spc="-22" i="1">
                <a:latin typeface="Times New Roman"/>
                <a:cs typeface="Times New Roman"/>
              </a:rPr>
              <a:t>x</a:t>
            </a:r>
            <a:r>
              <a:rPr dirty="0" baseline="-19607" sz="1275" spc="22">
                <a:latin typeface="Times New Roman"/>
                <a:cs typeface="Times New Roman"/>
              </a:rPr>
              <a:t>0</a:t>
            </a:r>
            <a:r>
              <a:rPr dirty="0" baseline="-19607" sz="1275">
                <a:latin typeface="Times New Roman"/>
                <a:cs typeface="Times New Roman"/>
              </a:rPr>
              <a:t> 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1</a:t>
            </a:r>
            <a:r>
              <a:rPr dirty="0" baseline="2057" sz="2025" spc="7">
                <a:latin typeface="Times New Roman"/>
                <a:cs typeface="Times New Roman"/>
              </a:rPr>
              <a:t>.5</a:t>
            </a:r>
            <a:r>
              <a:rPr dirty="0" baseline="2057" sz="2025" spc="-30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220"/>
              </a:spcBef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>
                <a:latin typeface="Times New Roman"/>
                <a:cs typeface="Times New Roman"/>
              </a:rPr>
              <a:t>NR</a:t>
            </a:r>
            <a:r>
              <a:rPr dirty="0" sz="1400" spc="-5">
                <a:latin typeface="Times New Roman"/>
                <a:cs typeface="Times New Roman"/>
              </a:rPr>
              <a:t>),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Porta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Pták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>
                <a:latin typeface="Times New Roman"/>
                <a:cs typeface="Times New Roman"/>
              </a:rPr>
              <a:t>PP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Zhou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b="1">
                <a:latin typeface="Times New Roman"/>
                <a:cs typeface="Times New Roman"/>
              </a:rPr>
              <a:t>ZM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Rostam-Shno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b="1">
                <a:latin typeface="Times New Roman"/>
                <a:cs typeface="Times New Roman"/>
              </a:rPr>
              <a:t>RS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methods.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stopping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criterion</a:t>
            </a:r>
            <a:r>
              <a:rPr dirty="0" sz="1400" spc="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used:</a:t>
            </a:r>
            <a:endParaRPr sz="140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  <a:spcBef>
                <a:spcPts val="1035"/>
              </a:spcBef>
            </a:pP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-89">
                <a:latin typeface="Symbol"/>
                <a:cs typeface="Symbol"/>
              </a:rPr>
              <a:t></a:t>
            </a:r>
            <a:r>
              <a:rPr dirty="0" baseline="-21604" sz="1350" spc="7">
                <a:latin typeface="Times New Roman"/>
                <a:cs typeface="Times New Roman"/>
              </a:rPr>
              <a:t>1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 </a:t>
            </a:r>
            <a:r>
              <a:rPr dirty="0" baseline="-21604" sz="1350" spc="-6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</a:t>
            </a:r>
            <a:r>
              <a:rPr dirty="0" sz="1400" spc="-2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25">
                <a:latin typeface="Times New Roman"/>
                <a:cs typeface="Times New Roman"/>
              </a:rPr>
              <a:t>0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-7">
                <a:latin typeface="Times New Roman"/>
                <a:cs typeface="Times New Roman"/>
              </a:rPr>
              <a:t>1</a:t>
            </a:r>
            <a:r>
              <a:rPr dirty="0" baseline="40123" sz="1350" spc="7">
                <a:latin typeface="Times New Roman"/>
                <a:cs typeface="Times New Roman"/>
              </a:rPr>
              <a:t>4</a:t>
            </a:r>
            <a:r>
              <a:rPr dirty="0" baseline="40123" sz="1350" spc="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800" marR="46355">
              <a:lnSpc>
                <a:spcPct val="143600"/>
              </a:lnSpc>
              <a:spcBef>
                <a:spcPts val="395"/>
              </a:spcBef>
            </a:pPr>
            <a:r>
              <a:rPr dirty="0" sz="1400" spc="-5" b="1">
                <a:latin typeface="Times New Roman"/>
                <a:cs typeface="Times New Roman"/>
              </a:rPr>
              <a:t>Solution: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After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NR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PP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ZM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RS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results: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45"/>
              </a:spcBef>
            </a:pPr>
            <a:r>
              <a:rPr dirty="0" sz="1400" spc="-5" b="1">
                <a:latin typeface="Times New Roman"/>
                <a:cs typeface="Times New Roman"/>
              </a:rPr>
              <a:t>Table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2.4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f</a:t>
            </a:r>
            <a:r>
              <a:rPr dirty="0" baseline="-21604" sz="1350" spc="44">
                <a:latin typeface="Times New Roman"/>
                <a:cs typeface="Times New Roman"/>
              </a:rPr>
              <a:t>1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sin</a:t>
            </a:r>
            <a:r>
              <a:rPr dirty="0" baseline="40123" sz="1350" spc="37">
                <a:latin typeface="Times New Roman"/>
                <a:cs typeface="Times New Roman"/>
              </a:rPr>
              <a:t>2</a:t>
            </a:r>
            <a:r>
              <a:rPr dirty="0" baseline="40123" sz="1350" spc="127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2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</a:t>
            </a:r>
            <a:r>
              <a:rPr dirty="0" sz="1400" spc="50">
                <a:latin typeface="Times New Roman"/>
                <a:cs typeface="Times New Roman"/>
              </a:rPr>
              <a:t>1and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0</a:t>
            </a:r>
            <a:r>
              <a:rPr dirty="0" baseline="-21604" sz="1350" spc="24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70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594358" y="4914011"/>
          <a:ext cx="4378325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195"/>
                <a:gridCol w="2080895"/>
                <a:gridCol w="1617980"/>
              </a:tblGrid>
              <a:tr h="2346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15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NR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1.404491648215341226035087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1.404491648215341226035087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ZM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1.404491648215341226035087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1.404491648215341226035087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042720" y="5865838"/>
            <a:ext cx="5078730" cy="644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82010">
              <a:lnSpc>
                <a:spcPts val="805"/>
              </a:lnSpc>
              <a:spcBef>
                <a:spcPts val="95"/>
              </a:spcBef>
              <a:tabLst>
                <a:tab pos="3839210" algn="l"/>
              </a:tabLst>
            </a:pPr>
            <a:r>
              <a:rPr dirty="0" sz="800" spc="10">
                <a:latin typeface="Times New Roman"/>
                <a:cs typeface="Times New Roman"/>
              </a:rPr>
              <a:t>2	</a:t>
            </a:r>
            <a:r>
              <a:rPr dirty="0" baseline="-24691" sz="1350" spc="15">
                <a:latin typeface="Times New Roman"/>
                <a:cs typeface="Times New Roman"/>
              </a:rPr>
              <a:t>2</a:t>
            </a:r>
            <a:endParaRPr baseline="-24691" sz="1350">
              <a:latin typeface="Times New Roman"/>
              <a:cs typeface="Times New Roman"/>
            </a:endParaRPr>
          </a:p>
          <a:p>
            <a:pPr marL="38100">
              <a:lnSpc>
                <a:spcPts val="1405"/>
              </a:lnSpc>
            </a:pPr>
            <a:r>
              <a:rPr dirty="0" sz="1400" spc="-5" b="1">
                <a:latin typeface="Times New Roman"/>
                <a:cs typeface="Times New Roman"/>
              </a:rPr>
              <a:t>Table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2.5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f</a:t>
            </a:r>
            <a:r>
              <a:rPr dirty="0" baseline="-21604" sz="1350" spc="52">
                <a:latin typeface="Times New Roman"/>
                <a:cs typeface="Times New Roman"/>
              </a:rPr>
              <a:t>2</a:t>
            </a:r>
            <a:r>
              <a:rPr dirty="0" baseline="-21604" sz="1350" spc="-157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xe</a:t>
            </a:r>
            <a:r>
              <a:rPr dirty="0" baseline="40123" sz="1350" spc="37" i="1">
                <a:latin typeface="Times New Roman"/>
                <a:cs typeface="Times New Roman"/>
              </a:rPr>
              <a:t>x </a:t>
            </a:r>
            <a:r>
              <a:rPr dirty="0" baseline="40123" sz="1350" spc="247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sin 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cox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5and</a:t>
            </a:r>
            <a:endParaRPr sz="1400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  <a:spcBef>
                <a:spcPts val="1040"/>
              </a:spcBef>
            </a:pPr>
            <a:r>
              <a:rPr dirty="0" sz="1350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0</a:t>
            </a:r>
            <a:r>
              <a:rPr dirty="0" baseline="-22875" sz="1275" spc="27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1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618741" y="6644004"/>
          <a:ext cx="433070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195"/>
                <a:gridCol w="2153920"/>
                <a:gridCol w="1497330"/>
              </a:tblGrid>
              <a:tr h="23469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22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NR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-1.20764782713091892700942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-1.20764782713091892700942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261"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ZM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-1.20764782713091892700942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-1.20764782713091892700942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042720" y="7931320"/>
            <a:ext cx="51428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Table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2.6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baseline="-21604" sz="1350" spc="37">
                <a:latin typeface="Times New Roman"/>
                <a:cs typeface="Times New Roman"/>
              </a:rPr>
              <a:t>3</a:t>
            </a:r>
            <a:r>
              <a:rPr dirty="0" baseline="-21604" sz="1350" spc="-209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50">
                <a:latin typeface="Times New Roman"/>
                <a:cs typeface="Times New Roman"/>
              </a:rPr>
              <a:t>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e</a:t>
            </a:r>
            <a:r>
              <a:rPr dirty="0" baseline="40123" sz="1350" spc="75" i="1">
                <a:latin typeface="Times New Roman"/>
                <a:cs typeface="Times New Roman"/>
              </a:rPr>
              <a:t>x</a:t>
            </a:r>
            <a:r>
              <a:rPr dirty="0" baseline="40123" sz="1350" spc="247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3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2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19607" sz="1275">
                <a:latin typeface="Times New Roman"/>
                <a:cs typeface="Times New Roman"/>
              </a:rPr>
              <a:t>0</a:t>
            </a:r>
            <a:r>
              <a:rPr dirty="0" baseline="-19607" sz="1275" spc="32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1.5</a:t>
            </a:r>
            <a:endParaRPr baseline="2057" sz="2025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617217" y="8300973"/>
          <a:ext cx="4332605" cy="967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195"/>
                <a:gridCol w="2157095"/>
                <a:gridCol w="1496060"/>
              </a:tblGrid>
              <a:tr h="23469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23809" sz="1050" spc="-15" i="1">
                          <a:latin typeface="Times New Roman"/>
                          <a:cs typeface="Times New Roman"/>
                        </a:rPr>
                        <a:t>n</a:t>
                      </a:r>
                      <a:endParaRPr baseline="-23809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NR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0.2575302854398607604553673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0.2575302854398607604553673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ZM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0.2575302854398607604553673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0.2575302854398607604553673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320" y="433831"/>
            <a:ext cx="5531485" cy="3698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EXERCISES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just" lvl="1" marL="279400" marR="55880" indent="-216535">
              <a:lnSpc>
                <a:spcPct val="143800"/>
              </a:lnSpc>
              <a:spcBef>
                <a:spcPts val="595"/>
              </a:spcBef>
              <a:buFont typeface="Times New Roman"/>
              <a:buAutoNum type="arabicPeriod"/>
              <a:tabLst>
                <a:tab pos="379095" algn="l"/>
              </a:tabLst>
            </a:pPr>
            <a:r>
              <a:rPr dirty="0" sz="1400" spc="-5">
                <a:latin typeface="Times New Roman"/>
                <a:cs typeface="Times New Roman"/>
              </a:rPr>
              <a:t>Starting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[0.5,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0.6],</a:t>
            </a:r>
            <a:r>
              <a:rPr dirty="0" sz="1400">
                <a:latin typeface="Times New Roman"/>
                <a:cs typeface="Times New Roman"/>
              </a:rPr>
              <a:t> use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Bisection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smaller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containing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)=exp(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)−2cos(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What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length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final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after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method?</a:t>
            </a:r>
            <a:endParaRPr sz="1400">
              <a:latin typeface="Times New Roman"/>
              <a:cs typeface="Times New Roman"/>
            </a:endParaRPr>
          </a:p>
          <a:p>
            <a:pPr algn="just" lvl="1" marL="279400" marR="56515" indent="-216535">
              <a:lnSpc>
                <a:spcPts val="2420"/>
              </a:lnSpc>
              <a:spcBef>
                <a:spcPts val="200"/>
              </a:spcBef>
              <a:buFont typeface="Times New Roman"/>
              <a:buAutoNum type="arabicPeriod"/>
              <a:tabLst>
                <a:tab pos="336550" algn="l"/>
              </a:tabLst>
            </a:pPr>
            <a:r>
              <a:rPr dirty="0" sz="1400">
                <a:latin typeface="Times New Roman"/>
                <a:cs typeface="Times New Roman"/>
              </a:rPr>
              <a:t>Rearranging the equation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=0.5, gives the iterative formula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baseline="30864" sz="1350">
                <a:latin typeface="Times New Roman"/>
                <a:cs typeface="Times New Roman"/>
              </a:rPr>
              <a:t>-1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 marL="529590" indent="-250825">
              <a:lnSpc>
                <a:spcPct val="100000"/>
              </a:lnSpc>
              <a:spcBef>
                <a:spcPts val="520"/>
              </a:spcBef>
              <a:buAutoNum type="alphaLcParenBoth"/>
              <a:tabLst>
                <a:tab pos="530225" algn="l"/>
              </a:tabLst>
            </a:pPr>
            <a:r>
              <a:rPr dirty="0" sz="1400">
                <a:latin typeface="Times New Roman"/>
                <a:cs typeface="Times New Roman"/>
              </a:rPr>
              <a:t>Starting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n</a:t>
            </a:r>
            <a:r>
              <a:rPr dirty="0" baseline="-9259" sz="1350" spc="27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=6,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describe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what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happening.</a:t>
            </a:r>
            <a:endParaRPr sz="1400">
              <a:latin typeface="Times New Roman"/>
              <a:cs typeface="Times New Roman"/>
            </a:endParaRPr>
          </a:p>
          <a:p>
            <a:pPr lvl="2" marL="532765" indent="-254000">
              <a:lnSpc>
                <a:spcPct val="100000"/>
              </a:lnSpc>
              <a:spcBef>
                <a:spcPts val="730"/>
              </a:spcBef>
              <a:buAutoNum type="alphaLcParenBoth" startAt="2"/>
              <a:tabLst>
                <a:tab pos="533400" algn="l"/>
              </a:tabLst>
            </a:pPr>
            <a:r>
              <a:rPr dirty="0" sz="1400">
                <a:latin typeface="Times New Roman"/>
                <a:cs typeface="Times New Roman"/>
              </a:rPr>
              <a:t>Explain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behavior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evaluating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'(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=2</a:t>
            </a:r>
            <a:r>
              <a:rPr dirty="0" baseline="30864" sz="1350">
                <a:latin typeface="Times New Roman"/>
                <a:cs typeface="Times New Roman"/>
              </a:rPr>
              <a:t>-1/3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71551" y="445672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211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28729" y="4456728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5" h="0">
                <a:moveTo>
                  <a:pt x="0" y="0"/>
                </a:moveTo>
                <a:lnTo>
                  <a:pt x="279485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005437" y="4561130"/>
            <a:ext cx="819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4477" y="4311522"/>
            <a:ext cx="384047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(c)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Repeat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schemes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1117" y="4452633"/>
            <a:ext cx="6546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58140" algn="l"/>
              </a:tabLst>
            </a:pPr>
            <a:r>
              <a:rPr dirty="0" baseline="2057" sz="2025" spc="22">
                <a:latin typeface="Times New Roman"/>
                <a:cs typeface="Times New Roman"/>
              </a:rPr>
              <a:t>2	</a:t>
            </a:r>
            <a:r>
              <a:rPr dirty="0" sz="1350" spc="70">
                <a:latin typeface="Times New Roman"/>
                <a:cs typeface="Times New Roman"/>
              </a:rPr>
              <a:t>4</a:t>
            </a:r>
            <a:r>
              <a:rPr dirty="0" sz="1350" spc="70" i="1">
                <a:latin typeface="Times New Roman"/>
                <a:cs typeface="Times New Roman"/>
              </a:rPr>
              <a:t>x</a:t>
            </a:r>
            <a:r>
              <a:rPr dirty="0" baseline="39215" sz="1275" spc="104">
                <a:latin typeface="Times New Roman"/>
                <a:cs typeface="Times New Roman"/>
              </a:rPr>
              <a:t>2</a:t>
            </a:r>
            <a:endParaRPr baseline="39215" sz="12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8592" y="4420765"/>
            <a:ext cx="2000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93557" y="4202030"/>
            <a:ext cx="75628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629920" algn="l"/>
              </a:tabLst>
            </a:pPr>
            <a:r>
              <a:rPr dirty="0" baseline="-34979" sz="2025" spc="22">
                <a:latin typeface="Symbol"/>
                <a:cs typeface="Symbol"/>
              </a:rPr>
              <a:t></a:t>
            </a:r>
            <a:r>
              <a:rPr dirty="0" baseline="-34979" sz="2025" spc="232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baseline="-22875" sz="1275" spc="22" i="1">
                <a:latin typeface="Times New Roman"/>
                <a:cs typeface="Times New Roman"/>
              </a:rPr>
              <a:t>n	</a:t>
            </a:r>
            <a:r>
              <a:rPr dirty="0" sz="1350" spc="1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78291" y="4311522"/>
            <a:ext cx="8178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46735" indent="-534670">
              <a:lnSpc>
                <a:spcPct val="100000"/>
              </a:lnSpc>
              <a:spcBef>
                <a:spcPts val="105"/>
              </a:spcBef>
              <a:buSzPct val="96428"/>
              <a:buFont typeface="Symbol"/>
              <a:buChar char=""/>
              <a:tabLst>
                <a:tab pos="546735" algn="l"/>
                <a:tab pos="547370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2985" y="5054263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 h="0">
                <a:moveTo>
                  <a:pt x="0" y="0"/>
                </a:moveTo>
                <a:lnTo>
                  <a:pt x="26967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09234" y="5054263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5" h="0">
                <a:moveTo>
                  <a:pt x="0" y="0"/>
                </a:moveTo>
                <a:lnTo>
                  <a:pt x="274664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381819" y="515866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5560" y="4909811"/>
            <a:ext cx="104139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7996" y="5050168"/>
            <a:ext cx="68199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399415" algn="l"/>
              </a:tabLst>
            </a:pPr>
            <a:r>
              <a:rPr dirty="0" baseline="2057" sz="2025" spc="30">
                <a:latin typeface="Times New Roman"/>
                <a:cs typeface="Times New Roman"/>
              </a:rPr>
              <a:t>3	</a:t>
            </a:r>
            <a:r>
              <a:rPr dirty="0" sz="1350" spc="70">
                <a:latin typeface="Times New Roman"/>
                <a:cs typeface="Times New Roman"/>
              </a:rPr>
              <a:t>6</a:t>
            </a:r>
            <a:r>
              <a:rPr dirty="0" sz="1350" spc="70" i="1">
                <a:latin typeface="Times New Roman"/>
                <a:cs typeface="Times New Roman"/>
              </a:rPr>
              <a:t>x</a:t>
            </a:r>
            <a:r>
              <a:rPr dirty="0" baseline="39215" sz="1275" spc="104">
                <a:latin typeface="Times New Roman"/>
                <a:cs typeface="Times New Roman"/>
              </a:rPr>
              <a:t>2</a:t>
            </a:r>
            <a:endParaRPr baseline="39215" sz="127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92791" y="5018301"/>
            <a:ext cx="19939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5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6003" y="4799565"/>
            <a:ext cx="8432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716280" algn="l"/>
              </a:tabLst>
            </a:pP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112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2</a:t>
            </a:r>
            <a:r>
              <a:rPr dirty="0" sz="1350" spc="45" i="1">
                <a:latin typeface="Times New Roman"/>
                <a:cs typeface="Times New Roman"/>
              </a:rPr>
              <a:t>x</a:t>
            </a:r>
            <a:r>
              <a:rPr dirty="0" baseline="-22875" sz="1275" spc="67" i="1">
                <a:latin typeface="Times New Roman"/>
                <a:cs typeface="Times New Roman"/>
              </a:rPr>
              <a:t>n	</a:t>
            </a:r>
            <a:r>
              <a:rPr dirty="0" sz="1350" spc="2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59607" y="4908930"/>
            <a:ext cx="44316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56565" indent="-444500">
              <a:lnSpc>
                <a:spcPct val="100000"/>
              </a:lnSpc>
              <a:spcBef>
                <a:spcPts val="105"/>
              </a:spcBef>
              <a:buSzPct val="96428"/>
              <a:buFont typeface="Symbol"/>
              <a:buChar char=""/>
              <a:tabLst>
                <a:tab pos="456565" algn="l"/>
                <a:tab pos="457200" algn="l"/>
              </a:tabLst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particular: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faster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2720" y="5300793"/>
            <a:ext cx="5296535" cy="64262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54000">
              <a:lnSpc>
                <a:spcPct val="100000"/>
              </a:lnSpc>
              <a:spcBef>
                <a:spcPts val="835"/>
              </a:spcBef>
            </a:pPr>
            <a:r>
              <a:rPr dirty="0" sz="1400">
                <a:latin typeface="Times New Roman"/>
                <a:cs typeface="Times New Roman"/>
              </a:rPr>
              <a:t>and why?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[Work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 four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decimal places.]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55"/>
              </a:spcBef>
            </a:pPr>
            <a:r>
              <a:rPr dirty="0" sz="1400" b="1">
                <a:latin typeface="Times New Roman"/>
                <a:cs typeface="Times New Roman"/>
              </a:rPr>
              <a:t>2.3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Regula-Falsi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3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>
                <a:latin typeface="Times New Roman"/>
                <a:cs typeface="Times New Roman"/>
              </a:rPr>
              <a:t>0</a:t>
            </a:r>
            <a:r>
              <a:rPr dirty="0" baseline="-21604" sz="1350" spc="24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0,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baseline="2057" sz="2025" spc="-60" i="1">
                <a:latin typeface="Times New Roman"/>
                <a:cs typeface="Times New Roman"/>
              </a:rPr>
              <a:t>x</a:t>
            </a:r>
            <a:r>
              <a:rPr dirty="0" baseline="-19607" sz="1275" spc="-60">
                <a:latin typeface="Times New Roman"/>
                <a:cs typeface="Times New Roman"/>
              </a:rPr>
              <a:t>1</a:t>
            </a:r>
            <a:r>
              <a:rPr dirty="0" baseline="-19607" sz="1275" spc="-37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47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Times New Roman"/>
                <a:cs typeface="Times New Roman"/>
              </a:rPr>
              <a:t>1</a:t>
            </a:r>
            <a:endParaRPr baseline="2057" sz="202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84477" y="6157340"/>
            <a:ext cx="3155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5">
                <a:latin typeface="Times New Roman"/>
                <a:cs typeface="Times New Roman"/>
              </a:rPr>
              <a:t> find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root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(</a:t>
            </a:r>
            <a:r>
              <a:rPr dirty="0" sz="1350" spc="60" i="1">
                <a:latin typeface="Times New Roman"/>
                <a:cs typeface="Times New Roman"/>
              </a:rPr>
              <a:t>x</a:t>
            </a:r>
            <a:r>
              <a:rPr dirty="0" sz="1350" spc="60">
                <a:latin typeface="Times New Roman"/>
                <a:cs typeface="Times New Roman"/>
              </a:rPr>
              <a:t>)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68616" y="630315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568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72601" y="6303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40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576235" y="6047724"/>
            <a:ext cx="11493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75506" y="6295638"/>
            <a:ext cx="61023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0800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25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00204" y="6157340"/>
            <a:ext cx="394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Times New Roman"/>
                <a:cs typeface="Times New Roman"/>
              </a:rPr>
              <a:t>3</a:t>
            </a:r>
            <a:r>
              <a:rPr dirty="0" baseline="37037" sz="2025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8120" y="6605396"/>
            <a:ext cx="5421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2.4</a:t>
            </a:r>
            <a:r>
              <a:rPr dirty="0" sz="1400" spc="38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false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position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smallest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8120" y="6949820"/>
            <a:ext cx="3884929" cy="12090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ua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2</a:t>
            </a:r>
            <a:r>
              <a:rPr dirty="0" sz="1350" spc="15">
                <a:latin typeface="Times New Roman"/>
                <a:cs typeface="Times New Roman"/>
              </a:rPr>
              <a:t>s</a:t>
            </a:r>
            <a:r>
              <a:rPr dirty="0" sz="1350" spc="20">
                <a:latin typeface="Times New Roman"/>
                <a:cs typeface="Times New Roman"/>
              </a:rPr>
              <a:t>i</a:t>
            </a:r>
            <a:r>
              <a:rPr dirty="0" sz="1350" spc="20">
                <a:latin typeface="Times New Roman"/>
                <a:cs typeface="Times New Roman"/>
              </a:rPr>
              <a:t>n</a:t>
            </a:r>
            <a:r>
              <a:rPr dirty="0" sz="1350" spc="120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x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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x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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2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</a:t>
            </a:r>
            <a:r>
              <a:rPr dirty="0" sz="135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lvl="1" marL="280670" indent="-268605">
              <a:lnSpc>
                <a:spcPct val="100000"/>
              </a:lnSpc>
              <a:spcBef>
                <a:spcPts val="1130"/>
              </a:spcBef>
              <a:buFont typeface="Times New Roman"/>
              <a:buAutoNum type="arabicPeriod" startAt="5"/>
              <a:tabLst>
                <a:tab pos="281305" algn="l"/>
              </a:tabLst>
            </a:pPr>
            <a:r>
              <a:rPr dirty="0" sz="1400" spc="-5">
                <a:latin typeface="Times New Roman"/>
                <a:cs typeface="Times New Roman"/>
              </a:rPr>
              <a:t>Compare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results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endParaRPr sz="1400">
              <a:latin typeface="Times New Roman"/>
              <a:cs typeface="Times New Roman"/>
            </a:endParaRPr>
          </a:p>
          <a:p>
            <a:pPr lvl="2" marL="731520" indent="-270510">
              <a:lnSpc>
                <a:spcPct val="100000"/>
              </a:lnSpc>
              <a:spcBef>
                <a:spcPts val="730"/>
              </a:spcBef>
              <a:buSzPct val="96428"/>
              <a:buAutoNum type="alphaLcParenBoth"/>
              <a:tabLst>
                <a:tab pos="732155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bisection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method,</a:t>
            </a:r>
            <a:endParaRPr sz="1400">
              <a:latin typeface="Times New Roman"/>
              <a:cs typeface="Times New Roman"/>
            </a:endParaRPr>
          </a:p>
          <a:p>
            <a:pPr lvl="2" marL="731520" indent="-270510">
              <a:lnSpc>
                <a:spcPct val="100000"/>
              </a:lnSpc>
              <a:spcBef>
                <a:spcPts val="735"/>
              </a:spcBef>
              <a:buSzPct val="96428"/>
              <a:buAutoNum type="alphaLcParenBoth"/>
              <a:tabLst>
                <a:tab pos="732155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false position,</a:t>
            </a:r>
            <a:r>
              <a:rPr dirty="0" sz="1400" spc="-10">
                <a:latin typeface="Times New Roman"/>
                <a:cs typeface="Times New Roman"/>
              </a:rPr>
              <a:t> 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104259" y="6988842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48853" y="6988842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0"/>
                </a:moveTo>
                <a:lnTo>
                  <a:pt x="0" y="211677"/>
                </a:lnTo>
              </a:path>
            </a:pathLst>
          </a:custGeom>
          <a:ln w="87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119013" y="6949820"/>
            <a:ext cx="1219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-127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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Times New Roman"/>
                <a:cs typeface="Times New Roman"/>
              </a:rPr>
              <a:t>5</a:t>
            </a:r>
            <a:r>
              <a:rPr dirty="0" sz="1400" spc="25">
                <a:latin typeface="Times New Roman"/>
                <a:cs typeface="Times New Roman"/>
              </a:rPr>
              <a:t>*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35">
                <a:latin typeface="Times New Roman"/>
                <a:cs typeface="Times New Roman"/>
              </a:rPr>
              <a:t>0</a:t>
            </a:r>
            <a:r>
              <a:rPr dirty="0" baseline="40123" sz="1350" spc="-15">
                <a:latin typeface="Symbol"/>
                <a:cs typeface="Symbol"/>
              </a:rPr>
              <a:t></a:t>
            </a:r>
            <a:r>
              <a:rPr dirty="0" baseline="40123" sz="1350" spc="7">
                <a:latin typeface="Times New Roman"/>
                <a:cs typeface="Times New Roman"/>
              </a:rPr>
              <a:t>5</a:t>
            </a:r>
            <a:r>
              <a:rPr dirty="0" baseline="40123" sz="135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7650" y="8225790"/>
            <a:ext cx="4977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>
                <a:latin typeface="Times New Roman"/>
                <a:cs typeface="Times New Roman"/>
              </a:rPr>
              <a:t>(c)</a:t>
            </a:r>
            <a:r>
              <a:rPr dirty="0" sz="135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secant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starting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0.7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0.9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35940" y="8790451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405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742442" y="8782934"/>
            <a:ext cx="104139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761998" y="8644890"/>
            <a:ext cx="2189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3sin(</a:t>
            </a:r>
            <a:r>
              <a:rPr dirty="0" sz="1350" spc="45" i="1">
                <a:latin typeface="Times New Roman"/>
                <a:cs typeface="Times New Roman"/>
              </a:rPr>
              <a:t>x</a:t>
            </a:r>
            <a:r>
              <a:rPr dirty="0" sz="1350" spc="4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 spc="-112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9130" y="2028845"/>
            <a:ext cx="215969" cy="19812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30020" y="433831"/>
            <a:ext cx="5502275" cy="2751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lvl="1" marL="368935" indent="-318770">
              <a:lnSpc>
                <a:spcPct val="100000"/>
              </a:lnSpc>
              <a:buFont typeface="Times New Roman"/>
              <a:buAutoNum type="arabicPeriod" startAt="6"/>
              <a:tabLst>
                <a:tab pos="369570" algn="l"/>
              </a:tabLst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asked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30864" sz="1350">
                <a:latin typeface="Times New Roman"/>
                <a:cs typeface="Times New Roman"/>
              </a:rPr>
              <a:t>2</a:t>
            </a:r>
            <a:r>
              <a:rPr dirty="0" baseline="30864" sz="135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−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[0,2],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which the root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lvl="1" marL="353695" indent="-303530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 startAt="7"/>
              <a:tabLst>
                <a:tab pos="354330" algn="l"/>
              </a:tabLst>
            </a:pP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criteria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266700" marR="43815">
              <a:lnSpc>
                <a:spcPct val="148800"/>
              </a:lnSpc>
              <a:spcBef>
                <a:spcPts val="220"/>
              </a:spcBef>
              <a:tabLst>
                <a:tab pos="3373120" algn="l"/>
              </a:tabLst>
            </a:pPr>
            <a:r>
              <a:rPr dirty="0" sz="1400">
                <a:latin typeface="Times New Roman"/>
                <a:cs typeface="Times New Roman"/>
              </a:rPr>
              <a:t>interval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[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Does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	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6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interval [0.5,2]?</a:t>
            </a:r>
            <a:endParaRPr sz="1400">
              <a:latin typeface="Times New Roman"/>
              <a:cs typeface="Times New Roman"/>
            </a:endParaRPr>
          </a:p>
          <a:p>
            <a:pPr lvl="1" marL="266700" marR="43815" indent="-216535">
              <a:lnSpc>
                <a:spcPts val="2420"/>
              </a:lnSpc>
              <a:spcBef>
                <a:spcPts val="95"/>
              </a:spcBef>
              <a:buFont typeface="Times New Roman"/>
              <a:buAutoNum type="arabicPeriod" startAt="8"/>
              <a:tabLst>
                <a:tab pos="354330" algn="l"/>
                <a:tab pos="940435" algn="l"/>
                <a:tab pos="1219200" algn="l"/>
                <a:tab pos="2012314" algn="l"/>
                <a:tab pos="2329815" algn="l"/>
                <a:tab pos="2635885" algn="l"/>
                <a:tab pos="3322320" algn="l"/>
                <a:tab pos="3658235" algn="l"/>
                <a:tab pos="3990340" algn="l"/>
                <a:tab pos="4495800" algn="l"/>
                <a:tab pos="4853305" algn="l"/>
              </a:tabLst>
            </a:pP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criteria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function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fixed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nver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inter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40">
                <a:latin typeface="Times New Roman"/>
                <a:cs typeface="Times New Roman"/>
              </a:rPr>
              <a:t>[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0468" y="3511060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313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90366" y="3365119"/>
            <a:ext cx="41802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238250" algn="l"/>
              </a:tabLst>
            </a:pPr>
            <a:r>
              <a:rPr dirty="0" sz="1350" spc="75" i="1">
                <a:latin typeface="Times New Roman"/>
                <a:cs typeface="Times New Roman"/>
              </a:rPr>
              <a:t>g</a:t>
            </a:r>
            <a:r>
              <a:rPr dirty="0" sz="1350" spc="75">
                <a:latin typeface="Times New Roman"/>
                <a:cs typeface="Times New Roman"/>
              </a:rPr>
              <a:t>(</a:t>
            </a:r>
            <a:r>
              <a:rPr dirty="0" sz="1350" spc="75" i="1">
                <a:latin typeface="Times New Roman"/>
                <a:cs typeface="Times New Roman"/>
              </a:rPr>
              <a:t>x</a:t>
            </a:r>
            <a:r>
              <a:rPr dirty="0" sz="1350" spc="7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0.5</a:t>
            </a:r>
            <a:r>
              <a:rPr dirty="0" sz="1350" spc="35" i="1">
                <a:latin typeface="Times New Roman"/>
                <a:cs typeface="Times New Roman"/>
              </a:rPr>
              <a:t>x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55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	</a:t>
            </a:r>
            <a:r>
              <a:rPr dirty="0" sz="1400">
                <a:latin typeface="Times New Roman"/>
                <a:cs typeface="Times New Roman"/>
              </a:rPr>
              <a:t>meet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criteria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interval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[1,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2]?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2720" y="3503544"/>
            <a:ext cx="5483225" cy="16402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6985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  <a:p>
            <a:pPr lvl="1" marL="254000" marR="31115" indent="-216535">
              <a:lnSpc>
                <a:spcPct val="158700"/>
              </a:lnSpc>
              <a:spcBef>
                <a:spcPts val="60"/>
              </a:spcBef>
              <a:buFont typeface="Times New Roman"/>
              <a:buAutoNum type="arabicPeriod" startAt="9"/>
              <a:tabLst>
                <a:tab pos="363220" algn="l"/>
                <a:tab pos="1920239" algn="l"/>
              </a:tabLst>
            </a:pP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ve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50" spc="105">
                <a:latin typeface="Times New Roman"/>
                <a:cs typeface="Times New Roman"/>
              </a:rPr>
              <a:t>4</a:t>
            </a:r>
            <a:r>
              <a:rPr dirty="0" sz="1450" spc="-20">
                <a:latin typeface="Times New Roman"/>
                <a:cs typeface="Times New Roman"/>
              </a:rPr>
              <a:t>c</a:t>
            </a:r>
            <a:r>
              <a:rPr dirty="0" sz="1450" spc="-10">
                <a:latin typeface="Times New Roman"/>
                <a:cs typeface="Times New Roman"/>
              </a:rPr>
              <a:t>o</a:t>
            </a:r>
            <a:r>
              <a:rPr dirty="0" sz="1450" spc="-10">
                <a:latin typeface="Times New Roman"/>
                <a:cs typeface="Times New Roman"/>
              </a:rPr>
              <a:t>s</a:t>
            </a:r>
            <a:r>
              <a:rPr dirty="0" sz="1450" spc="100">
                <a:latin typeface="Times New Roman"/>
                <a:cs typeface="Times New Roman"/>
              </a:rPr>
              <a:t>(</a:t>
            </a:r>
            <a:r>
              <a:rPr dirty="0" sz="1450" spc="25" i="1">
                <a:latin typeface="Times New Roman"/>
                <a:cs typeface="Times New Roman"/>
              </a:rPr>
              <a:t>x</a:t>
            </a:r>
            <a:r>
              <a:rPr dirty="0" sz="1450" spc="15">
                <a:latin typeface="Times New Roman"/>
                <a:cs typeface="Times New Roman"/>
              </a:rPr>
              <a:t>)</a:t>
            </a:r>
            <a:r>
              <a:rPr dirty="0" sz="1450" spc="-75">
                <a:latin typeface="Times New Roman"/>
                <a:cs typeface="Times New Roman"/>
              </a:rPr>
              <a:t> </a:t>
            </a:r>
            <a:r>
              <a:rPr dirty="0" sz="1450" spc="25">
                <a:latin typeface="Symbol"/>
                <a:cs typeface="Symbol"/>
              </a:rPr>
              <a:t></a:t>
            </a:r>
            <a:r>
              <a:rPr dirty="0" sz="1450" spc="-85">
                <a:latin typeface="Times New Roman"/>
                <a:cs typeface="Times New Roman"/>
              </a:rPr>
              <a:t> </a:t>
            </a:r>
            <a:r>
              <a:rPr dirty="0" sz="1450" spc="65">
                <a:latin typeface="Times New Roman"/>
                <a:cs typeface="Times New Roman"/>
              </a:rPr>
              <a:t>2</a:t>
            </a:r>
            <a:r>
              <a:rPr dirty="0" baseline="40123" sz="1350" spc="37" i="1">
                <a:latin typeface="Times New Roman"/>
                <a:cs typeface="Times New Roman"/>
              </a:rPr>
              <a:t>x</a:t>
            </a:r>
            <a:r>
              <a:rPr dirty="0" baseline="40123" sz="135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ra</a:t>
            </a:r>
            <a:r>
              <a:rPr dirty="0" sz="1400" spc="-10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1</a:t>
            </a:r>
            <a:r>
              <a:rPr dirty="0" baseline="2057" sz="2025" spc="75">
                <a:latin typeface="Times New Roman"/>
                <a:cs typeface="Times New Roman"/>
              </a:rPr>
              <a:t>0</a:t>
            </a:r>
            <a:r>
              <a:rPr dirty="0" baseline="42483" sz="1275" spc="30">
                <a:latin typeface="Symbol"/>
                <a:cs typeface="Symbol"/>
              </a:rPr>
              <a:t></a:t>
            </a:r>
            <a:r>
              <a:rPr dirty="0" baseline="42483" sz="1275" spc="7">
                <a:latin typeface="Times New Roman"/>
                <a:cs typeface="Times New Roman"/>
              </a:rPr>
              <a:t>1</a:t>
            </a:r>
            <a:r>
              <a:rPr dirty="0" baseline="42483" sz="1275" spc="-14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2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-  </a:t>
            </a:r>
            <a:r>
              <a:rPr dirty="0" sz="1400" spc="-5">
                <a:latin typeface="Times New Roman"/>
                <a:cs typeface="Times New Roman"/>
              </a:rPr>
              <a:t>Raphson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lvl="1" marL="254000" marR="32384" indent="-216535">
              <a:lnSpc>
                <a:spcPct val="158700"/>
              </a:lnSpc>
              <a:spcBef>
                <a:spcPts val="70"/>
              </a:spcBef>
              <a:buFont typeface="Times New Roman"/>
              <a:buAutoNum type="arabicPeriod" startAt="9"/>
              <a:tabLst>
                <a:tab pos="42545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positive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50" spc="25">
                <a:latin typeface="Times New Roman"/>
                <a:cs typeface="Times New Roman"/>
              </a:rPr>
              <a:t>cos(</a:t>
            </a:r>
            <a:r>
              <a:rPr dirty="0" sz="1450" spc="25" i="1">
                <a:latin typeface="Times New Roman"/>
                <a:cs typeface="Times New Roman"/>
              </a:rPr>
              <a:t>x</a:t>
            </a:r>
            <a:r>
              <a:rPr dirty="0" sz="1450" spc="25">
                <a:latin typeface="Times New Roman"/>
                <a:cs typeface="Times New Roman"/>
              </a:rPr>
              <a:t>)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50" spc="40">
                <a:latin typeface="Symbol"/>
                <a:cs typeface="Symbol"/>
              </a:rPr>
              <a:t></a:t>
            </a:r>
            <a:r>
              <a:rPr dirty="0" sz="1450" spc="-50">
                <a:latin typeface="Times New Roman"/>
                <a:cs typeface="Times New Roman"/>
              </a:rPr>
              <a:t> </a:t>
            </a:r>
            <a:r>
              <a:rPr dirty="0" sz="1450" spc="35" i="1">
                <a:latin typeface="Times New Roman"/>
                <a:cs typeface="Times New Roman"/>
              </a:rPr>
              <a:t>x</a:t>
            </a:r>
            <a:r>
              <a:rPr dirty="0" sz="1450" spc="-5" i="1">
                <a:latin typeface="Times New Roman"/>
                <a:cs typeface="Times New Roman"/>
              </a:rPr>
              <a:t> </a:t>
            </a:r>
            <a:r>
              <a:rPr dirty="0" sz="1450" spc="55" i="1">
                <a:latin typeface="Times New Roman"/>
                <a:cs typeface="Times New Roman"/>
              </a:rPr>
              <a:t>e</a:t>
            </a:r>
            <a:r>
              <a:rPr dirty="0" baseline="40935" sz="1425" spc="82" i="1">
                <a:latin typeface="Times New Roman"/>
                <a:cs typeface="Times New Roman"/>
              </a:rPr>
              <a:t>x</a:t>
            </a:r>
            <a:r>
              <a:rPr dirty="0" baseline="40935" sz="1425" spc="307" i="1">
                <a:latin typeface="Times New Roman"/>
                <a:cs typeface="Times New Roman"/>
              </a:rPr>
              <a:t> </a:t>
            </a:r>
            <a:r>
              <a:rPr dirty="0" sz="1450" spc="40">
                <a:latin typeface="Symbol"/>
                <a:cs typeface="Symbol"/>
              </a:rPr>
              <a:t></a:t>
            </a:r>
            <a:r>
              <a:rPr dirty="0" sz="1450" spc="-100">
                <a:latin typeface="Times New Roman"/>
                <a:cs typeface="Times New Roman"/>
              </a:rPr>
              <a:t> </a:t>
            </a:r>
            <a:r>
              <a:rPr dirty="0" sz="1450" spc="40">
                <a:latin typeface="Times New Roman"/>
                <a:cs typeface="Times New Roman"/>
              </a:rPr>
              <a:t>0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steps,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false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position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40169" y="5265440"/>
            <a:ext cx="269875" cy="198755"/>
            <a:chOff x="5740169" y="5265440"/>
            <a:chExt cx="269875" cy="198755"/>
          </a:xfrm>
        </p:grpSpPr>
        <p:sp>
          <p:nvSpPr>
            <p:cNvPr id="8" name="object 8"/>
            <p:cNvSpPr/>
            <p:nvPr/>
          </p:nvSpPr>
          <p:spPr>
            <a:xfrm>
              <a:off x="5747503" y="5274060"/>
              <a:ext cx="262255" cy="189230"/>
            </a:xfrm>
            <a:custGeom>
              <a:avLst/>
              <a:gdLst/>
              <a:ahLst/>
              <a:cxnLst/>
              <a:rect l="l" t="t" r="r" b="b"/>
              <a:pathLst>
                <a:path w="262254" h="189229">
                  <a:moveTo>
                    <a:pt x="0" y="127471"/>
                  </a:moveTo>
                  <a:lnTo>
                    <a:pt x="23387" y="117177"/>
                  </a:lnTo>
                </a:path>
                <a:path w="262254" h="189229">
                  <a:moveTo>
                    <a:pt x="24179" y="117177"/>
                  </a:moveTo>
                  <a:lnTo>
                    <a:pt x="80864" y="188328"/>
                  </a:lnTo>
                </a:path>
                <a:path w="262254" h="189229">
                  <a:moveTo>
                    <a:pt x="80864" y="188631"/>
                  </a:moveTo>
                  <a:lnTo>
                    <a:pt x="142306" y="613"/>
                  </a:lnTo>
                </a:path>
                <a:path w="262254" h="189229">
                  <a:moveTo>
                    <a:pt x="142306" y="0"/>
                  </a:moveTo>
                  <a:lnTo>
                    <a:pt x="2620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740169" y="5265440"/>
              <a:ext cx="264160" cy="193040"/>
            </a:xfrm>
            <a:custGeom>
              <a:avLst/>
              <a:gdLst/>
              <a:ahLst/>
              <a:cxnLst/>
              <a:rect l="l" t="t" r="r" b="b"/>
              <a:pathLst>
                <a:path w="264160" h="193039">
                  <a:moveTo>
                    <a:pt x="264009" y="0"/>
                  </a:moveTo>
                  <a:lnTo>
                    <a:pt x="139930" y="0"/>
                  </a:lnTo>
                  <a:lnTo>
                    <a:pt x="82451" y="175301"/>
                  </a:lnTo>
                  <a:lnTo>
                    <a:pt x="32109" y="115957"/>
                  </a:lnTo>
                  <a:lnTo>
                    <a:pt x="0" y="129279"/>
                  </a:lnTo>
                  <a:lnTo>
                    <a:pt x="3566" y="134730"/>
                  </a:lnTo>
                  <a:lnTo>
                    <a:pt x="19820" y="127463"/>
                  </a:lnTo>
                  <a:lnTo>
                    <a:pt x="76901" y="192862"/>
                  </a:lnTo>
                  <a:lnTo>
                    <a:pt x="88398" y="192862"/>
                  </a:lnTo>
                  <a:lnTo>
                    <a:pt x="148255" y="8779"/>
                  </a:lnTo>
                  <a:lnTo>
                    <a:pt x="264009" y="8779"/>
                  </a:lnTo>
                  <a:lnTo>
                    <a:pt x="2640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030020" y="5147422"/>
            <a:ext cx="5502910" cy="1003935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lvl="1" marL="407034" indent="-356870">
              <a:lnSpc>
                <a:spcPct val="100000"/>
              </a:lnSpc>
              <a:spcBef>
                <a:spcPts val="915"/>
              </a:spcBef>
              <a:buFont typeface="Times New Roman"/>
              <a:buAutoNum type="arabicPeriod" startAt="11"/>
              <a:tabLst>
                <a:tab pos="407670" algn="l"/>
                <a:tab pos="4853305" algn="l"/>
              </a:tabLst>
            </a:pP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Secant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5">
                <a:latin typeface="Times New Roman"/>
                <a:cs typeface="Times New Roman"/>
              </a:rPr>
              <a:t> write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iterative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finding	</a:t>
            </a:r>
            <a:r>
              <a:rPr dirty="0" sz="1400" spc="220">
                <a:latin typeface="Times New Roman"/>
                <a:cs typeface="Times New Roman"/>
              </a:rPr>
              <a:t>8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266700" marR="43180" indent="-216535">
              <a:lnSpc>
                <a:spcPts val="2710"/>
              </a:lnSpc>
              <a:buFont typeface="Times New Roman"/>
              <a:buAutoNum type="arabicPeriod" startAt="11"/>
              <a:tabLst>
                <a:tab pos="418465" algn="l"/>
              </a:tabLst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what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350" spc="-5" i="1">
                <a:latin typeface="Times New Roman"/>
                <a:cs typeface="Times New Roman"/>
              </a:rPr>
              <a:t>x</a:t>
            </a:r>
            <a:r>
              <a:rPr dirty="0" baseline="-22875" sz="1275" spc="-7">
                <a:latin typeface="Times New Roman"/>
                <a:cs typeface="Times New Roman"/>
              </a:rPr>
              <a:t>0</a:t>
            </a:r>
            <a:r>
              <a:rPr dirty="0" baseline="-22875" sz="1275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350" spc="-50" i="1">
                <a:latin typeface="Times New Roman"/>
                <a:cs typeface="Times New Roman"/>
              </a:rPr>
              <a:t>x</a:t>
            </a:r>
            <a:r>
              <a:rPr dirty="0" baseline="-22875" sz="1275" spc="-75">
                <a:latin typeface="Times New Roman"/>
                <a:cs typeface="Times New Roman"/>
              </a:rPr>
              <a:t>1</a:t>
            </a:r>
            <a:r>
              <a:rPr dirty="0" baseline="-22875" sz="1275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secant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8732" y="6478415"/>
            <a:ext cx="453390" cy="0"/>
          </a:xfrm>
          <a:custGeom>
            <a:avLst/>
            <a:gdLst/>
            <a:ahLst/>
            <a:cxnLst/>
            <a:rect l="l" t="t" r="r" b="b"/>
            <a:pathLst>
              <a:path w="453389" h="0">
                <a:moveTo>
                  <a:pt x="0" y="0"/>
                </a:moveTo>
                <a:lnTo>
                  <a:pt x="453037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15381" y="6333645"/>
            <a:ext cx="132651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x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80">
                <a:latin typeface="Times New Roman"/>
                <a:cs typeface="Times New Roman"/>
              </a:rPr>
              <a:t> </a:t>
            </a:r>
            <a:r>
              <a:rPr dirty="0" baseline="34979" sz="2025" spc="165">
                <a:latin typeface="Times New Roman"/>
                <a:cs typeface="Times New Roman"/>
              </a:rPr>
              <a:t>4</a:t>
            </a:r>
            <a:r>
              <a:rPr dirty="0" baseline="34979" sz="2025" spc="22" i="1">
                <a:latin typeface="Times New Roman"/>
                <a:cs typeface="Times New Roman"/>
              </a:rPr>
              <a:t>x</a:t>
            </a:r>
            <a:r>
              <a:rPr dirty="0" baseline="34979" sz="2025" spc="-75" i="1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Symbol"/>
                <a:cs typeface="Symbol"/>
              </a:rPr>
              <a:t></a:t>
            </a:r>
            <a:r>
              <a:rPr dirty="0" baseline="34979" sz="2025" spc="-135">
                <a:latin typeface="Times New Roman"/>
                <a:cs typeface="Times New Roman"/>
              </a:rPr>
              <a:t> </a:t>
            </a:r>
            <a:r>
              <a:rPr dirty="0" baseline="34979" sz="2025" spc="30">
                <a:latin typeface="Times New Roman"/>
                <a:cs typeface="Times New Roman"/>
              </a:rPr>
              <a:t>7</a:t>
            </a:r>
            <a:r>
              <a:rPr dirty="0" baseline="34979" sz="2025" spc="127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0.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42720" y="6470899"/>
            <a:ext cx="5478145" cy="2026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861060">
              <a:lnSpc>
                <a:spcPct val="100000"/>
              </a:lnSpc>
              <a:spcBef>
                <a:spcPts val="135"/>
              </a:spcBef>
            </a:pP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  <a:p>
            <a:pPr lvl="1" marL="254000" marR="30480" indent="-216535">
              <a:lnSpc>
                <a:spcPct val="160500"/>
              </a:lnSpc>
              <a:spcBef>
                <a:spcPts val="60"/>
              </a:spcBef>
              <a:buFont typeface="Times New Roman"/>
              <a:buAutoNum type="arabicPeriod" startAt="13"/>
              <a:tabLst>
                <a:tab pos="463550" algn="l"/>
              </a:tabLst>
            </a:pPr>
            <a:r>
              <a:rPr dirty="0" sz="1400" spc="-5">
                <a:latin typeface="Times New Roman"/>
                <a:cs typeface="Times New Roman"/>
              </a:rPr>
              <a:t>Write three </a:t>
            </a:r>
            <a:r>
              <a:rPr dirty="0" sz="1400">
                <a:latin typeface="Times New Roman"/>
                <a:cs typeface="Times New Roman"/>
              </a:rPr>
              <a:t>rearrangements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4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baseline="40123" sz="1350" spc="37">
                <a:latin typeface="Times New Roman"/>
                <a:cs typeface="Times New Roman"/>
              </a:rPr>
              <a:t>3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e</a:t>
            </a:r>
            <a:r>
              <a:rPr dirty="0" baseline="40123" sz="1350" spc="67" i="1">
                <a:latin typeface="Times New Roman"/>
                <a:cs typeface="Times New Roman"/>
              </a:rPr>
              <a:t>x</a:t>
            </a:r>
            <a:r>
              <a:rPr dirty="0" baseline="40123" sz="1350" spc="7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0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converges, use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fixed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lvl="1" marL="484505" indent="-447040">
              <a:lnSpc>
                <a:spcPct val="100000"/>
              </a:lnSpc>
              <a:spcBef>
                <a:spcPts val="1040"/>
              </a:spcBef>
              <a:buFont typeface="Times New Roman"/>
              <a:buAutoNum type="arabicPeriod" startAt="13"/>
              <a:tabLst>
                <a:tab pos="484505" algn="l"/>
                <a:tab pos="485140" algn="l"/>
                <a:tab pos="4404995" algn="l"/>
              </a:tabLst>
            </a:pP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me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ho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pp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im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x</a:t>
            </a:r>
            <a:r>
              <a:rPr dirty="0" sz="1400" spc="2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45" i="1">
                <a:latin typeface="Times New Roman"/>
                <a:cs typeface="Times New Roman"/>
              </a:rPr>
              <a:t>e</a:t>
            </a:r>
            <a:r>
              <a:rPr dirty="0" baseline="40123" sz="1350" spc="30">
                <a:latin typeface="Symbol"/>
                <a:cs typeface="Symbol"/>
              </a:rPr>
              <a:t></a:t>
            </a:r>
            <a:r>
              <a:rPr dirty="0" baseline="40123" sz="1350" spc="-217">
                <a:latin typeface="Times New Roman"/>
                <a:cs typeface="Times New Roman"/>
              </a:rPr>
              <a:t> </a:t>
            </a:r>
            <a:r>
              <a:rPr dirty="0" baseline="40123" sz="1350" spc="22" i="1">
                <a:latin typeface="Times New Roman"/>
                <a:cs typeface="Times New Roman"/>
              </a:rPr>
              <a:t>x</a:t>
            </a:r>
            <a:r>
              <a:rPr dirty="0" baseline="40123" sz="1350" spc="-172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85750">
              <a:lnSpc>
                <a:spcPct val="100000"/>
              </a:lnSpc>
              <a:spcBef>
                <a:spcPts val="1030"/>
              </a:spcBef>
            </a:pPr>
            <a:r>
              <a:rPr dirty="0" baseline="2057" sz="2025" spc="-7" i="1">
                <a:latin typeface="Times New Roman"/>
                <a:cs typeface="Times New Roman"/>
              </a:rPr>
              <a:t>x</a:t>
            </a:r>
            <a:r>
              <a:rPr dirty="0" baseline="-22875" sz="1275" spc="15">
                <a:latin typeface="Times New Roman"/>
                <a:cs typeface="Times New Roman"/>
              </a:rPr>
              <a:t>0</a:t>
            </a:r>
            <a:r>
              <a:rPr dirty="0" baseline="-22875" sz="1275">
                <a:latin typeface="Times New Roman"/>
                <a:cs typeface="Times New Roman"/>
              </a:rPr>
              <a:t> </a:t>
            </a:r>
            <a:r>
              <a:rPr dirty="0" baseline="-22875" sz="1275" spc="30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Symbol"/>
                <a:cs typeface="Symbol"/>
              </a:rPr>
              <a:t></a:t>
            </a:r>
            <a:r>
              <a:rPr dirty="0" baseline="2057" sz="2025" spc="-225">
                <a:latin typeface="Times New Roman"/>
                <a:cs typeface="Times New Roman"/>
              </a:rPr>
              <a:t> </a:t>
            </a:r>
            <a:r>
              <a:rPr dirty="0" baseline="2057" sz="2025">
                <a:latin typeface="Times New Roman"/>
                <a:cs typeface="Times New Roman"/>
              </a:rPr>
              <a:t>1</a:t>
            </a:r>
            <a:r>
              <a:rPr dirty="0" baseline="2057" sz="2025" spc="1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ly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41325" indent="-403860">
              <a:lnSpc>
                <a:spcPct val="100000"/>
              </a:lnSpc>
              <a:spcBef>
                <a:spcPts val="1410"/>
              </a:spcBef>
              <a:buFont typeface="Times New Roman"/>
              <a:buAutoNum type="arabicPeriod" startAt="15"/>
              <a:tabLst>
                <a:tab pos="441959" algn="l"/>
              </a:tabLst>
            </a:pPr>
            <a:r>
              <a:rPr dirty="0" sz="1400" spc="-5">
                <a:latin typeface="Times New Roman"/>
                <a:cs typeface="Times New Roman"/>
              </a:rPr>
              <a:t>Show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baseline="1851" sz="2250" spc="-15" i="1">
                <a:latin typeface="Times New Roman"/>
                <a:cs typeface="Times New Roman"/>
              </a:rPr>
              <a:t>f</a:t>
            </a:r>
            <a:r>
              <a:rPr dirty="0" baseline="1851" sz="2250" spc="-89" i="1">
                <a:latin typeface="Times New Roman"/>
                <a:cs typeface="Times New Roman"/>
              </a:rPr>
              <a:t> </a:t>
            </a:r>
            <a:r>
              <a:rPr dirty="0" baseline="1851" sz="2250" spc="22">
                <a:latin typeface="Times New Roman"/>
                <a:cs typeface="Times New Roman"/>
              </a:rPr>
              <a:t>(</a:t>
            </a:r>
            <a:r>
              <a:rPr dirty="0" baseline="1851" sz="2250" spc="22" i="1">
                <a:latin typeface="Times New Roman"/>
                <a:cs typeface="Times New Roman"/>
              </a:rPr>
              <a:t>x</a:t>
            </a:r>
            <a:r>
              <a:rPr dirty="0" baseline="1851" sz="2250" spc="22">
                <a:latin typeface="Times New Roman"/>
                <a:cs typeface="Times New Roman"/>
              </a:rPr>
              <a:t>)</a:t>
            </a:r>
            <a:r>
              <a:rPr dirty="0" baseline="1851" sz="2250" spc="-142">
                <a:latin typeface="Times New Roman"/>
                <a:cs typeface="Times New Roman"/>
              </a:rPr>
              <a:t> </a:t>
            </a:r>
            <a:r>
              <a:rPr dirty="0" baseline="1851" sz="2250" spc="82">
                <a:latin typeface="Symbol"/>
                <a:cs typeface="Symbol"/>
              </a:rPr>
              <a:t></a:t>
            </a:r>
            <a:r>
              <a:rPr dirty="0" baseline="1851" sz="2250" spc="82">
                <a:latin typeface="Times New Roman"/>
                <a:cs typeface="Times New Roman"/>
              </a:rPr>
              <a:t>1</a:t>
            </a:r>
            <a:r>
              <a:rPr dirty="0" baseline="1851" sz="2250" spc="82">
                <a:latin typeface="Symbol"/>
                <a:cs typeface="Symbol"/>
              </a:rPr>
              <a:t></a:t>
            </a:r>
            <a:r>
              <a:rPr dirty="0" baseline="1851" sz="2250" spc="-112">
                <a:latin typeface="Times New Roman"/>
                <a:cs typeface="Times New Roman"/>
              </a:rPr>
              <a:t> </a:t>
            </a:r>
            <a:r>
              <a:rPr dirty="0" baseline="1851" sz="2250" spc="-60" i="1">
                <a:latin typeface="Times New Roman"/>
                <a:cs typeface="Times New Roman"/>
              </a:rPr>
              <a:t>xe</a:t>
            </a:r>
            <a:r>
              <a:rPr dirty="0" baseline="43859" sz="1425" spc="-60">
                <a:latin typeface="Times New Roman"/>
                <a:cs typeface="Times New Roman"/>
              </a:rPr>
              <a:t>1</a:t>
            </a:r>
            <a:r>
              <a:rPr dirty="0" baseline="43859" sz="1425" spc="-60">
                <a:latin typeface="Symbol"/>
                <a:cs typeface="Symbol"/>
              </a:rPr>
              <a:t></a:t>
            </a:r>
            <a:r>
              <a:rPr dirty="0" baseline="43859" sz="1425" spc="-60" i="1">
                <a:latin typeface="Times New Roman"/>
                <a:cs typeface="Times New Roman"/>
              </a:rPr>
              <a:t>x</a:t>
            </a:r>
            <a:r>
              <a:rPr dirty="0" baseline="43859" sz="1425" spc="51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double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=1.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3187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720" y="1168653"/>
            <a:ext cx="1970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2.</a:t>
            </a:r>
            <a:r>
              <a:rPr dirty="0" sz="1400" spc="-10" b="1">
                <a:latin typeface="Times New Roman"/>
                <a:cs typeface="Times New Roman"/>
              </a:rPr>
              <a:t>1</a:t>
            </a:r>
            <a:r>
              <a:rPr dirty="0" sz="1400" b="1">
                <a:latin typeface="Times New Roman"/>
                <a:cs typeface="Times New Roman"/>
              </a:rPr>
              <a:t>6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ua</a:t>
            </a:r>
            <a:r>
              <a:rPr dirty="0" sz="1400" spc="-10">
                <a:latin typeface="Times New Roman"/>
                <a:cs typeface="Times New Roman"/>
              </a:rPr>
              <a:t>ti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350" spc="135">
                <a:latin typeface="Times New Roman"/>
                <a:cs typeface="Times New Roman"/>
              </a:rPr>
              <a:t>2</a:t>
            </a:r>
            <a:r>
              <a:rPr dirty="0" sz="1350" spc="60" i="1">
                <a:latin typeface="Times New Roman"/>
                <a:cs typeface="Times New Roman"/>
              </a:rPr>
              <a:t>e</a:t>
            </a:r>
            <a:r>
              <a:rPr dirty="0" baseline="40123" sz="1350">
                <a:latin typeface="Symbol"/>
                <a:cs typeface="Symbol"/>
              </a:rPr>
              <a:t></a:t>
            </a:r>
            <a:r>
              <a:rPr dirty="0" baseline="40123" sz="1350" spc="-187">
                <a:latin typeface="Times New Roman"/>
                <a:cs typeface="Times New Roman"/>
              </a:rPr>
              <a:t> </a:t>
            </a:r>
            <a:r>
              <a:rPr dirty="0" baseline="40123" sz="1350" i="1">
                <a:latin typeface="Times New Roman"/>
                <a:cs typeface="Times New Roman"/>
              </a:rPr>
              <a:t>x</a:t>
            </a:r>
            <a:r>
              <a:rPr dirty="0" baseline="40123" sz="1350" i="1">
                <a:latin typeface="Times New Roman"/>
                <a:cs typeface="Times New Roman"/>
              </a:rPr>
              <a:t> </a:t>
            </a:r>
            <a:r>
              <a:rPr dirty="0" baseline="40123" sz="1350" spc="-1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16117" y="1315230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892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56094" y="1315230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552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140358" y="1059799"/>
            <a:ext cx="63817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35940" algn="l"/>
              </a:tabLst>
            </a:pPr>
            <a:r>
              <a:rPr dirty="0" sz="1350" spc="25">
                <a:latin typeface="Times New Roman"/>
                <a:cs typeface="Times New Roman"/>
              </a:rPr>
              <a:t>1</a:t>
            </a:r>
            <a:r>
              <a:rPr dirty="0" sz="1350" spc="25">
                <a:latin typeface="Times New Roman"/>
                <a:cs typeface="Times New Roman"/>
              </a:rPr>
              <a:t>	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2711" y="1307713"/>
            <a:ext cx="88455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5245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2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</a:t>
            </a:r>
            <a:r>
              <a:rPr dirty="0" sz="1350" spc="-204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6229" y="1168653"/>
            <a:ext cx="3090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2610" indent="-550545">
              <a:lnSpc>
                <a:spcPct val="100000"/>
              </a:lnSpc>
              <a:spcBef>
                <a:spcPts val="100"/>
              </a:spcBef>
              <a:buSzPct val="96428"/>
              <a:buFont typeface="Symbol"/>
              <a:buChar char=""/>
              <a:tabLst>
                <a:tab pos="562610" algn="l"/>
                <a:tab pos="563245" algn="l"/>
              </a:tabLst>
            </a:pP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greater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35427" y="3240197"/>
            <a:ext cx="458470" cy="198755"/>
            <a:chOff x="1835427" y="3240197"/>
            <a:chExt cx="458470" cy="198755"/>
          </a:xfrm>
        </p:grpSpPr>
        <p:sp>
          <p:nvSpPr>
            <p:cNvPr id="10" name="object 10"/>
            <p:cNvSpPr/>
            <p:nvPr/>
          </p:nvSpPr>
          <p:spPr>
            <a:xfrm>
              <a:off x="1841191" y="3249054"/>
              <a:ext cx="452755" cy="189230"/>
            </a:xfrm>
            <a:custGeom>
              <a:avLst/>
              <a:gdLst/>
              <a:ahLst/>
              <a:cxnLst/>
              <a:rect l="l" t="t" r="r" b="b"/>
              <a:pathLst>
                <a:path w="452755" h="189229">
                  <a:moveTo>
                    <a:pt x="0" y="127367"/>
                  </a:moveTo>
                  <a:lnTo>
                    <a:pt x="17735" y="117159"/>
                  </a:lnTo>
                </a:path>
                <a:path w="452755" h="189229">
                  <a:moveTo>
                    <a:pt x="18038" y="117159"/>
                  </a:moveTo>
                  <a:lnTo>
                    <a:pt x="61295" y="188347"/>
                  </a:lnTo>
                </a:path>
                <a:path w="452755" h="189229">
                  <a:moveTo>
                    <a:pt x="61295" y="188647"/>
                  </a:moveTo>
                  <a:lnTo>
                    <a:pt x="107965" y="304"/>
                  </a:lnTo>
                </a:path>
                <a:path w="452755" h="189229">
                  <a:moveTo>
                    <a:pt x="107965" y="0"/>
                  </a:moveTo>
                  <a:lnTo>
                    <a:pt x="4524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835427" y="3240197"/>
              <a:ext cx="454659" cy="193675"/>
            </a:xfrm>
            <a:custGeom>
              <a:avLst/>
              <a:gdLst/>
              <a:ahLst/>
              <a:cxnLst/>
              <a:rect l="l" t="t" r="r" b="b"/>
              <a:pathLst>
                <a:path w="454660" h="193675">
                  <a:moveTo>
                    <a:pt x="454300" y="0"/>
                  </a:moveTo>
                  <a:lnTo>
                    <a:pt x="105791" y="0"/>
                  </a:lnTo>
                  <a:lnTo>
                    <a:pt x="62547" y="175425"/>
                  </a:lnTo>
                  <a:lnTo>
                    <a:pt x="24270" y="115943"/>
                  </a:lnTo>
                  <a:lnTo>
                    <a:pt x="0" y="129465"/>
                  </a:lnTo>
                  <a:lnTo>
                    <a:pt x="2806" y="134872"/>
                  </a:lnTo>
                  <a:lnTo>
                    <a:pt x="14941" y="127659"/>
                  </a:lnTo>
                  <a:lnTo>
                    <a:pt x="58185" y="193149"/>
                  </a:lnTo>
                  <a:lnTo>
                    <a:pt x="66908" y="193149"/>
                  </a:lnTo>
                  <a:lnTo>
                    <a:pt x="112326" y="9002"/>
                  </a:lnTo>
                  <a:lnTo>
                    <a:pt x="454300" y="9002"/>
                  </a:lnTo>
                  <a:lnTo>
                    <a:pt x="4543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004620" y="1522831"/>
            <a:ext cx="5556250" cy="290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2100" marR="685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-1. </a:t>
            </a:r>
            <a:r>
              <a:rPr dirty="0" sz="1400" spc="-5">
                <a:latin typeface="Times New Roman"/>
                <a:cs typeface="Times New Roman"/>
              </a:rPr>
              <a:t>Calculate these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roots</a:t>
            </a:r>
            <a:r>
              <a:rPr dirty="0" sz="1400" spc="-5">
                <a:latin typeface="Times New Roman"/>
                <a:cs typeface="Times New Roman"/>
              </a:rPr>
              <a:t> correct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three decimal</a:t>
            </a:r>
            <a:r>
              <a:rPr dirty="0" sz="1400">
                <a:latin typeface="Times New Roman"/>
                <a:cs typeface="Times New Roman"/>
              </a:rPr>
              <a:t> places, </a:t>
            </a:r>
            <a:r>
              <a:rPr dirty="0" sz="1400" spc="-5">
                <a:latin typeface="Times New Roman"/>
                <a:cs typeface="Times New Roman"/>
              </a:rPr>
              <a:t>use Bisection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lvl="1" marL="513080" indent="-437515">
              <a:lnSpc>
                <a:spcPct val="100000"/>
              </a:lnSpc>
              <a:spcBef>
                <a:spcPts val="735"/>
              </a:spcBef>
              <a:buFont typeface="Times New Roman"/>
              <a:buAutoNum type="arabicPeriod" startAt="17"/>
              <a:tabLst>
                <a:tab pos="513715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-18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log</a:t>
            </a:r>
            <a:r>
              <a:rPr dirty="0" baseline="-22875" sz="1275" spc="7">
                <a:latin typeface="Times New Roman"/>
                <a:cs typeface="Times New Roman"/>
              </a:rPr>
              <a:t>10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sz="1350" spc="55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x</a:t>
            </a:r>
            <a:r>
              <a:rPr dirty="0" sz="1350" spc="55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Symbol"/>
                <a:cs typeface="Symbol"/>
              </a:rPr>
              <a:t></a:t>
            </a:r>
            <a:r>
              <a:rPr dirty="0" sz="1350" spc="45">
                <a:latin typeface="Times New Roman"/>
                <a:cs typeface="Times New Roman"/>
              </a:rPr>
              <a:t>1.2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50">
                <a:latin typeface="Times New Roman"/>
                <a:cs typeface="Times New Roman"/>
              </a:rPr>
              <a:t> </a:t>
            </a:r>
            <a:r>
              <a:rPr dirty="0" sz="1350" spc="60">
                <a:latin typeface="Times New Roman"/>
                <a:cs typeface="Times New Roman"/>
              </a:rPr>
              <a:t>0,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False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position</a:t>
            </a:r>
            <a:endParaRPr sz="1400">
              <a:latin typeface="Times New Roman"/>
              <a:cs typeface="Times New Roman"/>
            </a:endParaRPr>
          </a:p>
          <a:p>
            <a:pPr marL="292100">
              <a:lnSpc>
                <a:spcPct val="100000"/>
              </a:lnSpc>
              <a:spcBef>
                <a:spcPts val="1030"/>
              </a:spcBef>
            </a:pP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lvl="1" marL="683895" indent="-608330">
              <a:lnSpc>
                <a:spcPct val="100000"/>
              </a:lnSpc>
              <a:spcBef>
                <a:spcPts val="745"/>
              </a:spcBef>
              <a:buFont typeface="Times New Roman"/>
              <a:buAutoNum type="arabicPeriod" startAt="18"/>
              <a:tabLst>
                <a:tab pos="683895" algn="l"/>
                <a:tab pos="684530" algn="l"/>
                <a:tab pos="1116330" algn="l"/>
                <a:tab pos="2509520" algn="l"/>
                <a:tab pos="3188970" algn="l"/>
                <a:tab pos="3503929" algn="l"/>
                <a:tab pos="3977640" algn="l"/>
                <a:tab pos="4262755" algn="l"/>
                <a:tab pos="4787265" algn="l"/>
                <a:tab pos="5370830" algn="l"/>
              </a:tabLst>
            </a:pPr>
            <a:r>
              <a:rPr dirty="0" sz="1400" spc="-5">
                <a:latin typeface="Times New Roman"/>
                <a:cs typeface="Times New Roman"/>
              </a:rPr>
              <a:t>Can	Newton-Raphson	method	</a:t>
            </a:r>
            <a:r>
              <a:rPr dirty="0" sz="1400">
                <a:latin typeface="Times New Roman"/>
                <a:cs typeface="Times New Roman"/>
              </a:rPr>
              <a:t>be	</a:t>
            </a:r>
            <a:r>
              <a:rPr dirty="0" sz="1400" spc="-5">
                <a:latin typeface="Times New Roman"/>
                <a:cs typeface="Times New Roman"/>
              </a:rPr>
              <a:t>used	to	solve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)=0	if</a:t>
            </a:r>
            <a:endParaRPr sz="140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  <a:spcBef>
                <a:spcPts val="1040"/>
              </a:spcBef>
              <a:tabLst>
                <a:tab pos="955675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30">
                <a:latin typeface="Times New Roman"/>
                <a:cs typeface="Times New Roman"/>
              </a:rPr>
              <a:t>	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3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9259" sz="1350" spc="-7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=4?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Explain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answer.</a:t>
            </a:r>
            <a:endParaRPr sz="1400">
              <a:latin typeface="Times New Roman"/>
              <a:cs typeface="Times New Roman"/>
            </a:endParaRPr>
          </a:p>
          <a:p>
            <a:pPr lvl="1" marL="292100" marR="68580" indent="-216535">
              <a:lnSpc>
                <a:spcPct val="143600"/>
              </a:lnSpc>
              <a:spcBef>
                <a:spcPts val="284"/>
              </a:spcBef>
              <a:buFont typeface="Times New Roman"/>
              <a:buAutoNum type="arabicPeriod" startAt="19"/>
              <a:tabLst>
                <a:tab pos="537845" algn="l"/>
                <a:tab pos="53848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95">
                <a:latin typeface="Times New Roman"/>
                <a:cs typeface="Times New Roman"/>
              </a:rPr>
              <a:t> </a:t>
            </a:r>
            <a:r>
              <a:rPr dirty="0" sz="1150" spc="40" i="1">
                <a:latin typeface="Times New Roman"/>
                <a:cs typeface="Times New Roman"/>
              </a:rPr>
              <a:t>x</a:t>
            </a:r>
            <a:r>
              <a:rPr dirty="0" baseline="47008" sz="975" spc="60">
                <a:latin typeface="Times New Roman"/>
                <a:cs typeface="Times New Roman"/>
              </a:rPr>
              <a:t>3</a:t>
            </a:r>
            <a:r>
              <a:rPr dirty="0" baseline="47008" sz="975" spc="232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Symbol"/>
                <a:cs typeface="Symbol"/>
              </a:rPr>
              <a:t>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25" i="1">
                <a:latin typeface="Times New Roman"/>
                <a:cs typeface="Times New Roman"/>
              </a:rPr>
              <a:t>x</a:t>
            </a:r>
            <a:r>
              <a:rPr dirty="0" sz="1150" spc="-40" i="1">
                <a:latin typeface="Times New Roman"/>
                <a:cs typeface="Times New Roman"/>
              </a:rPr>
              <a:t> </a:t>
            </a:r>
            <a:r>
              <a:rPr dirty="0" sz="1150" spc="75">
                <a:latin typeface="Symbol"/>
                <a:cs typeface="Symbol"/>
              </a:rPr>
              <a:t></a:t>
            </a:r>
            <a:r>
              <a:rPr dirty="0" sz="1150" spc="75">
                <a:latin typeface="Times New Roman"/>
                <a:cs typeface="Times New Roman"/>
              </a:rPr>
              <a:t>1</a:t>
            </a:r>
            <a:r>
              <a:rPr dirty="0" sz="1150" spc="-6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Symbol"/>
                <a:cs typeface="Symbol"/>
              </a:rPr>
              <a:t>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0 </a:t>
            </a:r>
            <a:r>
              <a:rPr dirty="0" sz="115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[1,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2]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10</a:t>
            </a:r>
            <a:r>
              <a:rPr dirty="0" baseline="47008" sz="975" spc="44">
                <a:latin typeface="Symbol"/>
                <a:cs typeface="Symbol"/>
              </a:rPr>
              <a:t></a:t>
            </a:r>
            <a:r>
              <a:rPr dirty="0" baseline="47008" sz="975" spc="44">
                <a:latin typeface="Times New Roman"/>
                <a:cs typeface="Times New Roman"/>
              </a:rPr>
              <a:t>5   </a:t>
            </a:r>
            <a:r>
              <a:rPr dirty="0" baseline="47008" sz="975" spc="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accuracy,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secant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 lvl="1" marL="501015" indent="-425450">
              <a:lnSpc>
                <a:spcPct val="100000"/>
              </a:lnSpc>
              <a:spcBef>
                <a:spcPts val="745"/>
              </a:spcBef>
              <a:buFont typeface="Times New Roman"/>
              <a:buAutoNum type="arabicPeriod" startAt="19"/>
              <a:tabLst>
                <a:tab pos="501650" algn="l"/>
              </a:tabLst>
            </a:pPr>
            <a:r>
              <a:rPr dirty="0" sz="1400" spc="-5">
                <a:latin typeface="Times New Roman"/>
                <a:cs typeface="Times New Roman"/>
              </a:rPr>
              <a:t>How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should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constants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k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chosen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ensure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fastest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possible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9077" y="4627245"/>
            <a:ext cx="33127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convergence 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n</a:t>
            </a:r>
            <a:r>
              <a:rPr dirty="0" baseline="-21604" sz="1350" spc="-15">
                <a:latin typeface="Symbol"/>
                <a:cs typeface="Symbol"/>
              </a:rPr>
              <a:t></a:t>
            </a:r>
            <a:r>
              <a:rPr dirty="0" baseline="-21604" sz="1350" spc="-15">
                <a:latin typeface="Times New Roman"/>
                <a:cs typeface="Times New Roman"/>
              </a:rPr>
              <a:t>1</a:t>
            </a:r>
            <a:r>
              <a:rPr dirty="0" baseline="-21604" sz="1350" spc="17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73799" y="4773824"/>
            <a:ext cx="908685" cy="0"/>
          </a:xfrm>
          <a:custGeom>
            <a:avLst/>
            <a:gdLst/>
            <a:ahLst/>
            <a:cxnLst/>
            <a:rect l="l" t="t" r="r" b="b"/>
            <a:pathLst>
              <a:path w="908685" h="0">
                <a:moveTo>
                  <a:pt x="0" y="0"/>
                </a:moveTo>
                <a:lnTo>
                  <a:pt x="908296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769255" y="4626309"/>
            <a:ext cx="41084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9725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n</a:t>
            </a:r>
            <a:r>
              <a:rPr dirty="0" sz="900" spc="5" i="1">
                <a:latin typeface="Times New Roman"/>
                <a:cs typeface="Times New Roman"/>
              </a:rPr>
              <a:t>	</a:t>
            </a:r>
            <a:r>
              <a:rPr dirty="0" sz="900" spc="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06419" y="4500408"/>
            <a:ext cx="14605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2315" y="4516658"/>
            <a:ext cx="9321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1437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k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130">
                <a:latin typeface="Symbol"/>
                <a:cs typeface="Symbol"/>
              </a:rPr>
              <a:t>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0249" y="4766295"/>
            <a:ext cx="35623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k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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05450" y="4626990"/>
            <a:ext cx="70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2720" y="4957467"/>
            <a:ext cx="5480685" cy="14268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algn="just" lvl="1" marL="254000" marR="30480" indent="-216535">
              <a:lnSpc>
                <a:spcPct val="156900"/>
              </a:lnSpc>
              <a:spcBef>
                <a:spcPts val="60"/>
              </a:spcBef>
              <a:buFont typeface="Times New Roman"/>
              <a:buAutoNum type="arabicPeriod" startAt="21"/>
              <a:tabLst>
                <a:tab pos="494030" algn="l"/>
              </a:tabLst>
            </a:pPr>
            <a:r>
              <a:rPr dirty="0" sz="1400" spc="-5">
                <a:latin typeface="Times New Roman"/>
                <a:cs typeface="Times New Roman"/>
              </a:rPr>
              <a:t>Use the fixed-point iteration to find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approximation to the fixed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 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accurate </a:t>
            </a:r>
            <a:r>
              <a:rPr dirty="0" sz="1400">
                <a:latin typeface="Times New Roman"/>
                <a:cs typeface="Times New Roman"/>
              </a:rPr>
              <a:t>to within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Times New Roman"/>
                <a:cs typeface="Times New Roman"/>
              </a:rPr>
              <a:t>10</a:t>
            </a:r>
            <a:r>
              <a:rPr dirty="0" baseline="42483" sz="1275" spc="30">
                <a:latin typeface="Symbol"/>
                <a:cs typeface="Symbol"/>
              </a:rPr>
              <a:t></a:t>
            </a:r>
            <a:r>
              <a:rPr dirty="0" baseline="42483" sz="1275" spc="30">
                <a:latin typeface="Times New Roman"/>
                <a:cs typeface="Times New Roman"/>
              </a:rPr>
              <a:t>2</a:t>
            </a:r>
            <a:r>
              <a:rPr dirty="0" baseline="42483" sz="1275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350" spc="80" i="1">
                <a:latin typeface="Times New Roman"/>
                <a:cs typeface="Times New Roman"/>
              </a:rPr>
              <a:t>g</a:t>
            </a:r>
            <a:r>
              <a:rPr dirty="0" sz="1350" spc="80">
                <a:latin typeface="Times New Roman"/>
                <a:cs typeface="Times New Roman"/>
              </a:rPr>
              <a:t>(</a:t>
            </a:r>
            <a:r>
              <a:rPr dirty="0" sz="1350" spc="80" i="1">
                <a:latin typeface="Times New Roman"/>
                <a:cs typeface="Times New Roman"/>
              </a:rPr>
              <a:t>x</a:t>
            </a:r>
            <a:r>
              <a:rPr dirty="0" sz="1350" spc="80">
                <a:latin typeface="Times New Roman"/>
                <a:cs typeface="Times New Roman"/>
              </a:rPr>
              <a:t>)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Symbol"/>
                <a:cs typeface="Symbol"/>
              </a:rPr>
              <a:t>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</a:t>
            </a:r>
            <a:r>
              <a:rPr dirty="0" sz="1350" spc="40">
                <a:latin typeface="Times New Roman"/>
                <a:cs typeface="Times New Roman"/>
              </a:rPr>
              <a:t> 0.5sin(</a:t>
            </a: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40">
                <a:latin typeface="Times New Roman"/>
                <a:cs typeface="Times New Roman"/>
              </a:rPr>
              <a:t>)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x</a:t>
            </a:r>
            <a:r>
              <a:rPr dirty="0" sz="1350" spc="-18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</a:t>
            </a:r>
            <a:r>
              <a:rPr dirty="0" sz="1350" spc="30">
                <a:latin typeface="Times New Roman"/>
                <a:cs typeface="Times New Roman"/>
              </a:rPr>
              <a:t>[0,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Symbol"/>
                <a:cs typeface="Symbol"/>
              </a:rPr>
              <a:t>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]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lvl="1" marL="397510" indent="-360045">
              <a:lnSpc>
                <a:spcPct val="100000"/>
              </a:lnSpc>
              <a:spcBef>
                <a:spcPts val="1330"/>
              </a:spcBef>
              <a:buFont typeface="Times New Roman"/>
              <a:buAutoNum type="arabicPeriod" startAt="21"/>
              <a:tabLst>
                <a:tab pos="398145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(5)</a:t>
            </a:r>
            <a:r>
              <a:rPr dirty="0" baseline="40123" sz="1350" spc="-22">
                <a:latin typeface="Times New Roman"/>
                <a:cs typeface="Times New Roman"/>
              </a:rPr>
              <a:t>1/3</a:t>
            </a:r>
            <a:r>
              <a:rPr dirty="0" baseline="40123" sz="135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bisection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07265" y="674590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327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88568" y="6745903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 h="0">
                <a:moveTo>
                  <a:pt x="0" y="0"/>
                </a:moveTo>
                <a:lnTo>
                  <a:pt x="18640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05445" y="6738392"/>
            <a:ext cx="11366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15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72803" y="6850305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70032" y="6662624"/>
            <a:ext cx="2203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4691" sz="2025" spc="75" i="1">
                <a:latin typeface="Times New Roman"/>
                <a:cs typeface="Times New Roman"/>
              </a:rPr>
              <a:t>x</a:t>
            </a:r>
            <a:r>
              <a:rPr dirty="0" sz="850" spc="5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36032" y="6709940"/>
            <a:ext cx="65786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588010" algn="l"/>
              </a:tabLst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7139" y="6616085"/>
            <a:ext cx="223035" cy="197803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030020" y="6600899"/>
            <a:ext cx="48240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237865" algn="l"/>
                <a:tab pos="460502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2.23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convergence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1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60">
                <a:latin typeface="Times New Roman"/>
                <a:cs typeface="Times New Roman"/>
              </a:rPr>
              <a:t> </a:t>
            </a:r>
            <a:r>
              <a:rPr dirty="0" baseline="37037" sz="2025" spc="22">
                <a:latin typeface="Times New Roman"/>
                <a:cs typeface="Times New Roman"/>
              </a:rPr>
              <a:t>1</a:t>
            </a:r>
            <a:r>
              <a:rPr dirty="0" baseline="37037" sz="202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</a:t>
            </a:r>
            <a:r>
              <a:rPr dirty="0" sz="1350" spc="254" i="1">
                <a:latin typeface="Times New Roman"/>
                <a:cs typeface="Times New Roman"/>
              </a:rPr>
              <a:t> </a:t>
            </a:r>
            <a:r>
              <a:rPr dirty="0" sz="1350" spc="-45">
                <a:latin typeface="Times New Roman"/>
                <a:cs typeface="Times New Roman"/>
              </a:rPr>
              <a:t>(1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</a:t>
            </a:r>
            <a:r>
              <a:rPr dirty="0" sz="1350" spc="365">
                <a:latin typeface="Times New Roman"/>
                <a:cs typeface="Times New Roman"/>
              </a:rPr>
              <a:t> </a:t>
            </a:r>
            <a:r>
              <a:rPr dirty="0" baseline="37037" sz="2025" spc="22" i="1">
                <a:latin typeface="Times New Roman"/>
                <a:cs typeface="Times New Roman"/>
              </a:rPr>
              <a:t>a</a:t>
            </a:r>
            <a:r>
              <a:rPr dirty="0" baseline="37037" sz="2025" spc="179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	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30020" y="6965262"/>
            <a:ext cx="5506085" cy="173545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lvl="1" marL="266700" marR="43180" indent="-216535">
              <a:lnSpc>
                <a:spcPct val="158300"/>
              </a:lnSpc>
              <a:spcBef>
                <a:spcPts val="70"/>
              </a:spcBef>
              <a:buFont typeface="Times New Roman"/>
              <a:buAutoNum type="arabicPeriod" startAt="24"/>
              <a:tabLst>
                <a:tab pos="482600" algn="l"/>
              </a:tabLst>
            </a:pP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6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</a:t>
            </a:r>
            <a:r>
              <a:rPr dirty="0" sz="1400" spc="6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non-linear</a:t>
            </a:r>
            <a:r>
              <a:rPr dirty="0" sz="1400" spc="6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x</a:t>
            </a:r>
            <a:r>
              <a:rPr dirty="0" baseline="40123" sz="1350" spc="157">
                <a:latin typeface="Times New Roman"/>
                <a:cs typeface="Times New Roman"/>
              </a:rPr>
              <a:t>3</a:t>
            </a:r>
            <a:r>
              <a:rPr dirty="0" baseline="40123" sz="1350" spc="232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Times New Roman"/>
                <a:cs typeface="Times New Roman"/>
              </a:rPr>
              <a:t>3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120" i="1">
                <a:latin typeface="Times New Roman"/>
                <a:cs typeface="Times New Roman"/>
              </a:rPr>
              <a:t>x</a:t>
            </a:r>
            <a:r>
              <a:rPr dirty="0" baseline="40123" sz="1350" spc="179">
                <a:latin typeface="Times New Roman"/>
                <a:cs typeface="Times New Roman"/>
              </a:rPr>
              <a:t>2</a:t>
            </a:r>
            <a:r>
              <a:rPr dirty="0" baseline="40123" sz="1350" spc="-150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Times New Roman"/>
                <a:cs typeface="Times New Roman"/>
              </a:rPr>
              <a:t>(2</a:t>
            </a:r>
            <a:r>
              <a:rPr dirty="0" baseline="40123" sz="1350" spc="165">
                <a:latin typeface="Symbol"/>
                <a:cs typeface="Symbol"/>
              </a:rPr>
              <a:t></a:t>
            </a:r>
            <a:r>
              <a:rPr dirty="0" baseline="40123" sz="1350" spc="-202">
                <a:latin typeface="Times New Roman"/>
                <a:cs typeface="Times New Roman"/>
              </a:rPr>
              <a:t> </a:t>
            </a:r>
            <a:r>
              <a:rPr dirty="0" baseline="40123" sz="1350" spc="112" i="1">
                <a:latin typeface="Times New Roman"/>
                <a:cs typeface="Times New Roman"/>
              </a:rPr>
              <a:t>x</a:t>
            </a:r>
            <a:r>
              <a:rPr dirty="0" baseline="40123" sz="1350" spc="-104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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Times New Roman"/>
                <a:cs typeface="Times New Roman"/>
              </a:rPr>
              <a:t>3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145" i="1">
                <a:latin typeface="Times New Roman"/>
                <a:cs typeface="Times New Roman"/>
              </a:rPr>
              <a:t>x</a:t>
            </a:r>
            <a:r>
              <a:rPr dirty="0" sz="1400" spc="145">
                <a:latin typeface="Times New Roman"/>
                <a:cs typeface="Times New Roman"/>
              </a:rPr>
              <a:t>(4</a:t>
            </a:r>
            <a:r>
              <a:rPr dirty="0" baseline="40123" sz="1350" spc="217">
                <a:latin typeface="Symbol"/>
                <a:cs typeface="Symbol"/>
              </a:rPr>
              <a:t></a:t>
            </a:r>
            <a:r>
              <a:rPr dirty="0" baseline="40123" sz="1350" spc="-202">
                <a:latin typeface="Times New Roman"/>
                <a:cs typeface="Times New Roman"/>
              </a:rPr>
              <a:t> </a:t>
            </a:r>
            <a:r>
              <a:rPr dirty="0" baseline="40123" sz="1350" spc="112" i="1">
                <a:latin typeface="Times New Roman"/>
                <a:cs typeface="Times New Roman"/>
              </a:rPr>
              <a:t>x</a:t>
            </a:r>
            <a:r>
              <a:rPr dirty="0" baseline="40123" sz="1350" spc="-112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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8</a:t>
            </a:r>
            <a:r>
              <a:rPr dirty="0" baseline="40123" sz="1350" spc="150">
                <a:latin typeface="Symbol"/>
                <a:cs typeface="Symbol"/>
              </a:rPr>
              <a:t></a:t>
            </a:r>
            <a:r>
              <a:rPr dirty="0" baseline="40123" sz="1350" spc="-202">
                <a:latin typeface="Times New Roman"/>
                <a:cs typeface="Times New Roman"/>
              </a:rPr>
              <a:t> </a:t>
            </a:r>
            <a:r>
              <a:rPr dirty="0" baseline="40123" sz="1350" spc="112" i="1">
                <a:latin typeface="Times New Roman"/>
                <a:cs typeface="Times New Roman"/>
              </a:rPr>
              <a:t>x</a:t>
            </a:r>
            <a:r>
              <a:rPr dirty="0" baseline="40123" sz="1350" spc="397" i="1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Times New Roman"/>
                <a:cs typeface="Times New Roman"/>
              </a:rPr>
              <a:t>0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5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>
                <a:latin typeface="Times New Roman"/>
                <a:cs typeface="Times New Roman"/>
              </a:rPr>
              <a:t>0</a:t>
            </a:r>
            <a:r>
              <a:rPr dirty="0" baseline="-21604" sz="1350" spc="254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</a:t>
            </a:r>
            <a:r>
              <a:rPr dirty="0" sz="1450" spc="-12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0.5</a:t>
            </a:r>
            <a:r>
              <a:rPr dirty="0" sz="1450" spc="-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5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step.</a:t>
            </a:r>
            <a:endParaRPr sz="1400">
              <a:latin typeface="Times New Roman"/>
              <a:cs typeface="Times New Roman"/>
            </a:endParaRPr>
          </a:p>
          <a:p>
            <a:pPr algn="just" lvl="1" marL="407034" indent="-356870">
              <a:lnSpc>
                <a:spcPct val="100000"/>
              </a:lnSpc>
              <a:spcBef>
                <a:spcPts val="745"/>
              </a:spcBef>
              <a:buFont typeface="Times New Roman"/>
              <a:buAutoNum type="arabicPeriod" startAt="24"/>
              <a:tabLst>
                <a:tab pos="407670" algn="l"/>
              </a:tabLst>
            </a:pP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 forms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ts val="1275"/>
              </a:lnSpc>
              <a:spcBef>
                <a:spcPts val="1040"/>
              </a:spcBef>
              <a:tabLst>
                <a:tab pos="2780665" algn="l"/>
                <a:tab pos="3287395" algn="l"/>
              </a:tabLst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44" i="1">
                <a:latin typeface="Times New Roman"/>
                <a:cs typeface="Times New Roman"/>
              </a:rPr>
              <a:t>n</a:t>
            </a:r>
            <a:r>
              <a:rPr dirty="0" baseline="-21604" sz="1350" spc="-82">
                <a:latin typeface="Symbol"/>
                <a:cs typeface="Symbol"/>
              </a:rPr>
              <a:t></a:t>
            </a:r>
            <a:r>
              <a:rPr dirty="0" baseline="-21604" sz="1350" spc="22">
                <a:latin typeface="Times New Roman"/>
                <a:cs typeface="Times New Roman"/>
              </a:rPr>
              <a:t>1</a:t>
            </a:r>
            <a:r>
              <a:rPr dirty="0" baseline="-21604" sz="1350" spc="157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n</a:t>
            </a:r>
            <a:r>
              <a:rPr dirty="0" baseline="-21604" sz="1350" spc="-142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25">
                <a:latin typeface="Times New Roman"/>
                <a:cs typeface="Times New Roman"/>
              </a:rPr>
              <a:t>3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3</a:t>
            </a:r>
            <a:r>
              <a:rPr dirty="0" sz="1400" spc="-15" i="1">
                <a:latin typeface="Times New Roman"/>
                <a:cs typeface="Times New Roman"/>
              </a:rPr>
              <a:t>cx</a:t>
            </a:r>
            <a:r>
              <a:rPr dirty="0" baseline="-21604" sz="1350" spc="22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11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c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-209">
                <a:latin typeface="Times New Roman"/>
                <a:cs typeface="Times New Roman"/>
              </a:rPr>
              <a:t> 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baseline="40123" sz="1350" spc="22">
                <a:latin typeface="Times New Roman"/>
                <a:cs typeface="Times New Roman"/>
              </a:rPr>
              <a:t>2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x</a:t>
            </a:r>
            <a:r>
              <a:rPr dirty="0" baseline="-21604" sz="1350" spc="37" i="1">
                <a:latin typeface="Times New Roman"/>
                <a:cs typeface="Times New Roman"/>
              </a:rPr>
              <a:t>n</a:t>
            </a:r>
            <a:r>
              <a:rPr dirty="0" baseline="-21604" sz="1350" i="1">
                <a:latin typeface="Times New Roman"/>
                <a:cs typeface="Times New Roman"/>
              </a:rPr>
              <a:t>	</a:t>
            </a:r>
            <a:r>
              <a:rPr dirty="0" sz="1400" spc="45">
                <a:latin typeface="Symbol"/>
                <a:cs typeface="Symbol"/>
              </a:rPr>
              <a:t>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40">
                <a:latin typeface="Times New Roman"/>
                <a:cs typeface="Times New Roman"/>
              </a:rPr>
              <a:t>2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c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2085339">
              <a:lnSpc>
                <a:spcPts val="675"/>
              </a:lnSpc>
              <a:tabLst>
                <a:tab pos="3129280" algn="l"/>
                <a:tab pos="3510279" algn="l"/>
                <a:tab pos="4056379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n	</a:t>
            </a:r>
            <a:r>
              <a:rPr dirty="0" sz="900" spc="-15">
                <a:latin typeface="Symbol"/>
                <a:cs typeface="Symbol"/>
              </a:rPr>
              <a:t></a:t>
            </a:r>
            <a:r>
              <a:rPr dirty="0" sz="900" spc="-15">
                <a:latin typeface="Times New Roman"/>
                <a:cs typeface="Times New Roman"/>
              </a:rPr>
              <a:t>1	</a:t>
            </a:r>
            <a:r>
              <a:rPr dirty="0" sz="900" spc="25" i="1">
                <a:latin typeface="Times New Roman"/>
                <a:cs typeface="Times New Roman"/>
              </a:rPr>
              <a:t>n	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06784" y="902667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394" y="0"/>
                </a:lnTo>
              </a:path>
            </a:pathLst>
          </a:custGeom>
          <a:ln w="9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202551" y="9019154"/>
            <a:ext cx="9969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20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73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222552" y="8881109"/>
            <a:ext cx="5299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987800" algn="l"/>
              </a:tabLst>
            </a:pPr>
            <a:r>
              <a:rPr dirty="0" sz="1400" spc="-5">
                <a:latin typeface="Times New Roman"/>
                <a:cs typeface="Times New Roman"/>
              </a:rPr>
              <a:t>should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finding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approximate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	</a:t>
            </a:r>
            <a:r>
              <a:rPr dirty="0" baseline="37037" sz="2025" spc="-30">
                <a:latin typeface="Times New Roman"/>
                <a:cs typeface="Times New Roman"/>
              </a:rPr>
              <a:t>1</a:t>
            </a:r>
            <a:r>
              <a:rPr dirty="0" baseline="37037" sz="2025" spc="6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?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Explain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84477" y="9327895"/>
            <a:ext cx="574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answer.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433831"/>
            <a:ext cx="5429885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  <a:tab pos="940435" algn="l"/>
                <a:tab pos="1219835" algn="l"/>
                <a:tab pos="1454150" algn="l"/>
                <a:tab pos="1856739" algn="l"/>
                <a:tab pos="2078989" algn="l"/>
                <a:tab pos="2381885" algn="l"/>
                <a:tab pos="2792730" algn="l"/>
                <a:tab pos="3154680" algn="l"/>
                <a:tab pos="3675379" algn="l"/>
                <a:tab pos="3971290" algn="l"/>
                <a:tab pos="4333875" algn="l"/>
                <a:tab pos="5070475" algn="l"/>
              </a:tabLst>
            </a:pPr>
            <a:r>
              <a:rPr dirty="0" sz="1400" spc="5" b="1">
                <a:latin typeface="Times New Roman"/>
                <a:cs typeface="Times New Roman"/>
              </a:rPr>
              <a:t>2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-10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6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0">
                <a:latin typeface="Times New Roman"/>
                <a:cs typeface="Times New Roman"/>
              </a:rPr>
              <a:t>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4271" y="1384568"/>
            <a:ext cx="1473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Symbol"/>
                <a:cs typeface="Symbol"/>
              </a:rPr>
              <a:t></a:t>
            </a:r>
            <a:r>
              <a:rPr dirty="0" sz="900" spc="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584" y="1384568"/>
            <a:ext cx="3060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>
                <a:latin typeface="Times New Roman"/>
                <a:cs typeface="Times New Roman"/>
              </a:rPr>
              <a:t>2 </a:t>
            </a:r>
            <a:r>
              <a:rPr dirty="0" sz="900" spc="22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3086" y="1511031"/>
            <a:ext cx="125476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3400" algn="l"/>
                <a:tab pos="1181735" algn="l"/>
              </a:tabLst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-60">
                <a:latin typeface="Symbol"/>
                <a:cs typeface="Symbol"/>
              </a:rPr>
              <a:t>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5556" y="1400980"/>
            <a:ext cx="12763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8610" algn="l"/>
                <a:tab pos="789305" algn="l"/>
              </a:tabLst>
            </a:pP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25" i="1">
                <a:latin typeface="Times New Roman"/>
                <a:cs typeface="Times New Roman"/>
              </a:rPr>
              <a:t>	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c</a:t>
            </a:r>
            <a:r>
              <a:rPr dirty="0" sz="1400" spc="30" i="1">
                <a:latin typeface="Times New Roman"/>
                <a:cs typeface="Times New Roman"/>
              </a:rPr>
              <a:t>d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00185" y="1414725"/>
            <a:ext cx="234464" cy="19733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739263" y="1399188"/>
            <a:ext cx="2764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baseline="33950" sz="1350" spc="7">
                <a:latin typeface="Times New Roman"/>
                <a:cs typeface="Times New Roman"/>
              </a:rPr>
              <a:t>3</a:t>
            </a:r>
            <a:r>
              <a:rPr dirty="0" baseline="33950" sz="1350" spc="22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d </a:t>
            </a:r>
            <a:r>
              <a:rPr dirty="0" sz="1400" spc="10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becomes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possible.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93292" y="2001818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 h="0">
                <a:moveTo>
                  <a:pt x="0" y="0"/>
                </a:moveTo>
                <a:lnTo>
                  <a:pt x="42901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759760" y="2102804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07025" y="1994307"/>
            <a:ext cx="413384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90" i="1">
                <a:latin typeface="Times New Roman"/>
                <a:cs typeface="Times New Roman"/>
              </a:rPr>
              <a:t>g</a:t>
            </a:r>
            <a:r>
              <a:rPr dirty="0" sz="1350" spc="90">
                <a:latin typeface="Times New Roman"/>
                <a:cs typeface="Times New Roman"/>
              </a:rPr>
              <a:t>(</a:t>
            </a:r>
            <a:r>
              <a:rPr dirty="0" sz="1350" spc="90" i="1">
                <a:latin typeface="Times New Roman"/>
                <a:cs typeface="Times New Roman"/>
              </a:rPr>
              <a:t>x</a:t>
            </a:r>
            <a:r>
              <a:rPr dirty="0" sz="1350" spc="170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5431" y="1965856"/>
            <a:ext cx="52514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54659" algn="l"/>
              </a:tabLst>
            </a:pPr>
            <a:r>
              <a:rPr dirty="0" sz="850" spc="55" i="1">
                <a:latin typeface="Times New Roman"/>
                <a:cs typeface="Times New Roman"/>
              </a:rPr>
              <a:t>n</a:t>
            </a:r>
            <a:r>
              <a:rPr dirty="0" sz="850" spc="-30">
                <a:latin typeface="Symbol"/>
                <a:cs typeface="Symbol"/>
              </a:rPr>
              <a:t></a:t>
            </a:r>
            <a:r>
              <a:rPr dirty="0" sz="850" spc="20">
                <a:latin typeface="Times New Roman"/>
                <a:cs typeface="Times New Roman"/>
              </a:rPr>
              <a:t>1</a:t>
            </a:r>
            <a:r>
              <a:rPr dirty="0" sz="850">
                <a:latin typeface="Times New Roman"/>
                <a:cs typeface="Times New Roman"/>
              </a:rPr>
              <a:t>	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0020" y="1855977"/>
            <a:ext cx="5492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700020" algn="l"/>
                <a:tab pos="2997835" algn="l"/>
                <a:tab pos="501967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2.27</a:t>
            </a:r>
            <a:r>
              <a:rPr dirty="0" sz="1400" spc="46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</a:t>
            </a:r>
            <a:r>
              <a:rPr dirty="0" sz="1400" spc="45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iteration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	</a:t>
            </a:r>
            <a:r>
              <a:rPr dirty="0" sz="1350" spc="15" i="1">
                <a:latin typeface="Times New Roman"/>
                <a:cs typeface="Times New Roman"/>
              </a:rPr>
              <a:t>x	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16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315">
                <a:latin typeface="Times New Roman"/>
                <a:cs typeface="Times New Roman"/>
              </a:rPr>
              <a:t> </a:t>
            </a:r>
            <a:r>
              <a:rPr dirty="0" baseline="37037" sz="2025" spc="15" i="1">
                <a:latin typeface="Times New Roman"/>
                <a:cs typeface="Times New Roman"/>
              </a:rPr>
              <a:t>f</a:t>
            </a:r>
            <a:r>
              <a:rPr dirty="0" baseline="37037" sz="2025" i="1">
                <a:latin typeface="Times New Roman"/>
                <a:cs typeface="Times New Roman"/>
              </a:rPr>
              <a:t> </a:t>
            </a:r>
            <a:r>
              <a:rPr dirty="0" baseline="37037" sz="2025" spc="67">
                <a:latin typeface="Times New Roman"/>
                <a:cs typeface="Times New Roman"/>
              </a:rPr>
              <a:t>(</a:t>
            </a:r>
            <a:r>
              <a:rPr dirty="0" baseline="37037" sz="2025" spc="67" i="1">
                <a:latin typeface="Times New Roman"/>
                <a:cs typeface="Times New Roman"/>
              </a:rPr>
              <a:t>x</a:t>
            </a:r>
            <a:r>
              <a:rPr dirty="0" baseline="32679" sz="1275" spc="67" i="1">
                <a:latin typeface="Times New Roman"/>
                <a:cs typeface="Times New Roman"/>
              </a:rPr>
              <a:t>n</a:t>
            </a:r>
            <a:r>
              <a:rPr dirty="0" baseline="32679" sz="1275" spc="-89" i="1">
                <a:latin typeface="Times New Roman"/>
                <a:cs typeface="Times New Roman"/>
              </a:rPr>
              <a:t> </a:t>
            </a:r>
            <a:r>
              <a:rPr dirty="0" baseline="37037" sz="2025" spc="15">
                <a:latin typeface="Times New Roman"/>
                <a:cs typeface="Times New Roman"/>
              </a:rPr>
              <a:t>)</a:t>
            </a:r>
            <a:r>
              <a:rPr dirty="0" baseline="37037" sz="2025" spc="-172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,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n</a:t>
            </a:r>
            <a:r>
              <a:rPr dirty="0" sz="1350" spc="-2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-30">
                <a:latin typeface="Times New Roman"/>
                <a:cs typeface="Times New Roman"/>
              </a:rPr>
              <a:t>0,1,</a:t>
            </a:r>
            <a:r>
              <a:rPr dirty="0" sz="1350" spc="-20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2,...	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23906" y="2601269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5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90447" y="2454909"/>
            <a:ext cx="52285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60" i="1">
                <a:latin typeface="Times New Roman"/>
                <a:cs typeface="Times New Roman"/>
              </a:rPr>
              <a:t>g</a:t>
            </a:r>
            <a:r>
              <a:rPr dirty="0" sz="1400" spc="60">
                <a:latin typeface="Times New Roman"/>
                <a:cs typeface="Times New Roman"/>
              </a:rPr>
              <a:t>(</a:t>
            </a:r>
            <a:r>
              <a:rPr dirty="0" sz="1400" spc="60" i="1">
                <a:latin typeface="Times New Roman"/>
                <a:cs typeface="Times New Roman"/>
              </a:rPr>
              <a:t>x</a:t>
            </a:r>
            <a:r>
              <a:rPr dirty="0" sz="1400" spc="6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baseline="35714" sz="2100" spc="75">
                <a:latin typeface="Times New Roman"/>
                <a:cs typeface="Times New Roman"/>
              </a:rPr>
              <a:t>(</a:t>
            </a:r>
            <a:r>
              <a:rPr dirty="0" baseline="35714" sz="2100" spc="75" i="1">
                <a:latin typeface="Times New Roman"/>
                <a:cs typeface="Times New Roman"/>
              </a:rPr>
              <a:t>x</a:t>
            </a:r>
            <a:r>
              <a:rPr dirty="0" baseline="35714" sz="2100" spc="-104" i="1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</a:t>
            </a:r>
            <a:r>
              <a:rPr dirty="0" baseline="35714" sz="2100" spc="284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baseline="35714" sz="2100" spc="44">
                <a:latin typeface="Times New Roman"/>
                <a:cs typeface="Times New Roman"/>
              </a:rPr>
              <a:t>(</a:t>
            </a:r>
            <a:r>
              <a:rPr dirty="0" baseline="35714" sz="2100" spc="44" i="1">
                <a:latin typeface="Times New Roman"/>
                <a:cs typeface="Times New Roman"/>
              </a:rPr>
              <a:t>x</a:t>
            </a:r>
            <a:r>
              <a:rPr dirty="0" baseline="35714" sz="2100" spc="44">
                <a:latin typeface="Times New Roman"/>
                <a:cs typeface="Times New Roman"/>
              </a:rPr>
              <a:t>))</a:t>
            </a:r>
            <a:r>
              <a:rPr dirty="0" baseline="35714" sz="2100" spc="-127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</a:t>
            </a:r>
            <a:r>
              <a:rPr dirty="0" baseline="35714" sz="2100" spc="247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baseline="35714" sz="2100" spc="67">
                <a:latin typeface="Times New Roman"/>
                <a:cs typeface="Times New Roman"/>
              </a:rPr>
              <a:t>(</a:t>
            </a:r>
            <a:r>
              <a:rPr dirty="0" baseline="35714" sz="2100" spc="67" i="1">
                <a:latin typeface="Times New Roman"/>
                <a:cs typeface="Times New Roman"/>
              </a:rPr>
              <a:t>x</a:t>
            </a:r>
            <a:r>
              <a:rPr dirty="0" baseline="35714" sz="2100" spc="67">
                <a:latin typeface="Times New Roman"/>
                <a:cs typeface="Times New Roman"/>
              </a:rPr>
              <a:t>)</a:t>
            </a:r>
            <a:r>
              <a:rPr dirty="0" baseline="35714" sz="2100" spc="64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quadratically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convergent,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2720" y="2475655"/>
            <a:ext cx="5476240" cy="1610995"/>
          </a:xfrm>
          <a:prstGeom prst="rect">
            <a:avLst/>
          </a:prstGeom>
        </p:spPr>
        <p:txBody>
          <a:bodyPr wrap="square" lIns="0" tIns="130175" rIns="0" bIns="0" rtlCol="0" vert="horz">
            <a:spAutoFit/>
          </a:bodyPr>
          <a:lstStyle/>
          <a:p>
            <a:pPr marL="1330960">
              <a:lnSpc>
                <a:spcPct val="100000"/>
              </a:lnSpc>
              <a:spcBef>
                <a:spcPts val="102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6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940"/>
              </a:spcBef>
            </a:pPr>
            <a:r>
              <a:rPr dirty="0" sz="1400" spc="-5">
                <a:latin typeface="Times New Roman"/>
                <a:cs typeface="Times New Roman"/>
              </a:rPr>
              <a:t>under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suitable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hypotheses.</a:t>
            </a:r>
            <a:endParaRPr sz="1400">
              <a:latin typeface="Times New Roman"/>
              <a:cs typeface="Times New Roman"/>
            </a:endParaRPr>
          </a:p>
          <a:p>
            <a:pPr marL="254000" indent="-216535">
              <a:lnSpc>
                <a:spcPct val="100000"/>
              </a:lnSpc>
              <a:spcBef>
                <a:spcPts val="735"/>
              </a:spcBef>
            </a:pPr>
            <a:r>
              <a:rPr dirty="0" sz="1400" b="1">
                <a:latin typeface="Times New Roman"/>
                <a:cs typeface="Times New Roman"/>
              </a:rPr>
              <a:t>2.28</a:t>
            </a:r>
            <a:r>
              <a:rPr dirty="0" sz="1400" spc="18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Suppose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zero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19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bisection.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How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many</a:t>
            </a:r>
            <a:endParaRPr sz="1400">
              <a:latin typeface="Times New Roman"/>
              <a:cs typeface="Times New Roman"/>
            </a:endParaRPr>
          </a:p>
          <a:p>
            <a:pPr marL="254000" marR="3048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iterations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[-1,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4]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sufficient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solution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 less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5">
                <a:latin typeface="Times New Roman"/>
                <a:cs typeface="Times New Roman"/>
              </a:rPr>
              <a:t> 10</a:t>
            </a:r>
            <a:r>
              <a:rPr dirty="0" baseline="30864" sz="1350" spc="7">
                <a:latin typeface="Times New Roman"/>
                <a:cs typeface="Times New Roman"/>
              </a:rPr>
              <a:t>-6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0020" y="4142536"/>
            <a:ext cx="5507355" cy="322072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lvl="1" marL="545465" indent="-495300">
              <a:lnSpc>
                <a:spcPct val="100000"/>
              </a:lnSpc>
              <a:spcBef>
                <a:spcPts val="830"/>
              </a:spcBef>
              <a:buFont typeface="Times New Roman"/>
              <a:buAutoNum type="arabicPeriod" startAt="29"/>
              <a:tabLst>
                <a:tab pos="545465" algn="l"/>
                <a:tab pos="546100" algn="l"/>
                <a:tab pos="1055370" algn="l"/>
                <a:tab pos="1456055" algn="l"/>
                <a:tab pos="2378710" algn="l"/>
                <a:tab pos="2743835" algn="l"/>
                <a:tab pos="3039745" algn="l"/>
                <a:tab pos="3361054" algn="l"/>
                <a:tab pos="4008120" algn="l"/>
                <a:tab pos="4458335" algn="l"/>
                <a:tab pos="485775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	the	conditions	</a:t>
            </a:r>
            <a:r>
              <a:rPr dirty="0" sz="1400">
                <a:latin typeface="Times New Roman"/>
                <a:cs typeface="Times New Roman"/>
              </a:rPr>
              <a:t>on	</a:t>
            </a:r>
            <a:r>
              <a:rPr dirty="0" sz="1450" spc="-30">
                <a:latin typeface="Symbol"/>
                <a:cs typeface="Symbol"/>
              </a:rPr>
              <a:t></a:t>
            </a:r>
            <a:r>
              <a:rPr dirty="0" sz="1450" spc="-3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to	ensure	that	the	iteration</a:t>
            </a:r>
            <a:endParaRPr sz="1400">
              <a:latin typeface="Times New Roman"/>
              <a:cs typeface="Times New Roman"/>
            </a:endParaRPr>
          </a:p>
          <a:p>
            <a:pPr marL="266700" marR="43180" indent="30480">
              <a:lnSpc>
                <a:spcPts val="2690"/>
              </a:lnSpc>
              <a:spcBef>
                <a:spcPts val="70"/>
              </a:spcBef>
            </a:pP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baseline="-21604" sz="1350" spc="-7" i="1">
                <a:latin typeface="Times New Roman"/>
                <a:cs typeface="Times New Roman"/>
              </a:rPr>
              <a:t>n</a:t>
            </a:r>
            <a:r>
              <a:rPr dirty="0" baseline="-21604" sz="1350" spc="-7">
                <a:latin typeface="Symbol"/>
                <a:cs typeface="Symbol"/>
              </a:rPr>
              <a:t></a:t>
            </a:r>
            <a:r>
              <a:rPr dirty="0" baseline="-21604" sz="1350" spc="-7">
                <a:latin typeface="Times New Roman"/>
                <a:cs typeface="Times New Roman"/>
              </a:rPr>
              <a:t>1</a:t>
            </a:r>
            <a:r>
              <a:rPr dirty="0" baseline="-21604" sz="1350" spc="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217" i="1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Symbol"/>
                <a:cs typeface="Symbol"/>
              </a:rPr>
              <a:t></a:t>
            </a:r>
            <a:r>
              <a:rPr dirty="0" sz="1500" spc="75">
                <a:latin typeface="Symbol"/>
                <a:cs typeface="Symbol"/>
              </a:rPr>
              <a:t>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f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x</a:t>
            </a:r>
            <a:r>
              <a:rPr dirty="0" baseline="-21604" sz="1350" spc="52" i="1">
                <a:latin typeface="Times New Roman"/>
                <a:cs typeface="Times New Roman"/>
              </a:rPr>
              <a:t>n</a:t>
            </a:r>
            <a:r>
              <a:rPr dirty="0" baseline="-21604" sz="1350" spc="-157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1984" sz="2100" spc="179">
                <a:latin typeface="Times New Roman"/>
                <a:cs typeface="Times New Roman"/>
              </a:rPr>
              <a:t> </a:t>
            </a:r>
            <a:r>
              <a:rPr dirty="0" baseline="1984" sz="2100" spc="-7" i="1">
                <a:latin typeface="Times New Roman"/>
                <a:cs typeface="Times New Roman"/>
              </a:rPr>
              <a:t>n</a:t>
            </a:r>
            <a:r>
              <a:rPr dirty="0" baseline="1984" sz="2100" spc="-7">
                <a:latin typeface="Times New Roman"/>
                <a:cs typeface="Times New Roman"/>
              </a:rPr>
              <a:t>=0,</a:t>
            </a:r>
            <a:r>
              <a:rPr dirty="0" baseline="1984" sz="2100" spc="7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1,</a:t>
            </a:r>
            <a:r>
              <a:rPr dirty="0" baseline="1984" sz="2100" spc="7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…</a:t>
            </a:r>
            <a:r>
              <a:rPr dirty="0" baseline="1984" sz="2100" spc="15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will</a:t>
            </a:r>
            <a:r>
              <a:rPr dirty="0" baseline="1984" sz="2100" spc="97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converge</a:t>
            </a:r>
            <a:r>
              <a:rPr dirty="0" baseline="1984" sz="2100" spc="8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linearly</a:t>
            </a:r>
            <a:r>
              <a:rPr dirty="0" baseline="1984" sz="2100" spc="75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to</a:t>
            </a:r>
            <a:r>
              <a:rPr dirty="0" baseline="1984" sz="2100" spc="89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the</a:t>
            </a:r>
            <a:r>
              <a:rPr dirty="0" baseline="1984" sz="2100" spc="6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zero</a:t>
            </a:r>
            <a:r>
              <a:rPr dirty="0" baseline="1984" sz="2100" spc="82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of</a:t>
            </a:r>
            <a:r>
              <a:rPr dirty="0" baseline="1984" sz="2100" spc="97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f</a:t>
            </a:r>
            <a:r>
              <a:rPr dirty="0" baseline="1984" sz="2100" spc="82" i="1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if </a:t>
            </a:r>
            <a:r>
              <a:rPr dirty="0" baseline="1984" sz="2100" spc="-502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near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 lvl="1" marL="455930" indent="-405765">
              <a:lnSpc>
                <a:spcPct val="100000"/>
              </a:lnSpc>
              <a:spcBef>
                <a:spcPts val="470"/>
              </a:spcBef>
              <a:buFont typeface="Times New Roman"/>
              <a:buAutoNum type="arabicPeriod" startAt="30"/>
              <a:tabLst>
                <a:tab pos="456565" algn="l"/>
              </a:tabLst>
            </a:pPr>
            <a:r>
              <a:rPr dirty="0" sz="1400" spc="-5">
                <a:latin typeface="Times New Roman"/>
                <a:cs typeface="Times New Roman"/>
              </a:rPr>
              <a:t>Starting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[1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 i="1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2],</a:t>
            </a:r>
            <a:r>
              <a:rPr dirty="0" sz="1400" spc="3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steps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bisection</a:t>
            </a:r>
            <a:endParaRPr sz="1400">
              <a:latin typeface="Times New Roman"/>
              <a:cs typeface="Times New Roman"/>
            </a:endParaRPr>
          </a:p>
          <a:p>
            <a:pPr algn="just" marL="266700" marR="431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method to find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smaller interval containing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root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)=e</a:t>
            </a:r>
            <a:r>
              <a:rPr dirty="0" baseline="30864" sz="1350" spc="-7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-2-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. Give </a:t>
            </a:r>
            <a:r>
              <a:rPr dirty="0" sz="1400">
                <a:latin typeface="Times New Roman"/>
                <a:cs typeface="Times New Roman"/>
              </a:rPr>
              <a:t> the </a:t>
            </a:r>
            <a:r>
              <a:rPr dirty="0" sz="1400" spc="-5">
                <a:latin typeface="Times New Roman"/>
                <a:cs typeface="Times New Roman"/>
              </a:rPr>
              <a:t>interval after the </a:t>
            </a:r>
            <a:r>
              <a:rPr dirty="0" sz="1400">
                <a:latin typeface="Times New Roman"/>
                <a:cs typeface="Times New Roman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steps, the estimate for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root,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maximum </a:t>
            </a:r>
            <a:r>
              <a:rPr dirty="0" sz="1400">
                <a:latin typeface="Times New Roman"/>
                <a:cs typeface="Times New Roman"/>
              </a:rPr>
              <a:t> error.</a:t>
            </a:r>
            <a:endParaRPr sz="1400">
              <a:latin typeface="Times New Roman"/>
              <a:cs typeface="Times New Roman"/>
            </a:endParaRPr>
          </a:p>
          <a:p>
            <a:pPr algn="just" lvl="1" marL="428625" indent="-378460">
              <a:lnSpc>
                <a:spcPct val="100000"/>
              </a:lnSpc>
              <a:spcBef>
                <a:spcPts val="745"/>
              </a:spcBef>
              <a:buFont typeface="Times New Roman"/>
              <a:buAutoNum type="arabicPeriod" startAt="31"/>
              <a:tabLst>
                <a:tab pos="429259" algn="l"/>
              </a:tabLst>
            </a:pPr>
            <a:r>
              <a:rPr dirty="0" sz="1400" spc="-5">
                <a:latin typeface="Times New Roman"/>
                <a:cs typeface="Times New Roman"/>
              </a:rPr>
              <a:t>Newton-Raphson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if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55">
                <a:latin typeface="Times New Roman"/>
                <a:cs typeface="Times New Roman"/>
              </a:rPr>
              <a:t>(</a:t>
            </a:r>
            <a:r>
              <a:rPr dirty="0" sz="1350" spc="55" i="1">
                <a:latin typeface="Times New Roman"/>
                <a:cs typeface="Times New Roman"/>
              </a:rPr>
              <a:t>r</a:t>
            </a:r>
            <a:r>
              <a:rPr dirty="0" sz="1350" spc="55">
                <a:latin typeface="Times New Roman"/>
                <a:cs typeface="Times New Roman"/>
              </a:rPr>
              <a:t>)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Symbol"/>
                <a:cs typeface="Symbol"/>
              </a:rPr>
              <a:t>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0</a:t>
            </a:r>
            <a:r>
              <a:rPr dirty="0" sz="135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266700" marR="43180" indent="55880">
              <a:lnSpc>
                <a:spcPct val="161400"/>
              </a:lnSpc>
            </a:pPr>
            <a:r>
              <a:rPr dirty="0" sz="1350" spc="5" i="1">
                <a:latin typeface="Times New Roman"/>
                <a:cs typeface="Times New Roman"/>
              </a:rPr>
              <a:t>f </a:t>
            </a:r>
            <a:r>
              <a:rPr dirty="0" baseline="4115" sz="2025" spc="52">
                <a:latin typeface="Symbol"/>
                <a:cs typeface="Symbol"/>
              </a:rPr>
              <a:t></a:t>
            </a:r>
            <a:r>
              <a:rPr dirty="0" sz="1350" spc="35">
                <a:latin typeface="Times New Roman"/>
                <a:cs typeface="Times New Roman"/>
              </a:rPr>
              <a:t>(</a:t>
            </a:r>
            <a:r>
              <a:rPr dirty="0" sz="1350" spc="35" i="1">
                <a:latin typeface="Times New Roman"/>
                <a:cs typeface="Times New Roman"/>
              </a:rPr>
              <a:t>r</a:t>
            </a:r>
            <a:r>
              <a:rPr dirty="0" sz="1350" spc="35">
                <a:latin typeface="Times New Roman"/>
                <a:cs typeface="Times New Roman"/>
              </a:rPr>
              <a:t>) </a:t>
            </a:r>
            <a:r>
              <a:rPr dirty="0" sz="1350" spc="15">
                <a:latin typeface="Symbol"/>
                <a:cs typeface="Symbol"/>
              </a:rPr>
              <a:t></a:t>
            </a:r>
            <a:r>
              <a:rPr dirty="0" sz="1350" spc="15">
                <a:latin typeface="Times New Roman"/>
                <a:cs typeface="Times New Roman"/>
              </a:rPr>
              <a:t> 0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What special properties must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have if </a:t>
            </a:r>
            <a:r>
              <a:rPr dirty="0" sz="1400" spc="-5">
                <a:latin typeface="Times New Roman"/>
                <a:cs typeface="Times New Roman"/>
              </a:rPr>
              <a:t>Newton-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Raphson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 spc="-5">
                <a:latin typeface="Times New Roman"/>
                <a:cs typeface="Times New Roman"/>
              </a:rPr>
              <a:t>converges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cubically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zero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 </a:t>
            </a:r>
            <a:r>
              <a:rPr dirty="0" sz="140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70319" y="7688091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5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07170" y="7651935"/>
            <a:ext cx="825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74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768461" y="7680573"/>
            <a:ext cx="11430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0" i="1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2720" y="7543038"/>
            <a:ext cx="5480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88870" algn="l"/>
                <a:tab pos="2955290" algn="l"/>
                <a:tab pos="4674870" algn="l"/>
              </a:tabLst>
            </a:pPr>
            <a:r>
              <a:rPr dirty="0" sz="1400" spc="5" b="1">
                <a:latin typeface="Times New Roman"/>
                <a:cs typeface="Times New Roman"/>
              </a:rPr>
              <a:t>2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-10" b="1">
                <a:latin typeface="Times New Roman"/>
                <a:cs typeface="Times New Roman"/>
              </a:rPr>
              <a:t>3</a:t>
            </a:r>
            <a:r>
              <a:rPr dirty="0" sz="1400" b="1"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q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 </a:t>
            </a:r>
            <a:r>
              <a:rPr dirty="0" sz="1350" spc="-14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60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Times New Roman"/>
                <a:cs typeface="Times New Roman"/>
              </a:rPr>
              <a:t>1</a:t>
            </a:r>
            <a:r>
              <a:rPr dirty="0" baseline="37037" sz="202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ve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ar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spc="-20" i="1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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0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9077" y="8027205"/>
            <a:ext cx="50907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determine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required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baseline="-21604" sz="1350" spc="7" i="1">
                <a:latin typeface="Times New Roman"/>
                <a:cs typeface="Times New Roman"/>
              </a:rPr>
              <a:t>n</a:t>
            </a:r>
            <a:r>
              <a:rPr dirty="0" baseline="-21604" sz="1350" spc="23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p</a:t>
            </a:r>
            <a:r>
              <a:rPr dirty="0" sz="1400" spc="-140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|</a:t>
            </a:r>
            <a:r>
              <a:rPr dirty="0" sz="1400" spc="-10">
                <a:latin typeface="Symbol"/>
                <a:cs typeface="Symbol"/>
              </a:rPr>
              <a:t>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5</a:t>
            </a:r>
            <a:r>
              <a:rPr dirty="0" sz="1400" spc="40">
                <a:latin typeface="Symbol"/>
                <a:cs typeface="Symbol"/>
              </a:rPr>
              <a:t></a:t>
            </a:r>
            <a:r>
              <a:rPr dirty="0" sz="1400" spc="40">
                <a:latin typeface="Times New Roman"/>
                <a:cs typeface="Times New Roman"/>
              </a:rPr>
              <a:t>10</a:t>
            </a:r>
            <a:r>
              <a:rPr dirty="0" baseline="40123" sz="1350" spc="60">
                <a:latin typeface="Symbol"/>
                <a:cs typeface="Symbol"/>
              </a:rPr>
              <a:t>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3750945" cy="1167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3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)=0.25=+ve.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87209" y="192973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30" h="0">
                <a:moveTo>
                  <a:pt x="0" y="0"/>
                </a:moveTo>
                <a:lnTo>
                  <a:pt x="417284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41172" y="1922194"/>
            <a:ext cx="115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0020" y="1783252"/>
            <a:ext cx="3886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794000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35714" sz="2100" spc="-82" i="1">
                <a:latin typeface="Times New Roman"/>
                <a:cs typeface="Times New Roman"/>
              </a:rPr>
              <a:t>x</a:t>
            </a:r>
            <a:r>
              <a:rPr dirty="0" baseline="30864" sz="1350" spc="-82">
                <a:latin typeface="Times New Roman"/>
                <a:cs typeface="Times New Roman"/>
              </a:rPr>
              <a:t>1</a:t>
            </a:r>
            <a:r>
              <a:rPr dirty="0" baseline="30864" sz="1350" spc="142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</a:t>
            </a:r>
            <a:r>
              <a:rPr dirty="0" baseline="35714" sz="2100" spc="-97">
                <a:latin typeface="Times New Roman"/>
                <a:cs typeface="Times New Roman"/>
              </a:rPr>
              <a:t> </a:t>
            </a:r>
            <a:r>
              <a:rPr dirty="0" baseline="35714" sz="2100" spc="7" i="1">
                <a:latin typeface="Times New Roman"/>
                <a:cs typeface="Times New Roman"/>
              </a:rPr>
              <a:t>a</a:t>
            </a:r>
            <a:r>
              <a:rPr dirty="0" baseline="35714" sz="2100" spc="13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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1.25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|=0.25&gt;</a:t>
            </a:r>
            <a:r>
              <a:rPr dirty="0" sz="1400">
                <a:latin typeface="Symbol"/>
                <a:cs typeface="Symbol"/>
              </a:rPr>
              <a:t>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01406" y="3097505"/>
            <a:ext cx="479425" cy="0"/>
          </a:xfrm>
          <a:custGeom>
            <a:avLst/>
            <a:gdLst/>
            <a:ahLst/>
            <a:cxnLst/>
            <a:rect l="l" t="t" r="r" b="b"/>
            <a:pathLst>
              <a:path w="479425" h="0">
                <a:moveTo>
                  <a:pt x="0" y="0"/>
                </a:moveTo>
                <a:lnTo>
                  <a:pt x="479419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04620" y="2127859"/>
            <a:ext cx="4109085" cy="120142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74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)=-0.437=-ve.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1.25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1.5.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ts val="1385"/>
              </a:lnSpc>
              <a:tabLst>
                <a:tab pos="532765" algn="l"/>
                <a:tab pos="2819400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baseline="35714" sz="2100" spc="-89" i="1">
                <a:latin typeface="Times New Roman"/>
                <a:cs typeface="Times New Roman"/>
              </a:rPr>
              <a:t>x</a:t>
            </a:r>
            <a:r>
              <a:rPr dirty="0" baseline="30864" sz="1350" spc="-89">
                <a:latin typeface="Times New Roman"/>
                <a:cs typeface="Times New Roman"/>
              </a:rPr>
              <a:t>1</a:t>
            </a:r>
            <a:r>
              <a:rPr dirty="0" baseline="30864" sz="1350" spc="120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Symbol"/>
                <a:cs typeface="Symbol"/>
              </a:rPr>
              <a:t></a:t>
            </a:r>
            <a:r>
              <a:rPr dirty="0" baseline="35714" sz="2100" spc="-22">
                <a:latin typeface="Times New Roman"/>
                <a:cs typeface="Times New Roman"/>
              </a:rPr>
              <a:t> </a:t>
            </a:r>
            <a:r>
              <a:rPr dirty="0" baseline="35714" sz="2100" spc="-7" i="1">
                <a:latin typeface="Times New Roman"/>
                <a:cs typeface="Times New Roman"/>
              </a:rPr>
              <a:t>x</a:t>
            </a:r>
            <a:r>
              <a:rPr dirty="0" baseline="30864" sz="1350" spc="-7">
                <a:latin typeface="Times New Roman"/>
                <a:cs typeface="Times New Roman"/>
              </a:rPr>
              <a:t>2</a:t>
            </a:r>
            <a:r>
              <a:rPr dirty="0" baseline="30864" sz="1350" spc="44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1.375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	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|=0.125&gt;</a:t>
            </a:r>
            <a:r>
              <a:rPr dirty="0" sz="1400">
                <a:latin typeface="Symbol"/>
                <a:cs typeface="Symbol"/>
              </a:rPr>
              <a:t>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994410">
              <a:lnSpc>
                <a:spcPts val="1385"/>
              </a:lnSpc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2720" y="3416259"/>
            <a:ext cx="4900930" cy="1360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">
              <a:lnSpc>
                <a:spcPct val="100000"/>
              </a:lnSpc>
              <a:spcBef>
                <a:spcPts val="100"/>
              </a:spcBef>
            </a:pPr>
            <a:r>
              <a:rPr dirty="0" sz="1200" spc="-225">
                <a:latin typeface="Microsoft Sans Serif"/>
                <a:cs typeface="Microsoft Sans Serif"/>
              </a:rPr>
              <a:t>⁝</a:t>
            </a:r>
            <a:endParaRPr sz="12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070"/>
              </a:spcBef>
            </a:pPr>
            <a:r>
              <a:rPr dirty="0" sz="1400">
                <a:latin typeface="Times New Roman"/>
                <a:cs typeface="Times New Roman"/>
              </a:rPr>
              <a:t>Stop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0" i="1">
                <a:latin typeface="Times New Roman"/>
                <a:cs typeface="Times New Roman"/>
              </a:rPr>
              <a:t>x</a:t>
            </a:r>
            <a:r>
              <a:rPr dirty="0" baseline="-21604" sz="1350" spc="-30" i="1">
                <a:latin typeface="Times New Roman"/>
                <a:cs typeface="Times New Roman"/>
              </a:rPr>
              <a:t>i</a:t>
            </a:r>
            <a:r>
              <a:rPr dirty="0" baseline="-21604" sz="1350" spc="262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21604" sz="1350" spc="-15" i="1">
                <a:latin typeface="Times New Roman"/>
                <a:cs typeface="Times New Roman"/>
              </a:rPr>
              <a:t>i</a:t>
            </a:r>
            <a:r>
              <a:rPr dirty="0" baseline="-21604" sz="1350" spc="-15">
                <a:latin typeface="Symbol"/>
                <a:cs typeface="Symbol"/>
              </a:rPr>
              <a:t></a:t>
            </a:r>
            <a:r>
              <a:rPr dirty="0" baseline="-21604" sz="1350" spc="-15">
                <a:latin typeface="Times New Roman"/>
                <a:cs typeface="Times New Roman"/>
              </a:rPr>
              <a:t>1</a:t>
            </a:r>
            <a:r>
              <a:rPr dirty="0" baseline="-21604" sz="1350" spc="22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|</a:t>
            </a:r>
            <a:r>
              <a:rPr dirty="0" sz="1400" spc="20">
                <a:latin typeface="Symbol"/>
                <a:cs typeface="Symbol"/>
              </a:rPr>
              <a:t></a:t>
            </a:r>
            <a:r>
              <a:rPr dirty="0" sz="1400" spc="20">
                <a:latin typeface="Times New Roman"/>
                <a:cs typeface="Times New Roman"/>
              </a:rPr>
              <a:t>10</a:t>
            </a:r>
            <a:r>
              <a:rPr dirty="0" baseline="40123" sz="1350" spc="30">
                <a:latin typeface="Symbol"/>
                <a:cs typeface="Symbol"/>
              </a:rPr>
              <a:t></a:t>
            </a:r>
            <a:r>
              <a:rPr dirty="0" baseline="40123" sz="1350" spc="30">
                <a:latin typeface="Times New Roman"/>
                <a:cs typeface="Times New Roman"/>
              </a:rPr>
              <a:t>4</a:t>
            </a:r>
            <a:r>
              <a:rPr dirty="0" baseline="40123" sz="1350" spc="-5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625"/>
              </a:spcBef>
              <a:tabLst>
                <a:tab pos="3599815" algn="l"/>
              </a:tabLst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</a:t>
            </a:r>
            <a:r>
              <a:rPr dirty="0" sz="1400" spc="5" b="1">
                <a:latin typeface="Times New Roman"/>
                <a:cs typeface="Times New Roman"/>
              </a:rPr>
              <a:t>3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10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pr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ximate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f</a:t>
            </a:r>
            <a:r>
              <a:rPr dirty="0" sz="1350" spc="-15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x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sz="1350" spc="-4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Symbol"/>
                <a:cs typeface="Symbol"/>
              </a:rPr>
              <a:t>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x</a:t>
            </a:r>
            <a:r>
              <a:rPr dirty="0" sz="1350" spc="-204" i="1">
                <a:latin typeface="Times New Roman"/>
                <a:cs typeface="Times New Roman"/>
              </a:rPr>
              <a:t> </a:t>
            </a:r>
            <a:r>
              <a:rPr dirty="0" sz="1350" spc="-5">
                <a:latin typeface="Times New Roman"/>
                <a:cs typeface="Times New Roman"/>
              </a:rPr>
              <a:t>l</a:t>
            </a:r>
            <a:r>
              <a:rPr dirty="0" sz="1350" spc="20">
                <a:latin typeface="Times New Roman"/>
                <a:cs typeface="Times New Roman"/>
              </a:rPr>
              <a:t>og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50" i="1">
                <a:latin typeface="Times New Roman"/>
                <a:cs typeface="Times New Roman"/>
              </a:rPr>
              <a:t>x</a:t>
            </a:r>
            <a:r>
              <a:rPr dirty="0" sz="1350" spc="25">
                <a:latin typeface="Times New Roman"/>
                <a:cs typeface="Times New Roman"/>
              </a:rPr>
              <a:t>)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135">
                <a:latin typeface="Symbol"/>
                <a:cs typeface="Symbol"/>
              </a:rPr>
              <a:t></a:t>
            </a:r>
            <a:r>
              <a:rPr dirty="0" sz="1350" spc="3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70"/>
              </a:spcBef>
            </a:pPr>
            <a:r>
              <a:rPr dirty="0" sz="1400">
                <a:latin typeface="Times New Roman"/>
                <a:cs typeface="Times New Roman"/>
              </a:rPr>
              <a:t>interval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350" spc="-70">
                <a:latin typeface="Times New Roman"/>
                <a:cs typeface="Times New Roman"/>
              </a:rPr>
              <a:t>[1,</a:t>
            </a:r>
            <a:r>
              <a:rPr dirty="0" sz="1350" spc="2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2]</a:t>
            </a:r>
            <a:r>
              <a:rPr dirty="0" sz="135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</a:t>
            </a:r>
            <a:r>
              <a:rPr dirty="0" baseline="2057" sz="2025" spc="-120">
                <a:latin typeface="Times New Roman"/>
                <a:cs typeface="Times New Roman"/>
              </a:rPr>
              <a:t> </a:t>
            </a:r>
            <a:r>
              <a:rPr dirty="0" baseline="1915" sz="2175" spc="-52">
                <a:latin typeface="Symbol"/>
                <a:cs typeface="Symbol"/>
              </a:rPr>
              <a:t></a:t>
            </a:r>
            <a:r>
              <a:rPr dirty="0" baseline="1915" sz="2175" spc="20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baseline="2057" sz="2025" spc="37">
                <a:latin typeface="Times New Roman"/>
                <a:cs typeface="Times New Roman"/>
              </a:rPr>
              <a:t>10</a:t>
            </a:r>
            <a:r>
              <a:rPr dirty="0" baseline="42483" sz="1275" spc="37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3</a:t>
            </a:r>
            <a:r>
              <a:rPr dirty="0" baseline="42483" sz="1275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09894" y="4154550"/>
            <a:ext cx="48640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7320" y="5032374"/>
            <a:ext cx="4675505" cy="11785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Solution: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(1)=-1=-ve;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(2)=0.3863=+ve.</a:t>
            </a:r>
            <a:endParaRPr sz="1400">
              <a:latin typeface="Times New Roman"/>
              <a:cs typeface="Times New Roman"/>
            </a:endParaRPr>
          </a:p>
          <a:p>
            <a:pPr marL="63500" marR="68580">
              <a:lnSpc>
                <a:spcPct val="219300"/>
              </a:lnSpc>
              <a:spcBef>
                <a:spcPts val="25"/>
              </a:spcBef>
              <a:tabLst>
                <a:tab pos="5645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-0.3863&lt;0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(i.e. 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2).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the formula: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96672" y="6614769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 h="0">
                <a:moveTo>
                  <a:pt x="0" y="0"/>
                </a:moveTo>
                <a:lnTo>
                  <a:pt x="478511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58983" y="6614769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073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34131" y="6578480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81477" y="6607229"/>
            <a:ext cx="7029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8805" algn="l"/>
              </a:tabLst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31472" y="6468285"/>
            <a:ext cx="18427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145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baseline="35714" sz="2100" spc="-44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0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120">
                <a:latin typeface="Times New Roman"/>
                <a:cs typeface="Times New Roman"/>
              </a:rPr>
              <a:t> </a:t>
            </a:r>
            <a:r>
              <a:rPr dirty="0" baseline="35714" sz="2100" spc="22">
                <a:latin typeface="Symbol"/>
                <a:cs typeface="Symbol"/>
              </a:rPr>
              <a:t></a:t>
            </a:r>
            <a:r>
              <a:rPr dirty="0" baseline="35714" sz="2100" spc="-22">
                <a:latin typeface="Times New Roman"/>
                <a:cs typeface="Times New Roman"/>
              </a:rPr>
              <a:t> </a:t>
            </a:r>
            <a:r>
              <a:rPr dirty="0" baseline="35714" sz="2100" spc="-172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7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35714" sz="2100" spc="202">
                <a:latin typeface="Times New Roman"/>
                <a:cs typeface="Times New Roman"/>
              </a:rPr>
              <a:t>1</a:t>
            </a:r>
            <a:r>
              <a:rPr dirty="0" baseline="35714" sz="2100" spc="22">
                <a:latin typeface="Symbol"/>
                <a:cs typeface="Symbol"/>
              </a:rPr>
              <a:t></a:t>
            </a:r>
            <a:r>
              <a:rPr dirty="0" baseline="35714" sz="2100" spc="-120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2</a:t>
            </a:r>
            <a:r>
              <a:rPr dirty="0" baseline="35714" sz="2100" spc="44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10">
                <a:latin typeface="Times New Roman"/>
                <a:cs typeface="Times New Roman"/>
              </a:rPr>
              <a:t>5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7380" y="6580289"/>
            <a:ext cx="40068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326390" algn="l"/>
              </a:tabLst>
            </a:pPr>
            <a:r>
              <a:rPr dirty="0" sz="900" spc="30">
                <a:latin typeface="Times New Roman"/>
                <a:cs typeface="Times New Roman"/>
              </a:rPr>
              <a:t>1</a:t>
            </a:r>
            <a:r>
              <a:rPr dirty="0" sz="900" spc="30">
                <a:latin typeface="Times New Roman"/>
                <a:cs typeface="Times New Roman"/>
              </a:rPr>
              <a:t>	</a:t>
            </a:r>
            <a:r>
              <a:rPr dirty="0" sz="900" spc="3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7359" y="6458607"/>
            <a:ext cx="1304290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9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|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45">
                <a:latin typeface="Times New Roman"/>
                <a:cs typeface="Times New Roman"/>
              </a:rPr>
              <a:t>5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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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42720" y="6901053"/>
            <a:ext cx="3270885" cy="584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350" spc="-10" i="1">
                <a:latin typeface="Times New Roman"/>
                <a:cs typeface="Times New Roman"/>
              </a:rPr>
              <a:t>x</a:t>
            </a:r>
            <a:r>
              <a:rPr dirty="0" baseline="-22875" sz="1275" spc="-15">
                <a:latin typeface="Times New Roman"/>
                <a:cs typeface="Times New Roman"/>
              </a:rPr>
              <a:t>3</a:t>
            </a:r>
            <a:r>
              <a:rPr dirty="0" baseline="-22875" sz="1275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)=-ve.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1.5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90679" y="7812380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 h="0">
                <a:moveTo>
                  <a:pt x="0" y="0"/>
                </a:moveTo>
                <a:lnTo>
                  <a:pt x="482262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30966" y="7776090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77016" y="7804839"/>
            <a:ext cx="115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2720" y="7666481"/>
            <a:ext cx="1911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9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baseline="35714" sz="2100" spc="-179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1</a:t>
            </a:r>
            <a:r>
              <a:rPr dirty="0" baseline="30864" sz="1350" spc="127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Symbol"/>
                <a:cs typeface="Symbol"/>
              </a:rPr>
              <a:t></a:t>
            </a:r>
            <a:r>
              <a:rPr dirty="0" baseline="35714" sz="2100" spc="-7">
                <a:latin typeface="Times New Roman"/>
                <a:cs typeface="Times New Roman"/>
              </a:rPr>
              <a:t> </a:t>
            </a:r>
            <a:r>
              <a:rPr dirty="0" baseline="35714" sz="2100" spc="-22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2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112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 spc="8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5828" y="7778277"/>
            <a:ext cx="40513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30835" algn="l"/>
              </a:tabLst>
            </a:pPr>
            <a:r>
              <a:rPr dirty="0" sz="900" spc="30">
                <a:latin typeface="Times New Roman"/>
                <a:cs typeface="Times New Roman"/>
              </a:rPr>
              <a:t>2</a:t>
            </a:r>
            <a:r>
              <a:rPr dirty="0" sz="900" spc="30">
                <a:latin typeface="Times New Roman"/>
                <a:cs typeface="Times New Roman"/>
              </a:rPr>
              <a:t>	</a:t>
            </a:r>
            <a:r>
              <a:rPr dirty="0" sz="900" spc="3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23553" y="7656847"/>
            <a:ext cx="14046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45">
                <a:latin typeface="Times New Roman"/>
                <a:cs typeface="Times New Roman"/>
              </a:rPr>
              <a:t>5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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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2720" y="8105393"/>
            <a:ext cx="3359785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baseline="2057" sz="2025" i="1">
                <a:latin typeface="Times New Roman"/>
                <a:cs typeface="Times New Roman"/>
              </a:rPr>
              <a:t>x</a:t>
            </a:r>
            <a:r>
              <a:rPr dirty="0" baseline="-22875" sz="1275">
                <a:latin typeface="Times New Roman"/>
                <a:cs typeface="Times New Roman"/>
              </a:rPr>
              <a:t>4</a:t>
            </a:r>
            <a:r>
              <a:rPr dirty="0" baseline="-22875" sz="1275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3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)=-ve.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1.75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96151" y="9016340"/>
            <a:ext cx="473075" cy="0"/>
          </a:xfrm>
          <a:custGeom>
            <a:avLst/>
            <a:gdLst/>
            <a:ahLst/>
            <a:cxnLst/>
            <a:rect l="l" t="t" r="r" b="b"/>
            <a:pathLst>
              <a:path w="473075" h="0">
                <a:moveTo>
                  <a:pt x="0" y="0"/>
                </a:moveTo>
                <a:lnTo>
                  <a:pt x="473023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634161" y="8980050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25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078212" y="9008798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42720" y="8870442"/>
            <a:ext cx="2000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14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baseline="35714" sz="2100" spc="-179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1</a:t>
            </a:r>
            <a:r>
              <a:rPr dirty="0" baseline="30864" sz="1350" spc="112">
                <a:latin typeface="Times New Roman"/>
                <a:cs typeface="Times New Roman"/>
              </a:rPr>
              <a:t> </a:t>
            </a:r>
            <a:r>
              <a:rPr dirty="0" baseline="35714" sz="2100" spc="22">
                <a:latin typeface="Symbol"/>
                <a:cs typeface="Symbol"/>
              </a:rPr>
              <a:t></a:t>
            </a:r>
            <a:r>
              <a:rPr dirty="0" baseline="35714" sz="2100" spc="-22">
                <a:latin typeface="Times New Roman"/>
                <a:cs typeface="Times New Roman"/>
              </a:rPr>
              <a:t> </a:t>
            </a:r>
            <a:r>
              <a:rPr dirty="0" baseline="35714" sz="2100" spc="-67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3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6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Symbol"/>
                <a:cs typeface="Symbol"/>
              </a:rPr>
              <a:t>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87</a:t>
            </a:r>
            <a:r>
              <a:rPr dirty="0" sz="1400" spc="135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72629" y="8982237"/>
            <a:ext cx="40576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31470" algn="l"/>
              </a:tabLst>
            </a:pPr>
            <a:r>
              <a:rPr dirty="0" sz="900" spc="30">
                <a:latin typeface="Times New Roman"/>
                <a:cs typeface="Times New Roman"/>
              </a:rPr>
              <a:t>3</a:t>
            </a:r>
            <a:r>
              <a:rPr dirty="0" sz="900" spc="30">
                <a:latin typeface="Times New Roman"/>
                <a:cs typeface="Times New Roman"/>
              </a:rPr>
              <a:t>	</a:t>
            </a:r>
            <a:r>
              <a:rPr dirty="0" sz="900" spc="3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23547" y="8860818"/>
            <a:ext cx="14947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|</a:t>
            </a:r>
            <a:r>
              <a:rPr dirty="0" sz="1400" spc="50">
                <a:latin typeface="Symbol"/>
                <a:cs typeface="Symbol"/>
              </a:rPr>
              <a:t>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12</a:t>
            </a:r>
            <a:r>
              <a:rPr dirty="0" sz="1400" spc="45">
                <a:latin typeface="Times New Roman"/>
                <a:cs typeface="Times New Roman"/>
              </a:rPr>
              <a:t>5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Symbol"/>
                <a:cs typeface="Symbol"/>
              </a:rPr>
              <a:t>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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2720" y="9309607"/>
            <a:ext cx="689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baseline="2057" sz="2025" spc="-15" i="1">
                <a:latin typeface="Times New Roman"/>
                <a:cs typeface="Times New Roman"/>
              </a:rPr>
              <a:t>x</a:t>
            </a:r>
            <a:r>
              <a:rPr dirty="0" baseline="-22875" sz="1275" spc="-15">
                <a:latin typeface="Times New Roman"/>
                <a:cs typeface="Times New Roman"/>
              </a:rPr>
              <a:t>5</a:t>
            </a:r>
            <a:r>
              <a:rPr dirty="0" baseline="-22875" sz="1275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3739515" cy="8616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)=+ve.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1.75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1.875.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1677" y="1623665"/>
            <a:ext cx="495934" cy="0"/>
          </a:xfrm>
          <a:custGeom>
            <a:avLst/>
            <a:gdLst/>
            <a:ahLst/>
            <a:cxnLst/>
            <a:rect l="l" t="t" r="r" b="b"/>
            <a:pathLst>
              <a:path w="495935" h="0">
                <a:moveTo>
                  <a:pt x="0" y="0"/>
                </a:moveTo>
                <a:lnTo>
                  <a:pt x="495670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30825" y="1587375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4828" y="161612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2720" y="1477182"/>
            <a:ext cx="2115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264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baseline="35714" sz="2100" spc="-67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3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-157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Symbol"/>
                <a:cs typeface="Symbol"/>
              </a:rPr>
              <a:t></a:t>
            </a:r>
            <a:r>
              <a:rPr dirty="0" baseline="35714" sz="2100" spc="-15">
                <a:latin typeface="Times New Roman"/>
                <a:cs typeface="Times New Roman"/>
              </a:rPr>
              <a:t> </a:t>
            </a:r>
            <a:r>
              <a:rPr dirty="0" baseline="35714" sz="2100" spc="-30" i="1">
                <a:latin typeface="Times New Roman"/>
                <a:cs typeface="Times New Roman"/>
              </a:rPr>
              <a:t>x</a:t>
            </a:r>
            <a:r>
              <a:rPr dirty="0" baseline="30864" sz="1350" spc="7">
                <a:latin typeface="Times New Roman"/>
                <a:cs typeface="Times New Roman"/>
              </a:rPr>
              <a:t>4</a:t>
            </a:r>
            <a:r>
              <a:rPr dirty="0" baseline="30864" sz="1350">
                <a:latin typeface="Times New Roman"/>
                <a:cs typeface="Times New Roman"/>
              </a:rPr>
              <a:t> </a:t>
            </a:r>
            <a:r>
              <a:rPr dirty="0" baseline="30864" sz="1350" spc="1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812</a:t>
            </a:r>
            <a:r>
              <a:rPr dirty="0" sz="1400" spc="10">
                <a:latin typeface="Times New Roman"/>
                <a:cs typeface="Times New Roman"/>
              </a:rPr>
              <a:t>5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2720" y="1823059"/>
            <a:ext cx="5477510" cy="326326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Similarly,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0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=1.78125,</a:t>
            </a:r>
            <a:endParaRPr sz="1400">
              <a:latin typeface="Times New Roman"/>
              <a:cs typeface="Times New Roman"/>
            </a:endParaRPr>
          </a:p>
          <a:p>
            <a:pPr marL="494665" marR="3689985">
              <a:lnSpc>
                <a:spcPct val="143800"/>
              </a:lnSpc>
              <a:spcBef>
                <a:spcPts val="10"/>
              </a:spcBef>
            </a:pP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=1.765625,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=1.7578125,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=1.76171875,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spc="7">
                <a:latin typeface="Times New Roman"/>
                <a:cs typeface="Times New Roman"/>
              </a:rPr>
              <a:t>10</a:t>
            </a:r>
            <a:r>
              <a:rPr dirty="0" sz="1400">
                <a:latin typeface="Times New Roman"/>
                <a:cs typeface="Times New Roman"/>
              </a:rPr>
              <a:t>=1.7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367187</a:t>
            </a:r>
            <a:r>
              <a:rPr dirty="0" sz="1400" spc="2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spc="7">
                <a:latin typeface="Times New Roman"/>
                <a:cs typeface="Times New Roman"/>
              </a:rPr>
              <a:t>11</a:t>
            </a:r>
            <a:r>
              <a:rPr dirty="0" sz="1400">
                <a:latin typeface="Times New Roman"/>
                <a:cs typeface="Times New Roman"/>
              </a:rPr>
              <a:t>=1.7</a:t>
            </a:r>
            <a:r>
              <a:rPr dirty="0" sz="1400" spc="5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295312</a:t>
            </a:r>
            <a:r>
              <a:rPr dirty="0" sz="1400" spc="2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98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root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11</a:t>
            </a:r>
            <a:r>
              <a:rPr dirty="0" sz="1400">
                <a:latin typeface="Times New Roman"/>
                <a:cs typeface="Times New Roman"/>
              </a:rPr>
              <a:t>=1.762953125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</a:t>
            </a:r>
            <a:r>
              <a:rPr dirty="0" baseline="2057" sz="2025" spc="-120">
                <a:latin typeface="Times New Roman"/>
                <a:cs typeface="Times New Roman"/>
              </a:rPr>
              <a:t> </a:t>
            </a:r>
            <a:r>
              <a:rPr dirty="0" baseline="1915" sz="2175" spc="-52">
                <a:latin typeface="Symbol"/>
                <a:cs typeface="Symbol"/>
              </a:rPr>
              <a:t></a:t>
            </a:r>
            <a:r>
              <a:rPr dirty="0" baseline="1915" sz="2175" spc="202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</a:t>
            </a:r>
            <a:r>
              <a:rPr dirty="0" baseline="2057" sz="2025" spc="-254">
                <a:latin typeface="Times New Roman"/>
                <a:cs typeface="Times New Roman"/>
              </a:rPr>
              <a:t> </a:t>
            </a:r>
            <a:r>
              <a:rPr dirty="0" baseline="2057" sz="2025" spc="37">
                <a:latin typeface="Times New Roman"/>
                <a:cs typeface="Times New Roman"/>
              </a:rPr>
              <a:t>10</a:t>
            </a:r>
            <a:r>
              <a:rPr dirty="0" baseline="42483" sz="1275" spc="37">
                <a:latin typeface="Symbol"/>
                <a:cs typeface="Symbol"/>
              </a:rPr>
              <a:t></a:t>
            </a:r>
            <a:r>
              <a:rPr dirty="0" baseline="42483" sz="1275" spc="37">
                <a:latin typeface="Times New Roman"/>
                <a:cs typeface="Times New Roman"/>
              </a:rPr>
              <a:t>3</a:t>
            </a:r>
            <a:r>
              <a:rPr dirty="0" baseline="42483" sz="1275" spc="-11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8100" marR="30480">
              <a:lnSpc>
                <a:spcPct val="162700"/>
              </a:lnSpc>
              <a:spcBef>
                <a:spcPts val="395"/>
              </a:spcBef>
            </a:pPr>
            <a:r>
              <a:rPr dirty="0" baseline="1984" sz="2100" b="1">
                <a:latin typeface="Times New Roman"/>
                <a:cs typeface="Times New Roman"/>
              </a:rPr>
              <a:t>Theorem 2.1: </a:t>
            </a:r>
            <a:r>
              <a:rPr dirty="0" baseline="1984" sz="2100">
                <a:latin typeface="Times New Roman"/>
                <a:cs typeface="Times New Roman"/>
              </a:rPr>
              <a:t>Let </a:t>
            </a:r>
            <a:r>
              <a:rPr dirty="0" baseline="1984" sz="2100" i="1">
                <a:latin typeface="Times New Roman"/>
                <a:cs typeface="Times New Roman"/>
              </a:rPr>
              <a:t>f</a:t>
            </a:r>
            <a:r>
              <a:rPr dirty="0" baseline="1984" sz="2100">
                <a:latin typeface="Symbol"/>
                <a:cs typeface="Symbol"/>
              </a:rPr>
              <a:t>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baseline="-21604" sz="1350" spc="15" i="1">
                <a:latin typeface="Times New Roman"/>
                <a:cs typeface="Times New Roman"/>
              </a:rPr>
              <a:t>n </a:t>
            </a:r>
            <a:r>
              <a:rPr dirty="0" sz="1400" spc="10">
                <a:latin typeface="Times New Roman"/>
                <a:cs typeface="Times New Roman"/>
              </a:rPr>
              <a:t>,</a:t>
            </a:r>
            <a:r>
              <a:rPr dirty="0" sz="1400" spc="10" i="1">
                <a:latin typeface="Times New Roman"/>
                <a:cs typeface="Times New Roman"/>
              </a:rPr>
              <a:t>b</a:t>
            </a:r>
            <a:r>
              <a:rPr dirty="0" baseline="-21604" sz="1350" spc="15" i="1">
                <a:latin typeface="Times New Roman"/>
                <a:cs typeface="Times New Roman"/>
              </a:rPr>
              <a:t>n </a:t>
            </a:r>
            <a:r>
              <a:rPr dirty="0" sz="1400" spc="25">
                <a:latin typeface="Times New Roman"/>
                <a:cs typeface="Times New Roman"/>
              </a:rPr>
              <a:t>] </a:t>
            </a:r>
            <a:r>
              <a:rPr dirty="0" baseline="1984" sz="2100">
                <a:latin typeface="Times New Roman"/>
                <a:cs typeface="Times New Roman"/>
              </a:rPr>
              <a:t>and suppose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2057" sz="2025" spc="30" i="1">
                <a:latin typeface="Times New Roman"/>
                <a:cs typeface="Times New Roman"/>
              </a:rPr>
              <a:t>f </a:t>
            </a:r>
            <a:r>
              <a:rPr dirty="0" baseline="2057" sz="2025" spc="97">
                <a:latin typeface="Times New Roman"/>
                <a:cs typeface="Times New Roman"/>
              </a:rPr>
              <a:t>(</a:t>
            </a:r>
            <a:r>
              <a:rPr dirty="0" baseline="2057" sz="2025" spc="97" i="1">
                <a:latin typeface="Times New Roman"/>
                <a:cs typeface="Times New Roman"/>
              </a:rPr>
              <a:t>a</a:t>
            </a:r>
            <a:r>
              <a:rPr dirty="0" baseline="2057" sz="2025" spc="97">
                <a:latin typeface="Times New Roman"/>
                <a:cs typeface="Times New Roman"/>
              </a:rPr>
              <a:t>)</a:t>
            </a:r>
            <a:r>
              <a:rPr dirty="0" baseline="2057" sz="2025" spc="97">
                <a:latin typeface="Symbol"/>
                <a:cs typeface="Symbol"/>
              </a:rPr>
              <a:t></a:t>
            </a:r>
            <a:r>
              <a:rPr dirty="0" baseline="2057" sz="2025" spc="97">
                <a:latin typeface="Times New Roman"/>
                <a:cs typeface="Times New Roman"/>
              </a:rPr>
              <a:t> </a:t>
            </a:r>
            <a:r>
              <a:rPr dirty="0" baseline="2057" sz="2025" spc="30" i="1">
                <a:latin typeface="Times New Roman"/>
                <a:cs typeface="Times New Roman"/>
              </a:rPr>
              <a:t>f </a:t>
            </a:r>
            <a:r>
              <a:rPr dirty="0" baseline="2057" sz="2025" spc="30">
                <a:latin typeface="Times New Roman"/>
                <a:cs typeface="Times New Roman"/>
              </a:rPr>
              <a:t>(</a:t>
            </a:r>
            <a:r>
              <a:rPr dirty="0" baseline="2057" sz="2025" spc="30" i="1">
                <a:latin typeface="Times New Roman"/>
                <a:cs typeface="Times New Roman"/>
              </a:rPr>
              <a:t>b</a:t>
            </a:r>
            <a:r>
              <a:rPr dirty="0" baseline="2057" sz="2025" spc="30">
                <a:latin typeface="Times New Roman"/>
                <a:cs typeface="Times New Roman"/>
              </a:rPr>
              <a:t>) </a:t>
            </a:r>
            <a:r>
              <a:rPr dirty="0" baseline="2057" sz="2025" spc="60">
                <a:latin typeface="Symbol"/>
                <a:cs typeface="Symbol"/>
              </a:rPr>
              <a:t></a:t>
            </a:r>
            <a:r>
              <a:rPr dirty="0" baseline="2057" sz="2025" spc="60">
                <a:latin typeface="Times New Roman"/>
                <a:cs typeface="Times New Roman"/>
              </a:rPr>
              <a:t> </a:t>
            </a:r>
            <a:r>
              <a:rPr dirty="0" baseline="2057" sz="2025" spc="52">
                <a:latin typeface="Times New Roman"/>
                <a:cs typeface="Times New Roman"/>
              </a:rPr>
              <a:t>0 </a:t>
            </a:r>
            <a:r>
              <a:rPr dirty="0" baseline="1984" sz="2100">
                <a:latin typeface="Times New Roman"/>
                <a:cs typeface="Times New Roman"/>
              </a:rPr>
              <a:t>. The bisection </a:t>
            </a:r>
            <a:r>
              <a:rPr dirty="0" baseline="1984" sz="2100" spc="-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procedure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generates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sequence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{</a:t>
            </a:r>
            <a:r>
              <a:rPr dirty="0" sz="1400" spc="10" i="1">
                <a:latin typeface="Times New Roman"/>
                <a:cs typeface="Times New Roman"/>
              </a:rPr>
              <a:t>P</a:t>
            </a:r>
            <a:r>
              <a:rPr dirty="0" baseline="-9259" sz="1350" spc="15" i="1">
                <a:latin typeface="Times New Roman"/>
                <a:cs typeface="Times New Roman"/>
              </a:rPr>
              <a:t>n</a:t>
            </a:r>
            <a:r>
              <a:rPr dirty="0" sz="1400" spc="10">
                <a:latin typeface="Times New Roman"/>
                <a:cs typeface="Times New Roman"/>
              </a:rPr>
              <a:t>}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approximating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</a:t>
            </a:r>
            <a:r>
              <a:rPr dirty="0" sz="1400" spc="2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1117" y="5306212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89143" y="5306212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5372" y="5411615"/>
            <a:ext cx="360680" cy="0"/>
          </a:xfrm>
          <a:custGeom>
            <a:avLst/>
            <a:gdLst/>
            <a:ahLst/>
            <a:cxnLst/>
            <a:rect l="l" t="t" r="r" b="b"/>
            <a:pathLst>
              <a:path w="360680" h="0">
                <a:moveTo>
                  <a:pt x="0" y="0"/>
                </a:moveTo>
                <a:lnTo>
                  <a:pt x="36031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04303" y="5375460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5371" y="5328363"/>
            <a:ext cx="22669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6748" sz="2025" spc="37">
                <a:latin typeface="Times New Roman"/>
                <a:cs typeface="Times New Roman"/>
              </a:rPr>
              <a:t>2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8552" y="5266845"/>
            <a:ext cx="162433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spc="30" i="1">
                <a:latin typeface="Times New Roman"/>
                <a:cs typeface="Times New Roman"/>
              </a:rPr>
              <a:t> 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6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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baseline="34979" sz="2025" spc="37" i="1">
                <a:latin typeface="Times New Roman"/>
                <a:cs typeface="Times New Roman"/>
              </a:rPr>
              <a:t>b</a:t>
            </a:r>
            <a:r>
              <a:rPr dirty="0" baseline="34979" sz="2025" spc="-112" i="1">
                <a:latin typeface="Times New Roman"/>
                <a:cs typeface="Times New Roman"/>
              </a:rPr>
              <a:t> </a:t>
            </a:r>
            <a:r>
              <a:rPr dirty="0" baseline="34979" sz="2025" spc="37">
                <a:latin typeface="Symbol"/>
                <a:cs typeface="Symbol"/>
              </a:rPr>
              <a:t></a:t>
            </a:r>
            <a:r>
              <a:rPr dirty="0" baseline="34979" sz="2025" spc="-104">
                <a:latin typeface="Times New Roman"/>
                <a:cs typeface="Times New Roman"/>
              </a:rPr>
              <a:t> </a:t>
            </a:r>
            <a:r>
              <a:rPr dirty="0" baseline="34979" sz="2025" spc="37" i="1">
                <a:latin typeface="Times New Roman"/>
                <a:cs typeface="Times New Roman"/>
              </a:rPr>
              <a:t>a</a:t>
            </a:r>
            <a:r>
              <a:rPr dirty="0" baseline="34979" sz="2025" spc="-179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;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6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n</a:t>
            </a:r>
            <a:r>
              <a:rPr dirty="0" sz="1350" spc="-5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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05429" y="5971051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 h="0">
                <a:moveTo>
                  <a:pt x="0" y="0"/>
                </a:moveTo>
                <a:lnTo>
                  <a:pt x="361689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10626" y="5934895"/>
            <a:ext cx="41211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1630" algn="l"/>
              </a:tabLst>
            </a:pPr>
            <a:r>
              <a:rPr dirty="0" sz="900" spc="-5" i="1">
                <a:latin typeface="Times New Roman"/>
                <a:cs typeface="Times New Roman"/>
              </a:rPr>
              <a:t>n</a:t>
            </a:r>
            <a:r>
              <a:rPr dirty="0" sz="900" spc="-5" i="1">
                <a:latin typeface="Times New Roman"/>
                <a:cs typeface="Times New Roman"/>
              </a:rPr>
              <a:t>	</a:t>
            </a:r>
            <a:r>
              <a:rPr dirty="0" sz="900" spc="-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3394" y="5887798"/>
            <a:ext cx="34226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6748" sz="2025">
                <a:latin typeface="Times New Roman"/>
                <a:cs typeface="Times New Roman"/>
              </a:rPr>
              <a:t>2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>
                <a:latin typeface="Symbol"/>
                <a:cs typeface="Symbol"/>
              </a:rPr>
              <a:t>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35363" y="5934271"/>
            <a:ext cx="290830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20979" algn="l"/>
              </a:tabLst>
            </a:pPr>
            <a:r>
              <a:rPr dirty="0" sz="850" spc="15" i="1">
                <a:latin typeface="Times New Roman"/>
                <a:cs typeface="Times New Roman"/>
              </a:rPr>
              <a:t>n</a:t>
            </a:r>
            <a:r>
              <a:rPr dirty="0" sz="850" spc="15" i="1">
                <a:latin typeface="Times New Roman"/>
                <a:cs typeface="Times New Roman"/>
              </a:rPr>
              <a:t>	</a:t>
            </a:r>
            <a:r>
              <a:rPr dirty="0" sz="850" spc="15" i="1">
                <a:latin typeface="Times New Roman"/>
                <a:cs typeface="Times New Roman"/>
              </a:rPr>
              <a:t>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42720" y="5825586"/>
            <a:ext cx="5048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Proof: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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have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b </a:t>
            </a:r>
            <a:r>
              <a:rPr dirty="0" sz="1350" spc="9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 </a:t>
            </a:r>
            <a:r>
              <a:rPr dirty="0" sz="1350" spc="19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b</a:t>
            </a:r>
            <a:r>
              <a:rPr dirty="0" baseline="37037" sz="2025" spc="-89" i="1">
                <a:latin typeface="Times New Roman"/>
                <a:cs typeface="Times New Roman"/>
              </a:rPr>
              <a:t> </a:t>
            </a:r>
            <a:r>
              <a:rPr dirty="0" baseline="37037" sz="2025" spc="30">
                <a:latin typeface="Symbol"/>
                <a:cs typeface="Symbol"/>
              </a:rPr>
              <a:t></a:t>
            </a:r>
            <a:r>
              <a:rPr dirty="0" baseline="37037" sz="2025" spc="-97">
                <a:latin typeface="Times New Roman"/>
                <a:cs typeface="Times New Roman"/>
              </a:rPr>
              <a:t> </a:t>
            </a:r>
            <a:r>
              <a:rPr dirty="0" baseline="37037" sz="2025" spc="30" i="1">
                <a:latin typeface="Times New Roman"/>
                <a:cs typeface="Times New Roman"/>
              </a:rPr>
              <a:t>a</a:t>
            </a:r>
            <a:r>
              <a:rPr dirty="0" baseline="37037" sz="2025" spc="457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50" i="1">
                <a:latin typeface="Times New Roman"/>
                <a:cs typeface="Times New Roman"/>
              </a:rPr>
              <a:t>P</a:t>
            </a:r>
            <a:r>
              <a:rPr dirty="0" sz="1400" spc="50">
                <a:latin typeface="Symbol"/>
                <a:cs typeface="Symbol"/>
              </a:rPr>
              <a:t></a:t>
            </a:r>
            <a:r>
              <a:rPr dirty="0" baseline="2057" sz="2025" spc="75">
                <a:latin typeface="Times New Roman"/>
                <a:cs typeface="Times New Roman"/>
              </a:rPr>
              <a:t>(</a:t>
            </a:r>
            <a:r>
              <a:rPr dirty="0" baseline="2057" sz="2025" spc="75" i="1">
                <a:latin typeface="Times New Roman"/>
                <a:cs typeface="Times New Roman"/>
              </a:rPr>
              <a:t>a</a:t>
            </a:r>
            <a:r>
              <a:rPr dirty="0" baseline="2057" sz="2025" spc="359" i="1">
                <a:latin typeface="Times New Roman"/>
                <a:cs typeface="Times New Roman"/>
              </a:rPr>
              <a:t> </a:t>
            </a:r>
            <a:r>
              <a:rPr dirty="0" baseline="2057" sz="2025" spc="82">
                <a:latin typeface="Times New Roman"/>
                <a:cs typeface="Times New Roman"/>
              </a:rPr>
              <a:t>,</a:t>
            </a:r>
            <a:r>
              <a:rPr dirty="0" baseline="2057" sz="2025" spc="82" i="1">
                <a:latin typeface="Times New Roman"/>
                <a:cs typeface="Times New Roman"/>
              </a:rPr>
              <a:t>b</a:t>
            </a:r>
            <a:r>
              <a:rPr dirty="0" baseline="2057" sz="2025" spc="292" i="1">
                <a:latin typeface="Times New Roman"/>
                <a:cs typeface="Times New Roman"/>
              </a:rPr>
              <a:t> </a:t>
            </a:r>
            <a:r>
              <a:rPr dirty="0" baseline="2057" sz="2025" spc="7">
                <a:latin typeface="Times New Roman"/>
                <a:cs typeface="Times New Roman"/>
              </a:rPr>
              <a:t>)</a:t>
            </a:r>
            <a:r>
              <a:rPr dirty="0" baseline="2057" sz="2025" spc="-12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31829" y="6539840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66" y="0"/>
                </a:lnTo>
              </a:path>
            </a:pathLst>
          </a:custGeom>
          <a:ln w="85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830296" y="6532298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9869" y="6393911"/>
            <a:ext cx="29667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baseline="-9259" sz="1350" spc="7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1</a:t>
            </a:r>
            <a:r>
              <a:rPr dirty="0" baseline="35714" sz="2100" spc="-17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a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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b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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 spc="8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lo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68617" y="6979437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47707" y="6979437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34497" y="708484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 h="0">
                <a:moveTo>
                  <a:pt x="0" y="0"/>
                </a:moveTo>
                <a:lnTo>
                  <a:pt x="105839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43838" y="7084841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060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233002" y="7077324"/>
            <a:ext cx="11493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5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62071" y="7048685"/>
            <a:ext cx="12382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38835" algn="l"/>
                <a:tab pos="1167765" algn="l"/>
              </a:tabLst>
            </a:pP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r>
              <a:rPr dirty="0" sz="900" i="1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04129" y="7001588"/>
            <a:ext cx="22669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6748" sz="2025" spc="37">
                <a:latin typeface="Times New Roman"/>
                <a:cs typeface="Times New Roman"/>
              </a:rPr>
              <a:t>2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55731" y="6940070"/>
            <a:ext cx="3005455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spc="30" i="1">
                <a:latin typeface="Times New Roman"/>
                <a:cs typeface="Times New Roman"/>
              </a:rPr>
              <a:t> </a:t>
            </a:r>
            <a:r>
              <a:rPr dirty="0" sz="1350" spc="-4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15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</a:t>
            </a:r>
            <a:r>
              <a:rPr dirty="0" sz="1350" spc="55">
                <a:latin typeface="Times New Roman"/>
                <a:cs typeface="Times New Roman"/>
              </a:rPr>
              <a:t> </a:t>
            </a:r>
            <a:r>
              <a:rPr dirty="0" baseline="34979" sz="2025" spc="37">
                <a:latin typeface="Times New Roman"/>
                <a:cs typeface="Times New Roman"/>
              </a:rPr>
              <a:t>1</a:t>
            </a:r>
            <a:r>
              <a:rPr dirty="0" baseline="34979" sz="2025" spc="-135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25" i="1">
                <a:latin typeface="Times New Roman"/>
                <a:cs typeface="Times New Roman"/>
              </a:rPr>
              <a:t>b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0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a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-75" i="1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</a:t>
            </a:r>
            <a:r>
              <a:rPr dirty="0" sz="1350" spc="35">
                <a:latin typeface="Times New Roman"/>
                <a:cs typeface="Times New Roman"/>
              </a:rPr>
              <a:t> </a:t>
            </a:r>
            <a:r>
              <a:rPr dirty="0" baseline="34979" sz="2025" spc="37" i="1">
                <a:latin typeface="Times New Roman"/>
                <a:cs typeface="Times New Roman"/>
              </a:rPr>
              <a:t>b</a:t>
            </a:r>
            <a:r>
              <a:rPr dirty="0" baseline="34979" sz="2025" spc="-104" i="1">
                <a:latin typeface="Times New Roman"/>
                <a:cs typeface="Times New Roman"/>
              </a:rPr>
              <a:t> </a:t>
            </a:r>
            <a:r>
              <a:rPr dirty="0" baseline="34979" sz="2025" spc="37">
                <a:latin typeface="Symbol"/>
                <a:cs typeface="Symbol"/>
              </a:rPr>
              <a:t></a:t>
            </a:r>
            <a:r>
              <a:rPr dirty="0" baseline="34979" sz="2025" spc="-104">
                <a:latin typeface="Times New Roman"/>
                <a:cs typeface="Times New Roman"/>
              </a:rPr>
              <a:t> </a:t>
            </a:r>
            <a:r>
              <a:rPr dirty="0" baseline="34979" sz="2025" spc="37" i="1">
                <a:latin typeface="Times New Roman"/>
                <a:cs typeface="Times New Roman"/>
              </a:rPr>
              <a:t>a</a:t>
            </a:r>
            <a:r>
              <a:rPr dirty="0" baseline="34979" sz="2025" spc="-172" i="1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;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65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f</a:t>
            </a:r>
            <a:r>
              <a:rPr dirty="0" sz="1350" spc="20">
                <a:latin typeface="Times New Roman"/>
                <a:cs typeface="Times New Roman"/>
              </a:rPr>
              <a:t>or</a:t>
            </a:r>
            <a:r>
              <a:rPr dirty="0" sz="1350" spc="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a</a:t>
            </a:r>
            <a:r>
              <a:rPr dirty="0" sz="1350" spc="-10">
                <a:latin typeface="Times New Roman"/>
                <a:cs typeface="Times New Roman"/>
              </a:rPr>
              <a:t>l</a:t>
            </a:r>
            <a:r>
              <a:rPr dirty="0" sz="1350" spc="10">
                <a:latin typeface="Times New Roman"/>
                <a:cs typeface="Times New Roman"/>
              </a:rPr>
              <a:t>l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n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</a:t>
            </a:r>
            <a:r>
              <a:rPr dirty="0" sz="1350" spc="-18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8120" y="7356195"/>
            <a:ext cx="542734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2.4: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approximately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how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many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bisection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necessary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solve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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over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[</a:t>
            </a:r>
            <a:r>
              <a:rPr dirty="0" sz="1350" spc="35" i="1">
                <a:latin typeface="Times New Roman"/>
                <a:cs typeface="Times New Roman"/>
              </a:rPr>
              <a:t>a</a:t>
            </a:r>
            <a:r>
              <a:rPr dirty="0" sz="1350" spc="35">
                <a:latin typeface="Times New Roman"/>
                <a:cs typeface="Times New Roman"/>
              </a:rPr>
              <a:t>,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70" i="1">
                <a:latin typeface="Times New Roman"/>
                <a:cs typeface="Times New Roman"/>
              </a:rPr>
              <a:t>b</a:t>
            </a:r>
            <a:r>
              <a:rPr dirty="0" sz="1350" spc="70">
                <a:latin typeface="Times New Roman"/>
                <a:cs typeface="Times New Roman"/>
              </a:rPr>
              <a:t>]</a:t>
            </a:r>
            <a:r>
              <a:rPr dirty="0" sz="1400" spc="7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11558" y="8285633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388102" y="8285633"/>
            <a:ext cx="0" cy="210820"/>
          </a:xfrm>
          <a:custGeom>
            <a:avLst/>
            <a:gdLst/>
            <a:ahLst/>
            <a:cxnLst/>
            <a:rect l="l" t="t" r="r" b="b"/>
            <a:pathLst>
              <a:path w="0" h="210820">
                <a:moveTo>
                  <a:pt x="0" y="0"/>
                </a:moveTo>
                <a:lnTo>
                  <a:pt x="0" y="210818"/>
                </a:lnTo>
              </a:path>
            </a:pathLst>
          </a:custGeom>
          <a:ln w="87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74117" y="839103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 h="0">
                <a:moveTo>
                  <a:pt x="0" y="0"/>
                </a:moveTo>
                <a:lnTo>
                  <a:pt x="358976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004307" y="8354880"/>
            <a:ext cx="8318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34004" y="8307783"/>
            <a:ext cx="22606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6748" sz="2025" spc="37">
                <a:latin typeface="Times New Roman"/>
                <a:cs typeface="Times New Roman"/>
              </a:rPr>
              <a:t>2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42720" y="8245602"/>
            <a:ext cx="5233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integer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satisfy</a:t>
            </a:r>
            <a:r>
              <a:rPr dirty="0" sz="1400" spc="455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spc="28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P</a:t>
            </a:r>
            <a:r>
              <a:rPr dirty="0" sz="1350" spc="17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</a:t>
            </a:r>
            <a:r>
              <a:rPr dirty="0" sz="1350" spc="30">
                <a:latin typeface="Times New Roman"/>
                <a:cs typeface="Times New Roman"/>
              </a:rPr>
              <a:t> </a:t>
            </a:r>
            <a:r>
              <a:rPr dirty="0" baseline="37037" sz="2025" spc="37" i="1">
                <a:latin typeface="Times New Roman"/>
                <a:cs typeface="Times New Roman"/>
              </a:rPr>
              <a:t>b</a:t>
            </a:r>
            <a:r>
              <a:rPr dirty="0" baseline="37037" sz="2025" spc="-112" i="1">
                <a:latin typeface="Times New Roman"/>
                <a:cs typeface="Times New Roman"/>
              </a:rPr>
              <a:t> </a:t>
            </a:r>
            <a:r>
              <a:rPr dirty="0" baseline="37037" sz="2025" spc="37">
                <a:latin typeface="Symbol"/>
                <a:cs typeface="Symbol"/>
              </a:rPr>
              <a:t></a:t>
            </a:r>
            <a:r>
              <a:rPr dirty="0" baseline="37037" sz="2025" spc="-112">
                <a:latin typeface="Times New Roman"/>
                <a:cs typeface="Times New Roman"/>
              </a:rPr>
              <a:t> </a:t>
            </a:r>
            <a:r>
              <a:rPr dirty="0" baseline="37037" sz="2025" spc="37" i="1">
                <a:latin typeface="Times New Roman"/>
                <a:cs typeface="Times New Roman"/>
              </a:rPr>
              <a:t>a</a:t>
            </a:r>
            <a:r>
              <a:rPr dirty="0" baseline="37037" sz="2025" spc="97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Symbol"/>
                <a:cs typeface="Symbol"/>
              </a:rPr>
              <a:t>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8120" y="8811005"/>
            <a:ext cx="1797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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64110" y="895618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 h="0">
                <a:moveTo>
                  <a:pt x="0" y="0"/>
                </a:moveTo>
                <a:lnTo>
                  <a:pt x="359309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531579" y="8698723"/>
            <a:ext cx="826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-8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8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55" i="1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</a:t>
            </a:r>
            <a:r>
              <a:rPr dirty="0" baseline="-34979" sz="2025" spc="-75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Times New Roman"/>
                <a:cs typeface="Times New Roman"/>
              </a:rPr>
              <a:t>2</a:t>
            </a:r>
            <a:r>
              <a:rPr dirty="0" baseline="-15432" sz="1350" spc="37" i="1">
                <a:latin typeface="Times New Roman"/>
                <a:cs typeface="Times New Roman"/>
              </a:rPr>
              <a:t>n</a:t>
            </a:r>
            <a:r>
              <a:rPr dirty="0" baseline="-15432" sz="1350" spc="-75" i="1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26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1678300" y="8939056"/>
            <a:ext cx="103505" cy="2489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25">
                <a:latin typeface="Symbol"/>
                <a:cs typeface="Symbol"/>
              </a:rPr>
              <a:t></a:t>
            </a:r>
            <a:endParaRPr sz="14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1" y="2167901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10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24002" y="2150794"/>
            <a:ext cx="10350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30">
                <a:latin typeface="Symbol"/>
                <a:cs typeface="Symbol"/>
              </a:rPr>
              <a:t>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1840" y="1913215"/>
            <a:ext cx="5740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-4115" sz="2025" spc="22">
                <a:latin typeface="Symbol"/>
                <a:cs typeface="Symbol"/>
              </a:rPr>
              <a:t></a:t>
            </a:r>
            <a:r>
              <a:rPr dirty="0" baseline="-4115" sz="2025" spc="-12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-50" i="1">
                <a:latin typeface="Times New Roman"/>
                <a:cs typeface="Times New Roman"/>
              </a:rPr>
              <a:t> </a:t>
            </a:r>
            <a:r>
              <a:rPr dirty="0" baseline="-4115" sz="2025" spc="22">
                <a:latin typeface="Symbol"/>
                <a:cs typeface="Symbol"/>
              </a:rPr>
              <a:t></a:t>
            </a:r>
            <a:endParaRPr baseline="-4115" sz="2025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840" y="2180584"/>
            <a:ext cx="57404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93395" algn="l"/>
              </a:tabLst>
            </a:pPr>
            <a:r>
              <a:rPr dirty="0" sz="1350" spc="15">
                <a:latin typeface="Symbol"/>
                <a:cs typeface="Symbol"/>
              </a:rPr>
              <a:t></a:t>
            </a:r>
            <a:r>
              <a:rPr dirty="0" sz="1350" spc="15">
                <a:latin typeface="Times New Roman"/>
                <a:cs typeface="Times New Roman"/>
              </a:rPr>
              <a:t>	</a:t>
            </a:r>
            <a:r>
              <a:rPr dirty="0" sz="1350" spc="15">
                <a:latin typeface="Symbol"/>
                <a:cs typeface="Symbol"/>
              </a:rPr>
              <a:t>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1095" y="2165349"/>
            <a:ext cx="375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1401" y="1918580"/>
            <a:ext cx="10477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0">
                <a:latin typeface="Symbol"/>
                <a:cs typeface="Symbol"/>
              </a:rPr>
              <a:t>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5420" y="433831"/>
            <a:ext cx="544195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25400" marR="177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natural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logarithm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both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above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get:</a:t>
            </a:r>
            <a:endParaRPr sz="1400">
              <a:latin typeface="Times New Roman"/>
              <a:cs typeface="Times New Roman"/>
            </a:endParaRPr>
          </a:p>
          <a:p>
            <a:pPr marL="3608704">
              <a:lnSpc>
                <a:spcPct val="100000"/>
              </a:lnSpc>
              <a:spcBef>
                <a:spcPts val="840"/>
              </a:spcBef>
            </a:pPr>
            <a:r>
              <a:rPr dirty="0" baseline="-33730" sz="2100" spc="-30">
                <a:latin typeface="Times New Roman"/>
                <a:cs typeface="Times New Roman"/>
              </a:rPr>
              <a:t>l</a:t>
            </a:r>
            <a:r>
              <a:rPr dirty="0" baseline="-33730" sz="2100" spc="7">
                <a:latin typeface="Times New Roman"/>
                <a:cs typeface="Times New Roman"/>
              </a:rPr>
              <a:t>n</a:t>
            </a:r>
            <a:r>
              <a:rPr dirty="0" baseline="-33730" sz="2100" spc="-300">
                <a:latin typeface="Times New Roman"/>
                <a:cs typeface="Times New Roman"/>
              </a:rPr>
              <a:t> </a:t>
            </a:r>
            <a:r>
              <a:rPr dirty="0" baseline="-3968" sz="2100" spc="7">
                <a:latin typeface="Symbol"/>
                <a:cs typeface="Symbol"/>
              </a:rPr>
              <a:t></a:t>
            </a:r>
            <a:r>
              <a:rPr dirty="0" baseline="-3968" sz="2100" spc="-150">
                <a:latin typeface="Times New Roman"/>
                <a:cs typeface="Times New Roman"/>
              </a:rPr>
              <a:t> </a:t>
            </a:r>
            <a:r>
              <a:rPr dirty="0" u="sng" sz="14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sng" sz="1400" spc="-8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400" spc="-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sz="1400" spc="-65" i="1">
                <a:latin typeface="Times New Roman"/>
                <a:cs typeface="Times New Roman"/>
              </a:rPr>
              <a:t> </a:t>
            </a:r>
            <a:r>
              <a:rPr dirty="0" baseline="-3968" sz="2100" spc="7">
                <a:latin typeface="Symbol"/>
                <a:cs typeface="Symbol"/>
              </a:rPr>
              <a:t>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8496" y="1836211"/>
            <a:ext cx="577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4665" algn="l"/>
              </a:tabLst>
            </a:pPr>
            <a:r>
              <a:rPr dirty="0" sz="1400" spc="5">
                <a:latin typeface="Symbol"/>
                <a:cs typeface="Symbol"/>
              </a:rPr>
              <a:t>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7846" y="2026551"/>
            <a:ext cx="39979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7070" algn="l"/>
                <a:tab pos="3795395" algn="l"/>
              </a:tabLst>
            </a:pPr>
            <a:r>
              <a:rPr dirty="0" baseline="2057" sz="2025" spc="-15">
                <a:latin typeface="Times New Roman"/>
                <a:cs typeface="Times New Roman"/>
              </a:rPr>
              <a:t>l</a:t>
            </a:r>
            <a:r>
              <a:rPr dirty="0" baseline="2057" sz="2025" spc="270">
                <a:latin typeface="Times New Roman"/>
                <a:cs typeface="Times New Roman"/>
              </a:rPr>
              <a:t>n</a:t>
            </a:r>
            <a:r>
              <a:rPr dirty="0" baseline="-12345" sz="2025" spc="22">
                <a:latin typeface="Symbol"/>
                <a:cs typeface="Symbol"/>
              </a:rPr>
              <a:t></a:t>
            </a:r>
            <a:r>
              <a:rPr dirty="0" baseline="-12345" sz="2025">
                <a:latin typeface="Times New Roman"/>
                <a:cs typeface="Times New Roman"/>
              </a:rPr>
              <a:t>	</a:t>
            </a:r>
            <a:r>
              <a:rPr dirty="0" baseline="-12345" sz="2025" spc="22">
                <a:latin typeface="Symbol"/>
                <a:cs typeface="Symbol"/>
              </a:rPr>
              <a:t></a:t>
            </a:r>
            <a:r>
              <a:rPr dirty="0" baseline="-12345" sz="2025" spc="-89">
                <a:latin typeface="Times New Roman"/>
                <a:cs typeface="Times New Roman"/>
              </a:rPr>
              <a:t> </a:t>
            </a:r>
            <a:r>
              <a:rPr dirty="0" baseline="2057" sz="2025" spc="30">
                <a:latin typeface="Symbol"/>
                <a:cs typeface="Symbol"/>
              </a:rPr>
              <a:t></a:t>
            </a:r>
            <a:r>
              <a:rPr dirty="0" baseline="2057" sz="2025" spc="-44">
                <a:latin typeface="Times New Roman"/>
                <a:cs typeface="Times New Roman"/>
              </a:rPr>
              <a:t> </a:t>
            </a:r>
            <a:r>
              <a:rPr dirty="0" baseline="2057" sz="2025" spc="30" i="1">
                <a:latin typeface="Times New Roman"/>
                <a:cs typeface="Times New Roman"/>
              </a:rPr>
              <a:t>n</a:t>
            </a:r>
            <a:r>
              <a:rPr dirty="0" baseline="2057" sz="2025" spc="22" i="1">
                <a:latin typeface="Times New Roman"/>
                <a:cs typeface="Times New Roman"/>
              </a:rPr>
              <a:t>l</a:t>
            </a:r>
            <a:r>
              <a:rPr dirty="0" baseline="2057" sz="2025" spc="67" i="1">
                <a:latin typeface="Times New Roman"/>
                <a:cs typeface="Times New Roman"/>
              </a:rPr>
              <a:t>n</a:t>
            </a:r>
            <a:r>
              <a:rPr dirty="0" baseline="2057" sz="2025" spc="67">
                <a:latin typeface="Times New Roman"/>
                <a:cs typeface="Times New Roman"/>
              </a:rPr>
              <a:t>(</a:t>
            </a:r>
            <a:r>
              <a:rPr dirty="0" baseline="2057" sz="2025" spc="22">
                <a:latin typeface="Times New Roman"/>
                <a:cs typeface="Times New Roman"/>
              </a:rPr>
              <a:t>2)</a:t>
            </a:r>
            <a:r>
              <a:rPr dirty="0" baseline="2057" sz="2025" spc="-1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hich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li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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u="sng" baseline="23809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3809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23809" sz="2100" spc="-15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3809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</a:t>
            </a:r>
            <a:r>
              <a:rPr dirty="0" u="sng" baseline="23809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23809" sz="2100" spc="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</a:t>
            </a:r>
            <a:r>
              <a:rPr dirty="0" baseline="23809" sz="2100" spc="-8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6000" y="3343516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636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94661" y="3343516"/>
            <a:ext cx="506730" cy="0"/>
          </a:xfrm>
          <a:custGeom>
            <a:avLst/>
            <a:gdLst/>
            <a:ahLst/>
            <a:cxnLst/>
            <a:rect l="l" t="t" r="r" b="b"/>
            <a:pathLst>
              <a:path w="506730" h="0">
                <a:moveTo>
                  <a:pt x="0" y="0"/>
                </a:moveTo>
                <a:lnTo>
                  <a:pt x="506277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84924" y="3343516"/>
            <a:ext cx="749935" cy="0"/>
          </a:xfrm>
          <a:custGeom>
            <a:avLst/>
            <a:gdLst/>
            <a:ahLst/>
            <a:cxnLst/>
            <a:rect l="l" t="t" r="r" b="b"/>
            <a:pathLst>
              <a:path w="749935" h="0">
                <a:moveTo>
                  <a:pt x="0" y="0"/>
                </a:moveTo>
                <a:lnTo>
                  <a:pt x="749500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52287" y="3085433"/>
            <a:ext cx="1518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23265" algn="l"/>
              </a:tabLst>
            </a:pPr>
            <a:r>
              <a:rPr dirty="0" sz="1400" spc="-25">
                <a:latin typeface="Times New Roman"/>
                <a:cs typeface="Times New Roman"/>
              </a:rPr>
              <a:t>ln(10</a:t>
            </a:r>
            <a:r>
              <a:rPr dirty="0" baseline="40123" sz="1350" spc="-37">
                <a:latin typeface="Times New Roman"/>
                <a:cs typeface="Times New Roman"/>
              </a:rPr>
              <a:t>5</a:t>
            </a:r>
            <a:r>
              <a:rPr dirty="0" baseline="40123" sz="1350" spc="-17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	</a:t>
            </a:r>
            <a:r>
              <a:rPr dirty="0" sz="1400" spc="-5">
                <a:latin typeface="Times New Roman"/>
                <a:cs typeface="Times New Roman"/>
              </a:rPr>
              <a:t>11.512925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9993" y="3102695"/>
            <a:ext cx="203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82042" y="3335981"/>
            <a:ext cx="374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n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61191" y="3335981"/>
            <a:ext cx="13449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4210" algn="l"/>
              </a:tabLst>
            </a:pPr>
            <a:r>
              <a:rPr dirty="0" sz="1400">
                <a:latin typeface="Times New Roman"/>
                <a:cs typeface="Times New Roman"/>
              </a:rPr>
              <a:t>ln(2)	</a:t>
            </a:r>
            <a:r>
              <a:rPr dirty="0" sz="1400" spc="-5">
                <a:latin typeface="Times New Roman"/>
                <a:cs typeface="Times New Roman"/>
              </a:rPr>
              <a:t>0.693147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51837" y="3086162"/>
            <a:ext cx="1460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Symbol"/>
                <a:cs typeface="Symbol"/>
              </a:rPr>
              <a:t></a:t>
            </a:r>
            <a:r>
              <a:rPr dirty="0" sz="900" spc="5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0020" y="2417993"/>
            <a:ext cx="3850004" cy="67500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803910" marR="43180" indent="-753745">
              <a:lnSpc>
                <a:spcPct val="143900"/>
              </a:lnSpc>
              <a:spcBef>
                <a:spcPts val="150"/>
              </a:spcBef>
            </a:pPr>
            <a:r>
              <a:rPr dirty="0" baseline="1984" sz="2100">
                <a:latin typeface="Times New Roman"/>
                <a:cs typeface="Times New Roman"/>
              </a:rPr>
              <a:t>For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example,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 spc="7">
                <a:latin typeface="Times New Roman"/>
                <a:cs typeface="Times New Roman"/>
              </a:rPr>
              <a:t>if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baseline="1984" sz="2100" i="1">
                <a:latin typeface="Times New Roman"/>
                <a:cs typeface="Times New Roman"/>
              </a:rPr>
              <a:t>f</a:t>
            </a:r>
            <a:r>
              <a:rPr dirty="0" baseline="1984" sz="2100">
                <a:latin typeface="Times New Roman"/>
                <a:cs typeface="Times New Roman"/>
              </a:rPr>
              <a:t>(</a:t>
            </a:r>
            <a:r>
              <a:rPr dirty="0" baseline="1984" sz="2100" i="1">
                <a:latin typeface="Times New Roman"/>
                <a:cs typeface="Times New Roman"/>
              </a:rPr>
              <a:t>x</a:t>
            </a:r>
            <a:r>
              <a:rPr dirty="0" baseline="1984" sz="2100">
                <a:latin typeface="Times New Roman"/>
                <a:cs typeface="Times New Roman"/>
              </a:rPr>
              <a:t>)=</a:t>
            </a:r>
            <a:r>
              <a:rPr dirty="0" baseline="1984" sz="2100" i="1">
                <a:latin typeface="Times New Roman"/>
                <a:cs typeface="Times New Roman"/>
              </a:rPr>
              <a:t>x</a:t>
            </a:r>
            <a:r>
              <a:rPr dirty="0" baseline="33950" sz="1350">
                <a:latin typeface="Times New Roman"/>
                <a:cs typeface="Times New Roman"/>
              </a:rPr>
              <a:t>3</a:t>
            </a:r>
            <a:r>
              <a:rPr dirty="0" baseline="1984" sz="2100">
                <a:latin typeface="Times New Roman"/>
                <a:cs typeface="Times New Roman"/>
              </a:rPr>
              <a:t>+4</a:t>
            </a:r>
            <a:r>
              <a:rPr dirty="0" baseline="1984" sz="2100" i="1">
                <a:latin typeface="Times New Roman"/>
                <a:cs typeface="Times New Roman"/>
              </a:rPr>
              <a:t>x</a:t>
            </a:r>
            <a:r>
              <a:rPr dirty="0" baseline="1984" sz="2100">
                <a:latin typeface="Times New Roman"/>
                <a:cs typeface="Times New Roman"/>
              </a:rPr>
              <a:t>-10=0,</a:t>
            </a:r>
            <a:r>
              <a:rPr dirty="0" baseline="1984" sz="2100" spc="172">
                <a:latin typeface="Times New Roman"/>
                <a:cs typeface="Times New Roman"/>
              </a:rPr>
              <a:t> </a:t>
            </a:r>
            <a:r>
              <a:rPr dirty="0" sz="1500" spc="-15">
                <a:latin typeface="Symbol"/>
                <a:cs typeface="Symbol"/>
              </a:rPr>
              <a:t>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Symbol"/>
                <a:cs typeface="Symbol"/>
              </a:rPr>
              <a:t></a:t>
            </a:r>
            <a:r>
              <a:rPr dirty="0" sz="1400" spc="40">
                <a:latin typeface="Times New Roman"/>
                <a:cs typeface="Times New Roman"/>
              </a:rPr>
              <a:t>10</a:t>
            </a:r>
            <a:r>
              <a:rPr dirty="0" baseline="40123" sz="1350" spc="60">
                <a:latin typeface="Symbol"/>
                <a:cs typeface="Symbol"/>
              </a:rPr>
              <a:t></a:t>
            </a:r>
            <a:r>
              <a:rPr dirty="0" baseline="40123" sz="1350" spc="60">
                <a:latin typeface="Times New Roman"/>
                <a:cs typeface="Times New Roman"/>
              </a:rPr>
              <a:t>5</a:t>
            </a:r>
            <a:r>
              <a:rPr dirty="0" baseline="40123" sz="1350" spc="42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and</a:t>
            </a:r>
            <a:r>
              <a:rPr dirty="0" baseline="1984" sz="2100" spc="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[1,2]. </a:t>
            </a:r>
            <a:r>
              <a:rPr dirty="0" baseline="1984" sz="2100" spc="-502">
                <a:latin typeface="Times New Roman"/>
                <a:cs typeface="Times New Roman"/>
              </a:rPr>
              <a:t> </a:t>
            </a:r>
            <a:r>
              <a:rPr dirty="0" baseline="-33730" sz="2100" spc="-30">
                <a:latin typeface="Times New Roman"/>
                <a:cs typeface="Times New Roman"/>
              </a:rPr>
              <a:t>l</a:t>
            </a:r>
            <a:r>
              <a:rPr dirty="0" baseline="-33730" sz="2100" spc="15">
                <a:latin typeface="Times New Roman"/>
                <a:cs typeface="Times New Roman"/>
              </a:rPr>
              <a:t>n</a:t>
            </a:r>
            <a:r>
              <a:rPr dirty="0" baseline="-33730" sz="2100" spc="-307">
                <a:latin typeface="Times New Roman"/>
                <a:cs typeface="Times New Roman"/>
              </a:rPr>
              <a:t> </a:t>
            </a:r>
            <a:r>
              <a:rPr dirty="0" baseline="-3968" sz="2100" spc="7">
                <a:latin typeface="Symbol"/>
                <a:cs typeface="Symbol"/>
              </a:rPr>
              <a:t></a:t>
            </a:r>
            <a:r>
              <a:rPr dirty="0" baseline="-3968" sz="2100" spc="-89">
                <a:latin typeface="Times New Roman"/>
                <a:cs typeface="Times New Roman"/>
              </a:rPr>
              <a:t> 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400" spc="-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11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400" spc="1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-3968" sz="2100" spc="7">
                <a:latin typeface="Symbol"/>
                <a:cs typeface="Symbol"/>
              </a:rPr>
              <a:t>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8489" y="3197303"/>
            <a:ext cx="250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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7671" y="3006851"/>
            <a:ext cx="540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834" algn="l"/>
              </a:tabLst>
            </a:pPr>
            <a:r>
              <a:rPr dirty="0" sz="1400" spc="5">
                <a:latin typeface="Symbol"/>
                <a:cs typeface="Symbol"/>
              </a:rPr>
              <a:t>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2271" y="3119333"/>
            <a:ext cx="753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83234" algn="l"/>
              </a:tabLst>
            </a:pPr>
            <a:r>
              <a:rPr dirty="0" sz="1400" spc="5">
                <a:latin typeface="Symbol"/>
                <a:cs typeface="Symbol"/>
              </a:rPr>
              <a:t>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-23809" sz="2100" spc="15">
                <a:latin typeface="Symbol"/>
                <a:cs typeface="Symbol"/>
              </a:rPr>
              <a:t></a:t>
            </a:r>
            <a:endParaRPr baseline="-23809" sz="2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2389" y="3197303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65686" y="3197191"/>
            <a:ext cx="2330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Symbol"/>
                <a:cs typeface="Symbol"/>
              </a:rPr>
              <a:t>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16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609</a:t>
            </a:r>
            <a:r>
              <a:rPr dirty="0" sz="1400" spc="10">
                <a:latin typeface="Times New Roman"/>
                <a:cs typeface="Times New Roman"/>
              </a:rPr>
              <a:t>6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=17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umber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06781" y="7712855"/>
            <a:ext cx="858519" cy="0"/>
          </a:xfrm>
          <a:custGeom>
            <a:avLst/>
            <a:gdLst/>
            <a:ahLst/>
            <a:cxnLst/>
            <a:rect l="l" t="t" r="r" b="b"/>
            <a:pathLst>
              <a:path w="858519" h="0">
                <a:moveTo>
                  <a:pt x="0" y="0"/>
                </a:moveTo>
                <a:lnTo>
                  <a:pt x="85845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48823" y="7712855"/>
            <a:ext cx="617220" cy="0"/>
          </a:xfrm>
          <a:custGeom>
            <a:avLst/>
            <a:gdLst/>
            <a:ahLst/>
            <a:cxnLst/>
            <a:rect l="l" t="t" r="r" b="b"/>
            <a:pathLst>
              <a:path w="617219" h="0">
                <a:moveTo>
                  <a:pt x="0" y="0"/>
                </a:moveTo>
                <a:lnTo>
                  <a:pt x="617165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52642" y="7712855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4" h="0">
                <a:moveTo>
                  <a:pt x="0" y="0"/>
                </a:moveTo>
                <a:lnTo>
                  <a:pt x="862556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099690" y="7712855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 h="0">
                <a:moveTo>
                  <a:pt x="0" y="0"/>
                </a:moveTo>
                <a:lnTo>
                  <a:pt x="603571" y="0"/>
                </a:lnTo>
              </a:path>
            </a:pathLst>
          </a:custGeom>
          <a:ln w="86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28890" y="7712384"/>
            <a:ext cx="963930" cy="0"/>
          </a:xfrm>
          <a:custGeom>
            <a:avLst/>
            <a:gdLst/>
            <a:ahLst/>
            <a:cxnLst/>
            <a:rect l="l" t="t" r="r" b="b"/>
            <a:pathLst>
              <a:path w="963929" h="0">
                <a:moveTo>
                  <a:pt x="0" y="0"/>
                </a:moveTo>
                <a:lnTo>
                  <a:pt x="963605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30020" y="3671442"/>
            <a:ext cx="5479415" cy="461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iterations).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2.3.2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False-Position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</a:t>
            </a:r>
            <a:r>
              <a:rPr dirty="0" sz="1600" spc="1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(Regula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Falsi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Method)</a:t>
            </a:r>
            <a:endParaRPr sz="1600">
              <a:latin typeface="Times New Roman"/>
              <a:cs typeface="Times New Roman"/>
            </a:endParaRPr>
          </a:p>
          <a:p>
            <a:pPr algn="just" marL="50800" marR="18415">
              <a:lnSpc>
                <a:spcPct val="145300"/>
              </a:lnSpc>
              <a:spcBef>
                <a:spcPts val="1300"/>
              </a:spcBef>
            </a:pPr>
            <a:r>
              <a:rPr dirty="0" sz="1400">
                <a:latin typeface="Times New Roman"/>
                <a:cs typeface="Times New Roman"/>
              </a:rPr>
              <a:t>The method of False-Position is often referred to </a:t>
            </a:r>
            <a:r>
              <a:rPr dirty="0" sz="1400" spc="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the method of linear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interpolation or the Latin equivalent </a:t>
            </a:r>
            <a:r>
              <a:rPr dirty="0" sz="1400" spc="5">
                <a:latin typeface="Times New Roman"/>
                <a:cs typeface="Times New Roman"/>
              </a:rPr>
              <a:t>(Regula </a:t>
            </a:r>
            <a:r>
              <a:rPr dirty="0" sz="1400">
                <a:latin typeface="Times New Roman"/>
                <a:cs typeface="Times New Roman"/>
              </a:rPr>
              <a:t>falsi method). It is a method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 is sometimes used in the attempt to speed up the bisection method.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Suppose a continuous function f defined on the interval </a:t>
            </a:r>
            <a:r>
              <a:rPr dirty="0" sz="1400" spc="25">
                <a:latin typeface="Times New Roman"/>
                <a:cs typeface="Times New Roman"/>
              </a:rPr>
              <a:t>[</a:t>
            </a:r>
            <a:r>
              <a:rPr dirty="0" sz="1400" spc="25" i="1">
                <a:latin typeface="Times New Roman"/>
                <a:cs typeface="Times New Roman"/>
              </a:rPr>
              <a:t>a,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] is given with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 and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 of opposite sign (i.e.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)&lt;0). To derive a formula for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false-position method, approximate</a:t>
            </a:r>
            <a:r>
              <a:rPr dirty="0" sz="1400" spc="5">
                <a:latin typeface="Times New Roman"/>
                <a:cs typeface="Times New Roman"/>
              </a:rPr>
              <a:t> the </a:t>
            </a:r>
            <a:r>
              <a:rPr dirty="0" sz="1400">
                <a:latin typeface="Times New Roman"/>
                <a:cs typeface="Times New Roman"/>
              </a:rPr>
              <a:t>graph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35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straight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[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spc="20">
                <a:latin typeface="Times New Roman"/>
                <a:cs typeface="Times New Roman"/>
              </a:rPr>
              <a:t>,</a:t>
            </a:r>
            <a:r>
              <a:rPr dirty="0" sz="1350" spc="-90">
                <a:latin typeface="Times New Roman"/>
                <a:cs typeface="Times New Roman"/>
              </a:rPr>
              <a:t> </a:t>
            </a:r>
            <a:r>
              <a:rPr dirty="0" sz="1350" spc="30" i="1">
                <a:latin typeface="Times New Roman"/>
                <a:cs typeface="Times New Roman"/>
              </a:rPr>
              <a:t>b</a:t>
            </a:r>
            <a:r>
              <a:rPr dirty="0" sz="1350" spc="-175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]</a:t>
            </a:r>
            <a:r>
              <a:rPr dirty="0" sz="135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connecting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intersect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-axis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,0)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  <a:p>
            <a:pPr algn="just" marL="50800">
              <a:lnSpc>
                <a:spcPct val="100000"/>
              </a:lnSpc>
              <a:spcBef>
                <a:spcPts val="1030"/>
              </a:spcBef>
            </a:pP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 approximate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(actual)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50736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obtain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formula for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 use the slop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equality:</a:t>
            </a:r>
            <a:endParaRPr sz="1400">
              <a:latin typeface="Times New Roman"/>
              <a:cs typeface="Times New Roman"/>
            </a:endParaRPr>
          </a:p>
          <a:p>
            <a:pPr algn="just" marL="120650">
              <a:lnSpc>
                <a:spcPct val="100000"/>
              </a:lnSpc>
              <a:spcBef>
                <a:spcPts val="765"/>
              </a:spcBef>
            </a:pP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 spc="45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a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70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>
                <a:latin typeface="Times New Roman"/>
                <a:cs typeface="Times New Roman"/>
              </a:rPr>
              <a:t> </a:t>
            </a:r>
            <a:r>
              <a:rPr dirty="0" baseline="-34979" sz="2025" spc="-15">
                <a:latin typeface="Times New Roman"/>
                <a:cs typeface="Times New Roman"/>
              </a:rPr>
              <a:t> </a:t>
            </a:r>
            <a:r>
              <a:rPr dirty="0" sz="1350" spc="15" i="1">
                <a:latin typeface="Times New Roman"/>
                <a:cs typeface="Times New Roman"/>
              </a:rPr>
              <a:t>f</a:t>
            </a:r>
            <a:r>
              <a:rPr dirty="0" sz="1350" spc="-10" i="1">
                <a:latin typeface="Times New Roman"/>
                <a:cs typeface="Times New Roman"/>
              </a:rPr>
              <a:t> </a:t>
            </a:r>
            <a:r>
              <a:rPr dirty="0" sz="1350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4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y</a:t>
            </a:r>
            <a:r>
              <a:rPr dirty="0" sz="1350" spc="95" i="1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Symbol"/>
                <a:cs typeface="Symbol"/>
              </a:rPr>
              <a:t></a:t>
            </a:r>
            <a:r>
              <a:rPr dirty="0" baseline="-35714" sz="2100">
                <a:latin typeface="Times New Roman"/>
                <a:cs typeface="Times New Roman"/>
              </a:rPr>
              <a:t>  </a:t>
            </a:r>
            <a:r>
              <a:rPr dirty="0" baseline="-35714" sz="2100" spc="-24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50">
                <a:latin typeface="Times New Roman"/>
                <a:cs typeface="Times New Roman"/>
              </a:rPr>
              <a:t>(</a:t>
            </a:r>
            <a:r>
              <a:rPr dirty="0" sz="1350" spc="65" i="1">
                <a:latin typeface="Times New Roman"/>
                <a:cs typeface="Times New Roman"/>
              </a:rPr>
              <a:t>a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75">
                <a:latin typeface="Times New Roman"/>
                <a:cs typeface="Times New Roman"/>
              </a:rPr>
              <a:t> </a:t>
            </a:r>
            <a:r>
              <a:rPr dirty="0" baseline="-34979" sz="2025" spc="37">
                <a:latin typeface="Symbol"/>
                <a:cs typeface="Symbol"/>
              </a:rPr>
              <a:t></a:t>
            </a:r>
            <a:r>
              <a:rPr dirty="0" baseline="-34979" sz="2025">
                <a:latin typeface="Times New Roman"/>
                <a:cs typeface="Times New Roman"/>
              </a:rPr>
              <a:t> 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40" i="1">
                <a:latin typeface="Times New Roman"/>
                <a:cs typeface="Times New Roman"/>
              </a:rPr>
              <a:t>b</a:t>
            </a:r>
            <a:r>
              <a:rPr dirty="0" sz="1350" spc="15">
                <a:latin typeface="Times New Roman"/>
                <a:cs typeface="Times New Roman"/>
              </a:rPr>
              <a:t>)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Times New Roman"/>
                <a:cs typeface="Times New Roman"/>
              </a:rPr>
              <a:t>0</a:t>
            </a:r>
            <a:r>
              <a:rPr dirty="0" sz="1350" spc="-7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Symbol"/>
                <a:cs typeface="Symbol"/>
              </a:rPr>
              <a:t></a:t>
            </a:r>
            <a:r>
              <a:rPr dirty="0" baseline="-35714" sz="2100" spc="232">
                <a:latin typeface="Times New Roman"/>
                <a:cs typeface="Times New Roman"/>
              </a:rPr>
              <a:t> </a:t>
            </a:r>
            <a:r>
              <a:rPr dirty="0" baseline="-33730" sz="2100" spc="7" i="1">
                <a:latin typeface="Times New Roman"/>
                <a:cs typeface="Times New Roman"/>
              </a:rPr>
              <a:t>c</a:t>
            </a:r>
            <a:r>
              <a:rPr dirty="0" baseline="-33730" sz="2100" spc="-60" i="1">
                <a:latin typeface="Times New Roman"/>
                <a:cs typeface="Times New Roman"/>
              </a:rPr>
              <a:t> </a:t>
            </a:r>
            <a:r>
              <a:rPr dirty="0" baseline="-33730" sz="2100" spc="7">
                <a:latin typeface="Symbol"/>
                <a:cs typeface="Symbol"/>
              </a:rPr>
              <a:t></a:t>
            </a:r>
            <a:r>
              <a:rPr dirty="0" baseline="-33730" sz="2100" spc="7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b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  <a:p>
            <a:pPr marL="331470">
              <a:lnSpc>
                <a:spcPct val="100000"/>
              </a:lnSpc>
              <a:spcBef>
                <a:spcPts val="280"/>
              </a:spcBef>
              <a:tabLst>
                <a:tab pos="1253490" algn="l"/>
                <a:tab pos="2278380" algn="l"/>
                <a:tab pos="3202305" algn="l"/>
                <a:tab pos="4295140" algn="l"/>
              </a:tabLst>
            </a:pPr>
            <a:r>
              <a:rPr dirty="0" sz="1350" spc="25" i="1">
                <a:latin typeface="Times New Roman"/>
                <a:cs typeface="Times New Roman"/>
              </a:rPr>
              <a:t>b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25" i="1">
                <a:latin typeface="Times New Roman"/>
                <a:cs typeface="Times New Roman"/>
              </a:rPr>
              <a:t>a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5" i="1">
                <a:latin typeface="Times New Roman"/>
                <a:cs typeface="Times New Roman"/>
              </a:rPr>
              <a:t>b</a:t>
            </a:r>
            <a:r>
              <a:rPr dirty="0" sz="1350" spc="-7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-65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a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20" i="1">
                <a:latin typeface="Times New Roman"/>
                <a:cs typeface="Times New Roman"/>
              </a:rPr>
              <a:t>b</a:t>
            </a:r>
            <a:r>
              <a:rPr dirty="0" sz="1350" spc="-60" i="1">
                <a:latin typeface="Times New Roman"/>
                <a:cs typeface="Times New Roman"/>
              </a:rPr>
              <a:t> 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100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c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(</a:t>
            </a:r>
            <a:r>
              <a:rPr dirty="0" sz="1400" spc="3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50800">
              <a:lnSpc>
                <a:spcPct val="100000"/>
              </a:lnSpc>
              <a:spcBef>
                <a:spcPts val="100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another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11743" y="8610274"/>
            <a:ext cx="955675" cy="0"/>
          </a:xfrm>
          <a:custGeom>
            <a:avLst/>
            <a:gdLst/>
            <a:ahLst/>
            <a:cxnLst/>
            <a:rect l="l" t="t" r="r" b="b"/>
            <a:pathLst>
              <a:path w="955675" h="0">
                <a:moveTo>
                  <a:pt x="0" y="0"/>
                </a:moveTo>
                <a:lnTo>
                  <a:pt x="955094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892578" y="8603063"/>
            <a:ext cx="8305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3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Symbol"/>
                <a:cs typeface="Symbol"/>
              </a:rPr>
              <a:t>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57070" y="8465057"/>
            <a:ext cx="392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5300" algn="l"/>
              </a:tabLst>
            </a:pPr>
            <a:r>
              <a:rPr dirty="0" sz="1400">
                <a:latin typeface="Times New Roman"/>
                <a:cs typeface="Times New Roman"/>
              </a:rPr>
              <a:t>&lt;0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baseline="35714" sz="2100" i="1">
                <a:latin typeface="Times New Roman"/>
                <a:cs typeface="Times New Roman"/>
              </a:rPr>
              <a:t>af</a:t>
            </a:r>
            <a:r>
              <a:rPr dirty="0" baseline="35714" sz="2100" spc="-30" i="1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(</a:t>
            </a:r>
            <a:r>
              <a:rPr dirty="0" baseline="35714" sz="2100" spc="52" i="1">
                <a:latin typeface="Times New Roman"/>
                <a:cs typeface="Times New Roman"/>
              </a:rPr>
              <a:t>c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 spc="-120">
                <a:latin typeface="Times New Roman"/>
                <a:cs typeface="Times New Roman"/>
              </a:rPr>
              <a:t> </a:t>
            </a:r>
            <a:r>
              <a:rPr dirty="0" baseline="35714" sz="2100">
                <a:latin typeface="Symbol"/>
                <a:cs typeface="Symbol"/>
              </a:rPr>
              <a:t></a:t>
            </a:r>
            <a:r>
              <a:rPr dirty="0" baseline="35714" sz="2100" spc="-165">
                <a:latin typeface="Times New Roman"/>
                <a:cs typeface="Times New Roman"/>
              </a:rPr>
              <a:t> </a:t>
            </a:r>
            <a:r>
              <a:rPr dirty="0" baseline="35714" sz="2100" spc="-15" i="1">
                <a:latin typeface="Times New Roman"/>
                <a:cs typeface="Times New Roman"/>
              </a:rPr>
              <a:t>c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22" i="1">
                <a:latin typeface="Times New Roman"/>
                <a:cs typeface="Times New Roman"/>
              </a:rPr>
              <a:t> </a:t>
            </a:r>
            <a:r>
              <a:rPr dirty="0" baseline="35714" sz="2100" spc="52">
                <a:latin typeface="Times New Roman"/>
                <a:cs typeface="Times New Roman"/>
              </a:rPr>
              <a:t>(</a:t>
            </a:r>
            <a:r>
              <a:rPr dirty="0" baseline="35714" sz="2100" spc="67" i="1">
                <a:latin typeface="Times New Roman"/>
                <a:cs typeface="Times New Roman"/>
              </a:rPr>
              <a:t>a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 spc="-1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68120" y="8946642"/>
            <a:ext cx="1129665" cy="608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913765" algn="l"/>
              </a:tabLst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Symbol"/>
                <a:cs typeface="Symbol"/>
              </a:rPr>
              <a:t></a:t>
            </a:r>
            <a:r>
              <a:rPr dirty="0" sz="1400" spc="5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&gt;0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230"/>
              </a:spcBef>
            </a:pP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811584" y="9091603"/>
            <a:ext cx="937260" cy="0"/>
          </a:xfrm>
          <a:custGeom>
            <a:avLst/>
            <a:gdLst/>
            <a:ahLst/>
            <a:cxnLst/>
            <a:rect l="l" t="t" r="r" b="b"/>
            <a:pathLst>
              <a:path w="937260" h="0">
                <a:moveTo>
                  <a:pt x="0" y="0"/>
                </a:moveTo>
                <a:lnTo>
                  <a:pt x="936839" y="0"/>
                </a:lnTo>
              </a:path>
            </a:pathLst>
          </a:custGeom>
          <a:ln w="8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888625" y="9084393"/>
            <a:ext cx="8191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25" i="1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20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14651" y="8946642"/>
            <a:ext cx="3445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>
                <a:latin typeface="Symbol"/>
                <a:cs typeface="Symbol"/>
              </a:rPr>
              <a:t>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baseline="35714" sz="2100" spc="-7" i="1">
                <a:latin typeface="Times New Roman"/>
                <a:cs typeface="Times New Roman"/>
              </a:rPr>
              <a:t>b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7" i="1">
                <a:latin typeface="Times New Roman"/>
                <a:cs typeface="Times New Roman"/>
              </a:rPr>
              <a:t> </a:t>
            </a:r>
            <a:r>
              <a:rPr dirty="0" baseline="35714" sz="2100" spc="15">
                <a:latin typeface="Times New Roman"/>
                <a:cs typeface="Times New Roman"/>
              </a:rPr>
              <a:t>(</a:t>
            </a:r>
            <a:r>
              <a:rPr dirty="0" baseline="35714" sz="2100" spc="37" i="1">
                <a:latin typeface="Times New Roman"/>
                <a:cs typeface="Times New Roman"/>
              </a:rPr>
              <a:t>c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 spc="-135">
                <a:latin typeface="Times New Roman"/>
                <a:cs typeface="Times New Roman"/>
              </a:rPr>
              <a:t> </a:t>
            </a:r>
            <a:r>
              <a:rPr dirty="0" baseline="35714" sz="2100" spc="7">
                <a:latin typeface="Symbol"/>
                <a:cs typeface="Symbol"/>
              </a:rPr>
              <a:t></a:t>
            </a:r>
            <a:r>
              <a:rPr dirty="0" baseline="35714" sz="2100" spc="-172">
                <a:latin typeface="Times New Roman"/>
                <a:cs typeface="Times New Roman"/>
              </a:rPr>
              <a:t> </a:t>
            </a:r>
            <a:r>
              <a:rPr dirty="0" baseline="35714" sz="2100" spc="-30" i="1">
                <a:latin typeface="Times New Roman"/>
                <a:cs typeface="Times New Roman"/>
              </a:rPr>
              <a:t>c</a:t>
            </a:r>
            <a:r>
              <a:rPr dirty="0" baseline="35714" sz="2100" i="1">
                <a:latin typeface="Times New Roman"/>
                <a:cs typeface="Times New Roman"/>
              </a:rPr>
              <a:t>f</a:t>
            </a:r>
            <a:r>
              <a:rPr dirty="0" baseline="35714" sz="2100" spc="-37" i="1">
                <a:latin typeface="Times New Roman"/>
                <a:cs typeface="Times New Roman"/>
              </a:rPr>
              <a:t> </a:t>
            </a:r>
            <a:r>
              <a:rPr dirty="0" baseline="35714" sz="2100" spc="-22">
                <a:latin typeface="Times New Roman"/>
                <a:cs typeface="Times New Roman"/>
              </a:rPr>
              <a:t>(</a:t>
            </a:r>
            <a:r>
              <a:rPr dirty="0" baseline="35714" sz="2100" spc="22" i="1">
                <a:latin typeface="Times New Roman"/>
                <a:cs typeface="Times New Roman"/>
              </a:rPr>
              <a:t>b</a:t>
            </a:r>
            <a:r>
              <a:rPr dirty="0" baseline="35714" sz="2100">
                <a:latin typeface="Times New Roman"/>
                <a:cs typeface="Times New Roman"/>
              </a:rPr>
              <a:t>)</a:t>
            </a:r>
            <a:r>
              <a:rPr dirty="0" baseline="35714" sz="2100" spc="-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40051" y="9315704"/>
            <a:ext cx="1892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Times New Roman"/>
                <a:cs typeface="Times New Roman"/>
              </a:rPr>
              <a:t>c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exact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((Stop)).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885314" y="8530590"/>
            <a:ext cx="114300" cy="1022985"/>
          </a:xfrm>
          <a:custGeom>
            <a:avLst/>
            <a:gdLst/>
            <a:ahLst/>
            <a:cxnLst/>
            <a:rect l="l" t="t" r="r" b="b"/>
            <a:pathLst>
              <a:path w="114300" h="1022984">
                <a:moveTo>
                  <a:pt x="114300" y="0"/>
                </a:moveTo>
                <a:lnTo>
                  <a:pt x="92029" y="6707"/>
                </a:lnTo>
                <a:lnTo>
                  <a:pt x="73866" y="24987"/>
                </a:lnTo>
                <a:lnTo>
                  <a:pt x="61632" y="52077"/>
                </a:lnTo>
                <a:lnTo>
                  <a:pt x="57150" y="85217"/>
                </a:lnTo>
                <a:lnTo>
                  <a:pt x="57150" y="426212"/>
                </a:lnTo>
                <a:lnTo>
                  <a:pt x="52667" y="459404"/>
                </a:lnTo>
                <a:lnTo>
                  <a:pt x="40433" y="486489"/>
                </a:lnTo>
                <a:lnTo>
                  <a:pt x="22270" y="504739"/>
                </a:lnTo>
                <a:lnTo>
                  <a:pt x="0" y="511429"/>
                </a:lnTo>
                <a:lnTo>
                  <a:pt x="22270" y="518138"/>
                </a:lnTo>
                <a:lnTo>
                  <a:pt x="40433" y="536432"/>
                </a:lnTo>
                <a:lnTo>
                  <a:pt x="52667" y="563560"/>
                </a:lnTo>
                <a:lnTo>
                  <a:pt x="57150" y="596773"/>
                </a:lnTo>
                <a:lnTo>
                  <a:pt x="57150" y="937729"/>
                </a:lnTo>
                <a:lnTo>
                  <a:pt x="61632" y="970912"/>
                </a:lnTo>
                <a:lnTo>
                  <a:pt x="73866" y="998012"/>
                </a:lnTo>
                <a:lnTo>
                  <a:pt x="92029" y="1016284"/>
                </a:lnTo>
                <a:lnTo>
                  <a:pt x="114300" y="10229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433831"/>
            <a:ext cx="4699635" cy="1512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Chapter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Solutions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of</a:t>
            </a:r>
            <a:r>
              <a:rPr dirty="0" sz="1200" spc="-5" b="1" i="1">
                <a:latin typeface="Times New Roman"/>
                <a:cs typeface="Times New Roman"/>
              </a:rPr>
              <a:t> Equations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in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one</a:t>
            </a:r>
            <a:r>
              <a:rPr dirty="0" sz="1200" spc="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stop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iteration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interval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width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small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desired,</a:t>
            </a:r>
            <a:r>
              <a:rPr dirty="0" sz="1400">
                <a:latin typeface="Times New Roman"/>
                <a:cs typeface="Times New Roman"/>
              </a:rPr>
              <a:t> i.e.,</a:t>
            </a:r>
            <a:endParaRPr sz="14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665"/>
              </a:spcBef>
            </a:pPr>
            <a:r>
              <a:rPr dirty="0" sz="1400" spc="15">
                <a:latin typeface="Times New Roman"/>
                <a:cs typeface="Times New Roman"/>
              </a:rPr>
              <a:t>|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22" i="1">
                <a:latin typeface="Times New Roman"/>
                <a:cs typeface="Times New Roman"/>
              </a:rPr>
              <a:t>i</a:t>
            </a:r>
            <a:r>
              <a:rPr dirty="0" baseline="-21604" sz="1350" i="1">
                <a:latin typeface="Times New Roman"/>
                <a:cs typeface="Times New Roman"/>
              </a:rPr>
              <a:t> </a:t>
            </a:r>
            <a:r>
              <a:rPr dirty="0" baseline="-21604" sz="1350" spc="-82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x</a:t>
            </a:r>
            <a:r>
              <a:rPr dirty="0" baseline="-21604" sz="1350" spc="67" i="1">
                <a:latin typeface="Times New Roman"/>
                <a:cs typeface="Times New Roman"/>
              </a:rPr>
              <a:t>i</a:t>
            </a:r>
            <a:r>
              <a:rPr dirty="0" baseline="-21604" sz="1350" spc="-89">
                <a:latin typeface="Symbol"/>
                <a:cs typeface="Symbol"/>
              </a:rPr>
              <a:t></a:t>
            </a:r>
            <a:r>
              <a:rPr dirty="0" baseline="-21604" sz="1350" spc="37">
                <a:latin typeface="Times New Roman"/>
                <a:cs typeface="Times New Roman"/>
              </a:rPr>
              <a:t>1</a:t>
            </a:r>
            <a:r>
              <a:rPr dirty="0" baseline="-21604" sz="1350" spc="15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|</a:t>
            </a:r>
            <a:r>
              <a:rPr dirty="0" sz="1400" spc="45">
                <a:latin typeface="Symbol"/>
                <a:cs typeface="Symbol"/>
              </a:rPr>
              <a:t>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Symbol"/>
                <a:cs typeface="Symbol"/>
              </a:rPr>
              <a:t>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f</a:t>
            </a:r>
            <a:r>
              <a:rPr dirty="0" baseline="1984" sz="2100" spc="7">
                <a:latin typeface="Times New Roman"/>
                <a:cs typeface="Times New Roman"/>
              </a:rPr>
              <a:t>o</a:t>
            </a:r>
            <a:r>
              <a:rPr dirty="0" baseline="1984" sz="2100">
                <a:latin typeface="Times New Roman"/>
                <a:cs typeface="Times New Roman"/>
              </a:rPr>
              <a:t>r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any</a:t>
            </a:r>
            <a:r>
              <a:rPr dirty="0" baseline="1984" sz="2100" spc="15">
                <a:latin typeface="Times New Roman"/>
                <a:cs typeface="Times New Roman"/>
              </a:rPr>
              <a:t> </a:t>
            </a:r>
            <a:r>
              <a:rPr dirty="0" baseline="1984" sz="2100" spc="7" i="1">
                <a:latin typeface="Times New Roman"/>
                <a:cs typeface="Times New Roman"/>
              </a:rPr>
              <a:t>i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2451100">
              <a:lnSpc>
                <a:spcPct val="100000"/>
              </a:lnSpc>
              <a:spcBef>
                <a:spcPts val="980"/>
              </a:spcBef>
            </a:pPr>
            <a:r>
              <a:rPr dirty="0" sz="1400">
                <a:latin typeface="Times New Roman"/>
                <a:cs typeface="Times New Roman"/>
              </a:rPr>
              <a:t>Straight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4572" y="2331466"/>
            <a:ext cx="107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0229" y="6595409"/>
            <a:ext cx="1256665" cy="0"/>
          </a:xfrm>
          <a:custGeom>
            <a:avLst/>
            <a:gdLst/>
            <a:ahLst/>
            <a:cxnLst/>
            <a:rect l="l" t="t" r="r" b="b"/>
            <a:pathLst>
              <a:path w="1256664" h="0">
                <a:moveTo>
                  <a:pt x="0" y="0"/>
                </a:moveTo>
                <a:lnTo>
                  <a:pt x="1256249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30766" y="655944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920" y="3720210"/>
            <a:ext cx="5567045" cy="2857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43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Figure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2.4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Interpolation</a:t>
            </a:r>
            <a:endParaRPr sz="1400">
              <a:latin typeface="Times New Roman"/>
              <a:cs typeface="Times New Roman"/>
            </a:endParaRPr>
          </a:p>
          <a:p>
            <a:pPr marL="88900" marR="68580">
              <a:lnSpc>
                <a:spcPct val="180000"/>
              </a:lnSpc>
              <a:spcBef>
                <a:spcPts val="29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2.5: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approximate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f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)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baseline="40123" sz="1350" spc="60">
                <a:latin typeface="Times New Roman"/>
                <a:cs typeface="Times New Roman"/>
              </a:rPr>
              <a:t>2</a:t>
            </a:r>
            <a:r>
              <a:rPr dirty="0" baseline="40123" sz="1350" spc="3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2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-95" i="1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Symbol"/>
                <a:cs typeface="Symbol"/>
              </a:rPr>
              <a:t></a:t>
            </a:r>
            <a:r>
              <a:rPr dirty="0" sz="1400" spc="70">
                <a:latin typeface="Times New Roman"/>
                <a:cs typeface="Times New Roman"/>
              </a:rPr>
              <a:t>1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0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[-1,0]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False-Position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baseline="3584" sz="2325" spc="30">
                <a:latin typeface="Symbol"/>
                <a:cs typeface="Symbol"/>
              </a:rPr>
              <a:t></a:t>
            </a:r>
            <a:r>
              <a:rPr dirty="0" baseline="3584" sz="2325" spc="-135">
                <a:latin typeface="Times New Roman"/>
                <a:cs typeface="Times New Roman"/>
              </a:rPr>
              <a:t> </a:t>
            </a:r>
            <a:r>
              <a:rPr dirty="0" baseline="3367" sz="2475" spc="-37">
                <a:latin typeface="Symbol"/>
                <a:cs typeface="Symbol"/>
              </a:rPr>
              <a:t></a:t>
            </a:r>
            <a:r>
              <a:rPr dirty="0" baseline="3367" sz="2475" spc="247">
                <a:latin typeface="Times New Roman"/>
                <a:cs typeface="Times New Roman"/>
              </a:rPr>
              <a:t> </a:t>
            </a:r>
            <a:r>
              <a:rPr dirty="0" baseline="3584" sz="2325" spc="30">
                <a:latin typeface="Symbol"/>
                <a:cs typeface="Symbol"/>
              </a:rPr>
              <a:t></a:t>
            </a:r>
            <a:r>
              <a:rPr dirty="0" baseline="3584" sz="2325" spc="-284">
                <a:latin typeface="Times New Roman"/>
                <a:cs typeface="Times New Roman"/>
              </a:rPr>
              <a:t> </a:t>
            </a:r>
            <a:r>
              <a:rPr dirty="0" baseline="3584" sz="2325" spc="52">
                <a:latin typeface="Times New Roman"/>
                <a:cs typeface="Times New Roman"/>
              </a:rPr>
              <a:t>10</a:t>
            </a:r>
            <a:r>
              <a:rPr dirty="0" baseline="44444" sz="1500" spc="52">
                <a:latin typeface="Symbol"/>
                <a:cs typeface="Symbol"/>
              </a:rPr>
              <a:t></a:t>
            </a:r>
            <a:r>
              <a:rPr dirty="0" baseline="44444" sz="1500" spc="52">
                <a:latin typeface="Times New Roman"/>
                <a:cs typeface="Times New Roman"/>
              </a:rPr>
              <a:t>5</a:t>
            </a:r>
            <a:r>
              <a:rPr dirty="0" baseline="44444" sz="15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Solution: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=-1,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=0,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)=2=+ve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)=-1=-ve.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tabLst>
                <a:tab pos="58991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Symbol"/>
                <a:cs typeface="Symbol"/>
              </a:rPr>
              <a:t></a:t>
            </a: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)=-2&lt;0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(i.e.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-1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will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formula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577850">
              <a:lnSpc>
                <a:spcPct val="100000"/>
              </a:lnSpc>
              <a:spcBef>
                <a:spcPts val="5"/>
              </a:spcBef>
            </a:pPr>
            <a:r>
              <a:rPr dirty="0" baseline="-34979" sz="2025" spc="22" i="1">
                <a:latin typeface="Times New Roman"/>
                <a:cs typeface="Times New Roman"/>
              </a:rPr>
              <a:t>x</a:t>
            </a:r>
            <a:r>
              <a:rPr dirty="0" baseline="-34979" sz="2025" spc="22" i="1">
                <a:latin typeface="Times New Roman"/>
                <a:cs typeface="Times New Roman"/>
              </a:rPr>
              <a:t> </a:t>
            </a:r>
            <a:r>
              <a:rPr dirty="0" baseline="-34979" sz="2025" spc="195" i="1">
                <a:latin typeface="Times New Roman"/>
                <a:cs typeface="Times New Roman"/>
              </a:rPr>
              <a:t> </a:t>
            </a:r>
            <a:r>
              <a:rPr dirty="0" baseline="-34979" sz="2025" spc="30">
                <a:latin typeface="Symbol"/>
                <a:cs typeface="Symbol"/>
              </a:rPr>
              <a:t></a:t>
            </a:r>
            <a:r>
              <a:rPr dirty="0" baseline="-34979" sz="2025" spc="225">
                <a:latin typeface="Times New Roman"/>
                <a:cs typeface="Times New Roman"/>
              </a:rPr>
              <a:t> </a:t>
            </a:r>
            <a:r>
              <a:rPr dirty="0" sz="1350" spc="-9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4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142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90" i="1">
                <a:latin typeface="Times New Roman"/>
                <a:cs typeface="Times New Roman"/>
              </a:rPr>
              <a:t>x</a:t>
            </a:r>
            <a:r>
              <a:rPr dirty="0" baseline="-22875" sz="1275" spc="127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155">
                <a:latin typeface="Times New Roman"/>
                <a:cs typeface="Times New Roman"/>
              </a:rPr>
              <a:t> </a:t>
            </a:r>
            <a:r>
              <a:rPr dirty="0" baseline="-34979" sz="2025" spc="15">
                <a:latin typeface="Times New Roman"/>
                <a:cs typeface="Times New Roman"/>
              </a:rPr>
              <a:t>.</a:t>
            </a:r>
            <a:endParaRPr baseline="-34979" sz="202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8387" y="7195770"/>
            <a:ext cx="1342390" cy="0"/>
          </a:xfrm>
          <a:custGeom>
            <a:avLst/>
            <a:gdLst/>
            <a:ahLst/>
            <a:cxnLst/>
            <a:rect l="l" t="t" r="r" b="b"/>
            <a:pathLst>
              <a:path w="1342389" h="0">
                <a:moveTo>
                  <a:pt x="0" y="0"/>
                </a:moveTo>
                <a:lnTo>
                  <a:pt x="1342018" y="0"/>
                </a:lnTo>
              </a:path>
            </a:pathLst>
          </a:custGeom>
          <a:ln w="8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86672" y="7195770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 h="0">
                <a:moveTo>
                  <a:pt x="0" y="0"/>
                </a:moveTo>
                <a:lnTo>
                  <a:pt x="1008248" y="0"/>
                </a:lnTo>
              </a:path>
            </a:pathLst>
          </a:custGeom>
          <a:ln w="8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43002" y="7159203"/>
            <a:ext cx="7810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4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120" y="7051869"/>
            <a:ext cx="57594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0855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5" i="1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8893" y="6587897"/>
            <a:ext cx="3367404" cy="8407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354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10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10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2</a:t>
            </a:r>
            <a:r>
              <a:rPr dirty="0" baseline="-22875" sz="1275" spc="-12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4">
                <a:latin typeface="Times New Roman"/>
                <a:cs typeface="Times New Roman"/>
              </a:rPr>
              <a:t>(</a:t>
            </a:r>
            <a:r>
              <a:rPr dirty="0" sz="1350" spc="-90" i="1">
                <a:latin typeface="Times New Roman"/>
                <a:cs typeface="Times New Roman"/>
              </a:rPr>
              <a:t>x</a:t>
            </a:r>
            <a:r>
              <a:rPr dirty="0" baseline="-22875" sz="1275" spc="127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100"/>
              </a:spcBef>
            </a:pPr>
            <a:r>
              <a:rPr dirty="0" baseline="-35714" sz="2100" spc="-104">
                <a:latin typeface="Symbol"/>
                <a:cs typeface="Symbol"/>
              </a:rPr>
              <a:t></a:t>
            </a:r>
            <a:r>
              <a:rPr dirty="0" baseline="-35714" sz="2100" spc="22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1</a:t>
            </a:r>
            <a:r>
              <a:rPr dirty="0" sz="1400" spc="-60">
                <a:latin typeface="Symbol"/>
                <a:cs typeface="Symbol"/>
              </a:rPr>
              <a:t>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f</a:t>
            </a:r>
            <a:r>
              <a:rPr dirty="0" sz="1400" spc="180" i="1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(0)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0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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f</a:t>
            </a:r>
            <a:r>
              <a:rPr dirty="0" sz="1400" spc="175" i="1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Times New Roman"/>
                <a:cs typeface="Times New Roman"/>
              </a:rPr>
              <a:t>(</a:t>
            </a:r>
            <a:r>
              <a:rPr dirty="0" sz="1400" spc="-80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1)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-35714" sz="2100" spc="-104">
                <a:latin typeface="Symbol"/>
                <a:cs typeface="Symbol"/>
              </a:rPr>
              <a:t></a:t>
            </a:r>
            <a:r>
              <a:rPr dirty="0" baseline="-35714" sz="2100" spc="15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Symbol"/>
                <a:cs typeface="Symbol"/>
              </a:rPr>
              <a:t></a:t>
            </a:r>
            <a:r>
              <a:rPr dirty="0" sz="1400" spc="-60">
                <a:latin typeface="Times New Roman"/>
                <a:cs typeface="Times New Roman"/>
              </a:rPr>
              <a:t>1</a:t>
            </a:r>
            <a:r>
              <a:rPr dirty="0" sz="1400" spc="-60">
                <a:latin typeface="Symbol"/>
                <a:cs typeface="Symbol"/>
              </a:rPr>
              <a:t>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Times New Roman"/>
                <a:cs typeface="Times New Roman"/>
              </a:rPr>
              <a:t>(</a:t>
            </a:r>
            <a:r>
              <a:rPr dirty="0" sz="1400" spc="-80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1)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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0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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baseline="-35714" sz="2100" spc="-104">
                <a:latin typeface="Symbol"/>
                <a:cs typeface="Symbol"/>
              </a:rPr>
              <a:t></a:t>
            </a:r>
            <a:r>
              <a:rPr dirty="0" baseline="-35714" sz="2100" spc="-127">
                <a:latin typeface="Times New Roman"/>
                <a:cs typeface="Times New Roman"/>
              </a:rPr>
              <a:t> </a:t>
            </a:r>
            <a:r>
              <a:rPr dirty="0" baseline="-35714" sz="2100" spc="-97">
                <a:latin typeface="Symbol"/>
                <a:cs typeface="Symbol"/>
              </a:rPr>
              <a:t></a:t>
            </a:r>
            <a:r>
              <a:rPr dirty="0" baseline="-35714" sz="2100" spc="-97">
                <a:latin typeface="Times New Roman"/>
                <a:cs typeface="Times New Roman"/>
              </a:rPr>
              <a:t>0.33</a:t>
            </a:r>
            <a:r>
              <a:rPr dirty="0" baseline="-35714" sz="2100" spc="-300">
                <a:latin typeface="Times New Roman"/>
                <a:cs typeface="Times New Roman"/>
              </a:rPr>
              <a:t> </a:t>
            </a:r>
            <a:r>
              <a:rPr dirty="0" baseline="-35714" sz="2100">
                <a:latin typeface="Times New Roman"/>
                <a:cs typeface="Times New Roman"/>
              </a:rPr>
              <a:t>.</a:t>
            </a:r>
            <a:endParaRPr baseline="-35714" sz="2100">
              <a:latin typeface="Times New Roman"/>
              <a:cs typeface="Times New Roman"/>
            </a:endParaRPr>
          </a:p>
          <a:p>
            <a:pPr marL="446405">
              <a:lnSpc>
                <a:spcPct val="100000"/>
              </a:lnSpc>
              <a:spcBef>
                <a:spcPts val="300"/>
              </a:spcBef>
              <a:tabLst>
                <a:tab pos="2011680" algn="l"/>
              </a:tabLst>
            </a:pPr>
            <a:r>
              <a:rPr dirty="0" sz="1400" spc="-35" i="1">
                <a:latin typeface="Times New Roman"/>
                <a:cs typeface="Times New Roman"/>
              </a:rPr>
              <a:t>f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170" i="1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(</a:t>
            </a:r>
            <a:r>
              <a:rPr dirty="0" sz="1400" spc="-75">
                <a:latin typeface="Times New Roman"/>
                <a:cs typeface="Times New Roman"/>
              </a:rPr>
              <a:t>0</a:t>
            </a:r>
            <a:r>
              <a:rPr dirty="0" sz="1400" spc="-45">
                <a:latin typeface="Times New Roman"/>
                <a:cs typeface="Times New Roman"/>
              </a:rPr>
              <a:t>)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7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35" i="1">
                <a:latin typeface="Times New Roman"/>
                <a:cs typeface="Times New Roman"/>
              </a:rPr>
              <a:t>f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70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</a:t>
            </a:r>
            <a:r>
              <a:rPr dirty="0" sz="1400" spc="-85">
                <a:latin typeface="Symbol"/>
                <a:cs typeface="Symbol"/>
              </a:rPr>
              <a:t></a:t>
            </a:r>
            <a:r>
              <a:rPr dirty="0" sz="1400" spc="-175">
                <a:latin typeface="Times New Roman"/>
                <a:cs typeface="Times New Roman"/>
              </a:rPr>
              <a:t>1</a:t>
            </a:r>
            <a:r>
              <a:rPr dirty="0" sz="1400" spc="-4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80">
                <a:latin typeface="Symbol"/>
                <a:cs typeface="Symbol"/>
              </a:rPr>
              <a:t></a:t>
            </a:r>
            <a:r>
              <a:rPr dirty="0" sz="1400" spc="50">
                <a:latin typeface="Times New Roman"/>
                <a:cs typeface="Times New Roman"/>
              </a:rPr>
              <a:t>1</a:t>
            </a:r>
            <a:r>
              <a:rPr dirty="0" sz="1400" spc="-70">
                <a:latin typeface="Symbol"/>
                <a:cs typeface="Symbol"/>
              </a:rPr>
              <a:t>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8485" y="7051929"/>
            <a:ext cx="1117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|=0.33&gt;</a:t>
            </a:r>
            <a:r>
              <a:rPr dirty="0" sz="1400">
                <a:latin typeface="Symbol"/>
                <a:cs typeface="Symbol"/>
              </a:rPr>
              <a:t>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2720" y="7438491"/>
            <a:ext cx="399986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Find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730"/>
              </a:spcBef>
            </a:pPr>
            <a:r>
              <a:rPr dirty="0" sz="1400" i="1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)=-0.22=-ve.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 -1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-0.33.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97240" y="8401348"/>
            <a:ext cx="1241425" cy="0"/>
          </a:xfrm>
          <a:custGeom>
            <a:avLst/>
            <a:gdLst/>
            <a:ahLst/>
            <a:cxnLst/>
            <a:rect l="l" t="t" r="r" b="b"/>
            <a:pathLst>
              <a:path w="1241425" h="0">
                <a:moveTo>
                  <a:pt x="0" y="0"/>
                </a:moveTo>
                <a:lnTo>
                  <a:pt x="1241043" y="0"/>
                </a:lnTo>
              </a:path>
            </a:pathLst>
          </a:custGeom>
          <a:ln w="8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78433" y="8146650"/>
            <a:ext cx="129032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-9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1</a:t>
            </a:r>
            <a:r>
              <a:rPr dirty="0" baseline="-22875" sz="1275" spc="4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-15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-5">
                <a:latin typeface="Times New Roman"/>
                <a:cs typeface="Times New Roman"/>
              </a:rPr>
              <a:t> 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104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95" i="1">
                <a:latin typeface="Times New Roman"/>
                <a:cs typeface="Times New Roman"/>
              </a:rPr>
              <a:t>x</a:t>
            </a:r>
            <a:r>
              <a:rPr dirty="0" baseline="-22875" sz="1275" spc="135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34331" y="8365386"/>
            <a:ext cx="8255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8256269"/>
            <a:ext cx="799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650" algn="l"/>
              </a:tabLst>
            </a:pPr>
            <a:r>
              <a:rPr dirty="0" sz="1400">
                <a:latin typeface="Symbol"/>
                <a:cs typeface="Symbol"/>
              </a:rPr>
              <a:t>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80" i="1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38084" y="8393838"/>
            <a:ext cx="99568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25" i="1">
                <a:latin typeface="Times New Roman"/>
                <a:cs typeface="Times New Roman"/>
              </a:rPr>
              <a:t>x</a:t>
            </a:r>
            <a:r>
              <a:rPr dirty="0" baseline="-22875" sz="1275" spc="30">
                <a:latin typeface="Times New Roman"/>
                <a:cs typeface="Times New Roman"/>
              </a:rPr>
              <a:t>3</a:t>
            </a:r>
            <a:r>
              <a:rPr dirty="0" baseline="-22875" sz="1275" spc="-157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r>
              <a:rPr dirty="0" sz="1350" spc="-7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>
                <a:latin typeface="Times New Roman"/>
                <a:cs typeface="Times New Roman"/>
              </a:rPr>
              <a:t> 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sz="1350" spc="10" i="1">
                <a:latin typeface="Times New Roman"/>
                <a:cs typeface="Times New Roman"/>
              </a:rPr>
              <a:t>f</a:t>
            </a:r>
            <a:r>
              <a:rPr dirty="0" sz="1350" spc="-5" i="1">
                <a:latin typeface="Times New Roman"/>
                <a:cs typeface="Times New Roman"/>
              </a:rPr>
              <a:t> </a:t>
            </a:r>
            <a:r>
              <a:rPr dirty="0" sz="1350" spc="110">
                <a:latin typeface="Times New Roman"/>
                <a:cs typeface="Times New Roman"/>
              </a:rPr>
              <a:t>(</a:t>
            </a:r>
            <a:r>
              <a:rPr dirty="0" sz="1350" spc="-95" i="1">
                <a:latin typeface="Times New Roman"/>
                <a:cs typeface="Times New Roman"/>
              </a:rPr>
              <a:t>x</a:t>
            </a:r>
            <a:r>
              <a:rPr dirty="0" baseline="-22875" sz="1275" spc="127">
                <a:latin typeface="Times New Roman"/>
                <a:cs typeface="Times New Roman"/>
              </a:rPr>
              <a:t>1</a:t>
            </a:r>
            <a:r>
              <a:rPr dirty="0" sz="1350" spc="1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70236" y="8256269"/>
            <a:ext cx="5473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0">
                <a:latin typeface="Symbol"/>
                <a:cs typeface="Symbol"/>
              </a:rPr>
              <a:t></a:t>
            </a:r>
            <a:r>
              <a:rPr dirty="0" sz="1350" spc="-30">
                <a:latin typeface="Times New Roman"/>
                <a:cs typeface="Times New Roman"/>
              </a:rPr>
              <a:t> </a:t>
            </a:r>
            <a:r>
              <a:rPr dirty="0" sz="1350" spc="20">
                <a:latin typeface="Symbol"/>
                <a:cs typeface="Symbol"/>
              </a:rPr>
              <a:t></a:t>
            </a:r>
            <a:r>
              <a:rPr dirty="0" sz="1350" spc="15">
                <a:latin typeface="Times New Roman"/>
                <a:cs typeface="Times New Roman"/>
              </a:rPr>
              <a:t>0.4</a:t>
            </a:r>
            <a:r>
              <a:rPr dirty="0" sz="135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8485" y="8256269"/>
            <a:ext cx="1117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|=0.07&gt;</a:t>
            </a:r>
            <a:r>
              <a:rPr dirty="0" sz="1400">
                <a:latin typeface="Symbol"/>
                <a:cs typeface="Symbol"/>
              </a:rPr>
              <a:t>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451" y="8809917"/>
            <a:ext cx="73280" cy="167204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042720" y="9067038"/>
            <a:ext cx="3227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Stop iteration if |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9259" sz="1350" i="1">
                <a:latin typeface="Times New Roman"/>
                <a:cs typeface="Times New Roman"/>
              </a:rPr>
              <a:t>i</a:t>
            </a:r>
            <a:r>
              <a:rPr dirty="0" baseline="-9259" sz="135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>
                <a:latin typeface="Symbol"/>
                <a:cs typeface="Symbol"/>
              </a:rPr>
              <a:t>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=1,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121977" y="2074862"/>
            <a:ext cx="2405380" cy="1651000"/>
            <a:chOff x="3121977" y="2074862"/>
            <a:chExt cx="2405380" cy="1651000"/>
          </a:xfrm>
        </p:grpSpPr>
        <p:sp>
          <p:nvSpPr>
            <p:cNvPr id="24" name="object 24"/>
            <p:cNvSpPr/>
            <p:nvPr/>
          </p:nvSpPr>
          <p:spPr>
            <a:xfrm>
              <a:off x="3126739" y="2079625"/>
              <a:ext cx="2400300" cy="1645920"/>
            </a:xfrm>
            <a:custGeom>
              <a:avLst/>
              <a:gdLst/>
              <a:ahLst/>
              <a:cxnLst/>
              <a:rect l="l" t="t" r="r" b="b"/>
              <a:pathLst>
                <a:path w="2400300" h="1645920">
                  <a:moveTo>
                    <a:pt x="0" y="396875"/>
                  </a:moveTo>
                  <a:lnTo>
                    <a:pt x="2400300" y="396875"/>
                  </a:lnTo>
                </a:path>
                <a:path w="2400300" h="1645920">
                  <a:moveTo>
                    <a:pt x="914400" y="45719"/>
                  </a:moveTo>
                  <a:lnTo>
                    <a:pt x="914400" y="1645919"/>
                  </a:lnTo>
                </a:path>
                <a:path w="2400300" h="1645920">
                  <a:moveTo>
                    <a:pt x="0" y="1381125"/>
                  </a:moveTo>
                  <a:lnTo>
                    <a:pt x="54756" y="1391822"/>
                  </a:lnTo>
                  <a:lnTo>
                    <a:pt x="109438" y="1402407"/>
                  </a:lnTo>
                  <a:lnTo>
                    <a:pt x="163971" y="1412769"/>
                  </a:lnTo>
                  <a:lnTo>
                    <a:pt x="218281" y="1422796"/>
                  </a:lnTo>
                  <a:lnTo>
                    <a:pt x="272293" y="1432377"/>
                  </a:lnTo>
                  <a:lnTo>
                    <a:pt x="325933" y="1441400"/>
                  </a:lnTo>
                  <a:lnTo>
                    <a:pt x="379127" y="1449753"/>
                  </a:lnTo>
                  <a:lnTo>
                    <a:pt x="431800" y="1457325"/>
                  </a:lnTo>
                  <a:lnTo>
                    <a:pt x="483877" y="1464003"/>
                  </a:lnTo>
                  <a:lnTo>
                    <a:pt x="535285" y="1469677"/>
                  </a:lnTo>
                  <a:lnTo>
                    <a:pt x="585948" y="1474235"/>
                  </a:lnTo>
                  <a:lnTo>
                    <a:pt x="635793" y="1477565"/>
                  </a:lnTo>
                  <a:lnTo>
                    <a:pt x="684745" y="1479556"/>
                  </a:lnTo>
                  <a:lnTo>
                    <a:pt x="732730" y="1480095"/>
                  </a:lnTo>
                  <a:lnTo>
                    <a:pt x="779673" y="1479072"/>
                  </a:lnTo>
                  <a:lnTo>
                    <a:pt x="825500" y="1476375"/>
                  </a:lnTo>
                  <a:lnTo>
                    <a:pt x="870136" y="1471891"/>
                  </a:lnTo>
                  <a:lnTo>
                    <a:pt x="913507" y="1465510"/>
                  </a:lnTo>
                  <a:lnTo>
                    <a:pt x="955538" y="1457120"/>
                  </a:lnTo>
                  <a:lnTo>
                    <a:pt x="996156" y="1446609"/>
                  </a:lnTo>
                  <a:lnTo>
                    <a:pt x="1035285" y="1433865"/>
                  </a:lnTo>
                  <a:lnTo>
                    <a:pt x="1072852" y="1418778"/>
                  </a:lnTo>
                  <a:lnTo>
                    <a:pt x="1108781" y="1401235"/>
                  </a:lnTo>
                  <a:lnTo>
                    <a:pt x="1143000" y="1381125"/>
                  </a:lnTo>
                  <a:lnTo>
                    <a:pt x="1175361" y="1357374"/>
                  </a:lnTo>
                  <a:lnTo>
                    <a:pt x="1205838" y="1329233"/>
                  </a:lnTo>
                  <a:lnTo>
                    <a:pt x="1234529" y="1297074"/>
                  </a:lnTo>
                  <a:lnTo>
                    <a:pt x="1261533" y="1261268"/>
                  </a:lnTo>
                  <a:lnTo>
                    <a:pt x="1286949" y="1222188"/>
                  </a:lnTo>
                  <a:lnTo>
                    <a:pt x="1310878" y="1180207"/>
                  </a:lnTo>
                  <a:lnTo>
                    <a:pt x="1333417" y="1135695"/>
                  </a:lnTo>
                  <a:lnTo>
                    <a:pt x="1354666" y="1089025"/>
                  </a:lnTo>
                  <a:lnTo>
                    <a:pt x="1374725" y="1040569"/>
                  </a:lnTo>
                  <a:lnTo>
                    <a:pt x="1393692" y="990699"/>
                  </a:lnTo>
                  <a:lnTo>
                    <a:pt x="1411667" y="939787"/>
                  </a:lnTo>
                  <a:lnTo>
                    <a:pt x="1428749" y="888206"/>
                  </a:lnTo>
                  <a:lnTo>
                    <a:pt x="1445038" y="836327"/>
                  </a:lnTo>
                  <a:lnTo>
                    <a:pt x="1460632" y="784522"/>
                  </a:lnTo>
                  <a:lnTo>
                    <a:pt x="1475630" y="733164"/>
                  </a:lnTo>
                  <a:lnTo>
                    <a:pt x="1490133" y="682625"/>
                  </a:lnTo>
                  <a:lnTo>
                    <a:pt x="1504238" y="633276"/>
                  </a:lnTo>
                  <a:lnTo>
                    <a:pt x="1518046" y="585489"/>
                  </a:lnTo>
                  <a:lnTo>
                    <a:pt x="1531656" y="539638"/>
                  </a:lnTo>
                  <a:lnTo>
                    <a:pt x="1545166" y="496093"/>
                  </a:lnTo>
                  <a:lnTo>
                    <a:pt x="1558676" y="455228"/>
                  </a:lnTo>
                  <a:lnTo>
                    <a:pt x="1572286" y="417413"/>
                  </a:lnTo>
                  <a:lnTo>
                    <a:pt x="1600200" y="352425"/>
                  </a:lnTo>
                  <a:lnTo>
                    <a:pt x="1641276" y="274401"/>
                  </a:lnTo>
                  <a:lnTo>
                    <a:pt x="1678781" y="210442"/>
                  </a:lnTo>
                  <a:lnTo>
                    <a:pt x="1712714" y="158539"/>
                  </a:lnTo>
                  <a:lnTo>
                    <a:pt x="1743075" y="116681"/>
                  </a:lnTo>
                  <a:lnTo>
                    <a:pt x="1769864" y="82860"/>
                  </a:lnTo>
                  <a:lnTo>
                    <a:pt x="1793081" y="55066"/>
                  </a:lnTo>
                  <a:lnTo>
                    <a:pt x="1812726" y="31291"/>
                  </a:lnTo>
                  <a:lnTo>
                    <a:pt x="1828800" y="9525"/>
                  </a:lnTo>
                </a:path>
                <a:path w="2400300" h="1645920">
                  <a:moveTo>
                    <a:pt x="390525" y="402589"/>
                  </a:moveTo>
                  <a:lnTo>
                    <a:pt x="390525" y="759459"/>
                  </a:lnTo>
                </a:path>
                <a:path w="2400300" h="1645920">
                  <a:moveTo>
                    <a:pt x="1828800" y="1104900"/>
                  </a:moveTo>
                  <a:lnTo>
                    <a:pt x="18288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469639" y="2079625"/>
              <a:ext cx="1485900" cy="1485900"/>
            </a:xfrm>
            <a:custGeom>
              <a:avLst/>
              <a:gdLst/>
              <a:ahLst/>
              <a:cxnLst/>
              <a:rect l="l" t="t" r="r" b="b"/>
              <a:pathLst>
                <a:path w="1485900" h="1485900">
                  <a:moveTo>
                    <a:pt x="1485900" y="0"/>
                  </a:moveTo>
                  <a:lnTo>
                    <a:pt x="0" y="148590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4237609" y="2236977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110">
                <a:latin typeface="Times New Roman"/>
                <a:cs typeface="Times New Roman"/>
              </a:rPr>
              <a:t>(c,0</a:t>
            </a:r>
            <a:r>
              <a:rPr dirty="0" baseline="-29761" sz="2100" spc="-165">
                <a:latin typeface="Symbol"/>
                <a:cs typeface="Symbol"/>
              </a:rPr>
              <a:t></a:t>
            </a:r>
            <a:r>
              <a:rPr dirty="0" sz="1000" spc="-11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22802" y="2922777"/>
            <a:ext cx="412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(a,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f(a))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58334" y="2035810"/>
            <a:ext cx="462280" cy="4260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imes New Roman"/>
                <a:cs typeface="Times New Roman"/>
              </a:rPr>
              <a:t>(b,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f(b))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000">
                <a:latin typeface="Times New Roman"/>
                <a:cs typeface="Times New Roman"/>
              </a:rPr>
              <a:t>(b,0)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42766" y="2200401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110">
                <a:latin typeface="Times New Roman"/>
                <a:cs typeface="Times New Roman"/>
              </a:rPr>
              <a:t>(a</a:t>
            </a:r>
            <a:r>
              <a:rPr dirty="0" baseline="-41666" sz="2100" spc="-165">
                <a:latin typeface="Symbol"/>
                <a:cs typeface="Symbol"/>
              </a:rPr>
              <a:t></a:t>
            </a:r>
            <a:r>
              <a:rPr dirty="0" sz="1000" spc="-110">
                <a:latin typeface="Times New Roman"/>
                <a:cs typeface="Times New Roman"/>
              </a:rPr>
              <a:t>,0)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67809" y="2531109"/>
            <a:ext cx="565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0FF00"/>
                </a:solidFill>
                <a:latin typeface="Symbol"/>
                <a:cs typeface="Symbol"/>
              </a:rPr>
              <a:t>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x)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67989" y="1846198"/>
            <a:ext cx="697230" cy="209550"/>
          </a:xfrm>
          <a:custGeom>
            <a:avLst/>
            <a:gdLst/>
            <a:ahLst/>
            <a:cxnLst/>
            <a:rect l="l" t="t" r="r" b="b"/>
            <a:pathLst>
              <a:path w="697229" h="209550">
                <a:moveTo>
                  <a:pt x="621743" y="178588"/>
                </a:moveTo>
                <a:lnTo>
                  <a:pt x="613537" y="209295"/>
                </a:lnTo>
                <a:lnTo>
                  <a:pt x="696976" y="192150"/>
                </a:lnTo>
                <a:lnTo>
                  <a:pt x="685371" y="181863"/>
                </a:lnTo>
                <a:lnTo>
                  <a:pt x="633984" y="181863"/>
                </a:lnTo>
                <a:lnTo>
                  <a:pt x="621743" y="178588"/>
                </a:lnTo>
                <a:close/>
              </a:path>
              <a:path w="697229" h="209550">
                <a:moveTo>
                  <a:pt x="625035" y="166268"/>
                </a:moveTo>
                <a:lnTo>
                  <a:pt x="621743" y="178588"/>
                </a:lnTo>
                <a:lnTo>
                  <a:pt x="633984" y="181863"/>
                </a:lnTo>
                <a:lnTo>
                  <a:pt x="637286" y="169544"/>
                </a:lnTo>
                <a:lnTo>
                  <a:pt x="625035" y="166268"/>
                </a:lnTo>
                <a:close/>
              </a:path>
              <a:path w="697229" h="209550">
                <a:moveTo>
                  <a:pt x="633222" y="135635"/>
                </a:moveTo>
                <a:lnTo>
                  <a:pt x="625035" y="166268"/>
                </a:lnTo>
                <a:lnTo>
                  <a:pt x="637286" y="169544"/>
                </a:lnTo>
                <a:lnTo>
                  <a:pt x="633984" y="181863"/>
                </a:lnTo>
                <a:lnTo>
                  <a:pt x="685371" y="181863"/>
                </a:lnTo>
                <a:lnTo>
                  <a:pt x="633222" y="135635"/>
                </a:lnTo>
                <a:close/>
              </a:path>
              <a:path w="697229" h="209550">
                <a:moveTo>
                  <a:pt x="3301" y="0"/>
                </a:moveTo>
                <a:lnTo>
                  <a:pt x="0" y="12191"/>
                </a:lnTo>
                <a:lnTo>
                  <a:pt x="621743" y="178588"/>
                </a:lnTo>
                <a:lnTo>
                  <a:pt x="625035" y="166268"/>
                </a:lnTo>
                <a:lnTo>
                  <a:pt x="33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r>
              <a:rPr dirty="0"/>
              <a:t>28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Rostam Karim</dc:creator>
  <dc:title>Default Normal Template</dc:title>
  <dcterms:created xsi:type="dcterms:W3CDTF">2023-05-18T19:22:01Z</dcterms:created>
  <dcterms:modified xsi:type="dcterms:W3CDTF">2023-05-18T19:22:01Z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2023-05-18T00:00:00Z</vt:filetime>
  </property>
</Properties>
</file>