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69" r:id="rId2"/>
  </p:sldMasterIdLst>
  <p:notesMasterIdLst>
    <p:notesMasterId r:id="rId17"/>
  </p:notesMasterIdLst>
  <p:sldIdLst>
    <p:sldId id="329" r:id="rId3"/>
    <p:sldId id="341" r:id="rId4"/>
    <p:sldId id="330" r:id="rId5"/>
    <p:sldId id="331" r:id="rId6"/>
    <p:sldId id="337" r:id="rId7"/>
    <p:sldId id="332" r:id="rId8"/>
    <p:sldId id="338" r:id="rId9"/>
    <p:sldId id="334" r:id="rId10"/>
    <p:sldId id="339" r:id="rId11"/>
    <p:sldId id="333" r:id="rId12"/>
    <p:sldId id="340" r:id="rId13"/>
    <p:sldId id="335" r:id="rId14"/>
    <p:sldId id="336" r:id="rId15"/>
    <p:sldId id="309" r:id="rId16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FF"/>
    <a:srgbClr val="99FFCC"/>
    <a:srgbClr val="FFFF00"/>
    <a:srgbClr val="9999FF"/>
    <a:srgbClr val="FF33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75" autoAdjust="0"/>
    <p:restoredTop sz="94718" autoAdjust="0"/>
  </p:normalViewPr>
  <p:slideViewPr>
    <p:cSldViewPr>
      <p:cViewPr varScale="1">
        <p:scale>
          <a:sx n="59" d="100"/>
          <a:sy n="59" d="100"/>
        </p:scale>
        <p:origin x="12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EA0818AF-A8EA-4162-9E23-4C79A0338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704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CFD515-7A24-43B4-B16E-1F3C5C520BE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89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</p:grpSp>
      <p:sp>
        <p:nvSpPr>
          <p:cNvPr id="10343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343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ABC4B-BD84-42F2-822D-DC5616862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9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AED16-E540-40BD-BB37-4D1E526A6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2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079EF-21F3-4B13-AC4E-B6D8F1466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4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46FBF-22F5-454F-86F3-CB41F29A3D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823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E6DAB-24A3-481C-A9BB-7E3B5554D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0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4B9C1-EB41-4D0B-BA1C-91D37D3D74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3638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5B21C-3EDF-4E54-B48A-EEAA8DD6E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93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0D58B-D625-4013-A341-94EF5F651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5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24F7B-71D9-490A-8317-C626286DA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5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52A0E-CB1B-46B3-922D-1D2F153B9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6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8911D-7002-47E8-BCA1-F45BBD9A8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7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B026B-F122-4176-B81E-7FDFBD967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1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B95FE-C410-4420-92D1-1D8F92C01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421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39954-AACA-4970-B963-14D9D401D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3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1D9FF-4EF4-4F87-82E1-950151B64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1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10532-87A1-428C-91F5-4B24BAEAB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8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369AA-971A-487A-95BD-91D28E81B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0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D3501-297B-4677-A4B3-42CB47806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9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1D95D-5247-4F2B-8DF1-DD98CD699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6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07689-C678-4453-AA8F-CD73266A8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4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16FD4-F8D8-4364-89FF-E9C9AE57E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16508-CB8B-4A78-8BBC-465214A58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1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0240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240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240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240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240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240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240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</p:grpSp>
      <p:sp>
        <p:nvSpPr>
          <p:cNvPr id="10241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41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1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1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1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7FB6E24-65E2-419A-9257-5F7E22D54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56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7F87E38B-9A21-4A7B-8D09-FBEB7DD5F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81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44" r:id="rId2"/>
    <p:sldLayoutId id="2147484158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9" r:id="rId9"/>
    <p:sldLayoutId id="2147484150" r:id="rId10"/>
    <p:sldLayoutId id="214748415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../Vedio/Whats%20Education%20For.mp4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Knowledge" TargetMode="External"/><Relationship Id="rId7" Type="http://schemas.openxmlformats.org/officeDocument/2006/relationships/hyperlink" Target="https://en.wikipedia.org/wiki/Habit_(psychology)" TargetMode="External"/><Relationship Id="rId2" Type="http://schemas.openxmlformats.org/officeDocument/2006/relationships/hyperlink" Target="https://en.wikipedia.org/wiki/Learning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en.wikipedia.org/wiki/Belief" TargetMode="External"/><Relationship Id="rId5" Type="http://schemas.openxmlformats.org/officeDocument/2006/relationships/hyperlink" Target="https://en.wikipedia.org/wiki/Values" TargetMode="External"/><Relationship Id="rId4" Type="http://schemas.openxmlformats.org/officeDocument/2006/relationships/hyperlink" Target="https://en.wikipedia.org/wiki/Skil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raining" TargetMode="External"/><Relationship Id="rId2" Type="http://schemas.openxmlformats.org/officeDocument/2006/relationships/hyperlink" Target="https://en.wikipedia.org/wiki/Teaching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en.wikipedia.org/wiki/Research" TargetMode="External"/><Relationship Id="rId5" Type="http://schemas.openxmlformats.org/officeDocument/2006/relationships/hyperlink" Target="https://en.wikipedia.org/wiki/Discussion" TargetMode="External"/><Relationship Id="rId4" Type="http://schemas.openxmlformats.org/officeDocument/2006/relationships/hyperlink" Target="https://en.wikipedia.org/wiki/Storytellin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219200"/>
            <a:ext cx="6705600" cy="2364185"/>
          </a:xfrm>
        </p:spPr>
        <p:txBody>
          <a:bodyPr/>
          <a:lstStyle/>
          <a:p>
            <a:pPr algn="ctr" rtl="1"/>
            <a:r>
              <a:rPr lang="en-US" sz="7200" b="1" dirty="0">
                <a:latin typeface="+mn-lt"/>
                <a:cs typeface="Ali_K_Alwand" pitchFamily="2" charset="-78"/>
              </a:rPr>
              <a:t>Educational  Texts</a:t>
            </a:r>
            <a:endParaRPr lang="en-GB" sz="7200" b="1" dirty="0">
              <a:latin typeface="+mn-lt"/>
              <a:cs typeface="Ali_K_Alwand" pitchFamily="2" charset="-78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CC98D78-754C-4074-B42B-0779E1F4622D}"/>
              </a:ext>
            </a:extLst>
          </p:cNvPr>
          <p:cNvSpPr txBox="1">
            <a:spLocks/>
          </p:cNvSpPr>
          <p:nvPr/>
        </p:nvSpPr>
        <p:spPr bwMode="auto">
          <a:xfrm>
            <a:off x="1447800" y="4724400"/>
            <a:ext cx="5976664" cy="7920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4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Asst Prof Dr </a:t>
            </a:r>
            <a:r>
              <a:rPr lang="en-GB" sz="4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Izzuddin</a:t>
            </a:r>
            <a:r>
              <a:rPr lang="en-GB" sz="4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. Aziz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25" r="2083"/>
          <a:stretch/>
        </p:blipFill>
        <p:spPr>
          <a:xfrm flipH="1">
            <a:off x="0" y="1076652"/>
            <a:ext cx="1828800" cy="26492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0" y="6019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74169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57250"/>
          </a:xfrm>
        </p:spPr>
        <p:txBody>
          <a:bodyPr/>
          <a:lstStyle/>
          <a:p>
            <a:r>
              <a:rPr lang="en-US" dirty="0"/>
              <a:t>Major change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One major change in this decade is that 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teachers are now being held accountable for the quality of learning </a:t>
            </a:r>
            <a:r>
              <a:rPr lang="en-US" sz="2800" spc="-4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their</a:t>
            </a:r>
            <a:r>
              <a:rPr lang="en-US" sz="2800" spc="-9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classrooms</a:t>
            </a:r>
            <a:r>
              <a:rPr lang="en-US" sz="2800" spc="-9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more</a:t>
            </a:r>
            <a:r>
              <a:rPr lang="en-US" sz="2800" spc="-9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strictly</a:t>
            </a:r>
            <a:r>
              <a:rPr lang="en-US" sz="2800" spc="-9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than</a:t>
            </a:r>
            <a:r>
              <a:rPr lang="en-US" sz="2800" spc="-8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en-US" sz="2800" spc="-9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2800" spc="-9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past.</a:t>
            </a:r>
            <a:r>
              <a:rPr lang="en-US" sz="2800" spc="-9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800" spc="-90" dirty="0">
              <a:solidFill>
                <a:srgbClr val="231F2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800" spc="-90" dirty="0">
              <a:solidFill>
                <a:srgbClr val="231F2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Honor may be given only to those who can combine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good intentions </a:t>
            </a:r>
            <a:r>
              <a:rPr lang="en-US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with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effective performance</a:t>
            </a:r>
            <a:r>
              <a:rPr lang="en-US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37103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57250"/>
          </a:xfrm>
        </p:spPr>
        <p:txBody>
          <a:bodyPr/>
          <a:lstStyle/>
          <a:p>
            <a:r>
              <a:rPr lang="en-US" b="1" dirty="0"/>
              <a:t>Changing the Students Lives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Teachers do more than </a:t>
            </a:r>
            <a:r>
              <a:rPr lang="en-US" sz="3600" b="1" dirty="0"/>
              <a:t>teach</a:t>
            </a:r>
            <a:r>
              <a:rPr lang="en-US" sz="3600" dirty="0"/>
              <a:t>, and their impact extends far </a:t>
            </a:r>
            <a:r>
              <a:rPr lang="en-US" sz="3600" dirty="0">
                <a:solidFill>
                  <a:srgbClr val="FF0000"/>
                </a:solidFill>
              </a:rPr>
              <a:t>beyond the classroom.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 The teacher should be more than just an </a:t>
            </a:r>
            <a:r>
              <a:rPr lang="en-US" sz="3600" dirty="0">
                <a:solidFill>
                  <a:srgbClr val="FF0000"/>
                </a:solidFill>
              </a:rPr>
              <a:t>educator</a:t>
            </a:r>
            <a:r>
              <a:rPr lang="en-US" sz="3600" dirty="0"/>
              <a:t>: he/she is an </a:t>
            </a:r>
            <a:r>
              <a:rPr lang="en-US" sz="3600" b="1" dirty="0"/>
              <a:t>adviser</a:t>
            </a:r>
            <a:r>
              <a:rPr lang="en-US" sz="3600" dirty="0"/>
              <a:t>, a </a:t>
            </a:r>
            <a:r>
              <a:rPr lang="en-US" sz="3600" b="1" dirty="0"/>
              <a:t>confidant</a:t>
            </a:r>
            <a:r>
              <a:rPr lang="en-US" sz="3600" dirty="0"/>
              <a:t> and a </a:t>
            </a:r>
            <a:r>
              <a:rPr lang="en-US" sz="3600" b="1" dirty="0"/>
              <a:t>friend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8628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1"/>
          </a:xfrm>
        </p:spPr>
        <p:txBody>
          <a:bodyPr>
            <a:normAutofit lnSpcReduction="10000"/>
          </a:bodyPr>
          <a:lstStyle/>
          <a:p>
            <a:pPr marL="182880" indent="-91440">
              <a:lnSpc>
                <a:spcPct val="150000"/>
              </a:lnSpc>
            </a:pPr>
            <a:r>
              <a:rPr lang="en-US" sz="4800" dirty="0"/>
              <a:t>One of the most common reasons to become a teacher is to </a:t>
            </a:r>
            <a:r>
              <a:rPr lang="en-US" sz="4800" u="sng" dirty="0">
                <a:solidFill>
                  <a:srgbClr val="FF0000"/>
                </a:solidFill>
              </a:rPr>
              <a:t>make a difference in the lives of as many students as possible</a:t>
            </a:r>
          </a:p>
        </p:txBody>
      </p:sp>
    </p:spTree>
    <p:extLst>
      <p:ext uri="{BB962C8B-B14F-4D97-AF65-F5344CB8AC3E}">
        <p14:creationId xmlns:p14="http://schemas.microsoft.com/office/powerpoint/2010/main" val="423873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842590">
            <a:off x="363133" y="2854429"/>
            <a:ext cx="8229600" cy="1143000"/>
          </a:xfrm>
        </p:spPr>
        <p:txBody>
          <a:bodyPr/>
          <a:lstStyle/>
          <a:p>
            <a:pPr algn="ctr"/>
            <a:r>
              <a:rPr lang="en-US" sz="8000" dirty="0"/>
              <a:t>Activity Review </a:t>
            </a:r>
          </a:p>
        </p:txBody>
      </p:sp>
    </p:spTree>
    <p:extLst>
      <p:ext uri="{BB962C8B-B14F-4D97-AF65-F5344CB8AC3E}">
        <p14:creationId xmlns:p14="http://schemas.microsoft.com/office/powerpoint/2010/main" val="348549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eggs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3" descr="chicken_laying_eggs_md_cl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315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4" descr="eggs"/>
          <p:cNvPicPr>
            <a:picLocks noChangeAspect="1" noChangeArrowheads="1"/>
          </p:cNvPicPr>
          <p:nvPr/>
        </p:nvPicPr>
        <p:blipFill>
          <a:blip r:embed="rId3">
            <a:lum bright="3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755650" y="3500438"/>
            <a:ext cx="5543550" cy="2449512"/>
          </a:xfrm>
          <a:prstGeom prst="wedgeEllipseCallout">
            <a:avLst>
              <a:gd name="adj1" fmla="val 15866"/>
              <a:gd name="adj2" fmla="val -88755"/>
            </a:avLst>
          </a:prstGeom>
          <a:gradFill rotWithShape="1">
            <a:gsLst>
              <a:gs pos="0">
                <a:srgbClr val="FFFF00">
                  <a:alpha val="39998"/>
                </a:srgbClr>
              </a:gs>
              <a:gs pos="100000">
                <a:srgbClr val="FF3300">
                  <a:alpha val="39998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endParaRPr lang="en-US" sz="1800">
              <a:latin typeface="Arial" charset="0"/>
            </a:endParaRP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1116013" y="4652963"/>
            <a:ext cx="5040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  <a:defRPr/>
            </a:pP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for attention</a:t>
            </a:r>
          </a:p>
        </p:txBody>
      </p:sp>
      <p:pic>
        <p:nvPicPr>
          <p:cNvPr id="26631" name="Picture 7" descr="hi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25224">
            <a:off x="2843213" y="981075"/>
            <a:ext cx="2808287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Picture 8" descr="Thank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860800"/>
            <a:ext cx="3529012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3" name="Picture 9" descr="hi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069740">
            <a:off x="1187450" y="2997200"/>
            <a:ext cx="1055688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4" name="Picture 10" descr="hi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84667">
            <a:off x="5992813" y="3232150"/>
            <a:ext cx="1055687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18CDD-06E2-5BC8-1691-8D79E0EDE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Welcome to an old friend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D345084-1290-7DB8-E2A5-E4BD138B5B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2209800"/>
            <a:ext cx="2263937" cy="3822043"/>
          </a:xfrm>
          <a:prstGeom prst="rect">
            <a:avLst/>
          </a:prstGeom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37BE1EBF-3EC0-FFDA-02F1-86A3304E7989}"/>
              </a:ext>
            </a:extLst>
          </p:cNvPr>
          <p:cNvSpPr/>
          <p:nvPr/>
        </p:nvSpPr>
        <p:spPr>
          <a:xfrm>
            <a:off x="4419600" y="2209800"/>
            <a:ext cx="3733800" cy="1600200"/>
          </a:xfrm>
          <a:prstGeom prst="cloudCallout">
            <a:avLst>
              <a:gd name="adj1" fmla="val -86140"/>
              <a:gd name="adj2" fmla="val -776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C05E51-F089-31CD-0AE2-A5D174CD3465}"/>
              </a:ext>
            </a:extLst>
          </p:cNvPr>
          <p:cNvSpPr txBox="1"/>
          <p:nvPr/>
        </p:nvSpPr>
        <p:spPr>
          <a:xfrm>
            <a:off x="4572000" y="2366427"/>
            <a:ext cx="3124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solidFill>
                  <a:srgbClr val="FF0000"/>
                </a:solidFill>
              </a:rPr>
              <a:t>Please Remember me</a:t>
            </a:r>
          </a:p>
        </p:txBody>
      </p:sp>
    </p:spTree>
    <p:extLst>
      <p:ext uri="{BB962C8B-B14F-4D97-AF65-F5344CB8AC3E}">
        <p14:creationId xmlns:p14="http://schemas.microsoft.com/office/powerpoint/2010/main" val="197060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pPr algn="ctr"/>
            <a:r>
              <a:rPr lang="en-US" sz="8000" dirty="0">
                <a:solidFill>
                  <a:srgbClr val="FF0000"/>
                </a:solidFill>
                <a:latin typeface="Arial Black" panose="020B0A04020102020204" pitchFamily="34" charset="0"/>
                <a:hlinkClick r:id="rId2" action="ppaction://hlinkfile"/>
              </a:rPr>
              <a:t>Start</a:t>
            </a:r>
            <a:endParaRPr lang="en-US" sz="8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709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Seond</a:t>
            </a:r>
            <a:r>
              <a:rPr lang="en-US" dirty="0"/>
              <a:t> Session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915400" cy="4724400"/>
          </a:xfrm>
        </p:spPr>
        <p:txBody>
          <a:bodyPr/>
          <a:lstStyle/>
          <a:p>
            <a:r>
              <a:rPr lang="en-US" sz="4400" b="1" u="sng" dirty="0"/>
              <a:t>What is education</a:t>
            </a:r>
            <a:endParaRPr lang="en-US" sz="4400" b="1" dirty="0"/>
          </a:p>
          <a:p>
            <a:r>
              <a:rPr lang="en-US" sz="4400" b="1" dirty="0"/>
              <a:t>Education</a:t>
            </a:r>
            <a:r>
              <a:rPr lang="en-US" sz="4400" dirty="0"/>
              <a:t> is the </a:t>
            </a:r>
            <a:r>
              <a:rPr lang="en-US" sz="4400" b="1" dirty="0"/>
              <a:t>process of facilitating </a:t>
            </a:r>
            <a:r>
              <a:rPr lang="en-US" sz="4400" b="1" dirty="0">
                <a:hlinkClick r:id="rId2" tooltip="Learning"/>
              </a:rPr>
              <a:t>learning</a:t>
            </a:r>
            <a:r>
              <a:rPr lang="en-US" sz="4400" b="1" dirty="0"/>
              <a:t>, or the achievement of </a:t>
            </a:r>
            <a:r>
              <a:rPr lang="en-US" sz="4400" b="1" dirty="0">
                <a:hlinkClick r:id="rId3" tooltip="Knowledge"/>
              </a:rPr>
              <a:t>knowledge</a:t>
            </a:r>
            <a:r>
              <a:rPr lang="en-US" sz="4400" b="1" dirty="0"/>
              <a:t>, </a:t>
            </a:r>
            <a:r>
              <a:rPr lang="en-US" sz="4400" b="1" dirty="0">
                <a:hlinkClick r:id="rId4" tooltip="Skill"/>
              </a:rPr>
              <a:t>skills</a:t>
            </a:r>
            <a:r>
              <a:rPr lang="en-US" sz="4400" b="1" dirty="0"/>
              <a:t>, </a:t>
            </a:r>
            <a:r>
              <a:rPr lang="en-US" sz="4400" b="1" dirty="0">
                <a:hlinkClick r:id="rId5" tooltip="Values"/>
              </a:rPr>
              <a:t>values</a:t>
            </a:r>
            <a:r>
              <a:rPr lang="en-US" sz="4400" b="1" dirty="0"/>
              <a:t>, </a:t>
            </a:r>
            <a:r>
              <a:rPr lang="en-US" sz="4400" b="1" dirty="0">
                <a:hlinkClick r:id="rId6" tooltip="Belief"/>
              </a:rPr>
              <a:t>beliefs</a:t>
            </a:r>
            <a:r>
              <a:rPr lang="en-US" sz="4400" b="1" dirty="0"/>
              <a:t>, and </a:t>
            </a:r>
            <a:r>
              <a:rPr lang="en-US" sz="4400" b="1" dirty="0">
                <a:hlinkClick r:id="rId7" tooltip="Habit (psychology)"/>
              </a:rPr>
              <a:t>habits.</a:t>
            </a:r>
            <a:r>
              <a:rPr lang="en-US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863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Seond</a:t>
            </a:r>
            <a:r>
              <a:rPr lang="en-US" dirty="0"/>
              <a:t> Session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915400" cy="4724400"/>
          </a:xfrm>
        </p:spPr>
        <p:txBody>
          <a:bodyPr/>
          <a:lstStyle/>
          <a:p>
            <a:r>
              <a:rPr lang="en-US" sz="3600" b="1" u="sng" dirty="0"/>
              <a:t>What is education</a:t>
            </a:r>
            <a:endParaRPr lang="en-US" sz="3600" b="1" dirty="0"/>
          </a:p>
          <a:p>
            <a:r>
              <a:rPr lang="en-US" sz="4400" b="1" dirty="0"/>
              <a:t>Educational methods </a:t>
            </a:r>
            <a:r>
              <a:rPr lang="en-US" sz="4400" dirty="0"/>
              <a:t>include </a:t>
            </a:r>
            <a:r>
              <a:rPr lang="en-US" sz="4400" dirty="0">
                <a:hlinkClick r:id="rId2" tooltip="Teaching"/>
              </a:rPr>
              <a:t>teaching</a:t>
            </a:r>
            <a:r>
              <a:rPr lang="en-US" sz="4400" dirty="0"/>
              <a:t>, </a:t>
            </a:r>
            <a:r>
              <a:rPr lang="en-US" sz="4400" dirty="0">
                <a:hlinkClick r:id="rId3" tooltip="Training"/>
              </a:rPr>
              <a:t>training</a:t>
            </a:r>
            <a:r>
              <a:rPr lang="en-US" sz="4400" dirty="0"/>
              <a:t>, </a:t>
            </a:r>
            <a:r>
              <a:rPr lang="en-US" sz="4400" dirty="0">
                <a:hlinkClick r:id="rId4" tooltip="Storytelling"/>
              </a:rPr>
              <a:t>storytelling</a:t>
            </a:r>
            <a:r>
              <a:rPr lang="en-US" sz="4400" dirty="0"/>
              <a:t>, </a:t>
            </a:r>
            <a:r>
              <a:rPr lang="en-US" sz="4400" dirty="0">
                <a:hlinkClick r:id="rId5" tooltip="Discussion"/>
              </a:rPr>
              <a:t>discussion</a:t>
            </a:r>
            <a:r>
              <a:rPr lang="en-US" sz="4400" dirty="0"/>
              <a:t> and directed </a:t>
            </a:r>
            <a:r>
              <a:rPr lang="en-US" sz="4400" dirty="0">
                <a:hlinkClick r:id="rId6" tooltip="Research"/>
              </a:rPr>
              <a:t>research</a:t>
            </a:r>
            <a:r>
              <a:rPr lang="en-US" sz="4400" dirty="0"/>
              <a:t>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8490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99"/>
            <a:ext cx="8305800" cy="5029201"/>
          </a:xfrm>
        </p:spPr>
        <p:txBody>
          <a:bodyPr/>
          <a:lstStyle/>
          <a:p>
            <a:r>
              <a:rPr lang="en-US" sz="5400" dirty="0"/>
              <a:t>Within their classrooms, teachers have always been a </a:t>
            </a:r>
            <a:r>
              <a:rPr lang="en-US" sz="5400" dirty="0">
                <a:solidFill>
                  <a:srgbClr val="FF0000"/>
                </a:solidFill>
              </a:rPr>
              <a:t>critical factor </a:t>
            </a:r>
            <a:r>
              <a:rPr lang="en-US" sz="5400" dirty="0"/>
              <a:t>in </a:t>
            </a:r>
            <a:r>
              <a:rPr lang="en-US" sz="5400" dirty="0">
                <a:solidFill>
                  <a:srgbClr val="00B050"/>
                </a:solidFill>
              </a:rPr>
              <a:t>defining students' academic </a:t>
            </a:r>
            <a:r>
              <a:rPr lang="en-US" sz="5400" dirty="0"/>
              <a:t>and </a:t>
            </a:r>
            <a:r>
              <a:rPr lang="en-US" sz="5400" dirty="0">
                <a:solidFill>
                  <a:srgbClr val="00B050"/>
                </a:solidFill>
              </a:rPr>
              <a:t>social success</a:t>
            </a:r>
            <a:r>
              <a:rPr lang="en-US" sz="5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883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495800"/>
          </a:xfrm>
        </p:spPr>
        <p:txBody>
          <a:bodyPr/>
          <a:lstStyle/>
          <a:p>
            <a:r>
              <a:rPr lang="en-US" sz="4800" dirty="0"/>
              <a:t>From the time the student arrives at school until they leave, teachers </a:t>
            </a:r>
            <a:r>
              <a:rPr lang="en-US" sz="4800" dirty="0">
                <a:solidFill>
                  <a:srgbClr val="00B050"/>
                </a:solidFill>
              </a:rPr>
              <a:t>impact the lives of their students</a:t>
            </a:r>
            <a:r>
              <a:rPr lang="en-US" sz="4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84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57250"/>
          </a:xfrm>
        </p:spPr>
        <p:txBody>
          <a:bodyPr/>
          <a:lstStyle/>
          <a:p>
            <a:r>
              <a:rPr lang="en-US" b="1" dirty="0"/>
              <a:t>Effective 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391400" cy="4389437"/>
          </a:xfrm>
        </p:spPr>
        <p:txBody>
          <a:bodyPr/>
          <a:lstStyle/>
          <a:p>
            <a:pPr algn="justLow">
              <a:lnSpc>
                <a:spcPct val="150000"/>
              </a:lnSpc>
            </a:pPr>
            <a:r>
              <a:rPr lang="en-US" sz="3600" dirty="0"/>
              <a:t>Effective teachers recognize the importance of their </a:t>
            </a:r>
            <a:r>
              <a:rPr lang="en-US" sz="3600" dirty="0">
                <a:solidFill>
                  <a:srgbClr val="00B050"/>
                </a:solidFill>
              </a:rPr>
              <a:t>influence</a:t>
            </a:r>
            <a:r>
              <a:rPr lang="en-US" sz="3600" dirty="0"/>
              <a:t> and they prepare long before they arrive at school as they plan each lesson. </a:t>
            </a:r>
          </a:p>
        </p:txBody>
      </p:sp>
    </p:spTree>
    <p:extLst>
      <p:ext uri="{BB962C8B-B14F-4D97-AF65-F5344CB8AC3E}">
        <p14:creationId xmlns:p14="http://schemas.microsoft.com/office/powerpoint/2010/main" val="348875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46645-E22C-EFEC-93D8-6C7BCA2B6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Effective teachers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77F35-3797-A21A-B84B-9AB415454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696200" cy="4389437"/>
          </a:xfrm>
        </p:spPr>
        <p:txBody>
          <a:bodyPr/>
          <a:lstStyle/>
          <a:p>
            <a:pPr algn="justLow">
              <a:lnSpc>
                <a:spcPct val="150000"/>
              </a:lnSpc>
            </a:pPr>
            <a:r>
              <a:rPr lang="en-US" sz="3200" dirty="0"/>
              <a:t>They </a:t>
            </a:r>
            <a:r>
              <a:rPr lang="en-US" sz="3200" dirty="0">
                <a:solidFill>
                  <a:srgbClr val="00B050"/>
                </a:solidFill>
              </a:rPr>
              <a:t>continue preparing after the school day ends</a:t>
            </a:r>
            <a:r>
              <a:rPr lang="en-US" sz="3200" dirty="0"/>
              <a:t> as </a:t>
            </a:r>
            <a:r>
              <a:rPr lang="en-US" sz="3200" b="1" dirty="0">
                <a:solidFill>
                  <a:srgbClr val="C00000"/>
                </a:solidFill>
              </a:rPr>
              <a:t>they consider 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teaching methodologies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00B050"/>
                </a:solidFill>
              </a:rPr>
              <a:t>methods of minimizing disruptive behaviour</a:t>
            </a:r>
            <a:r>
              <a:rPr lang="en-US" sz="3200" dirty="0"/>
              <a:t>, and the </a:t>
            </a:r>
            <a:r>
              <a:rPr lang="en-US" sz="3200" dirty="0">
                <a:solidFill>
                  <a:srgbClr val="FF0000"/>
                </a:solidFill>
              </a:rPr>
              <a:t>design of future lesson plans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/>
              <a:t>to fit the diverse needs of their students.</a:t>
            </a:r>
          </a:p>
          <a:p>
            <a:pPr algn="justLow">
              <a:lnSpc>
                <a:spcPct val="15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1824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1528</TotalTime>
  <Words>289</Words>
  <Application>Microsoft Office PowerPoint</Application>
  <PresentationFormat>On-screen Show (4:3)</PresentationFormat>
  <Paragraphs>30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Arial Black</vt:lpstr>
      <vt:lpstr>Calibri</vt:lpstr>
      <vt:lpstr>Constantia</vt:lpstr>
      <vt:lpstr>Microsoft Himalaya</vt:lpstr>
      <vt:lpstr>Times New Roman</vt:lpstr>
      <vt:lpstr>Wingdings</vt:lpstr>
      <vt:lpstr>Wingdings 2</vt:lpstr>
      <vt:lpstr>Orbit</vt:lpstr>
      <vt:lpstr>Flow</vt:lpstr>
      <vt:lpstr>Educational  Texts</vt:lpstr>
      <vt:lpstr>Welcome to an old friend </vt:lpstr>
      <vt:lpstr>Start</vt:lpstr>
      <vt:lpstr>The Seond Session </vt:lpstr>
      <vt:lpstr>The Seond Session </vt:lpstr>
      <vt:lpstr>PowerPoint Presentation</vt:lpstr>
      <vt:lpstr>PowerPoint Presentation</vt:lpstr>
      <vt:lpstr>Effective teachers</vt:lpstr>
      <vt:lpstr>Effective teachers</vt:lpstr>
      <vt:lpstr>Major change </vt:lpstr>
      <vt:lpstr>Changing the Students Lives </vt:lpstr>
      <vt:lpstr>PowerPoint Presentation</vt:lpstr>
      <vt:lpstr>Activity Review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من PowerPoint</dc:title>
  <dc:creator>pc com</dc:creator>
  <cp:lastModifiedBy>Izaddin Aziz</cp:lastModifiedBy>
  <cp:revision>181</cp:revision>
  <dcterms:created xsi:type="dcterms:W3CDTF">2003-08-15T00:59:39Z</dcterms:created>
  <dcterms:modified xsi:type="dcterms:W3CDTF">2022-09-24T19:53:30Z</dcterms:modified>
</cp:coreProperties>
</file>