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69" r:id="rId2"/>
  </p:sldMasterIdLst>
  <p:notesMasterIdLst>
    <p:notesMasterId r:id="rId14"/>
  </p:notesMasterIdLst>
  <p:sldIdLst>
    <p:sldId id="329" r:id="rId3"/>
    <p:sldId id="342" r:id="rId4"/>
    <p:sldId id="343" r:id="rId5"/>
    <p:sldId id="346" r:id="rId6"/>
    <p:sldId id="344" r:id="rId7"/>
    <p:sldId id="347" r:id="rId8"/>
    <p:sldId id="348" r:id="rId9"/>
    <p:sldId id="349" r:id="rId10"/>
    <p:sldId id="350" r:id="rId11"/>
    <p:sldId id="336" r:id="rId12"/>
    <p:sldId id="309" r:id="rId1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99FFCC"/>
    <a:srgbClr val="FFFF00"/>
    <a:srgbClr val="9999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5" autoAdjust="0"/>
    <p:restoredTop sz="94718" autoAdjust="0"/>
  </p:normalViewPr>
  <p:slideViewPr>
    <p:cSldViewPr>
      <p:cViewPr varScale="1">
        <p:scale>
          <a:sx n="59" d="100"/>
          <a:sy n="59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0818AF-A8EA-4162-9E23-4C79A03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0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D515-7A24-43B4-B16E-1F3C5C520BE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8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34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BC4B-BD84-42F2-822D-DC5616862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9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AED16-E540-40BD-BB37-4D1E526A6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2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79EF-21F3-4B13-AC4E-B6D8F146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4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6FBF-22F5-454F-86F3-CB41F29A3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2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6DAB-24A3-481C-A9BB-7E3B5554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B9C1-EB41-4D0B-BA1C-91D37D3D7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6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B21C-3EDF-4E54-B48A-EEAA8DD6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D58B-D625-4013-A341-94EF5F65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F7B-71D9-490A-8317-C626286D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A0E-CB1B-46B3-922D-1D2F153B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911D-7002-47E8-BCA1-F45BBD9A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026B-F122-4176-B81E-7FDFBD96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95FE-C410-4420-92D1-1D8F92C0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9954-AACA-4970-B963-14D9D401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D9FF-4EF4-4F87-82E1-950151B6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0532-87A1-428C-91F5-4B24BAEA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9AA-971A-487A-95BD-91D28E81B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3501-297B-4677-A4B3-42CB47806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D95D-5247-4F2B-8DF1-DD98CD699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7689-C678-4453-AA8F-CD73266A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6FD4-F8D8-4364-89FF-E9C9AE57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6508-CB8B-4A78-8BBC-465214A5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7FB6E24-65E2-419A-9257-5F7E22D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6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F87E38B-9A21-4A7B-8D09-FBEB7DD5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58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219200"/>
            <a:ext cx="6705600" cy="2364185"/>
          </a:xfrm>
        </p:spPr>
        <p:txBody>
          <a:bodyPr/>
          <a:lstStyle/>
          <a:p>
            <a:pPr algn="ctr" rtl="1"/>
            <a:r>
              <a:rPr lang="en-US" sz="7200" b="1" dirty="0">
                <a:latin typeface="+mn-lt"/>
                <a:cs typeface="Ali_K_Alwand" pitchFamily="2" charset="-78"/>
              </a:rPr>
              <a:t>Educational  Texts</a:t>
            </a:r>
            <a:endParaRPr lang="en-GB" sz="7200" b="1" dirty="0">
              <a:latin typeface="+mn-lt"/>
              <a:cs typeface="Ali_K_Alwand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CC98D78-754C-4074-B42B-0779E1F4622D}"/>
              </a:ext>
            </a:extLst>
          </p:cNvPr>
          <p:cNvSpPr txBox="1">
            <a:spLocks/>
          </p:cNvSpPr>
          <p:nvPr/>
        </p:nvSpPr>
        <p:spPr bwMode="auto">
          <a:xfrm>
            <a:off x="1447800" y="4724400"/>
            <a:ext cx="597666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Asst Prof Dr </a:t>
            </a:r>
            <a:r>
              <a:rPr lang="en-GB" sz="4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Izzuddin</a:t>
            </a: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 Aziz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5" r="2083"/>
          <a:stretch/>
        </p:blipFill>
        <p:spPr>
          <a:xfrm flipH="1">
            <a:off x="0" y="1076652"/>
            <a:ext cx="1828800" cy="2649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74169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42590">
            <a:off x="363133" y="2854429"/>
            <a:ext cx="8229600" cy="1143000"/>
          </a:xfrm>
        </p:spPr>
        <p:txBody>
          <a:bodyPr/>
          <a:lstStyle/>
          <a:p>
            <a:pPr algn="ctr"/>
            <a:r>
              <a:rPr lang="en-US" sz="8000" dirty="0"/>
              <a:t>Activity Review </a:t>
            </a:r>
          </a:p>
        </p:txBody>
      </p:sp>
    </p:spTree>
    <p:extLst>
      <p:ext uri="{BB962C8B-B14F-4D97-AF65-F5344CB8AC3E}">
        <p14:creationId xmlns:p14="http://schemas.microsoft.com/office/powerpoint/2010/main" val="34854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gg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chicken_laying_eggs_md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3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eggs"/>
          <p:cNvPicPr>
            <a:picLocks noChangeAspect="1" noChangeArrowheads="1"/>
          </p:cNvPicPr>
          <p:nvPr/>
        </p:nvPicPr>
        <p:blipFill>
          <a:blip r:embed="rId3">
            <a:lum bright="3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55650" y="3500438"/>
            <a:ext cx="5543550" cy="2449512"/>
          </a:xfrm>
          <a:prstGeom prst="wedgeEllipseCallout">
            <a:avLst>
              <a:gd name="adj1" fmla="val 15866"/>
              <a:gd name="adj2" fmla="val -88755"/>
            </a:avLst>
          </a:prstGeom>
          <a:gradFill rotWithShape="1">
            <a:gsLst>
              <a:gs pos="0">
                <a:srgbClr val="FFFF00">
                  <a:alpha val="39998"/>
                </a:srgbClr>
              </a:gs>
              <a:gs pos="100000">
                <a:srgbClr val="FF3300">
                  <a:alpha val="39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endParaRPr lang="en-US" sz="1800">
              <a:latin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116013" y="4652963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attention</a:t>
            </a:r>
          </a:p>
        </p:txBody>
      </p:sp>
      <p:pic>
        <p:nvPicPr>
          <p:cNvPr id="26631" name="Picture 7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5224">
            <a:off x="2843213" y="981075"/>
            <a:ext cx="28082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Thank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860800"/>
            <a:ext cx="35290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69740">
            <a:off x="1187450" y="2997200"/>
            <a:ext cx="10556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4667">
            <a:off x="5992813" y="3232150"/>
            <a:ext cx="1055687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tend naturally to assume that there must be some good, logical reason for all this. 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Perhaps if we didn't force children to go to school, or if schools operated much differently.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9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understand why traditional schools are what they are, we must abandon the idea that they are products of logical necessity or scientific insight. </a:t>
            </a:r>
            <a:endParaRPr lang="ar-IQ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are, instead, products of history. Schooling, as it exists today, only makes sense if we view it from a historical perspective.</a:t>
            </a:r>
          </a:p>
        </p:txBody>
      </p:sp>
    </p:spTree>
    <p:extLst>
      <p:ext uri="{BB962C8B-B14F-4D97-AF65-F5344CB8AC3E}">
        <p14:creationId xmlns:p14="http://schemas.microsoft.com/office/powerpoint/2010/main" val="262056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7348-B16E-3714-D639-67F7FA1E4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89437"/>
          </a:xfrm>
        </p:spPr>
        <p:txBody>
          <a:bodyPr/>
          <a:lstStyle/>
          <a:p>
            <a:pPr algn="justLow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explain why schools are what they are, we could present here, in a nutshell, an outline of the history of education, from the beginning of humankind until now.</a:t>
            </a:r>
          </a:p>
          <a:p>
            <a:pPr algn="justLow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309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57" y="1935163"/>
            <a:ext cx="4947743" cy="438943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beginning, for hundreds of thousands of years, children educated themselves through self-directed play and exploration.</a:t>
            </a:r>
          </a:p>
          <a:p>
            <a:endParaRPr lang="en-US" sz="24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Cave people of the old stone age (Original Macmillan Poster) by 20th  Century unidentified artist at the Illustration Art Gallery">
            <a:extLst>
              <a:ext uri="{FF2B5EF4-FFF2-40B4-BE49-F238E27FC236}">
                <a16:creationId xmlns:a16="http://schemas.microsoft.com/office/drawing/2014/main" id="{1B5C9C94-801C-9ECE-EE76-CA3FB8BAB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65234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19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57" y="1935163"/>
            <a:ext cx="8148143" cy="408463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the rise of agriculture and later industry, children became forced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labourers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Play and exploration were suppressed. Willfulness, which had been a virtue, became a vice that had to be beaten out of children.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5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27" y="1439731"/>
            <a:ext cx="8757743" cy="217963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3-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various reasons, some religious and some secular, the idea of universal, compulsory education arose and gradually spread. Education was understood as value inculcation.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3384CB-C1B6-EB61-3030-E68679714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597597"/>
            <a:ext cx="6172200" cy="302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9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57" y="1935163"/>
            <a:ext cx="5709743" cy="4541837"/>
          </a:xfrm>
        </p:spPr>
        <p:txBody>
          <a:bodyPr/>
          <a:lstStyle/>
          <a:p>
            <a:pPr marL="0" lvl="0" indent="0" algn="justLow" rtl="0">
              <a:lnSpc>
                <a:spcPct val="150000"/>
              </a:lnSpc>
              <a:spcBef>
                <a:spcPts val="47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the rise of schooling, people began to think of learning as children's work. The same power-assertive methods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used to make children work in fields and factories were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naturally transferred to the classroom.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2" descr="Out with the OLD, in with the NEW! What modern education is capable of —  Steemit">
            <a:extLst>
              <a:ext uri="{FF2B5EF4-FFF2-40B4-BE49-F238E27FC236}">
                <a16:creationId xmlns:a16="http://schemas.microsoft.com/office/drawing/2014/main" id="{73CDAFC7-0767-421A-D989-C7FB673C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19400"/>
            <a:ext cx="293434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36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57" y="1935163"/>
            <a:ext cx="6395543" cy="4084637"/>
          </a:xfrm>
        </p:spPr>
        <p:txBody>
          <a:bodyPr/>
          <a:lstStyle/>
          <a:p>
            <a:pPr marL="0" indent="0" algn="justLow">
              <a:lnSpc>
                <a:spcPct val="150000"/>
              </a:lnSpc>
              <a:spcBef>
                <a:spcPts val="470"/>
              </a:spcBef>
              <a:spcAft>
                <a:spcPts val="800"/>
              </a:spcAft>
              <a:buNone/>
            </a:pPr>
            <a:r>
              <a:rPr lang="ar-IQ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recent times, the methods of schooling have become less harsh, but basic assumptions have not changed. Learning continues to be defined as children's work, and power-assertive means are used to make children do that work.</a:t>
            </a:r>
          </a:p>
          <a:p>
            <a:pPr marL="0" lvl="0" indent="0" algn="justLow" rtl="0">
              <a:lnSpc>
                <a:spcPct val="150000"/>
              </a:lnSpc>
              <a:spcBef>
                <a:spcPts val="470"/>
              </a:spcBef>
              <a:spcAft>
                <a:spcPts val="80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1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1780</TotalTime>
  <Words>345</Words>
  <Application>Microsoft Office PowerPoint</Application>
  <PresentationFormat>On-screen Show (4:3)</PresentationFormat>
  <Paragraphs>22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Constantia</vt:lpstr>
      <vt:lpstr>Microsoft Himalaya</vt:lpstr>
      <vt:lpstr>Times New Roman</vt:lpstr>
      <vt:lpstr>Wingdings</vt:lpstr>
      <vt:lpstr>Wingdings 2</vt:lpstr>
      <vt:lpstr>Orbit</vt:lpstr>
      <vt:lpstr>Flow</vt:lpstr>
      <vt:lpstr>Educational  Texts</vt:lpstr>
      <vt:lpstr>A Brief History of Education</vt:lpstr>
      <vt:lpstr>A Brief History of Education</vt:lpstr>
      <vt:lpstr>PowerPoint Presentation</vt:lpstr>
      <vt:lpstr>A Brief History of Education</vt:lpstr>
      <vt:lpstr>A Brief History of Education</vt:lpstr>
      <vt:lpstr>A Brief History of Education</vt:lpstr>
      <vt:lpstr>A Brief History of Education</vt:lpstr>
      <vt:lpstr>A Brief History of Education</vt:lpstr>
      <vt:lpstr>Activity Review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pc com</dc:creator>
  <cp:lastModifiedBy>Report Team</cp:lastModifiedBy>
  <cp:revision>188</cp:revision>
  <dcterms:created xsi:type="dcterms:W3CDTF">2003-08-15T00:59:39Z</dcterms:created>
  <dcterms:modified xsi:type="dcterms:W3CDTF">2022-11-20T20:00:19Z</dcterms:modified>
</cp:coreProperties>
</file>