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769" r:id="rId2"/>
  </p:sldMasterIdLst>
  <p:notesMasterIdLst>
    <p:notesMasterId r:id="rId10"/>
  </p:notesMasterIdLst>
  <p:sldIdLst>
    <p:sldId id="329" r:id="rId3"/>
    <p:sldId id="342" r:id="rId4"/>
    <p:sldId id="352" r:id="rId5"/>
    <p:sldId id="353" r:id="rId6"/>
    <p:sldId id="344" r:id="rId7"/>
    <p:sldId id="336" r:id="rId8"/>
    <p:sldId id="309" r:id="rId9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FF"/>
    <a:srgbClr val="99FFCC"/>
    <a:srgbClr val="FFFF00"/>
    <a:srgbClr val="9999FF"/>
    <a:srgbClr val="FF3399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75" autoAdjust="0"/>
    <p:restoredTop sz="94718" autoAdjust="0"/>
  </p:normalViewPr>
  <p:slideViewPr>
    <p:cSldViewPr>
      <p:cViewPr varScale="1">
        <p:scale>
          <a:sx n="59" d="100"/>
          <a:sy n="59" d="100"/>
        </p:scale>
        <p:origin x="124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EA0818AF-A8EA-4162-9E23-4C79A0338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704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CFD515-7A24-43B4-B16E-1F3C5C520BE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189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</p:grpSp>
      <p:sp>
        <p:nvSpPr>
          <p:cNvPr id="103434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3435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ABC4B-BD84-42F2-822D-DC56168620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990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AED16-E540-40BD-BB37-4D1E526A6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723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079EF-21F3-4B13-AC4E-B6D8F1466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49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46FBF-22F5-454F-86F3-CB41F29A3D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28237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E6DAB-24A3-481C-A9BB-7E3B5554D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02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4B9C1-EB41-4D0B-BA1C-91D37D3D74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3638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5B21C-3EDF-4E54-B48A-EEAA8DD6E1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293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0D58B-D625-4013-A341-94EF5F651D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45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24F7B-71D9-490A-8317-C626286DA0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75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52A0E-CB1B-46B3-922D-1D2F153B9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62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8911D-7002-47E8-BCA1-F45BBD9A8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77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B026B-F122-4176-B81E-7FDFBD967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15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B95FE-C410-4420-92D1-1D8F92C01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4216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39954-AACA-4970-B963-14D9D401D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030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1D9FF-4EF4-4F87-82E1-950151B646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13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10532-87A1-428C-91F5-4B24BAEAB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484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369AA-971A-487A-95BD-91D28E81B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0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D3501-297B-4677-A4B3-42CB47806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93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1D95D-5247-4F2B-8DF1-DD98CD699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68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07689-C678-4453-AA8F-CD73266A8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45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16FD4-F8D8-4364-89FF-E9C9AE57E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16508-CB8B-4A78-8BBC-465214A58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1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0240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0240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0240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0240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0240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0240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0240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</p:grpSp>
      <p:sp>
        <p:nvSpPr>
          <p:cNvPr id="10241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41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12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1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1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7FB6E24-65E2-419A-9257-5F7E22D54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56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  <p:sldLayoutId id="2147484143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07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7F87E38B-9A21-4A7B-8D09-FBEB7DD5F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081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7" r:id="rId1"/>
    <p:sldLayoutId id="2147484144" r:id="rId2"/>
    <p:sldLayoutId id="2147484158" r:id="rId3"/>
    <p:sldLayoutId id="2147484145" r:id="rId4"/>
    <p:sldLayoutId id="2147484146" r:id="rId5"/>
    <p:sldLayoutId id="2147484147" r:id="rId6"/>
    <p:sldLayoutId id="2147484148" r:id="rId7"/>
    <p:sldLayoutId id="2147484149" r:id="rId8"/>
    <p:sldLayoutId id="2147484159" r:id="rId9"/>
    <p:sldLayoutId id="2147484150" r:id="rId10"/>
    <p:sldLayoutId id="2147484151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gc.edu/types-of-education/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219200"/>
            <a:ext cx="6705600" cy="2364185"/>
          </a:xfrm>
        </p:spPr>
        <p:txBody>
          <a:bodyPr/>
          <a:lstStyle/>
          <a:p>
            <a:pPr algn="ctr" rtl="1"/>
            <a:r>
              <a:rPr lang="en-US" sz="7200" b="1" dirty="0">
                <a:latin typeface="+mn-lt"/>
                <a:cs typeface="Ali_K_Alwand" pitchFamily="2" charset="-78"/>
              </a:rPr>
              <a:t>Educational  Texts</a:t>
            </a:r>
            <a:endParaRPr lang="en-GB" sz="7200" b="1" dirty="0">
              <a:latin typeface="+mn-lt"/>
              <a:cs typeface="Ali_K_Alwand" pitchFamily="2" charset="-78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ACC98D78-754C-4074-B42B-0779E1F4622D}"/>
              </a:ext>
            </a:extLst>
          </p:cNvPr>
          <p:cNvSpPr txBox="1">
            <a:spLocks/>
          </p:cNvSpPr>
          <p:nvPr/>
        </p:nvSpPr>
        <p:spPr bwMode="auto">
          <a:xfrm>
            <a:off x="1447800" y="4724400"/>
            <a:ext cx="5976664" cy="79208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4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Asst Prof Dr </a:t>
            </a:r>
            <a:r>
              <a:rPr lang="en-GB" sz="44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Izzuddin</a:t>
            </a:r>
            <a:r>
              <a:rPr lang="en-GB" sz="4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. Aziz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25" r="2083"/>
          <a:stretch/>
        </p:blipFill>
        <p:spPr>
          <a:xfrm flipH="1">
            <a:off x="0" y="1076652"/>
            <a:ext cx="1828800" cy="264927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10000" y="6019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274169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</p:spPr>
        <p:txBody>
          <a:bodyPr/>
          <a:lstStyle/>
          <a:p>
            <a:pPr algn="justLow">
              <a:lnSpc>
                <a:spcPct val="150000"/>
              </a:lnSpc>
            </a:pP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TYPES OF EDUCATION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>
              <a:lnSpc>
                <a:spcPct val="150000"/>
              </a:lnSpc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 are three principal sorts of education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formal, informal</a:t>
            </a: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non-formal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Each </a:t>
            </a:r>
            <a:r>
              <a:rPr lang="en-US" sz="2800" u="none" strike="noStrike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type</a:t>
            </a: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is explained below.</a:t>
            </a:r>
          </a:p>
          <a:p>
            <a:pPr algn="justLow">
              <a:lnSpc>
                <a:spcPct val="150000"/>
              </a:lnSpc>
            </a:pP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FORMAL EDUCATION: </a:t>
            </a:r>
            <a:endParaRPr lang="en-US" sz="40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Low" rtl="0">
              <a:lnSpc>
                <a:spcPct val="150000"/>
              </a:lnSpc>
              <a:spcBef>
                <a:spcPts val="47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Getting knowledge in a classroom </a:t>
            </a:r>
          </a:p>
          <a:p>
            <a:pPr marL="342900" lvl="0" indent="-342900" algn="justLow" rtl="0">
              <a:lnSpc>
                <a:spcPct val="150000"/>
              </a:lnSpc>
              <a:spcBef>
                <a:spcPts val="47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School assessment, school, and college degrees</a:t>
            </a:r>
          </a:p>
        </p:txBody>
      </p:sp>
    </p:spTree>
    <p:extLst>
      <p:ext uri="{BB962C8B-B14F-4D97-AF65-F5344CB8AC3E}">
        <p14:creationId xmlns:p14="http://schemas.microsoft.com/office/powerpoint/2010/main" val="100961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</p:spPr>
        <p:txBody>
          <a:bodyPr/>
          <a:lstStyle/>
          <a:p>
            <a:pPr algn="justLow">
              <a:lnSpc>
                <a:spcPct val="150000"/>
              </a:lnSpc>
            </a:pP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TYPES OF EDUCATION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>
              <a:lnSpc>
                <a:spcPct val="150000"/>
              </a:lnSpc>
            </a:pP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INFORMAL EDUCATION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Low">
              <a:lnSpc>
                <a:spcPct val="150000"/>
              </a:lnSpc>
              <a:spcBef>
                <a:spcPts val="47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Informal education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might be a parent showing a kid how to set up a dinner or ride a bike.</a:t>
            </a:r>
          </a:p>
          <a:p>
            <a:pPr marL="342900" indent="-342900" algn="justLow">
              <a:lnSpc>
                <a:spcPct val="150000"/>
              </a:lnSpc>
              <a:spcBef>
                <a:spcPts val="47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</a:rPr>
              <a:t>Individuals can likewise get casual training by perusing numerous books from a library or instructive sites.</a:t>
            </a:r>
          </a:p>
        </p:txBody>
      </p:sp>
    </p:spTree>
    <p:extLst>
      <p:ext uri="{BB962C8B-B14F-4D97-AF65-F5344CB8AC3E}">
        <p14:creationId xmlns:p14="http://schemas.microsoft.com/office/powerpoint/2010/main" val="1619433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</p:spPr>
        <p:txBody>
          <a:bodyPr/>
          <a:lstStyle/>
          <a:p>
            <a:pPr algn="justLow">
              <a:lnSpc>
                <a:spcPct val="150000"/>
              </a:lnSpc>
            </a:pP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TYPES OF EDUCATION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>
              <a:lnSpc>
                <a:spcPct val="150000"/>
              </a:lnSpc>
            </a:pP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NON-FORMAL EDUCATION: </a:t>
            </a:r>
          </a:p>
          <a:p>
            <a:pPr marL="342900" indent="-342900" algn="justLow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nonformal training incorporates grown-up fundamental education and grown-up proficiency training.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Low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non-formal training, somebody (who isn’t in school) can learn education, other essential aptitudes, or occupation abilities.</a:t>
            </a:r>
          </a:p>
          <a:p>
            <a:pPr algn="justLow">
              <a:lnSpc>
                <a:spcPct val="150000"/>
              </a:lnSpc>
            </a:pPr>
            <a:endParaRPr lang="en-US" sz="2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48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458200" cy="1219200"/>
          </a:xfrm>
        </p:spPr>
        <p:txBody>
          <a:bodyPr/>
          <a:lstStyle/>
          <a:p>
            <a:pPr marL="119063" algn="l">
              <a:lnSpc>
                <a:spcPct val="150000"/>
              </a:lnSpc>
              <a:spcBef>
                <a:spcPts val="1095"/>
              </a:spcBef>
              <a:spcAft>
                <a:spcPts val="0"/>
              </a:spcAft>
              <a:tabLst>
                <a:tab pos="6552565" algn="l"/>
              </a:tabLst>
            </a:pPr>
            <a:r>
              <a:rPr lang="en-US" sz="2400" b="1" kern="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Benefits of Learning Education Psychology For Teachers and Prospective Teachers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057" y="2362200"/>
            <a:ext cx="8458200" cy="4267200"/>
          </a:xfrm>
        </p:spPr>
        <p:txBody>
          <a:bodyPr/>
          <a:lstStyle/>
          <a:p>
            <a:pPr marL="342900" lvl="0" indent="-342900" algn="just" rtl="0">
              <a:lnSpc>
                <a:spcPct val="150000"/>
              </a:lnSpc>
              <a:spcBef>
                <a:spcPts val="470"/>
              </a:spcBef>
              <a:buFont typeface="+mj-lt"/>
              <a:buAutoNum type="arabicPeriod"/>
            </a:pPr>
            <a:r>
              <a:rPr lang="en-US" sz="2800" dirty="0">
                <a:solidFill>
                  <a:srgbClr val="333333"/>
                </a:solidFill>
                <a:effectLst/>
                <a:latin typeface="+mj-lt"/>
                <a:ea typeface="Times New Roman" panose="02020603050405020304" pitchFamily="18" charset="0"/>
              </a:rPr>
              <a:t>Understanding Individual Differences</a:t>
            </a:r>
          </a:p>
          <a:p>
            <a:pPr marL="342900" indent="-342900" algn="just">
              <a:lnSpc>
                <a:spcPct val="150000"/>
              </a:lnSpc>
              <a:spcBef>
                <a:spcPts val="470"/>
              </a:spcBef>
              <a:buFont typeface="+mj-lt"/>
              <a:buAutoNum type="arabicPeriod"/>
            </a:pPr>
            <a:r>
              <a:rPr lang="en-US" sz="2800" dirty="0">
                <a:solidFill>
                  <a:srgbClr val="333333"/>
                </a:solidFill>
                <a:effectLst/>
                <a:latin typeface="+mj-lt"/>
                <a:ea typeface="Times New Roman" panose="02020603050405020304" pitchFamily="18" charset="0"/>
              </a:rPr>
              <a:t>Creation of a Conducive Learning Climate in the Classroom </a:t>
            </a:r>
            <a:endParaRPr lang="en-US" sz="28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 rtl="0">
              <a:lnSpc>
                <a:spcPct val="150000"/>
              </a:lnSpc>
              <a:spcBef>
                <a:spcPts val="470"/>
              </a:spcBef>
              <a:buFont typeface="+mj-lt"/>
              <a:buAutoNum type="arabicPeriod"/>
            </a:pPr>
            <a:r>
              <a:rPr lang="en-US" sz="2800" dirty="0">
                <a:solidFill>
                  <a:srgbClr val="333333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Selection of Learning Strategies and Methods</a:t>
            </a:r>
            <a:endParaRPr lang="en-US" sz="2800" dirty="0">
              <a:solidFill>
                <a:srgbClr val="333333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rtl="0">
              <a:lnSpc>
                <a:spcPct val="150000"/>
              </a:lnSpc>
              <a:spcBef>
                <a:spcPts val="470"/>
              </a:spcBef>
              <a:buFont typeface="+mj-lt"/>
              <a:buAutoNum type="arabicPeriod"/>
            </a:pPr>
            <a:r>
              <a:rPr lang="en-US" sz="2800" dirty="0">
                <a:solidFill>
                  <a:srgbClr val="333333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Provide guidance to students </a:t>
            </a:r>
          </a:p>
          <a:p>
            <a:pPr marL="342900" lvl="0" indent="-342900" algn="just" rtl="0">
              <a:lnSpc>
                <a:spcPct val="150000"/>
              </a:lnSpc>
              <a:spcBef>
                <a:spcPts val="470"/>
              </a:spcBef>
              <a:buFont typeface="+mj-lt"/>
              <a:buAutoNum type="arabicPeriod"/>
            </a:pPr>
            <a:r>
              <a:rPr lang="en-US" sz="2800" dirty="0">
                <a:solidFill>
                  <a:srgbClr val="333333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Evaluate Learning Outcomes </a:t>
            </a:r>
            <a:endParaRPr lang="en-US" sz="2800" dirty="0"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192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842590">
            <a:off x="363133" y="2854429"/>
            <a:ext cx="8229600" cy="1143000"/>
          </a:xfrm>
        </p:spPr>
        <p:txBody>
          <a:bodyPr/>
          <a:lstStyle/>
          <a:p>
            <a:pPr algn="ctr"/>
            <a:r>
              <a:rPr lang="en-US" sz="8000" dirty="0"/>
              <a:t>Activity Review </a:t>
            </a:r>
          </a:p>
        </p:txBody>
      </p:sp>
    </p:spTree>
    <p:extLst>
      <p:ext uri="{BB962C8B-B14F-4D97-AF65-F5344CB8AC3E}">
        <p14:creationId xmlns:p14="http://schemas.microsoft.com/office/powerpoint/2010/main" val="348549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eggs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3" descr="chicken_laying_eggs_md_cl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315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4" descr="eggs"/>
          <p:cNvPicPr>
            <a:picLocks noChangeAspect="1" noChangeArrowheads="1"/>
          </p:cNvPicPr>
          <p:nvPr/>
        </p:nvPicPr>
        <p:blipFill>
          <a:blip r:embed="rId3">
            <a:lum bright="3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755650" y="3500438"/>
            <a:ext cx="5543550" cy="2449512"/>
          </a:xfrm>
          <a:prstGeom prst="wedgeEllipseCallout">
            <a:avLst>
              <a:gd name="adj1" fmla="val 15866"/>
              <a:gd name="adj2" fmla="val -88755"/>
            </a:avLst>
          </a:prstGeom>
          <a:gradFill rotWithShape="1">
            <a:gsLst>
              <a:gs pos="0">
                <a:srgbClr val="FFFF00">
                  <a:alpha val="39998"/>
                </a:srgbClr>
              </a:gs>
              <a:gs pos="100000">
                <a:srgbClr val="FF3300">
                  <a:alpha val="39998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/>
            <a:endParaRPr lang="en-US" sz="1800">
              <a:latin typeface="Arial" charset="0"/>
            </a:endParaRPr>
          </a:p>
        </p:txBody>
      </p:sp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1116013" y="4652963"/>
            <a:ext cx="50403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  <a:defRPr/>
            </a:pPr>
            <a:r>
              <a:rPr 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for attention</a:t>
            </a:r>
          </a:p>
        </p:txBody>
      </p:sp>
      <p:pic>
        <p:nvPicPr>
          <p:cNvPr id="26631" name="Picture 7" descr="hit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25224">
            <a:off x="2843213" y="981075"/>
            <a:ext cx="2808287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2" name="Picture 8" descr="Thanks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3860800"/>
            <a:ext cx="3529012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3" name="Picture 9" descr="hit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069740">
            <a:off x="1187450" y="2997200"/>
            <a:ext cx="1055688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4" name="Picture 10" descr="hit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84667">
            <a:off x="5992813" y="3232150"/>
            <a:ext cx="1055687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Designs\High Voltage.pot</Template>
  <TotalTime>1815</TotalTime>
  <Words>172</Words>
  <Application>Microsoft Office PowerPoint</Application>
  <PresentationFormat>On-screen Show (4:3)</PresentationFormat>
  <Paragraphs>25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Constantia</vt:lpstr>
      <vt:lpstr>Microsoft Himalaya</vt:lpstr>
      <vt:lpstr>Times New Roman</vt:lpstr>
      <vt:lpstr>Wingdings</vt:lpstr>
      <vt:lpstr>Wingdings 2</vt:lpstr>
      <vt:lpstr>Orbit</vt:lpstr>
      <vt:lpstr>Flow</vt:lpstr>
      <vt:lpstr>Educational  Texts</vt:lpstr>
      <vt:lpstr>TYPES OF EDUCATION</vt:lpstr>
      <vt:lpstr>TYPES OF EDUCATION</vt:lpstr>
      <vt:lpstr>TYPES OF EDUCATION</vt:lpstr>
      <vt:lpstr>Benefits of Learning Education Psychology For Teachers and Prospective Teachers</vt:lpstr>
      <vt:lpstr>Activity Review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من PowerPoint</dc:title>
  <dc:creator>pc com</dc:creator>
  <cp:lastModifiedBy>Report Team</cp:lastModifiedBy>
  <cp:revision>189</cp:revision>
  <dcterms:created xsi:type="dcterms:W3CDTF">2003-08-15T00:59:39Z</dcterms:created>
  <dcterms:modified xsi:type="dcterms:W3CDTF">2022-11-20T20:00:28Z</dcterms:modified>
</cp:coreProperties>
</file>