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69" r:id="rId2"/>
  </p:sldMasterIdLst>
  <p:notesMasterIdLst>
    <p:notesMasterId r:id="rId14"/>
  </p:notesMasterIdLst>
  <p:sldIdLst>
    <p:sldId id="329" r:id="rId3"/>
    <p:sldId id="356" r:id="rId4"/>
    <p:sldId id="342" r:id="rId5"/>
    <p:sldId id="352" r:id="rId6"/>
    <p:sldId id="344" r:id="rId7"/>
    <p:sldId id="354" r:id="rId8"/>
    <p:sldId id="357" r:id="rId9"/>
    <p:sldId id="359" r:id="rId10"/>
    <p:sldId id="360" r:id="rId11"/>
    <p:sldId id="336" r:id="rId12"/>
    <p:sldId id="309" r:id="rId13"/>
  </p:sldIdLst>
  <p:sldSz cx="9144000" cy="6858000" type="screen4x3"/>
  <p:notesSz cx="6858000" cy="9144000"/>
  <p:defaultTextStyle>
    <a:defPPr>
      <a:defRPr lang="en-US"/>
    </a:defPPr>
    <a:lvl1pPr algn="r" rtl="1" fontAlgn="base">
      <a:spcBef>
        <a:spcPct val="0"/>
      </a:spcBef>
      <a:spcAft>
        <a:spcPct val="0"/>
      </a:spcAft>
      <a:defRPr sz="3600" kern="1200">
        <a:solidFill>
          <a:schemeClr val="tx1"/>
        </a:solidFill>
        <a:latin typeface="Times New Roman" pitchFamily="18" charset="0"/>
        <a:ea typeface="+mn-ea"/>
        <a:cs typeface="Arial" charset="0"/>
      </a:defRPr>
    </a:lvl1pPr>
    <a:lvl2pPr marL="457200" algn="r" rtl="1" fontAlgn="base">
      <a:spcBef>
        <a:spcPct val="0"/>
      </a:spcBef>
      <a:spcAft>
        <a:spcPct val="0"/>
      </a:spcAft>
      <a:defRPr sz="3600" kern="1200">
        <a:solidFill>
          <a:schemeClr val="tx1"/>
        </a:solidFill>
        <a:latin typeface="Times New Roman" pitchFamily="18" charset="0"/>
        <a:ea typeface="+mn-ea"/>
        <a:cs typeface="Arial" charset="0"/>
      </a:defRPr>
    </a:lvl2pPr>
    <a:lvl3pPr marL="914400" algn="r" rtl="1" fontAlgn="base">
      <a:spcBef>
        <a:spcPct val="0"/>
      </a:spcBef>
      <a:spcAft>
        <a:spcPct val="0"/>
      </a:spcAft>
      <a:defRPr sz="36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36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99FF"/>
    <a:srgbClr val="99FFCC"/>
    <a:srgbClr val="FFFF00"/>
    <a:srgbClr val="9999FF"/>
    <a:srgbClr val="FF33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5" autoAdjust="0"/>
    <p:restoredTop sz="94718" autoAdjust="0"/>
  </p:normalViewPr>
  <p:slideViewPr>
    <p:cSldViewPr>
      <p:cViewPr varScale="1">
        <p:scale>
          <a:sx n="59" d="100"/>
          <a:sy n="59" d="100"/>
        </p:scale>
        <p:origin x="1248"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cs typeface="+mn-cs"/>
              </a:defRPr>
            </a:lvl1pPr>
          </a:lstStyle>
          <a:p>
            <a:pPr>
              <a:defRPr/>
            </a:pPr>
            <a:fld id="{EA0818AF-A8EA-4162-9E23-4C79A0338478}" type="slidenum">
              <a:rPr lang="en-US"/>
              <a:pPr>
                <a:defRPr/>
              </a:pPr>
              <a:t>‹#›</a:t>
            </a:fld>
            <a:endParaRPr lang="en-US"/>
          </a:p>
        </p:txBody>
      </p:sp>
    </p:spTree>
    <p:extLst>
      <p:ext uri="{BB962C8B-B14F-4D97-AF65-F5344CB8AC3E}">
        <p14:creationId xmlns:p14="http://schemas.microsoft.com/office/powerpoint/2010/main" val="955170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 name="Slide Number Placeholder 3"/>
          <p:cNvSpPr>
            <a:spLocks noGrp="1"/>
          </p:cNvSpPr>
          <p:nvPr>
            <p:ph type="sldNum" sz="quarter" idx="5"/>
          </p:nvPr>
        </p:nvSpPr>
        <p:spPr/>
        <p:txBody>
          <a:bodyPr/>
          <a:lstStyle/>
          <a:p>
            <a:pPr>
              <a:defRPr/>
            </a:pPr>
            <a:fld id="{70CFD515-7A24-43B4-B16E-1F3C5C520BE1}" type="slidenum">
              <a:rPr lang="en-US" smtClean="0"/>
              <a:pPr>
                <a:defRPr/>
              </a:pPr>
              <a:t>11</a:t>
            </a:fld>
            <a:endParaRPr lang="en-US"/>
          </a:p>
        </p:txBody>
      </p:sp>
    </p:spTree>
    <p:extLst>
      <p:ext uri="{BB962C8B-B14F-4D97-AF65-F5344CB8AC3E}">
        <p14:creationId xmlns:p14="http://schemas.microsoft.com/office/powerpoint/2010/main" val="66018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343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0343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CFAABC4B-BD84-42F2-822D-DC5616862064}" type="slidenum">
              <a:rPr lang="en-US"/>
              <a:pPr>
                <a:defRPr/>
              </a:pPr>
              <a:t>‹#›</a:t>
            </a:fld>
            <a:endParaRPr lang="en-US"/>
          </a:p>
        </p:txBody>
      </p:sp>
    </p:spTree>
    <p:extLst>
      <p:ext uri="{BB962C8B-B14F-4D97-AF65-F5344CB8AC3E}">
        <p14:creationId xmlns:p14="http://schemas.microsoft.com/office/powerpoint/2010/main" val="13749908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C0EAED16-E540-40BD-BB37-4D1E526A6CA7}" type="slidenum">
              <a:rPr lang="en-US"/>
              <a:pPr>
                <a:defRPr/>
              </a:pPr>
              <a:t>‹#›</a:t>
            </a:fld>
            <a:endParaRPr lang="en-US"/>
          </a:p>
        </p:txBody>
      </p:sp>
    </p:spTree>
    <p:extLst>
      <p:ext uri="{BB962C8B-B14F-4D97-AF65-F5344CB8AC3E}">
        <p14:creationId xmlns:p14="http://schemas.microsoft.com/office/powerpoint/2010/main" val="3751723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7F079EF-21F3-4B13-AC4E-B6D8F146698D}" type="slidenum">
              <a:rPr lang="en-US"/>
              <a:pPr>
                <a:defRPr/>
              </a:pPr>
              <a:t>‹#›</a:t>
            </a:fld>
            <a:endParaRPr lang="en-US"/>
          </a:p>
        </p:txBody>
      </p:sp>
    </p:spTree>
    <p:extLst>
      <p:ext uri="{BB962C8B-B14F-4D97-AF65-F5344CB8AC3E}">
        <p14:creationId xmlns:p14="http://schemas.microsoft.com/office/powerpoint/2010/main" val="4668496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ltLang="en-US"/>
          </a:p>
        </p:txBody>
      </p:sp>
      <p:sp>
        <p:nvSpPr>
          <p:cNvPr id="5" name="Footer Placeholder 18"/>
          <p:cNvSpPr>
            <a:spLocks noGrp="1"/>
          </p:cNvSpPr>
          <p:nvPr>
            <p:ph type="ftr" sz="quarter" idx="11"/>
          </p:nvPr>
        </p:nvSpPr>
        <p:spPr/>
        <p:txBody>
          <a:bodyPr/>
          <a:lstStyle>
            <a:lvl1pPr>
              <a:defRPr/>
            </a:lvl1pPr>
          </a:lstStyle>
          <a:p>
            <a:pPr>
              <a:defRPr/>
            </a:pPr>
            <a:endParaRPr lang="en-US" altLang="en-US"/>
          </a:p>
        </p:txBody>
      </p:sp>
      <p:sp>
        <p:nvSpPr>
          <p:cNvPr id="6" name="Slide Number Placeholder 26"/>
          <p:cNvSpPr>
            <a:spLocks noGrp="1"/>
          </p:cNvSpPr>
          <p:nvPr>
            <p:ph type="sldNum" sz="quarter" idx="12"/>
          </p:nvPr>
        </p:nvSpPr>
        <p:spPr/>
        <p:txBody>
          <a:bodyPr/>
          <a:lstStyle>
            <a:lvl1pPr>
              <a:defRPr/>
            </a:lvl1pPr>
          </a:lstStyle>
          <a:p>
            <a:pPr>
              <a:defRPr/>
            </a:pPr>
            <a:fld id="{EFB46FBF-22F5-454F-86F3-CB41F29A3DCB}" type="slidenum">
              <a:rPr lang="en-US" altLang="en-US"/>
              <a:pPr>
                <a:defRPr/>
              </a:pPr>
              <a:t>‹#›</a:t>
            </a:fld>
            <a:endParaRPr lang="en-US" altLang="en-US"/>
          </a:p>
        </p:txBody>
      </p:sp>
    </p:spTree>
    <p:extLst>
      <p:ext uri="{BB962C8B-B14F-4D97-AF65-F5344CB8AC3E}">
        <p14:creationId xmlns:p14="http://schemas.microsoft.com/office/powerpoint/2010/main" val="10628237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2E6DAB-24A3-481C-A9BB-7E3B5554D83A}" type="slidenum">
              <a:rPr lang="en-US"/>
              <a:pPr>
                <a:defRPr/>
              </a:pPr>
              <a:t>‹#›</a:t>
            </a:fld>
            <a:endParaRPr lang="en-US"/>
          </a:p>
        </p:txBody>
      </p:sp>
    </p:spTree>
    <p:extLst>
      <p:ext uri="{BB962C8B-B14F-4D97-AF65-F5344CB8AC3E}">
        <p14:creationId xmlns:p14="http://schemas.microsoft.com/office/powerpoint/2010/main" val="39036022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34B9C1-EB41-4D0B-BA1C-91D37D3D74ED}" type="slidenum">
              <a:rPr lang="en-US" altLang="en-US"/>
              <a:pPr>
                <a:defRPr/>
              </a:pPr>
              <a:t>‹#›</a:t>
            </a:fld>
            <a:endParaRPr lang="en-US" altLang="en-US"/>
          </a:p>
        </p:txBody>
      </p:sp>
    </p:spTree>
    <p:extLst>
      <p:ext uri="{BB962C8B-B14F-4D97-AF65-F5344CB8AC3E}">
        <p14:creationId xmlns:p14="http://schemas.microsoft.com/office/powerpoint/2010/main" val="17403638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75B21C-3EDF-4E54-B48A-EEAA8DD6E142}" type="slidenum">
              <a:rPr lang="en-US"/>
              <a:pPr>
                <a:defRPr/>
              </a:pPr>
              <a:t>‹#›</a:t>
            </a:fld>
            <a:endParaRPr lang="en-US"/>
          </a:p>
        </p:txBody>
      </p:sp>
    </p:spTree>
    <p:extLst>
      <p:ext uri="{BB962C8B-B14F-4D97-AF65-F5344CB8AC3E}">
        <p14:creationId xmlns:p14="http://schemas.microsoft.com/office/powerpoint/2010/main" val="3572293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020D58B-D625-4013-A341-94EF5F651D6D}" type="slidenum">
              <a:rPr lang="en-US"/>
              <a:pPr>
                <a:defRPr/>
              </a:pPr>
              <a:t>‹#›</a:t>
            </a:fld>
            <a:endParaRPr lang="en-US"/>
          </a:p>
        </p:txBody>
      </p:sp>
    </p:spTree>
    <p:extLst>
      <p:ext uri="{BB962C8B-B14F-4D97-AF65-F5344CB8AC3E}">
        <p14:creationId xmlns:p14="http://schemas.microsoft.com/office/powerpoint/2010/main" val="22474571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1624F7B-71D9-490A-8317-C626286DA04A}" type="slidenum">
              <a:rPr lang="en-US"/>
              <a:pPr>
                <a:defRPr/>
              </a:pPr>
              <a:t>‹#›</a:t>
            </a:fld>
            <a:endParaRPr lang="en-US"/>
          </a:p>
        </p:txBody>
      </p:sp>
    </p:spTree>
    <p:extLst>
      <p:ext uri="{BB962C8B-B14F-4D97-AF65-F5344CB8AC3E}">
        <p14:creationId xmlns:p14="http://schemas.microsoft.com/office/powerpoint/2010/main" val="1307755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3152A0E-CB1B-46B3-922D-1D2F153B97A1}" type="slidenum">
              <a:rPr lang="en-US"/>
              <a:pPr>
                <a:defRPr/>
              </a:pPr>
              <a:t>‹#›</a:t>
            </a:fld>
            <a:endParaRPr lang="en-US"/>
          </a:p>
        </p:txBody>
      </p:sp>
    </p:spTree>
    <p:extLst>
      <p:ext uri="{BB962C8B-B14F-4D97-AF65-F5344CB8AC3E}">
        <p14:creationId xmlns:p14="http://schemas.microsoft.com/office/powerpoint/2010/main" val="35343626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278911D-7002-47E8-BCA1-F45BBD9A8551}" type="slidenum">
              <a:rPr lang="en-US"/>
              <a:pPr>
                <a:defRPr/>
              </a:pPr>
              <a:t>‹#›</a:t>
            </a:fld>
            <a:endParaRPr lang="en-US"/>
          </a:p>
        </p:txBody>
      </p:sp>
    </p:spTree>
    <p:extLst>
      <p:ext uri="{BB962C8B-B14F-4D97-AF65-F5344CB8AC3E}">
        <p14:creationId xmlns:p14="http://schemas.microsoft.com/office/powerpoint/2010/main" val="588277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D3B026B-F122-4176-B81E-7FDFBD967093}" type="slidenum">
              <a:rPr lang="en-US"/>
              <a:pPr>
                <a:defRPr/>
              </a:pPr>
              <a:t>‹#›</a:t>
            </a:fld>
            <a:endParaRPr lang="en-US"/>
          </a:p>
        </p:txBody>
      </p:sp>
    </p:spTree>
    <p:extLst>
      <p:ext uri="{BB962C8B-B14F-4D97-AF65-F5344CB8AC3E}">
        <p14:creationId xmlns:p14="http://schemas.microsoft.com/office/powerpoint/2010/main" val="2010915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en-US"/>
          </a:p>
        </p:txBody>
      </p:sp>
      <p:sp>
        <p:nvSpPr>
          <p:cNvPr id="10" name="Footer Placeholder 5"/>
          <p:cNvSpPr>
            <a:spLocks noGrp="1"/>
          </p:cNvSpPr>
          <p:nvPr>
            <p:ph type="ftr" sz="quarter" idx="11"/>
          </p:nvPr>
        </p:nvSpPr>
        <p:spPr/>
        <p:txBody>
          <a:bodyPr/>
          <a:lstStyle>
            <a:lvl1pPr>
              <a:defRPr/>
            </a:lvl1pPr>
          </a:lstStyle>
          <a:p>
            <a:pPr>
              <a:defRPr/>
            </a:pPr>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63B95FE-C410-4420-92D1-1D8F92C011D2}" type="slidenum">
              <a:rPr lang="en-US" altLang="en-US"/>
              <a:pPr>
                <a:defRPr/>
              </a:pPr>
              <a:t>‹#›</a:t>
            </a:fld>
            <a:endParaRPr lang="en-US" altLang="en-US"/>
          </a:p>
        </p:txBody>
      </p:sp>
    </p:spTree>
    <p:extLst>
      <p:ext uri="{BB962C8B-B14F-4D97-AF65-F5344CB8AC3E}">
        <p14:creationId xmlns:p14="http://schemas.microsoft.com/office/powerpoint/2010/main" val="11242164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D39954-AACA-4970-B963-14D9D401DD22}" type="slidenum">
              <a:rPr lang="en-US"/>
              <a:pPr>
                <a:defRPr/>
              </a:pPr>
              <a:t>‹#›</a:t>
            </a:fld>
            <a:endParaRPr lang="en-US"/>
          </a:p>
        </p:txBody>
      </p:sp>
    </p:spTree>
    <p:extLst>
      <p:ext uri="{BB962C8B-B14F-4D97-AF65-F5344CB8AC3E}">
        <p14:creationId xmlns:p14="http://schemas.microsoft.com/office/powerpoint/2010/main" val="39150303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1D9FF-4EF4-4F87-82E1-950151B64681}" type="slidenum">
              <a:rPr lang="en-US"/>
              <a:pPr>
                <a:defRPr/>
              </a:pPr>
              <a:t>‹#›</a:t>
            </a:fld>
            <a:endParaRPr lang="en-US"/>
          </a:p>
        </p:txBody>
      </p:sp>
    </p:spTree>
    <p:extLst>
      <p:ext uri="{BB962C8B-B14F-4D97-AF65-F5344CB8AC3E}">
        <p14:creationId xmlns:p14="http://schemas.microsoft.com/office/powerpoint/2010/main" val="3819113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8710532-87A1-428C-91F5-4B24BAEAB040}" type="slidenum">
              <a:rPr lang="en-US"/>
              <a:pPr>
                <a:defRPr/>
              </a:pPr>
              <a:t>‹#›</a:t>
            </a:fld>
            <a:endParaRPr lang="en-US"/>
          </a:p>
        </p:txBody>
      </p:sp>
    </p:spTree>
    <p:extLst>
      <p:ext uri="{BB962C8B-B14F-4D97-AF65-F5344CB8AC3E}">
        <p14:creationId xmlns:p14="http://schemas.microsoft.com/office/powerpoint/2010/main" val="3782484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AF369AA-971A-487A-95BD-91D28E81BB29}" type="slidenum">
              <a:rPr lang="en-US"/>
              <a:pPr>
                <a:defRPr/>
              </a:pPr>
              <a:t>‹#›</a:t>
            </a:fld>
            <a:endParaRPr lang="en-US"/>
          </a:p>
        </p:txBody>
      </p:sp>
    </p:spTree>
    <p:extLst>
      <p:ext uri="{BB962C8B-B14F-4D97-AF65-F5344CB8AC3E}">
        <p14:creationId xmlns:p14="http://schemas.microsoft.com/office/powerpoint/2010/main" val="39734077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61D3501-297B-4677-A4B3-42CB47806734}" type="slidenum">
              <a:rPr lang="en-US"/>
              <a:pPr>
                <a:defRPr/>
              </a:pPr>
              <a:t>‹#›</a:t>
            </a:fld>
            <a:endParaRPr lang="en-US"/>
          </a:p>
        </p:txBody>
      </p:sp>
    </p:spTree>
    <p:extLst>
      <p:ext uri="{BB962C8B-B14F-4D97-AF65-F5344CB8AC3E}">
        <p14:creationId xmlns:p14="http://schemas.microsoft.com/office/powerpoint/2010/main" val="39674931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9081D95D-5247-4F2B-8DF1-DD98CD6992D1}" type="slidenum">
              <a:rPr lang="en-US"/>
              <a:pPr>
                <a:defRPr/>
              </a:pPr>
              <a:t>‹#›</a:t>
            </a:fld>
            <a:endParaRPr lang="en-US"/>
          </a:p>
        </p:txBody>
      </p:sp>
    </p:spTree>
    <p:extLst>
      <p:ext uri="{BB962C8B-B14F-4D97-AF65-F5344CB8AC3E}">
        <p14:creationId xmlns:p14="http://schemas.microsoft.com/office/powerpoint/2010/main" val="39707683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CB807689-C678-4453-AA8F-CD73266A89A1}" type="slidenum">
              <a:rPr lang="en-US"/>
              <a:pPr>
                <a:defRPr/>
              </a:pPr>
              <a:t>‹#›</a:t>
            </a:fld>
            <a:endParaRPr lang="en-US"/>
          </a:p>
        </p:txBody>
      </p:sp>
    </p:spTree>
    <p:extLst>
      <p:ext uri="{BB962C8B-B14F-4D97-AF65-F5344CB8AC3E}">
        <p14:creationId xmlns:p14="http://schemas.microsoft.com/office/powerpoint/2010/main" val="2489645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CF16FD4-F8D8-4364-89FF-E9C9AE57EE4D}" type="slidenum">
              <a:rPr lang="en-US"/>
              <a:pPr>
                <a:defRPr/>
              </a:pPr>
              <a:t>‹#›</a:t>
            </a:fld>
            <a:endParaRPr lang="en-US"/>
          </a:p>
        </p:txBody>
      </p:sp>
    </p:spTree>
    <p:extLst>
      <p:ext uri="{BB962C8B-B14F-4D97-AF65-F5344CB8AC3E}">
        <p14:creationId xmlns:p14="http://schemas.microsoft.com/office/powerpoint/2010/main" val="967260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D216508-CB8B-4A78-8BBC-465214A583DB}" type="slidenum">
              <a:rPr lang="en-US"/>
              <a:pPr>
                <a:defRPr/>
              </a:pPr>
              <a:t>‹#›</a:t>
            </a:fld>
            <a:endParaRPr lang="en-US"/>
          </a:p>
        </p:txBody>
      </p:sp>
    </p:spTree>
    <p:extLst>
      <p:ext uri="{BB962C8B-B14F-4D97-AF65-F5344CB8AC3E}">
        <p14:creationId xmlns:p14="http://schemas.microsoft.com/office/powerpoint/2010/main" val="9479103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0240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10240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240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0240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241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241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1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10199"/>
                  </a:outerShdw>
                </a:effectLst>
                <a:latin typeface="+mn-lt"/>
                <a:cs typeface="+mn-cs"/>
              </a:defRPr>
            </a:lvl1pPr>
          </a:lstStyle>
          <a:p>
            <a:pPr>
              <a:defRPr/>
            </a:pPr>
            <a:endParaRPr lang="en-US"/>
          </a:p>
        </p:txBody>
      </p:sp>
      <p:sp>
        <p:nvSpPr>
          <p:cNvPr id="10241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10199"/>
                  </a:outerShdw>
                </a:effectLst>
                <a:latin typeface="+mn-lt"/>
                <a:cs typeface="+mn-cs"/>
              </a:defRPr>
            </a:lvl1pPr>
          </a:lstStyle>
          <a:p>
            <a:pPr>
              <a:defRPr/>
            </a:pPr>
            <a:endParaRPr lang="en-US"/>
          </a:p>
        </p:txBody>
      </p:sp>
      <p:sp>
        <p:nvSpPr>
          <p:cNvPr id="10241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10199"/>
                  </a:outerShdw>
                </a:effectLst>
                <a:latin typeface="+mn-lt"/>
                <a:cs typeface="+mn-cs"/>
              </a:defRPr>
            </a:lvl1pPr>
          </a:lstStyle>
          <a:p>
            <a:pPr>
              <a:defRPr/>
            </a:pPr>
            <a:fld id="{F7FB6E24-65E2-419A-9257-5F7E22D545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56"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307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7F87E38B-9A21-4A7B-8D09-FBEB7DD5FCBE}"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4157" r:id="rId1"/>
    <p:sldLayoutId id="2147484144" r:id="rId2"/>
    <p:sldLayoutId id="2147484158" r:id="rId3"/>
    <p:sldLayoutId id="2147484145" r:id="rId4"/>
    <p:sldLayoutId id="2147484146" r:id="rId5"/>
    <p:sldLayoutId id="2147484147" r:id="rId6"/>
    <p:sldLayoutId id="2147484148" r:id="rId7"/>
    <p:sldLayoutId id="2147484149" r:id="rId8"/>
    <p:sldLayoutId id="2147484159" r:id="rId9"/>
    <p:sldLayoutId id="2147484150" r:id="rId10"/>
    <p:sldLayoutId id="214748415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0"/>
            <a:ext cx="6705600" cy="2364185"/>
          </a:xfrm>
        </p:spPr>
        <p:txBody>
          <a:bodyPr/>
          <a:lstStyle/>
          <a:p>
            <a:pPr algn="ctr" rtl="1"/>
            <a:r>
              <a:rPr lang="en-US" sz="7200" b="1" dirty="0">
                <a:latin typeface="+mn-lt"/>
                <a:cs typeface="Ali_K_Alwand" pitchFamily="2" charset="-78"/>
              </a:rPr>
              <a:t>Educational  Texts</a:t>
            </a:r>
            <a:endParaRPr lang="en-GB" sz="7200" b="1" dirty="0">
              <a:latin typeface="+mn-lt"/>
              <a:cs typeface="Ali_K_Alwand" pitchFamily="2" charset="-78"/>
            </a:endParaRPr>
          </a:p>
        </p:txBody>
      </p:sp>
      <p:sp>
        <p:nvSpPr>
          <p:cNvPr id="5" name="Subtitle 2">
            <a:extLst>
              <a:ext uri="{FF2B5EF4-FFF2-40B4-BE49-F238E27FC236}">
                <a16:creationId xmlns:a16="http://schemas.microsoft.com/office/drawing/2014/main" id="{ACC98D78-754C-4074-B42B-0779E1F4622D}"/>
              </a:ext>
            </a:extLst>
          </p:cNvPr>
          <p:cNvSpPr txBox="1">
            <a:spLocks/>
          </p:cNvSpPr>
          <p:nvPr/>
        </p:nvSpPr>
        <p:spPr bwMode="auto">
          <a:xfrm>
            <a:off x="2193268" y="4724400"/>
            <a:ext cx="5976664" cy="7920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Asst Prof </a:t>
            </a:r>
            <a:r>
              <a:rPr lang="en-GB" sz="4400" i="1">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Dr Izaddin</a:t>
            </a: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 Aziz</a:t>
            </a:r>
          </a:p>
        </p:txBody>
      </p:sp>
      <p:pic>
        <p:nvPicPr>
          <p:cNvPr id="6" name="Picture 5"/>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53125" r="2083"/>
          <a:stretch/>
        </p:blipFill>
        <p:spPr>
          <a:xfrm flipH="1">
            <a:off x="304800" y="1828800"/>
            <a:ext cx="1524000" cy="2207733"/>
          </a:xfrm>
          <a:prstGeom prst="rect">
            <a:avLst/>
          </a:prstGeom>
        </p:spPr>
      </p:pic>
      <p:sp>
        <p:nvSpPr>
          <p:cNvPr id="7" name="TextBox 6"/>
          <p:cNvSpPr txBox="1"/>
          <p:nvPr/>
        </p:nvSpPr>
        <p:spPr>
          <a:xfrm>
            <a:off x="4457700" y="6019800"/>
            <a:ext cx="1447800" cy="461665"/>
          </a:xfrm>
          <a:prstGeom prst="rect">
            <a:avLst/>
          </a:prstGeom>
          <a:noFill/>
        </p:spPr>
        <p:txBody>
          <a:bodyPr wrap="square" rtlCol="0">
            <a:spAutoFit/>
          </a:bodyPr>
          <a:lstStyle/>
          <a:p>
            <a:pPr algn="ctr"/>
            <a:r>
              <a:rPr lang="en-US" sz="2400" b="1" dirty="0"/>
              <a:t>2022</a:t>
            </a:r>
          </a:p>
        </p:txBody>
      </p:sp>
    </p:spTree>
    <p:extLst>
      <p:ext uri="{BB962C8B-B14F-4D97-AF65-F5344CB8AC3E}">
        <p14:creationId xmlns:p14="http://schemas.microsoft.com/office/powerpoint/2010/main" val="27416968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heel(1)">
                                      <p:cBhvr>
                                        <p:cTn id="15" dur="2000"/>
                                        <p:tgtEl>
                                          <p:spTgt spid="5">
                                            <p:bg/>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heel(1)">
                                      <p:cBhvr>
                                        <p:cTn id="2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842590">
            <a:off x="363133" y="2854429"/>
            <a:ext cx="8229600" cy="1143000"/>
          </a:xfrm>
        </p:spPr>
        <p:style>
          <a:lnRef idx="1">
            <a:schemeClr val="accent5"/>
          </a:lnRef>
          <a:fillRef idx="2">
            <a:schemeClr val="accent5"/>
          </a:fillRef>
          <a:effectRef idx="1">
            <a:schemeClr val="accent5"/>
          </a:effectRef>
          <a:fontRef idx="minor">
            <a:schemeClr val="dk1"/>
          </a:fontRef>
        </p:style>
        <p:txBody>
          <a:bodyPr/>
          <a:lstStyle/>
          <a:p>
            <a:pPr algn="ctr"/>
            <a:r>
              <a:rPr lang="en-US" sz="8000" dirty="0"/>
              <a:t>Activity Review </a:t>
            </a:r>
          </a:p>
        </p:txBody>
      </p:sp>
    </p:spTree>
    <p:extLst>
      <p:ext uri="{BB962C8B-B14F-4D97-AF65-F5344CB8AC3E}">
        <p14:creationId xmlns:p14="http://schemas.microsoft.com/office/powerpoint/2010/main" val="348549668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eggs"/>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descr="chicken_laying_eggs_md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73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eggs"/>
          <p:cNvPicPr>
            <a:picLocks noChangeAspect="1" noChangeArrowheads="1"/>
          </p:cNvPicPr>
          <p:nvPr/>
        </p:nvPicPr>
        <p:blipFill>
          <a:blip r:embed="rId3">
            <a:lum bright="30000" contrast="-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5"/>
          <p:cNvSpPr>
            <a:spLocks noChangeArrowheads="1"/>
          </p:cNvSpPr>
          <p:nvPr/>
        </p:nvSpPr>
        <p:spPr bwMode="auto">
          <a:xfrm>
            <a:off x="755650" y="3500438"/>
            <a:ext cx="5543550" cy="2449512"/>
          </a:xfrm>
          <a:prstGeom prst="wedgeEllipseCallout">
            <a:avLst>
              <a:gd name="adj1" fmla="val 15866"/>
              <a:gd name="adj2" fmla="val -88755"/>
            </a:avLst>
          </a:prstGeom>
          <a:gradFill rotWithShape="1">
            <a:gsLst>
              <a:gs pos="0">
                <a:srgbClr val="FFFF00">
                  <a:alpha val="39998"/>
                </a:srgbClr>
              </a:gs>
              <a:gs pos="100000">
                <a:srgbClr val="FF3300">
                  <a:alpha val="39998"/>
                </a:srgbClr>
              </a:gs>
            </a:gsLst>
            <a:lin ang="5400000" scaled="1"/>
          </a:gradFill>
          <a:ln w="9525">
            <a:solidFill>
              <a:schemeClr val="tx1"/>
            </a:solidFill>
            <a:miter lim="800000"/>
            <a:headEnd/>
            <a:tailEnd/>
          </a:ln>
        </p:spPr>
        <p:txBody>
          <a:bodyPr/>
          <a:lstStyle/>
          <a:p>
            <a:pPr algn="ctr" rtl="0"/>
            <a:endParaRPr lang="en-US" sz="1800">
              <a:latin typeface="Arial" charset="0"/>
            </a:endParaRPr>
          </a:p>
        </p:txBody>
      </p:sp>
      <p:sp>
        <p:nvSpPr>
          <p:cNvPr id="147462" name="Text Box 6"/>
          <p:cNvSpPr txBox="1">
            <a:spLocks noChangeArrowheads="1"/>
          </p:cNvSpPr>
          <p:nvPr/>
        </p:nvSpPr>
        <p:spPr bwMode="auto">
          <a:xfrm>
            <a:off x="1116013" y="4652963"/>
            <a:ext cx="5040312" cy="701675"/>
          </a:xfrm>
          <a:prstGeom prst="rect">
            <a:avLst/>
          </a:prstGeom>
          <a:noFill/>
          <a:ln w="9525">
            <a:noFill/>
            <a:miter lim="800000"/>
            <a:headEnd/>
            <a:tailEnd/>
          </a:ln>
          <a:effectLst/>
        </p:spPr>
        <p:txBody>
          <a:bodyPr>
            <a:spAutoFit/>
          </a:bodyPr>
          <a:lstStyle/>
          <a:p>
            <a:pPr algn="ctr" rtl="0">
              <a:spcBef>
                <a:spcPct val="50000"/>
              </a:spcBef>
              <a:defRPr/>
            </a:pPr>
            <a:r>
              <a:rPr lang="en-US" sz="4000" b="1">
                <a:solidFill>
                  <a:srgbClr val="0000FF"/>
                </a:solidFill>
                <a:effectLst>
                  <a:outerShdw blurRad="38100" dist="38100" dir="2700000" algn="tl">
                    <a:srgbClr val="FFFFFF"/>
                  </a:outerShdw>
                </a:effectLst>
                <a:latin typeface="Arial" charset="0"/>
              </a:rPr>
              <a:t>for attention</a:t>
            </a:r>
          </a:p>
        </p:txBody>
      </p:sp>
      <p:pic>
        <p:nvPicPr>
          <p:cNvPr id="26631" name="Picture 7"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25224">
            <a:off x="2843213" y="981075"/>
            <a:ext cx="280828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8" descr="Thank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3860800"/>
            <a:ext cx="35290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69740">
            <a:off x="1187450" y="2997200"/>
            <a:ext cx="1055688"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0"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984667">
            <a:off x="5992813" y="3232150"/>
            <a:ext cx="1055687"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42F06D-617D-30DA-E0E0-752A0DF69758}"/>
              </a:ext>
            </a:extLst>
          </p:cNvPr>
          <p:cNvSpPr>
            <a:spLocks noGrp="1"/>
          </p:cNvSpPr>
          <p:nvPr>
            <p:ph idx="1"/>
          </p:nvPr>
        </p:nvSpPr>
        <p:spPr>
          <a:xfrm>
            <a:off x="457200" y="1600200"/>
            <a:ext cx="8229600" cy="4389437"/>
          </a:xfrm>
        </p:spPr>
        <p:txBody>
          <a:bodyPr/>
          <a:lstStyle/>
          <a:p>
            <a:pPr>
              <a:lnSpc>
                <a:spcPct val="150000"/>
              </a:lnSpc>
            </a:pPr>
            <a:r>
              <a:rPr lang="en-US" sz="4000" dirty="0"/>
              <a:t>Unlocking the secrets of associative learning begins with </a:t>
            </a:r>
            <a:r>
              <a:rPr lang="en-US" sz="4000" dirty="0">
                <a:solidFill>
                  <a:srgbClr val="C00000"/>
                </a:solidFill>
              </a:rPr>
              <a:t>noting what happens before and after a response. </a:t>
            </a:r>
          </a:p>
        </p:txBody>
      </p:sp>
    </p:spTree>
    <p:extLst>
      <p:ext uri="{BB962C8B-B14F-4D97-AF65-F5344CB8AC3E}">
        <p14:creationId xmlns:p14="http://schemas.microsoft.com/office/powerpoint/2010/main" val="418422060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pPr lvl="0"/>
            <a:r>
              <a:rPr lang="en-US" b="1" dirty="0"/>
              <a:t>Classical conditioning</a:t>
            </a:r>
            <a:r>
              <a:rPr lang="en-US" i="1" dirty="0"/>
              <a:t> </a:t>
            </a:r>
            <a:endParaRPr lang="en-US" dirty="0"/>
          </a:p>
        </p:txBody>
      </p:sp>
      <p:sp>
        <p:nvSpPr>
          <p:cNvPr id="3" name="Content Placeholder 2"/>
          <p:cNvSpPr>
            <a:spLocks noGrp="1"/>
          </p:cNvSpPr>
          <p:nvPr>
            <p:ph idx="1"/>
          </p:nvPr>
        </p:nvSpPr>
        <p:spPr>
          <a:xfrm>
            <a:off x="457200" y="1935163"/>
            <a:ext cx="8382000" cy="4389437"/>
          </a:xfrm>
        </p:spPr>
        <p:txBody>
          <a:bodyPr/>
          <a:lstStyle/>
          <a:p>
            <a:pPr algn="justLow">
              <a:lnSpc>
                <a:spcPct val="150000"/>
              </a:lnSpc>
              <a:spcBef>
                <a:spcPts val="490"/>
              </a:spcBef>
            </a:pPr>
            <a:r>
              <a:rPr lang="en-US" sz="2800" b="1" dirty="0"/>
              <a:t>Classical conditioning is based on what happens before we respond. It begins with a stimulus that reliably triggers a response</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9615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63000" cy="5867400"/>
          </a:xfrm>
        </p:spPr>
        <p:txBody>
          <a:bodyPr/>
          <a:lstStyle/>
          <a:p>
            <a:pPr algn="justLow">
              <a:lnSpc>
                <a:spcPct val="150000"/>
              </a:lnSpc>
            </a:pPr>
            <a:r>
              <a:rPr lang="en-US" sz="2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Imagine, for example, that a puff of air (the stimulus) is aimed at your eye. The air puff will make you blink (a response) every time. The eye blink is a reflex (automatic, unlearned response).</a:t>
            </a:r>
          </a:p>
          <a:p>
            <a:pPr algn="justLow">
              <a:lnSpc>
                <a:spcPct val="150000"/>
              </a:lnSpc>
            </a:pPr>
            <a:r>
              <a:rPr lang="en-US" dirty="0"/>
              <a:t>Now, assume that we sound a horn (another stimulus) just before each puff of air hits your eye. If the horn and the air puff occur together many times, what happens? Soon, the horn alone will make you blink. Clearly, you’ve learned something. Before, the horn didn’t make you blink. </a:t>
            </a:r>
            <a:endParaRPr lang="en-US" sz="2800" dirty="0">
              <a:latin typeface="Times New Roman" panose="02020603050405020304" pitchFamily="18" charset="0"/>
            </a:endParaRPr>
          </a:p>
        </p:txBody>
      </p:sp>
    </p:spTree>
    <p:extLst>
      <p:ext uri="{BB962C8B-B14F-4D97-AF65-F5344CB8AC3E}">
        <p14:creationId xmlns:p14="http://schemas.microsoft.com/office/powerpoint/2010/main" val="16194339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229600" cy="685800"/>
          </a:xfrm>
        </p:spPr>
        <p:txBody>
          <a:bodyPr/>
          <a:lstStyle/>
          <a:p>
            <a:pPr lvl="0"/>
            <a:r>
              <a:rPr lang="en-US" b="1" dirty="0"/>
              <a:t>Operant Conditioning</a:t>
            </a:r>
            <a:endParaRPr lang="en-US" dirty="0"/>
          </a:p>
        </p:txBody>
      </p:sp>
      <p:sp>
        <p:nvSpPr>
          <p:cNvPr id="3" name="Content Placeholder 2"/>
          <p:cNvSpPr>
            <a:spLocks noGrp="1"/>
          </p:cNvSpPr>
          <p:nvPr>
            <p:ph idx="1"/>
          </p:nvPr>
        </p:nvSpPr>
        <p:spPr>
          <a:xfrm>
            <a:off x="310056" y="1905000"/>
            <a:ext cx="8605343" cy="4724400"/>
          </a:xfrm>
        </p:spPr>
        <p:txBody>
          <a:bodyPr/>
          <a:lstStyle/>
          <a:p>
            <a:pPr>
              <a:lnSpc>
                <a:spcPct val="150000"/>
              </a:lnSpc>
            </a:pPr>
            <a:r>
              <a:rPr lang="en-US" sz="3200" dirty="0"/>
              <a:t>In operant conditioning, </a:t>
            </a:r>
            <a:r>
              <a:rPr lang="en-US" sz="3200" i="1" dirty="0">
                <a:solidFill>
                  <a:srgbClr val="FF0000"/>
                </a:solidFill>
              </a:rPr>
              <a:t>we learn to expect that a certain response will have a</a:t>
            </a:r>
            <a:r>
              <a:rPr lang="en-US" sz="3200" dirty="0">
                <a:solidFill>
                  <a:srgbClr val="FF0000"/>
                </a:solidFill>
              </a:rPr>
              <a:t> </a:t>
            </a:r>
            <a:r>
              <a:rPr lang="en-US" sz="3200" i="1" dirty="0">
                <a:solidFill>
                  <a:srgbClr val="FF0000"/>
                </a:solidFill>
              </a:rPr>
              <a:t>certain effect at certain times</a:t>
            </a:r>
            <a:r>
              <a:rPr lang="en-US" sz="3200" dirty="0">
                <a:solidFill>
                  <a:srgbClr val="FF0000"/>
                </a:solidFill>
              </a:rPr>
              <a:t>. </a:t>
            </a:r>
            <a:r>
              <a:rPr lang="en-US" sz="3200" dirty="0"/>
              <a:t>That is, we learn that a particular response is associated with reinforcement. Further, operant reinforcement works best when it is </a:t>
            </a:r>
            <a:r>
              <a:rPr lang="en-US" sz="3200" i="1" dirty="0">
                <a:solidFill>
                  <a:srgbClr val="FF0000"/>
                </a:solidFill>
              </a:rPr>
              <a:t>response-contingent.</a:t>
            </a:r>
            <a:endParaRPr lang="en-US" sz="3200" dirty="0">
              <a:solidFill>
                <a:srgbClr val="FF0000"/>
              </a:solidFill>
            </a:endParaRPr>
          </a:p>
        </p:txBody>
      </p:sp>
    </p:spTree>
    <p:extLst>
      <p:ext uri="{BB962C8B-B14F-4D97-AF65-F5344CB8AC3E}">
        <p14:creationId xmlns:p14="http://schemas.microsoft.com/office/powerpoint/2010/main" val="1115192548"/>
      </p:ext>
    </p:ext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76E080-E23B-A7BC-F95E-5F757C91A1D5}"/>
              </a:ext>
            </a:extLst>
          </p:cNvPr>
          <p:cNvSpPr>
            <a:spLocks noGrp="1"/>
          </p:cNvSpPr>
          <p:nvPr>
            <p:ph idx="1"/>
          </p:nvPr>
        </p:nvSpPr>
        <p:spPr>
          <a:xfrm>
            <a:off x="533400" y="1143000"/>
            <a:ext cx="8229600" cy="5486399"/>
          </a:xfrm>
        </p:spPr>
        <p:txBody>
          <a:bodyPr/>
          <a:lstStyle/>
          <a:p>
            <a:pPr>
              <a:lnSpc>
                <a:spcPct val="150000"/>
              </a:lnSpc>
            </a:pPr>
            <a:r>
              <a:rPr lang="en-US" sz="3600" dirty="0">
                <a:latin typeface="GaramondPremrPro"/>
                <a:ea typeface="Calibri" panose="020F0502020204030204" pitchFamily="34" charset="0"/>
                <a:cs typeface="GaramondPremrPro"/>
              </a:rPr>
              <a:t>The principles of operant conditioning, another form of associative learning, are among the most powerful tools in psychology. You won’t regret learning how to use them. </a:t>
            </a:r>
          </a:p>
          <a:p>
            <a:pPr>
              <a:lnSpc>
                <a:spcPct val="150000"/>
              </a:lnSpc>
            </a:pP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82729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43C527-6722-0CDA-B2C9-F9C0B33E2A89}"/>
              </a:ext>
            </a:extLst>
          </p:cNvPr>
          <p:cNvSpPr>
            <a:spLocks noGrp="1"/>
          </p:cNvSpPr>
          <p:nvPr>
            <p:ph idx="1"/>
          </p:nvPr>
        </p:nvSpPr>
        <p:spPr>
          <a:xfrm>
            <a:off x="457200" y="685800"/>
            <a:ext cx="8382000" cy="5867400"/>
          </a:xfrm>
        </p:spPr>
        <p:txBody>
          <a:bodyPr/>
          <a:lstStyle/>
          <a:p>
            <a:pPr>
              <a:lnSpc>
                <a:spcPct val="150000"/>
              </a:lnSpc>
            </a:pPr>
            <a:r>
              <a:rPr lang="en-US" sz="3600" dirty="0"/>
              <a:t>Operant conditioning applies to all living creatures and explains much day-to-day behavior. </a:t>
            </a:r>
          </a:p>
          <a:p>
            <a:pPr>
              <a:lnSpc>
                <a:spcPct val="150000"/>
              </a:lnSpc>
            </a:pPr>
            <a:r>
              <a:rPr lang="en-US" sz="3600" dirty="0"/>
              <a:t>Operant conditioning can be used to alter the behavior of pets, children, other adults, and your own behavior, too.</a:t>
            </a:r>
          </a:p>
        </p:txBody>
      </p:sp>
    </p:spTree>
    <p:extLst>
      <p:ext uri="{BB962C8B-B14F-4D97-AF65-F5344CB8AC3E}">
        <p14:creationId xmlns:p14="http://schemas.microsoft.com/office/powerpoint/2010/main" val="28795958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4A9A-6013-E6FA-6A22-3E08C96B11A8}"/>
              </a:ext>
            </a:extLst>
          </p:cNvPr>
          <p:cNvSpPr>
            <a:spLocks noGrp="1"/>
          </p:cNvSpPr>
          <p:nvPr>
            <p:ph type="title"/>
          </p:nvPr>
        </p:nvSpPr>
        <p:spPr>
          <a:xfrm>
            <a:off x="457200" y="704850"/>
            <a:ext cx="8229600" cy="895350"/>
          </a:xfrm>
        </p:spPr>
        <p:txBody>
          <a:bodyPr/>
          <a:lstStyle/>
          <a:p>
            <a:r>
              <a:rPr lang="en-US" sz="4400" b="1" dirty="0"/>
              <a:t>Operant Conditioning concepts </a:t>
            </a:r>
            <a:endParaRPr lang="en-US" sz="4400" dirty="0"/>
          </a:p>
        </p:txBody>
      </p:sp>
      <p:sp>
        <p:nvSpPr>
          <p:cNvPr id="3" name="Content Placeholder 2">
            <a:extLst>
              <a:ext uri="{FF2B5EF4-FFF2-40B4-BE49-F238E27FC236}">
                <a16:creationId xmlns:a16="http://schemas.microsoft.com/office/drawing/2014/main" id="{FC2C6293-B04D-8FFC-8C49-26AB370DCC50}"/>
              </a:ext>
            </a:extLst>
          </p:cNvPr>
          <p:cNvSpPr>
            <a:spLocks noGrp="1"/>
          </p:cNvSpPr>
          <p:nvPr>
            <p:ph idx="1"/>
          </p:nvPr>
        </p:nvSpPr>
        <p:spPr>
          <a:xfrm>
            <a:off x="457200" y="1935163"/>
            <a:ext cx="8534400" cy="4694237"/>
          </a:xfrm>
        </p:spPr>
        <p:txBody>
          <a:bodyPr/>
          <a:lstStyle/>
          <a:p>
            <a:pPr>
              <a:lnSpc>
                <a:spcPct val="150000"/>
              </a:lnSpc>
            </a:pPr>
            <a:r>
              <a:rPr lang="en-US" sz="2800" b="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Operant extinction</a:t>
            </a:r>
            <a:r>
              <a:rPr lang="en-US" sz="28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 the weakening or disappearance of a non-reinforced operant response.</a:t>
            </a:r>
            <a:endParaRPr lang="en-US" sz="2800" dirty="0">
              <a:effectLst/>
              <a:latin typeface="Times New Roman" panose="02020603050405020304" pitchFamily="18" charset="0"/>
              <a:ea typeface="Times New Roman" panose="02020603050405020304" pitchFamily="18" charset="0"/>
            </a:endParaRPr>
          </a:p>
          <a:p>
            <a:pPr>
              <a:lnSpc>
                <a:spcPct val="150000"/>
              </a:lnSpc>
            </a:pPr>
            <a:r>
              <a:rPr lang="en-US" sz="2800" b="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Positive reinforcement</a:t>
            </a:r>
            <a:r>
              <a:rPr lang="en-US" sz="28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 Occurs when a response is followed by a reward or other positive event.</a:t>
            </a:r>
            <a:endParaRPr lang="en-US" sz="2800" dirty="0">
              <a:effectLst/>
              <a:latin typeface="Times New Roman" panose="02020603050405020304" pitchFamily="18" charset="0"/>
              <a:ea typeface="Times New Roman" panose="02020603050405020304" pitchFamily="18" charset="0"/>
            </a:endParaRPr>
          </a:p>
          <a:p>
            <a:pPr>
              <a:lnSpc>
                <a:spcPct val="150000"/>
              </a:lnSpc>
            </a:pPr>
            <a:r>
              <a:rPr lang="en-US" sz="2800" b="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Negative reinforcement</a:t>
            </a:r>
            <a:r>
              <a:rPr lang="en-US" sz="28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 Occurs when a response is followed by an end to discomfort or by the removal of an unpleasant event.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365188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4A9A-6013-E6FA-6A22-3E08C96B11A8}"/>
              </a:ext>
            </a:extLst>
          </p:cNvPr>
          <p:cNvSpPr>
            <a:spLocks noGrp="1"/>
          </p:cNvSpPr>
          <p:nvPr>
            <p:ph type="title"/>
          </p:nvPr>
        </p:nvSpPr>
        <p:spPr>
          <a:xfrm>
            <a:off x="457200" y="704850"/>
            <a:ext cx="8229600" cy="895350"/>
          </a:xfrm>
        </p:spPr>
        <p:txBody>
          <a:bodyPr/>
          <a:lstStyle/>
          <a:p>
            <a:r>
              <a:rPr lang="en-US" sz="4400" b="1" dirty="0"/>
              <a:t>Operant Conditioning concepts  </a:t>
            </a:r>
            <a:endParaRPr lang="en-US" sz="4400" dirty="0"/>
          </a:p>
        </p:txBody>
      </p:sp>
      <p:sp>
        <p:nvSpPr>
          <p:cNvPr id="3" name="Content Placeholder 2">
            <a:extLst>
              <a:ext uri="{FF2B5EF4-FFF2-40B4-BE49-F238E27FC236}">
                <a16:creationId xmlns:a16="http://schemas.microsoft.com/office/drawing/2014/main" id="{FC2C6293-B04D-8FFC-8C49-26AB370DCC50}"/>
              </a:ext>
            </a:extLst>
          </p:cNvPr>
          <p:cNvSpPr>
            <a:spLocks noGrp="1"/>
          </p:cNvSpPr>
          <p:nvPr>
            <p:ph idx="1"/>
          </p:nvPr>
        </p:nvSpPr>
        <p:spPr/>
        <p:txBody>
          <a:bodyPr/>
          <a:lstStyle/>
          <a:p>
            <a:r>
              <a:rPr lang="en-US" sz="3200" b="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Punishment</a:t>
            </a:r>
            <a:r>
              <a:rPr lang="en-US" sz="32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 Any event that follows a response and </a:t>
            </a:r>
            <a:r>
              <a:rPr lang="en-US" sz="3200" i="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decreases </a:t>
            </a:r>
            <a:r>
              <a:rPr lang="en-US" sz="32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its likelihood of occurring again.</a:t>
            </a:r>
            <a:endParaRPr lang="en-US" sz="3200" dirty="0">
              <a:effectLst/>
              <a:latin typeface="Times New Roman" panose="02020603050405020304" pitchFamily="18" charset="0"/>
              <a:ea typeface="Times New Roman" panose="02020603050405020304" pitchFamily="18" charset="0"/>
            </a:endParaRPr>
          </a:p>
          <a:p>
            <a:pPr>
              <a:lnSpc>
                <a:spcPct val="150000"/>
              </a:lnSpc>
            </a:pPr>
            <a:r>
              <a:rPr lang="en-US" sz="3200" b="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Aversive consequence</a:t>
            </a:r>
            <a:r>
              <a:rPr lang="en-US" sz="32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 a stimulus that is painful or uncomfortable.</a:t>
            </a:r>
            <a:endParaRPr lang="en-US" sz="3200" dirty="0">
              <a:effectLst/>
              <a:latin typeface="Times New Roman" panose="02020603050405020304" pitchFamily="18" charset="0"/>
              <a:ea typeface="Times New Roman" panose="02020603050405020304" pitchFamily="18" charset="0"/>
            </a:endParaRPr>
          </a:p>
          <a:p>
            <a:pPr>
              <a:lnSpc>
                <a:spcPct val="150000"/>
              </a:lnSpc>
              <a:tabLst>
                <a:tab pos="171450" algn="l"/>
              </a:tabLst>
            </a:pPr>
            <a:r>
              <a:rPr lang="en-US" sz="3200" b="1"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Response cost</a:t>
            </a:r>
            <a:r>
              <a:rPr lang="en-US" sz="3200" dirty="0">
                <a:solidFill>
                  <a:srgbClr val="191919"/>
                </a:solidFill>
                <a:effectLst/>
                <a:latin typeface="Times New Roman" panose="02020603050405020304" pitchFamily="18" charset="0"/>
                <a:ea typeface="Calibri" panose="020F0502020204030204" pitchFamily="34" charset="0"/>
                <a:cs typeface="Times New Roman" panose="02020603050405020304" pitchFamily="18" charset="0"/>
              </a:rPr>
              <a:t> Removal of a positive reinforce after a response is made.</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45974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1947</TotalTime>
  <Words>371</Words>
  <Application>Microsoft Office PowerPoint</Application>
  <PresentationFormat>On-screen Show (4:3)</PresentationFormat>
  <Paragraphs>24</Paragraphs>
  <Slides>11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Calibri</vt:lpstr>
      <vt:lpstr>Constantia</vt:lpstr>
      <vt:lpstr>GaramondPremrPro</vt:lpstr>
      <vt:lpstr>Microsoft Himalaya</vt:lpstr>
      <vt:lpstr>Times New Roman</vt:lpstr>
      <vt:lpstr>Wingdings</vt:lpstr>
      <vt:lpstr>Wingdings 2</vt:lpstr>
      <vt:lpstr>Orbit</vt:lpstr>
      <vt:lpstr>Flow</vt:lpstr>
      <vt:lpstr>Educational  Texts</vt:lpstr>
      <vt:lpstr>PowerPoint Presentation</vt:lpstr>
      <vt:lpstr>Classical conditioning </vt:lpstr>
      <vt:lpstr>PowerPoint Presentation</vt:lpstr>
      <vt:lpstr>Operant Conditioning</vt:lpstr>
      <vt:lpstr>PowerPoint Presentation</vt:lpstr>
      <vt:lpstr>PowerPoint Presentation</vt:lpstr>
      <vt:lpstr>Operant Conditioning concepts </vt:lpstr>
      <vt:lpstr>Operant Conditioning concepts  </vt:lpstr>
      <vt:lpstr>Activity Review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pc com</dc:creator>
  <cp:lastModifiedBy>Report Team</cp:lastModifiedBy>
  <cp:revision>201</cp:revision>
  <dcterms:created xsi:type="dcterms:W3CDTF">2003-08-15T00:59:39Z</dcterms:created>
  <dcterms:modified xsi:type="dcterms:W3CDTF">2022-11-20T20:00:38Z</dcterms:modified>
</cp:coreProperties>
</file>