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3" r:id="rId1"/>
  </p:sldMasterIdLst>
  <p:sldIdLst>
    <p:sldId id="263" r:id="rId2"/>
    <p:sldId id="286" r:id="rId3"/>
    <p:sldId id="272" r:id="rId4"/>
    <p:sldId id="273" r:id="rId5"/>
    <p:sldId id="274" r:id="rId6"/>
    <p:sldId id="287" r:id="rId7"/>
    <p:sldId id="279" r:id="rId8"/>
    <p:sldId id="280" r:id="rId9"/>
    <p:sldId id="283" r:id="rId10"/>
    <p:sldId id="281" r:id="rId11"/>
    <p:sldId id="275" r:id="rId12"/>
    <p:sldId id="276" r:id="rId13"/>
    <p:sldId id="277" r:id="rId14"/>
    <p:sldId id="288" r:id="rId15"/>
    <p:sldId id="289" r:id="rId16"/>
    <p:sldId id="290" r:id="rId17"/>
    <p:sldId id="291" r:id="rId18"/>
    <p:sldId id="292" r:id="rId19"/>
    <p:sldId id="293" r:id="rId20"/>
    <p:sldId id="294" r:id="rId21"/>
    <p:sldId id="295" r:id="rId22"/>
    <p:sldId id="296" r:id="rId23"/>
    <p:sldId id="305" r:id="rId24"/>
    <p:sldId id="297" r:id="rId25"/>
    <p:sldId id="299" r:id="rId26"/>
    <p:sldId id="300" r:id="rId27"/>
    <p:sldId id="301" r:id="rId28"/>
    <p:sldId id="302" r:id="rId29"/>
    <p:sldId id="303" r:id="rId30"/>
    <p:sldId id="304" r:id="rId31"/>
    <p:sldId id="29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60"/>
  </p:normalViewPr>
  <p:slideViewPr>
    <p:cSldViewPr snapToGrid="0">
      <p:cViewPr varScale="1">
        <p:scale>
          <a:sx n="60" d="100"/>
          <a:sy n="60" d="100"/>
        </p:scale>
        <p:origin x="87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41680B14-7D6D-4DFA-879B-3CB3EDC050D5}" type="datetimeFigureOut">
              <a:rPr lang="ar-IQ" smtClean="0"/>
              <a:t>11/04/1446</a:t>
            </a:fld>
            <a:endParaRPr lang="ar-IQ"/>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ar-IQ"/>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F2270BF-7987-4F93-876F-401930FC1DDC}" type="slidenum">
              <a:rPr lang="ar-IQ" smtClean="0"/>
              <a:t>‹#›</a:t>
            </a:fld>
            <a:endParaRPr lang="ar-IQ"/>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0722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680B14-7D6D-4DFA-879B-3CB3EDC050D5}" type="datetimeFigureOut">
              <a:rPr lang="ar-IQ" smtClean="0"/>
              <a:t>11/04/1446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883922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680B14-7D6D-4DFA-879B-3CB3EDC050D5}" type="datetimeFigureOut">
              <a:rPr lang="ar-IQ" smtClean="0"/>
              <a:t>11/04/1446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040952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680B14-7D6D-4DFA-879B-3CB3EDC050D5}" type="datetimeFigureOut">
              <a:rPr lang="ar-IQ" smtClean="0"/>
              <a:t>11/04/1446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2762321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680B14-7D6D-4DFA-879B-3CB3EDC050D5}" type="datetimeFigureOut">
              <a:rPr lang="ar-IQ" smtClean="0"/>
              <a:t>11/04/1446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F2270BF-7987-4F93-876F-401930FC1DDC}" type="slidenum">
              <a:rPr lang="ar-IQ" smtClean="0"/>
              <a:t>‹#›</a:t>
            </a:fld>
            <a:endParaRPr lang="ar-IQ"/>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324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680B14-7D6D-4DFA-879B-3CB3EDC050D5}" type="datetimeFigureOut">
              <a:rPr lang="ar-IQ" smtClean="0"/>
              <a:t>11/04/1446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3124862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680B14-7D6D-4DFA-879B-3CB3EDC050D5}" type="datetimeFigureOut">
              <a:rPr lang="ar-IQ" smtClean="0"/>
              <a:t>11/04/1446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209896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680B14-7D6D-4DFA-879B-3CB3EDC050D5}" type="datetimeFigureOut">
              <a:rPr lang="ar-IQ" smtClean="0"/>
              <a:t>11/04/1446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21512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80B14-7D6D-4DFA-879B-3CB3EDC050D5}" type="datetimeFigureOut">
              <a:rPr lang="ar-IQ" smtClean="0"/>
              <a:t>11/04/1446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03494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680B14-7D6D-4DFA-879B-3CB3EDC050D5}" type="datetimeFigureOut">
              <a:rPr lang="ar-IQ" smtClean="0"/>
              <a:t>11/04/1446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4184059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680B14-7D6D-4DFA-879B-3CB3EDC050D5}" type="datetimeFigureOut">
              <a:rPr lang="ar-IQ" smtClean="0"/>
              <a:t>11/04/1446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805998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1680B14-7D6D-4DFA-879B-3CB3EDC050D5}" type="datetimeFigureOut">
              <a:rPr lang="ar-IQ" smtClean="0"/>
              <a:t>11/04/1446</a:t>
            </a:fld>
            <a:endParaRPr lang="ar-IQ"/>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3F2270BF-7987-4F93-876F-401930FC1DDC}" type="slidenum">
              <a:rPr lang="ar-IQ" smtClean="0"/>
              <a:t>‹#›</a:t>
            </a:fld>
            <a:endParaRPr lang="ar-IQ"/>
          </a:p>
        </p:txBody>
      </p:sp>
    </p:spTree>
    <p:extLst>
      <p:ext uri="{BB962C8B-B14F-4D97-AF65-F5344CB8AC3E}">
        <p14:creationId xmlns:p14="http://schemas.microsoft.com/office/powerpoint/2010/main" val="272445573"/>
      </p:ext>
    </p:extLst>
  </p:cSld>
  <p:clrMap bg1="lt1" tx1="dk1" bg2="lt2" tx2="dk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Lst>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B74056-808E-A8D7-7221-633F170A1092}"/>
              </a:ext>
            </a:extLst>
          </p:cNvPr>
          <p:cNvSpPr>
            <a:spLocks noGrp="1"/>
          </p:cNvSpPr>
          <p:nvPr>
            <p:ph idx="1"/>
          </p:nvPr>
        </p:nvSpPr>
        <p:spPr>
          <a:xfrm>
            <a:off x="1143000" y="762000"/>
            <a:ext cx="9872871" cy="5245100"/>
          </a:xfrm>
          <a:solidFill>
            <a:srgbClr val="FFFF99"/>
          </a:solidFill>
          <a:ln>
            <a:solidFill>
              <a:schemeClr val="tx1"/>
            </a:solidFill>
          </a:ln>
        </p:spPr>
        <p:txBody>
          <a:bodyPr>
            <a:noAutofit/>
          </a:bodyPr>
          <a:lstStyle/>
          <a:p>
            <a:pPr marL="45720" indent="0" algn="ctr">
              <a:lnSpc>
                <a:spcPct val="100000"/>
              </a:lnSpc>
              <a:buNone/>
            </a:pPr>
            <a:endParaRPr lang="ar-IQ" sz="3600" b="1" dirty="0">
              <a:solidFill>
                <a:schemeClr val="tx1"/>
              </a:solidFill>
              <a:latin typeface="Bahij Myriad Arabic" panose="02040503050201020203" pitchFamily="18" charset="-78"/>
              <a:cs typeface="Ali-A-Samik" pitchFamily="2" charset="-78"/>
            </a:endParaRP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محاضرات في علم نفس الشخصية</a:t>
            </a: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لطلاب كلية العلوم الإسلامية / قسم التربية الدينية </a:t>
            </a: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 المرحلة الرابعة </a:t>
            </a: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2024-2025</a:t>
            </a: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ـــــــــــــــــــــــــــــــــــــــــــــــــــــــــ</a:t>
            </a:r>
          </a:p>
          <a:p>
            <a:pPr marL="45720" indent="0" algn="ctr">
              <a:lnSpc>
                <a:spcPct val="100000"/>
              </a:lnSpc>
              <a:buNone/>
            </a:pPr>
            <a:r>
              <a:rPr lang="ar-IQ" sz="3600" b="1" dirty="0">
                <a:solidFill>
                  <a:schemeClr val="tx1"/>
                </a:solidFill>
                <a:latin typeface="Bahij Myriad Arabic" panose="02040503050201020203" pitchFamily="18" charset="-78"/>
                <a:cs typeface="+mj-cs"/>
              </a:rPr>
              <a:t>د. جعفر </a:t>
            </a:r>
            <a:r>
              <a:rPr lang="ku-Arab-IQ" sz="3600" b="1" dirty="0">
                <a:solidFill>
                  <a:schemeClr val="tx1"/>
                </a:solidFill>
                <a:latin typeface="Bahij Myriad Arabic" panose="02040503050201020203" pitchFamily="18" charset="-78"/>
                <a:cs typeface="+mj-cs"/>
              </a:rPr>
              <a:t>پیرو </a:t>
            </a:r>
            <a:r>
              <a:rPr lang="ar-IQ" sz="3600" b="1" dirty="0">
                <a:solidFill>
                  <a:schemeClr val="tx1"/>
                </a:solidFill>
                <a:latin typeface="Bahij Myriad Arabic" panose="02040503050201020203" pitchFamily="18" charset="-78"/>
                <a:cs typeface="+mj-cs"/>
              </a:rPr>
              <a:t>أحمد</a:t>
            </a:r>
          </a:p>
        </p:txBody>
      </p:sp>
    </p:spTree>
    <p:extLst>
      <p:ext uri="{BB962C8B-B14F-4D97-AF65-F5344CB8AC3E}">
        <p14:creationId xmlns:p14="http://schemas.microsoft.com/office/powerpoint/2010/main" val="1963496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أثر الأساس العقلي على شخصية المسلم</a:t>
            </a:r>
            <a:r>
              <a:rPr lang="ar-IQ" sz="4000" dirty="0">
                <a:solidFill>
                  <a:schemeClr val="tx1"/>
                </a:solidFill>
                <a:cs typeface="Ali-A-Sahifa Bold" pitchFamily="2" charset="-78"/>
              </a:rPr>
              <a:t>:</a:t>
            </a:r>
            <a:endParaRPr lang="ar-IQ" sz="4000" b="1" dirty="0">
              <a:cs typeface="Ali-A-Samik" pitchFamily="2" charset="-78"/>
            </a:endParaRP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b="1" dirty="0">
                <a:solidFill>
                  <a:schemeClr val="tx1"/>
                </a:solidFill>
                <a:cs typeface="Ali-A-Sahifa Bold" pitchFamily="2" charset="-78"/>
              </a:rPr>
              <a:t>أولا: تنمية التفكير النقدي: </a:t>
            </a:r>
            <a:r>
              <a:rPr lang="ar-IQ" sz="2600" dirty="0">
                <a:solidFill>
                  <a:schemeClr val="tx1"/>
                </a:solidFill>
                <a:cs typeface="Ali-A-Sahifa Bold" pitchFamily="2" charset="-78"/>
              </a:rPr>
              <a:t>الإسلام يدعو إلى التفكير والتأمل، مما يعزز قدرة المسلم على تحليل الأمور وتقييمها بعقلانية. </a:t>
            </a:r>
          </a:p>
          <a:p>
            <a:pPr marL="45720" indent="0" algn="just">
              <a:lnSpc>
                <a:spcPct val="150000"/>
              </a:lnSpc>
              <a:buNone/>
            </a:pPr>
            <a:r>
              <a:rPr lang="ar-IQ" sz="2600" b="1" dirty="0">
                <a:solidFill>
                  <a:schemeClr val="tx1"/>
                </a:solidFill>
                <a:cs typeface="Ali-A-Sahifa Bold" pitchFamily="2" charset="-78"/>
              </a:rPr>
              <a:t>ثانيا: تحصيل العلم: </a:t>
            </a:r>
            <a:r>
              <a:rPr lang="ar-IQ" sz="2600" dirty="0">
                <a:solidFill>
                  <a:schemeClr val="tx1"/>
                </a:solidFill>
                <a:cs typeface="Ali-A-Sahifa Bold" pitchFamily="2" charset="-78"/>
              </a:rPr>
              <a:t>العقل هو الوسيلة الأساسية لتحصيل العلم وفهم الشريعة والدين، فالإسلام يعتبر العلم والمعرفة من الوسائل التي تقرب المسلم إلى الله. </a:t>
            </a:r>
          </a:p>
          <a:p>
            <a:pPr marL="45720" indent="0" algn="just">
              <a:lnSpc>
                <a:spcPct val="150000"/>
              </a:lnSpc>
              <a:buNone/>
            </a:pPr>
            <a:r>
              <a:rPr lang="ar-IQ" sz="2600" b="1" dirty="0">
                <a:solidFill>
                  <a:schemeClr val="tx1"/>
                </a:solidFill>
                <a:cs typeface="Ali-A-Sahifa Bold" pitchFamily="2" charset="-78"/>
              </a:rPr>
              <a:t>ثالثا: التمييز بين الحق والباطل: </a:t>
            </a:r>
            <a:r>
              <a:rPr lang="ar-IQ" sz="2600" dirty="0">
                <a:solidFill>
                  <a:schemeClr val="tx1"/>
                </a:solidFill>
                <a:cs typeface="Ali-A-Sahifa Bold" pitchFamily="2" charset="-78"/>
              </a:rPr>
              <a:t>العقل هو الذي يمكّن المسلم من التمييز بين الصواب والخطأ، والتمييز بين الأمور التي تحقق الخير وتلك التي تؤدي إلى الفساد.</a:t>
            </a:r>
          </a:p>
        </p:txBody>
      </p:sp>
    </p:spTree>
    <p:extLst>
      <p:ext uri="{BB962C8B-B14F-4D97-AF65-F5344CB8AC3E}">
        <p14:creationId xmlns:p14="http://schemas.microsoft.com/office/powerpoint/2010/main" val="2327558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b="1" dirty="0">
                <a:solidFill>
                  <a:schemeClr val="tx1"/>
                </a:solidFill>
                <a:cs typeface="Ali-A-Samik" pitchFamily="2" charset="-78"/>
              </a:rPr>
              <a:t>أسس بناء الشخصية المسلمة في ضوء الإسلام</a:t>
            </a:r>
            <a:endParaRPr lang="ar-IQ" sz="4000" b="1" dirty="0">
              <a:cs typeface="Ali-A-Samik" pitchFamily="2" charset="-78"/>
            </a:endParaRP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b="1" dirty="0">
                <a:solidFill>
                  <a:schemeClr val="tx1"/>
                </a:solidFill>
                <a:cs typeface="Ali-A-Sahifa Bold" pitchFamily="2" charset="-78"/>
              </a:rPr>
              <a:t>5. الاساس الأسري: </a:t>
            </a:r>
            <a:r>
              <a:rPr lang="ar-IQ" sz="2600" dirty="0">
                <a:solidFill>
                  <a:schemeClr val="tx1"/>
                </a:solidFill>
                <a:cs typeface="Ali-A-Sahifa Bold" pitchFamily="2" charset="-78"/>
              </a:rPr>
              <a:t>الأسرة هي النواة الأولى لتكوين شخصية المسلم، إذ تشكل البيئة التي ينشأ فيها الفرد ويتعلم فيها قيم الإسلام. يشدد الإسلام على أهمية الأسرة في تربية الأبناء تربية صالحة، على حب الله ورسوله، وغرس القيم الإيمانية والأخلاقية في نفوسهم. دور الوالدين في هذه التربية هو دور محوري. قال تعالى[يَا أَيُّهَا الَّذِينَ آمَنُوا قُوا أَنْفُسَكُمْ وَأَهْلِيكُمْ نَارًا" (التحريم: 6)، مما يوضح واجب الوالدين في حماية أبنائهم من الانحراف من خلال التربية الإسلامية الصحيحة. وقال النبي ﷺ: (كلكم راعٍ وكلكم مسؤول عن رعيته).</a:t>
            </a:r>
          </a:p>
        </p:txBody>
      </p:sp>
    </p:spTree>
    <p:extLst>
      <p:ext uri="{BB962C8B-B14F-4D97-AF65-F5344CB8AC3E}">
        <p14:creationId xmlns:p14="http://schemas.microsoft.com/office/powerpoint/2010/main" val="2606356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b="1" dirty="0">
                <a:solidFill>
                  <a:schemeClr val="tx1"/>
                </a:solidFill>
                <a:cs typeface="Ali-A-Samik" pitchFamily="2" charset="-78"/>
              </a:rPr>
              <a:t>أسس بناء الشخصية المسلمة في ضوء الإسلام</a:t>
            </a:r>
            <a:endParaRPr lang="ar-IQ" sz="4000" b="1" dirty="0">
              <a:cs typeface="Ali-A-Samik" pitchFamily="2" charset="-78"/>
            </a:endParaRP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b="1" dirty="0">
                <a:solidFill>
                  <a:schemeClr val="tx1"/>
                </a:solidFill>
                <a:cs typeface="Ali-A-Sahifa Bold" pitchFamily="2" charset="-78"/>
              </a:rPr>
              <a:t>6. الاساس الاجتماعي: </a:t>
            </a:r>
            <a:r>
              <a:rPr lang="ar-IQ" sz="2600" dirty="0">
                <a:solidFill>
                  <a:schemeClr val="tx1"/>
                </a:solidFill>
                <a:cs typeface="Ali-A-Sahifa Bold" pitchFamily="2" charset="-78"/>
              </a:rPr>
              <a:t>يُعتبر الاساس الاجتماعي من الاسس المهمة في بناء الشخصية المسلمة، حيث يدعو الإسلام إلى تعزيز العلاقات الاجتماعية القائمة على التعاون، التضامن، والتكافل بين أفراد المجتمع. المسلم لا يعيش بمعزل عن مجتمعه، بل يسعى إلى نشر الخير ومساعدة الآخرين، والإسهام في بناء مجتمع يسوده التراحم والعدل. وقال الله تعالى: [وَتَعَاوَنُوا عَلَى الْبِرِّ وَالتَّقْوَى]، مما يحث على التعاون بين أفراد المجتمع في كل ما هو خير وصلاح.[إِنَّمَا الْمُؤْمِنُونَ إِخْوَةٌ]. وقال النبي ﷺ: (المؤمن للمؤمن كالبنيان يشد بعضه بعضًا)، مما يشير إلى ضرورة التكافل الاجتماعي بين أفراد المجتمع.</a:t>
            </a:r>
          </a:p>
        </p:txBody>
      </p:sp>
    </p:spTree>
    <p:extLst>
      <p:ext uri="{BB962C8B-B14F-4D97-AF65-F5344CB8AC3E}">
        <p14:creationId xmlns:p14="http://schemas.microsoft.com/office/powerpoint/2010/main" val="318235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أسس بناء الشخصية المسلمة في ضوء الإسلام</a:t>
            </a:r>
            <a:endParaRPr lang="ar-IQ" sz="4000" dirty="0">
              <a:cs typeface="Ali-A-Samik" pitchFamily="2" charset="-78"/>
            </a:endParaRP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بناء الشخصية المسلمة يعتمد على توازن بين هذه الاسس الستة: الإيماني، الأخلاقي، الأسري، والاجتماعي. العبادي</a:t>
            </a:r>
            <a:r>
              <a:rPr lang="ar-IQ" sz="2600">
                <a:solidFill>
                  <a:schemeClr val="tx1"/>
                </a:solidFill>
                <a:cs typeface="Ali-A-Sahifa Bold" pitchFamily="2" charset="-78"/>
              </a:rPr>
              <a:t>، والعقلي، من </a:t>
            </a:r>
            <a:r>
              <a:rPr lang="ar-IQ" sz="2600" dirty="0">
                <a:solidFill>
                  <a:schemeClr val="tx1"/>
                </a:solidFill>
                <a:cs typeface="Ali-A-Sahifa Bold" pitchFamily="2" charset="-78"/>
              </a:rPr>
              <a:t>خلال هذه الاسس، يسعى الإسلام إلى تشكيل فرد متكامل الشخصية، يتمتع بقيم أخلاقية عالية، ومسؤولية تجاه أسرته ومجتمعه، ويعيش حياته مرتبطًا بإيمانه العميق بالله. هذه الأركان مجتمعة تساعد المسلم على تحقيق النجاح في الدنيا والآخرة.</a:t>
            </a:r>
          </a:p>
        </p:txBody>
      </p:sp>
    </p:spTree>
    <p:extLst>
      <p:ext uri="{BB962C8B-B14F-4D97-AF65-F5344CB8AC3E}">
        <p14:creationId xmlns:p14="http://schemas.microsoft.com/office/powerpoint/2010/main" val="483677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7060B-A955-EDDF-432E-E1C24FB520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047945-6D56-50F4-C5E7-0E459874169B}"/>
              </a:ext>
            </a:extLst>
          </p:cNvPr>
          <p:cNvSpPr>
            <a:spLocks noGrp="1"/>
          </p:cNvSpPr>
          <p:nvPr>
            <p:ph type="ctrTitle"/>
          </p:nvPr>
        </p:nvSpPr>
        <p:spPr>
          <a:xfrm>
            <a:off x="1181100" y="850900"/>
            <a:ext cx="10274300" cy="5054600"/>
          </a:xfrm>
          <a:solidFill>
            <a:srgbClr val="FFFF99"/>
          </a:solidFill>
          <a:ln>
            <a:solidFill>
              <a:schemeClr val="tx1"/>
            </a:solidFill>
          </a:ln>
        </p:spPr>
        <p:txBody>
          <a:bodyPr>
            <a:normAutofit/>
          </a:bodyPr>
          <a:lstStyle/>
          <a:p>
            <a:pPr>
              <a:lnSpc>
                <a:spcPct val="150000"/>
              </a:lnSpc>
            </a:pPr>
            <a:r>
              <a:rPr lang="ar-IQ" sz="4000" b="1" dirty="0">
                <a:solidFill>
                  <a:schemeClr val="tx1"/>
                </a:solidFill>
                <a:cs typeface="Ali-A-Samik" pitchFamily="2" charset="-78"/>
              </a:rPr>
              <a:t>محاضرات في علم نفس الشخصية</a:t>
            </a:r>
            <a:br>
              <a:rPr lang="ar-IQ" sz="4000" dirty="0">
                <a:solidFill>
                  <a:schemeClr val="tx1"/>
                </a:solidFill>
                <a:cs typeface="Ali-A-Samik" pitchFamily="2" charset="-78"/>
              </a:rPr>
            </a:br>
            <a:r>
              <a:rPr lang="ar-IQ" sz="4000" dirty="0">
                <a:solidFill>
                  <a:schemeClr val="tx1"/>
                </a:solidFill>
                <a:cs typeface="Ali-A-Samik" pitchFamily="2" charset="-78"/>
              </a:rPr>
              <a:t>معالم الشخصية المسلمة من منظور الإسلام</a:t>
            </a:r>
            <a:br>
              <a:rPr lang="ar-IQ" sz="4000" dirty="0">
                <a:solidFill>
                  <a:schemeClr val="tx1"/>
                </a:solidFill>
                <a:cs typeface="Ali-A-Samik" pitchFamily="2" charset="-78"/>
              </a:rPr>
            </a:br>
            <a:br>
              <a:rPr lang="ar-IQ" sz="3300" b="0" dirty="0">
                <a:solidFill>
                  <a:schemeClr val="tx1"/>
                </a:solidFill>
                <a:cs typeface="Ali-A-Samik" pitchFamily="2" charset="-78"/>
              </a:rPr>
            </a:br>
            <a:br>
              <a:rPr lang="ar-IQ" sz="3300" b="0" dirty="0">
                <a:solidFill>
                  <a:schemeClr val="tx1"/>
                </a:solidFill>
                <a:cs typeface="Ali-A-Samik" pitchFamily="2" charset="-78"/>
              </a:rPr>
            </a:br>
            <a:r>
              <a:rPr lang="ar-IQ" sz="3300" b="0" dirty="0">
                <a:solidFill>
                  <a:schemeClr val="tx1"/>
                </a:solidFill>
                <a:cs typeface="Ali-A-Samik" pitchFamily="2" charset="-78"/>
              </a:rPr>
              <a:t> </a:t>
            </a:r>
            <a:endParaRPr lang="ar-IQ" sz="3300" b="1" dirty="0">
              <a:solidFill>
                <a:schemeClr val="tx1"/>
              </a:solidFill>
              <a:cs typeface="Ali-A-Samik" pitchFamily="2" charset="-78"/>
            </a:endParaRPr>
          </a:p>
        </p:txBody>
      </p:sp>
    </p:spTree>
    <p:extLst>
      <p:ext uri="{BB962C8B-B14F-4D97-AF65-F5344CB8AC3E}">
        <p14:creationId xmlns:p14="http://schemas.microsoft.com/office/powerpoint/2010/main" val="136143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881279-359F-326E-9F3D-3495843175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C54087-FB2D-10B0-0534-9A02E006DF2D}"/>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معالم الشخصية المسلمة</a:t>
            </a:r>
          </a:p>
        </p:txBody>
      </p:sp>
      <p:sp>
        <p:nvSpPr>
          <p:cNvPr id="3" name="Content Placeholder 2">
            <a:extLst>
              <a:ext uri="{FF2B5EF4-FFF2-40B4-BE49-F238E27FC236}">
                <a16:creationId xmlns:a16="http://schemas.microsoft.com/office/drawing/2014/main" id="{8B1FF9D6-9DB6-2166-3647-0DA801060C76}"/>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الشخصية المسلمة هي نموذج متكامل يجسد القيم والمبادئ التي </a:t>
            </a:r>
            <a:r>
              <a:rPr lang="ar-IQ" sz="2600" dirty="0" err="1">
                <a:solidFill>
                  <a:schemeClr val="tx1"/>
                </a:solidFill>
                <a:cs typeface="Ali-A-Sahifa Bold" pitchFamily="2" charset="-78"/>
              </a:rPr>
              <a:t>أرساها</a:t>
            </a:r>
            <a:r>
              <a:rPr lang="ar-IQ" sz="2600" dirty="0">
                <a:solidFill>
                  <a:schemeClr val="tx1"/>
                </a:solidFill>
                <a:cs typeface="Ali-A-Sahifa Bold" pitchFamily="2" charset="-78"/>
              </a:rPr>
              <a:t> الإسلام في القرآن الكريم والسنة النبوية. الإسلام يسعى إلى بناء إنسان متوازن، يعمر الأرض وفقًا لأوامر الله، ويكون نافعا لنفسه ولمجتمعه. </a:t>
            </a:r>
            <a:r>
              <a:rPr lang="ar-IQ" sz="2600">
                <a:solidFill>
                  <a:schemeClr val="tx1"/>
                </a:solidFill>
                <a:cs typeface="Ali-A-Sahifa Bold" pitchFamily="2" charset="-78"/>
              </a:rPr>
              <a:t>في هذه السلسلة من المحاضرات، سنستعرض معالم الشخصية المسلمة كما جاء في الإسلام، والتي تشمل الربانية، الفطرة، التوازن، العلم، العمل، وغيرها.</a:t>
            </a: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3389965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245CD-B9A5-15DB-9995-609053C20F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E821F-CDEF-51F6-8BB9-2D149CC59B88}"/>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المعلم الأول: الربانية</a:t>
            </a:r>
          </a:p>
        </p:txBody>
      </p:sp>
      <p:sp>
        <p:nvSpPr>
          <p:cNvPr id="3" name="Content Placeholder 2">
            <a:extLst>
              <a:ext uri="{FF2B5EF4-FFF2-40B4-BE49-F238E27FC236}">
                <a16:creationId xmlns:a16="http://schemas.microsoft.com/office/drawing/2014/main" id="{00042169-4BDC-2AF0-86C1-50D5E890F7FD}"/>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الربانية: الربانية تعني الارتباط العميق بالله سبحانه وتعالى، والسعي للعيش وفق أوامره ونواهيه. وهي حالة من الوعي الدائم بوجود الله ومراقبته، مما ينعكس على جميع جوانب الحياة. قال الله تعالى في  القرآن الكريم: [كُونُوا رَبَّانِيِّينَ] (آل عمران: 79) تشير إلى أهمية أن تكون الأمة الربانية معنية بتوجيهات الله. وعن عبد الله بن مسعود رضي الله عنه قال: (إن من أحبكم إليّ وأقربكم مني مجلسًا يوم القيامة، أحاسنكم أخلاقًا) (رواه الترمذي) مما يدل على أن الأخلاق الحسنة تنبع من علاقة قوية مع الله.</a:t>
            </a:r>
          </a:p>
        </p:txBody>
      </p:sp>
    </p:spTree>
    <p:extLst>
      <p:ext uri="{BB962C8B-B14F-4D97-AF65-F5344CB8AC3E}">
        <p14:creationId xmlns:p14="http://schemas.microsoft.com/office/powerpoint/2010/main" val="1781077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9FA0F-43A2-840E-53AE-470CDB3666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27BAB4-218E-FB6E-608E-326894A8511A}"/>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الشخصية الموافقة للفطرة</a:t>
            </a:r>
          </a:p>
        </p:txBody>
      </p:sp>
      <p:sp>
        <p:nvSpPr>
          <p:cNvPr id="3" name="Content Placeholder 2">
            <a:extLst>
              <a:ext uri="{FF2B5EF4-FFF2-40B4-BE49-F238E27FC236}">
                <a16:creationId xmlns:a16="http://schemas.microsoft.com/office/drawing/2014/main" id="{43CB1F3A-94B6-3407-016B-8BBCECCA6C13}"/>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700" dirty="0">
                <a:solidFill>
                  <a:schemeClr val="tx1"/>
                </a:solidFill>
                <a:cs typeface="Ali-A-Sahifa Bold" pitchFamily="2" charset="-78"/>
              </a:rPr>
              <a:t>2. الشخصية الموافقة للفطرة: تعني أن تكون الشخصية قريبة من الفطرة السليمة التي فطر الله الناس عليها. والفطرة هي ما جبل عليه الإنسان من حب الخير والكراهية للشر. قال الله تعالى: [فِطْرَةَ اللَّهِ الَّتِي فَطَرَ النَّاسَ عَلَيْهَا] (الروم: 30) تشير إلى أن الفطرة تنص على الارتباط بالله والاعتراف بوجوده. وقال رسول الله صلى الله عليه وسلم: (كل مولود يولد على الفطرة) (رواه البخاري)، مما يعني أن الطفل يأتي مع ميل طبيعي للخير والحق.</a:t>
            </a:r>
          </a:p>
        </p:txBody>
      </p:sp>
    </p:spTree>
    <p:extLst>
      <p:ext uri="{BB962C8B-B14F-4D97-AF65-F5344CB8AC3E}">
        <p14:creationId xmlns:p14="http://schemas.microsoft.com/office/powerpoint/2010/main" val="2663476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B2C5E-B246-9B41-864A-90FC302E5C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0D007A-A98E-F311-4659-A4E710B8FACA}"/>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الشخصية العلمية والمعرفية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4F27841A-CB47-7734-3E45-6F32CB4A23D1}"/>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الشخصية العلمية والمعرفية: تتمثل هذه الشخصية في السعي الدائم للحصول على المعرفة والعلم، سواء في أمور الدين أو الدنيا. </a:t>
            </a:r>
          </a:p>
          <a:p>
            <a:pPr marL="45720" indent="0" algn="just">
              <a:lnSpc>
                <a:spcPct val="150000"/>
              </a:lnSpc>
              <a:buNone/>
            </a:pPr>
            <a:r>
              <a:rPr lang="ar-IQ" sz="2600" dirty="0">
                <a:solidFill>
                  <a:schemeClr val="tx1"/>
                </a:solidFill>
                <a:cs typeface="Ali-A-Sahifa Bold" pitchFamily="2" charset="-78"/>
              </a:rPr>
              <a:t>قال الله في القرآن: [قُلْ هَلْ يَسْتَوِي الَّذِينَ يَعْلَمُونَ وَالَّذِينَ لَا يَعْلَمُونَ] (الزمر: 9) تدل على فضل العلم وأهميته. وقال رسول الله صلى الله عليه وسلم: [طلب العلم فريضة على كل مسلم] (رواه ابن ماجه)، مما يدل على أهمية التعليم في الإسلام.</a:t>
            </a:r>
          </a:p>
        </p:txBody>
      </p:sp>
    </p:spTree>
    <p:extLst>
      <p:ext uri="{BB962C8B-B14F-4D97-AF65-F5344CB8AC3E}">
        <p14:creationId xmlns:p14="http://schemas.microsoft.com/office/powerpoint/2010/main" val="1170712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97E71-D03B-684C-3455-BD8C0ED41E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1444C2-81A6-FFDB-C420-84717372E6E5}"/>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 الشخصية المتوازنة بين الروحانية والجسدية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74837A32-88F9-B3E1-9A67-D0B43157D6D7}"/>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 الشخصية المتوازنة بين الروحانية والجسدية: تعني تحقيق توازن بين الروح والجسد، حيث لا تُهمل الروح في سبيل الجسد، ولا الجسد في سبيل الروح.</a:t>
            </a:r>
          </a:p>
          <a:p>
            <a:pPr marL="45720" indent="0" algn="just">
              <a:lnSpc>
                <a:spcPct val="150000"/>
              </a:lnSpc>
              <a:buNone/>
            </a:pPr>
            <a:r>
              <a:rPr lang="ar-IQ" sz="2600" dirty="0">
                <a:solidFill>
                  <a:schemeClr val="tx1"/>
                </a:solidFill>
                <a:cs typeface="Ali-A-Sahifa Bold" pitchFamily="2" charset="-78"/>
              </a:rPr>
              <a:t> قال الله تعالى في القرآن: [وَابْتَغِ فِيمَا آتَاكَ اللَّهُ الدَّارَ الْآخِرَةَ وَلَا تَنْسَ نَصِيبَكَ مِنَ الدُّنْيَا] (القصص: 77) تشير إلى أهمية العناية بالجسد والدنيا. وقال رسول الله صلى الله عليه وسلم: (إن لجسدك عليك حقًا) (رواه البخاري) تؤكد على أهمية الاهتمام بالصحة الجسدية.</a:t>
            </a:r>
          </a:p>
        </p:txBody>
      </p:sp>
    </p:spTree>
    <p:extLst>
      <p:ext uri="{BB962C8B-B14F-4D97-AF65-F5344CB8AC3E}">
        <p14:creationId xmlns:p14="http://schemas.microsoft.com/office/powerpoint/2010/main" val="92699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DE980-1401-6665-FD13-17C42B233768}"/>
              </a:ext>
            </a:extLst>
          </p:cNvPr>
          <p:cNvSpPr>
            <a:spLocks noGrp="1"/>
          </p:cNvSpPr>
          <p:nvPr>
            <p:ph type="ctrTitle"/>
          </p:nvPr>
        </p:nvSpPr>
        <p:spPr>
          <a:xfrm>
            <a:off x="1181100" y="850900"/>
            <a:ext cx="10274300" cy="5054600"/>
          </a:xfrm>
          <a:solidFill>
            <a:srgbClr val="FFFF99"/>
          </a:solidFill>
          <a:ln>
            <a:solidFill>
              <a:schemeClr val="tx1"/>
            </a:solidFill>
          </a:ln>
        </p:spPr>
        <p:txBody>
          <a:bodyPr>
            <a:normAutofit fontScale="90000"/>
          </a:bodyPr>
          <a:lstStyle/>
          <a:p>
            <a:pPr algn="r">
              <a:lnSpc>
                <a:spcPct val="150000"/>
              </a:lnSpc>
            </a:pPr>
            <a:r>
              <a:rPr lang="ar-IQ" sz="4000" b="1" dirty="0">
                <a:solidFill>
                  <a:schemeClr val="tx1"/>
                </a:solidFill>
                <a:cs typeface="Ali-A-Samik" pitchFamily="2" charset="-78"/>
              </a:rPr>
              <a:t>                            محاضرات في علم نفس الشخصية</a:t>
            </a:r>
            <a:br>
              <a:rPr lang="ar-IQ" sz="4000" dirty="0">
                <a:solidFill>
                  <a:schemeClr val="tx1"/>
                </a:solidFill>
                <a:cs typeface="Ali-A-Samik" pitchFamily="2" charset="-78"/>
              </a:rPr>
            </a:br>
            <a:r>
              <a:rPr lang="ar-IQ" sz="3300" b="0" dirty="0">
                <a:solidFill>
                  <a:schemeClr val="tx1"/>
                </a:solidFill>
                <a:cs typeface="Ali-A-Samik" pitchFamily="2" charset="-78"/>
              </a:rPr>
              <a:t>المحاضرة الرابعة: أسس بناء الشخصية في ضوء الإسلام (الأساس الإيماني والأساس الأخلاقي. </a:t>
            </a:r>
            <a:br>
              <a:rPr lang="ar-IQ" sz="3300" b="0" dirty="0">
                <a:solidFill>
                  <a:schemeClr val="tx1"/>
                </a:solidFill>
                <a:cs typeface="Ali-A-Samik" pitchFamily="2" charset="-78"/>
              </a:rPr>
            </a:br>
            <a:r>
              <a:rPr lang="ar-IQ" sz="3300" b="0" dirty="0">
                <a:solidFill>
                  <a:schemeClr val="tx1"/>
                </a:solidFill>
                <a:cs typeface="Ali-A-Samik" pitchFamily="2" charset="-78"/>
              </a:rPr>
              <a:t>المحاضرة الخامسة: أسس بناء الشخصية في ضوء الإسلام (الأساس العبادي والاساس العقلي). </a:t>
            </a:r>
            <a:br>
              <a:rPr lang="ar-IQ" sz="3300" b="0" dirty="0">
                <a:solidFill>
                  <a:schemeClr val="tx1"/>
                </a:solidFill>
                <a:cs typeface="Ali-A-Samik" pitchFamily="2" charset="-78"/>
              </a:rPr>
            </a:br>
            <a:r>
              <a:rPr lang="ar-IQ" sz="3300" b="0" dirty="0">
                <a:solidFill>
                  <a:schemeClr val="tx1"/>
                </a:solidFill>
                <a:cs typeface="Ali-A-Samik" pitchFamily="2" charset="-78"/>
              </a:rPr>
              <a:t>المحاضرة السادسة: أسس بناء الشخصية في ضوء الإسلام (الأساس الأسري والاساس الاجتماعي.</a:t>
            </a:r>
            <a:br>
              <a:rPr lang="ar-IQ" sz="3300" b="0" dirty="0">
                <a:solidFill>
                  <a:schemeClr val="tx1"/>
                </a:solidFill>
                <a:cs typeface="Ali-A-Samik" pitchFamily="2" charset="-78"/>
              </a:rPr>
            </a:br>
            <a:br>
              <a:rPr lang="ar-IQ" sz="3300" b="0" dirty="0">
                <a:solidFill>
                  <a:schemeClr val="tx1"/>
                </a:solidFill>
                <a:cs typeface="Ali-A-Samik" pitchFamily="2" charset="-78"/>
              </a:rPr>
            </a:br>
            <a:r>
              <a:rPr lang="ar-IQ" sz="3300" b="0" dirty="0">
                <a:solidFill>
                  <a:schemeClr val="tx1"/>
                </a:solidFill>
                <a:cs typeface="Ali-A-Samik" pitchFamily="2" charset="-78"/>
              </a:rPr>
              <a:t> </a:t>
            </a:r>
            <a:endParaRPr lang="ar-IQ" sz="3300" b="1" dirty="0">
              <a:solidFill>
                <a:schemeClr val="tx1"/>
              </a:solidFill>
              <a:cs typeface="Ali-A-Samik" pitchFamily="2" charset="-78"/>
            </a:endParaRPr>
          </a:p>
        </p:txBody>
      </p:sp>
    </p:spTree>
    <p:extLst>
      <p:ext uri="{BB962C8B-B14F-4D97-AF65-F5344CB8AC3E}">
        <p14:creationId xmlns:p14="http://schemas.microsoft.com/office/powerpoint/2010/main" val="2231187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2EAE6-4E8D-D682-B776-8606060902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66F486-40DA-27A8-6B8F-F66C1785F5F3}"/>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الوسطية في التفكير والممارسة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83EAADC5-721F-6DC7-38EE-2D3F5CB91C8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الوسطية في التفكير والممارسة: تُعنى بالاعتدال في الآراء والأفعال، والابتعاد عن الغلو أو التفريط.</a:t>
            </a:r>
          </a:p>
          <a:p>
            <a:pPr marL="45720" indent="0" algn="just">
              <a:lnSpc>
                <a:spcPct val="150000"/>
              </a:lnSpc>
              <a:buNone/>
            </a:pPr>
            <a:r>
              <a:rPr lang="ar-IQ" sz="2600" dirty="0">
                <a:solidFill>
                  <a:schemeClr val="tx1"/>
                </a:solidFill>
                <a:cs typeface="Ali-A-Sahifa Bold" pitchFamily="2" charset="-78"/>
              </a:rPr>
              <a:t>قال الله تعالى في القران الكريم: [وَكَذَلِكَ جَعَلْنَاكُمْ أُمَّةً وَسَطًا] (البقرة: 143) تشير إلى ضرورة التوازن في الأفكار والسلوك.</a:t>
            </a:r>
          </a:p>
          <a:p>
            <a:pPr marL="45720" indent="0" algn="just">
              <a:lnSpc>
                <a:spcPct val="150000"/>
              </a:lnSpc>
              <a:buNone/>
            </a:pPr>
            <a:r>
              <a:rPr lang="ar-IQ" sz="2600" dirty="0">
                <a:solidFill>
                  <a:schemeClr val="tx1"/>
                </a:solidFill>
                <a:cs typeface="Ali-A-Sahifa Bold" pitchFamily="2" charset="-78"/>
              </a:rPr>
              <a:t>وقال رسول الله صلى الله عليه وسلم: (هلك </a:t>
            </a:r>
            <a:r>
              <a:rPr lang="ar-IQ" sz="2600" dirty="0" err="1">
                <a:solidFill>
                  <a:schemeClr val="tx1"/>
                </a:solidFill>
                <a:cs typeface="Ali-A-Sahifa Bold" pitchFamily="2" charset="-78"/>
              </a:rPr>
              <a:t>المتنطعون</a:t>
            </a:r>
            <a:r>
              <a:rPr lang="ar-IQ" sz="2600" dirty="0">
                <a:solidFill>
                  <a:schemeClr val="tx1"/>
                </a:solidFill>
                <a:cs typeface="Ali-A-Sahifa Bold" pitchFamily="2" charset="-78"/>
              </a:rPr>
              <a:t>) (رواه مسلم)، مما يعني أن الغلو في الدين يؤدي إلى الهلاك.</a:t>
            </a:r>
          </a:p>
        </p:txBody>
      </p:sp>
    </p:spTree>
    <p:extLst>
      <p:ext uri="{BB962C8B-B14F-4D97-AF65-F5344CB8AC3E}">
        <p14:creationId xmlns:p14="http://schemas.microsoft.com/office/powerpoint/2010/main" val="1692025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9E4EF-CBD3-AA7F-5EAC-777931178D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05B997-3DA7-C27C-1CB2-5A158A17B74A}"/>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الشخصية الجدية والإتقان</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B0C59365-8A42-65BF-DA75-143F535429F9}"/>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الشخصية الجدية والإتقان: تعكس هذه الشخصية التزام الفرد بالجدية والإخلاص في العمل والسعي لتحقيق الأفضل.</a:t>
            </a:r>
          </a:p>
          <a:p>
            <a:pPr marL="45720" indent="0" algn="just">
              <a:lnSpc>
                <a:spcPct val="150000"/>
              </a:lnSpc>
              <a:buNone/>
            </a:pPr>
            <a:r>
              <a:rPr lang="ar-IQ" sz="2600" dirty="0">
                <a:solidFill>
                  <a:schemeClr val="tx1"/>
                </a:solidFill>
                <a:cs typeface="Ali-A-Sahifa Bold" pitchFamily="2" charset="-78"/>
              </a:rPr>
              <a:t>قال الله تعالى [وَأَنْ لَيْسَ لِلْإِنسَانِ إِلَّا مَا سَعَى] (النجم: 39) تشير إلى ضرورة الجهد والعمل الدؤوب.</a:t>
            </a:r>
          </a:p>
          <a:p>
            <a:pPr marL="45720" indent="0" algn="just">
              <a:lnSpc>
                <a:spcPct val="150000"/>
              </a:lnSpc>
              <a:buNone/>
            </a:pPr>
            <a:r>
              <a:rPr lang="ar-IQ" sz="2600" dirty="0">
                <a:solidFill>
                  <a:schemeClr val="tx1"/>
                </a:solidFill>
                <a:cs typeface="Ali-A-Sahifa Bold" pitchFamily="2" charset="-78"/>
              </a:rPr>
              <a:t>وقال رسول الله صلى الله عليه وسلم: (إن الله يحب إذا عمل أحدكم عملاً أن يتقنه) (رواه الطبراني) تبرز أهمية الإتقان في العمل.</a:t>
            </a:r>
          </a:p>
        </p:txBody>
      </p:sp>
    </p:spTree>
    <p:extLst>
      <p:ext uri="{BB962C8B-B14F-4D97-AF65-F5344CB8AC3E}">
        <p14:creationId xmlns:p14="http://schemas.microsoft.com/office/powerpoint/2010/main" val="3863612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F063B7-A432-9082-2940-D43D01828A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64BF71-F337-ABF3-7B10-A27C1673DCEE}"/>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 الشخصية النافعة والخدومة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F8BE0A2C-7A75-6793-CC12-5A059449A65A}"/>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 الشخصية النافعة والخدومة: تشير إلى القدرة على خدمة الآخرين والمجتمع والعمل على تحسين حياة من حوله.</a:t>
            </a:r>
          </a:p>
          <a:p>
            <a:pPr marL="45720" indent="0" algn="just">
              <a:lnSpc>
                <a:spcPct val="150000"/>
              </a:lnSpc>
              <a:buNone/>
            </a:pPr>
            <a:r>
              <a:rPr lang="ar-IQ" sz="2600" dirty="0">
                <a:solidFill>
                  <a:schemeClr val="tx1"/>
                </a:solidFill>
                <a:cs typeface="Ali-A-Sahifa Bold" pitchFamily="2" charset="-78"/>
              </a:rPr>
              <a:t>قال الله تعلى في القرآن: [وَيُؤْثِرُونَ عَلَى أَنْفُسِهِمْ وَلَوْ كَانَ بِهِمْ خَصَاصَةٌ] (الحشر: 9) تعكس قيمة الإيثار.</a:t>
            </a:r>
          </a:p>
          <a:p>
            <a:pPr marL="45720" indent="0" algn="just">
              <a:lnSpc>
                <a:spcPct val="150000"/>
              </a:lnSpc>
              <a:buNone/>
            </a:pPr>
            <a:r>
              <a:rPr lang="ar-IQ" sz="2600" dirty="0">
                <a:solidFill>
                  <a:schemeClr val="tx1"/>
                </a:solidFill>
                <a:cs typeface="Ali-A-Sahifa Bold" pitchFamily="2" charset="-78"/>
              </a:rPr>
              <a:t>وقال رسول الله صلى الله عليه وسلم: (خير الناس أنفعهم للناس) (رواه الطبراني) تؤكد على أهمية العطاء.</a:t>
            </a:r>
          </a:p>
        </p:txBody>
      </p:sp>
    </p:spTree>
    <p:extLst>
      <p:ext uri="{BB962C8B-B14F-4D97-AF65-F5344CB8AC3E}">
        <p14:creationId xmlns:p14="http://schemas.microsoft.com/office/powerpoint/2010/main" val="3634962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64841E-867D-9F3E-30BA-35DD653F11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D89CA-56DE-9FB1-2011-E105C2F585B6}"/>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العمل والمجاهدة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B780B35C-0D4C-E6B1-FB91-B042FB1610D2}"/>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العمل والمجاهدة: تتضمن بذل الجهد في سبيل تحقيق الأهداف الدنيوية والأخروية، والسعي </a:t>
            </a:r>
            <a:r>
              <a:rPr lang="ar-IQ" sz="2600" dirty="0" err="1">
                <a:solidFill>
                  <a:schemeClr val="tx1"/>
                </a:solidFill>
                <a:cs typeface="Ali-A-Sahifa Bold" pitchFamily="2" charset="-78"/>
              </a:rPr>
              <a:t>للنجاح.الأدل</a:t>
            </a:r>
            <a:endParaRPr lang="ar-IQ" sz="2600" dirty="0">
              <a:solidFill>
                <a:schemeClr val="tx1"/>
              </a:solidFill>
              <a:cs typeface="Ali-A-Sahifa Bold" pitchFamily="2" charset="-78"/>
            </a:endParaRPr>
          </a:p>
          <a:p>
            <a:pPr marL="45720" indent="0" algn="just">
              <a:lnSpc>
                <a:spcPct val="150000"/>
              </a:lnSpc>
              <a:buNone/>
            </a:pPr>
            <a:r>
              <a:rPr lang="ar-IQ" sz="2600" dirty="0">
                <a:solidFill>
                  <a:schemeClr val="tx1"/>
                </a:solidFill>
                <a:cs typeface="Ali-A-Sahifa Bold" pitchFamily="2" charset="-78"/>
              </a:rPr>
              <a:t>قال الله تعالى [إِنَّ اللَّهَ لَا يُغَيِّرُ مَا بِقَوْمٍ حَتَّى يُغَيِّرُوا مَا بِأَنفُسِهِمْ] (الرعد: 11) تدعو إلى العمل والتغيير الإيجابي.</a:t>
            </a:r>
          </a:p>
          <a:p>
            <a:pPr marL="45720" indent="0" algn="just">
              <a:lnSpc>
                <a:spcPct val="150000"/>
              </a:lnSpc>
              <a:buNone/>
            </a:pPr>
            <a:r>
              <a:rPr lang="ar-IQ" sz="2600" dirty="0">
                <a:solidFill>
                  <a:schemeClr val="tx1"/>
                </a:solidFill>
                <a:cs typeface="Ali-A-Sahifa Bold" pitchFamily="2" charset="-78"/>
              </a:rPr>
              <a:t>وقال رسول الله صلى الله عليه وسلم: (المجاهد من جاهد نفسه في طاعة الله) (رواه البخاري) تدعو للعمل في سبيل الله.</a:t>
            </a:r>
          </a:p>
        </p:txBody>
      </p:sp>
    </p:spTree>
    <p:extLst>
      <p:ext uri="{BB962C8B-B14F-4D97-AF65-F5344CB8AC3E}">
        <p14:creationId xmlns:p14="http://schemas.microsoft.com/office/powerpoint/2010/main" val="621749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143A8-7932-59C6-5773-1C72C6F2DC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894DDD-8096-99F9-89FE-7E53DB3B3C53}"/>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العزة والشهامة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052783D7-36A6-C7C4-11FD-FF7FA860375F}"/>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العزة والشهامة تتمثل في الكرامة والثقة بالنفس، وعدم الذل أو الخضوع للضغوطات. </a:t>
            </a:r>
          </a:p>
          <a:p>
            <a:pPr marL="45720" indent="0" algn="just">
              <a:lnSpc>
                <a:spcPct val="150000"/>
              </a:lnSpc>
              <a:buNone/>
            </a:pPr>
            <a:r>
              <a:rPr lang="ar-IQ" sz="2600" dirty="0">
                <a:solidFill>
                  <a:schemeClr val="tx1"/>
                </a:solidFill>
                <a:cs typeface="Ali-A-Sahifa Bold" pitchFamily="2" charset="-78"/>
              </a:rPr>
              <a:t>قال الله تعلى:[إن العزة لله جميعا] (المنافقون: 8) تؤكد على مكانة المسلم.</a:t>
            </a:r>
          </a:p>
          <a:p>
            <a:pPr marL="45720" indent="0" algn="just">
              <a:lnSpc>
                <a:spcPct val="150000"/>
              </a:lnSpc>
              <a:buNone/>
            </a:pPr>
            <a:r>
              <a:rPr lang="ar-IQ" sz="2600" dirty="0">
                <a:solidFill>
                  <a:schemeClr val="tx1"/>
                </a:solidFill>
                <a:cs typeface="Ali-A-Sahifa Bold" pitchFamily="2" charset="-78"/>
              </a:rPr>
              <a:t>وقال رسول الله صلى الله عليه وسلم: (الشجاع هو من يملك نفسه عند الغضب)(حديث نبوي) تدل على الشجاعة والعزة.</a:t>
            </a:r>
          </a:p>
        </p:txBody>
      </p:sp>
    </p:spTree>
    <p:extLst>
      <p:ext uri="{BB962C8B-B14F-4D97-AF65-F5344CB8AC3E}">
        <p14:creationId xmlns:p14="http://schemas.microsoft.com/office/powerpoint/2010/main" val="2609884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85411-4855-ECEA-7ED3-7633A5866D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175372-5F48-2395-F1A6-2AD308DE3A0C}"/>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التواضع</a:t>
            </a:r>
          </a:p>
        </p:txBody>
      </p:sp>
      <p:sp>
        <p:nvSpPr>
          <p:cNvPr id="3" name="Content Placeholder 2">
            <a:extLst>
              <a:ext uri="{FF2B5EF4-FFF2-40B4-BE49-F238E27FC236}">
                <a16:creationId xmlns:a16="http://schemas.microsoft.com/office/drawing/2014/main" id="{D76863A9-A88D-2547-DAA8-F771854F2FE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التواضع: هي حالة من الإقرار بالفضل لله وللآخرين، والابتعاد عن الكبرياء والتفاخر.</a:t>
            </a:r>
          </a:p>
          <a:p>
            <a:pPr marL="45720" indent="0" algn="just">
              <a:lnSpc>
                <a:spcPct val="150000"/>
              </a:lnSpc>
              <a:buNone/>
            </a:pPr>
            <a:r>
              <a:rPr lang="ar-IQ" sz="2600" dirty="0">
                <a:solidFill>
                  <a:schemeClr val="tx1"/>
                </a:solidFill>
                <a:cs typeface="Ali-A-Sahifa Bold" pitchFamily="2" charset="-78"/>
              </a:rPr>
              <a:t>قال الله تعالى: [وَاخْفِضْ جَنَاحَكَ لِلْمُؤْمِنِينَ] (الشعراء: 215) تدعو إلى التواضع.</a:t>
            </a:r>
          </a:p>
          <a:p>
            <a:pPr marL="45720" indent="0" algn="just">
              <a:lnSpc>
                <a:spcPct val="150000"/>
              </a:lnSpc>
              <a:buNone/>
            </a:pPr>
            <a:r>
              <a:rPr lang="ar-IQ" sz="2600" dirty="0">
                <a:solidFill>
                  <a:schemeClr val="tx1"/>
                </a:solidFill>
                <a:cs typeface="Ali-A-Sahifa Bold" pitchFamily="2" charset="-78"/>
              </a:rPr>
              <a:t>وقال رسول الله صلى الله عليه وسلم: (ما تواضع أحد لله إلا رفعه الله) (رواه مسلم) تؤكد على قيمة التواضع في الإسلام.</a:t>
            </a:r>
          </a:p>
        </p:txBody>
      </p:sp>
    </p:spTree>
    <p:extLst>
      <p:ext uri="{BB962C8B-B14F-4D97-AF65-F5344CB8AC3E}">
        <p14:creationId xmlns:p14="http://schemas.microsoft.com/office/powerpoint/2010/main" val="1666504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521D-C77E-EFF9-966E-8A398E0496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973700-B458-9B4C-6351-6C740C230C6B}"/>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الشجاعة</a:t>
            </a:r>
          </a:p>
        </p:txBody>
      </p:sp>
      <p:sp>
        <p:nvSpPr>
          <p:cNvPr id="3" name="Content Placeholder 2">
            <a:extLst>
              <a:ext uri="{FF2B5EF4-FFF2-40B4-BE49-F238E27FC236}">
                <a16:creationId xmlns:a16="http://schemas.microsoft.com/office/drawing/2014/main" id="{B127F8B2-02B2-C274-BB29-1AAD2CAA8AF5}"/>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تُعتَبَر الشجاعة من الصفات الأساسية للشخصية المسلمة، سواء في مواجهة الأعداء أو في الدفاع عن الحق. قال رسول الله صلى الله عليه وسلم</a:t>
            </a:r>
            <a:r>
              <a:rPr lang="ar-IQ" sz="2600">
                <a:solidFill>
                  <a:schemeClr val="tx1"/>
                </a:solidFill>
                <a:cs typeface="Ali-A-Sahifa Bold" pitchFamily="2" charset="-78"/>
              </a:rPr>
              <a:t>: (المؤمن </a:t>
            </a:r>
            <a:r>
              <a:rPr lang="ar-IQ" sz="2600" dirty="0">
                <a:solidFill>
                  <a:schemeClr val="tx1"/>
                </a:solidFill>
                <a:cs typeface="Ali-A-Sahifa Bold" pitchFamily="2" charset="-78"/>
              </a:rPr>
              <a:t>القوي خير وأحب إلى الله من </a:t>
            </a:r>
            <a:r>
              <a:rPr lang="ar-IQ" sz="2600">
                <a:solidFill>
                  <a:schemeClr val="tx1"/>
                </a:solidFill>
                <a:cs typeface="Ali-A-Sahifa Bold" pitchFamily="2" charset="-78"/>
              </a:rPr>
              <a:t>المؤمن الضعيف). </a:t>
            </a:r>
            <a:r>
              <a:rPr lang="ar-IQ" sz="2600" dirty="0">
                <a:solidFill>
                  <a:schemeClr val="tx1"/>
                </a:solidFill>
                <a:cs typeface="Ali-A-Sahifa Bold" pitchFamily="2" charset="-78"/>
              </a:rPr>
              <a:t>تعزيز صفة الشجاعة يساعد المسلم في التغلب على المخاوف والضغوط.</a:t>
            </a:r>
          </a:p>
        </p:txBody>
      </p:sp>
    </p:spTree>
    <p:extLst>
      <p:ext uri="{BB962C8B-B14F-4D97-AF65-F5344CB8AC3E}">
        <p14:creationId xmlns:p14="http://schemas.microsoft.com/office/powerpoint/2010/main" val="4187578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AB302-168A-0CBF-FAFB-997B765A47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9E8E2F-6949-8999-19A0-160F5AB95808}"/>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13DCA601-1C44-7A20-5A78-DFCB18BEECD8}"/>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1125226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7C66B-2A2B-97BF-3758-730CD81878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4903BD-D3A5-92F8-FCD0-869CEB850CE4}"/>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3DF162AF-E4D3-B9EA-8652-0AADB64EB337}"/>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2933692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23FFC-BC1B-6AEC-1A49-A5A77769BE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8A7B2C-4667-B46E-C16A-99198E965B6C}"/>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92669592-4F5B-C34F-A2FD-670511BDAA50}"/>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4108928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b="1" dirty="0">
                <a:solidFill>
                  <a:schemeClr val="tx1"/>
                </a:solidFill>
                <a:cs typeface="Ali-A-Samik" pitchFamily="2" charset="-78"/>
              </a:rPr>
              <a:t>أسس بناء الشخصية المسلمة في ضوء الإسلام</a:t>
            </a: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يعتبر بناء الشخصية المسلمة من أهم ما يركز عليه الإسلام في تربية الفرد وتوجيهه نحو الخير. الشخصية المسلمة تتأسس على ستة أسس رئيسية: </a:t>
            </a:r>
            <a:r>
              <a:rPr lang="ar-IQ" sz="2600" b="1" dirty="0">
                <a:solidFill>
                  <a:schemeClr val="tx1"/>
                </a:solidFill>
                <a:cs typeface="Ali-A-Sahifa Bold" pitchFamily="2" charset="-78"/>
              </a:rPr>
              <a:t>الأساس الإيماني </a:t>
            </a:r>
            <a:r>
              <a:rPr lang="ar-IQ" sz="2600" dirty="0">
                <a:solidFill>
                  <a:schemeClr val="tx1"/>
                </a:solidFill>
                <a:cs typeface="Ali-A-Sahifa Bold" pitchFamily="2" charset="-78"/>
              </a:rPr>
              <a:t>الذي يربط المسلم بربه. </a:t>
            </a:r>
            <a:r>
              <a:rPr lang="ar-IQ" sz="2600" b="1" dirty="0">
                <a:solidFill>
                  <a:schemeClr val="tx1"/>
                </a:solidFill>
                <a:cs typeface="Ali-A-Sahifa Bold" pitchFamily="2" charset="-78"/>
              </a:rPr>
              <a:t>الأساس الأخلاقي </a:t>
            </a:r>
            <a:r>
              <a:rPr lang="ar-IQ" sz="2600" dirty="0">
                <a:solidFill>
                  <a:schemeClr val="tx1"/>
                </a:solidFill>
                <a:cs typeface="Ali-A-Sahifa Bold" pitchFamily="2" charset="-78"/>
              </a:rPr>
              <a:t>الذي ينظم التعاملات والسلوكيات وفق القيم الإسلامية. </a:t>
            </a:r>
            <a:r>
              <a:rPr lang="ar-IQ" sz="2600" b="1" dirty="0">
                <a:solidFill>
                  <a:schemeClr val="tx1"/>
                </a:solidFill>
                <a:cs typeface="Ali-A-Sahifa Bold" pitchFamily="2" charset="-78"/>
              </a:rPr>
              <a:t>الأساس الأسري </a:t>
            </a:r>
            <a:r>
              <a:rPr lang="ar-IQ" sz="2600" dirty="0">
                <a:solidFill>
                  <a:schemeClr val="tx1"/>
                </a:solidFill>
                <a:cs typeface="Ali-A-Sahifa Bold" pitchFamily="2" charset="-78"/>
              </a:rPr>
              <a:t>الذي يشكل اللبنة الأولى في تربية الفرد على القيم الإسلامية، </a:t>
            </a:r>
            <a:r>
              <a:rPr lang="ar-IQ" sz="2600" b="1" dirty="0">
                <a:solidFill>
                  <a:schemeClr val="tx1"/>
                </a:solidFill>
                <a:cs typeface="Ali-A-Sahifa Bold" pitchFamily="2" charset="-78"/>
              </a:rPr>
              <a:t>والأساس الاجتماعي </a:t>
            </a:r>
            <a:r>
              <a:rPr lang="ar-IQ" sz="2600" dirty="0">
                <a:solidFill>
                  <a:schemeClr val="tx1"/>
                </a:solidFill>
                <a:cs typeface="Ali-A-Sahifa Bold" pitchFamily="2" charset="-78"/>
              </a:rPr>
              <a:t>الذي يحث على التعاون والإيثار والعمل الجماعي. </a:t>
            </a:r>
            <a:r>
              <a:rPr lang="ar-IQ" sz="2600" b="1" dirty="0">
                <a:solidFill>
                  <a:schemeClr val="tx1"/>
                </a:solidFill>
                <a:cs typeface="Ali-A-Sahifa Bold" pitchFamily="2" charset="-78"/>
              </a:rPr>
              <a:t>والاساس العبادي </a:t>
            </a:r>
            <a:r>
              <a:rPr lang="ar-IQ" sz="2600" dirty="0">
                <a:solidFill>
                  <a:schemeClr val="tx1"/>
                </a:solidFill>
                <a:cs typeface="Ali-A-Sahifa Bold" pitchFamily="2" charset="-78"/>
              </a:rPr>
              <a:t>وهو ما يربط الإنسان بخالقه ويؤثر في سلوكه وحياته اليومية. من خلال هذه الأسس، يسعى الإسلام إلى بناء شخصية إسلامية متزنة متكاملة. </a:t>
            </a:r>
            <a:r>
              <a:rPr lang="ar-IQ" sz="2600" b="1" dirty="0">
                <a:solidFill>
                  <a:schemeClr val="tx1"/>
                </a:solidFill>
                <a:cs typeface="Ali-A-Sahifa Bold" pitchFamily="2" charset="-78"/>
              </a:rPr>
              <a:t>الأساس العقلي.</a:t>
            </a:r>
          </a:p>
        </p:txBody>
      </p:sp>
    </p:spTree>
    <p:extLst>
      <p:ext uri="{BB962C8B-B14F-4D97-AF65-F5344CB8AC3E}">
        <p14:creationId xmlns:p14="http://schemas.microsoft.com/office/powerpoint/2010/main" val="15928586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40CB16-1FCC-3A54-763B-E201684CB1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B23007-64B0-593C-90F5-950C9022FA7A}"/>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F67A3DD3-4277-5F46-C6AE-DF20E5F8F975}"/>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11874408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13677-EFCB-FDE2-63ED-45BF3EDB45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753C77-065E-66A9-288E-F3C739E70E74}"/>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2FE1FE7C-6488-1DDD-688F-F4F3275FB193}"/>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3855321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b="1" dirty="0">
                <a:solidFill>
                  <a:schemeClr val="tx1"/>
                </a:solidFill>
                <a:cs typeface="Ali-A-Samik" pitchFamily="2" charset="-78"/>
              </a:rPr>
              <a:t>أسس بناء الشخصية المسلمة في ضوء الإسلام</a:t>
            </a: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1. </a:t>
            </a:r>
            <a:r>
              <a:rPr lang="ar-IQ" sz="2600" b="1" dirty="0">
                <a:solidFill>
                  <a:schemeClr val="tx1"/>
                </a:solidFill>
                <a:cs typeface="Ali-A-Sahifa Bold" pitchFamily="2" charset="-78"/>
              </a:rPr>
              <a:t>الاساس الإيماني: </a:t>
            </a:r>
            <a:r>
              <a:rPr lang="ar-IQ" sz="2600" dirty="0">
                <a:solidFill>
                  <a:schemeClr val="tx1"/>
                </a:solidFill>
                <a:cs typeface="Ali-A-Sahifa Bold" pitchFamily="2" charset="-78"/>
              </a:rPr>
              <a:t>الإيمان هو الأساس الأول الذي تبنى عليه الشخصية المسلمة. من خلال الإيمان بالله، تنغرس في النفس معاني الإخلاص، التقوى، والاعتماد على الله في كل أمور الحياة. الإيمان يجعل الفرد مرتبطًا بخالقه، وهذا الارتباط ينعكس على تصرفاته وأخلاقه وسلوكه. قال الله تعالى: [إِنَّمَا الْمُؤْمِنُونَ الَّذِينَ إِذَا ذُكِرَ اللَّهُ وَجِلَتْ قُلُوبُهُمْ] (الأنفال: 2)، مما يبين أثر الإيمان في تفاعل القلب والوجدان. [إِنَّ الَّذِينَ آمَنُوا وَعَمِلُوا الصَّالِحَاتِ أُولئِكَ هُمْ خَيْرُ الْبَرِيَّةِ] (البينة: 7)، مما يدل على أن الإيمان يقترن دائمًا بالعمل الصالح.</a:t>
            </a:r>
          </a:p>
          <a:p>
            <a:pPr marL="45720" indent="0" algn="just">
              <a:lnSpc>
                <a:spcPct val="150000"/>
              </a:lnSpc>
              <a:buNone/>
            </a:pP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118781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b="1" dirty="0">
                <a:solidFill>
                  <a:schemeClr val="tx1"/>
                </a:solidFill>
                <a:cs typeface="Ali-A-Samik" pitchFamily="2" charset="-78"/>
              </a:rPr>
              <a:t>أسس بناء الشخصية المسلمة في ضوء الإسلام</a:t>
            </a: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2. الأساس</a:t>
            </a:r>
            <a:r>
              <a:rPr lang="ar-IQ" sz="2600" b="1" dirty="0">
                <a:solidFill>
                  <a:schemeClr val="tx1"/>
                </a:solidFill>
                <a:cs typeface="Ali-A-Sahifa Bold" pitchFamily="2" charset="-78"/>
              </a:rPr>
              <a:t> الأخلاقي: </a:t>
            </a:r>
            <a:r>
              <a:rPr lang="ar-IQ" sz="2600" dirty="0">
                <a:solidFill>
                  <a:schemeClr val="tx1"/>
                </a:solidFill>
                <a:cs typeface="Ali-A-Sahifa Bold" pitchFamily="2" charset="-78"/>
              </a:rPr>
              <a:t>الاساس الأخلاقي هو الركيزة الثانية في بناء الشخصية المسلمة، حيث يسعى الإسلام لتربية الفرد على التحلي بمكارم الأخلاق مثل الصدق، الأمانة، العدل، العفو، والرحمة. الأخلاق تمثل المنهج الذي يحكم تعامل المسلم مع الآخرين، سواء كانوا أفراد الأسرة أو المجتمع بأسره. قال الله تعالى: [إِنَّ اللَّهَ يَأْمُرُ بِالْعَدْلِ وَالْإِحْسَانِ] (النحل: 90)، مشيرًا إلى أن الإسلام يأمر بالعدل والإحسان في جميع التعاملات. وقال النبي ﷺ: "إنما بعثت لأتمم مكارم الأخلاق" (رواه البيهقي)، مما يدل على أن رسالة الإسلام تهدف إلى تحسين السلوك الإنساني وتهذيب الأخلاق.</a:t>
            </a:r>
          </a:p>
        </p:txBody>
      </p:sp>
    </p:spTree>
    <p:extLst>
      <p:ext uri="{BB962C8B-B14F-4D97-AF65-F5344CB8AC3E}">
        <p14:creationId xmlns:p14="http://schemas.microsoft.com/office/powerpoint/2010/main" val="1952085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b="1" dirty="0">
                <a:solidFill>
                  <a:schemeClr val="tx1"/>
                </a:solidFill>
                <a:cs typeface="Ali-A-Samik" pitchFamily="2" charset="-78"/>
              </a:rPr>
              <a:t>أسس بناء الشخصية المسلمة في ضوء الإسلام</a:t>
            </a:r>
            <a:endParaRPr lang="ar-IQ" sz="4000" b="1" dirty="0">
              <a:cs typeface="Ali-A-Samik" pitchFamily="2" charset="-78"/>
            </a:endParaRP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b="1" dirty="0">
                <a:solidFill>
                  <a:schemeClr val="tx1"/>
                </a:solidFill>
                <a:cs typeface="Ali-A-Sahifa Bold" pitchFamily="2" charset="-78"/>
              </a:rPr>
              <a:t>3- الأساس العبادي في بناء شخصية المسلم: </a:t>
            </a:r>
            <a:r>
              <a:rPr lang="ar-IQ" sz="2600" dirty="0">
                <a:solidFill>
                  <a:schemeClr val="tx1"/>
                </a:solidFill>
                <a:cs typeface="Ali-A-Sahifa Bold" pitchFamily="2" charset="-78"/>
              </a:rPr>
              <a:t>إضافة إلى الاساس الإيماني، الأخلاقي، الأسري، والاجتماعي، يُعتبر الاساس العبادي جزءًا أساسيًا من شخصية المسلم. </a:t>
            </a:r>
          </a:p>
          <a:p>
            <a:pPr marL="45720" indent="0" algn="just">
              <a:lnSpc>
                <a:spcPct val="150000"/>
              </a:lnSpc>
              <a:buNone/>
            </a:pPr>
            <a:r>
              <a:rPr lang="ar-IQ" sz="2600" dirty="0">
                <a:solidFill>
                  <a:schemeClr val="tx1"/>
                </a:solidFill>
                <a:cs typeface="Ali-A-Sahifa Bold" pitchFamily="2" charset="-78"/>
              </a:rPr>
              <a:t>العبادة في الإسلام ليست مجرد طقوس دينية، بل هي وسيلة للتواصل الروحي مع الله وتغذية الروح، وهي ما يربط الإنسان بخالقه ويؤثر في سلوكه وحياته اليومية. </a:t>
            </a:r>
          </a:p>
          <a:p>
            <a:pPr marL="45720" indent="0" algn="just">
              <a:lnSpc>
                <a:spcPct val="150000"/>
              </a:lnSpc>
              <a:buNone/>
            </a:pPr>
            <a:r>
              <a:rPr lang="ar-IQ" sz="2600" dirty="0">
                <a:solidFill>
                  <a:schemeClr val="tx1"/>
                </a:solidFill>
                <a:cs typeface="Ali-A-Sahifa Bold" pitchFamily="2" charset="-78"/>
              </a:rPr>
              <a:t>الإسلام يعامل العبادة على أنها أوسع من الصلاة والصيام، لتشمل كل عمل يُقصد به وجه الله تعالى ويُلتزم فيه بالشرع. </a:t>
            </a:r>
          </a:p>
        </p:txBody>
      </p:sp>
    </p:spTree>
    <p:extLst>
      <p:ext uri="{BB962C8B-B14F-4D97-AF65-F5344CB8AC3E}">
        <p14:creationId xmlns:p14="http://schemas.microsoft.com/office/powerpoint/2010/main" val="1743286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b="1" dirty="0">
                <a:solidFill>
                  <a:schemeClr val="tx1"/>
                </a:solidFill>
                <a:cs typeface="Ali-A-Samik" pitchFamily="2" charset="-78"/>
              </a:rPr>
              <a:t>أسس بناء الشخصية المسلمة في ضوء الإسلام</a:t>
            </a:r>
            <a:endParaRPr lang="ar-IQ" sz="4000" b="1" dirty="0">
              <a:cs typeface="Ali-A-Samik" pitchFamily="2" charset="-78"/>
            </a:endParaRP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العبادة في الإسلام تشمل العبادات القلبية كالإيمان والتقوى، والعبادات الجسدية كالصلاة والصوم، وكذلك العبادات العملية مثل العمل الصالح والتفاعل الإيجابي مع المجتمع. أي أن كل تصرف يقوم به المسلم بهدف مرضاة الله يعد عبادة. قال الله تعالى: [وَمَا خَلَقْتُ الْجِنَّ وَالْإِنسَ إِلَّا لِيَعْبُدُونِ] (الذاريات: 56)، مما يوضح أن العبادة هي الغاية الكبرى من وجود الإنسان. وقال تعالى: [إِنَّ الصَّلَاةَ تَنْهَى عَنِ الْفَحْشَاءِ وَالْمُنكَرِ] (العنكبوت: 45)، مما يدل على أثر العبادة (الصلاة) في تهذيب السلوك وإبعاد المسلم عن الأعمال السيئة.</a:t>
            </a:r>
          </a:p>
        </p:txBody>
      </p:sp>
    </p:spTree>
    <p:extLst>
      <p:ext uri="{BB962C8B-B14F-4D97-AF65-F5344CB8AC3E}">
        <p14:creationId xmlns:p14="http://schemas.microsoft.com/office/powerpoint/2010/main" val="4291703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b="1" dirty="0">
                <a:solidFill>
                  <a:schemeClr val="tx1"/>
                </a:solidFill>
                <a:cs typeface="Ali-A-Samik" pitchFamily="2" charset="-78"/>
              </a:rPr>
              <a:t>أسس بناء الشخصية المسلمة في ضوء الإسلام</a:t>
            </a:r>
            <a:endParaRPr lang="ar-IQ" sz="4000" b="1" dirty="0">
              <a:cs typeface="Ali-A-Samik" pitchFamily="2" charset="-78"/>
            </a:endParaRP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b="1" dirty="0">
                <a:solidFill>
                  <a:schemeClr val="tx1"/>
                </a:solidFill>
                <a:cs typeface="Ali-A-Sahifa Bold" pitchFamily="2" charset="-78"/>
              </a:rPr>
              <a:t>4- الأساس العقلي في بناء الشخصية في الإسلام:</a:t>
            </a:r>
            <a:r>
              <a:rPr lang="ar-IQ" sz="2600" dirty="0">
                <a:solidFill>
                  <a:schemeClr val="tx1"/>
                </a:solidFill>
                <a:cs typeface="Ali-A-Sahifa Bold" pitchFamily="2" charset="-78"/>
              </a:rPr>
              <a:t> الأساس العقلي يُعتبر أحد المكونات المهمة في بناء الشخصية المسلمة، حيث يُشجع الإسلام على التفكير، التأمل، والتدبر. العقل في الإسلام هو أداة لفهم الدين والحياة وتوجيه التصرفات والأخلاق. الاهتمام بالعقل يأتي من كونه وسيلة لفهم الوحي والعمل بمقتضاه، وأداة للتمييز بين الحق والباطل، وبين الخير والشر.</a:t>
            </a:r>
          </a:p>
          <a:p>
            <a:pPr marL="45720" indent="0" algn="just">
              <a:lnSpc>
                <a:spcPct val="150000"/>
              </a:lnSpc>
              <a:buNone/>
            </a:pP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270788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4E2B-CC2B-6B26-2763-619B60AD8D12}"/>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أهمية العقل في الإسلام</a:t>
            </a:r>
          </a:p>
        </p:txBody>
      </p:sp>
      <p:sp>
        <p:nvSpPr>
          <p:cNvPr id="3" name="Content Placeholder 2">
            <a:extLst>
              <a:ext uri="{FF2B5EF4-FFF2-40B4-BE49-F238E27FC236}">
                <a16:creationId xmlns:a16="http://schemas.microsoft.com/office/drawing/2014/main" id="{6B46B9C5-2071-24C7-630E-B580C1A456C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الإسلام يُولي العقل مكانة عظيمة، ويدعو المسلم إلى استخدامه في تدبر آيات الله في الكون، في النصوص الشرعية، وفي الحياة اليومية. الإسلام لا يعارض العقل بل يحث على التفكر والتأمل، ويرى أن الإيمان القائم على التفكر والاقتناع أعظم من الإيمان بالتقليد. قال الله تعالى: [إِنَّ فِي خَلْقِ السَّمَاوَاتِ وَالْأَرْضِ وَاخْتِلَافِ اللَّيْلِ وَالنَّهَارِ لَآيَاتٍ لِأُولِي الْأَلْبَابِ] (آل عمران: 190)، وهذه الآية تدعو إلى التأمل والتفكر في خلق الله. وقال تعالى: [أَفَلَا يَتَدَبَّرُونَ الْقُرْآنَ] (النساء: 82)، مما يحث على التدبر العقلي في آيات القرآن وفهم معانيه.</a:t>
            </a:r>
          </a:p>
        </p:txBody>
      </p:sp>
    </p:spTree>
    <p:extLst>
      <p:ext uri="{BB962C8B-B14F-4D97-AF65-F5344CB8AC3E}">
        <p14:creationId xmlns:p14="http://schemas.microsoft.com/office/powerpoint/2010/main" val="1044733298"/>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468</TotalTime>
  <Words>2069</Words>
  <Application>Microsoft Office PowerPoint</Application>
  <PresentationFormat>Widescreen</PresentationFormat>
  <Paragraphs>73</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Ali-A-Sahifa Bold</vt:lpstr>
      <vt:lpstr>Ali-A-Samik</vt:lpstr>
      <vt:lpstr>Bahij Myriad Arabic</vt:lpstr>
      <vt:lpstr>Corbel</vt:lpstr>
      <vt:lpstr>Basis</vt:lpstr>
      <vt:lpstr>PowerPoint Presentation</vt:lpstr>
      <vt:lpstr>                            محاضرات في علم نفس الشخصية المحاضرة الرابعة: أسس بناء الشخصية في ضوء الإسلام (الأساس الإيماني والأساس الأخلاقي.  المحاضرة الخامسة: أسس بناء الشخصية في ضوء الإسلام (الأساس العبادي والاساس العقلي).  المحاضرة السادسة: أسس بناء الشخصية في ضوء الإسلام (الأساس الأسري والاساس الاجتماعي.   </vt:lpstr>
      <vt:lpstr>أسس بناء الشخصية المسلمة في ضوء الإسلام</vt:lpstr>
      <vt:lpstr>أسس بناء الشخصية المسلمة في ضوء الإسلام</vt:lpstr>
      <vt:lpstr>أسس بناء الشخصية المسلمة في ضوء الإسلام</vt:lpstr>
      <vt:lpstr>أسس بناء الشخصية المسلمة في ضوء الإسلام</vt:lpstr>
      <vt:lpstr>أسس بناء الشخصية المسلمة في ضوء الإسلام</vt:lpstr>
      <vt:lpstr>أسس بناء الشخصية المسلمة في ضوء الإسلام</vt:lpstr>
      <vt:lpstr>أهمية العقل في الإسلام</vt:lpstr>
      <vt:lpstr>أثر الأساس العقلي على شخصية المسلم:</vt:lpstr>
      <vt:lpstr>أسس بناء الشخصية المسلمة في ضوء الإسلام</vt:lpstr>
      <vt:lpstr>أسس بناء الشخصية المسلمة في ضوء الإسلام</vt:lpstr>
      <vt:lpstr>أسس بناء الشخصية المسلمة في ضوء الإسلام</vt:lpstr>
      <vt:lpstr>محاضرات في علم نفس الشخصية معالم الشخصية المسلمة من منظور الإسلام    </vt:lpstr>
      <vt:lpstr>معالم الشخصية المسلمة</vt:lpstr>
      <vt:lpstr>المعلم الأول: الربانية</vt:lpstr>
      <vt:lpstr>الشخصية الموافقة للفطرة</vt:lpstr>
      <vt:lpstr>الشخصية العلمية والمعرفية</vt:lpstr>
      <vt:lpstr> الشخصية المتوازنة بين الروحانية والجسدية</vt:lpstr>
      <vt:lpstr>الوسطية في التفكير والممارسة</vt:lpstr>
      <vt:lpstr>الشخصية الجدية والإتقان</vt:lpstr>
      <vt:lpstr> الشخصية النافعة والخدومة</vt:lpstr>
      <vt:lpstr>العمل والمجاهدة</vt:lpstr>
      <vt:lpstr>العزة والشهامة</vt:lpstr>
      <vt:lpstr>التواضع</vt:lpstr>
      <vt:lpstr>الشجاعة</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jaafar piro</dc:creator>
  <cp:lastModifiedBy>jaafar piro</cp:lastModifiedBy>
  <cp:revision>105</cp:revision>
  <dcterms:created xsi:type="dcterms:W3CDTF">2024-09-16T05:50:03Z</dcterms:created>
  <dcterms:modified xsi:type="dcterms:W3CDTF">2024-10-14T14:05:08Z</dcterms:modified>
</cp:coreProperties>
</file>