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53" r:id="rId1"/>
  </p:sldMasterIdLst>
  <p:sldIdLst>
    <p:sldId id="263" r:id="rId2"/>
    <p:sldId id="288" r:id="rId3"/>
    <p:sldId id="289" r:id="rId4"/>
    <p:sldId id="290" r:id="rId5"/>
    <p:sldId id="291" r:id="rId6"/>
    <p:sldId id="292" r:id="rId7"/>
    <p:sldId id="293" r:id="rId8"/>
    <p:sldId id="294" r:id="rId9"/>
    <p:sldId id="295" r:id="rId10"/>
    <p:sldId id="296" r:id="rId11"/>
    <p:sldId id="305" r:id="rId12"/>
    <p:sldId id="297" r:id="rId13"/>
    <p:sldId id="299" r:id="rId14"/>
    <p:sldId id="300"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96" autoAdjust="0"/>
    <p:restoredTop sz="94660"/>
  </p:normalViewPr>
  <p:slideViewPr>
    <p:cSldViewPr snapToGrid="0">
      <p:cViewPr varScale="1">
        <p:scale>
          <a:sx n="60" d="100"/>
          <a:sy n="60" d="100"/>
        </p:scale>
        <p:origin x="878" y="43"/>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109980" y="882376"/>
            <a:ext cx="9966960" cy="2926080"/>
          </a:xfrm>
        </p:spPr>
        <p:txBody>
          <a:bodyPr anchor="b">
            <a:normAutofit/>
          </a:bodyPr>
          <a:lstStyle>
            <a:lvl1pPr algn="ctr">
              <a:lnSpc>
                <a:spcPct val="85000"/>
              </a:lnSpc>
              <a:defRPr sz="7200" b="1" cap="all" baseline="0">
                <a:solidFill>
                  <a:srgbClr val="FFFFFF"/>
                </a:solidFill>
              </a:defRPr>
            </a:lvl1pPr>
          </a:lstStyle>
          <a:p>
            <a:r>
              <a:rPr lang="en-US"/>
              <a:t>Click to edit Master title style</a:t>
            </a:r>
            <a:endParaRPr lang="en-US" dirty="0"/>
          </a:p>
        </p:txBody>
      </p:sp>
      <p:sp>
        <p:nvSpPr>
          <p:cNvPr id="3" name="Subtitle 2"/>
          <p:cNvSpPr>
            <a:spLocks noGrp="1"/>
          </p:cNvSpPr>
          <p:nvPr>
            <p:ph type="subTitle" idx="1"/>
          </p:nvPr>
        </p:nvSpPr>
        <p:spPr>
          <a:xfrm>
            <a:off x="1709530" y="3869634"/>
            <a:ext cx="8767860" cy="1388165"/>
          </a:xfrm>
        </p:spPr>
        <p:txBody>
          <a:bodyPr>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defRPr>
                <a:solidFill>
                  <a:srgbClr val="FFFFFF"/>
                </a:solidFill>
              </a:defRPr>
            </a:lvl1pPr>
          </a:lstStyle>
          <a:p>
            <a:fld id="{41680B14-7D6D-4DFA-879B-3CB3EDC050D5}" type="datetimeFigureOut">
              <a:rPr lang="ar-IQ" smtClean="0"/>
              <a:t>13/04/1446</a:t>
            </a:fld>
            <a:endParaRPr lang="ar-IQ"/>
          </a:p>
        </p:txBody>
      </p:sp>
      <p:sp>
        <p:nvSpPr>
          <p:cNvPr id="5" name="Footer Placeholder 4"/>
          <p:cNvSpPr>
            <a:spLocks noGrp="1"/>
          </p:cNvSpPr>
          <p:nvPr>
            <p:ph type="ftr" sz="quarter" idx="11"/>
          </p:nvPr>
        </p:nvSpPr>
        <p:spPr/>
        <p:txBody>
          <a:bodyPr/>
          <a:lstStyle>
            <a:lvl1pPr>
              <a:defRPr>
                <a:solidFill>
                  <a:srgbClr val="FFFFFF"/>
                </a:solidFill>
              </a:defRPr>
            </a:lvl1pPr>
          </a:lstStyle>
          <a:p>
            <a:endParaRPr lang="ar-IQ"/>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3F2270BF-7987-4F93-876F-401930FC1DDC}" type="slidenum">
              <a:rPr lang="ar-IQ" smtClean="0"/>
              <a:t>‹#›</a:t>
            </a:fld>
            <a:endParaRPr lang="ar-IQ"/>
          </a:p>
        </p:txBody>
      </p:sp>
      <p:cxnSp>
        <p:nvCxnSpPr>
          <p:cNvPr id="8" name="Straight Connector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07220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680B14-7D6D-4DFA-879B-3CB3EDC050D5}" type="datetimeFigureOut">
              <a:rPr lang="ar-IQ" smtClean="0"/>
              <a:t>13/04/1446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8839225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762000"/>
            <a:ext cx="2324100" cy="54102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43000" y="762000"/>
            <a:ext cx="74295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680B14-7D6D-4DFA-879B-3CB3EDC050D5}" type="datetimeFigureOut">
              <a:rPr lang="ar-IQ" smtClean="0"/>
              <a:t>13/04/1446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0409522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1680B14-7D6D-4DFA-879B-3CB3EDC050D5}" type="datetimeFigureOut">
              <a:rPr lang="ar-IQ" smtClean="0"/>
              <a:t>13/04/1446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27623214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06424" y="1173575"/>
            <a:ext cx="9966960" cy="2926080"/>
          </a:xfrm>
        </p:spPr>
        <p:txBody>
          <a:bodyPr anchor="b">
            <a:noAutofit/>
          </a:bodyPr>
          <a:lstStyle>
            <a:lvl1pPr algn="ctr">
              <a:lnSpc>
                <a:spcPct val="85000"/>
              </a:lnSpc>
              <a:defRPr sz="7200" b="0" cap="all" baseline="0"/>
            </a:lvl1pPr>
          </a:lstStyle>
          <a:p>
            <a:r>
              <a:rPr lang="en-US"/>
              <a:t>Click to edit Master title style</a:t>
            </a:r>
            <a:endParaRPr lang="en-US" dirty="0"/>
          </a:p>
        </p:txBody>
      </p:sp>
      <p:sp>
        <p:nvSpPr>
          <p:cNvPr id="3" name="Text Placeholder 2"/>
          <p:cNvSpPr>
            <a:spLocks noGrp="1"/>
          </p:cNvSpPr>
          <p:nvPr>
            <p:ph type="body" idx="1"/>
          </p:nvPr>
        </p:nvSpPr>
        <p:spPr>
          <a:xfrm>
            <a:off x="1709928" y="4154520"/>
            <a:ext cx="8769096" cy="1363806"/>
          </a:xfrm>
        </p:spPr>
        <p:txBody>
          <a:bodyPr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680B14-7D6D-4DFA-879B-3CB3EDC050D5}" type="datetimeFigureOut">
              <a:rPr lang="ar-IQ" smtClean="0"/>
              <a:t>13/04/1446</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3F2270BF-7987-4F93-876F-401930FC1DDC}" type="slidenum">
              <a:rPr lang="ar-IQ" smtClean="0"/>
              <a:t>‹#›</a:t>
            </a:fld>
            <a:endParaRPr lang="ar-IQ"/>
          </a:p>
        </p:txBody>
      </p:sp>
      <p:cxnSp>
        <p:nvCxnSpPr>
          <p:cNvPr id="7" name="Straight Connector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32437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43000" y="2057399"/>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67612" y="2057400"/>
            <a:ext cx="4754880" cy="40233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1680B14-7D6D-4DFA-879B-3CB3EDC050D5}" type="datetimeFigureOut">
              <a:rPr lang="ar-IQ" smtClean="0"/>
              <a:t>13/04/1446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31248627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143000" y="2001511"/>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43000" y="2721483"/>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69173" y="1999032"/>
            <a:ext cx="4754880" cy="777240"/>
          </a:xfrm>
        </p:spPr>
        <p:txBody>
          <a:bodyPr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69173" y="2719322"/>
            <a:ext cx="4754880" cy="338328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1680B14-7D6D-4DFA-879B-3CB3EDC050D5}" type="datetimeFigureOut">
              <a:rPr lang="ar-IQ" smtClean="0"/>
              <a:t>13/04/1446</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20989675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680B14-7D6D-4DFA-879B-3CB3EDC050D5}" type="datetimeFigureOut">
              <a:rPr lang="ar-IQ" smtClean="0"/>
              <a:t>13/04/1446</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2151241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680B14-7D6D-4DFA-879B-3CB3EDC050D5}" type="datetimeFigureOut">
              <a:rPr lang="ar-IQ" smtClean="0"/>
              <a:t>13/04/1446</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034945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Content Placeholder 2"/>
          <p:cNvSpPr>
            <a:spLocks noGrp="1"/>
          </p:cNvSpPr>
          <p:nvPr>
            <p:ph idx="1"/>
          </p:nvPr>
        </p:nvSpPr>
        <p:spPr>
          <a:xfrm>
            <a:off x="5852159" y="1097280"/>
            <a:ext cx="5212080" cy="46634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43000" y="2834640"/>
            <a:ext cx="3931920" cy="301752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680B14-7D6D-4DFA-879B-3CB3EDC050D5}" type="datetimeFigureOut">
              <a:rPr lang="ar-IQ" smtClean="0"/>
              <a:t>13/04/1446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4184059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3000" y="1097280"/>
            <a:ext cx="3931920" cy="1737360"/>
          </a:xfrm>
        </p:spPr>
        <p:txBody>
          <a:bodyPr anchor="b">
            <a:noAutofit/>
          </a:bodyPr>
          <a:lstStyle>
            <a:lvl1pPr>
              <a:lnSpc>
                <a:spcPct val="90000"/>
              </a:lnSpc>
              <a:defRPr sz="40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13248" y="1069847"/>
            <a:ext cx="6099048" cy="4800600"/>
          </a:xfrm>
        </p:spPr>
        <p:txBody>
          <a:bodyPr lIns="274320" tIns="18288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143000" y="2834640"/>
            <a:ext cx="3931920" cy="2880360"/>
          </a:xfrm>
        </p:spPr>
        <p:txBody>
          <a:bodyPr>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1680B14-7D6D-4DFA-879B-3CB3EDC050D5}" type="datetimeFigureOut">
              <a:rPr lang="ar-IQ" smtClean="0"/>
              <a:t>13/04/1446</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3F2270BF-7987-4F93-876F-401930FC1DDC}" type="slidenum">
              <a:rPr lang="ar-IQ" smtClean="0"/>
              <a:t>‹#›</a:t>
            </a:fld>
            <a:endParaRPr lang="ar-IQ"/>
          </a:p>
        </p:txBody>
      </p:sp>
    </p:spTree>
    <p:extLst>
      <p:ext uri="{BB962C8B-B14F-4D97-AF65-F5344CB8AC3E}">
        <p14:creationId xmlns:p14="http://schemas.microsoft.com/office/powerpoint/2010/main" val="18059984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Rectangle 6"/>
          <p:cNvSpPr>
            <a:spLocks noChangeAspect="1"/>
          </p:cNvSpPr>
          <p:nvPr/>
        </p:nvSpPr>
        <p:spPr>
          <a:xfrm>
            <a:off x="231140" y="243840"/>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defRPr>
            </a:lvl1pPr>
          </a:lstStyle>
          <a:p>
            <a:fld id="{41680B14-7D6D-4DFA-879B-3CB3EDC050D5}" type="datetimeFigureOut">
              <a:rPr lang="ar-IQ" smtClean="0"/>
              <a:t>13/04/1446</a:t>
            </a:fld>
            <a:endParaRPr lang="ar-IQ"/>
          </a:p>
        </p:txBody>
      </p:sp>
      <p:sp>
        <p:nvSpPr>
          <p:cNvPr id="5" name="Footer Placeholder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defRPr>
            </a:lvl1pPr>
          </a:lstStyle>
          <a:p>
            <a:endParaRPr lang="ar-IQ"/>
          </a:p>
        </p:txBody>
      </p:sp>
      <p:sp>
        <p:nvSpPr>
          <p:cNvPr id="6" name="Slide Number Placeholder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defRPr>
            </a:lvl1pPr>
          </a:lstStyle>
          <a:p>
            <a:fld id="{3F2270BF-7987-4F93-876F-401930FC1DDC}" type="slidenum">
              <a:rPr lang="ar-IQ" smtClean="0"/>
              <a:t>‹#›</a:t>
            </a:fld>
            <a:endParaRPr lang="ar-IQ"/>
          </a:p>
        </p:txBody>
      </p:sp>
    </p:spTree>
    <p:extLst>
      <p:ext uri="{BB962C8B-B14F-4D97-AF65-F5344CB8AC3E}">
        <p14:creationId xmlns:p14="http://schemas.microsoft.com/office/powerpoint/2010/main" val="272445573"/>
      </p:ext>
    </p:extLst>
  </p:cSld>
  <p:clrMap bg1="lt1" tx1="dk1" bg2="lt2" tx2="dk2" accent1="accent1" accent2="accent2" accent3="accent3" accent4="accent4" accent5="accent5" accent6="accent6" hlink="hlink" folHlink="folHlink"/>
  <p:sldLayoutIdLst>
    <p:sldLayoutId id="2147484154" r:id="rId1"/>
    <p:sldLayoutId id="2147484155" r:id="rId2"/>
    <p:sldLayoutId id="2147484156" r:id="rId3"/>
    <p:sldLayoutId id="2147484157" r:id="rId4"/>
    <p:sldLayoutId id="2147484158" r:id="rId5"/>
    <p:sldLayoutId id="2147484159" r:id="rId6"/>
    <p:sldLayoutId id="2147484160" r:id="rId7"/>
    <p:sldLayoutId id="2147484161" r:id="rId8"/>
    <p:sldLayoutId id="2147484162" r:id="rId9"/>
    <p:sldLayoutId id="2147484163" r:id="rId10"/>
    <p:sldLayoutId id="2147484164" r:id="rId11"/>
  </p:sldLayoutIdLst>
  <p:txStyles>
    <p:titleStyle>
      <a:lvl1pPr algn="l" defTabSz="914400" rtl="1" eaLnBrk="1" latinLnBrk="0" hangingPunct="1">
        <a:lnSpc>
          <a:spcPct val="90000"/>
        </a:lnSpc>
        <a:spcBef>
          <a:spcPct val="0"/>
        </a:spcBef>
        <a:buNone/>
        <a:defRPr sz="4400" kern="1200">
          <a:solidFill>
            <a:schemeClr val="accent1"/>
          </a:solidFill>
          <a:latin typeface="+mj-lt"/>
          <a:ea typeface="+mj-ea"/>
          <a:cs typeface="+mj-cs"/>
        </a:defRPr>
      </a:lvl1pPr>
    </p:titleStyle>
    <p:bodyStyle>
      <a:lvl1pPr marL="228600" indent="-182880" algn="r" defTabSz="914400" rtl="1"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mn-lt"/>
          <a:ea typeface="+mn-ea"/>
          <a:cs typeface="+mn-cs"/>
        </a:defRPr>
      </a:lvl1pPr>
      <a:lvl2pPr marL="45720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mn-lt"/>
          <a:ea typeface="+mn-ea"/>
          <a:cs typeface="+mn-cs"/>
        </a:defRPr>
      </a:lvl2pPr>
      <a:lvl3pPr marL="73152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mn-lt"/>
          <a:ea typeface="+mn-ea"/>
          <a:cs typeface="+mn-cs"/>
        </a:defRPr>
      </a:lvl3pPr>
      <a:lvl4pPr marL="100584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4pPr>
      <a:lvl5pPr marL="1280160" indent="-18288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5pPr>
      <a:lvl6pPr marL="16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r" defTabSz="914400" rtl="1"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DB74056-808E-A8D7-7221-633F170A1092}"/>
              </a:ext>
            </a:extLst>
          </p:cNvPr>
          <p:cNvSpPr>
            <a:spLocks noGrp="1"/>
          </p:cNvSpPr>
          <p:nvPr>
            <p:ph idx="1"/>
          </p:nvPr>
        </p:nvSpPr>
        <p:spPr>
          <a:xfrm>
            <a:off x="1143000" y="762000"/>
            <a:ext cx="9872871" cy="5245100"/>
          </a:xfrm>
          <a:solidFill>
            <a:srgbClr val="FFFF99"/>
          </a:solidFill>
          <a:ln>
            <a:solidFill>
              <a:schemeClr val="tx1"/>
            </a:solidFill>
          </a:ln>
        </p:spPr>
        <p:txBody>
          <a:bodyPr>
            <a:noAutofit/>
          </a:bodyPr>
          <a:lstStyle/>
          <a:p>
            <a:pPr marL="45720" indent="0" algn="ctr">
              <a:lnSpc>
                <a:spcPct val="100000"/>
              </a:lnSpc>
              <a:buNone/>
            </a:pPr>
            <a:endParaRPr lang="ar-IQ" sz="3600" b="1" dirty="0">
              <a:solidFill>
                <a:schemeClr val="tx1"/>
              </a:solidFill>
              <a:latin typeface="Bahij Myriad Arabic" panose="02040503050201020203" pitchFamily="18" charset="-78"/>
              <a:cs typeface="Ali-A-Samik" pitchFamily="2" charset="-78"/>
            </a:endParaRP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محاضرات في علم نفس الشخصية</a:t>
            </a: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لطلاب كلية العلوم الإسلامية / قسم التربية الدينية </a:t>
            </a: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 المرحلة الرابعة </a:t>
            </a: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2024-2025</a:t>
            </a:r>
          </a:p>
          <a:p>
            <a:pPr marL="45720" indent="0" algn="ctr">
              <a:lnSpc>
                <a:spcPct val="100000"/>
              </a:lnSpc>
              <a:buNone/>
            </a:pPr>
            <a:r>
              <a:rPr lang="ar-IQ" sz="3600" b="1" dirty="0">
                <a:solidFill>
                  <a:schemeClr val="tx1"/>
                </a:solidFill>
                <a:latin typeface="Bahij Myriad Arabic" panose="02040503050201020203" pitchFamily="18" charset="-78"/>
                <a:cs typeface="Ali-A-Samik" pitchFamily="2" charset="-78"/>
              </a:rPr>
              <a:t>ـــــــــــــــــــــــــــــــــــــــــــــــــــــــــ</a:t>
            </a:r>
          </a:p>
          <a:p>
            <a:pPr marL="45720" indent="0" algn="ctr">
              <a:lnSpc>
                <a:spcPct val="100000"/>
              </a:lnSpc>
              <a:buNone/>
            </a:pPr>
            <a:r>
              <a:rPr lang="ar-IQ" sz="3600" b="1" dirty="0">
                <a:solidFill>
                  <a:schemeClr val="tx1"/>
                </a:solidFill>
                <a:latin typeface="Bahij Myriad Arabic" panose="02040503050201020203" pitchFamily="18" charset="-78"/>
                <a:cs typeface="+mj-cs"/>
              </a:rPr>
              <a:t>د. جعفر </a:t>
            </a:r>
            <a:r>
              <a:rPr lang="ku-Arab-IQ" sz="3600" b="1" dirty="0">
                <a:solidFill>
                  <a:schemeClr val="tx1"/>
                </a:solidFill>
                <a:latin typeface="Bahij Myriad Arabic" panose="02040503050201020203" pitchFamily="18" charset="-78"/>
                <a:cs typeface="+mj-cs"/>
              </a:rPr>
              <a:t>پیرو </a:t>
            </a:r>
            <a:r>
              <a:rPr lang="ar-IQ" sz="3600" b="1" dirty="0">
                <a:solidFill>
                  <a:schemeClr val="tx1"/>
                </a:solidFill>
                <a:latin typeface="Bahij Myriad Arabic" panose="02040503050201020203" pitchFamily="18" charset="-78"/>
                <a:cs typeface="+mj-cs"/>
              </a:rPr>
              <a:t>أحمد</a:t>
            </a:r>
          </a:p>
        </p:txBody>
      </p:sp>
    </p:spTree>
    <p:extLst>
      <p:ext uri="{BB962C8B-B14F-4D97-AF65-F5344CB8AC3E}">
        <p14:creationId xmlns:p14="http://schemas.microsoft.com/office/powerpoint/2010/main" val="19634962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5F063B7-A432-9082-2940-D43D01828A6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964BF71-F337-ABF3-7B10-A27C1673DCEE}"/>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 الشخصية النافعة والخدومة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F8BE0A2C-7A75-6793-CC12-5A059449A65A}"/>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 الشخصية النافعة والخدومة: تشير إلى القدرة على خدمة الآخرين والمجتمع والعمل على تحسين حياة من حوله.</a:t>
            </a:r>
          </a:p>
          <a:p>
            <a:pPr marL="45720" indent="0" algn="just">
              <a:lnSpc>
                <a:spcPct val="150000"/>
              </a:lnSpc>
              <a:buNone/>
            </a:pPr>
            <a:r>
              <a:rPr lang="ar-IQ" sz="2600" dirty="0">
                <a:solidFill>
                  <a:schemeClr val="tx1"/>
                </a:solidFill>
                <a:cs typeface="Ali-A-Sahifa Bold" pitchFamily="2" charset="-78"/>
              </a:rPr>
              <a:t>قال الله تعلى في القرآن: [وَيُؤْثِرُونَ عَلَى أَنْفُسِهِمْ وَلَوْ كَانَ بِهِمْ خَصَاصَةٌ] (الحشر: 9) تعكس قيمة الإيثار. وقال رسول الله صلى الله عليه وسلم: (خير الناس أنفعهم للناس) (رواه الطبراني) تؤكد على أهمية العطاء. وقال النبي (صلى الله عليه وسلم) في وصف المؤمن الحقيقي ( المؤمن كالغيث أينما وقع نفع). </a:t>
            </a:r>
          </a:p>
        </p:txBody>
      </p:sp>
    </p:spTree>
    <p:extLst>
      <p:ext uri="{BB962C8B-B14F-4D97-AF65-F5344CB8AC3E}">
        <p14:creationId xmlns:p14="http://schemas.microsoft.com/office/powerpoint/2010/main" val="3634962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64841E-867D-9F3E-30BA-35DD653F115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7FD89CA-56DE-9FB1-2011-E105C2F585B6}"/>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العمل والمجاهدة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B780B35C-0D4C-E6B1-FB91-B042FB1610D2}"/>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العمل والمجاهدة والسعي من الصفات الجوهرية التي يحث الإسلام المسلم عليها. فالمسلم يُطلب منه أن يجتهد في كل جوانب حياته، سواء في العبادة أو في العمل الدنيوي، وأن يسعى لتحقيق الخير والنفع لنفسه وللآخرين. قال الله تعالى: [وَقُلِ اعْمَلُوا فَسَيَرَى اللَّهُ عَمَلَكُمْ]، مما يبين أهمية العمل في الإسلام. كما قال النبي ﷺ: (احرص على ما ينفعك واستعن بالله ولا تعجز) مما يعزز مفهوم السعي والمجاهدة. فالعمل الجاد والسعي الدؤوب هما الطريق لتحقيق النجاح في الدنيا والآخرة، وهما جزء لا يتجزأ من شخصية المسلم الفاعل.</a:t>
            </a:r>
          </a:p>
        </p:txBody>
      </p:sp>
    </p:spTree>
    <p:extLst>
      <p:ext uri="{BB962C8B-B14F-4D97-AF65-F5344CB8AC3E}">
        <p14:creationId xmlns:p14="http://schemas.microsoft.com/office/powerpoint/2010/main" val="6217498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B2143A8-7932-59C6-5773-1C72C6F2DC2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8894DDD-8096-99F9-89FE-7E53DB3B3C53}"/>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العزة والشهامة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052783D7-36A6-C7C4-11FD-FF7FA860375F}"/>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العزة والشهامة: من أبرز معالم الشخصية المسلمة، والعزة والشهامة من الصفات الأساسية التي يُربي الإسلام عليها المسلم. فالعزة تعني الكرامة وعدم الخضوع للظلم، بينما الشهامة تتجلى في الدفاع عن الحق ومساعدة المحتاجين. يجمع المسلم بين العزة التي تحفظ له كرامته، والشهامة التي تجعله نصيرًا للضعفاء. قال الله تعالى: [وَلِلَّهِ الْعِزَّةُ وَلِرَسُولِهِ وَلِلْمُؤْمِنِينَ] مما يؤكد على مكانة العزة للمؤمن. والشهامة تظهر في قول النبي ﷺ: (المسلم أخو المسلم لا يظلمه ولا يخذله) (رواه مسلم). بهذه الصفات، يكون المسلم عزيزًا بشخصيته، وشهمًا في مواقفه، يجمع بين الكرامة والنصرة للحق.</a:t>
            </a:r>
          </a:p>
        </p:txBody>
      </p:sp>
    </p:spTree>
    <p:extLst>
      <p:ext uri="{BB962C8B-B14F-4D97-AF65-F5344CB8AC3E}">
        <p14:creationId xmlns:p14="http://schemas.microsoft.com/office/powerpoint/2010/main" val="26098849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EE85411-4855-ECEA-7ED3-7633A5866D3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C175372-5F48-2395-F1A6-2AD308DE3A0C}"/>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التواضع</a:t>
            </a:r>
          </a:p>
        </p:txBody>
      </p:sp>
      <p:sp>
        <p:nvSpPr>
          <p:cNvPr id="3" name="Content Placeholder 2">
            <a:extLst>
              <a:ext uri="{FF2B5EF4-FFF2-40B4-BE49-F238E27FC236}">
                <a16:creationId xmlns:a16="http://schemas.microsoft.com/office/drawing/2014/main" id="{D76863A9-A88D-2547-DAA8-F771854F2FE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التواضع: صفة أساسية في الشخصية المسلمة، ومن أهم الصفات التي يحرص الإسلام على غرسها في شخصية المسلم. فهو يعكس التوازن بين الكرامة الشخصية والاحترام للآخرين، ويبعد الإنسان عن الكبر والغرور. التواضع يجعل المسلم محبوبًا بين الناس ومقربًا إلى الله. قال الله تعالى: "[َلَا تَمْشِ فِي الْأَرْضِ مَرَحًا] (الإسراء: 37)، مشيرًا إلى ضرورة التواضع في السلوك. كما قال النبي ﷺ: (من تواضع لله رفعه) (رواه مسلم)، موضحًا أن التواضع سبب للرفعة في الدنيا والآخرة. فالتواضع يمنح المسلم قلبًا صافياً وعلاقات إيجابية مع المجتمع، ويجعله نموذجًا للإخلاص والاحترام.</a:t>
            </a:r>
          </a:p>
        </p:txBody>
      </p:sp>
    </p:spTree>
    <p:extLst>
      <p:ext uri="{BB962C8B-B14F-4D97-AF65-F5344CB8AC3E}">
        <p14:creationId xmlns:p14="http://schemas.microsoft.com/office/powerpoint/2010/main" val="166650465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8E521D-C77E-EFF9-966E-8A398E04966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A973700-B458-9B4C-6351-6C740C230C6B}"/>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الشجاعة</a:t>
            </a:r>
          </a:p>
        </p:txBody>
      </p:sp>
      <p:sp>
        <p:nvSpPr>
          <p:cNvPr id="3" name="Content Placeholder 2">
            <a:extLst>
              <a:ext uri="{FF2B5EF4-FFF2-40B4-BE49-F238E27FC236}">
                <a16:creationId xmlns:a16="http://schemas.microsoft.com/office/drawing/2014/main" id="{B127F8B2-02B2-C274-BB29-1AAD2CAA8AF5}"/>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الشجاعة: صفة أساسية في الشخصية المسلمة  وتعد من أبرز الصفات التي يحرص الإسلام على غرسها في الشخصية المسلمة، فهي تعكس قوة الإيمان والثبات على الحق. لا تقتصر الشجاعة في الإسلام على مواجهة المخاطر الجسدية فقط، بل تشمل الشجاعة الأخلاقية التي تظهر في الصدق، والأمر بالمعروف والنهي عن المنكر، والدفاع عن </a:t>
            </a:r>
            <a:r>
              <a:rPr lang="ar-IQ" sz="2600" dirty="0" err="1">
                <a:solidFill>
                  <a:schemeClr val="tx1"/>
                </a:solidFill>
                <a:cs typeface="Ali-A-Sahifa Bold" pitchFamily="2" charset="-78"/>
              </a:rPr>
              <a:t>المظلومين.قال</a:t>
            </a:r>
            <a:r>
              <a:rPr lang="ar-IQ" sz="2600" dirty="0">
                <a:solidFill>
                  <a:schemeClr val="tx1"/>
                </a:solidFill>
                <a:cs typeface="Ali-A-Sahifa Bold" pitchFamily="2" charset="-78"/>
              </a:rPr>
              <a:t> الله تعالى: [فَلَا تَخْشَوُا النَّاسَ وَاخْشَوْنِ] مشيرًا إلى أهمية الثبات أمام المواقف الصعبة. فالشجاعة تجعل المسلم قويًا في الإيمان، مقدامًا في نصرة الحق، ومواجهًا للصعاب بثبات وثقة بالله.</a:t>
            </a:r>
          </a:p>
        </p:txBody>
      </p:sp>
    </p:spTree>
    <p:extLst>
      <p:ext uri="{BB962C8B-B14F-4D97-AF65-F5344CB8AC3E}">
        <p14:creationId xmlns:p14="http://schemas.microsoft.com/office/powerpoint/2010/main" val="4187578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A7060B-A955-EDDF-432E-E1C24FB5201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4047945-6D56-50F4-C5E7-0E459874169B}"/>
              </a:ext>
            </a:extLst>
          </p:cNvPr>
          <p:cNvSpPr>
            <a:spLocks noGrp="1"/>
          </p:cNvSpPr>
          <p:nvPr>
            <p:ph type="ctrTitle"/>
          </p:nvPr>
        </p:nvSpPr>
        <p:spPr>
          <a:xfrm>
            <a:off x="1181100" y="850900"/>
            <a:ext cx="10274300" cy="5054600"/>
          </a:xfrm>
          <a:solidFill>
            <a:srgbClr val="FFFF99"/>
          </a:solidFill>
          <a:ln>
            <a:solidFill>
              <a:schemeClr val="tx1"/>
            </a:solidFill>
          </a:ln>
        </p:spPr>
        <p:txBody>
          <a:bodyPr>
            <a:normAutofit/>
          </a:bodyPr>
          <a:lstStyle/>
          <a:p>
            <a:pPr>
              <a:lnSpc>
                <a:spcPct val="150000"/>
              </a:lnSpc>
            </a:pPr>
            <a:r>
              <a:rPr lang="ar-IQ" sz="4000" b="1" dirty="0">
                <a:solidFill>
                  <a:schemeClr val="tx1"/>
                </a:solidFill>
                <a:cs typeface="Ali-A-Samik" pitchFamily="2" charset="-78"/>
              </a:rPr>
              <a:t>محاضرات في علم نفس الشخصية</a:t>
            </a:r>
            <a:br>
              <a:rPr lang="ar-IQ" sz="4000" dirty="0">
                <a:solidFill>
                  <a:schemeClr val="tx1"/>
                </a:solidFill>
                <a:cs typeface="Ali-A-Samik" pitchFamily="2" charset="-78"/>
              </a:rPr>
            </a:br>
            <a:r>
              <a:rPr lang="ar-IQ" sz="4000" dirty="0">
                <a:solidFill>
                  <a:schemeClr val="tx1"/>
                </a:solidFill>
                <a:cs typeface="Ali-A-Samik" pitchFamily="2" charset="-78"/>
              </a:rPr>
              <a:t>معالم الشخصية المسلمة من منظور الإسلام</a:t>
            </a:r>
            <a:br>
              <a:rPr lang="ar-IQ" sz="4000" dirty="0">
                <a:solidFill>
                  <a:schemeClr val="tx1"/>
                </a:solidFill>
                <a:cs typeface="Ali-A-Samik" pitchFamily="2" charset="-78"/>
              </a:rPr>
            </a:br>
            <a:br>
              <a:rPr lang="ar-IQ" sz="3300" b="0" dirty="0">
                <a:solidFill>
                  <a:schemeClr val="tx1"/>
                </a:solidFill>
                <a:cs typeface="Ali-A-Samik" pitchFamily="2" charset="-78"/>
              </a:rPr>
            </a:br>
            <a:br>
              <a:rPr lang="ar-IQ" sz="3300" b="0" dirty="0">
                <a:solidFill>
                  <a:schemeClr val="tx1"/>
                </a:solidFill>
                <a:cs typeface="Ali-A-Samik" pitchFamily="2" charset="-78"/>
              </a:rPr>
            </a:br>
            <a:r>
              <a:rPr lang="ar-IQ" sz="3300" b="0" dirty="0">
                <a:solidFill>
                  <a:schemeClr val="tx1"/>
                </a:solidFill>
                <a:cs typeface="Ali-A-Samik" pitchFamily="2" charset="-78"/>
              </a:rPr>
              <a:t> </a:t>
            </a:r>
            <a:endParaRPr lang="ar-IQ" sz="3300" b="1" dirty="0">
              <a:solidFill>
                <a:schemeClr val="tx1"/>
              </a:solidFill>
              <a:cs typeface="Ali-A-Samik" pitchFamily="2" charset="-78"/>
            </a:endParaRPr>
          </a:p>
        </p:txBody>
      </p:sp>
    </p:spTree>
    <p:extLst>
      <p:ext uri="{BB962C8B-B14F-4D97-AF65-F5344CB8AC3E}">
        <p14:creationId xmlns:p14="http://schemas.microsoft.com/office/powerpoint/2010/main" val="13614314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7881279-359F-326E-9F3D-34958431758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EC54087-FB2D-10B0-0534-9A02E006DF2D}"/>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معالم الشخصية المسلمة</a:t>
            </a:r>
          </a:p>
        </p:txBody>
      </p:sp>
      <p:sp>
        <p:nvSpPr>
          <p:cNvPr id="3" name="Content Placeholder 2">
            <a:extLst>
              <a:ext uri="{FF2B5EF4-FFF2-40B4-BE49-F238E27FC236}">
                <a16:creationId xmlns:a16="http://schemas.microsoft.com/office/drawing/2014/main" id="{8B1FF9D6-9DB6-2166-3647-0DA801060C76}"/>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الشخصية المسلمة هي نموذج متكامل يجسد القيم والمبادئ التي </a:t>
            </a:r>
            <a:r>
              <a:rPr lang="ar-IQ" sz="2600" dirty="0" err="1">
                <a:solidFill>
                  <a:schemeClr val="tx1"/>
                </a:solidFill>
                <a:cs typeface="Ali-A-Sahifa Bold" pitchFamily="2" charset="-78"/>
              </a:rPr>
              <a:t>أرساها</a:t>
            </a:r>
            <a:r>
              <a:rPr lang="ar-IQ" sz="2600" dirty="0">
                <a:solidFill>
                  <a:schemeClr val="tx1"/>
                </a:solidFill>
                <a:cs typeface="Ali-A-Sahifa Bold" pitchFamily="2" charset="-78"/>
              </a:rPr>
              <a:t> الإسلام في القرآن الكريم والسنة النبوية. الإسلام يسعى إلى بناء إنسان متوازن، يعمر الأرض وفقًا لأوامر الله، ويكون نافعا لنفسه ولمجتمعه. </a:t>
            </a:r>
            <a:r>
              <a:rPr lang="ar-IQ" sz="2600">
                <a:solidFill>
                  <a:schemeClr val="tx1"/>
                </a:solidFill>
                <a:cs typeface="Ali-A-Sahifa Bold" pitchFamily="2" charset="-78"/>
              </a:rPr>
              <a:t>في هذه السلسلة من المحاضرات، سنستعرض معالم الشخصية المسلمة كما جاء في الإسلام، والتي تشمل الربانية، الفطرة، التوازن، العلم، العمل، وغيرها.</a:t>
            </a:r>
            <a:endParaRPr lang="ar-IQ" sz="2600" dirty="0">
              <a:solidFill>
                <a:schemeClr val="tx1"/>
              </a:solidFill>
              <a:cs typeface="Ali-A-Sahifa Bold" pitchFamily="2" charset="-78"/>
            </a:endParaRPr>
          </a:p>
        </p:txBody>
      </p:sp>
    </p:spTree>
    <p:extLst>
      <p:ext uri="{BB962C8B-B14F-4D97-AF65-F5344CB8AC3E}">
        <p14:creationId xmlns:p14="http://schemas.microsoft.com/office/powerpoint/2010/main" val="33899658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2D245CD-B9A5-15DB-9995-609053C20F2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1FE821F-CDEF-51F6-8BB9-2D149CC59B88}"/>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الربانية</a:t>
            </a:r>
          </a:p>
        </p:txBody>
      </p:sp>
      <p:sp>
        <p:nvSpPr>
          <p:cNvPr id="3" name="Content Placeholder 2">
            <a:extLst>
              <a:ext uri="{FF2B5EF4-FFF2-40B4-BE49-F238E27FC236}">
                <a16:creationId xmlns:a16="http://schemas.microsoft.com/office/drawing/2014/main" id="{00042169-4BDC-2AF0-86C1-50D5E890F7FD}"/>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الربانية: الربانية تعني الارتباط العميق بالله سبحانه وتعالى، والسعي للعيش وفق أوامره ونواهيه. وهي حالة من الوعي الدائم بوجود الله ومراقبته، مما ينعكس على جميع جوانب الحياة. قال الله تعالى في  القرآن الكريم: [كُونُوا رَبَّانِيِّينَ] (آل عمران: 79) تشير إلى أهمية أن تكون الأمة الربانية معنية بتوجيهات الله. وعن عبد الله بن مسعود رضي الله عنه قال: (إن من أحبكم إليّ وأقربكم مني مجلسًا يوم القيامة، أحاسنكم أخلاقًا) (رواه الترمذي) مما يدل على أن الأخلاق الحسنة تنبع من علاقة قوية مع الله.</a:t>
            </a:r>
          </a:p>
        </p:txBody>
      </p:sp>
    </p:spTree>
    <p:extLst>
      <p:ext uri="{BB962C8B-B14F-4D97-AF65-F5344CB8AC3E}">
        <p14:creationId xmlns:p14="http://schemas.microsoft.com/office/powerpoint/2010/main" val="17810776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F9FA0F-43A2-840E-53AE-470CDB3666D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27BAB4-218E-FB6E-608E-326894A8511A}"/>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mik" pitchFamily="2" charset="-78"/>
              </a:rPr>
              <a:t>الشخصية الموافقة للفطرة</a:t>
            </a:r>
          </a:p>
        </p:txBody>
      </p:sp>
      <p:sp>
        <p:nvSpPr>
          <p:cNvPr id="3" name="Content Placeholder 2">
            <a:extLst>
              <a:ext uri="{FF2B5EF4-FFF2-40B4-BE49-F238E27FC236}">
                <a16:creationId xmlns:a16="http://schemas.microsoft.com/office/drawing/2014/main" id="{43CB1F3A-94B6-3407-016B-8BBCECCA6C13}"/>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700" dirty="0">
                <a:solidFill>
                  <a:schemeClr val="tx1"/>
                </a:solidFill>
                <a:cs typeface="Ali-A-Sahifa Bold" pitchFamily="2" charset="-78"/>
              </a:rPr>
              <a:t>2. الشخصية الموافقة للفطرة: تعني أن تكون الشخصية قريبة من الفطرة السليمة التي فطر الله الناس عليها. والفطرة هي ما جبل عليه الإنسان من حب الخير والكراهية للشر. قال الله تعالى: [فِطْرَةَ اللَّهِ الَّتِي فَطَرَ النَّاسَ عَلَيْهَا] (الروم: 30) تشير إلى أن الفطرة تنص على الارتباط بالله والاعتراف بوجوده. وقال رسول الله صلى الله عليه وسلم: (كل مولود يولد على الفطرة) (رواه البخاري)، مما يعني أن الطفل يأتي مع ميل طبيعي للخير والحق.</a:t>
            </a:r>
          </a:p>
        </p:txBody>
      </p:sp>
    </p:spTree>
    <p:extLst>
      <p:ext uri="{BB962C8B-B14F-4D97-AF65-F5344CB8AC3E}">
        <p14:creationId xmlns:p14="http://schemas.microsoft.com/office/powerpoint/2010/main" val="266347697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4B2C5E-B246-9B41-864A-90FC302E5C5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10D007A-A98E-F311-4659-A4E710B8FACA}"/>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الشخصية العلمية والمعرفية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4F27841A-CB47-7734-3E45-6F32CB4A23D1}"/>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الشخصية العلمية والمعرفية: تتمثل هذه الشخصية في السعي الدائم للحصول على المعرفة والعلم، سواء في أمور الدين أو الدنيا. </a:t>
            </a:r>
          </a:p>
          <a:p>
            <a:pPr marL="45720" indent="0" algn="just">
              <a:lnSpc>
                <a:spcPct val="150000"/>
              </a:lnSpc>
              <a:buNone/>
            </a:pPr>
            <a:r>
              <a:rPr lang="ar-IQ" sz="2600" dirty="0">
                <a:solidFill>
                  <a:schemeClr val="tx1"/>
                </a:solidFill>
                <a:cs typeface="Ali-A-Sahifa Bold" pitchFamily="2" charset="-78"/>
              </a:rPr>
              <a:t>قال الله في القرآن: [قُلْ هَلْ يَسْتَوِي الَّذِينَ يَعْلَمُونَ وَالَّذِينَ لَا يَعْلَمُونَ] (الزمر: 9) تدل على فضل العلم وأهميته. وقال رسول الله صلى الله عليه وسلم: [طلب العلم فريضة على كل مسلم] (رواه ابن ماجه)، مما يدل على أهمية التعليم في الإسلام.</a:t>
            </a:r>
          </a:p>
        </p:txBody>
      </p:sp>
    </p:spTree>
    <p:extLst>
      <p:ext uri="{BB962C8B-B14F-4D97-AF65-F5344CB8AC3E}">
        <p14:creationId xmlns:p14="http://schemas.microsoft.com/office/powerpoint/2010/main" val="11707128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397E71-D03B-684C-3455-BD8C0ED41E3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C1444C2-81A6-FFDB-C420-84717372E6E5}"/>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 الشخصية المتوازنة بين الروحانية والجسدية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74837A32-88F9-B3E1-9A67-D0B43157D6D7}"/>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 الشخصية المتوازنة بين الروحانية والجسدية: تعني تحقيق توازن بين الروح والجسد، حيث لا تُهمل الروح في سبيل الجسد، ولا الجسد في سبيل الروح.</a:t>
            </a:r>
          </a:p>
          <a:p>
            <a:pPr marL="45720" indent="0" algn="just">
              <a:lnSpc>
                <a:spcPct val="150000"/>
              </a:lnSpc>
              <a:buNone/>
            </a:pPr>
            <a:r>
              <a:rPr lang="ar-IQ" sz="2600" dirty="0">
                <a:solidFill>
                  <a:schemeClr val="tx1"/>
                </a:solidFill>
                <a:cs typeface="Ali-A-Sahifa Bold" pitchFamily="2" charset="-78"/>
              </a:rPr>
              <a:t> قال الله تعالى في القرآن: [وَابْتَغِ فِيمَا آتَاكَ اللَّهُ الدَّارَ الْآخِرَةَ وَلَا تَنْسَ نَصِيبَكَ مِنَ الدُّنْيَا] (القصص: 77) تشير إلى أهمية العناية بالجسد والدنيا. وقال رسول الله صلى الله عليه وسلم: (إن لجسدك عليك حقًا) (رواه البخاري) تؤكد على أهمية الاهتمام بالصحة الجسدية.</a:t>
            </a:r>
          </a:p>
        </p:txBody>
      </p:sp>
    </p:spTree>
    <p:extLst>
      <p:ext uri="{BB962C8B-B14F-4D97-AF65-F5344CB8AC3E}">
        <p14:creationId xmlns:p14="http://schemas.microsoft.com/office/powerpoint/2010/main" val="92699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42EAE6-4E8D-D682-B776-8606060902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966F486-40DA-27A8-6B8F-F66C1785F5F3}"/>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الوسطية في التفكير والممارسة</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83EAADC5-721F-6DC7-38EE-2D3F5CB91C8C}"/>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الوسطية في التفكير والممارسة: تُعنى بالاعتدال في الآراء والأفعال، والابتعاد عن الغلو أو التفريط.</a:t>
            </a:r>
          </a:p>
          <a:p>
            <a:pPr marL="45720" indent="0" algn="just">
              <a:lnSpc>
                <a:spcPct val="150000"/>
              </a:lnSpc>
              <a:buNone/>
            </a:pPr>
            <a:r>
              <a:rPr lang="ar-IQ" sz="2600" dirty="0">
                <a:solidFill>
                  <a:schemeClr val="tx1"/>
                </a:solidFill>
                <a:cs typeface="Ali-A-Sahifa Bold" pitchFamily="2" charset="-78"/>
              </a:rPr>
              <a:t>قال الله تعالى في القران الكريم: [وَكَذَلِكَ جَعَلْنَاكُمْ أُمَّةً وَسَطًا] (البقرة: 143) تشير إلى ضرورة التوازن في الأفكار والسلوك.</a:t>
            </a:r>
          </a:p>
          <a:p>
            <a:pPr marL="45720" indent="0" algn="just">
              <a:lnSpc>
                <a:spcPct val="150000"/>
              </a:lnSpc>
              <a:buNone/>
            </a:pPr>
            <a:r>
              <a:rPr lang="ar-IQ" sz="2600" dirty="0">
                <a:solidFill>
                  <a:schemeClr val="tx1"/>
                </a:solidFill>
                <a:cs typeface="Ali-A-Sahifa Bold" pitchFamily="2" charset="-78"/>
              </a:rPr>
              <a:t>وقال رسول الله صلى الله عليه وسلم: (هلك </a:t>
            </a:r>
            <a:r>
              <a:rPr lang="ar-IQ" sz="2600" dirty="0" err="1">
                <a:solidFill>
                  <a:schemeClr val="tx1"/>
                </a:solidFill>
                <a:cs typeface="Ali-A-Sahifa Bold" pitchFamily="2" charset="-78"/>
              </a:rPr>
              <a:t>المتنطعون</a:t>
            </a:r>
            <a:r>
              <a:rPr lang="ar-IQ" sz="2600" dirty="0">
                <a:solidFill>
                  <a:schemeClr val="tx1"/>
                </a:solidFill>
                <a:cs typeface="Ali-A-Sahifa Bold" pitchFamily="2" charset="-78"/>
              </a:rPr>
              <a:t>) (رواه مسلم)، مما يعني أن الغلو في الدين يؤدي إلى الهلاك.</a:t>
            </a:r>
          </a:p>
        </p:txBody>
      </p:sp>
    </p:spTree>
    <p:extLst>
      <p:ext uri="{BB962C8B-B14F-4D97-AF65-F5344CB8AC3E}">
        <p14:creationId xmlns:p14="http://schemas.microsoft.com/office/powerpoint/2010/main" val="1692025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19E4EF-CBD3-AA7F-5EAC-777931178D1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05B997-3DA7-C27C-1CB2-5A158A17B74A}"/>
              </a:ext>
            </a:extLst>
          </p:cNvPr>
          <p:cNvSpPr>
            <a:spLocks noGrp="1"/>
          </p:cNvSpPr>
          <p:nvPr>
            <p:ph type="title"/>
          </p:nvPr>
        </p:nvSpPr>
        <p:spPr>
          <a:xfrm>
            <a:off x="1447799" y="624110"/>
            <a:ext cx="9194801" cy="810990"/>
          </a:xfrm>
          <a:solidFill>
            <a:srgbClr val="FFFF99"/>
          </a:solidFill>
          <a:ln>
            <a:solidFill>
              <a:schemeClr val="tx1"/>
            </a:solidFill>
          </a:ln>
        </p:spPr>
        <p:txBody>
          <a:bodyPr>
            <a:normAutofit/>
          </a:bodyPr>
          <a:lstStyle/>
          <a:p>
            <a:pPr algn="ctr"/>
            <a:r>
              <a:rPr lang="ar-IQ" sz="4000" dirty="0">
                <a:solidFill>
                  <a:schemeClr val="tx1"/>
                </a:solidFill>
                <a:cs typeface="Ali-A-Sahifa Bold" pitchFamily="2" charset="-78"/>
              </a:rPr>
              <a:t>الشخصية الجدية والإتقان</a:t>
            </a:r>
            <a:endParaRPr lang="ar-IQ" sz="4000" dirty="0">
              <a:solidFill>
                <a:schemeClr val="tx1"/>
              </a:solidFill>
              <a:cs typeface="Ali-A-Samik" pitchFamily="2" charset="-78"/>
            </a:endParaRPr>
          </a:p>
        </p:txBody>
      </p:sp>
      <p:sp>
        <p:nvSpPr>
          <p:cNvPr id="3" name="Content Placeholder 2">
            <a:extLst>
              <a:ext uri="{FF2B5EF4-FFF2-40B4-BE49-F238E27FC236}">
                <a16:creationId xmlns:a16="http://schemas.microsoft.com/office/drawing/2014/main" id="{B0C59365-8A42-65BF-DA75-143F535429F9}"/>
              </a:ext>
            </a:extLst>
          </p:cNvPr>
          <p:cNvSpPr>
            <a:spLocks noGrp="1"/>
          </p:cNvSpPr>
          <p:nvPr>
            <p:ph idx="1"/>
          </p:nvPr>
        </p:nvSpPr>
        <p:spPr>
          <a:xfrm>
            <a:off x="1447799" y="1752600"/>
            <a:ext cx="9194801" cy="4279900"/>
          </a:xfrm>
          <a:solidFill>
            <a:srgbClr val="FFFF99"/>
          </a:solidFill>
          <a:ln>
            <a:solidFill>
              <a:schemeClr val="tx1"/>
            </a:solidFill>
          </a:ln>
        </p:spPr>
        <p:txBody>
          <a:bodyPr>
            <a:noAutofit/>
          </a:bodyPr>
          <a:lstStyle/>
          <a:p>
            <a:pPr marL="45720" indent="0" algn="just">
              <a:lnSpc>
                <a:spcPct val="150000"/>
              </a:lnSpc>
              <a:buNone/>
            </a:pPr>
            <a:r>
              <a:rPr lang="ar-IQ" sz="2600" dirty="0">
                <a:solidFill>
                  <a:schemeClr val="tx1"/>
                </a:solidFill>
                <a:cs typeface="Ali-A-Sahifa Bold" pitchFamily="2" charset="-78"/>
              </a:rPr>
              <a:t>الإتقان والجدية: من أهم معالم الشخصية المسلمة، ومن الصفات التي يشجع الإسلام المسلم على التحلي بها في كل عمل يقوم به. فالمسلم يسعى إلى أداء مهامه على أكمل وجه وبأقصى درجات الجودة والإخلاص. قال النبي ﷺ: (إن الله يحب إذا عمل أحدكم عملاً أن يتقنه) (رواه البيهقي). هذه الدعوة النبوية توضح أن الإتقان والجدية في العمل عبادة تقرب المسلم إلى الله. ومن خلال الإتقان والجدية، يحقق المسلم النجاح في الدنيا والآخرة، ويصبح قدوة حسنة في مجتمعه.</a:t>
            </a:r>
          </a:p>
        </p:txBody>
      </p:sp>
    </p:spTree>
    <p:extLst>
      <p:ext uri="{BB962C8B-B14F-4D97-AF65-F5344CB8AC3E}">
        <p14:creationId xmlns:p14="http://schemas.microsoft.com/office/powerpoint/2010/main" val="3863612169"/>
      </p:ext>
    </p:extLst>
  </p:cSld>
  <p:clrMapOvr>
    <a:masterClrMapping/>
  </p:clrMapOvr>
</p:sld>
</file>

<file path=ppt/theme/theme1.xml><?xml version="1.0" encoding="utf-8"?>
<a:theme xmlns:a="http://schemas.openxmlformats.org/drawingml/2006/main" name="Basis">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docProps/app.xml><?xml version="1.0" encoding="utf-8"?>
<Properties xmlns="http://schemas.openxmlformats.org/officeDocument/2006/extended-properties" xmlns:vt="http://schemas.openxmlformats.org/officeDocument/2006/docPropsVTypes">
  <Template>Basis</Template>
  <TotalTime>594</TotalTime>
  <Words>1138</Words>
  <Application>Microsoft Office PowerPoint</Application>
  <PresentationFormat>Widescreen</PresentationFormat>
  <Paragraphs>37</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Ali-A-Sahifa Bold</vt:lpstr>
      <vt:lpstr>Ali-A-Samik</vt:lpstr>
      <vt:lpstr>Bahij Myriad Arabic</vt:lpstr>
      <vt:lpstr>Corbel</vt:lpstr>
      <vt:lpstr>Basis</vt:lpstr>
      <vt:lpstr>PowerPoint Presentation</vt:lpstr>
      <vt:lpstr>محاضرات في علم نفس الشخصية معالم الشخصية المسلمة من منظور الإسلام    </vt:lpstr>
      <vt:lpstr>معالم الشخصية المسلمة</vt:lpstr>
      <vt:lpstr>الربانية</vt:lpstr>
      <vt:lpstr>الشخصية الموافقة للفطرة</vt:lpstr>
      <vt:lpstr>الشخصية العلمية والمعرفية</vt:lpstr>
      <vt:lpstr> الشخصية المتوازنة بين الروحانية والجسدية</vt:lpstr>
      <vt:lpstr>الوسطية في التفكير والممارسة</vt:lpstr>
      <vt:lpstr>الشخصية الجدية والإتقان</vt:lpstr>
      <vt:lpstr> الشخصية النافعة والخدومة</vt:lpstr>
      <vt:lpstr>العمل والمجاهدة</vt:lpstr>
      <vt:lpstr>العزة والشهامة</vt:lpstr>
      <vt:lpstr>التواضع</vt:lpstr>
      <vt:lpstr>الشجاعة</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jaafar piro</dc:creator>
  <cp:lastModifiedBy>jaafar piro</cp:lastModifiedBy>
  <cp:revision>117</cp:revision>
  <dcterms:created xsi:type="dcterms:W3CDTF">2024-09-16T05:50:03Z</dcterms:created>
  <dcterms:modified xsi:type="dcterms:W3CDTF">2024-10-16T18:39:13Z</dcterms:modified>
</cp:coreProperties>
</file>