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sldIdLst>
    <p:sldId id="256" r:id="rId2"/>
    <p:sldId id="257" r:id="rId3"/>
    <p:sldId id="258" r:id="rId4"/>
    <p:sldId id="259" r:id="rId5"/>
    <p:sldId id="260" r:id="rId6"/>
    <p:sldId id="261" r:id="rId7"/>
    <p:sldId id="266" r:id="rId8"/>
    <p:sldId id="262"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34061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C073C9-77D1-4DAA-A707-6CA1681F170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36749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865609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1701666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288716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C073C9-77D1-4DAA-A707-6CA1681F1704}"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3359376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C073C9-77D1-4DAA-A707-6CA1681F1704}" type="datetimeFigureOut">
              <a:rPr lang="en-US" smtClean="0"/>
              <a:t>9/20/2023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3923044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16417976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35012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148920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6C073C9-77D1-4DAA-A707-6CA1681F1704}" type="datetimeFigureOut">
              <a:rPr lang="en-US" smtClean="0"/>
              <a:t>9/20/2023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264413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C073C9-77D1-4DAA-A707-6CA1681F170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269156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C073C9-77D1-4DAA-A707-6CA1681F1704}" type="datetimeFigureOut">
              <a:rPr lang="en-US" smtClean="0"/>
              <a:t>9/20/2023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364108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C073C9-77D1-4DAA-A707-6CA1681F1704}" type="datetimeFigureOut">
              <a:rPr lang="en-US" smtClean="0"/>
              <a:t>9/20/2023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202847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C073C9-77D1-4DAA-A707-6CA1681F1704}" type="datetimeFigureOut">
              <a:rPr lang="en-US" smtClean="0"/>
              <a:t>9/20/2023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2009449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C073C9-77D1-4DAA-A707-6CA1681F170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108640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C073C9-77D1-4DAA-A707-6CA1681F1704}" type="datetimeFigureOut">
              <a:rPr lang="en-US" smtClean="0"/>
              <a:t>9/20/2023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E8F0CA1-AAD1-47CA-A931-7FDB47E9FBC2}" type="slidenum">
              <a:rPr lang="en-US" smtClean="0"/>
              <a:t>‹#›</a:t>
            </a:fld>
            <a:endParaRPr lang="en-US"/>
          </a:p>
        </p:txBody>
      </p:sp>
    </p:spTree>
    <p:extLst>
      <p:ext uri="{BB962C8B-B14F-4D97-AF65-F5344CB8AC3E}">
        <p14:creationId xmlns:p14="http://schemas.microsoft.com/office/powerpoint/2010/main" val="129352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6C073C9-77D1-4DAA-A707-6CA1681F1704}" type="datetimeFigureOut">
              <a:rPr lang="en-US" smtClean="0"/>
              <a:t>9/20/2023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E8F0CA1-AAD1-47CA-A931-7FDB47E9FBC2}" type="slidenum">
              <a:rPr lang="en-US" smtClean="0"/>
              <a:t>‹#›</a:t>
            </a:fld>
            <a:endParaRPr lang="en-US"/>
          </a:p>
        </p:txBody>
      </p:sp>
    </p:spTree>
    <p:extLst>
      <p:ext uri="{BB962C8B-B14F-4D97-AF65-F5344CB8AC3E}">
        <p14:creationId xmlns:p14="http://schemas.microsoft.com/office/powerpoint/2010/main" val="415726354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b="1" dirty="0">
                <a:latin typeface="Times New Roman" panose="02020603050405020304" pitchFamily="18" charset="0"/>
                <a:cs typeface="Times New Roman" panose="02020603050405020304" pitchFamily="18" charset="0"/>
              </a:rPr>
              <a:t>Subject: </a:t>
            </a:r>
            <a:r>
              <a:rPr lang="en-US" sz="3200"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Semiconductor Physics</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Fourth Stage, </a:t>
            </a:r>
            <a:r>
              <a:rPr lang="en-US" sz="3200" b="1" dirty="0">
                <a:latin typeface="Times New Roman" panose="02020603050405020304" pitchFamily="18" charset="0"/>
                <a:cs typeface="Times New Roman" panose="02020603050405020304" pitchFamily="18" charset="0"/>
              </a:rPr>
              <a:t>General </a:t>
            </a:r>
            <a:r>
              <a:rPr lang="en-US" sz="3200" b="1" dirty="0" smtClean="0">
                <a:latin typeface="Times New Roman" panose="02020603050405020304" pitchFamily="18" charset="0"/>
                <a:cs typeface="Times New Roman" panose="02020603050405020304" pitchFamily="18" charset="0"/>
              </a:rPr>
              <a:t>Branch</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Lecturer's name: </a:t>
            </a:r>
            <a:r>
              <a:rPr lang="en-US" sz="3200" b="1" dirty="0" err="1">
                <a:latin typeface="Times New Roman" panose="02020603050405020304" pitchFamily="18" charset="0"/>
                <a:cs typeface="Times New Roman" panose="02020603050405020304" pitchFamily="18" charset="0"/>
              </a:rPr>
              <a:t>Jala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Muhamed</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 Academic Year: </a:t>
            </a:r>
            <a:r>
              <a:rPr lang="en-US" sz="3200" b="1" dirty="0" smtClean="0">
                <a:latin typeface="Times New Roman" panose="02020603050405020304" pitchFamily="18" charset="0"/>
                <a:cs typeface="Times New Roman" panose="02020603050405020304" pitchFamily="18" charset="0"/>
              </a:rPr>
              <a:t>2023/2024</a:t>
            </a:r>
            <a:r>
              <a:rPr lang="en-US" sz="3200" b="1" dirty="0">
                <a:latin typeface="Times New Roman" panose="02020603050405020304" pitchFamily="18" charset="0"/>
                <a:cs typeface="Times New Roman" panose="02020603050405020304" pitchFamily="18" charset="0"/>
              </a:rPr>
              <a:t/>
            </a:r>
            <a:br>
              <a:rPr lang="en-US" sz="3200" b="1"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236064" y="955040"/>
            <a:ext cx="4663440" cy="923330"/>
          </a:xfrm>
          <a:prstGeom prst="rect">
            <a:avLst/>
          </a:prstGeom>
          <a:noFill/>
        </p:spPr>
        <p:txBody>
          <a:bodyPr wrap="square" rtlCol="0">
            <a:spAutoFit/>
          </a:bodyPr>
          <a:lstStyle/>
          <a:p>
            <a:r>
              <a:rPr lang="en-US" sz="5400" b="1" dirty="0">
                <a:solidFill>
                  <a:schemeClr val="bg1"/>
                </a:solidFill>
                <a:effectLst>
                  <a:outerShdw blurRad="38100" dist="38100" dir="2700000" algn="tl">
                    <a:srgbClr val="000000">
                      <a:alpha val="43137"/>
                    </a:srgbClr>
                  </a:outerShdw>
                </a:effectLst>
                <a:latin typeface="Algerian" panose="04020705040A02060702" pitchFamily="82" charset="0"/>
              </a:rPr>
              <a:t>Course Book </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27984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50004" y="3452586"/>
            <a:ext cx="8825659" cy="3416300"/>
          </a:xfrm>
        </p:spPr>
        <p:txBody>
          <a:bodyPr>
            <a:normAutofit/>
          </a:bodyPr>
          <a:lstStyle/>
          <a:p>
            <a:pPr marL="0" indent="0" algn="ctr">
              <a:buNone/>
            </a:pPr>
            <a:r>
              <a:rPr lang="en-US" sz="8000" i="1" dirty="0" smtClean="0">
                <a:latin typeface="Algerian" panose="04020705040A02060702" pitchFamily="82" charset="0"/>
              </a:rPr>
              <a:t>Good </a:t>
            </a:r>
            <a:r>
              <a:rPr lang="en-US" sz="8000" i="1" dirty="0">
                <a:latin typeface="Algerian" panose="04020705040A02060702" pitchFamily="82" charset="0"/>
              </a:rPr>
              <a:t>luck</a:t>
            </a:r>
            <a:endParaRPr lang="en-US" sz="8000" dirty="0">
              <a:latin typeface="Algerian" panose="04020705040A02060702" pitchFamily="82" charset="0"/>
            </a:endParaRPr>
          </a:p>
          <a:p>
            <a:endParaRPr lang="en-US" sz="8000" dirty="0">
              <a:latin typeface="Algerian" panose="04020705040A02060702" pitchFamily="82" charset="0"/>
            </a:endParaRPr>
          </a:p>
        </p:txBody>
      </p:sp>
    </p:spTree>
    <p:extLst>
      <p:ext uri="{BB962C8B-B14F-4D97-AF65-F5344CB8AC3E}">
        <p14:creationId xmlns:p14="http://schemas.microsoft.com/office/powerpoint/2010/main" val="1037907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Keywords:</a:t>
            </a:r>
            <a:endPar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1154954" y="2603500"/>
            <a:ext cx="10650966" cy="3416300"/>
          </a:xfrm>
        </p:spPr>
        <p:txBody>
          <a:bodyPr>
            <a:noAutofit/>
          </a:bodyPr>
          <a:lstStyle/>
          <a:p>
            <a:r>
              <a:rPr lang="en-US" sz="3600" dirty="0">
                <a:latin typeface="Times New Roman" panose="02020603050405020304" pitchFamily="18" charset="0"/>
                <a:cs typeface="Times New Roman" panose="02020603050405020304" pitchFamily="18" charset="0"/>
              </a:rPr>
              <a:t>Semiconductor physics, Fundamental concepts of Semiconductors, Semiconductor </a:t>
            </a:r>
            <a:r>
              <a:rPr lang="en-US" sz="3600" dirty="0" smtClean="0">
                <a:latin typeface="Times New Roman" panose="02020603050405020304" pitchFamily="18" charset="0"/>
                <a:cs typeface="Times New Roman" panose="02020603050405020304" pitchFamily="18" charset="0"/>
              </a:rPr>
              <a:t>devices.</a:t>
            </a:r>
          </a:p>
          <a:p>
            <a:r>
              <a:rPr lang="en-US" sz="3600" dirty="0" smtClean="0">
                <a:latin typeface="Times New Roman" panose="02020603050405020304" pitchFamily="18" charset="0"/>
                <a:cs typeface="Times New Roman" panose="02020603050405020304" pitchFamily="18" charset="0"/>
              </a:rPr>
              <a:t>n- </a:t>
            </a:r>
            <a:r>
              <a:rPr lang="en-US" sz="3600" dirty="0">
                <a:latin typeface="Times New Roman" panose="02020603050405020304" pitchFamily="18" charset="0"/>
                <a:cs typeface="Times New Roman" panose="02020603050405020304" pitchFamily="18" charset="0"/>
              </a:rPr>
              <a:t>type, </a:t>
            </a:r>
            <a:r>
              <a:rPr lang="en-US" sz="3600" dirty="0" smtClean="0">
                <a:latin typeface="Times New Roman" panose="02020603050405020304" pitchFamily="18" charset="0"/>
                <a:cs typeface="Times New Roman" panose="02020603050405020304" pitchFamily="18" charset="0"/>
              </a:rPr>
              <a:t>p-type semiconductors, </a:t>
            </a:r>
            <a:r>
              <a:rPr lang="en-US" sz="3600" dirty="0">
                <a:latin typeface="Times New Roman" panose="02020603050405020304" pitchFamily="18" charset="0"/>
                <a:cs typeface="Times New Roman" panose="02020603050405020304" pitchFamily="18" charset="0"/>
              </a:rPr>
              <a:t>silicon, germanium, carrier mobility, band gap, intrinsic semiconductor, extrinsic semiconductor, dopant, conductivity, photoexcitation, thermal excitation, valence band, conduction band, pair </a:t>
            </a:r>
            <a:r>
              <a:rPr lang="en-US" sz="3600" dirty="0" smtClean="0">
                <a:latin typeface="Times New Roman" panose="02020603050405020304" pitchFamily="18" charset="0"/>
                <a:cs typeface="Times New Roman" panose="02020603050405020304" pitchFamily="18" charset="0"/>
              </a:rPr>
              <a:t>generation.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7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latin typeface="Times New Roman" panose="02020603050405020304" pitchFamily="18" charset="0"/>
                <a:cs typeface="Times New Roman" panose="02020603050405020304" pitchFamily="18" charset="0"/>
              </a:rPr>
              <a:t>Course Overview:</a:t>
            </a:r>
            <a:r>
              <a:rPr lang="en-US" sz="5400" dirty="0">
                <a:latin typeface="Times New Roman" panose="02020603050405020304" pitchFamily="18" charset="0"/>
                <a:cs typeface="Times New Roman" panose="02020603050405020304" pitchFamily="18" charset="0"/>
              </a:rPr>
              <a:t/>
            </a:r>
            <a:br>
              <a:rPr lang="en-US" sz="5400" dirty="0">
                <a:latin typeface="Times New Roman" panose="02020603050405020304" pitchFamily="18" charset="0"/>
                <a:cs typeface="Times New Roman" panose="02020603050405020304" pitchFamily="18" charset="0"/>
              </a:rPr>
            </a:b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3200" y="2550160"/>
            <a:ext cx="11663680" cy="3469640"/>
          </a:xfrm>
        </p:spPr>
        <p:txBody>
          <a:bodyPr>
            <a:normAutofit/>
          </a:bodyPr>
          <a:lstStyle/>
          <a:p>
            <a:pPr algn="just"/>
            <a:r>
              <a:rPr lang="en-US" dirty="0">
                <a:latin typeface="Times New Roman" panose="02020603050405020304" pitchFamily="18" charset="0"/>
                <a:cs typeface="Times New Roman" panose="02020603050405020304" pitchFamily="18" charset="0"/>
              </a:rPr>
              <a:t>This is an introductory course at the undergraduate level in semiconductor physics. Semiconducting materials and semiconductor devices play a very important role in modern technology. Semiconductor devices are not only indispensable parts of systems, such as computers, biomedical equipment, which are important in our daily life, but also from the basis for development of novel technology through their operational principles.</a:t>
            </a:r>
          </a:p>
          <a:p>
            <a:pPr algn="just"/>
            <a:r>
              <a:rPr lang="en-US" dirty="0">
                <a:latin typeface="Times New Roman" panose="02020603050405020304" pitchFamily="18" charset="0"/>
                <a:cs typeface="Times New Roman" panose="02020603050405020304" pitchFamily="18" charset="0"/>
              </a:rPr>
              <a:t>This course will introduce students to the </a:t>
            </a:r>
            <a:r>
              <a:rPr lang="en-US" dirty="0">
                <a:solidFill>
                  <a:schemeClr val="accent1"/>
                </a:solidFill>
                <a:latin typeface="Times New Roman" panose="02020603050405020304" pitchFamily="18" charset="0"/>
                <a:cs typeface="Times New Roman" panose="02020603050405020304" pitchFamily="18" charset="0"/>
              </a:rPr>
              <a:t>foundations of semiconductor physics, therefore the course is intended to cover some of the standard concepts in semiconductor physics namely, Energy bands in solids, Elemental and compound semiconductors, Intrinsic and extrinsic semiconductors, n-type and p-type semiconductors, electrical resistivity and conductivity of semiconductors, p-n junction diode and their </a:t>
            </a:r>
            <a:r>
              <a:rPr lang="en-US" dirty="0" smtClean="0">
                <a:solidFill>
                  <a:schemeClr val="accent1"/>
                </a:solidFill>
                <a:latin typeface="Times New Roman" panose="02020603050405020304" pitchFamily="18" charset="0"/>
                <a:cs typeface="Times New Roman" panose="02020603050405020304" pitchFamily="18" charset="0"/>
              </a:rPr>
              <a:t>characteristics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lectures are </a:t>
            </a:r>
            <a:r>
              <a:rPr lang="en-US" b="1" dirty="0">
                <a:solidFill>
                  <a:schemeClr val="accent1"/>
                </a:solidFill>
                <a:latin typeface="Times New Roman" panose="02020603050405020304" pitchFamily="18" charset="0"/>
                <a:cs typeface="Times New Roman" panose="02020603050405020304" pitchFamily="18" charset="0"/>
              </a:rPr>
              <a:t>easy to understand </a:t>
            </a:r>
            <a:r>
              <a:rPr lang="en-US" dirty="0">
                <a:latin typeface="Times New Roman" panose="02020603050405020304" pitchFamily="18" charset="0"/>
                <a:cs typeface="Times New Roman" panose="02020603050405020304" pitchFamily="18" charset="0"/>
              </a:rPr>
              <a:t>with simple language and lucid style, the mathematical treatment is clear and explanatory and the student will experience no difficulty in understanding the subject. The lectures also contain a moderate number of clearly illustrated diagrams and solved problems wherever necessary</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972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a:t>
            </a:r>
            <a:r>
              <a:rPr lang="en-US" sz="5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Objective</a:t>
            </a:r>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50240" y="2603500"/>
            <a:ext cx="9330373" cy="3416300"/>
          </a:xfrm>
        </p:spPr>
        <p:txBody>
          <a:bodyPr>
            <a:noAutofit/>
          </a:bodyPr>
          <a:lstStyle/>
          <a:p>
            <a:pPr marL="0" indent="0">
              <a:buNone/>
            </a:pPr>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To give insight into the structure of semiconductors</a:t>
            </a:r>
          </a:p>
          <a:p>
            <a:pPr lvl="1"/>
            <a:r>
              <a:rPr lang="en-US" sz="2000" dirty="0">
                <a:latin typeface="Times New Roman" panose="02020603050405020304" pitchFamily="18" charset="0"/>
                <a:cs typeface="Times New Roman" panose="02020603050405020304" pitchFamily="18" charset="0"/>
              </a:rPr>
              <a:t>To give insight into the physics of semiconductor diodes and transistors.</a:t>
            </a:r>
          </a:p>
          <a:p>
            <a:pPr lvl="1"/>
            <a:r>
              <a:rPr lang="en-US" sz="2000" dirty="0">
                <a:latin typeface="Times New Roman" panose="02020603050405020304" pitchFamily="18" charset="0"/>
                <a:cs typeface="Times New Roman" panose="02020603050405020304" pitchFamily="18" charset="0"/>
              </a:rPr>
              <a:t>To give models of device behavior that can be used as a basis for understanding the functioning of other/new semiconductor devices.</a:t>
            </a:r>
          </a:p>
          <a:p>
            <a:pPr marL="0" indent="0">
              <a:buNone/>
            </a:pPr>
            <a:r>
              <a:rPr lang="en-US" sz="2000"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Students should become familiar with the principles and basic equations of the theory of semiconductors and their applications in various fields of physics, for example; solid-state physics. </a:t>
            </a:r>
          </a:p>
        </p:txBody>
      </p:sp>
    </p:spTree>
    <p:extLst>
      <p:ext uri="{BB962C8B-B14F-4D97-AF65-F5344CB8AC3E}">
        <p14:creationId xmlns:p14="http://schemas.microsoft.com/office/powerpoint/2010/main" val="1827849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Student's obligation</a:t>
            </a:r>
            <a:r>
              <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5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4554" y="2633980"/>
            <a:ext cx="10864326" cy="3416300"/>
          </a:xfrm>
        </p:spPr>
        <p:txBody>
          <a:bodyPr>
            <a:normAutofit lnSpcReduction="10000"/>
          </a:bodyPr>
          <a:lstStyle/>
          <a:p>
            <a:pPr marL="0" indent="0" algn="just">
              <a:lnSpc>
                <a:spcPct val="150000"/>
              </a:lnSpc>
              <a:buNone/>
            </a:pPr>
            <a:r>
              <a:rPr lang="en-US" b="1" dirty="0">
                <a:solidFill>
                  <a:schemeClr val="tx1"/>
                </a:solidFill>
                <a:latin typeface="Times New Roman" panose="02020603050405020304" pitchFamily="18" charset="0"/>
                <a:cs typeface="Times New Roman" panose="02020603050405020304" pitchFamily="18" charset="0"/>
              </a:rPr>
              <a:t> </a:t>
            </a:r>
            <a:endParaRPr lang="en-US" dirty="0">
              <a:solidFill>
                <a:schemeClr val="tx1"/>
              </a:solidFill>
              <a:latin typeface="Times New Roman" panose="02020603050405020304" pitchFamily="18" charset="0"/>
              <a:cs typeface="Times New Roman" panose="02020603050405020304" pitchFamily="18" charset="0"/>
            </a:endParaRPr>
          </a:p>
          <a:p>
            <a:pPr algn="just">
              <a:lnSpc>
                <a:spcPct val="150000"/>
              </a:lnSpc>
            </a:pPr>
            <a:r>
              <a:rPr lang="en-US" dirty="0">
                <a:solidFill>
                  <a:schemeClr val="tx1"/>
                </a:solidFill>
                <a:latin typeface="Times New Roman" panose="02020603050405020304" pitchFamily="18" charset="0"/>
                <a:cs typeface="Times New Roman" panose="02020603050405020304" pitchFamily="18" charset="0"/>
              </a:rPr>
              <a:t>To get the best of the course, it is suggested that you attend classes as much as possible for all the material discussed in class. Come to class prepared physically and mentally. Before class, read the required lecture for that day, and then read the material again after class discussion of the topics. Lecture's notes are for supporting and not for submitting the reading material including the handouts. It is your responsibility to review the lecture notes and work on the problems at the end of every chapter in addition to the solved examples. Do not miss class; get notes from someone if you have an unavoidable absence and completion of all tests, exams, assignments.</a:t>
            </a:r>
          </a:p>
        </p:txBody>
      </p:sp>
    </p:spTree>
    <p:extLst>
      <p:ext uri="{BB962C8B-B14F-4D97-AF65-F5344CB8AC3E}">
        <p14:creationId xmlns:p14="http://schemas.microsoft.com/office/powerpoint/2010/main" val="1085465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Assessment scheme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students are required to do two closed book examinations, one at the beginning of the course and others at the end. The examination has 30 marks besides other assignments including one quiz (short examine), the attendance, classroom activities all count 10 marks. There will be final exam on 60 marks so that the final grade will be based upon the following criteria:</a:t>
            </a:r>
          </a:p>
          <a:p>
            <a:r>
              <a:rPr lang="en-US" dirty="0">
                <a:latin typeface="Times New Roman" panose="02020603050405020304" pitchFamily="18" charset="0"/>
                <a:cs typeface="Times New Roman" panose="02020603050405020304" pitchFamily="18" charset="0"/>
              </a:rPr>
              <a:t>Mean of the two exams: 30%</a:t>
            </a:r>
          </a:p>
          <a:p>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quiz with classroom activities 10% Final exam: 60%</a:t>
            </a:r>
          </a:p>
        </p:txBody>
      </p:sp>
    </p:spTree>
    <p:extLst>
      <p:ext uri="{BB962C8B-B14F-4D97-AF65-F5344CB8AC3E}">
        <p14:creationId xmlns:p14="http://schemas.microsoft.com/office/powerpoint/2010/main" val="3415513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62148" y="2351314"/>
            <a:ext cx="10019211" cy="4184041"/>
          </a:xfrm>
          <a:prstGeom prst="rect">
            <a:avLst/>
          </a:prstGeom>
        </p:spPr>
      </p:pic>
    </p:spTree>
    <p:extLst>
      <p:ext uri="{BB962C8B-B14F-4D97-AF65-F5344CB8AC3E}">
        <p14:creationId xmlns:p14="http://schemas.microsoft.com/office/powerpoint/2010/main" val="955252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5400" b="1" dirty="0">
                <a:latin typeface="Times New Roman" panose="02020603050405020304" pitchFamily="18" charset="0"/>
                <a:cs typeface="Times New Roman" panose="02020603050405020304" pitchFamily="18" charset="0"/>
              </a:rPr>
              <a:t>Student </a:t>
            </a:r>
            <a:r>
              <a:rPr lang="en-US" sz="5400" b="1" dirty="0" smtClean="0">
                <a:latin typeface="Times New Roman" panose="02020603050405020304" pitchFamily="18" charset="0"/>
                <a:cs typeface="Times New Roman" panose="02020603050405020304" pitchFamily="18" charset="0"/>
              </a:rPr>
              <a:t>Learning Outcome</a:t>
            </a:r>
            <a:r>
              <a:rPr lang="en-US" sz="5400" b="1" dirty="0">
                <a:latin typeface="Times New Roman" panose="02020603050405020304" pitchFamily="18" charset="0"/>
                <a:cs typeface="Times New Roman" panose="02020603050405020304" pitchFamily="18" charset="0"/>
              </a:rPr>
              <a:t>:</a:t>
            </a:r>
            <a:r>
              <a:rPr lang="en-US" sz="5400" dirty="0">
                <a:latin typeface="Times New Roman" panose="02020603050405020304" pitchFamily="18" charset="0"/>
                <a:cs typeface="Times New Roman" panose="02020603050405020304" pitchFamily="18" charset="0"/>
              </a:rPr>
              <a:t/>
            </a:r>
            <a:br>
              <a:rPr lang="en-US" sz="5400" dirty="0">
                <a:latin typeface="Times New Roman" panose="02020603050405020304" pitchFamily="18" charset="0"/>
                <a:cs typeface="Times New Roman" panose="02020603050405020304" pitchFamily="18" charset="0"/>
              </a:rPr>
            </a:b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Upon the successful completion of this course, the student should be able to</a:t>
            </a:r>
            <a:endParaRPr lang="en-US" sz="16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Understand and explain the principle concepts in physics of semiconductor; Discuss the characteristics of semiconductors, in particular Si, that make the material suitable for electronic devices, the importance of electrons and holes in semiconductors and the charge transport mechanisms.</a:t>
            </a:r>
            <a:endParaRPr lang="en-US" sz="14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Understand the physics of a p-n junction; Estimate and discuss the importance of space- charge region currents in a P-N junction.</a:t>
            </a:r>
            <a:endParaRPr lang="en-US" sz="1400"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Explain the concept of breakdown voltage in relation with Avalanche and </a:t>
            </a:r>
            <a:r>
              <a:rPr lang="en-US" dirty="0" err="1">
                <a:latin typeface="Times New Roman" panose="02020603050405020304" pitchFamily="18" charset="0"/>
                <a:cs typeface="Times New Roman" panose="02020603050405020304" pitchFamily="18" charset="0"/>
              </a:rPr>
              <a:t>Zener</a:t>
            </a:r>
            <a:r>
              <a:rPr lang="en-US" dirty="0">
                <a:latin typeface="Times New Roman" panose="02020603050405020304" pitchFamily="18" charset="0"/>
                <a:cs typeface="Times New Roman" panose="02020603050405020304" pitchFamily="18" charset="0"/>
              </a:rPr>
              <a:t> breakdown.</a:t>
            </a:r>
            <a:endParaRPr lang="en-US" sz="1400"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course provides an opportunity for students to continue education in undertaking advanced study and research in the variety of different branches of semiconductor device applications.</a:t>
            </a:r>
          </a:p>
        </p:txBody>
      </p:sp>
    </p:spTree>
    <p:extLst>
      <p:ext uri="{BB962C8B-B14F-4D97-AF65-F5344CB8AC3E}">
        <p14:creationId xmlns:p14="http://schemas.microsoft.com/office/powerpoint/2010/main" val="1711190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Reading List and References:</a:t>
            </a:r>
            <a:r>
              <a:rPr lang="en-US"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en-US"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1520" y="2603500"/>
            <a:ext cx="9249093" cy="3416300"/>
          </a:xfrm>
        </p:spPr>
        <p:txBody>
          <a:bodyPr>
            <a:normAutofit/>
          </a:bodyPr>
          <a:lstStyle/>
          <a:p>
            <a:pPr marL="0" indent="0">
              <a:buNone/>
            </a:pPr>
            <a:endParaRPr lang="en-US" sz="2000" dirty="0">
              <a:latin typeface="Times New Roman" panose="02020603050405020304" pitchFamily="18" charset="0"/>
              <a:cs typeface="Times New Roman" panose="02020603050405020304" pitchFamily="18" charset="0"/>
            </a:endParaRPr>
          </a:p>
          <a:p>
            <a:pPr lvl="1"/>
            <a:r>
              <a:rPr lang="en-US" sz="2000" dirty="0">
                <a:latin typeface="Times New Roman" panose="02020603050405020304" pitchFamily="18" charset="0"/>
                <a:cs typeface="Times New Roman" panose="02020603050405020304" pitchFamily="18" charset="0"/>
              </a:rPr>
              <a:t>``Semiconductor Physics and Devices, Basic Principles’’, Donald A. </a:t>
            </a:r>
            <a:r>
              <a:rPr lang="en-US" sz="2000" dirty="0" err="1">
                <a:latin typeface="Times New Roman" panose="02020603050405020304" pitchFamily="18" charset="0"/>
                <a:cs typeface="Times New Roman" panose="02020603050405020304" pitchFamily="18" charset="0"/>
              </a:rPr>
              <a:t>Neamen</a:t>
            </a:r>
            <a:r>
              <a:rPr lang="en-US" sz="2000" dirty="0">
                <a:latin typeface="Times New Roman" panose="02020603050405020304" pitchFamily="18" charset="0"/>
                <a:cs typeface="Times New Roman" panose="02020603050405020304" pitchFamily="18" charset="0"/>
              </a:rPr>
              <a:t>, McGraw Hill, 3</a:t>
            </a:r>
            <a:r>
              <a:rPr lang="en-US" sz="2000" baseline="30000" dirty="0">
                <a:latin typeface="Times New Roman" panose="02020603050405020304" pitchFamily="18" charset="0"/>
                <a:cs typeface="Times New Roman" panose="02020603050405020304" pitchFamily="18" charset="0"/>
              </a:rPr>
              <a:t>rd</a:t>
            </a:r>
            <a:r>
              <a:rPr lang="en-US" sz="2000" dirty="0">
                <a:latin typeface="Times New Roman" panose="02020603050405020304" pitchFamily="18" charset="0"/>
                <a:cs typeface="Times New Roman" panose="02020603050405020304" pitchFamily="18" charset="0"/>
              </a:rPr>
              <a:t> Edition (2003).</a:t>
            </a:r>
          </a:p>
          <a:p>
            <a:pPr lvl="1"/>
            <a:r>
              <a:rPr lang="en-US" sz="2000" dirty="0">
                <a:latin typeface="Times New Roman" panose="02020603050405020304" pitchFamily="18" charset="0"/>
                <a:cs typeface="Times New Roman" panose="02020603050405020304" pitchFamily="18" charset="0"/>
              </a:rPr>
              <a:t>	``Semiconductor Devices Physics and Technology’’, S. M. Sze, John Wiley &amp; Son, Inc. 2</a:t>
            </a:r>
            <a:r>
              <a:rPr lang="en-US" sz="2000" baseline="30000" dirty="0">
                <a:latin typeface="Times New Roman" panose="02020603050405020304" pitchFamily="18" charset="0"/>
                <a:cs typeface="Times New Roman" panose="02020603050405020304" pitchFamily="18" charset="0"/>
              </a:rPr>
              <a:t>nd</a:t>
            </a:r>
            <a:r>
              <a:rPr lang="en-US" sz="2000" dirty="0">
                <a:latin typeface="Times New Roman" panose="02020603050405020304" pitchFamily="18" charset="0"/>
                <a:cs typeface="Times New Roman" panose="02020603050405020304" pitchFamily="18" charset="0"/>
              </a:rPr>
              <a:t> Edition (2002).</a:t>
            </a:r>
          </a:p>
          <a:p>
            <a:pPr lvl="1"/>
            <a:r>
              <a:rPr lang="en-US" sz="2000" dirty="0">
                <a:latin typeface="Times New Roman" panose="02020603050405020304" pitchFamily="18" charset="0"/>
                <a:cs typeface="Times New Roman" panose="02020603050405020304" pitchFamily="18" charset="0"/>
              </a:rPr>
              <a:t>`` Physics of Semiconductor Devices’’, Jean-Pierre </a:t>
            </a:r>
            <a:r>
              <a:rPr lang="en-US" sz="2000" dirty="0" err="1">
                <a:latin typeface="Times New Roman" panose="02020603050405020304" pitchFamily="18" charset="0"/>
                <a:cs typeface="Times New Roman" panose="02020603050405020304" pitchFamily="18" charset="0"/>
              </a:rPr>
              <a:t>Colinge</a:t>
            </a:r>
            <a:r>
              <a:rPr lang="en-US" sz="2000" dirty="0">
                <a:latin typeface="Times New Roman" panose="02020603050405020304" pitchFamily="18" charset="0"/>
                <a:cs typeface="Times New Roman" panose="02020603050405020304" pitchFamily="18" charset="0"/>
              </a:rPr>
              <a:t> &amp; Cynthia A. </a:t>
            </a:r>
            <a:r>
              <a:rPr lang="en-US" sz="2000" dirty="0" err="1">
                <a:latin typeface="Times New Roman" panose="02020603050405020304" pitchFamily="18" charset="0"/>
                <a:cs typeface="Times New Roman" panose="02020603050405020304" pitchFamily="18" charset="0"/>
              </a:rPr>
              <a:t>Colinge</a:t>
            </a:r>
            <a:r>
              <a:rPr lang="en-US" sz="2000" dirty="0">
                <a:latin typeface="Times New Roman" panose="02020603050405020304" pitchFamily="18" charset="0"/>
                <a:cs typeface="Times New Roman" panose="02020603050405020304" pitchFamily="18" charset="0"/>
              </a:rPr>
              <a:t>, Kluwer Academic Publishers, New </a:t>
            </a:r>
            <a:r>
              <a:rPr lang="en-US" sz="2000" dirty="0" err="1">
                <a:latin typeface="Times New Roman" panose="02020603050405020304" pitchFamily="18" charset="0"/>
                <a:cs typeface="Times New Roman" panose="02020603050405020304" pitchFamily="18" charset="0"/>
              </a:rPr>
              <a:t>Tork</a:t>
            </a:r>
            <a:r>
              <a:rPr lang="en-US" sz="2000" dirty="0">
                <a:latin typeface="Times New Roman" panose="02020603050405020304" pitchFamily="18" charset="0"/>
                <a:cs typeface="Times New Roman" panose="02020603050405020304" pitchFamily="18" charset="0"/>
              </a:rPr>
              <a:t> (2000</a:t>
            </a:r>
            <a:r>
              <a:rPr lang="en-US" sz="2000" dirty="0" smtClean="0">
                <a:latin typeface="Times New Roman" panose="02020603050405020304" pitchFamily="18" charset="0"/>
                <a:cs typeface="Times New Roman" panose="02020603050405020304" pitchFamily="18" charset="0"/>
              </a:rPr>
              <a:t>).</a:t>
            </a:r>
          </a:p>
          <a:p>
            <a:pPr lvl="1"/>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Device electronics for integrated circuits’’, Richard S. Muller, Theodor I. </a:t>
            </a:r>
            <a:r>
              <a:rPr lang="en-US" sz="2000" dirty="0" err="1">
                <a:latin typeface="Times New Roman" panose="02020603050405020304" pitchFamily="18" charset="0"/>
                <a:cs typeface="Times New Roman" panose="02020603050405020304" pitchFamily="18" charset="0"/>
              </a:rPr>
              <a:t>Kamins</a:t>
            </a:r>
            <a:r>
              <a:rPr lang="en-US" sz="2000" dirty="0">
                <a:latin typeface="Times New Roman" panose="02020603050405020304" pitchFamily="18" charset="0"/>
                <a:cs typeface="Times New Roman" panose="02020603050405020304" pitchFamily="18" charset="0"/>
              </a:rPr>
              <a:t> with </a:t>
            </a:r>
            <a:r>
              <a:rPr lang="en-US" sz="2000" dirty="0" err="1">
                <a:latin typeface="Times New Roman" panose="02020603050405020304" pitchFamily="18" charset="0"/>
                <a:cs typeface="Times New Roman" panose="02020603050405020304" pitchFamily="18" charset="0"/>
              </a:rPr>
              <a:t>Mansun</a:t>
            </a:r>
            <a:r>
              <a:rPr lang="en-US" sz="2000" dirty="0">
                <a:latin typeface="Times New Roman" panose="02020603050405020304" pitchFamily="18" charset="0"/>
                <a:cs typeface="Times New Roman" panose="02020603050405020304" pitchFamily="18" charset="0"/>
              </a:rPr>
              <a:t> Cha, (2000)</a:t>
            </a:r>
          </a:p>
        </p:txBody>
      </p:sp>
    </p:spTree>
    <p:extLst>
      <p:ext uri="{BB962C8B-B14F-4D97-AF65-F5344CB8AC3E}">
        <p14:creationId xmlns:p14="http://schemas.microsoft.com/office/powerpoint/2010/main" val="313842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21565</TotalTime>
  <Words>282</Words>
  <Application>Microsoft Office PowerPoint</Application>
  <PresentationFormat>Widescreen</PresentationFormat>
  <Paragraphs>41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Algerian</vt:lpstr>
      <vt:lpstr>Arial</vt:lpstr>
      <vt:lpstr>Century Gothic</vt:lpstr>
      <vt:lpstr>Times New Roman</vt:lpstr>
      <vt:lpstr>Wingdings 3</vt:lpstr>
      <vt:lpstr>Ion Boardroom</vt:lpstr>
      <vt:lpstr>Subject: Semiconductor Physics Fourth Stage, General Branch Lecturer's name: Jala Muhamed  Academic Year: 2023/2024 </vt:lpstr>
      <vt:lpstr>Keywords:</vt:lpstr>
      <vt:lpstr>Course Overview: </vt:lpstr>
      <vt:lpstr>Course Objective: </vt:lpstr>
      <vt:lpstr>Student's obligation </vt:lpstr>
      <vt:lpstr>Assessment scheme </vt:lpstr>
      <vt:lpstr>PowerPoint Presentation</vt:lpstr>
      <vt:lpstr>Student Learning Outcome: </vt:lpstr>
      <vt:lpstr>Course Reading List and References: </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Semiconductor Physics Fourth stage, General Branch Lecturer's name: Jala Muhamed  Academic Year: 2022/2023</dc:title>
  <dc:creator>Maher</dc:creator>
  <cp:lastModifiedBy>Maher</cp:lastModifiedBy>
  <cp:revision>10</cp:revision>
  <dcterms:created xsi:type="dcterms:W3CDTF">2022-09-14T20:35:38Z</dcterms:created>
  <dcterms:modified xsi:type="dcterms:W3CDTF">2023-10-04T20:12:05Z</dcterms:modified>
</cp:coreProperties>
</file>