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6" r:id="rId1"/>
  </p:sldMasterIdLst>
  <p:notesMasterIdLst>
    <p:notesMasterId r:id="rId12"/>
  </p:notesMasterIdLst>
  <p:sldIdLst>
    <p:sldId id="266" r:id="rId2"/>
    <p:sldId id="257" r:id="rId3"/>
    <p:sldId id="258" r:id="rId4"/>
    <p:sldId id="260" r:id="rId5"/>
    <p:sldId id="261" r:id="rId6"/>
    <p:sldId id="267"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7EE4F9-A602-46A1-ADA8-CFFD90BCB014}" type="datetimeFigureOut">
              <a:rPr lang="en-US" smtClean="0"/>
              <a:t>1/17/2023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AE24E-746B-4259-AE6E-4CC7A0A056E1}" type="slidenum">
              <a:rPr lang="en-US" smtClean="0"/>
              <a:t>‹#›</a:t>
            </a:fld>
            <a:endParaRPr lang="en-US"/>
          </a:p>
        </p:txBody>
      </p:sp>
    </p:spTree>
    <p:extLst>
      <p:ext uri="{BB962C8B-B14F-4D97-AF65-F5344CB8AC3E}">
        <p14:creationId xmlns:p14="http://schemas.microsoft.com/office/powerpoint/2010/main" val="4222976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1A8483-1A4A-4E4D-8C7D-001631DC1B83}" type="datetime1">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CE170D9-CDA3-4413-8DCF-37A76BE2EF0A}" type="slidenum">
              <a:rPr lang="en-US" smtClean="0"/>
              <a:t>‹#›</a:t>
            </a:fld>
            <a:endParaRPr lang="en-US"/>
          </a:p>
        </p:txBody>
      </p:sp>
    </p:spTree>
    <p:extLst>
      <p:ext uri="{BB962C8B-B14F-4D97-AF65-F5344CB8AC3E}">
        <p14:creationId xmlns:p14="http://schemas.microsoft.com/office/powerpoint/2010/main" val="2621464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FC5B75-51C2-46F9-B19C-B95E6F084A3B}" type="datetime1">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170D9-CDA3-4413-8DCF-37A76BE2EF0A}" type="slidenum">
              <a:rPr lang="en-US" smtClean="0"/>
              <a:t>‹#›</a:t>
            </a:fld>
            <a:endParaRPr lang="en-US"/>
          </a:p>
        </p:txBody>
      </p:sp>
    </p:spTree>
    <p:extLst>
      <p:ext uri="{BB962C8B-B14F-4D97-AF65-F5344CB8AC3E}">
        <p14:creationId xmlns:p14="http://schemas.microsoft.com/office/powerpoint/2010/main" val="3962499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A0E93-FEFC-466A-851B-1FEC0CB7ECA1}" type="datetime1">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170D9-CDA3-4413-8DCF-37A76BE2EF0A}" type="slidenum">
              <a:rPr lang="en-US" smtClean="0"/>
              <a:t>‹#›</a:t>
            </a:fld>
            <a:endParaRPr lang="en-US"/>
          </a:p>
        </p:txBody>
      </p:sp>
    </p:spTree>
    <p:extLst>
      <p:ext uri="{BB962C8B-B14F-4D97-AF65-F5344CB8AC3E}">
        <p14:creationId xmlns:p14="http://schemas.microsoft.com/office/powerpoint/2010/main" val="1449744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84C7BB-52FE-4B5A-B121-C6AD8A88B68D}" type="datetime1">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170D9-CDA3-4413-8DCF-37A76BE2EF0A}" type="slidenum">
              <a:rPr lang="en-US" smtClean="0"/>
              <a:t>‹#›</a:t>
            </a:fld>
            <a:endParaRPr lang="en-US"/>
          </a:p>
        </p:txBody>
      </p:sp>
    </p:spTree>
    <p:extLst>
      <p:ext uri="{BB962C8B-B14F-4D97-AF65-F5344CB8AC3E}">
        <p14:creationId xmlns:p14="http://schemas.microsoft.com/office/powerpoint/2010/main" val="3730984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BFC8E414-378B-4A0B-A430-98A468525D68}" type="datetime1">
              <a:rPr lang="en-US" smtClean="0"/>
              <a:t>1/17/2023</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CE170D9-CDA3-4413-8DCF-37A76BE2EF0A}" type="slidenum">
              <a:rPr lang="en-US" smtClean="0"/>
              <a:t>‹#›</a:t>
            </a:fld>
            <a:endParaRPr lang="en-US"/>
          </a:p>
        </p:txBody>
      </p:sp>
    </p:spTree>
    <p:extLst>
      <p:ext uri="{BB962C8B-B14F-4D97-AF65-F5344CB8AC3E}">
        <p14:creationId xmlns:p14="http://schemas.microsoft.com/office/powerpoint/2010/main" val="246784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D6D920-35BE-4429-8220-08E52BA789F3}" type="datetime1">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170D9-CDA3-4413-8DCF-37A76BE2EF0A}" type="slidenum">
              <a:rPr lang="en-US" smtClean="0"/>
              <a:t>‹#›</a:t>
            </a:fld>
            <a:endParaRPr lang="en-US"/>
          </a:p>
        </p:txBody>
      </p:sp>
    </p:spTree>
    <p:extLst>
      <p:ext uri="{BB962C8B-B14F-4D97-AF65-F5344CB8AC3E}">
        <p14:creationId xmlns:p14="http://schemas.microsoft.com/office/powerpoint/2010/main" val="2859692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F02468-3932-4F1E-B60E-9B1951F977DD}" type="datetime1">
              <a:rPr lang="en-US" smtClean="0"/>
              <a:t>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E170D9-CDA3-4413-8DCF-37A76BE2EF0A}" type="slidenum">
              <a:rPr lang="en-US" smtClean="0"/>
              <a:t>‹#›</a:t>
            </a:fld>
            <a:endParaRPr lang="en-US"/>
          </a:p>
        </p:txBody>
      </p:sp>
    </p:spTree>
    <p:extLst>
      <p:ext uri="{BB962C8B-B14F-4D97-AF65-F5344CB8AC3E}">
        <p14:creationId xmlns:p14="http://schemas.microsoft.com/office/powerpoint/2010/main" val="1081098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F597C4-3316-4F98-9911-D8430A283C93}" type="datetime1">
              <a:rPr lang="en-US" smtClean="0"/>
              <a:t>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E170D9-CDA3-4413-8DCF-37A76BE2EF0A}" type="slidenum">
              <a:rPr lang="en-US" smtClean="0"/>
              <a:t>‹#›</a:t>
            </a:fld>
            <a:endParaRPr lang="en-US"/>
          </a:p>
        </p:txBody>
      </p:sp>
    </p:spTree>
    <p:extLst>
      <p:ext uri="{BB962C8B-B14F-4D97-AF65-F5344CB8AC3E}">
        <p14:creationId xmlns:p14="http://schemas.microsoft.com/office/powerpoint/2010/main" val="2256944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7FC39-5FF2-414D-AC21-CE122CF3C994}" type="datetime1">
              <a:rPr lang="en-US" smtClean="0"/>
              <a:t>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E170D9-CDA3-4413-8DCF-37A76BE2EF0A}" type="slidenum">
              <a:rPr lang="en-US" smtClean="0"/>
              <a:t>‹#›</a:t>
            </a:fld>
            <a:endParaRPr lang="en-US"/>
          </a:p>
        </p:txBody>
      </p:sp>
    </p:spTree>
    <p:extLst>
      <p:ext uri="{BB962C8B-B14F-4D97-AF65-F5344CB8AC3E}">
        <p14:creationId xmlns:p14="http://schemas.microsoft.com/office/powerpoint/2010/main" val="99287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BD0C25-8A5D-48E3-8910-8BAA55BFD919}" type="datetime1">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CE170D9-CDA3-4413-8DCF-37A76BE2EF0A}" type="slidenum">
              <a:rPr lang="en-US" smtClean="0"/>
              <a:t>‹#›</a:t>
            </a:fld>
            <a:endParaRPr lang="en-US"/>
          </a:p>
        </p:txBody>
      </p:sp>
    </p:spTree>
    <p:extLst>
      <p:ext uri="{BB962C8B-B14F-4D97-AF65-F5344CB8AC3E}">
        <p14:creationId xmlns:p14="http://schemas.microsoft.com/office/powerpoint/2010/main" val="3546890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77D910-2B53-4F0A-958E-FACDF4A1A43A}" type="datetime1">
              <a:rPr lang="en-US" smtClean="0"/>
              <a:t>1/17/2023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CE170D9-CDA3-4413-8DCF-37A76BE2EF0A}" type="slidenum">
              <a:rPr lang="en-US" smtClean="0"/>
              <a:t>‹#›</a:t>
            </a:fld>
            <a:endParaRPr lang="en-US"/>
          </a:p>
        </p:txBody>
      </p:sp>
    </p:spTree>
    <p:extLst>
      <p:ext uri="{BB962C8B-B14F-4D97-AF65-F5344CB8AC3E}">
        <p14:creationId xmlns:p14="http://schemas.microsoft.com/office/powerpoint/2010/main" val="4075164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8B61C57-2433-4A9B-B12A-413B858DF1B1}" type="datetime1">
              <a:rPr lang="en-US" smtClean="0"/>
              <a:t>1/17/2023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CE170D9-CDA3-4413-8DCF-37A76BE2EF0A}" type="slidenum">
              <a:rPr lang="en-US" smtClean="0"/>
              <a:t>‹#›</a:t>
            </a:fld>
            <a:endParaRPr lang="en-US"/>
          </a:p>
        </p:txBody>
      </p:sp>
    </p:spTree>
    <p:extLst>
      <p:ext uri="{BB962C8B-B14F-4D97-AF65-F5344CB8AC3E}">
        <p14:creationId xmlns:p14="http://schemas.microsoft.com/office/powerpoint/2010/main" val="1264109339"/>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hf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A182A8D-0C9D-4E4F-A243-017A0AF1592B}"/>
              </a:ext>
            </a:extLst>
          </p:cNvPr>
          <p:cNvPicPr>
            <a:picLocks noChangeAspect="1"/>
          </p:cNvPicPr>
          <p:nvPr/>
        </p:nvPicPr>
        <p:blipFill>
          <a:blip r:embed="rId2"/>
          <a:stretch>
            <a:fillRect/>
          </a:stretch>
        </p:blipFill>
        <p:spPr>
          <a:xfrm>
            <a:off x="652462" y="171450"/>
            <a:ext cx="10887075" cy="6324600"/>
          </a:xfrm>
          <a:prstGeom prst="rect">
            <a:avLst/>
          </a:prstGeom>
        </p:spPr>
      </p:pic>
    </p:spTree>
    <p:extLst>
      <p:ext uri="{BB962C8B-B14F-4D97-AF65-F5344CB8AC3E}">
        <p14:creationId xmlns:p14="http://schemas.microsoft.com/office/powerpoint/2010/main" val="3782256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5A27D868-DE9A-426C-8DCE-DE4DFB51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4525" y="918330"/>
            <a:ext cx="8772525" cy="5044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a:extLst>
              <a:ext uri="{FF2B5EF4-FFF2-40B4-BE49-F238E27FC236}">
                <a16:creationId xmlns:a16="http://schemas.microsoft.com/office/drawing/2014/main" id="{5A8715D5-BD9E-4B54-92D3-16DD37BB607E}"/>
              </a:ext>
            </a:extLst>
          </p:cNvPr>
          <p:cNvSpPr>
            <a:spLocks noGrp="1"/>
          </p:cNvSpPr>
          <p:nvPr>
            <p:ph type="sldNum" sz="quarter" idx="12"/>
          </p:nvPr>
        </p:nvSpPr>
        <p:spPr/>
        <p:txBody>
          <a:bodyPr/>
          <a:lstStyle/>
          <a:p>
            <a:fld id="{3CE170D9-CDA3-4413-8DCF-37A76BE2EF0A}" type="slidenum">
              <a:rPr lang="en-US" smtClean="0"/>
              <a:t>10</a:t>
            </a:fld>
            <a:endParaRPr lang="en-US"/>
          </a:p>
        </p:txBody>
      </p:sp>
    </p:spTree>
    <p:extLst>
      <p:ext uri="{BB962C8B-B14F-4D97-AF65-F5344CB8AC3E}">
        <p14:creationId xmlns:p14="http://schemas.microsoft.com/office/powerpoint/2010/main" val="362428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FC26B7-5470-4D65-AECB-611FAEBBDDA8}"/>
              </a:ext>
            </a:extLst>
          </p:cNvPr>
          <p:cNvSpPr txBox="1"/>
          <p:nvPr/>
        </p:nvSpPr>
        <p:spPr>
          <a:xfrm>
            <a:off x="685800" y="215384"/>
            <a:ext cx="2324100" cy="461665"/>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Schiff bases</a:t>
            </a:r>
            <a:endParaRPr lang="ar-IQ" sz="2400"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FE4FD9C-A301-45F1-949D-1DAADC5E1A5E}"/>
              </a:ext>
            </a:extLst>
          </p:cNvPr>
          <p:cNvSpPr txBox="1"/>
          <p:nvPr/>
        </p:nvSpPr>
        <p:spPr>
          <a:xfrm>
            <a:off x="685799" y="919460"/>
            <a:ext cx="11249025" cy="3693319"/>
          </a:xfrm>
          <a:prstGeom prst="rect">
            <a:avLst/>
          </a:prstGeom>
          <a:noFill/>
        </p:spPr>
        <p:txBody>
          <a:bodyPr wrap="square">
            <a:spAutoFit/>
          </a:bodyPr>
          <a:lstStyle/>
          <a:p>
            <a:pPr algn="just"/>
            <a:r>
              <a:rPr lang="en-US" sz="1800" dirty="0">
                <a:latin typeface="Times New Roman" panose="02020603050405020304" pitchFamily="18" charset="0"/>
                <a:cs typeface="Times New Roman" panose="02020603050405020304" pitchFamily="18" charset="0"/>
              </a:rPr>
              <a:t>Schiff bases are condensation products of primary amines and carbonyl compounds and they were discovered by a German chemist, Nobel Prize winner, Hugo Schiff in 1864. </a:t>
            </a:r>
          </a:p>
          <a:p>
            <a:pPr algn="just"/>
            <a:r>
              <a:rPr lang="en-US" sz="1800" dirty="0">
                <a:latin typeface="Times New Roman" panose="02020603050405020304" pitchFamily="18" charset="0"/>
                <a:cs typeface="Times New Roman" panose="02020603050405020304" pitchFamily="18" charset="0"/>
              </a:rPr>
              <a:t>Schiff-bases are considered as a very important class of organic compounds and have a wide application in many biological aspects, proteins, visual pigments, enzymatic.</a:t>
            </a:r>
          </a:p>
          <a:p>
            <a:pPr algn="just"/>
            <a:endParaRPr lang="en-US" dirty="0">
              <a:latin typeface="Times New Roman" panose="02020603050405020304" pitchFamily="18" charset="0"/>
              <a:cs typeface="Times New Roman" panose="02020603050405020304" pitchFamily="18" charset="0"/>
            </a:endParaRPr>
          </a:p>
          <a:p>
            <a:pPr algn="just"/>
            <a:r>
              <a:rPr lang="en-US" dirty="0"/>
              <a:t> </a:t>
            </a:r>
            <a:r>
              <a:rPr lang="en-US" dirty="0">
                <a:latin typeface="Times New Roman" panose="02020603050405020304" pitchFamily="18" charset="0"/>
                <a:cs typeface="Times New Roman" panose="02020603050405020304" pitchFamily="18" charset="0"/>
              </a:rPr>
              <a:t>Schiff bases are compounds containing azomethine group (-HC=N-). They are condensation products of ketones or aldehydes (aldehydes and ketones) with primary amines. Formation of Schiff base generally takes place under acid or base catalysis or with heat.</a:t>
            </a:r>
          </a:p>
          <a:p>
            <a:pPr algn="just"/>
            <a:endParaRPr lang="ar-IQ" sz="1800" dirty="0">
              <a:latin typeface="Times New Roman" panose="02020603050405020304" pitchFamily="18" charset="0"/>
              <a:cs typeface="Times New Roman" panose="02020603050405020304" pitchFamily="18" charset="0"/>
            </a:endParaRPr>
          </a:p>
          <a:p>
            <a:pPr algn="just"/>
            <a:r>
              <a:rPr lang="en-US" sz="1800" dirty="0">
                <a:latin typeface="Times New Roman" panose="02020603050405020304" pitchFamily="18" charset="0"/>
                <a:cs typeface="Times New Roman" panose="02020603050405020304" pitchFamily="18" charset="0"/>
              </a:rPr>
              <a:t>Structurally, Schiff base (also known as imine or azomethine) is an analogue of a ketone or aldehyde in which the carbonyl group (C=O) has been replaced by an imine or azomethine group .</a:t>
            </a:r>
            <a:endParaRPr lang="ar-IQ" sz="1800" dirty="0">
              <a:latin typeface="Times New Roman" panose="02020603050405020304" pitchFamily="18" charset="0"/>
              <a:cs typeface="Times New Roman" panose="02020603050405020304" pitchFamily="18" charset="0"/>
            </a:endParaRPr>
          </a:p>
          <a:p>
            <a:pPr algn="just"/>
            <a:endParaRPr lang="en-US" sz="1800" dirty="0">
              <a:latin typeface="Times New Roman" panose="02020603050405020304" pitchFamily="18" charset="0"/>
              <a:cs typeface="Times New Roman" panose="02020603050405020304" pitchFamily="18" charset="0"/>
            </a:endParaRPr>
          </a:p>
          <a:p>
            <a:pPr algn="just"/>
            <a:endParaRPr lang="en-US" sz="1800"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7A16C2E7-2DA4-4290-B8FD-1BDAAA6F32B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57675" y="4570988"/>
            <a:ext cx="3505200" cy="1676400"/>
          </a:xfrm>
          <a:prstGeom prst="rect">
            <a:avLst/>
          </a:prstGeom>
          <a:noFill/>
          <a:ln>
            <a:noFill/>
          </a:ln>
        </p:spPr>
      </p:pic>
      <p:sp>
        <p:nvSpPr>
          <p:cNvPr id="8" name="Slide Number Placeholder 7">
            <a:extLst>
              <a:ext uri="{FF2B5EF4-FFF2-40B4-BE49-F238E27FC236}">
                <a16:creationId xmlns:a16="http://schemas.microsoft.com/office/drawing/2014/main" id="{597E7A9B-7DF5-406D-9624-384403D3CED6}"/>
              </a:ext>
            </a:extLst>
          </p:cNvPr>
          <p:cNvSpPr>
            <a:spLocks noGrp="1"/>
          </p:cNvSpPr>
          <p:nvPr>
            <p:ph type="sldNum" sz="quarter" idx="12"/>
          </p:nvPr>
        </p:nvSpPr>
        <p:spPr/>
        <p:txBody>
          <a:bodyPr/>
          <a:lstStyle/>
          <a:p>
            <a:fld id="{3CE170D9-CDA3-4413-8DCF-37A76BE2EF0A}" type="slidenum">
              <a:rPr lang="en-US" smtClean="0"/>
              <a:t>2</a:t>
            </a:fld>
            <a:endParaRPr lang="en-US"/>
          </a:p>
        </p:txBody>
      </p:sp>
    </p:spTree>
    <p:extLst>
      <p:ext uri="{BB962C8B-B14F-4D97-AF65-F5344CB8AC3E}">
        <p14:creationId xmlns:p14="http://schemas.microsoft.com/office/powerpoint/2010/main" val="2727818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ACFB87-B4FA-46FF-9E48-06E8BBE3B49A}"/>
              </a:ext>
            </a:extLst>
          </p:cNvPr>
          <p:cNvSpPr txBox="1"/>
          <p:nvPr/>
        </p:nvSpPr>
        <p:spPr>
          <a:xfrm>
            <a:off x="990600" y="457111"/>
            <a:ext cx="10687050" cy="1015663"/>
          </a:xfrm>
          <a:prstGeom prst="rect">
            <a:avLst/>
          </a:prstGeom>
          <a:noFill/>
        </p:spPr>
        <p:txBody>
          <a:bodyPr wrap="square">
            <a:spAutoFit/>
          </a:bodyPr>
          <a:lstStyle/>
          <a:p>
            <a:pPr algn="just"/>
            <a:r>
              <a:rPr lang="en-US" sz="2000" dirty="0">
                <a:latin typeface="Times New Roman" panose="02020603050405020304" pitchFamily="18" charset="0"/>
                <a:cs typeface="Times New Roman" panose="02020603050405020304" pitchFamily="18" charset="0"/>
              </a:rPr>
              <a:t>A Schiff base is a nitrogen analog of an aldehyde or ketone in which the C=O group is replaced by C=N-R group. It is usually formed by condensation of an aldehyde or ketone with a primary amine according to the following scheme: </a:t>
            </a:r>
            <a:endParaRPr lang="ar-IQ" sz="20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DE7BA918-A319-4179-83B0-CB2FB27D3028}"/>
              </a:ext>
            </a:extLst>
          </p:cNvPr>
          <p:cNvSpPr txBox="1"/>
          <p:nvPr/>
        </p:nvSpPr>
        <p:spPr>
          <a:xfrm>
            <a:off x="990600" y="4432637"/>
            <a:ext cx="10687050" cy="1323439"/>
          </a:xfrm>
          <a:prstGeom prst="rect">
            <a:avLst/>
          </a:prstGeom>
          <a:noFill/>
        </p:spPr>
        <p:txBody>
          <a:bodyPr wrap="square">
            <a:spAutoFit/>
          </a:bodyPr>
          <a:lstStyle/>
          <a:p>
            <a:pPr algn="just"/>
            <a:r>
              <a:rPr lang="en-US" sz="2000" dirty="0">
                <a:latin typeface="Times New Roman" panose="02020603050405020304" pitchFamily="18" charset="0"/>
                <a:cs typeface="Times New Roman" panose="02020603050405020304" pitchFamily="18" charset="0"/>
              </a:rPr>
              <a:t>Where R, may be an alkyl or an aryl group. Schiff bases that contain aryl substituents are substantially more stable and more readily synthesized, while those which contain alkyl substituents are relatively unstable. Schiff bases of aliphatic aldehydes are relatively unstable and readily polymerizable ,while those of aromatic aldehydes having effective conjugation are more stable</a:t>
            </a:r>
          </a:p>
        </p:txBody>
      </p:sp>
      <p:pic>
        <p:nvPicPr>
          <p:cNvPr id="8" name="Picture 7">
            <a:extLst>
              <a:ext uri="{FF2B5EF4-FFF2-40B4-BE49-F238E27FC236}">
                <a16:creationId xmlns:a16="http://schemas.microsoft.com/office/drawing/2014/main" id="{8B4C031C-B036-43B7-8405-ACD869D8F70D}"/>
              </a:ext>
            </a:extLst>
          </p:cNvPr>
          <p:cNvPicPr>
            <a:picLocks noChangeAspect="1"/>
          </p:cNvPicPr>
          <p:nvPr/>
        </p:nvPicPr>
        <p:blipFill>
          <a:blip r:embed="rId2"/>
          <a:stretch>
            <a:fillRect/>
          </a:stretch>
        </p:blipFill>
        <p:spPr>
          <a:xfrm>
            <a:off x="2510532" y="1941116"/>
            <a:ext cx="5951736" cy="2030809"/>
          </a:xfrm>
          <a:prstGeom prst="rect">
            <a:avLst/>
          </a:prstGeom>
        </p:spPr>
      </p:pic>
      <p:sp>
        <p:nvSpPr>
          <p:cNvPr id="9" name="Slide Number Placeholder 8">
            <a:extLst>
              <a:ext uri="{FF2B5EF4-FFF2-40B4-BE49-F238E27FC236}">
                <a16:creationId xmlns:a16="http://schemas.microsoft.com/office/drawing/2014/main" id="{8ED412F9-E6AA-442B-A33B-376EC146A7A2}"/>
              </a:ext>
            </a:extLst>
          </p:cNvPr>
          <p:cNvSpPr>
            <a:spLocks noGrp="1"/>
          </p:cNvSpPr>
          <p:nvPr>
            <p:ph type="sldNum" sz="quarter" idx="12"/>
          </p:nvPr>
        </p:nvSpPr>
        <p:spPr/>
        <p:txBody>
          <a:bodyPr/>
          <a:lstStyle/>
          <a:p>
            <a:fld id="{3CE170D9-CDA3-4413-8DCF-37A76BE2EF0A}" type="slidenum">
              <a:rPr lang="en-US" smtClean="0"/>
              <a:t>3</a:t>
            </a:fld>
            <a:endParaRPr lang="en-US"/>
          </a:p>
        </p:txBody>
      </p:sp>
    </p:spTree>
    <p:extLst>
      <p:ext uri="{BB962C8B-B14F-4D97-AF65-F5344CB8AC3E}">
        <p14:creationId xmlns:p14="http://schemas.microsoft.com/office/powerpoint/2010/main" val="1375115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dell\Desktop\nCapture.PNG">
            <a:extLst>
              <a:ext uri="{FF2B5EF4-FFF2-40B4-BE49-F238E27FC236}">
                <a16:creationId xmlns:a16="http://schemas.microsoft.com/office/drawing/2014/main" id="{3F557D98-AA77-4A65-BDB5-D0D449A9A2A2}"/>
              </a:ext>
            </a:extLst>
          </p:cNvPr>
          <p:cNvPicPr>
            <a:picLocks noChangeAspect="1" noChangeArrowheads="1"/>
          </p:cNvPicPr>
          <p:nvPr/>
        </p:nvPicPr>
        <p:blipFill>
          <a:blip r:embed="rId2"/>
          <a:srcRect/>
          <a:stretch>
            <a:fillRect/>
          </a:stretch>
        </p:blipFill>
        <p:spPr bwMode="auto">
          <a:xfrm>
            <a:off x="1728561" y="596369"/>
            <a:ext cx="8026130" cy="5665262"/>
          </a:xfrm>
          <a:prstGeom prst="rect">
            <a:avLst/>
          </a:prstGeom>
          <a:noFill/>
        </p:spPr>
      </p:pic>
      <p:sp>
        <p:nvSpPr>
          <p:cNvPr id="3" name="Slide Number Placeholder 2">
            <a:extLst>
              <a:ext uri="{FF2B5EF4-FFF2-40B4-BE49-F238E27FC236}">
                <a16:creationId xmlns:a16="http://schemas.microsoft.com/office/drawing/2014/main" id="{9641800A-D634-4B96-BD99-D9C62179A911}"/>
              </a:ext>
            </a:extLst>
          </p:cNvPr>
          <p:cNvSpPr>
            <a:spLocks noGrp="1"/>
          </p:cNvSpPr>
          <p:nvPr>
            <p:ph type="sldNum" sz="quarter" idx="12"/>
          </p:nvPr>
        </p:nvSpPr>
        <p:spPr/>
        <p:txBody>
          <a:bodyPr/>
          <a:lstStyle/>
          <a:p>
            <a:fld id="{3CE170D9-CDA3-4413-8DCF-37A76BE2EF0A}" type="slidenum">
              <a:rPr lang="en-US" smtClean="0"/>
              <a:t>4</a:t>
            </a:fld>
            <a:endParaRPr lang="en-US"/>
          </a:p>
        </p:txBody>
      </p:sp>
    </p:spTree>
    <p:extLst>
      <p:ext uri="{BB962C8B-B14F-4D97-AF65-F5344CB8AC3E}">
        <p14:creationId xmlns:p14="http://schemas.microsoft.com/office/powerpoint/2010/main" val="2440655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179722-9692-4DF8-8ED9-B199BC4D1077}"/>
              </a:ext>
            </a:extLst>
          </p:cNvPr>
          <p:cNvSpPr txBox="1"/>
          <p:nvPr/>
        </p:nvSpPr>
        <p:spPr>
          <a:xfrm>
            <a:off x="790575" y="536063"/>
            <a:ext cx="10925175" cy="1297278"/>
          </a:xfrm>
          <a:prstGeom prst="rect">
            <a:avLst/>
          </a:prstGeom>
          <a:noFill/>
        </p:spPr>
        <p:txBody>
          <a:bodyPr wrap="square">
            <a:spAutoFit/>
          </a:bodyPr>
          <a:lstStyle/>
          <a:p>
            <a:pPr algn="l">
              <a:lnSpc>
                <a:spcPct val="150000"/>
              </a:lnSpc>
            </a:pPr>
            <a:r>
              <a:rPr lang="en-US" dirty="0">
                <a:latin typeface="Adobe Fan Heiti Std B" pitchFamily="34" charset="-128"/>
                <a:ea typeface="Adobe Fan Heiti Std B" pitchFamily="34" charset="-128"/>
              </a:rPr>
              <a:t>Overall, the addition of a nitrogen nucleophile to an aldehyde or a ketone is a </a:t>
            </a:r>
          </a:p>
          <a:p>
            <a:pPr algn="l">
              <a:lnSpc>
                <a:spcPct val="150000"/>
              </a:lnSpc>
            </a:pPr>
            <a:r>
              <a:rPr lang="en-US" b="1" dirty="0">
                <a:solidFill>
                  <a:srgbClr val="FF0000"/>
                </a:solidFill>
                <a:latin typeface="Adobe Fan Heiti Std B" pitchFamily="34" charset="-128"/>
                <a:ea typeface="Adobe Fan Heiti Std B" pitchFamily="34" charset="-128"/>
              </a:rPr>
              <a:t>nucleophilic addition–elimination reaction</a:t>
            </a:r>
            <a:r>
              <a:rPr lang="en-US" dirty="0">
                <a:latin typeface="Adobe Fan Heiti Std B" pitchFamily="34" charset="-128"/>
                <a:ea typeface="Adobe Fan Heiti Std B" pitchFamily="34" charset="-128"/>
              </a:rPr>
              <a:t>. nucleophilic addition of an amine to form an unstable tetrahedral intermediate, followed by elimination of water.</a:t>
            </a:r>
            <a:r>
              <a:rPr lang="en-US" dirty="0"/>
              <a:t> </a:t>
            </a:r>
          </a:p>
        </p:txBody>
      </p:sp>
      <p:sp>
        <p:nvSpPr>
          <p:cNvPr id="5" name="TextBox 4">
            <a:extLst>
              <a:ext uri="{FF2B5EF4-FFF2-40B4-BE49-F238E27FC236}">
                <a16:creationId xmlns:a16="http://schemas.microsoft.com/office/drawing/2014/main" id="{0BEEA660-CF8B-4A48-80FF-0BCDA423F55D}"/>
              </a:ext>
            </a:extLst>
          </p:cNvPr>
          <p:cNvSpPr txBox="1"/>
          <p:nvPr/>
        </p:nvSpPr>
        <p:spPr>
          <a:xfrm>
            <a:off x="714375" y="3752999"/>
            <a:ext cx="10467975" cy="2128660"/>
          </a:xfrm>
          <a:prstGeom prst="rect">
            <a:avLst/>
          </a:prstGeom>
          <a:noFill/>
        </p:spPr>
        <p:txBody>
          <a:bodyPr wrap="square">
            <a:spAutoFit/>
          </a:bodyPr>
          <a:lstStyle/>
          <a:p>
            <a:pPr algn="l">
              <a:lnSpc>
                <a:spcPct val="150000"/>
              </a:lnSpc>
            </a:pPr>
            <a:r>
              <a:rPr lang="en-US" dirty="0">
                <a:latin typeface="Adobe Fan Heiti Std B" pitchFamily="34" charset="-128"/>
                <a:ea typeface="Adobe Fan Heiti Std B" pitchFamily="34" charset="-128"/>
              </a:rPr>
              <a:t>* The lone pair on the nitrogen of an amine                    causes it to be </a:t>
            </a:r>
            <a:r>
              <a:rPr lang="en-US" b="1" dirty="0">
                <a:latin typeface="Adobe Fan Heiti Std B" pitchFamily="34" charset="-128"/>
                <a:ea typeface="Adobe Fan Heiti Std B" pitchFamily="34" charset="-128"/>
              </a:rPr>
              <a:t>nucleophilic </a:t>
            </a:r>
            <a:r>
              <a:rPr lang="en-US" dirty="0">
                <a:latin typeface="Adobe Fan Heiti Std B" pitchFamily="34" charset="-128"/>
                <a:ea typeface="Adobe Fan Heiti Std B" pitchFamily="34" charset="-128"/>
              </a:rPr>
              <a:t>as well as   basic.</a:t>
            </a:r>
          </a:p>
          <a:p>
            <a:pPr algn="l">
              <a:lnSpc>
                <a:spcPct val="150000"/>
              </a:lnSpc>
            </a:pPr>
            <a:r>
              <a:rPr lang="en-US" dirty="0">
                <a:latin typeface="Adobe Fan Heiti Std B" pitchFamily="34" charset="-128"/>
                <a:ea typeface="Adobe Fan Heiti Std B" pitchFamily="34" charset="-128"/>
              </a:rPr>
              <a:t>* An aldehyde has a greater partial positive charge on its carbonyl carbon than does a ketone because a hydrogen is electron withdrawing compared with an alkyl group An aldehyde, therefore, is less stable than a ketone, which makes it more reactive toward nucleophilic attack. Steric factors also contribute to the greater reactivity of an aldehyde. </a:t>
            </a:r>
          </a:p>
        </p:txBody>
      </p:sp>
      <p:pic>
        <p:nvPicPr>
          <p:cNvPr id="6" name="Picture 2">
            <a:extLst>
              <a:ext uri="{FF2B5EF4-FFF2-40B4-BE49-F238E27FC236}">
                <a16:creationId xmlns:a16="http://schemas.microsoft.com/office/drawing/2014/main" id="{B30150D0-640B-43A8-8CC0-AE087EBFE9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3703" y="3854202"/>
            <a:ext cx="989459"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a:extLst>
              <a:ext uri="{FF2B5EF4-FFF2-40B4-BE49-F238E27FC236}">
                <a16:creationId xmlns:a16="http://schemas.microsoft.com/office/drawing/2014/main" id="{345190CF-5E99-4F08-9813-751634B05416}"/>
              </a:ext>
            </a:extLst>
          </p:cNvPr>
          <p:cNvPicPr>
            <a:picLocks noChangeAspect="1"/>
          </p:cNvPicPr>
          <p:nvPr/>
        </p:nvPicPr>
        <p:blipFill>
          <a:blip r:embed="rId3"/>
          <a:stretch>
            <a:fillRect/>
          </a:stretch>
        </p:blipFill>
        <p:spPr>
          <a:xfrm>
            <a:off x="2781300" y="2161225"/>
            <a:ext cx="6181725" cy="1410649"/>
          </a:xfrm>
          <a:prstGeom prst="rect">
            <a:avLst/>
          </a:prstGeom>
        </p:spPr>
      </p:pic>
      <p:sp>
        <p:nvSpPr>
          <p:cNvPr id="9" name="Slide Number Placeholder 8">
            <a:extLst>
              <a:ext uri="{FF2B5EF4-FFF2-40B4-BE49-F238E27FC236}">
                <a16:creationId xmlns:a16="http://schemas.microsoft.com/office/drawing/2014/main" id="{8A671539-5A2E-4E7A-905D-3DF808153E15}"/>
              </a:ext>
            </a:extLst>
          </p:cNvPr>
          <p:cNvSpPr>
            <a:spLocks noGrp="1"/>
          </p:cNvSpPr>
          <p:nvPr>
            <p:ph type="sldNum" sz="quarter" idx="12"/>
          </p:nvPr>
        </p:nvSpPr>
        <p:spPr/>
        <p:txBody>
          <a:bodyPr/>
          <a:lstStyle/>
          <a:p>
            <a:fld id="{3CE170D9-CDA3-4413-8DCF-37A76BE2EF0A}" type="slidenum">
              <a:rPr lang="en-US" smtClean="0"/>
              <a:t>5</a:t>
            </a:fld>
            <a:endParaRPr lang="en-US"/>
          </a:p>
        </p:txBody>
      </p:sp>
    </p:spTree>
    <p:extLst>
      <p:ext uri="{BB962C8B-B14F-4D97-AF65-F5344CB8AC3E}">
        <p14:creationId xmlns:p14="http://schemas.microsoft.com/office/powerpoint/2010/main" val="3785848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6E7FC0C-4CC7-4A3A-BE25-B5C48BA676B4}"/>
              </a:ext>
            </a:extLst>
          </p:cNvPr>
          <p:cNvPicPr>
            <a:picLocks noChangeAspect="1"/>
          </p:cNvPicPr>
          <p:nvPr/>
        </p:nvPicPr>
        <p:blipFill>
          <a:blip r:embed="rId2"/>
          <a:stretch>
            <a:fillRect/>
          </a:stretch>
        </p:blipFill>
        <p:spPr>
          <a:xfrm>
            <a:off x="1019175" y="295275"/>
            <a:ext cx="9667875" cy="6134100"/>
          </a:xfrm>
          <a:prstGeom prst="rect">
            <a:avLst/>
          </a:prstGeom>
        </p:spPr>
      </p:pic>
      <p:sp>
        <p:nvSpPr>
          <p:cNvPr id="4" name="Slide Number Placeholder 3">
            <a:extLst>
              <a:ext uri="{FF2B5EF4-FFF2-40B4-BE49-F238E27FC236}">
                <a16:creationId xmlns:a16="http://schemas.microsoft.com/office/drawing/2014/main" id="{D119A4AD-DC02-406A-AAAE-DAEE8555529A}"/>
              </a:ext>
            </a:extLst>
          </p:cNvPr>
          <p:cNvSpPr>
            <a:spLocks noGrp="1"/>
          </p:cNvSpPr>
          <p:nvPr>
            <p:ph type="sldNum" sz="quarter" idx="12"/>
          </p:nvPr>
        </p:nvSpPr>
        <p:spPr/>
        <p:txBody>
          <a:bodyPr/>
          <a:lstStyle/>
          <a:p>
            <a:fld id="{3CE170D9-CDA3-4413-8DCF-37A76BE2EF0A}" type="slidenum">
              <a:rPr lang="en-US" smtClean="0"/>
              <a:t>6</a:t>
            </a:fld>
            <a:endParaRPr lang="en-US"/>
          </a:p>
        </p:txBody>
      </p:sp>
    </p:spTree>
    <p:extLst>
      <p:ext uri="{BB962C8B-B14F-4D97-AF65-F5344CB8AC3E}">
        <p14:creationId xmlns:p14="http://schemas.microsoft.com/office/powerpoint/2010/main" val="2560362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E18163D-2BCE-45E0-BE78-B0A2F1EBFEFB}"/>
              </a:ext>
            </a:extLst>
          </p:cNvPr>
          <p:cNvPicPr>
            <a:picLocks noChangeAspect="1"/>
          </p:cNvPicPr>
          <p:nvPr/>
        </p:nvPicPr>
        <p:blipFill>
          <a:blip r:embed="rId2"/>
          <a:stretch>
            <a:fillRect/>
          </a:stretch>
        </p:blipFill>
        <p:spPr>
          <a:xfrm>
            <a:off x="1552576" y="1180905"/>
            <a:ext cx="9420224" cy="4496190"/>
          </a:xfrm>
          <a:prstGeom prst="rect">
            <a:avLst/>
          </a:prstGeom>
        </p:spPr>
      </p:pic>
      <p:sp>
        <p:nvSpPr>
          <p:cNvPr id="4" name="Slide Number Placeholder 3">
            <a:extLst>
              <a:ext uri="{FF2B5EF4-FFF2-40B4-BE49-F238E27FC236}">
                <a16:creationId xmlns:a16="http://schemas.microsoft.com/office/drawing/2014/main" id="{10450626-36BB-45AE-95F2-E9DF2F22F042}"/>
              </a:ext>
            </a:extLst>
          </p:cNvPr>
          <p:cNvSpPr>
            <a:spLocks noGrp="1"/>
          </p:cNvSpPr>
          <p:nvPr>
            <p:ph type="sldNum" sz="quarter" idx="12"/>
          </p:nvPr>
        </p:nvSpPr>
        <p:spPr/>
        <p:txBody>
          <a:bodyPr/>
          <a:lstStyle/>
          <a:p>
            <a:fld id="{3CE170D9-CDA3-4413-8DCF-37A76BE2EF0A}" type="slidenum">
              <a:rPr lang="en-US" smtClean="0"/>
              <a:t>7</a:t>
            </a:fld>
            <a:endParaRPr lang="en-US"/>
          </a:p>
        </p:txBody>
      </p:sp>
    </p:spTree>
    <p:extLst>
      <p:ext uri="{BB962C8B-B14F-4D97-AF65-F5344CB8AC3E}">
        <p14:creationId xmlns:p14="http://schemas.microsoft.com/office/powerpoint/2010/main" val="2286025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B93A65-A270-40F3-8011-315A66048816}"/>
              </a:ext>
            </a:extLst>
          </p:cNvPr>
          <p:cNvSpPr txBox="1"/>
          <p:nvPr/>
        </p:nvSpPr>
        <p:spPr>
          <a:xfrm>
            <a:off x="638175" y="1001227"/>
            <a:ext cx="8677274" cy="1938992"/>
          </a:xfrm>
          <a:prstGeom prst="rect">
            <a:avLst/>
          </a:prstGeom>
          <a:noFill/>
        </p:spPr>
        <p:txBody>
          <a:bodyPr wrap="square">
            <a:spAutoFit/>
          </a:bodyPr>
          <a:lstStyle/>
          <a:p>
            <a:pPr algn="l"/>
            <a:r>
              <a:rPr lang="en-US" sz="2000" dirty="0"/>
              <a:t>1-Mix 5mlof </a:t>
            </a:r>
            <a:r>
              <a:rPr lang="en-US" sz="2000" dirty="0" err="1"/>
              <a:t>benzaldhyde</a:t>
            </a:r>
            <a:r>
              <a:rPr lang="en-US" sz="2000" dirty="0"/>
              <a:t> and 5ml of aniline then add 1.0 of ethanol in conical flask.</a:t>
            </a:r>
          </a:p>
          <a:p>
            <a:pPr algn="l"/>
            <a:r>
              <a:rPr lang="en-US" sz="2000" dirty="0"/>
              <a:t>2-Placethe conical in boiling water-  bath and stir  the mixture gently with a glass rod</a:t>
            </a:r>
          </a:p>
          <a:p>
            <a:pPr algn="l"/>
            <a:r>
              <a:rPr lang="en-US" sz="2000" dirty="0"/>
              <a:t>3-Cool in ice bath to crystals produce.</a:t>
            </a:r>
          </a:p>
          <a:p>
            <a:pPr algn="l"/>
            <a:r>
              <a:rPr lang="en-US" sz="2000" dirty="0"/>
              <a:t>4-Calcolute the yield and error. </a:t>
            </a:r>
          </a:p>
        </p:txBody>
      </p:sp>
      <p:sp>
        <p:nvSpPr>
          <p:cNvPr id="5" name="TextBox 4">
            <a:extLst>
              <a:ext uri="{FF2B5EF4-FFF2-40B4-BE49-F238E27FC236}">
                <a16:creationId xmlns:a16="http://schemas.microsoft.com/office/drawing/2014/main" id="{A3368DFC-8AB7-46D6-876B-3B04F649DAE2}"/>
              </a:ext>
            </a:extLst>
          </p:cNvPr>
          <p:cNvSpPr txBox="1"/>
          <p:nvPr/>
        </p:nvSpPr>
        <p:spPr>
          <a:xfrm>
            <a:off x="638175" y="482084"/>
            <a:ext cx="1552575" cy="369332"/>
          </a:xfrm>
          <a:prstGeom prst="rect">
            <a:avLst/>
          </a:prstGeom>
          <a:noFill/>
        </p:spPr>
        <p:txBody>
          <a:bodyPr wrap="square">
            <a:spAutoFit/>
          </a:bodyPr>
          <a:lstStyle/>
          <a:p>
            <a:r>
              <a:rPr lang="en-US" sz="1800" b="1" dirty="0">
                <a:latin typeface="Times New Roman" panose="02020603050405020304" pitchFamily="18" charset="0"/>
                <a:cs typeface="Times New Roman" panose="02020603050405020304" pitchFamily="18" charset="0"/>
              </a:rPr>
              <a:t>Procedure</a:t>
            </a:r>
            <a:r>
              <a:rPr lang="en-US" sz="1800" dirty="0">
                <a:latin typeface="Times New Roman" panose="02020603050405020304" pitchFamily="18" charset="0"/>
                <a:cs typeface="Times New Roman" panose="02020603050405020304" pitchFamily="18" charset="0"/>
              </a:rPr>
              <a:t>:</a:t>
            </a:r>
          </a:p>
        </p:txBody>
      </p:sp>
      <p:pic>
        <p:nvPicPr>
          <p:cNvPr id="7" name="Picture 2">
            <a:extLst>
              <a:ext uri="{FF2B5EF4-FFF2-40B4-BE49-F238E27FC236}">
                <a16:creationId xmlns:a16="http://schemas.microsoft.com/office/drawing/2014/main" id="{45329FF4-F3B5-47D3-8F43-C0C3B1189E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600178"/>
            <a:ext cx="5472608" cy="1836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a:extLst>
              <a:ext uri="{FF2B5EF4-FFF2-40B4-BE49-F238E27FC236}">
                <a16:creationId xmlns:a16="http://schemas.microsoft.com/office/drawing/2014/main" id="{86C98EF0-49C0-4FC4-BADE-DC7CBDE92671}"/>
              </a:ext>
            </a:extLst>
          </p:cNvPr>
          <p:cNvSpPr txBox="1"/>
          <p:nvPr/>
        </p:nvSpPr>
        <p:spPr>
          <a:xfrm>
            <a:off x="542925" y="3656172"/>
            <a:ext cx="2114550" cy="523220"/>
          </a:xfrm>
          <a:prstGeom prst="rect">
            <a:avLst/>
          </a:prstGeom>
          <a:noFill/>
        </p:spPr>
        <p:txBody>
          <a:bodyPr wrap="square">
            <a:spAutoFit/>
          </a:bodyPr>
          <a:lstStyle/>
          <a:p>
            <a:r>
              <a:rPr lang="en-US" sz="2800" b="1" dirty="0"/>
              <a:t>Homework </a:t>
            </a:r>
          </a:p>
        </p:txBody>
      </p:sp>
      <p:sp>
        <p:nvSpPr>
          <p:cNvPr id="10" name="Slide Number Placeholder 9">
            <a:extLst>
              <a:ext uri="{FF2B5EF4-FFF2-40B4-BE49-F238E27FC236}">
                <a16:creationId xmlns:a16="http://schemas.microsoft.com/office/drawing/2014/main" id="{0853AB47-39CB-4B68-BA42-EE50168DF185}"/>
              </a:ext>
            </a:extLst>
          </p:cNvPr>
          <p:cNvSpPr>
            <a:spLocks noGrp="1"/>
          </p:cNvSpPr>
          <p:nvPr>
            <p:ph type="sldNum" sz="quarter" idx="12"/>
          </p:nvPr>
        </p:nvSpPr>
        <p:spPr/>
        <p:txBody>
          <a:bodyPr/>
          <a:lstStyle/>
          <a:p>
            <a:fld id="{3CE170D9-CDA3-4413-8DCF-37A76BE2EF0A}" type="slidenum">
              <a:rPr lang="en-US" smtClean="0"/>
              <a:t>8</a:t>
            </a:fld>
            <a:endParaRPr lang="en-US"/>
          </a:p>
        </p:txBody>
      </p:sp>
    </p:spTree>
    <p:extLst>
      <p:ext uri="{BB962C8B-B14F-4D97-AF65-F5344CB8AC3E}">
        <p14:creationId xmlns:p14="http://schemas.microsoft.com/office/powerpoint/2010/main" val="707319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49256048-4A40-4694-83B4-DA7A951251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1" y="865286"/>
            <a:ext cx="9934574" cy="536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a:extLst>
              <a:ext uri="{FF2B5EF4-FFF2-40B4-BE49-F238E27FC236}">
                <a16:creationId xmlns:a16="http://schemas.microsoft.com/office/drawing/2014/main" id="{4B8C8CD3-79BF-49F4-8289-233D02995482}"/>
              </a:ext>
            </a:extLst>
          </p:cNvPr>
          <p:cNvSpPr>
            <a:spLocks noGrp="1"/>
          </p:cNvSpPr>
          <p:nvPr>
            <p:ph type="sldNum" sz="quarter" idx="12"/>
          </p:nvPr>
        </p:nvSpPr>
        <p:spPr/>
        <p:txBody>
          <a:bodyPr/>
          <a:lstStyle/>
          <a:p>
            <a:fld id="{3CE170D9-CDA3-4413-8DCF-37A76BE2EF0A}" type="slidenum">
              <a:rPr lang="en-US" smtClean="0"/>
              <a:t>9</a:t>
            </a:fld>
            <a:endParaRPr lang="en-US"/>
          </a:p>
        </p:txBody>
      </p:sp>
    </p:spTree>
    <p:extLst>
      <p:ext uri="{BB962C8B-B14F-4D97-AF65-F5344CB8AC3E}">
        <p14:creationId xmlns:p14="http://schemas.microsoft.com/office/powerpoint/2010/main" val="33371453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201</TotalTime>
  <Words>431</Words>
  <Application>Microsoft Office PowerPoint</Application>
  <PresentationFormat>Widescreen</PresentationFormat>
  <Paragraphs>28</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Adobe Fan Heiti Std B</vt:lpstr>
      <vt:lpstr>Calibri</vt:lpstr>
      <vt:lpstr>Rockwell</vt:lpstr>
      <vt:lpstr>Rockwell Condensed</vt:lpstr>
      <vt:lpstr>Times New Roman</vt:lpstr>
      <vt:lpstr>Wingdings</vt:lpstr>
      <vt:lpstr>Wood Type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Muhammed Barzinji</dc:creator>
  <cp:lastModifiedBy>Muhammed Barzinji</cp:lastModifiedBy>
  <cp:revision>10</cp:revision>
  <dcterms:created xsi:type="dcterms:W3CDTF">2023-01-16T09:39:43Z</dcterms:created>
  <dcterms:modified xsi:type="dcterms:W3CDTF">2023-01-17T20:26:34Z</dcterms:modified>
</cp:coreProperties>
</file>