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BDD9A-5E1B-488E-88D3-31BCEA4D864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B25301-99B9-40E4-BAEE-2007624EE90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7854696" cy="576064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latin typeface="A_Nefel_Adeti_Qelew" pitchFamily="2" charset="-78"/>
                <a:cs typeface="A_Nefel_Adeti_Qelew" pitchFamily="2" charset="-78"/>
              </a:rPr>
              <a:t>   رێبازی توێژینەوی زانستی</a:t>
            </a:r>
          </a:p>
          <a:p>
            <a:pPr algn="justLow" rtl="1"/>
            <a:endParaRPr lang="ar-IQ" sz="4000" dirty="0">
              <a:latin typeface="A_Nefel_Adeti_Qelew" pitchFamily="2" charset="-78"/>
              <a:cs typeface="A_Nefel_Adeti_Qelew" pitchFamily="2" charset="-78"/>
            </a:endParaRPr>
          </a:p>
          <a:p>
            <a:pPr algn="ctr" rtl="1"/>
            <a:r>
              <a:rPr lang="ar-IQ" sz="4000" dirty="0" smtClean="0">
                <a:latin typeface="A_Nefel_Adeti_Qelew" pitchFamily="2" charset="-78"/>
                <a:cs typeface="A_Nefel_Adeti_Qelew" pitchFamily="2" charset="-78"/>
              </a:rPr>
              <a:t>وانەی حەفتەم</a:t>
            </a:r>
          </a:p>
          <a:p>
            <a:pPr algn="ctr" rtl="1"/>
            <a:endParaRPr lang="ar-IQ" sz="4000" dirty="0">
              <a:latin typeface="A_Nefel_Adeti_Qelew" pitchFamily="2" charset="-78"/>
              <a:cs typeface="A_Nefel_Adeti_Qelew" pitchFamily="2" charset="-78"/>
            </a:endParaRPr>
          </a:p>
          <a:p>
            <a:pPr algn="ctr" rtl="1"/>
            <a:r>
              <a:rPr lang="ar-IQ" sz="4000" b="1" dirty="0" smtClean="0">
                <a:latin typeface="A_Nefel_Sereke" pitchFamily="2" charset="-78"/>
                <a:cs typeface="A_Nefel_Sereke" pitchFamily="2" charset="-78"/>
              </a:rPr>
              <a:t>بابەت : جۆ</a:t>
            </a:r>
            <a:r>
              <a:rPr lang="fa-IR" sz="4000" b="1" dirty="0" smtClean="0">
                <a:latin typeface="A_Nefel_Sereke" pitchFamily="2" charset="-78"/>
                <a:cs typeface="A_Nefel_Sereke" pitchFamily="2" charset="-78"/>
              </a:rPr>
              <a:t>ر</a:t>
            </a:r>
            <a:r>
              <a:rPr lang="ar-IQ" sz="4000" b="1" dirty="0" smtClean="0">
                <a:latin typeface="A_Nefel_Sereke" pitchFamily="2" charset="-78"/>
                <a:cs typeface="A_Nefel_Sereke" pitchFamily="2" charset="-78"/>
              </a:rPr>
              <a:t>ە</a:t>
            </a:r>
            <a:r>
              <a:rPr lang="fa-IR" sz="4000" b="1" dirty="0" smtClean="0">
                <a:latin typeface="A_Nefel_Sereke" pitchFamily="2" charset="-78"/>
                <a:cs typeface="A_Nefel_Sereke" pitchFamily="2" charset="-78"/>
              </a:rPr>
              <a:t>کانی</a:t>
            </a:r>
            <a:r>
              <a:rPr lang="ar-IQ" sz="4000" b="1" dirty="0" smtClean="0">
                <a:latin typeface="A_Nefel_Sereke" pitchFamily="2" charset="-78"/>
                <a:cs typeface="A_Nefel_Sereke" pitchFamily="2" charset="-78"/>
              </a:rPr>
              <a:t> توێژینەوەی زانستی</a:t>
            </a:r>
            <a:endParaRPr lang="en-US" sz="4000" b="1" dirty="0">
              <a:latin typeface="A_Nefel_Sereke" pitchFamily="2" charset="-78"/>
              <a:cs typeface="A_Nefel_Serek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035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 rtl="1"/>
            <a:r>
              <a:rPr lang="ar-JO" sz="4000" b="1" i="1" dirty="0">
                <a:latin typeface="Adobe Arabic" pitchFamily="18" charset="-78"/>
                <a:cs typeface="Adobe Arabic" pitchFamily="18" charset="-78"/>
              </a:rPr>
              <a:t>جۆره‌كانی توێژینه‌وه‌ له‌ ڕووی چۆنیه‌تی جێبه‌جێكردن :</a:t>
            </a:r>
            <a:r>
              <a:rPr lang="en-US" sz="4000" dirty="0">
                <a:latin typeface="Adobe Arabic" pitchFamily="18" charset="-78"/>
                <a:cs typeface="Adobe Arabic" pitchFamily="18" charset="-78"/>
              </a:rPr>
              <a:t/>
            </a:r>
            <a:br>
              <a:rPr lang="en-US" sz="4000" dirty="0">
                <a:latin typeface="Adobe Arabic" pitchFamily="18" charset="-78"/>
                <a:cs typeface="Adobe Arabic" pitchFamily="18" charset="-78"/>
              </a:rPr>
            </a:br>
            <a:endParaRPr lang="en-US" sz="40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١- 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تاكه‌كه‌سی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               ٢- گرووپی</a:t>
            </a:r>
          </a:p>
          <a:p>
            <a:pPr lvl="0" algn="justLow" rtl="1"/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lvl="0"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IQ" sz="3600" dirty="0">
                <a:latin typeface="Adobe Arabic" pitchFamily="18" charset="-78"/>
                <a:cs typeface="Adobe Arabic" pitchFamily="18" charset="-78"/>
              </a:rPr>
              <a:t> ١-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ت . 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تاكه‌كه‌سی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به‌ شێوه‌ی تاكه‌كه‌سی جێبه‌جێ ده‌كرێت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وەکو نامەی ماستەر و تێزی دکتۆرا .</a:t>
            </a:r>
            <a:endParaRPr lang="en-US" sz="36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endParaRPr lang="ar-IQ" sz="3600" dirty="0" smtClean="0">
              <a:latin typeface="Adobe Arabic" pitchFamily="18" charset="-78"/>
              <a:cs typeface="Adobe Arabic" pitchFamily="18" charset="-78"/>
            </a:endParaRPr>
          </a:p>
          <a:p>
            <a:pPr lvl="0" algn="justLow" rtl="1"/>
            <a:r>
              <a:rPr lang="ar-IQ" sz="3600" dirty="0">
                <a:latin typeface="Adobe Arabic" pitchFamily="18" charset="-78"/>
                <a:cs typeface="Adobe Arabic" pitchFamily="18" charset="-78"/>
              </a:rPr>
              <a:t> ٢-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ت . گرووپی : بۆ توێژینەوە بەرفراوانەکان بەکار دێت وەکو 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ئینسكلۆپیدیای هه‌ولێر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marL="0" lvl="0" indent="0" algn="justLow" rtl="1">
              <a:buNone/>
            </a:pPr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endParaRPr lang="en-US" sz="36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116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36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justLow" rtl="1"/>
            <a:r>
              <a:rPr lang="ar-IQ" sz="4000" dirty="0" smtClean="0">
                <a:latin typeface="A_Nefel_Adeti_Qelew" pitchFamily="2" charset="-78"/>
                <a:cs typeface="A_Nefel_Adeti_Qelew" pitchFamily="2" charset="-78"/>
              </a:rPr>
              <a:t>  توێژینەوەی ئەزمونی</a:t>
            </a:r>
            <a:endParaRPr lang="en-US" sz="4000" dirty="0">
              <a:latin typeface="A_Nefel_Adeti_Qelew" pitchFamily="2" charset="-78"/>
              <a:cs typeface="A_Nefel_Adeti_Qelew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پێناسە :</a:t>
            </a:r>
          </a:p>
          <a:p>
            <a:pPr algn="justLow" rtl="1"/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توێژینه‌وه‌ی 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ئه‌زموونی بریتیه‌ له‌ تاوتوێ كردنی ئه‌گه‌ری بوونی په‌یوه‌ندی علت و معلول </a:t>
            </a:r>
            <a:r>
              <a:rPr lang="en-US" sz="3600" dirty="0">
                <a:latin typeface="Adobe Arabic" pitchFamily="18" charset="-78"/>
                <a:cs typeface="Adobe Arabic" pitchFamily="18" charset="-78"/>
              </a:rPr>
              <a:t>cause and effect relation)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) له‌ نێوان دوو گروپ یان دوو دیارده‌  له‌ ڕێگه‌ی تاقیكردنه‌وه‌ و به‌راوردكردن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. </a:t>
            </a:r>
          </a:p>
          <a:p>
            <a:pPr algn="justLow" rtl="1"/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له‌م 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توێژینه‌وه‌یه‌ كه‌ به‌ شێوه‌یه‌كی گشتی بۆ بابه‌ت و دیارده‌ سروشتیه‌كان و ماددیه‌كان به‌كاردێت بابه‌تی توێژینه‌وه‌ ده‌كرێته‌ دوو به‌ش ، </a:t>
            </a:r>
            <a:r>
              <a:rPr lang="ar-JO" sz="3600" b="1" i="1" dirty="0">
                <a:latin typeface="Adobe Arabic" pitchFamily="18" charset="-78"/>
                <a:cs typeface="Adobe Arabic" pitchFamily="18" charset="-78"/>
              </a:rPr>
              <a:t>یه‌كه‌م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 گروپی ئه‌زموون، </a:t>
            </a:r>
            <a:r>
              <a:rPr lang="ar-JO" sz="3600" b="1" i="1" dirty="0">
                <a:latin typeface="Adobe Arabic" pitchFamily="18" charset="-78"/>
                <a:cs typeface="Adobe Arabic" pitchFamily="18" charset="-78"/>
              </a:rPr>
              <a:t>دووه‌م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 گروپی كۆنتڕۆڵ یان شاهێد. </a:t>
            </a:r>
            <a:endParaRPr lang="ar-IQ" sz="3600" dirty="0" smtClean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endParaRPr lang="en-US" sz="36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5284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Low" rtl="1"/>
            <a:r>
              <a:rPr lang="ar-IQ" sz="4000" dirty="0" smtClean="0">
                <a:latin typeface="A_Nefel_Adeti_Qelew" pitchFamily="2" charset="-78"/>
                <a:cs typeface="A_Nefel_Adeti_Qelew" pitchFamily="2" charset="-78"/>
              </a:rPr>
              <a:t>چۆنیەتی ئەنجامدانی توێژینەوەی ئەزمونی</a:t>
            </a:r>
            <a:endParaRPr lang="en-US" sz="4000" dirty="0">
              <a:latin typeface="A_Nefel_Adeti_Qelew" pitchFamily="2" charset="-78"/>
              <a:cs typeface="A_Nefel_Adeti_Qelew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دەستکاری کردنی بگۆڕە سەربەخۆکان لە گروپی ئەزمون و بەراوردکردنی دەرەنجامەکان لە گەڵ گروپی کۆنتڕۆل یان شایەت .</a:t>
            </a:r>
          </a:p>
          <a:p>
            <a:pPr algn="justLow" rtl="1"/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لەبەر چی 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توێژە‌رانی 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زانسته‌ مرۆڤایه‌تیه‌كان روو له‌ ئه‌نجامدانی ئه‌م جۆره‌ توێژینه‌وه‌ 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ناكه‌ن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؟</a:t>
            </a:r>
          </a:p>
          <a:p>
            <a:pPr lvl="0" algn="justLow" rtl="1"/>
            <a:r>
              <a:rPr lang="ar-IQ" sz="3600" dirty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١- 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توێژە‌ر ناتوانێت وه‌كو پێویست ده‌ستكاری بگۆڕە‌ سه‌ربه‌خۆكان بكات .</a:t>
            </a:r>
            <a:endParaRPr lang="en-US" sz="36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endParaRPr lang="en-US" sz="36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99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٢- جیاوازی نێوان ناوەڕۆکی بابەتە سیاسییەکان و بابەتە سروشتییەکان</a:t>
            </a:r>
          </a:p>
          <a:p>
            <a:pPr marL="0" indent="0" algn="justLow" rtl="1">
              <a:buNone/>
            </a:pPr>
            <a:endParaRPr lang="ar-IQ" sz="3600" dirty="0" smtClean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3-  </a:t>
            </a:r>
            <a:r>
              <a:rPr lang="ar-IQ" sz="3600" dirty="0">
                <a:latin typeface="Adobe Arabic" pitchFamily="18" charset="-78"/>
                <a:cs typeface="Adobe Arabic" pitchFamily="18" charset="-78"/>
              </a:rPr>
              <a:t>جیاوازی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لە نێوان ئەو یاسا و ئامێرانەی کە لە  </a:t>
            </a:r>
            <a:r>
              <a:rPr lang="ar-IQ" sz="3600" dirty="0">
                <a:latin typeface="Adobe Arabic" pitchFamily="18" charset="-78"/>
                <a:cs typeface="Adobe Arabic" pitchFamily="18" charset="-78"/>
              </a:rPr>
              <a:t>بابەتە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مرۆڤایەتییەکان بەراورد بە </a:t>
            </a:r>
            <a:r>
              <a:rPr lang="ar-IQ" sz="3600" dirty="0">
                <a:latin typeface="Adobe Arabic" pitchFamily="18" charset="-78"/>
                <a:cs typeface="Adobe Arabic" pitchFamily="18" charset="-78"/>
              </a:rPr>
              <a:t>بابەتە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سروشتییەکان بەکار دێت.</a:t>
            </a:r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endParaRPr lang="en-US" sz="36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27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Autofit/>
          </a:bodyPr>
          <a:lstStyle/>
          <a:p>
            <a:pPr algn="ctr" rtl="1"/>
            <a:r>
              <a:rPr lang="ar-JO" sz="4000" dirty="0" smtClean="0">
                <a:latin typeface="A_Nefel_Adeti_Qelew" pitchFamily="2" charset="-78"/>
                <a:cs typeface="A_Nefel_Adeti_Qelew" pitchFamily="2" charset="-78"/>
              </a:rPr>
              <a:t>تایبه‌تمه‌ندیه‌كانی </a:t>
            </a:r>
            <a:r>
              <a:rPr lang="ar-JO" sz="4000" dirty="0">
                <a:latin typeface="A_Nefel_Adeti_Qelew" pitchFamily="2" charset="-78"/>
                <a:cs typeface="A_Nefel_Adeti_Qelew" pitchFamily="2" charset="-78"/>
              </a:rPr>
              <a:t>توێژینه‌وه‌ی ئه‌زموونی </a:t>
            </a:r>
            <a:endParaRPr lang="en-US" sz="4000" dirty="0">
              <a:latin typeface="A_Nefel_Adeti_Qelew" pitchFamily="2" charset="-78"/>
              <a:cs typeface="A_Nefel_Adeti_Qelew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١- 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كۆنتڕۆڵكردنی بگۆڕە‌كان له‌لایه‌ن توێژە‌ر .</a:t>
            </a:r>
            <a:endParaRPr lang="en-US" sz="3600" dirty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endParaRPr lang="ar-IQ" sz="3600" dirty="0" smtClean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٢- بوونی دوو گروپ بەناوەکانی ئەزمون و کۆنتڕۆڵ</a:t>
            </a:r>
          </a:p>
          <a:p>
            <a:pPr marL="0" indent="0" algn="justLow" rtl="1">
              <a:buNone/>
            </a:pPr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marL="0" lvl="0" indent="0" algn="justLow" rtl="1">
              <a:buNone/>
            </a:pP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3-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هەوڵ بۆ 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كۆنتڕۆڵ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کردنی 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بارودۆخی توێژینه‌وه‌كه‌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لە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‌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لایەن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توێژەر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.</a:t>
            </a:r>
            <a:endParaRPr lang="en-US" sz="3600" dirty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endParaRPr lang="en-US" sz="36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447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IQ" sz="3600" dirty="0">
                <a:latin typeface="Adobe Arabic" pitchFamily="18" charset="-78"/>
                <a:cs typeface="Adobe Arabic" pitchFamily="18" charset="-78"/>
              </a:rPr>
              <a:t>٤- 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گریمانه‌كان‌ یان په‌سه‌ند ده‌كرێن یان ڕە‌ت ده‌كرێنه‌وه‌ .</a:t>
            </a:r>
            <a:endParaRPr lang="en-US" sz="3600" dirty="0">
              <a:latin typeface="Adobe Arabic" pitchFamily="18" charset="-78"/>
              <a:cs typeface="Adobe Arabic" pitchFamily="18" charset="-78"/>
            </a:endParaRPr>
          </a:p>
          <a:p>
            <a:pPr marL="0" lvl="0" indent="0" algn="justLow" rtl="1">
              <a:buNone/>
            </a:pPr>
            <a:endParaRPr lang="ar-IQ" sz="3600" dirty="0" smtClean="0">
              <a:latin typeface="Adobe Arabic" pitchFamily="18" charset="-78"/>
              <a:cs typeface="Adobe Arabic" pitchFamily="18" charset="-78"/>
            </a:endParaRPr>
          </a:p>
          <a:p>
            <a:pPr lvl="0" algn="justLow" rtl="1"/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lvl="0"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٥- </a:t>
            </a:r>
            <a:r>
              <a:rPr lang="ar-JO" sz="3600" dirty="0">
                <a:latin typeface="Adobe Arabic" pitchFamily="18" charset="-78"/>
                <a:cs typeface="Adobe Arabic" pitchFamily="18" charset="-78"/>
              </a:rPr>
              <a:t>تاوتوێكردنی كاریگه‌ری پەیوەندی له‌ نێوان بگۆڕە‌كان </a:t>
            </a:r>
            <a:r>
              <a:rPr lang="ar-JO" sz="3600" dirty="0" smtClean="0">
                <a:latin typeface="Adobe Arabic" pitchFamily="18" charset="-78"/>
                <a:cs typeface="Adobe Arabic" pitchFamily="18" charset="-78"/>
              </a:rPr>
              <a:t>.</a:t>
            </a:r>
            <a:endParaRPr lang="ar-IQ" sz="3600" dirty="0" smtClean="0">
              <a:latin typeface="Adobe Arabic" pitchFamily="18" charset="-78"/>
              <a:cs typeface="Adobe Arabic" pitchFamily="18" charset="-78"/>
            </a:endParaRPr>
          </a:p>
          <a:p>
            <a:pPr marL="0" lvl="0" indent="0" algn="justLow" rtl="1">
              <a:buNone/>
            </a:pPr>
            <a:endParaRPr lang="en-US" sz="36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٦- گەشتاندن بۆ دەرەنجامەکان دەدرێت .</a:t>
            </a:r>
          </a:p>
          <a:p>
            <a:pPr algn="justLow" rtl="1"/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r>
              <a:rPr lang="ar-IQ" sz="3600" b="1" i="1" dirty="0" smtClean="0"/>
              <a:t> </a:t>
            </a:r>
            <a:endParaRPr lang="en-US" sz="3600" dirty="0"/>
          </a:p>
          <a:p>
            <a:pPr algn="justLow" rtl="1"/>
            <a:endParaRPr lang="ar-IQ" sz="3600" dirty="0" smtClean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endParaRPr lang="en-US" sz="36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281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/>
          </a:bodyPr>
          <a:lstStyle/>
          <a:p>
            <a:pPr algn="r" rtl="1"/>
            <a:r>
              <a:rPr lang="ar-IQ" sz="4000" b="1" i="1" dirty="0">
                <a:latin typeface="Adobe Arabic" pitchFamily="18" charset="-78"/>
                <a:cs typeface="Adobe Arabic" pitchFamily="18" charset="-78"/>
              </a:rPr>
              <a:t>توێژینه‌وه‌ی وه‌سفی : </a:t>
            </a:r>
            <a:r>
              <a:rPr lang="en-US" sz="4000" b="1" dirty="0">
                <a:latin typeface="Adobe Arabic" pitchFamily="18" charset="-78"/>
                <a:cs typeface="Adobe Arabic" pitchFamily="18" charset="-78"/>
              </a:rPr>
              <a:t/>
            </a:r>
            <a:br>
              <a:rPr lang="en-US" sz="4000" b="1" dirty="0">
                <a:latin typeface="Adobe Arabic" pitchFamily="18" charset="-78"/>
                <a:cs typeface="Adobe Arabic" pitchFamily="18" charset="-78"/>
              </a:rPr>
            </a:br>
            <a:endParaRPr lang="en-US" sz="4000" b="1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پێناسە :</a:t>
            </a:r>
          </a:p>
          <a:p>
            <a:pPr algn="justLow" rtl="1"/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IQ" sz="3600" dirty="0">
                <a:latin typeface="Adobe Arabic" pitchFamily="18" charset="-78"/>
                <a:cs typeface="Adobe Arabic" pitchFamily="18" charset="-78"/>
              </a:rPr>
              <a:t>توێژەر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وه‌سفی </a:t>
            </a:r>
            <a:r>
              <a:rPr lang="ar-IQ" sz="3600" dirty="0">
                <a:latin typeface="Adobe Arabic" pitchFamily="18" charset="-78"/>
                <a:cs typeface="Adobe Arabic" pitchFamily="18" charset="-78"/>
              </a:rPr>
              <a:t>دروست و ڕێك و پێك و بێ كه‌م و كورتی تایبه‌تمه‌ندیه‌كانی بارودۆخ یان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بابه‌تێك دەکات .به‌ڵام </a:t>
            </a:r>
            <a:r>
              <a:rPr lang="ar-IQ" sz="3600" dirty="0">
                <a:latin typeface="Adobe Arabic" pitchFamily="18" charset="-78"/>
                <a:cs typeface="Adobe Arabic" pitchFamily="18" charset="-78"/>
              </a:rPr>
              <a:t>به‌ هیچ شێوه‌یەك مه‌به‌ستی نیه‌ كه‌ وه‌ڵامی ئه‌م پرسیاره‌ بداته‌وه‌ كه‌ هۆكاره‌كانی ڕوودانی‌ ئه‌م بارودۆخه‌ یان ئه‌م بابه‌ته‌ چی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بووه‌ ؟</a:t>
            </a:r>
            <a:endParaRPr lang="en-US" sz="3600" dirty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endParaRPr lang="en-US" sz="36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32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pPr lvl="0" algn="justLow" rtl="1"/>
            <a:r>
              <a:rPr lang="ar-IQ" sz="4000" b="1" i="1" dirty="0" smtClean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 smtClean="0">
                <a:latin typeface="Adobe Arabic" pitchFamily="18" charset="-78"/>
                <a:cs typeface="Adobe Arabic" pitchFamily="18" charset="-78"/>
              </a:rPr>
            </a:br>
            <a:r>
              <a:rPr lang="ar-IQ" sz="4000" b="1" i="1" dirty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>
                <a:latin typeface="Adobe Arabic" pitchFamily="18" charset="-78"/>
                <a:cs typeface="Adobe Arabic" pitchFamily="18" charset="-78"/>
              </a:rPr>
            </a:br>
            <a:r>
              <a:rPr lang="ar-IQ" sz="4000" b="1" i="1" dirty="0" smtClean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 smtClean="0">
                <a:latin typeface="Adobe Arabic" pitchFamily="18" charset="-78"/>
                <a:cs typeface="Adobe Arabic" pitchFamily="18" charset="-78"/>
              </a:rPr>
            </a:br>
            <a:r>
              <a:rPr lang="ar-IQ" sz="4000" b="1" i="1" dirty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>
                <a:latin typeface="Adobe Arabic" pitchFamily="18" charset="-78"/>
                <a:cs typeface="Adobe Arabic" pitchFamily="18" charset="-78"/>
              </a:rPr>
            </a:br>
            <a:r>
              <a:rPr lang="ar-IQ" sz="4000" b="1" i="1" dirty="0" smtClean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 smtClean="0">
                <a:latin typeface="Adobe Arabic" pitchFamily="18" charset="-78"/>
                <a:cs typeface="Adobe Arabic" pitchFamily="18" charset="-78"/>
              </a:rPr>
            </a:br>
            <a:r>
              <a:rPr lang="ar-IQ" sz="4000" b="1" i="1" dirty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>
                <a:latin typeface="Adobe Arabic" pitchFamily="18" charset="-78"/>
                <a:cs typeface="Adobe Arabic" pitchFamily="18" charset="-78"/>
              </a:rPr>
            </a:br>
            <a:r>
              <a:rPr lang="ar-IQ" sz="4000" b="1" i="1" dirty="0" smtClean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 smtClean="0">
                <a:latin typeface="Adobe Arabic" pitchFamily="18" charset="-78"/>
                <a:cs typeface="Adobe Arabic" pitchFamily="18" charset="-78"/>
              </a:rPr>
            </a:br>
            <a:r>
              <a:rPr lang="ar-IQ" sz="4000" b="1" i="1" dirty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>
                <a:latin typeface="Adobe Arabic" pitchFamily="18" charset="-78"/>
                <a:cs typeface="Adobe Arabic" pitchFamily="18" charset="-78"/>
              </a:rPr>
            </a:br>
            <a:r>
              <a:rPr lang="ar-IQ" sz="4000" b="1" i="1" dirty="0" smtClean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 smtClean="0">
                <a:latin typeface="Adobe Arabic" pitchFamily="18" charset="-78"/>
                <a:cs typeface="Adobe Arabic" pitchFamily="18" charset="-78"/>
              </a:rPr>
            </a:br>
            <a:r>
              <a:rPr lang="ar-IQ" sz="4000" b="1" i="1" dirty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>
                <a:latin typeface="Adobe Arabic" pitchFamily="18" charset="-78"/>
                <a:cs typeface="Adobe Arabic" pitchFamily="18" charset="-78"/>
              </a:rPr>
            </a:br>
            <a:r>
              <a:rPr lang="ar-IQ" sz="4000" b="1" i="1" dirty="0" smtClean="0">
                <a:latin typeface="Adobe Arabic" pitchFamily="18" charset="-78"/>
                <a:cs typeface="Adobe Arabic" pitchFamily="18" charset="-78"/>
              </a:rPr>
              <a:t/>
            </a:r>
            <a:br>
              <a:rPr lang="ar-IQ" sz="4000" b="1" i="1" dirty="0" smtClean="0">
                <a:latin typeface="Adobe Arabic" pitchFamily="18" charset="-78"/>
                <a:cs typeface="Adobe Arabic" pitchFamily="18" charset="-78"/>
              </a:rPr>
            </a:br>
            <a:r>
              <a:rPr lang="ar-JO" sz="4000" b="1" i="1" dirty="0" smtClean="0">
                <a:latin typeface="Adobe Arabic" pitchFamily="18" charset="-78"/>
                <a:cs typeface="Adobe Arabic" pitchFamily="18" charset="-78"/>
              </a:rPr>
              <a:t>توێژینه‌وه‌ی </a:t>
            </a:r>
            <a:r>
              <a:rPr lang="ar-JO" sz="4000" b="1" i="1" dirty="0">
                <a:latin typeface="Adobe Arabic" pitchFamily="18" charset="-78"/>
                <a:cs typeface="Adobe Arabic" pitchFamily="18" charset="-78"/>
              </a:rPr>
              <a:t>وه‌سفی ده‌بێته‌ دوو به‌ش : </a:t>
            </a:r>
            <a:r>
              <a:rPr lang="ar-IQ" sz="4000" b="1" i="1" dirty="0" smtClean="0">
                <a:latin typeface="Adobe Arabic" pitchFamily="18" charset="-78"/>
                <a:cs typeface="Adobe Arabic" pitchFamily="18" charset="-78"/>
              </a:rPr>
              <a:t>١- </a:t>
            </a:r>
            <a:r>
              <a:rPr lang="ar-JO" sz="4000" b="1" i="1" dirty="0" smtClean="0">
                <a:latin typeface="Adobe Arabic" pitchFamily="18" charset="-78"/>
                <a:cs typeface="Adobe Arabic" pitchFamily="18" charset="-78"/>
              </a:rPr>
              <a:t>بەراوردی</a:t>
            </a:r>
            <a:r>
              <a:rPr lang="ar-IQ" sz="4000" b="1" i="1" dirty="0" smtClean="0">
                <a:latin typeface="Adobe Arabic" pitchFamily="18" charset="-78"/>
                <a:cs typeface="Adobe Arabic" pitchFamily="18" charset="-78"/>
              </a:rPr>
              <a:t> ٢-</a:t>
            </a:r>
            <a:r>
              <a:rPr lang="ar-JO" sz="4000" b="1" i="1" dirty="0" smtClean="0">
                <a:latin typeface="Adobe Arabic" pitchFamily="18" charset="-78"/>
                <a:cs typeface="Adobe Arabic" pitchFamily="18" charset="-78"/>
              </a:rPr>
              <a:t> خەمڵاندن</a:t>
            </a:r>
            <a:r>
              <a:rPr lang="en-US" sz="4000" b="1" i="1" dirty="0">
                <a:latin typeface="Adobe Arabic" pitchFamily="18" charset="-78"/>
                <a:cs typeface="Adobe Arabic" pitchFamily="18" charset="-78"/>
              </a:rPr>
              <a:t/>
            </a:r>
            <a:br>
              <a:rPr lang="en-US" sz="4000" b="1" i="1" dirty="0">
                <a:latin typeface="Adobe Arabic" pitchFamily="18" charset="-78"/>
                <a:cs typeface="Adobe Arabic" pitchFamily="18" charset="-78"/>
              </a:rPr>
            </a:br>
            <a:endParaRPr lang="en-US" sz="4000" b="1" i="1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Autofit/>
          </a:bodyPr>
          <a:lstStyle/>
          <a:p>
            <a:pPr algn="justLow" rtl="1"/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IQ" sz="3600" dirty="0">
                <a:latin typeface="Adobe Arabic" pitchFamily="18" charset="-78"/>
                <a:cs typeface="Adobe Arabic" pitchFamily="18" charset="-78"/>
              </a:rPr>
              <a:t>یه‌كه‌م . توێژینه‌وه‌ی وه‌سفی به‌راوردی : </a:t>
            </a:r>
            <a:endParaRPr lang="ar-IQ" sz="3600" dirty="0" smtClean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 کۆکردنەوەی زانیارییەکان له‌ </a:t>
            </a:r>
            <a:r>
              <a:rPr lang="ar-IQ" sz="3600" dirty="0">
                <a:latin typeface="Adobe Arabic" pitchFamily="18" charset="-78"/>
                <a:cs typeface="Adobe Arabic" pitchFamily="18" charset="-78"/>
              </a:rPr>
              <a:t>ڕێگه‌ی پێوانه‌كردن و ئه‌ندازه‌گرتن له‌ كات و شوێنێكی </a:t>
            </a:r>
            <a:r>
              <a:rPr lang="ar-IQ" sz="3600" dirty="0" smtClean="0">
                <a:latin typeface="Adobe Arabic" pitchFamily="18" charset="-78"/>
                <a:cs typeface="Adobe Arabic" pitchFamily="18" charset="-78"/>
              </a:rPr>
              <a:t>دیاریكراودا .</a:t>
            </a:r>
          </a:p>
          <a:p>
            <a:pPr marL="0" indent="0" algn="justLow" rtl="1">
              <a:buNone/>
            </a:pPr>
            <a:endParaRPr lang="ar-IQ" sz="3600" dirty="0">
              <a:latin typeface="Adobe Arabic" pitchFamily="18" charset="-78"/>
              <a:cs typeface="Adobe Arabic" pitchFamily="18" charset="-78"/>
            </a:endParaRPr>
          </a:p>
          <a:p>
            <a:pPr marL="0" indent="0" algn="justLow" rtl="1">
              <a:buNone/>
            </a:pPr>
            <a:r>
              <a:rPr lang="ar-IQ" sz="3600" dirty="0">
                <a:latin typeface="Adobe Arabic" pitchFamily="18" charset="-78"/>
                <a:cs typeface="Adobe Arabic" pitchFamily="18" charset="-78"/>
              </a:rPr>
              <a:t>له‌م توێژینه‌وه‌یه‌ نه‌ گریمانه‌یه‌ك ده‌خه‌ینه‌ڕوو نه‌ په‌یوه‌ندی نێوان بگۆڕە‌كان دیاری ده‌كه‌ین و‌ نه‌ هیچ ڕاسپارده‌یه‌كمان ده‌بێت به‌ڵكو ته‌نها بارودۆخه‌كه‌ چۆن بێت به‌ هه‌مان شێوه‌ باسی ده‌كه‌ین .</a:t>
            </a:r>
            <a:endParaRPr lang="en-US" sz="36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2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/>
          </a:bodyPr>
          <a:lstStyle/>
          <a:p>
            <a:pPr algn="justLow" rtl="1"/>
            <a:r>
              <a:rPr lang="ar-JO" sz="4000" b="1" dirty="0">
                <a:latin typeface="Adobe Arabic" pitchFamily="18" charset="-78"/>
                <a:cs typeface="Adobe Arabic" pitchFamily="18" charset="-78"/>
              </a:rPr>
              <a:t>دووه‌م . </a:t>
            </a:r>
            <a:r>
              <a:rPr lang="ar-IQ" sz="4000" b="1" dirty="0">
                <a:latin typeface="Adobe Arabic" pitchFamily="18" charset="-78"/>
                <a:cs typeface="Adobe Arabic" pitchFamily="18" charset="-78"/>
              </a:rPr>
              <a:t>توێژینه‌وه‌ی وه‌سفی خه‌مڵاندن</a:t>
            </a:r>
            <a:r>
              <a:rPr lang="ar-IQ" sz="4000" dirty="0">
                <a:latin typeface="Adobe Arabic" pitchFamily="18" charset="-78"/>
                <a:cs typeface="Adobe Arabic" pitchFamily="18" charset="-78"/>
              </a:rPr>
              <a:t> : </a:t>
            </a:r>
            <a:endParaRPr lang="en-US" sz="40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Autofit/>
          </a:bodyPr>
          <a:lstStyle/>
          <a:p>
            <a:pPr algn="justLow" rtl="1"/>
            <a:r>
              <a:rPr lang="ar-IQ" sz="3200" dirty="0" smtClean="0">
                <a:latin typeface="Adobe Arabic" pitchFamily="18" charset="-78"/>
                <a:cs typeface="Adobe Arabic" pitchFamily="18" charset="-78"/>
              </a:rPr>
              <a:t> دیاری کردنی یاسا </a:t>
            </a:r>
            <a:r>
              <a:rPr lang="ar-IQ" sz="3200" dirty="0">
                <a:latin typeface="Adobe Arabic" pitchFamily="18" charset="-78"/>
                <a:cs typeface="Adobe Arabic" pitchFamily="18" charset="-78"/>
              </a:rPr>
              <a:t>گشتییه‌كان </a:t>
            </a:r>
            <a:r>
              <a:rPr lang="ar-IQ" sz="3200" dirty="0" smtClean="0">
                <a:latin typeface="Adobe Arabic" pitchFamily="18" charset="-78"/>
                <a:cs typeface="Adobe Arabic" pitchFamily="18" charset="-78"/>
              </a:rPr>
              <a:t>لە رێگەی ئەو زانیارییانەی کە بە دەست هاتوون .</a:t>
            </a:r>
            <a:endParaRPr lang="ar-IQ" sz="32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r>
              <a:rPr lang="ar-IQ" sz="32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IQ" sz="3200" dirty="0">
                <a:latin typeface="Adobe Arabic" pitchFamily="18" charset="-78"/>
                <a:cs typeface="Adobe Arabic" pitchFamily="18" charset="-78"/>
              </a:rPr>
              <a:t>له‌وانه‌یه‌ له‌گه‌ڵ ده‌رئه‌نجامه‌كان </a:t>
            </a:r>
            <a:r>
              <a:rPr lang="ar-IQ" sz="3200" dirty="0" smtClean="0">
                <a:latin typeface="Adobe Arabic" pitchFamily="18" charset="-78"/>
                <a:cs typeface="Adobe Arabic" pitchFamily="18" charset="-78"/>
              </a:rPr>
              <a:t>ڕاسپارده‌یش </a:t>
            </a:r>
            <a:r>
              <a:rPr lang="ar-IQ" sz="3200" dirty="0">
                <a:latin typeface="Adobe Arabic" pitchFamily="18" charset="-78"/>
                <a:cs typeface="Adobe Arabic" pitchFamily="18" charset="-78"/>
              </a:rPr>
              <a:t>هه‌بێت. </a:t>
            </a:r>
            <a:endParaRPr lang="ar-IQ" sz="32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r>
              <a:rPr lang="ar-IQ" sz="32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JO" sz="3200" dirty="0">
                <a:latin typeface="Adobe Arabic" pitchFamily="18" charset="-78"/>
                <a:cs typeface="Adobe Arabic" pitchFamily="18" charset="-78"/>
              </a:rPr>
              <a:t>له‌ توێژینه‌وه‌ی وه‌سفی ناكرێت توێژ‌ەر به‌ پێی ئه‌و زانیاریانه‌ی كه‌ كۆكراوه‌ته‌وه‌ بڕیار </a:t>
            </a:r>
            <a:r>
              <a:rPr lang="ar-JO" sz="3200" dirty="0" smtClean="0">
                <a:latin typeface="Adobe Arabic" pitchFamily="18" charset="-78"/>
                <a:cs typeface="Adobe Arabic" pitchFamily="18" charset="-78"/>
              </a:rPr>
              <a:t>بدات</a:t>
            </a:r>
            <a:r>
              <a:rPr lang="ar-IQ" sz="3200" dirty="0" smtClean="0">
                <a:latin typeface="Adobe Arabic" pitchFamily="18" charset="-78"/>
                <a:cs typeface="Adobe Arabic" pitchFamily="18" charset="-78"/>
              </a:rPr>
              <a:t> .</a:t>
            </a:r>
          </a:p>
          <a:p>
            <a:pPr algn="justLow" rtl="1"/>
            <a:endParaRPr lang="ar-IQ" sz="32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r>
              <a:rPr lang="ar-IQ" sz="32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OM" sz="3200" dirty="0">
                <a:latin typeface="Adobe Arabic" pitchFamily="18" charset="-78"/>
                <a:cs typeface="Adobe Arabic" pitchFamily="18" charset="-78"/>
              </a:rPr>
              <a:t>ئەو دامەزراوە بەناوبانگ و جیهانیانەی كە زۆر شێوازی توێژینەوەی وەسفی بەكار دێنن بریتین لە : كراسلی ( </a:t>
            </a:r>
            <a:r>
              <a:rPr lang="en-US" sz="3200" dirty="0" err="1">
                <a:latin typeface="Adobe Arabic" pitchFamily="18" charset="-78"/>
                <a:cs typeface="Adobe Arabic" pitchFamily="18" charset="-78"/>
              </a:rPr>
              <a:t>Crossley</a:t>
            </a:r>
            <a:r>
              <a:rPr lang="ar-OM" sz="3200" dirty="0">
                <a:latin typeface="Adobe Arabic" pitchFamily="18" charset="-78"/>
                <a:cs typeface="Adobe Arabic" pitchFamily="18" charset="-78"/>
              </a:rPr>
              <a:t>) ، گالۆپ ( </a:t>
            </a:r>
            <a:r>
              <a:rPr lang="en-US" sz="3200" dirty="0">
                <a:latin typeface="Adobe Arabic" pitchFamily="18" charset="-78"/>
                <a:cs typeface="Adobe Arabic" pitchFamily="18" charset="-78"/>
              </a:rPr>
              <a:t>Gallup</a:t>
            </a:r>
            <a:r>
              <a:rPr lang="ar-OM" sz="3200" dirty="0">
                <a:latin typeface="Adobe Arabic" pitchFamily="18" charset="-78"/>
                <a:cs typeface="Adobe Arabic" pitchFamily="18" charset="-78"/>
              </a:rPr>
              <a:t>) ، هەریس ( </a:t>
            </a:r>
            <a:r>
              <a:rPr lang="en-US" sz="3200" dirty="0">
                <a:latin typeface="Adobe Arabic" pitchFamily="18" charset="-78"/>
                <a:cs typeface="Adobe Arabic" pitchFamily="18" charset="-78"/>
              </a:rPr>
              <a:t>Harris</a:t>
            </a:r>
            <a:r>
              <a:rPr lang="ar-OM" sz="3200" dirty="0">
                <a:latin typeface="Adobe Arabic" pitchFamily="18" charset="-78"/>
                <a:cs typeface="Adobe Arabic" pitchFamily="18" charset="-78"/>
              </a:rPr>
              <a:t>) و رۆپێر ( </a:t>
            </a:r>
            <a:r>
              <a:rPr lang="en-US" sz="3200" dirty="0">
                <a:latin typeface="Adobe Arabic" pitchFamily="18" charset="-78"/>
                <a:cs typeface="Adobe Arabic" pitchFamily="18" charset="-78"/>
              </a:rPr>
              <a:t>Roper</a:t>
            </a:r>
            <a:r>
              <a:rPr lang="ar-OM" sz="3200" dirty="0">
                <a:latin typeface="Adobe Arabic" pitchFamily="18" charset="-78"/>
                <a:cs typeface="Adobe Arabic" pitchFamily="18" charset="-78"/>
              </a:rPr>
              <a:t>) . </a:t>
            </a:r>
            <a:endParaRPr lang="en-US" sz="3200" dirty="0">
              <a:latin typeface="Adobe Arabic" pitchFamily="18" charset="-78"/>
              <a:cs typeface="Adobe Arabic" pitchFamily="18" charset="-78"/>
            </a:endParaRPr>
          </a:p>
          <a:p>
            <a:pPr algn="justLow" rtl="1"/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643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nk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zanko</Template>
  <TotalTime>91</TotalTime>
  <Words>432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zanko</vt:lpstr>
      <vt:lpstr>PowerPoint Presentation</vt:lpstr>
      <vt:lpstr>  توێژینەوەی ئەزمونی</vt:lpstr>
      <vt:lpstr>چۆنیەتی ئەنجامدانی توێژینەوەی ئەزمونی</vt:lpstr>
      <vt:lpstr>PowerPoint Presentation</vt:lpstr>
      <vt:lpstr>تایبه‌تمه‌ندیه‌كانی توێژینه‌وه‌ی ئه‌زموونی </vt:lpstr>
      <vt:lpstr>PowerPoint Presentation</vt:lpstr>
      <vt:lpstr>توێژینه‌وه‌ی وه‌سفی :  </vt:lpstr>
      <vt:lpstr>           توێژینه‌وه‌ی وه‌سفی ده‌بێته‌ دوو به‌ش : ١- بەراوردی ٢- خەمڵاندن </vt:lpstr>
      <vt:lpstr>دووه‌م . توێژینه‌وه‌ی وه‌سفی خه‌مڵاندن : </vt:lpstr>
      <vt:lpstr>جۆره‌كانی توێژینه‌وه‌ له‌ ڕووی چۆنیه‌تی جێبه‌جێكردن :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baran</dc:creator>
  <cp:lastModifiedBy>baran</cp:lastModifiedBy>
  <cp:revision>14</cp:revision>
  <dcterms:created xsi:type="dcterms:W3CDTF">2020-11-24T16:22:14Z</dcterms:created>
  <dcterms:modified xsi:type="dcterms:W3CDTF">2020-11-24T17:53:17Z</dcterms:modified>
</cp:coreProperties>
</file>