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54020C6-1EEC-475D-B92E-BB1EA3F593F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8D6F1E3-F535-4CA7-B541-AD24C84F4D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836712"/>
            <a:ext cx="6912768" cy="5544616"/>
          </a:xfrm>
        </p:spPr>
        <p:txBody>
          <a:bodyPr>
            <a:noAutofit/>
          </a:bodyPr>
          <a:lstStyle/>
          <a:p>
            <a:pPr algn="ctr" rtl="1"/>
            <a:r>
              <a:rPr lang="ar-IQ" sz="34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رێبازی توێژینەوەی زانستی</a:t>
            </a:r>
          </a:p>
          <a:p>
            <a:pPr algn="ctr" rtl="1"/>
            <a:endParaRPr lang="ar-IQ" sz="3400" dirty="0" smtClean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  <a:p>
            <a:pPr algn="ctr" rtl="1"/>
            <a:r>
              <a:rPr lang="ar-IQ" sz="34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وانەی هەشتەم </a:t>
            </a:r>
          </a:p>
          <a:p>
            <a:pPr algn="ctr" rtl="1"/>
            <a:endParaRPr lang="ar-IQ" sz="3400" dirty="0" smtClean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  <a:p>
            <a:pPr algn="ctr" rtl="1"/>
            <a:r>
              <a:rPr lang="ar-IQ" sz="34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بابەت: جۆرەکانی توێژینەوەی زانستی لە رووی کواڵێتى و رەهەند __ هەڵبژاردنی بابەتی توێژینەوە</a:t>
            </a:r>
          </a:p>
          <a:p>
            <a:pPr algn="ctr" rtl="1"/>
            <a:endParaRPr lang="ar-IQ" sz="3400" dirty="0" smtClean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  <a:p>
            <a:pPr algn="ctr" rtl="1"/>
            <a:endParaRPr lang="ar-IQ" sz="3400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  <a:p>
            <a:pPr algn="ctr"/>
            <a:r>
              <a:rPr lang="ar-IQ" sz="3400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/>
            </a:r>
            <a:br>
              <a:rPr lang="ar-IQ" sz="3400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</a:br>
            <a:endParaRPr lang="en-US" sz="3400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9515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8326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63284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51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044034"/>
          </a:xfrm>
        </p:spPr>
        <p:txBody>
          <a:bodyPr>
            <a:normAutofit fontScale="90000"/>
          </a:bodyPr>
          <a:lstStyle/>
          <a:p>
            <a:pPr lvl="0" algn="justLow" rtl="1"/>
            <a:r>
              <a:rPr lang="ar-JO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جۆره‌كانی توێژینه‌وه‌ له‌ ڕووی كوالێتی :</a:t>
            </a:r>
            <a:r>
              <a:rPr lang="en-US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/>
            </a:r>
            <a:br>
              <a:rPr lang="en-US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</a:br>
            <a:endParaRPr lang="en-US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418"/>
            <a:ext cx="7620000" cy="4873918"/>
          </a:xfrm>
        </p:spPr>
        <p:txBody>
          <a:bodyPr>
            <a:normAutofit fontScale="92500" lnSpcReduction="10000"/>
          </a:bodyPr>
          <a:lstStyle/>
          <a:p>
            <a:pPr lvl="0" algn="justLow" rtl="1"/>
            <a:r>
              <a:rPr lang="ar-IQ" sz="3600" dirty="0" smtClean="0">
                <a:latin typeface="A_Nefel_Botan" pitchFamily="2" charset="-78"/>
                <a:cs typeface="A_Nefel_Botan" pitchFamily="2" charset="-78"/>
              </a:rPr>
              <a:t> ١- </a:t>
            </a:r>
            <a:r>
              <a:rPr lang="ar-JO" sz="3600" dirty="0" smtClean="0">
                <a:latin typeface="A_Nefel_Botan" pitchFamily="2" charset="-78"/>
                <a:cs typeface="A_Nefel_Botan" pitchFamily="2" charset="-78"/>
              </a:rPr>
              <a:t>توێژینەوەی </a:t>
            </a:r>
            <a:r>
              <a:rPr lang="ar-JO" sz="3600" dirty="0">
                <a:latin typeface="A_Nefel_Botan" pitchFamily="2" charset="-78"/>
                <a:cs typeface="A_Nefel_Botan" pitchFamily="2" charset="-78"/>
              </a:rPr>
              <a:t>بنەڕەتی</a:t>
            </a:r>
            <a:endParaRPr lang="en-US" sz="36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3600" dirty="0" smtClean="0">
                <a:latin typeface="A_Nefel_Botan" pitchFamily="2" charset="-78"/>
                <a:cs typeface="A_Nefel_Botan" pitchFamily="2" charset="-78"/>
              </a:rPr>
              <a:t> ٢- </a:t>
            </a:r>
            <a:r>
              <a:rPr lang="ar-JO" sz="3600" dirty="0" smtClean="0">
                <a:latin typeface="A_Nefel_Botan" pitchFamily="2" charset="-78"/>
                <a:cs typeface="A_Nefel_Botan" pitchFamily="2" charset="-78"/>
              </a:rPr>
              <a:t>توێژینەوەی </a:t>
            </a:r>
            <a:r>
              <a:rPr lang="ar-JO" sz="3600" dirty="0">
                <a:latin typeface="A_Nefel_Botan" pitchFamily="2" charset="-78"/>
                <a:cs typeface="A_Nefel_Botan" pitchFamily="2" charset="-78"/>
              </a:rPr>
              <a:t>بەکارهێنان</a:t>
            </a:r>
            <a:endParaRPr lang="en-US" sz="36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3600" dirty="0" smtClean="0">
                <a:latin typeface="A_Nefel_Botan" pitchFamily="2" charset="-78"/>
                <a:cs typeface="A_Nefel_Botan" pitchFamily="2" charset="-78"/>
              </a:rPr>
              <a:t> 3- </a:t>
            </a:r>
            <a:r>
              <a:rPr lang="ar-JO" sz="3600" dirty="0" smtClean="0">
                <a:latin typeface="A_Nefel_Botan" pitchFamily="2" charset="-78"/>
                <a:cs typeface="A_Nefel_Botan" pitchFamily="2" charset="-78"/>
              </a:rPr>
              <a:t>توێژینەوەی گەشەپێدان</a:t>
            </a:r>
            <a:endParaRPr lang="ar-IQ" sz="3600" dirty="0" smtClean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endParaRPr lang="ar-IQ" sz="3600" dirty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r>
              <a:rPr lang="ar-IQ" sz="3600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 ١- </a:t>
            </a:r>
            <a:r>
              <a:rPr lang="ar-JO" sz="3600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توێژینەوەی </a:t>
            </a:r>
            <a:r>
              <a:rPr lang="ar-JO" sz="36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بنەڕەتی</a:t>
            </a:r>
            <a:r>
              <a:rPr lang="ar-IQ" sz="36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:</a:t>
            </a:r>
          </a:p>
          <a:p>
            <a:pPr lvl="0" algn="justLow" rtl="1"/>
            <a:r>
              <a:rPr lang="ar-JO" sz="3600" dirty="0"/>
              <a:t>ده‌رئه‌نجامه‌كانی به‌ مه‌به‌ستی گه‌شه‌پێدان به‌ زانستی مرۆڤایه‌تی به‌كاردێت و بۆ‌ توێژه‌ر گرنگ نیه‌ كه‌ ده‌رئه‌نجامه‌كان به‌ شێوه‌ی پراكتیكی به‌كاردێت یان نا .</a:t>
            </a:r>
            <a:endParaRPr lang="en-US" sz="3600" dirty="0"/>
          </a:p>
          <a:p>
            <a:pPr algn="justLow" rtl="1"/>
            <a:endParaRPr lang="en-US" sz="36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endParaRPr lang="en-US" sz="3600" dirty="0">
              <a:latin typeface="A_Nefel_Botan" pitchFamily="2" charset="-78"/>
              <a:cs typeface="A_Nefel_Botan" pitchFamily="2" charset="-78"/>
            </a:endParaRPr>
          </a:p>
          <a:p>
            <a:pPr algn="justLow"/>
            <a:endParaRPr lang="en-US" sz="3600" dirty="0">
              <a:latin typeface="A_Nefel_Botan" pitchFamily="2" charset="-78"/>
              <a:cs typeface="A_Nefel_Bo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901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264696"/>
          </a:xfrm>
        </p:spPr>
        <p:txBody>
          <a:bodyPr>
            <a:normAutofit/>
          </a:bodyPr>
          <a:lstStyle/>
          <a:p>
            <a:pPr algn="justLow" rtl="1"/>
            <a:r>
              <a:rPr lang="ar-IQ" sz="3400" dirty="0" smtClean="0">
                <a:solidFill>
                  <a:srgbClr val="00B0F0"/>
                </a:solidFill>
              </a:rPr>
              <a:t> ٢- </a:t>
            </a:r>
            <a:r>
              <a:rPr lang="ar-JO" sz="3400" dirty="0" smtClean="0">
                <a:solidFill>
                  <a:srgbClr val="00B0F0"/>
                </a:solidFill>
              </a:rPr>
              <a:t>توێژینه‌وه‌ی </a:t>
            </a:r>
            <a:r>
              <a:rPr lang="ar-JO" sz="3400" dirty="0">
                <a:solidFill>
                  <a:srgbClr val="00B0F0"/>
                </a:solidFill>
              </a:rPr>
              <a:t>به‌كارهێنان </a:t>
            </a:r>
            <a:r>
              <a:rPr lang="ar-JO" sz="3400" dirty="0" smtClean="0">
                <a:solidFill>
                  <a:srgbClr val="00B0F0"/>
                </a:solidFill>
              </a:rPr>
              <a:t>:</a:t>
            </a:r>
            <a:endParaRPr lang="ar-IQ" sz="3400" dirty="0" smtClean="0">
              <a:solidFill>
                <a:srgbClr val="00B0F0"/>
              </a:solidFill>
            </a:endParaRPr>
          </a:p>
          <a:p>
            <a:pPr algn="justLow" rtl="1"/>
            <a:r>
              <a:rPr lang="ar-JO" sz="3400" dirty="0" smtClean="0"/>
              <a:t>‌ </a:t>
            </a:r>
            <a:r>
              <a:rPr lang="ar-JO" sz="3400" dirty="0"/>
              <a:t>مه‌به‌ست له‌ ئه‌نجامدانی </a:t>
            </a:r>
            <a:r>
              <a:rPr lang="ar-IQ" sz="3400" dirty="0" smtClean="0"/>
              <a:t>ئەم توێژینەوەیە </a:t>
            </a:r>
            <a:r>
              <a:rPr lang="ar-JO" sz="3400" dirty="0" smtClean="0"/>
              <a:t>گه‌شه‌پێدانه‌ </a:t>
            </a:r>
            <a:r>
              <a:rPr lang="ar-JO" sz="3400" dirty="0"/>
              <a:t>به‌ زانستی </a:t>
            </a:r>
            <a:r>
              <a:rPr lang="ar-JO" sz="3400" dirty="0" smtClean="0"/>
              <a:t>مرۆڤایه‌تی</a:t>
            </a:r>
            <a:r>
              <a:rPr lang="ar-IQ" sz="3400" dirty="0" smtClean="0"/>
              <a:t> </a:t>
            </a:r>
            <a:r>
              <a:rPr lang="ar-JO" sz="3400" dirty="0" smtClean="0"/>
              <a:t>له‌ </a:t>
            </a:r>
            <a:r>
              <a:rPr lang="ar-JO" sz="3400" dirty="0"/>
              <a:t>ڕێگه‌ی به‌ پراكتیزه‌كردنی ده‌رئه‌نجامه‌كانی توێژینەوەكە. </a:t>
            </a:r>
            <a:endParaRPr lang="ar-IQ" sz="3400" dirty="0" smtClean="0"/>
          </a:p>
          <a:p>
            <a:pPr algn="justLow" rtl="1"/>
            <a:endParaRPr lang="ar-IQ" sz="3400" dirty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r>
              <a:rPr lang="ar-JO" sz="3400" dirty="0"/>
              <a:t>له‌ توێژینه‌وه‌ی به‌كارهێنان هه‌موو سه‌رنجی توێژه‌ر له‌سه‌ر دۆزینه‌وه‌ی ڕێگه‌ چاره‌سه‌ره‌كانه‌ </a:t>
            </a:r>
            <a:r>
              <a:rPr lang="ar-IQ" sz="3400" dirty="0" smtClean="0"/>
              <a:t>.</a:t>
            </a:r>
          </a:p>
          <a:p>
            <a:pPr algn="justLow" rtl="1"/>
            <a:endParaRPr lang="ar-IQ" sz="3400" dirty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نموونە : توێژینەوە لە سەر جۆگرافیای هەڵبژاردن</a:t>
            </a:r>
            <a:endParaRPr lang="en-US" sz="3400" dirty="0">
              <a:latin typeface="A_Nefel_Botan" pitchFamily="2" charset="-78"/>
              <a:cs typeface="A_Nefel_Bo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92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27168" cy="864096"/>
          </a:xfrm>
        </p:spPr>
        <p:txBody>
          <a:bodyPr>
            <a:normAutofit/>
          </a:bodyPr>
          <a:lstStyle/>
          <a:p>
            <a:pPr algn="r" rtl="1"/>
            <a:r>
              <a:rPr lang="ar-IQ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 3- </a:t>
            </a:r>
            <a:r>
              <a:rPr lang="ar-JO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توێژینه‌وه‌ی </a:t>
            </a:r>
            <a:r>
              <a:rPr lang="ar-JO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گه‌شه‌پێدان :</a:t>
            </a:r>
            <a:endParaRPr lang="en-US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/>
            <a:r>
              <a:rPr lang="ar-IQ" sz="3400" b="0" dirty="0" smtClean="0">
                <a:latin typeface="A_Nefel_Botan" pitchFamily="2" charset="-78"/>
                <a:cs typeface="A_Nefel_Botan" pitchFamily="2" charset="-78"/>
              </a:rPr>
              <a:t>ئەم </a:t>
            </a:r>
            <a:r>
              <a:rPr lang="ar-JO" sz="3400" b="0" dirty="0" smtClean="0">
                <a:latin typeface="A_Nefel_Botan" pitchFamily="2" charset="-78"/>
                <a:cs typeface="A_Nefel_Botan" pitchFamily="2" charset="-78"/>
              </a:rPr>
              <a:t>توێژینه‌وه‌یه‌‌ </a:t>
            </a:r>
            <a:r>
              <a:rPr lang="ar-JO" sz="3400" b="0" dirty="0">
                <a:latin typeface="A_Nefel_Botan" pitchFamily="2" charset="-78"/>
                <a:cs typeface="A_Nefel_Botan" pitchFamily="2" charset="-78"/>
              </a:rPr>
              <a:t>گرنگی به‌ داهێنان و نوێكردنه‌وه‌ی كه‌ره‌سته‌ و به‌رهه‌مهێنان ده‌دات. </a:t>
            </a:r>
            <a:endParaRPr lang="ar-IQ" sz="3400" b="0" dirty="0" smtClean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endParaRPr lang="ar-IQ" sz="3400" b="0" dirty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r>
              <a:rPr lang="ar-JO" sz="3400" dirty="0" smtClean="0">
                <a:latin typeface="A_Nefel_Botan" pitchFamily="2" charset="-78"/>
                <a:cs typeface="A_Nefel_Botan" pitchFamily="2" charset="-78"/>
              </a:rPr>
              <a:t>ئه‌م توێژینه‌و</a:t>
            </a:r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یە دەیەوێت </a:t>
            </a:r>
            <a:r>
              <a:rPr lang="ar-JO" sz="3400" dirty="0" smtClean="0">
                <a:latin typeface="A_Nefel_Botan" pitchFamily="2" charset="-78"/>
                <a:cs typeface="A_Nefel_Botan" pitchFamily="2" charset="-78"/>
              </a:rPr>
              <a:t>‌ </a:t>
            </a:r>
            <a:r>
              <a:rPr lang="ar-JO" sz="3400" dirty="0">
                <a:latin typeface="A_Nefel_Botan" pitchFamily="2" charset="-78"/>
                <a:cs typeface="A_Nefel_Botan" pitchFamily="2" charset="-78"/>
              </a:rPr>
              <a:t>ده‌رئه‌نجامه‌كانی توێژینه‌وه‌كانی بنه‌ڕه‌تی و به‌كارهێنان بكات به‌ </a:t>
            </a:r>
            <a:r>
              <a:rPr lang="ar-JO" sz="3400" dirty="0" smtClean="0">
                <a:latin typeface="A_Nefel_Botan" pitchFamily="2" charset="-78"/>
                <a:cs typeface="A_Nefel_Botan" pitchFamily="2" charset="-78"/>
              </a:rPr>
              <a:t>پڕاكتیكی</a:t>
            </a:r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 .</a:t>
            </a:r>
            <a:endParaRPr lang="en-US" sz="3400" b="0" dirty="0">
              <a:latin typeface="A_Nefel_Botan" pitchFamily="2" charset="-78"/>
              <a:cs typeface="A_Nefel_Bo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948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859216" cy="1440160"/>
          </a:xfrm>
        </p:spPr>
        <p:txBody>
          <a:bodyPr>
            <a:noAutofit/>
          </a:bodyPr>
          <a:lstStyle/>
          <a:p>
            <a:pPr lvl="0" algn="r" rtl="1"/>
            <a:r>
              <a:rPr lang="ar-JO" sz="3400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جۆره‌كانی توێژینه‌وه‌ له‌ ڕووی ڕه‌هه‌نده‌وه‌ (هاوته‌ریب – ئاسۆیی) :</a:t>
            </a:r>
            <a:r>
              <a:rPr lang="en-US" sz="3400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/>
            </a:r>
            <a:br>
              <a:rPr lang="en-US" sz="3400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</a:br>
            <a:endParaRPr lang="en-US" sz="3400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373563"/>
          </a:xfrm>
        </p:spPr>
        <p:txBody>
          <a:bodyPr>
            <a:normAutofit fontScale="92500" lnSpcReduction="10000"/>
          </a:bodyPr>
          <a:lstStyle/>
          <a:p>
            <a:pPr lvl="0" algn="r" rtl="1"/>
            <a:r>
              <a:rPr lang="ar-IQ" sz="3600" dirty="0" smtClean="0">
                <a:solidFill>
                  <a:srgbClr val="00B0F0"/>
                </a:solidFill>
              </a:rPr>
              <a:t> ١- </a:t>
            </a:r>
            <a:r>
              <a:rPr lang="ar-JO" sz="3600" dirty="0" smtClean="0">
                <a:solidFill>
                  <a:srgbClr val="00B0F0"/>
                </a:solidFill>
              </a:rPr>
              <a:t>توێژینه‌وه‌ی </a:t>
            </a:r>
            <a:r>
              <a:rPr lang="ar-JO" sz="3600" dirty="0">
                <a:solidFill>
                  <a:srgbClr val="00B0F0"/>
                </a:solidFill>
              </a:rPr>
              <a:t>هاوته‌ریب :</a:t>
            </a:r>
            <a:endParaRPr lang="ar-IQ" sz="3400" dirty="0" smtClean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  <a:p>
            <a:pPr lvl="0" algn="r" rtl="1"/>
            <a:r>
              <a:rPr lang="ar-JO" sz="3400" dirty="0" smtClean="0">
                <a:latin typeface="A_Nefel_Botan" pitchFamily="2" charset="-78"/>
                <a:cs typeface="A_Nefel_Botan" pitchFamily="2" charset="-78"/>
              </a:rPr>
              <a:t>له‌سه‌ر </a:t>
            </a:r>
            <a:r>
              <a:rPr lang="ar-JO" sz="3400" dirty="0">
                <a:latin typeface="A_Nefel_Botan" pitchFamily="2" charset="-78"/>
                <a:cs typeface="A_Nefel_Botan" pitchFamily="2" charset="-78"/>
              </a:rPr>
              <a:t>بابە‌تێكی دیاریكراو هاوكات چه‌ندین توێژه‌ر سه‌رقاڵی ئه‌نجامدانی توێژینه‌وه‌ن له‌م توێژینه‌وه‌یه‌ توێژه‌ره‌كان به‌ ڕێگه‌ و شێوازی جیاواز به‌ شوێن وه‌ڵامه‌كاندا ده‌گه‌ڕێن </a:t>
            </a:r>
            <a:r>
              <a:rPr lang="ar-JO" sz="3400" dirty="0" smtClean="0">
                <a:latin typeface="A_Nefel_Botan" pitchFamily="2" charset="-78"/>
                <a:cs typeface="A_Nefel_Botan" pitchFamily="2" charset="-78"/>
              </a:rPr>
              <a:t>.</a:t>
            </a:r>
            <a:endParaRPr lang="ar-IQ" sz="3400" dirty="0" smtClean="0">
              <a:latin typeface="A_Nefel_Botan" pitchFamily="2" charset="-78"/>
              <a:cs typeface="A_Nefel_Botan" pitchFamily="2" charset="-78"/>
            </a:endParaRPr>
          </a:p>
          <a:p>
            <a:pPr lvl="0" algn="r" rtl="1"/>
            <a:endParaRPr lang="ar-IQ" sz="3400" dirty="0">
              <a:latin typeface="A_Nefel_Botan" pitchFamily="2" charset="-78"/>
              <a:cs typeface="A_Nefel_Botan" pitchFamily="2" charset="-78"/>
            </a:endParaRPr>
          </a:p>
          <a:p>
            <a:pPr lvl="0" algn="r" rtl="1"/>
            <a:r>
              <a:rPr lang="ar-JO" sz="3600" dirty="0"/>
              <a:t>زۆرتر له‌ پزیشكی و بیركاری به‌كاردێت بۆ </a:t>
            </a:r>
            <a:r>
              <a:rPr lang="ar-JO" sz="3600" dirty="0" smtClean="0"/>
              <a:t>نمونه‌</a:t>
            </a:r>
            <a:r>
              <a:rPr lang="ar-IQ" sz="3600" dirty="0" smtClean="0"/>
              <a:t> توێژینەوە لە سەر کۆرۆنا و ئایدز و ... .</a:t>
            </a:r>
            <a:endParaRPr lang="en-US" sz="3400" dirty="0">
              <a:latin typeface="A_Nefel_Botan" pitchFamily="2" charset="-78"/>
              <a:cs typeface="A_Nefel_Botan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76064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sz="3200" dirty="0" smtClean="0">
                <a:latin typeface="A_Nefel_Botan" pitchFamily="2" charset="-78"/>
                <a:cs typeface="A_Nefel_Botan" pitchFamily="2" charset="-78"/>
              </a:rPr>
              <a:t>نموونە :</a:t>
            </a:r>
          </a:p>
          <a:p>
            <a:pPr algn="r" rtl="1"/>
            <a:r>
              <a:rPr lang="ar-IQ" sz="3200" dirty="0" smtClean="0">
                <a:latin typeface="A_Nefel_Botan" pitchFamily="2" charset="-78"/>
                <a:cs typeface="A_Nefel_Botan" pitchFamily="2" charset="-78"/>
              </a:rPr>
              <a:t> </a:t>
            </a:r>
            <a:r>
              <a:rPr lang="ar-JO" sz="3200" dirty="0" smtClean="0">
                <a:latin typeface="A_Nefel_Botan" pitchFamily="2" charset="-78"/>
                <a:cs typeface="A_Nefel_Botan" pitchFamily="2" charset="-78"/>
              </a:rPr>
              <a:t>هه‌ڕه‌شه‌ی </a:t>
            </a:r>
            <a:r>
              <a:rPr lang="ar-JO" sz="3200" dirty="0">
                <a:latin typeface="A_Nefel_Botan" pitchFamily="2" charset="-78"/>
                <a:cs typeface="A_Nefel_Botan" pitchFamily="2" charset="-78"/>
              </a:rPr>
              <a:t>ئاواره‌كان له‌سه‌ر ئاسایشی هه‌رێمی كوردستان </a:t>
            </a:r>
            <a:endParaRPr lang="ar-IQ" sz="3200" dirty="0" smtClean="0">
              <a:latin typeface="A_Nefel_Botan" pitchFamily="2" charset="-78"/>
              <a:cs typeface="A_Nefel_Botan" pitchFamily="2" charset="-78"/>
            </a:endParaRPr>
          </a:p>
          <a:p>
            <a:pPr algn="r" rtl="1"/>
            <a:endParaRPr lang="ar-IQ" sz="3200" dirty="0">
              <a:latin typeface="A_Nefel_Botan" pitchFamily="2" charset="-78"/>
              <a:cs typeface="A_Nefel_Botan" pitchFamily="2" charset="-78"/>
            </a:endParaRPr>
          </a:p>
          <a:p>
            <a:pPr algn="r" rtl="1"/>
            <a:r>
              <a:rPr lang="ar-IQ" sz="3200" dirty="0" smtClean="0">
                <a:latin typeface="A_Nefel_Botan" pitchFamily="2" charset="-78"/>
                <a:cs typeface="A_Nefel_Botan" pitchFamily="2" charset="-78"/>
              </a:rPr>
              <a:t> پەیوەندی نێوان هەژاری و بەئەندامبوون لە گرووپە تیرۆریستییەکان</a:t>
            </a:r>
          </a:p>
          <a:p>
            <a:pPr algn="r" rtl="1"/>
            <a:endParaRPr lang="ar-IQ" sz="3200" dirty="0">
              <a:latin typeface="A_Nefel_Botan" pitchFamily="2" charset="-78"/>
              <a:cs typeface="A_Nefel_Botan" pitchFamily="2" charset="-78"/>
            </a:endParaRPr>
          </a:p>
          <a:p>
            <a:pPr algn="r" rtl="1"/>
            <a:r>
              <a:rPr lang="ar-IQ" sz="36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 ٢- </a:t>
            </a:r>
            <a:r>
              <a:rPr lang="ar-JO" sz="36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توێژینه‌وه‌ی </a:t>
            </a:r>
            <a:r>
              <a:rPr lang="ar-JO" sz="3600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ئاسۆیی :</a:t>
            </a:r>
            <a:endParaRPr lang="en-US" sz="3600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  <a:p>
            <a:pPr algn="r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توێژینەوە لە سەر بابەتێک بەڵام لە روانگەی جیاواز وەکو توێژینەوە لە سەر بەجیهانیبوون یان توێژینەوە لە سەر قەیرانی دارایی لە وڵاتێکی دیاریکراو .</a:t>
            </a:r>
            <a:endParaRPr lang="en-US" sz="3400" dirty="0">
              <a:latin typeface="A_Nefel_Botan" pitchFamily="2" charset="-78"/>
              <a:cs typeface="A_Nefel_Bo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005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pPr lvl="0" algn="r" rtl="1"/>
            <a:r>
              <a:rPr lang="ar-JO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هه‌ڵبژاردنی ناونیشانی توێژینه‌وه‌ :</a:t>
            </a:r>
            <a:r>
              <a:rPr lang="en-US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/>
            </a:r>
            <a:br>
              <a:rPr lang="en-US" dirty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</a:br>
            <a:endParaRPr lang="en-US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040560"/>
          </a:xfrm>
        </p:spPr>
        <p:txBody>
          <a:bodyPr>
            <a:normAutofit/>
          </a:bodyPr>
          <a:lstStyle/>
          <a:p>
            <a:pPr algn="justLow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لە گرنگترین هەنگاوەکانە لە ت . زانستی .</a:t>
            </a:r>
          </a:p>
          <a:p>
            <a:pPr algn="justLow" rtl="1"/>
            <a:endParaRPr lang="ar-IQ" sz="3400" dirty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بۆچوونی « دیۆیی » :</a:t>
            </a:r>
          </a:p>
          <a:p>
            <a:pPr algn="justLow" rtl="1"/>
            <a:endParaRPr lang="ar-IQ" sz="3400" dirty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r>
              <a:rPr lang="ar-IQ" sz="34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مەرجەکانی ناونیشانی توێژینەوە یان بابەتی توێژینەوە :</a:t>
            </a:r>
          </a:p>
          <a:p>
            <a:pPr lvl="0" algn="justLow" rtl="1"/>
            <a:r>
              <a:rPr lang="ar-IQ" sz="3600" dirty="0" smtClean="0"/>
              <a:t> ١- </a:t>
            </a:r>
            <a:r>
              <a:rPr lang="ar-JO" sz="3600" dirty="0" smtClean="0"/>
              <a:t>بگۆڕه‌كان </a:t>
            </a:r>
            <a:r>
              <a:rPr lang="ar-JO" sz="3600" dirty="0"/>
              <a:t>له‌ ناونیشانه‌كه‌ دیار بێت .</a:t>
            </a:r>
            <a:endParaRPr lang="en-US" sz="3600" dirty="0"/>
          </a:p>
          <a:p>
            <a:pPr algn="justLow" rtl="1"/>
            <a:endParaRPr lang="en-US" sz="3400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641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649491"/>
          </a:xfrm>
        </p:spPr>
        <p:txBody>
          <a:bodyPr>
            <a:normAutofit lnSpcReduction="10000"/>
          </a:bodyPr>
          <a:lstStyle/>
          <a:p>
            <a:pPr lvl="0" algn="justLow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 ٢- </a:t>
            </a:r>
            <a:r>
              <a:rPr lang="ar-JO" sz="3400" dirty="0" smtClean="0">
                <a:latin typeface="A_Nefel_Botan" pitchFamily="2" charset="-78"/>
                <a:cs typeface="A_Nefel_Botan" pitchFamily="2" charset="-78"/>
              </a:rPr>
              <a:t>شوێنه‌كه‌ </a:t>
            </a:r>
            <a:r>
              <a:rPr lang="ar-JO" sz="3400" dirty="0">
                <a:latin typeface="A_Nefel_Botan" pitchFamily="2" charset="-78"/>
                <a:cs typeface="A_Nefel_Botan" pitchFamily="2" charset="-78"/>
              </a:rPr>
              <a:t>دیاری كراو بێت .</a:t>
            </a:r>
            <a:endParaRPr lang="en-US" sz="34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 3- </a:t>
            </a:r>
            <a:r>
              <a:rPr lang="ar-JO" sz="3400" dirty="0" smtClean="0">
                <a:latin typeface="A_Nefel_Botan" pitchFamily="2" charset="-78"/>
                <a:cs typeface="A_Nefel_Botan" pitchFamily="2" charset="-78"/>
              </a:rPr>
              <a:t>كاته‌كه‌ </a:t>
            </a:r>
            <a:r>
              <a:rPr lang="ar-JO" sz="3400" dirty="0">
                <a:latin typeface="A_Nefel_Botan" pitchFamily="2" charset="-78"/>
                <a:cs typeface="A_Nefel_Botan" pitchFamily="2" charset="-78"/>
              </a:rPr>
              <a:t>دیاری كراو بێت </a:t>
            </a:r>
            <a:r>
              <a:rPr lang="ar-JO" sz="3400" dirty="0" smtClean="0">
                <a:latin typeface="A_Nefel_Botan" pitchFamily="2" charset="-78"/>
                <a:cs typeface="A_Nefel_Botan" pitchFamily="2" charset="-78"/>
              </a:rPr>
              <a:t>.</a:t>
            </a:r>
            <a:endParaRPr lang="ar-IQ" sz="3400" dirty="0" smtClean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نموونە :</a:t>
            </a:r>
          </a:p>
          <a:p>
            <a:pPr lvl="0" algn="justLow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کاریگەری ڤایرۆسی کۆرۆنا لە سەر ئابووری وڵاتانی کەنداو لە ٢٠١٩ تا ٢٠٢١ .</a:t>
            </a:r>
          </a:p>
          <a:p>
            <a:pPr lvl="0" algn="justLow" rtl="1"/>
            <a:endParaRPr lang="ar-IQ" sz="34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3400" dirty="0" smtClean="0">
                <a:latin typeface="A_Nefel_Botan" pitchFamily="2" charset="-78"/>
                <a:cs typeface="A_Nefel_Botan" pitchFamily="2" charset="-78"/>
              </a:rPr>
              <a:t>تاوتوێکردنی پرسی گەندەڵی و هەستی نیشتیمانی  لە هەرێمی کوردستانی عێراق لە ساڵانی ٢٠٠3تاوەکو ٢٠٢٠.</a:t>
            </a:r>
            <a:endParaRPr lang="en-US" sz="3400" dirty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endParaRPr lang="en-US" sz="3400" dirty="0">
              <a:latin typeface="A_Nefel_Botan" pitchFamily="2" charset="-78"/>
              <a:cs typeface="A_Nefel_Bo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76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56784" cy="1080120"/>
          </a:xfrm>
        </p:spPr>
        <p:txBody>
          <a:bodyPr>
            <a:noAutofit/>
          </a:bodyPr>
          <a:lstStyle/>
          <a:p>
            <a:pPr algn="r" rtl="1"/>
            <a:r>
              <a:rPr lang="ar-IQ" sz="3400" dirty="0" smtClean="0">
                <a:solidFill>
                  <a:srgbClr val="00B0F0"/>
                </a:solidFill>
                <a:latin typeface="A_Nefel_Botan" pitchFamily="2" charset="-78"/>
                <a:cs typeface="A_Nefel_Botan" pitchFamily="2" charset="-78"/>
              </a:rPr>
              <a:t>   ئەو خاڵانەی کەتوێژەر دەبێت لەدیاری کردنی             ناونیشانی توێژینەوە رەچاویان بکات :</a:t>
            </a:r>
            <a:endParaRPr lang="en-US" sz="3400" dirty="0">
              <a:solidFill>
                <a:srgbClr val="00B0F0"/>
              </a:solidFill>
              <a:latin typeface="A_Nefel_Botan" pitchFamily="2" charset="-78"/>
              <a:cs typeface="A_Nefel_Bot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003232" cy="5112568"/>
          </a:xfrm>
        </p:spPr>
        <p:txBody>
          <a:bodyPr>
            <a:noAutofit/>
          </a:bodyPr>
          <a:lstStyle/>
          <a:p>
            <a:pPr lvl="0" algn="justLow" rtl="1"/>
            <a:r>
              <a:rPr lang="ar-IQ" sz="3200" dirty="0" smtClean="0">
                <a:latin typeface="A_Nefel_Botan" pitchFamily="2" charset="-78"/>
                <a:cs typeface="A_Nefel_Botan" pitchFamily="2" charset="-78"/>
              </a:rPr>
              <a:t> ١- </a:t>
            </a:r>
            <a:r>
              <a:rPr lang="ar-JO" sz="3200" dirty="0" smtClean="0">
                <a:latin typeface="A_Nefel_Botan" pitchFamily="2" charset="-78"/>
                <a:cs typeface="A_Nefel_Botan" pitchFamily="2" charset="-78"/>
              </a:rPr>
              <a:t>قوتابی </a:t>
            </a:r>
            <a:r>
              <a:rPr lang="ar-JO" sz="3200" dirty="0">
                <a:latin typeface="A_Nefel_Botan" pitchFamily="2" charset="-78"/>
                <a:cs typeface="A_Nefel_Botan" pitchFamily="2" charset="-78"/>
              </a:rPr>
              <a:t>یان توێژه‌ر ده‌بێت حه‌ز و ئاره‌زووی له‌و بابه‌ته‌ هه‌بێت كه‌ توێژینه‌وه‌ی له‌سه‌ر ده‌كات .</a:t>
            </a:r>
            <a:endParaRPr lang="en-US" sz="32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3200" dirty="0" smtClean="0">
                <a:latin typeface="A_Nefel_Botan" pitchFamily="2" charset="-78"/>
                <a:cs typeface="A_Nefel_Botan" pitchFamily="2" charset="-78"/>
              </a:rPr>
              <a:t> 2- </a:t>
            </a:r>
            <a:r>
              <a:rPr lang="ar-JO" sz="3200" dirty="0" smtClean="0">
                <a:latin typeface="A_Nefel_Botan" pitchFamily="2" charset="-78"/>
                <a:cs typeface="A_Nefel_Botan" pitchFamily="2" charset="-78"/>
              </a:rPr>
              <a:t>سنووردار </a:t>
            </a:r>
            <a:r>
              <a:rPr lang="ar-JO" sz="3200" dirty="0">
                <a:latin typeface="A_Nefel_Botan" pitchFamily="2" charset="-78"/>
                <a:cs typeface="A_Nefel_Botan" pitchFamily="2" charset="-78"/>
              </a:rPr>
              <a:t>كردنی بابه‌ت له‌ ڕووی كات و شوێنه‌وه‌ .</a:t>
            </a:r>
            <a:endParaRPr lang="en-US" sz="32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3200" dirty="0" smtClean="0">
                <a:latin typeface="A_Nefel_Botan" pitchFamily="2" charset="-78"/>
                <a:cs typeface="A_Nefel_Botan" pitchFamily="2" charset="-78"/>
              </a:rPr>
              <a:t> 3- </a:t>
            </a:r>
            <a:r>
              <a:rPr lang="ar-JO" sz="3200" dirty="0" smtClean="0">
                <a:latin typeface="A_Nefel_Botan" pitchFamily="2" charset="-78"/>
                <a:cs typeface="A_Nefel_Botan" pitchFamily="2" charset="-78"/>
              </a:rPr>
              <a:t>بابه‌ته‌كه‌ </a:t>
            </a:r>
            <a:r>
              <a:rPr lang="ar-JO" sz="3200" dirty="0">
                <a:latin typeface="A_Nefel_Botan" pitchFamily="2" charset="-78"/>
                <a:cs typeface="A_Nefel_Botan" pitchFamily="2" charset="-78"/>
              </a:rPr>
              <a:t>نه‌ زۆر نوێ بێت نه‌ زۆر كۆن بێت .</a:t>
            </a:r>
            <a:endParaRPr lang="en-US" sz="32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3200" dirty="0" smtClean="0">
                <a:latin typeface="A_Nefel_Botan" pitchFamily="2" charset="-78"/>
                <a:cs typeface="A_Nefel_Botan" pitchFamily="2" charset="-78"/>
              </a:rPr>
              <a:t> 4- </a:t>
            </a:r>
            <a:r>
              <a:rPr lang="ar-JO" sz="3200" dirty="0" smtClean="0">
                <a:latin typeface="A_Nefel_Botan" pitchFamily="2" charset="-78"/>
                <a:cs typeface="A_Nefel_Botan" pitchFamily="2" charset="-78"/>
              </a:rPr>
              <a:t>قوتابی </a:t>
            </a:r>
            <a:r>
              <a:rPr lang="ar-JO" sz="3200" dirty="0">
                <a:latin typeface="A_Nefel_Botan" pitchFamily="2" charset="-78"/>
                <a:cs typeface="A_Nefel_Botan" pitchFamily="2" charset="-78"/>
              </a:rPr>
              <a:t>یان توێژه‌ر له‌ هه‌ڵبژاردنی ئه‌و بابه‌تانه‌ی كه‌ (تعصب) و لایه‌نگری بۆی هه‌یه‌ خۆی به‌ دوور </a:t>
            </a:r>
            <a:r>
              <a:rPr lang="ar-JO" sz="3200" dirty="0" smtClean="0">
                <a:latin typeface="A_Nefel_Botan" pitchFamily="2" charset="-78"/>
                <a:cs typeface="A_Nefel_Botan" pitchFamily="2" charset="-78"/>
              </a:rPr>
              <a:t>بگرێت</a:t>
            </a:r>
            <a:r>
              <a:rPr lang="ar-IQ" sz="3200" dirty="0" smtClean="0">
                <a:latin typeface="A_Nefel_Botan" pitchFamily="2" charset="-78"/>
                <a:cs typeface="A_Nefel_Botan" pitchFamily="2" charset="-78"/>
              </a:rPr>
              <a:t>.</a:t>
            </a:r>
            <a:endParaRPr lang="en-US" sz="3200" dirty="0">
              <a:latin typeface="A_Nefel_Botan" pitchFamily="2" charset="-78"/>
              <a:cs typeface="A_Nefel_Botan" pitchFamily="2" charset="-78"/>
            </a:endParaRPr>
          </a:p>
          <a:p>
            <a:pPr lvl="0" algn="justLow" rtl="1"/>
            <a:r>
              <a:rPr lang="ar-IQ" sz="2800" dirty="0" smtClean="0">
                <a:latin typeface="A_Nefel_Botan" pitchFamily="2" charset="-78"/>
                <a:cs typeface="A_Nefel_Botan" pitchFamily="2" charset="-78"/>
              </a:rPr>
              <a:t> ٥- </a:t>
            </a:r>
            <a:r>
              <a:rPr lang="ar-JO" sz="2800" dirty="0" smtClean="0">
                <a:latin typeface="A_Nefel_Botan" pitchFamily="2" charset="-78"/>
                <a:cs typeface="A_Nefel_Botan" pitchFamily="2" charset="-78"/>
              </a:rPr>
              <a:t>بابه‌تی </a:t>
            </a:r>
            <a:r>
              <a:rPr lang="ar-JO" sz="2800" dirty="0">
                <a:latin typeface="A_Nefel_Botan" pitchFamily="2" charset="-78"/>
                <a:cs typeface="A_Nefel_Botan" pitchFamily="2" charset="-78"/>
              </a:rPr>
              <a:t>توێژینه‌وه‌ ده‌بێت په‌یوه‌ندی به‌و به‌شه‌وه‌ هه‌بێت كه‌ قوتابی یان توێژه‌ر له‌سه‌ری ده‌خوێنێت یان خوێندوویه‌تی .</a:t>
            </a:r>
            <a:endParaRPr lang="en-US" sz="2800" dirty="0">
              <a:latin typeface="A_Nefel_Botan" pitchFamily="2" charset="-78"/>
              <a:cs typeface="A_Nefel_Botan" pitchFamily="2" charset="-78"/>
            </a:endParaRPr>
          </a:p>
          <a:p>
            <a:pPr algn="justLow" rtl="1"/>
            <a:endParaRPr lang="en-US" sz="3200" b="0" dirty="0">
              <a:latin typeface="A_Nefel_Botan" pitchFamily="2" charset="-78"/>
              <a:cs typeface="A_Nefel_Bot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451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107</TotalTime>
  <Words>404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PowerPoint Presentation</vt:lpstr>
      <vt:lpstr>جۆره‌كانی توێژینه‌وه‌ له‌ ڕووی كوالێتی : </vt:lpstr>
      <vt:lpstr>PowerPoint Presentation</vt:lpstr>
      <vt:lpstr> 3- توێژینه‌وه‌ی گه‌شه‌پێدان :</vt:lpstr>
      <vt:lpstr>جۆره‌كانی توێژینه‌وه‌ له‌ ڕووی ڕه‌هه‌نده‌وه‌ (هاوته‌ریب – ئاسۆیی) : </vt:lpstr>
      <vt:lpstr>PowerPoint Presentation</vt:lpstr>
      <vt:lpstr>هه‌ڵبژاردنی ناونیشانی توێژینه‌وه‌ : </vt:lpstr>
      <vt:lpstr>PowerPoint Presentation</vt:lpstr>
      <vt:lpstr>   ئەو خاڵانەی کەتوێژەر دەبێت لەدیاری کردنی             ناونیشانی توێژینەوە رەچاویان بکات :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baran</dc:creator>
  <cp:lastModifiedBy>baran</cp:lastModifiedBy>
  <cp:revision>17</cp:revision>
  <dcterms:created xsi:type="dcterms:W3CDTF">2020-12-03T18:10:22Z</dcterms:created>
  <dcterms:modified xsi:type="dcterms:W3CDTF">2020-12-03T19:58:02Z</dcterms:modified>
</cp:coreProperties>
</file>