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3DFE-98F1-4346-B6CD-51A2A41A372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D793-A5F1-4A12-BE21-D20EF2E5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3DFE-98F1-4346-B6CD-51A2A41A372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D793-A5F1-4A12-BE21-D20EF2E5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8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3DFE-98F1-4346-B6CD-51A2A41A372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D793-A5F1-4A12-BE21-D20EF2E5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2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3DFE-98F1-4346-B6CD-51A2A41A372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D793-A5F1-4A12-BE21-D20EF2E5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7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3DFE-98F1-4346-B6CD-51A2A41A372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D793-A5F1-4A12-BE21-D20EF2E5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6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3DFE-98F1-4346-B6CD-51A2A41A372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D793-A5F1-4A12-BE21-D20EF2E5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3DFE-98F1-4346-B6CD-51A2A41A372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D793-A5F1-4A12-BE21-D20EF2E5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4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3DFE-98F1-4346-B6CD-51A2A41A372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D793-A5F1-4A12-BE21-D20EF2E5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7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3DFE-98F1-4346-B6CD-51A2A41A372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D793-A5F1-4A12-BE21-D20EF2E5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3DFE-98F1-4346-B6CD-51A2A41A372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D793-A5F1-4A12-BE21-D20EF2E5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3DFE-98F1-4346-B6CD-51A2A41A372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D793-A5F1-4A12-BE21-D20EF2E5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1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33DFE-98F1-4346-B6CD-51A2A41A372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7D793-A5F1-4A12-BE21-D20EF2E57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8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SA" dirty="0" smtClean="0">
                <a:cs typeface="Ali_K_Samik" pitchFamily="2" charset="-78"/>
              </a:rPr>
              <a:t>زانيارى ثيَويست بؤ دؤزينةوة و كةشفى شويَنةوارى </a:t>
            </a:r>
          </a:p>
          <a:p>
            <a:pPr marL="0" indent="0" algn="r" rtl="1">
              <a:buNone/>
            </a:pPr>
            <a:r>
              <a:rPr lang="ar-SA" dirty="0" smtClean="0">
                <a:cs typeface="Ali_K_Samik" pitchFamily="2" charset="-78"/>
              </a:rPr>
              <a:t>1- دياريكردنى ناو و شويَنى جوطرافي شويَنةكة: نموونة</a:t>
            </a:r>
          </a:p>
          <a:p>
            <a:pPr marL="0" indent="0" algn="r" rtl="1">
              <a:buNone/>
            </a:pPr>
            <a:r>
              <a:rPr lang="ar-SA" dirty="0" smtClean="0">
                <a:cs typeface="Ali_K_Samik" pitchFamily="2" charset="-78"/>
              </a:rPr>
              <a:t>طرد: طوند- شارؤضكة- ثاريَزطا- ذمارة- ريزبةندى لة ليستى شويَنةوارةكان. </a:t>
            </a:r>
          </a:p>
          <a:p>
            <a:pPr marL="0" indent="0" algn="r" rtl="1">
              <a:buNone/>
            </a:pPr>
            <a:r>
              <a:rPr lang="ar-SA" dirty="0" smtClean="0">
                <a:cs typeface="Ali_K_Samik" pitchFamily="2" charset="-78"/>
              </a:rPr>
              <a:t>2- كةرت: كةرتى زةوى- ناوى خاوةنةكةى- بؤ ئةوةى ثةيوةندى ثيَوةبكريَت.</a:t>
            </a:r>
          </a:p>
          <a:p>
            <a:pPr marL="0" indent="0" algn="r" rtl="1">
              <a:buNone/>
            </a:pPr>
            <a:r>
              <a:rPr lang="ar-SA" dirty="0" smtClean="0">
                <a:cs typeface="Ali_K_Samik" pitchFamily="2" charset="-78"/>
              </a:rPr>
              <a:t>3- وةسفى شويَنةكة: وةسفيَكى باش و ضؤنيةتى طةيشتن و بةويَوة –لة طةلَ دياريكردنى هؤيةكانى ريَطا و بان و سةرضاوةى ئاو لة شويَنةكة.</a:t>
            </a:r>
          </a:p>
          <a:p>
            <a:pPr marL="0" indent="0" algn="r" rtl="1">
              <a:buNone/>
            </a:pPr>
            <a:r>
              <a:rPr lang="ar-SA" dirty="0" smtClean="0">
                <a:cs typeface="Ali_K_Samik" pitchFamily="2" charset="-78"/>
              </a:rPr>
              <a:t>4- درووستكردنى نةخشةيةكى تايبةت بة شويَنةكة: طشت وردةكاريةكانى ناوضةكة تؤماربكريَت وةك ريَطا و رووبار و ضيا و طوند.</a:t>
            </a:r>
          </a:p>
          <a:p>
            <a:pPr marL="0" indent="0" algn="r" rtl="1">
              <a:buNone/>
            </a:pPr>
            <a:r>
              <a:rPr lang="ar-SA" dirty="0" smtClean="0">
                <a:cs typeface="Ali_K_Samik" pitchFamily="2" charset="-78"/>
              </a:rPr>
              <a:t>5- دياريكردنى بةرزايى طردةكة لة سةر ئاستى دةريا.</a:t>
            </a:r>
          </a:p>
          <a:p>
            <a:pPr marL="0" indent="0" algn="r" rtl="1">
              <a:buNone/>
            </a:pPr>
            <a:r>
              <a:rPr lang="ar-SA" dirty="0" smtClean="0">
                <a:cs typeface="Ali_K_Samik" pitchFamily="2" charset="-78"/>
              </a:rPr>
              <a:t>6- رووثيَوى قياسى شويَنةكة: زانيارى وورد بكريَت </a:t>
            </a:r>
          </a:p>
          <a:p>
            <a:pPr marL="0" indent="0" algn="r" rtl="1">
              <a:buNone/>
            </a:pPr>
            <a:r>
              <a:rPr lang="ar-SA" dirty="0" smtClean="0">
                <a:cs typeface="Ali_K_Samik" pitchFamily="2" charset="-78"/>
              </a:rPr>
              <a:t>7- دياريكردنى رووةكى سرووشتى: باس بكريَت</a:t>
            </a:r>
          </a:p>
          <a:p>
            <a:pPr marL="0" indent="0" algn="r" rtl="1">
              <a:buNone/>
            </a:pPr>
            <a:r>
              <a:rPr lang="ar-SA" dirty="0" smtClean="0">
                <a:cs typeface="Ali_K_Samik" pitchFamily="2" charset="-78"/>
              </a:rPr>
              <a:t>8- بارى شويَنةكة: وةك دةست كارى كردنى و شيوَاندن </a:t>
            </a:r>
          </a:p>
          <a:p>
            <a:pPr marL="0" indent="0" algn="r" rtl="1">
              <a:buNone/>
            </a:pPr>
            <a:r>
              <a:rPr lang="ar-SA" dirty="0" smtClean="0">
                <a:cs typeface="Ali_K_Samik" pitchFamily="2" charset="-78"/>
              </a:rPr>
              <a:t>9- خاك و خؤلَى شويَنةكة: شاخاوية يا خؤلآوية</a:t>
            </a:r>
          </a:p>
          <a:p>
            <a:pPr marL="0" indent="0" algn="r" rtl="1">
              <a:buNone/>
            </a:pPr>
            <a:r>
              <a:rPr lang="ar-SA" dirty="0" smtClean="0">
                <a:cs typeface="Ali_K_Samik" pitchFamily="2" charset="-78"/>
              </a:rPr>
              <a:t>10- ثاشماوةى شويَنةوار و كةل و ثةل: جؤرةكةيان ديارى بكريَت</a:t>
            </a:r>
          </a:p>
          <a:p>
            <a:pPr marL="0" indent="0" algn="r" rtl="1">
              <a:buNone/>
            </a:pPr>
            <a:r>
              <a:rPr lang="ar-SA" dirty="0" smtClean="0">
                <a:cs typeface="Ali_K_Samik" pitchFamily="2" charset="-78"/>
              </a:rPr>
              <a:t>11- سةرضاوةكان : باسى ليَوة بكريَت لة رووى ميَذووى و جوطرافيا و جيؤلؤجى</a:t>
            </a:r>
          </a:p>
          <a:p>
            <a:pPr marL="0" indent="0" algn="r" rtl="1">
              <a:buNone/>
            </a:pPr>
            <a:r>
              <a:rPr lang="ar-SA" dirty="0" smtClean="0">
                <a:cs typeface="Ali_K_Samik" pitchFamily="2" charset="-78"/>
              </a:rPr>
              <a:t>12- طرنطى شويَنةكة و زانيارى تر: </a:t>
            </a:r>
          </a:p>
        </p:txBody>
      </p:sp>
    </p:spTree>
    <p:extLst>
      <p:ext uri="{BB962C8B-B14F-4D97-AF65-F5344CB8AC3E}">
        <p14:creationId xmlns:p14="http://schemas.microsoft.com/office/powerpoint/2010/main" val="220306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/>
            </a:r>
            <a:b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</a:b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المسح الاثري</a:t>
            </a:r>
            <a:b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</a:b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العمل الميداني الأثري :-</a:t>
            </a:r>
            <a:b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</a:b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 </a:t>
            </a:r>
            <a:r>
              <a:rPr lang="en-US" sz="2000" b="0" i="0" dirty="0" smtClean="0">
                <a:solidFill>
                  <a:srgbClr val="1D2129"/>
                </a:solidFill>
                <a:effectLst/>
                <a:latin typeface="Helvetica"/>
              </a:rPr>
              <a:t> </a:t>
            </a: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هو الوسيلة الرئيسيه التى يعتمدعليها علم الاثار في البحث عن المخلفات وإخراجها الى حيز الوجود.</a:t>
            </a:r>
            <a:b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</a:b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أنواع العمل الميداني الأثري :-</a:t>
            </a:r>
            <a:b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</a:b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- المسح الأثري :-</a:t>
            </a:r>
            <a:b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</a:b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هو نقطة البداية للعمل الميداني الأثري والوسيلة الرئيسية المستخدمة للأستكشاف قبل الحفر .</a:t>
            </a:r>
            <a:b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</a:b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وللمسح الأثري أساليب متعددة يمكن جمعها في قسمين هما</a:t>
            </a:r>
            <a:b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</a:b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1 - الأساليب التقنية الحديثة</a:t>
            </a:r>
            <a:b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</a:b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وهي اساليب كثيرة ومتعددة وفي إزدياد نتيجية لتقدم العلوم التقنية ومن هذه الأساليب :</a:t>
            </a:r>
            <a:b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</a:b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1- التصوير الجوي .</a:t>
            </a:r>
            <a:b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</a:b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2- المسح بطريقة المقاومة الكهربائية .</a:t>
            </a:r>
            <a:b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</a:b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3- المسح بطريقة القوة المغناطيسية .</a:t>
            </a:r>
            <a:b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</a:b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4- المسح بأجهزة الكشف عن المعادن .</a:t>
            </a:r>
            <a:b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</a:b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5- التحليل الكيميائي لعينات التربة .</a:t>
            </a:r>
            <a:b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</a:br>
            <a:r>
              <a:rPr lang="ar-SA" sz="2000" b="0" i="0" dirty="0" smtClean="0">
                <a:solidFill>
                  <a:srgbClr val="1D2129"/>
                </a:solidFill>
                <a:effectLst/>
                <a:latin typeface="Helvetica"/>
              </a:rPr>
              <a:t>6- الإستكشاف بواسطة منظارش</a:t>
            </a:r>
          </a:p>
        </p:txBody>
      </p:sp>
    </p:spTree>
    <p:extLst>
      <p:ext uri="{BB962C8B-B14F-4D97-AF65-F5344CB8AC3E}">
        <p14:creationId xmlns:p14="http://schemas.microsoft.com/office/powerpoint/2010/main" val="83242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6019800"/>
          </a:xfrm>
        </p:spPr>
        <p:txBody>
          <a:bodyPr>
            <a:noAutofit/>
          </a:bodyPr>
          <a:lstStyle/>
          <a:p>
            <a:pPr marL="0" lvl="0" indent="0" algn="r">
              <a:buNone/>
            </a:pPr>
            <a:r>
              <a:rPr lang="ar-SA" sz="1800" dirty="0" smtClean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2 </a:t>
            </a: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- الأساليب الأثرية ومنها :</a:t>
            </a:r>
            <a:b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</a:b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1- درسة الخرائط : وتشمل الخرائط الجغرافية القديمة والحديثة و خرائط التضاريس والجيولوجيه ...</a:t>
            </a:r>
            <a:b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</a:b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وتعتبر دراسة الخرائط عامل مساعد يزود الأثاريبمعلومات عن الأماكن الصالحة للا ستيطان والزراعة والرعي .</a:t>
            </a:r>
            <a:b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</a:br>
            <a:r>
              <a:rPr lang="ar-SA" sz="1800" dirty="0" smtClean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والخرائط القديمة تفيد في التعرف ع المواقع المدن القديمة والموانئ وغير ذلك</a:t>
            </a:r>
          </a:p>
          <a:p>
            <a:pPr marL="0" lvl="0" indent="0" algn="r">
              <a:buNone/>
            </a:pPr>
            <a:r>
              <a:rPr lang="ar-SA" sz="1800" dirty="0" smtClean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2- </a:t>
            </a: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المسح بطريقة السير ع الاقدام </a:t>
            </a:r>
            <a:r>
              <a:rPr lang="ar-SA" sz="1800" dirty="0" smtClean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:</a:t>
            </a: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/>
            </a:r>
            <a:b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</a:b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ومن أهم </a:t>
            </a:r>
            <a:r>
              <a:rPr lang="ar-SA" sz="1800" dirty="0" smtClean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الطرقا </a:t>
            </a: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المستخدمة في تحديد المواقع الأثرية وجمع المعلومات الأولية عنها ،وتعتمد هذه الطريقة ع الملاحظة السطحية الدقيقة اثنا السير على سطح الموقع الأثري</a:t>
            </a:r>
            <a:b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</a:b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وعلى المشاركين في المسح ملاحظة الأمور التاليه</a:t>
            </a:r>
            <a:b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</a:b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- نوعية النباتات التى تنمو في الموقع و اماكن تواجدها واذاكان الموقع زراعى</a:t>
            </a:r>
            <a:b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</a:b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- مصدر المياه ومكان وجوده بالنسبة لمنطقة السكن</a:t>
            </a:r>
            <a:b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</a:b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- تغير الوان التربة في الموقع</a:t>
            </a:r>
            <a:b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</a:b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- ملاحظة تغير الاعشاب التى تنمو على سطح الموقع لإنه يفيد في معرفة وجود جدرتن أو حفر</a:t>
            </a:r>
            <a:b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</a:b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- ملاحظة أثر الرطوبة في الصباح الباكر أو في المساء ع سطح الموقع</a:t>
            </a:r>
            <a:b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</a:b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- ملاحظة تناثر الأحجار ع سطح الموقع</a:t>
            </a:r>
            <a:b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</a:b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- جمع عينات من الحبوب والمواد العضوية المتوفرة في الموقع</a:t>
            </a:r>
          </a:p>
          <a:p>
            <a:pPr marL="0" lvl="0" indent="0" algn="r">
              <a:buNone/>
            </a:pPr>
            <a: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  <a:t>&gt; عملية المسح يقوم بها فريق متخصص يتكون من عدد من الأثريين ومساح ومصور ورسام بالإضافة الى متخصصين في العلوم المساعدة لعلم الاثار إذا تطلب برنامج المسح ذلك</a:t>
            </a:r>
            <a:br>
              <a:rPr lang="ar-SA" sz="1800" dirty="0">
                <a:solidFill>
                  <a:srgbClr val="1D2129"/>
                </a:solidFill>
                <a:latin typeface="Helvetica"/>
                <a:cs typeface="Ali-A-Sahifa Bold" pitchFamily="2" charset="-78"/>
              </a:rPr>
            </a:br>
            <a:endParaRPr lang="en-US" sz="1800" dirty="0">
              <a:solidFill>
                <a:prstClr val="black"/>
              </a:solidFill>
              <a:cs typeface="Ali-A-Sahifa Bold" pitchFamily="2" charset="-78"/>
            </a:endParaRPr>
          </a:p>
          <a:p>
            <a:pPr marL="0" indent="0">
              <a:buNone/>
            </a:pPr>
            <a:endParaRPr lang="en-US" sz="4000" dirty="0">
              <a:cs typeface="Ali-A-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79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69991"/>
            <a:ext cx="7620000" cy="5918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506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8067708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08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09" y="1600200"/>
            <a:ext cx="80772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80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164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Ali_K_Samik</vt:lpstr>
      <vt:lpstr>Ali-A-Sahifa Bold</vt:lpstr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</dc:creator>
  <cp:lastModifiedBy>Sino</cp:lastModifiedBy>
  <cp:revision>7</cp:revision>
  <dcterms:created xsi:type="dcterms:W3CDTF">2019-10-19T05:33:29Z</dcterms:created>
  <dcterms:modified xsi:type="dcterms:W3CDTF">2021-11-07T06:57:52Z</dcterms:modified>
</cp:coreProperties>
</file>