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834007CF-D277-4AAC-B5DC-3161F4AAA545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C7D7265E-8ABA-43D9-B7B5-C013D9AE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49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07CF-D277-4AAC-B5DC-3161F4AAA545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265E-8ABA-43D9-B7B5-C013D9AE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76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34007CF-D277-4AAC-B5DC-3161F4AAA545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7D7265E-8ABA-43D9-B7B5-C013D9AE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46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34007CF-D277-4AAC-B5DC-3161F4AAA545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7D7265E-8ABA-43D9-B7B5-C013D9AEF5F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7150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34007CF-D277-4AAC-B5DC-3161F4AAA545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7D7265E-8ABA-43D9-B7B5-C013D9AE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16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07CF-D277-4AAC-B5DC-3161F4AAA545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265E-8ABA-43D9-B7B5-C013D9AE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73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07CF-D277-4AAC-B5DC-3161F4AAA545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265E-8ABA-43D9-B7B5-C013D9AE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80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07CF-D277-4AAC-B5DC-3161F4AAA545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265E-8ABA-43D9-B7B5-C013D9AE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30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34007CF-D277-4AAC-B5DC-3161F4AAA545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7D7265E-8ABA-43D9-B7B5-C013D9AE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72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07CF-D277-4AAC-B5DC-3161F4AAA545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265E-8ABA-43D9-B7B5-C013D9AE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5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34007CF-D277-4AAC-B5DC-3161F4AAA545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7D7265E-8ABA-43D9-B7B5-C013D9AE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83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07CF-D277-4AAC-B5DC-3161F4AAA545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265E-8ABA-43D9-B7B5-C013D9AE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72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07CF-D277-4AAC-B5DC-3161F4AAA545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265E-8ABA-43D9-B7B5-C013D9AE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07CF-D277-4AAC-B5DC-3161F4AAA545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265E-8ABA-43D9-B7B5-C013D9AE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5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07CF-D277-4AAC-B5DC-3161F4AAA545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265E-8ABA-43D9-B7B5-C013D9AE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00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07CF-D277-4AAC-B5DC-3161F4AAA545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265E-8ABA-43D9-B7B5-C013D9AE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68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07CF-D277-4AAC-B5DC-3161F4AAA545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265E-8ABA-43D9-B7B5-C013D9AE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8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007CF-D277-4AAC-B5DC-3161F4AAA545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7265E-8ABA-43D9-B7B5-C013D9AE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959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4F6B4-BDB2-4877-B28D-E77126380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4000" b="1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قاعدة</a:t>
            </a:r>
            <a:endParaRPr lang="ar-IQ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CD0EB-DF90-4DFC-A296-2A469A9D8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6000" b="1" kern="0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 (إذَا ضَاقَ الْأَمْرُ اتَّسَعَ، وإذا اتَّسَعَ ضَاقَ)</a:t>
            </a:r>
            <a:endParaRPr lang="ar-IQ" sz="6600" dirty="0"/>
          </a:p>
        </p:txBody>
      </p:sp>
    </p:spTree>
    <p:extLst>
      <p:ext uri="{BB962C8B-B14F-4D97-AF65-F5344CB8AC3E}">
        <p14:creationId xmlns:p14="http://schemas.microsoft.com/office/powerpoint/2010/main" val="2976640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4F6B4-BDB2-4877-B28D-E77126380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4800" b="1" u="sng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أولا: معنى القاعدة:</a:t>
            </a:r>
            <a:endParaRPr lang="ar-IQ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CD0EB-DF90-4DFC-A296-2A469A9D8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178435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72415" algn="r"/>
              </a:tabLst>
            </a:pPr>
            <a:r>
              <a:rPr lang="ar-IQ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هذه القاعدة تعتبر فرعاً لقاعدة "المشقة تجلب التيسير" وهي ذات شقين: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78435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72415" algn="r"/>
              </a:tabLst>
            </a:pPr>
            <a:r>
              <a:rPr lang="ar-IQ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الشق الأول: (إذَا ضَاقَ الْأَمْرُ اتَّسَعَ)</a:t>
            </a:r>
            <a:r>
              <a:rPr lang="ar-IQ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 يعني إذا ظهرتْ مشقةٌ في أمرٍ فَيُرَخَّصُ فيه وَيُوَسَّعُ.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78435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والشق الثاني: (وإذا اتَّسَعَ ضَاقَ)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 يعني </a:t>
            </a:r>
            <a:r>
              <a:rPr lang="ar-IQ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إذا زالت المشقة والعذر عاد الأمر إلى ما كان، وزالت التوسعة ورجع الحكم إلى أصله التكليفي الذي لا يخرج عن التيسير.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78435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72415" algn="r"/>
              </a:tabLst>
            </a:pPr>
            <a:r>
              <a:rPr lang="ar-IQ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وهذا في الحقيقة شأن الرخص كلها إذا اضطر الإنسان ترخص، وإذا زالت الأسباب الموجبة للترخص عادَ الأمرُ إلى العزيمة التي كان عليها.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78435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72415" algn="r"/>
              </a:tabLst>
            </a:pPr>
            <a:r>
              <a:rPr lang="ar-IQ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ولابد -هنا-من بيان أنه ليس كل ضيق يؤدي إلى هذه التوسعة وتغيير الحكم فكان لزاما أن يقيّد قولهم: "إذا ضاق الأمر اتسع" بأن يكون هذا الضيق أو الحرج زائدا عن المتحمل، لأن قدرا من المشقة لابد منه في التكاليف الشرعية كما قال صلى الله عليه وسلم: "حفَّت الجنة بالمكاره وحفت النار بالشهوات" 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418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4F6B4-BDB2-4877-B28D-E77126380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81" y="764373"/>
            <a:ext cx="11863903" cy="1293028"/>
          </a:xfrm>
        </p:spPr>
        <p:txBody>
          <a:bodyPr>
            <a:normAutofit/>
          </a:bodyPr>
          <a:lstStyle/>
          <a:p>
            <a:r>
              <a:rPr lang="ar-IQ" sz="4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ثانيا: هَذِهِ مِنْ عِبَارَاتِ الْإِمَامِ الشَّافِعِيِّ - رَضِيَ اللَّهُ عَنْهُ - الرَّشِيقَةِ وَقَدْ أَجَابَ بِهَا فِي ثَلَاثَةِ مَوَاضِعَ:</a:t>
            </a:r>
            <a:endParaRPr lang="ar-IQ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CD0EB-DF90-4DFC-A296-2A469A9D8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178435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72415" algn="r"/>
              </a:tabLst>
            </a:pPr>
            <a:r>
              <a:rPr lang="ar-IQ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(أَحَدُهَا):</a:t>
            </a: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 سُئِلَ الإمامُ الشَّافِعِيُّ (رَحِمَهُ اللَّهُ) فِيمَا إذَا فَقَدَتْ الْمَرْأَةُ وَلِيَّهَا فِي سَفَرٍ فَوَلَّتْ أَمْرَهَا رَجُلًا يَجُوزُ قَالَ الإمامُ: إذَا ضَاقَ الْأَمْرُ اتَّسَعَ.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78435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72415" algn="r"/>
              </a:tabLst>
            </a:pPr>
            <a:r>
              <a:rPr lang="ar-IQ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(الثَّانِي):</a:t>
            </a: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 سُئِلَ الإمامُ الشَّافِعِيُّ (رَحِمَهُ اللَّهُ) فِي أَوَانِي الْخَزَفِ الْمَعْمُولَةِ بِالسِّرْجِينِ أَيَجُوزُ الْوُضُوءُ مِنْهَا؟ قَالَ الإمامُ: إذَا ضَاقَ الْأَمْرُ اتَّسَعَ.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178435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72415" algn="r"/>
              </a:tabLst>
            </a:pPr>
            <a:r>
              <a:rPr lang="ar-IQ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(الثَّالِثُ):</a:t>
            </a:r>
            <a:r>
              <a:rPr lang="ar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 سُئِلَ الإمامُ الشَّافِعِيُّ (رَحِمَهُ اللَّهُ) عَنْ الذُّبَابِ يَجْلِسُ عَلَى غَائِطٍ ثُمَّ يَقَعُ عَلَى الثَّوْبِ، فَقَالَ: إنْ كَانَ فِي طَيَرَانِهِ مَا يَجِفُّ فِيهِ رِجْلَاهُ، وَإِلَّا فَالشَّيْءُ إذَا ضَاقَ اتَّسَعَ.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36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4F6B4-BDB2-4877-B28D-E77126380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3859" y="0"/>
            <a:ext cx="6217822" cy="1001763"/>
          </a:xfrm>
        </p:spPr>
        <p:txBody>
          <a:bodyPr/>
          <a:lstStyle/>
          <a:p>
            <a:pPr algn="ctr"/>
            <a:r>
              <a:rPr lang="ar-IQ" sz="4000" b="1" u="sng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ثالثا: من أمثلة  القاعدة:</a:t>
            </a:r>
            <a:endParaRPr lang="ar-IQ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CD0EB-DF90-4DFC-A296-2A469A9D8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09564"/>
            <a:ext cx="10820400" cy="5934864"/>
          </a:xfrm>
        </p:spPr>
        <p:txBody>
          <a:bodyPr>
            <a:noAutofit/>
          </a:bodyPr>
          <a:lstStyle/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72415" algn="r"/>
              </a:tabLst>
            </a:pPr>
            <a:r>
              <a:rPr lang="ar-IQ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إذا فقدت المرأة وليها في سفر فولت أمرها رجلاً يجوز.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72415" algn="r"/>
              </a:tabLst>
            </a:pPr>
            <a:r>
              <a:rPr lang="ar-IQ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لَوْ عَمّ ثَوْبَهُ دَمُ الْبَرَاغِيثِ عُفِيَ عَنْهُ عِنْدَ الْأَكْثَرِينَ.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72415" algn="r"/>
              </a:tabLst>
            </a:pPr>
            <a:r>
              <a:rPr lang="ar-S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طِينُ الشَّارِعِ الْمُتَيَقَّنُ نَجَاسَتُهُ يُعْفَى عَمَّا يَتَعَذَّرُ الِاحْتِرَازُ مِنْهُ غَالِبًا.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72415" algn="r"/>
              </a:tabLst>
            </a:pPr>
            <a:r>
              <a:rPr lang="ar-S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لَوْ عَمّ الْجَرَادُ طَرِيقَ الْحَرَمِ فَنَحَّاهُ وَقَتَلَهُ فَلَا فِدْيَةَ لِلضَّرُورَةِ.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72415" algn="r"/>
              </a:tabLst>
            </a:pPr>
            <a:r>
              <a:rPr lang="ar-S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من كان ذو عسرة فنظرة إلى ميسرة، فالمدين المعسر الذي لا كفيل له بالمال يرخص له بالتأدية إلى حين الميسرة، والمدين العاجز عن دفع الدين دفعة واحدة يرخص له بتأديته مقَسَّطَاً.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72415" algn="r"/>
              </a:tabLst>
            </a:pPr>
            <a:r>
              <a:rPr lang="ar-S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جواز قبول شهادة الأمثل فالأمثل عند فقد العدالة أو ندرتها لأن التمسك بشرط العدالة في الشاهد مع فقدها في الناس مشقة وَعَنَتٌ يقتضيان الترخيصَ.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5136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17</TotalTime>
  <Words>387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Sakkal Majalla</vt:lpstr>
      <vt:lpstr>Vapor Trail</vt:lpstr>
      <vt:lpstr>قاعدة</vt:lpstr>
      <vt:lpstr>أولا: معنى القاعدة:</vt:lpstr>
      <vt:lpstr>ثانيا: هَذِهِ مِنْ عِبَارَاتِ الْإِمَامِ الشَّافِعِيِّ - رَضِيَ اللَّهُ عَنْهُ - الرَّشِيقَةِ وَقَدْ أَجَابَ بِهَا فِي ثَلَاثَةِ مَوَاضِعَ:</vt:lpstr>
      <vt:lpstr>ثالثا: من أمثلة  القاعدة: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uthman muhammed</dc:creator>
  <cp:lastModifiedBy>uthman muhammed</cp:lastModifiedBy>
  <cp:revision>5</cp:revision>
  <dcterms:created xsi:type="dcterms:W3CDTF">2020-02-09T18:03:43Z</dcterms:created>
  <dcterms:modified xsi:type="dcterms:W3CDTF">2021-12-04T09:51:08Z</dcterms:modified>
</cp:coreProperties>
</file>