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0" r:id="rId3"/>
    <p:sldId id="261" r:id="rId4"/>
    <p:sldId id="262"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3" d="100"/>
          <a:sy n="73" d="100"/>
        </p:scale>
        <p:origin x="117" y="37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834007CF-D277-4AAC-B5DC-3161F4AAA545}" type="datetimeFigureOut">
              <a:rPr lang="en-US" smtClean="0"/>
              <a:t>12/4/2021</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C7D7265E-8ABA-43D9-B7B5-C013D9AEF5F6}" type="slidenum">
              <a:rPr lang="en-US" smtClean="0"/>
              <a:t>‹#›</a:t>
            </a:fld>
            <a:endParaRPr lang="en-US"/>
          </a:p>
        </p:txBody>
      </p:sp>
    </p:spTree>
    <p:extLst>
      <p:ext uri="{BB962C8B-B14F-4D97-AF65-F5344CB8AC3E}">
        <p14:creationId xmlns:p14="http://schemas.microsoft.com/office/powerpoint/2010/main" val="3903049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4007CF-D277-4AAC-B5DC-3161F4AAA545}"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D7265E-8ABA-43D9-B7B5-C013D9AEF5F6}" type="slidenum">
              <a:rPr lang="en-US" smtClean="0"/>
              <a:t>‹#›</a:t>
            </a:fld>
            <a:endParaRPr lang="en-US"/>
          </a:p>
        </p:txBody>
      </p:sp>
    </p:spTree>
    <p:extLst>
      <p:ext uri="{BB962C8B-B14F-4D97-AF65-F5344CB8AC3E}">
        <p14:creationId xmlns:p14="http://schemas.microsoft.com/office/powerpoint/2010/main" val="2545376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834007CF-D277-4AAC-B5DC-3161F4AAA545}" type="datetimeFigureOut">
              <a:rPr lang="en-US" smtClean="0"/>
              <a:t>12/4/2021</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C7D7265E-8ABA-43D9-B7B5-C013D9AEF5F6}" type="slidenum">
              <a:rPr lang="en-US" smtClean="0"/>
              <a:t>‹#›</a:t>
            </a:fld>
            <a:endParaRPr lang="en-US"/>
          </a:p>
        </p:txBody>
      </p:sp>
    </p:spTree>
    <p:extLst>
      <p:ext uri="{BB962C8B-B14F-4D97-AF65-F5344CB8AC3E}">
        <p14:creationId xmlns:p14="http://schemas.microsoft.com/office/powerpoint/2010/main" val="1513746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834007CF-D277-4AAC-B5DC-3161F4AAA545}" type="datetimeFigureOut">
              <a:rPr lang="en-US" smtClean="0"/>
              <a:t>12/4/2021</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C7D7265E-8ABA-43D9-B7B5-C013D9AEF5F6}"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671501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834007CF-D277-4AAC-B5DC-3161F4AAA545}" type="datetimeFigureOut">
              <a:rPr lang="en-US" smtClean="0"/>
              <a:t>12/4/2021</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C7D7265E-8ABA-43D9-B7B5-C013D9AEF5F6}" type="slidenum">
              <a:rPr lang="en-US" smtClean="0"/>
              <a:t>‹#›</a:t>
            </a:fld>
            <a:endParaRPr lang="en-US"/>
          </a:p>
        </p:txBody>
      </p:sp>
    </p:spTree>
    <p:extLst>
      <p:ext uri="{BB962C8B-B14F-4D97-AF65-F5344CB8AC3E}">
        <p14:creationId xmlns:p14="http://schemas.microsoft.com/office/powerpoint/2010/main" val="7623165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34007CF-D277-4AAC-B5DC-3161F4AAA545}" type="datetimeFigureOut">
              <a:rPr lang="en-US" smtClean="0"/>
              <a:t>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D7265E-8ABA-43D9-B7B5-C013D9AEF5F6}" type="slidenum">
              <a:rPr lang="en-US" smtClean="0"/>
              <a:t>‹#›</a:t>
            </a:fld>
            <a:endParaRPr lang="en-US"/>
          </a:p>
        </p:txBody>
      </p:sp>
    </p:spTree>
    <p:extLst>
      <p:ext uri="{BB962C8B-B14F-4D97-AF65-F5344CB8AC3E}">
        <p14:creationId xmlns:p14="http://schemas.microsoft.com/office/powerpoint/2010/main" val="12074739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34007CF-D277-4AAC-B5DC-3161F4AAA545}" type="datetimeFigureOut">
              <a:rPr lang="en-US" smtClean="0"/>
              <a:t>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D7265E-8ABA-43D9-B7B5-C013D9AEF5F6}" type="slidenum">
              <a:rPr lang="en-US" smtClean="0"/>
              <a:t>‹#›</a:t>
            </a:fld>
            <a:endParaRPr lang="en-US"/>
          </a:p>
        </p:txBody>
      </p:sp>
    </p:spTree>
    <p:extLst>
      <p:ext uri="{BB962C8B-B14F-4D97-AF65-F5344CB8AC3E}">
        <p14:creationId xmlns:p14="http://schemas.microsoft.com/office/powerpoint/2010/main" val="35779806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4007CF-D277-4AAC-B5DC-3161F4AAA545}"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7265E-8ABA-43D9-B7B5-C013D9AEF5F6}" type="slidenum">
              <a:rPr lang="en-US" smtClean="0"/>
              <a:t>‹#›</a:t>
            </a:fld>
            <a:endParaRPr lang="en-US"/>
          </a:p>
        </p:txBody>
      </p:sp>
    </p:spTree>
    <p:extLst>
      <p:ext uri="{BB962C8B-B14F-4D97-AF65-F5344CB8AC3E}">
        <p14:creationId xmlns:p14="http://schemas.microsoft.com/office/powerpoint/2010/main" val="10641303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834007CF-D277-4AAC-B5DC-3161F4AAA545}" type="datetimeFigureOut">
              <a:rPr lang="en-US" smtClean="0"/>
              <a:t>12/4/2021</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C7D7265E-8ABA-43D9-B7B5-C013D9AEF5F6}" type="slidenum">
              <a:rPr lang="en-US" smtClean="0"/>
              <a:t>‹#›</a:t>
            </a:fld>
            <a:endParaRPr lang="en-US"/>
          </a:p>
        </p:txBody>
      </p:sp>
    </p:spTree>
    <p:extLst>
      <p:ext uri="{BB962C8B-B14F-4D97-AF65-F5344CB8AC3E}">
        <p14:creationId xmlns:p14="http://schemas.microsoft.com/office/powerpoint/2010/main" val="3572872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4007CF-D277-4AAC-B5DC-3161F4AAA545}"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7265E-8ABA-43D9-B7B5-C013D9AEF5F6}" type="slidenum">
              <a:rPr lang="en-US" smtClean="0"/>
              <a:t>‹#›</a:t>
            </a:fld>
            <a:endParaRPr lang="en-US"/>
          </a:p>
        </p:txBody>
      </p:sp>
    </p:spTree>
    <p:extLst>
      <p:ext uri="{BB962C8B-B14F-4D97-AF65-F5344CB8AC3E}">
        <p14:creationId xmlns:p14="http://schemas.microsoft.com/office/powerpoint/2010/main" val="3779150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834007CF-D277-4AAC-B5DC-3161F4AAA545}" type="datetimeFigureOut">
              <a:rPr lang="en-US" smtClean="0"/>
              <a:t>12/4/2021</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C7D7265E-8ABA-43D9-B7B5-C013D9AEF5F6}" type="slidenum">
              <a:rPr lang="en-US" smtClean="0"/>
              <a:t>‹#›</a:t>
            </a:fld>
            <a:endParaRPr lang="en-US"/>
          </a:p>
        </p:txBody>
      </p:sp>
    </p:spTree>
    <p:extLst>
      <p:ext uri="{BB962C8B-B14F-4D97-AF65-F5344CB8AC3E}">
        <p14:creationId xmlns:p14="http://schemas.microsoft.com/office/powerpoint/2010/main" val="1720883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4007CF-D277-4AAC-B5DC-3161F4AAA545}"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D7265E-8ABA-43D9-B7B5-C013D9AEF5F6}" type="slidenum">
              <a:rPr lang="en-US" smtClean="0"/>
              <a:t>‹#›</a:t>
            </a:fld>
            <a:endParaRPr lang="en-US"/>
          </a:p>
        </p:txBody>
      </p:sp>
    </p:spTree>
    <p:extLst>
      <p:ext uri="{BB962C8B-B14F-4D97-AF65-F5344CB8AC3E}">
        <p14:creationId xmlns:p14="http://schemas.microsoft.com/office/powerpoint/2010/main" val="4282872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4007CF-D277-4AAC-B5DC-3161F4AAA545}" type="datetimeFigureOut">
              <a:rPr lang="en-US" smtClean="0"/>
              <a:t>12/4/2021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D7265E-8ABA-43D9-B7B5-C013D9AEF5F6}" type="slidenum">
              <a:rPr lang="en-US" smtClean="0"/>
              <a:t>‹#›</a:t>
            </a:fld>
            <a:endParaRPr lang="en-US"/>
          </a:p>
        </p:txBody>
      </p:sp>
    </p:spTree>
    <p:extLst>
      <p:ext uri="{BB962C8B-B14F-4D97-AF65-F5344CB8AC3E}">
        <p14:creationId xmlns:p14="http://schemas.microsoft.com/office/powerpoint/2010/main" val="264815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4007CF-D277-4AAC-B5DC-3161F4AAA545}" type="datetimeFigureOut">
              <a:rPr lang="en-US" smtClean="0"/>
              <a:t>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D7265E-8ABA-43D9-B7B5-C013D9AEF5F6}" type="slidenum">
              <a:rPr lang="en-US" smtClean="0"/>
              <a:t>‹#›</a:t>
            </a:fld>
            <a:endParaRPr lang="en-US"/>
          </a:p>
        </p:txBody>
      </p:sp>
    </p:spTree>
    <p:extLst>
      <p:ext uri="{BB962C8B-B14F-4D97-AF65-F5344CB8AC3E}">
        <p14:creationId xmlns:p14="http://schemas.microsoft.com/office/powerpoint/2010/main" val="132375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007CF-D277-4AAC-B5DC-3161F4AAA545}" type="datetimeFigureOut">
              <a:rPr lang="en-US" smtClean="0"/>
              <a:t>12/4/2021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D7265E-8ABA-43D9-B7B5-C013D9AEF5F6}" type="slidenum">
              <a:rPr lang="en-US" smtClean="0"/>
              <a:t>‹#›</a:t>
            </a:fld>
            <a:endParaRPr lang="en-US"/>
          </a:p>
        </p:txBody>
      </p:sp>
    </p:spTree>
    <p:extLst>
      <p:ext uri="{BB962C8B-B14F-4D97-AF65-F5344CB8AC3E}">
        <p14:creationId xmlns:p14="http://schemas.microsoft.com/office/powerpoint/2010/main" val="1978300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4007CF-D277-4AAC-B5DC-3161F4AAA545}"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D7265E-8ABA-43D9-B7B5-C013D9AEF5F6}" type="slidenum">
              <a:rPr lang="en-US" smtClean="0"/>
              <a:t>‹#›</a:t>
            </a:fld>
            <a:endParaRPr lang="en-US"/>
          </a:p>
        </p:txBody>
      </p:sp>
    </p:spTree>
    <p:extLst>
      <p:ext uri="{BB962C8B-B14F-4D97-AF65-F5344CB8AC3E}">
        <p14:creationId xmlns:p14="http://schemas.microsoft.com/office/powerpoint/2010/main" val="1861568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4007CF-D277-4AAC-B5DC-3161F4AAA545}"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D7265E-8ABA-43D9-B7B5-C013D9AEF5F6}" type="slidenum">
              <a:rPr lang="en-US" smtClean="0"/>
              <a:t>‹#›</a:t>
            </a:fld>
            <a:endParaRPr lang="en-US"/>
          </a:p>
        </p:txBody>
      </p:sp>
    </p:spTree>
    <p:extLst>
      <p:ext uri="{BB962C8B-B14F-4D97-AF65-F5344CB8AC3E}">
        <p14:creationId xmlns:p14="http://schemas.microsoft.com/office/powerpoint/2010/main" val="2727282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34007CF-D277-4AAC-B5DC-3161F4AAA545}" type="datetimeFigureOut">
              <a:rPr lang="en-US" smtClean="0"/>
              <a:t>12/4/2021</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D7265E-8ABA-43D9-B7B5-C013D9AEF5F6}" type="slidenum">
              <a:rPr lang="en-US" smtClean="0"/>
              <a:t>‹#›</a:t>
            </a:fld>
            <a:endParaRPr lang="en-US"/>
          </a:p>
        </p:txBody>
      </p:sp>
    </p:spTree>
    <p:extLst>
      <p:ext uri="{BB962C8B-B14F-4D97-AF65-F5344CB8AC3E}">
        <p14:creationId xmlns:p14="http://schemas.microsoft.com/office/powerpoint/2010/main" val="210839595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4F6B4-BDB2-4877-B28D-E771263804AA}"/>
              </a:ext>
            </a:extLst>
          </p:cNvPr>
          <p:cNvSpPr>
            <a:spLocks noGrp="1"/>
          </p:cNvSpPr>
          <p:nvPr>
            <p:ph type="title"/>
          </p:nvPr>
        </p:nvSpPr>
        <p:spPr/>
        <p:txBody>
          <a:bodyPr/>
          <a:lstStyle/>
          <a:p>
            <a:pPr algn="ctr"/>
            <a:r>
              <a:rPr lang="ar-IQ" sz="4000" b="1" kern="0" dirty="0">
                <a:effectLst/>
                <a:latin typeface="Sakkal Majalla" panose="02000000000000000000" pitchFamily="2" charset="-78"/>
                <a:ea typeface="Times New Roman" panose="02020603050405020304" pitchFamily="18" charset="0"/>
                <a:cs typeface="Sakkal Majalla" panose="02000000000000000000" pitchFamily="2" charset="-78"/>
              </a:rPr>
              <a:t>قاعدة</a:t>
            </a:r>
            <a:endParaRPr lang="ar-IQ" dirty="0"/>
          </a:p>
        </p:txBody>
      </p:sp>
      <p:sp>
        <p:nvSpPr>
          <p:cNvPr id="3" name="Content Placeholder 2">
            <a:extLst>
              <a:ext uri="{FF2B5EF4-FFF2-40B4-BE49-F238E27FC236}">
                <a16:creationId xmlns:a16="http://schemas.microsoft.com/office/drawing/2014/main" id="{912CD0EB-DF90-4DFC-A296-2A469A9D8B9B}"/>
              </a:ext>
            </a:extLst>
          </p:cNvPr>
          <p:cNvSpPr>
            <a:spLocks noGrp="1"/>
          </p:cNvSpPr>
          <p:nvPr>
            <p:ph idx="1"/>
          </p:nvPr>
        </p:nvSpPr>
        <p:spPr/>
        <p:txBody>
          <a:bodyPr>
            <a:normAutofit/>
          </a:bodyPr>
          <a:lstStyle/>
          <a:p>
            <a:pPr algn="ctr"/>
            <a:r>
              <a:rPr lang="ar-IQ" sz="6000" b="1" kern="0" dirty="0">
                <a:effectLst/>
                <a:latin typeface="Sakkal Majalla" panose="02000000000000000000" pitchFamily="2" charset="-78"/>
                <a:ea typeface="Times New Roman" panose="02020603050405020304" pitchFamily="18" charset="0"/>
                <a:cs typeface="Sakkal Majalla" panose="02000000000000000000" pitchFamily="2" charset="-78"/>
              </a:rPr>
              <a:t> (إذَا ضَاقَ الْأَمْرُ اتَّسَعَ، وإذا اتَّسَعَ ضَاقَ)</a:t>
            </a:r>
            <a:endParaRPr lang="ar-IQ" sz="6600" dirty="0"/>
          </a:p>
        </p:txBody>
      </p:sp>
    </p:spTree>
    <p:extLst>
      <p:ext uri="{BB962C8B-B14F-4D97-AF65-F5344CB8AC3E}">
        <p14:creationId xmlns:p14="http://schemas.microsoft.com/office/powerpoint/2010/main" val="2976640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4F6B4-BDB2-4877-B28D-E771263804AA}"/>
              </a:ext>
            </a:extLst>
          </p:cNvPr>
          <p:cNvSpPr>
            <a:spLocks noGrp="1"/>
          </p:cNvSpPr>
          <p:nvPr>
            <p:ph type="title"/>
          </p:nvPr>
        </p:nvSpPr>
        <p:spPr>
          <a:xfrm>
            <a:off x="1328889" y="304261"/>
            <a:ext cx="8610600" cy="1293028"/>
          </a:xfrm>
        </p:spPr>
        <p:txBody>
          <a:bodyPr/>
          <a:lstStyle/>
          <a:p>
            <a:pPr algn="ctr"/>
            <a:r>
              <a:rPr lang="ar-IQ" sz="4800" b="1" u="sng" dirty="0">
                <a:solidFill>
                  <a:srgbClr val="FFFF00"/>
                </a:solidFill>
                <a:effectLst/>
                <a:latin typeface="Calibri" panose="020F0502020204030204" pitchFamily="34" charset="0"/>
                <a:ea typeface="Calibri" panose="020F0502020204030204" pitchFamily="34" charset="0"/>
                <a:cs typeface="Sakkal Majalla" panose="02000000000000000000" pitchFamily="2" charset="-78"/>
              </a:rPr>
              <a:t>أولا: </a:t>
            </a:r>
            <a:r>
              <a:rPr lang="ar-IQ" sz="4800" b="1" u="sng" dirty="0">
                <a:solidFill>
                  <a:srgbClr val="FFFF00"/>
                </a:solidFill>
                <a:latin typeface="Calibri" panose="020F0502020204030204" pitchFamily="34" charset="0"/>
                <a:cs typeface="Sakkal Majalla" panose="02000000000000000000" pitchFamily="2" charset="-78"/>
              </a:rPr>
              <a:t>دليل القاعدة: </a:t>
            </a:r>
            <a:endParaRPr lang="ar-IQ" dirty="0">
              <a:solidFill>
                <a:srgbClr val="FFFF00"/>
              </a:solidFill>
            </a:endParaRPr>
          </a:p>
        </p:txBody>
      </p:sp>
      <p:sp>
        <p:nvSpPr>
          <p:cNvPr id="3" name="Content Placeholder 2">
            <a:extLst>
              <a:ext uri="{FF2B5EF4-FFF2-40B4-BE49-F238E27FC236}">
                <a16:creationId xmlns:a16="http://schemas.microsoft.com/office/drawing/2014/main" id="{912CD0EB-DF90-4DFC-A296-2A469A9D8B9B}"/>
              </a:ext>
            </a:extLst>
          </p:cNvPr>
          <p:cNvSpPr>
            <a:spLocks noGrp="1"/>
          </p:cNvSpPr>
          <p:nvPr>
            <p:ph idx="1"/>
          </p:nvPr>
        </p:nvSpPr>
        <p:spPr/>
        <p:txBody>
          <a:bodyPr>
            <a:normAutofit/>
          </a:bodyPr>
          <a:lstStyle/>
          <a:p>
            <a:pPr marL="0" marR="0" indent="178435" algn="just" rtl="1">
              <a:lnSpc>
                <a:spcPct val="115000"/>
              </a:lnSpc>
              <a:spcBef>
                <a:spcPts val="0"/>
              </a:spcBef>
              <a:spcAft>
                <a:spcPts val="0"/>
              </a:spcAft>
              <a:tabLst>
                <a:tab pos="272415" algn="r"/>
              </a:tabLst>
            </a:pPr>
            <a:r>
              <a:rPr lang="ar-SA" sz="4800" dirty="0">
                <a:effectLst/>
                <a:latin typeface="Calibri" panose="020F0502020204030204" pitchFamily="34" charset="0"/>
                <a:ea typeface="Calibri" panose="020F0502020204030204" pitchFamily="34" charset="0"/>
                <a:cs typeface="Sakkal Majalla" panose="02000000000000000000" pitchFamily="2" charset="-78"/>
              </a:rPr>
              <a:t>هذه القاعدة عبارة عن حديث نبوي شريف رَوَاهُ ابْن مَاجَه وأحمد والطبراني وَالدَّارَقُطْنِيّ والحاكم والبيهقي، وَغَيرهمَا عَن أبي سعيد الْخُدْرِيّ وَابْن عَبَّاس وَعبادَة بن الصَّامِت رَضِي الله تَعَالَى عَنْهُم مُسْندًا، وَرواه مَالك فِي الْمُوَطَّأ مُرْسلا.</a:t>
            </a: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72418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4F6B4-BDB2-4877-B28D-E771263804AA}"/>
              </a:ext>
            </a:extLst>
          </p:cNvPr>
          <p:cNvSpPr>
            <a:spLocks noGrp="1"/>
          </p:cNvSpPr>
          <p:nvPr>
            <p:ph type="title"/>
          </p:nvPr>
        </p:nvSpPr>
        <p:spPr>
          <a:xfrm>
            <a:off x="-279561" y="47996"/>
            <a:ext cx="11863903" cy="1293028"/>
          </a:xfrm>
        </p:spPr>
        <p:txBody>
          <a:bodyPr>
            <a:normAutofit/>
          </a:bodyPr>
          <a:lstStyle/>
          <a:p>
            <a:r>
              <a:rPr lang="ar-IQ" sz="4000" b="1" u="sng" dirty="0">
                <a:effectLst/>
                <a:latin typeface="Calibri" panose="020F0502020204030204" pitchFamily="34" charset="0"/>
                <a:ea typeface="Calibri" panose="020F0502020204030204" pitchFamily="34" charset="0"/>
                <a:cs typeface="Sakkal Majalla" panose="02000000000000000000" pitchFamily="2" charset="-78"/>
              </a:rPr>
              <a:t>ثانيا: </a:t>
            </a:r>
            <a:r>
              <a:rPr lang="ar-IQ" b="1" u="sng" dirty="0">
                <a:latin typeface="Calibri" panose="020F0502020204030204" pitchFamily="34" charset="0"/>
                <a:ea typeface="Calibri" panose="020F0502020204030204" pitchFamily="34" charset="0"/>
                <a:cs typeface="Sakkal Majalla" panose="02000000000000000000" pitchFamily="2" charset="-78"/>
              </a:rPr>
              <a:t>من القواعد المتعلقة بالضرر:</a:t>
            </a:r>
            <a:endParaRPr lang="ar-IQ" dirty="0"/>
          </a:p>
        </p:txBody>
      </p:sp>
      <p:sp>
        <p:nvSpPr>
          <p:cNvPr id="3" name="Content Placeholder 2">
            <a:extLst>
              <a:ext uri="{FF2B5EF4-FFF2-40B4-BE49-F238E27FC236}">
                <a16:creationId xmlns:a16="http://schemas.microsoft.com/office/drawing/2014/main" id="{912CD0EB-DF90-4DFC-A296-2A469A9D8B9B}"/>
              </a:ext>
            </a:extLst>
          </p:cNvPr>
          <p:cNvSpPr>
            <a:spLocks noGrp="1"/>
          </p:cNvSpPr>
          <p:nvPr>
            <p:ph idx="1"/>
          </p:nvPr>
        </p:nvSpPr>
        <p:spPr>
          <a:xfrm>
            <a:off x="685800" y="1135720"/>
            <a:ext cx="10820400" cy="5082965"/>
          </a:xfrm>
        </p:spPr>
        <p:txBody>
          <a:bodyPr>
            <a:normAutofit/>
          </a:bodyPr>
          <a:lstStyle/>
          <a:p>
            <a:pPr marL="0" marR="0" indent="178435" algn="just" rtl="1">
              <a:lnSpc>
                <a:spcPct val="115000"/>
              </a:lnSpc>
              <a:spcBef>
                <a:spcPts val="0"/>
              </a:spcBef>
              <a:spcAft>
                <a:spcPts val="0"/>
              </a:spcAft>
              <a:tabLst>
                <a:tab pos="272415" algn="r"/>
              </a:tabLst>
            </a:pPr>
            <a:r>
              <a:rPr lang="ar-SA" sz="2800" dirty="0">
                <a:effectLst/>
                <a:latin typeface="Calibri" panose="020F0502020204030204" pitchFamily="34" charset="0"/>
                <a:ea typeface="Calibri" panose="020F0502020204030204" pitchFamily="34" charset="0"/>
                <a:cs typeface="Sakkal Majalla" panose="02000000000000000000" pitchFamily="2" charset="-78"/>
              </a:rPr>
              <a:t>ثمةَ قَوَاعِد بشأن الضَّرَر، منها:</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indent="178435" algn="just" rtl="1">
              <a:lnSpc>
                <a:spcPct val="115000"/>
              </a:lnSpc>
              <a:spcBef>
                <a:spcPts val="0"/>
              </a:spcBef>
              <a:spcAft>
                <a:spcPts val="0"/>
              </a:spcAft>
              <a:tabLst>
                <a:tab pos="272415" algn="r"/>
              </a:tabLst>
            </a:pPr>
            <a:r>
              <a:rPr lang="ar-SA" sz="2800" b="1" dirty="0">
                <a:effectLst/>
                <a:latin typeface="Calibri" panose="020F0502020204030204" pitchFamily="34" charset="0"/>
                <a:ea typeface="Calibri" panose="020F0502020204030204" pitchFamily="34" charset="0"/>
                <a:cs typeface="Sakkal Majalla" panose="02000000000000000000" pitchFamily="2" charset="-78"/>
              </a:rPr>
              <a:t>(الأولى)</a:t>
            </a:r>
            <a:r>
              <a:rPr lang="ar-SA" sz="2800" dirty="0">
                <a:effectLst/>
                <a:latin typeface="Calibri" panose="020F0502020204030204" pitchFamily="34" charset="0"/>
                <a:ea typeface="Calibri" panose="020F0502020204030204" pitchFamily="34" charset="0"/>
                <a:cs typeface="Sakkal Majalla" panose="02000000000000000000" pitchFamily="2" charset="-78"/>
              </a:rPr>
              <a:t> للنَّهْي عَن إِيقَاع الضرر وَهِي هَذِه القاعدة أي (لا ضَرَرَ ولا ضِرَار).</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indent="178435" algn="just" rtl="1">
              <a:lnSpc>
                <a:spcPct val="115000"/>
              </a:lnSpc>
              <a:spcBef>
                <a:spcPts val="0"/>
              </a:spcBef>
              <a:spcAft>
                <a:spcPts val="0"/>
              </a:spcAft>
              <a:tabLst>
                <a:tab pos="272415" algn="r"/>
              </a:tabLst>
            </a:pPr>
            <a:r>
              <a:rPr lang="ar-SA" sz="2800" b="1" dirty="0">
                <a:effectLst/>
                <a:latin typeface="Calibri" panose="020F0502020204030204" pitchFamily="34" charset="0"/>
                <a:ea typeface="Calibri" panose="020F0502020204030204" pitchFamily="34" charset="0"/>
                <a:cs typeface="Sakkal Majalla" panose="02000000000000000000" pitchFamily="2" charset="-78"/>
              </a:rPr>
              <a:t>و(الثَّانِيَة)</a:t>
            </a:r>
            <a:r>
              <a:rPr lang="ar-SA" sz="2800" dirty="0">
                <a:effectLst/>
                <a:latin typeface="Calibri" panose="020F0502020204030204" pitchFamily="34" charset="0"/>
                <a:ea typeface="Calibri" panose="020F0502020204030204" pitchFamily="34" charset="0"/>
                <a:cs typeface="Sakkal Majalla" panose="02000000000000000000" pitchFamily="2" charset="-78"/>
              </a:rPr>
              <a:t> لوُجُوب إِزَالَته إِذا وَقع، وَهِي الْقَاعِدَة (الضَرَرُ يُزَالُ).</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indent="178435" algn="just" rtl="1">
              <a:lnSpc>
                <a:spcPct val="115000"/>
              </a:lnSpc>
              <a:spcBef>
                <a:spcPts val="0"/>
              </a:spcBef>
              <a:spcAft>
                <a:spcPts val="0"/>
              </a:spcAft>
              <a:tabLst>
                <a:tab pos="272415" algn="r"/>
              </a:tabLst>
            </a:pPr>
            <a:r>
              <a:rPr lang="ar-SA" sz="2800" b="1" dirty="0">
                <a:effectLst/>
                <a:latin typeface="Calibri" panose="020F0502020204030204" pitchFamily="34" charset="0"/>
                <a:ea typeface="Calibri" panose="020F0502020204030204" pitchFamily="34" charset="0"/>
                <a:cs typeface="Sakkal Majalla" panose="02000000000000000000" pitchFamily="2" charset="-78"/>
              </a:rPr>
              <a:t>و(الثَّالِثَة)</a:t>
            </a:r>
            <a:r>
              <a:rPr lang="ar-SA" sz="2800" dirty="0">
                <a:effectLst/>
                <a:latin typeface="Calibri" panose="020F0502020204030204" pitchFamily="34" charset="0"/>
                <a:ea typeface="Calibri" panose="020F0502020204030204" pitchFamily="34" charset="0"/>
                <a:cs typeface="Sakkal Majalla" panose="02000000000000000000" pitchFamily="2" charset="-78"/>
              </a:rPr>
              <a:t> لبَيَان أَن إِزَالَته لا تكون بضرر مثله وهي قاعدة (الضرر لا يزال بمثله.</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indent="178435" algn="just" rtl="1">
              <a:lnSpc>
                <a:spcPct val="115000"/>
              </a:lnSpc>
              <a:spcBef>
                <a:spcPts val="0"/>
              </a:spcBef>
              <a:spcAft>
                <a:spcPts val="0"/>
              </a:spcAft>
              <a:tabLst>
                <a:tab pos="272415" algn="r"/>
              </a:tabLst>
            </a:pPr>
            <a:r>
              <a:rPr lang="ar-SA" sz="2800" b="1" dirty="0">
                <a:effectLst/>
                <a:latin typeface="Calibri" panose="020F0502020204030204" pitchFamily="34" charset="0"/>
                <a:ea typeface="Calibri" panose="020F0502020204030204" pitchFamily="34" charset="0"/>
                <a:cs typeface="Sakkal Majalla" panose="02000000000000000000" pitchFamily="2" charset="-78"/>
              </a:rPr>
              <a:t>و(الرابعة)</a:t>
            </a:r>
            <a:r>
              <a:rPr lang="ar-SA" sz="2800" dirty="0">
                <a:effectLst/>
                <a:latin typeface="Calibri" panose="020F0502020204030204" pitchFamily="34" charset="0"/>
                <a:ea typeface="Calibri" panose="020F0502020204030204" pitchFamily="34" charset="0"/>
                <a:cs typeface="Sakkal Majalla" panose="02000000000000000000" pitchFamily="2" charset="-78"/>
              </a:rPr>
              <a:t> لبيان أن الضرر إن لم يدفع كلُّه دُفِعَ بقدر الإمكان، وهي قاعدة (الضرر يُدفعُ بقدر الإمكان)</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indent="178435" algn="just" rtl="1">
              <a:lnSpc>
                <a:spcPct val="115000"/>
              </a:lnSpc>
              <a:spcBef>
                <a:spcPts val="0"/>
              </a:spcBef>
              <a:spcAft>
                <a:spcPts val="0"/>
              </a:spcAft>
              <a:tabLst>
                <a:tab pos="272415" algn="r"/>
              </a:tabLst>
            </a:pPr>
            <a:r>
              <a:rPr lang="ar-SA" sz="2800" b="1" dirty="0">
                <a:effectLst/>
                <a:latin typeface="Calibri" panose="020F0502020204030204" pitchFamily="34" charset="0"/>
                <a:ea typeface="Calibri" panose="020F0502020204030204" pitchFamily="34" charset="0"/>
                <a:cs typeface="Sakkal Majalla" panose="02000000000000000000" pitchFamily="2" charset="-78"/>
              </a:rPr>
              <a:t>و(الخامسة) و(السادسة)</a:t>
            </a:r>
            <a:r>
              <a:rPr lang="ar-SA" sz="2800" dirty="0">
                <a:effectLst/>
                <a:latin typeface="Calibri" panose="020F0502020204030204" pitchFamily="34" charset="0"/>
                <a:ea typeface="Calibri" panose="020F0502020204030204" pitchFamily="34" charset="0"/>
                <a:cs typeface="Sakkal Majalla" panose="02000000000000000000" pitchFamily="2" charset="-78"/>
              </a:rPr>
              <a:t> لبيان تضارب ضررين لا يمكن التخلص منهما معا فيتحمل أحدهما لدفع الآخر، وهي قاعدة (يُتحمل الضرر الخاص لدفع الضرر العام) وقاعدة (الضرر الأشد يُزال بالضرر الأخف)</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indent="178435" algn="just" rtl="1">
              <a:lnSpc>
                <a:spcPct val="115000"/>
              </a:lnSpc>
              <a:spcBef>
                <a:spcPts val="0"/>
              </a:spcBef>
              <a:spcAft>
                <a:spcPts val="0"/>
              </a:spcAft>
              <a:tabLst>
                <a:tab pos="272415" algn="r"/>
              </a:tabLst>
            </a:pPr>
            <a:r>
              <a:rPr lang="ar-SA" sz="2800" dirty="0">
                <a:effectLst/>
                <a:latin typeface="Calibri" panose="020F0502020204030204" pitchFamily="34" charset="0"/>
                <a:ea typeface="Calibri" panose="020F0502020204030204" pitchFamily="34" charset="0"/>
                <a:cs typeface="Sakkal Majalla" panose="02000000000000000000" pitchFamily="2" charset="-78"/>
              </a:rPr>
              <a:t>من الواضح أن كُلا من لفظي (ضرر) و(ضرار) نكرة واقع في حيّز النفي، ومن القواعد الأصولية أن النكرة في حيِّز النفي تفيد العموم.</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1536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4F6B4-BDB2-4877-B28D-E771263804AA}"/>
              </a:ext>
            </a:extLst>
          </p:cNvPr>
          <p:cNvSpPr>
            <a:spLocks noGrp="1"/>
          </p:cNvSpPr>
          <p:nvPr>
            <p:ph type="title"/>
          </p:nvPr>
        </p:nvSpPr>
        <p:spPr>
          <a:xfrm>
            <a:off x="2853859" y="0"/>
            <a:ext cx="6217822" cy="1001763"/>
          </a:xfrm>
        </p:spPr>
        <p:txBody>
          <a:bodyPr/>
          <a:lstStyle/>
          <a:p>
            <a:pPr algn="ctr"/>
            <a:r>
              <a:rPr lang="ar-IQ" sz="4000" b="1" u="sng" dirty="0">
                <a:solidFill>
                  <a:srgbClr val="FFFF00"/>
                </a:solidFill>
                <a:effectLst/>
                <a:latin typeface="Calibri" panose="020F0502020204030204" pitchFamily="34" charset="0"/>
                <a:ea typeface="Calibri" panose="020F0502020204030204" pitchFamily="34" charset="0"/>
                <a:cs typeface="Sakkal Majalla" panose="02000000000000000000" pitchFamily="2" charset="-78"/>
              </a:rPr>
              <a:t>ثالثا: من أمثلة  القاعدة:</a:t>
            </a:r>
            <a:endParaRPr lang="ar-IQ" dirty="0">
              <a:solidFill>
                <a:srgbClr val="FFFF00"/>
              </a:solidFill>
            </a:endParaRPr>
          </a:p>
        </p:txBody>
      </p:sp>
      <p:sp>
        <p:nvSpPr>
          <p:cNvPr id="3" name="Content Placeholder 2">
            <a:extLst>
              <a:ext uri="{FF2B5EF4-FFF2-40B4-BE49-F238E27FC236}">
                <a16:creationId xmlns:a16="http://schemas.microsoft.com/office/drawing/2014/main" id="{912CD0EB-DF90-4DFC-A296-2A469A9D8B9B}"/>
              </a:ext>
            </a:extLst>
          </p:cNvPr>
          <p:cNvSpPr>
            <a:spLocks noGrp="1"/>
          </p:cNvSpPr>
          <p:nvPr>
            <p:ph idx="1"/>
          </p:nvPr>
        </p:nvSpPr>
        <p:spPr>
          <a:xfrm>
            <a:off x="685800" y="809564"/>
            <a:ext cx="10820400" cy="5934864"/>
          </a:xfrm>
        </p:spPr>
        <p:txBody>
          <a:bodyPr>
            <a:noAutofit/>
          </a:bodyPr>
          <a:lstStyle/>
          <a:p>
            <a:pPr marL="342900" marR="0" lvl="0" indent="-342900" algn="just" rtl="1">
              <a:lnSpc>
                <a:spcPct val="115000"/>
              </a:lnSpc>
              <a:spcBef>
                <a:spcPts val="0"/>
              </a:spcBef>
              <a:spcAft>
                <a:spcPts val="0"/>
              </a:spcAft>
              <a:buFont typeface="+mj-lt"/>
              <a:buAutoNum type="arabicParenR"/>
              <a:tabLst>
                <a:tab pos="272415" algn="r"/>
              </a:tabLst>
            </a:pPr>
            <a:r>
              <a:rPr lang="ar-IQ" sz="3600" dirty="0">
                <a:effectLst/>
                <a:latin typeface="Calibri" panose="020F0502020204030204" pitchFamily="34" charset="0"/>
                <a:ea typeface="Calibri" panose="020F0502020204030204" pitchFamily="34" charset="0"/>
                <a:cs typeface="Sakkal Majalla" panose="02000000000000000000" pitchFamily="2" charset="-78"/>
              </a:rPr>
              <a:t>إذا فقدت المرأة وليها في سفر فولت أمرها رجلاً يجوز.</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arenR"/>
              <a:tabLst>
                <a:tab pos="272415" algn="r"/>
              </a:tabLst>
            </a:pPr>
            <a:r>
              <a:rPr lang="ar-IQ" sz="3600" dirty="0">
                <a:effectLst/>
                <a:latin typeface="Calibri" panose="020F0502020204030204" pitchFamily="34" charset="0"/>
                <a:ea typeface="Calibri" panose="020F0502020204030204" pitchFamily="34" charset="0"/>
                <a:cs typeface="Sakkal Majalla" panose="02000000000000000000" pitchFamily="2" charset="-78"/>
              </a:rPr>
              <a:t>لَوْ عَمّ ثَوْبَهُ دَمُ الْبَرَاغِيثِ عُفِيَ عَنْهُ عِنْدَ الْأَكْثَرِينَ.</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arenR"/>
              <a:tabLst>
                <a:tab pos="272415" algn="r"/>
              </a:tabLst>
            </a:pPr>
            <a:r>
              <a:rPr lang="ar-SA" sz="3600" dirty="0">
                <a:effectLst/>
                <a:latin typeface="Calibri" panose="020F0502020204030204" pitchFamily="34" charset="0"/>
                <a:ea typeface="Calibri" panose="020F0502020204030204" pitchFamily="34" charset="0"/>
                <a:cs typeface="Sakkal Majalla" panose="02000000000000000000" pitchFamily="2" charset="-78"/>
              </a:rPr>
              <a:t>طِينُ الشَّارِعِ الْمُتَيَقَّنُ نَجَاسَتُهُ يُعْفَى عَمَّا يَتَعَذَّرُ الِاحْتِرَازُ مِنْهُ غَالِبًا.</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arenR"/>
              <a:tabLst>
                <a:tab pos="272415" algn="r"/>
              </a:tabLst>
            </a:pPr>
            <a:r>
              <a:rPr lang="ar-SA" sz="3600" dirty="0">
                <a:effectLst/>
                <a:latin typeface="Calibri" panose="020F0502020204030204" pitchFamily="34" charset="0"/>
                <a:ea typeface="Calibri" panose="020F0502020204030204" pitchFamily="34" charset="0"/>
                <a:cs typeface="Sakkal Majalla" panose="02000000000000000000" pitchFamily="2" charset="-78"/>
              </a:rPr>
              <a:t>لَوْ عَمّ الْجَرَادُ طَرِيقَ الْحَرَمِ فَنَحَّاهُ وَقَتَلَهُ فَلَا فِدْيَةَ لِلضَّرُورَةِ.</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arenR"/>
              <a:tabLst>
                <a:tab pos="272415" algn="r"/>
              </a:tabLst>
            </a:pPr>
            <a:r>
              <a:rPr lang="ar-SA" sz="3600" dirty="0">
                <a:effectLst/>
                <a:latin typeface="Calibri" panose="020F0502020204030204" pitchFamily="34" charset="0"/>
                <a:ea typeface="Calibri" panose="020F0502020204030204" pitchFamily="34" charset="0"/>
                <a:cs typeface="Sakkal Majalla" panose="02000000000000000000" pitchFamily="2" charset="-78"/>
              </a:rPr>
              <a:t>من كان ذو عسرة فنظرة إلى ميسرة، فالمدين المعسر الذي لا كفيل له بالمال يرخص له بالتأدية إلى حين الميسرة، والمدين العاجز عن دفع الدين دفعة واحدة يرخص له بتأديته مقَسَّطَاً.</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arenR"/>
              <a:tabLst>
                <a:tab pos="272415" algn="r"/>
              </a:tabLst>
            </a:pPr>
            <a:r>
              <a:rPr lang="ar-SA" sz="3600" dirty="0">
                <a:effectLst/>
                <a:latin typeface="Calibri" panose="020F0502020204030204" pitchFamily="34" charset="0"/>
                <a:ea typeface="Calibri" panose="020F0502020204030204" pitchFamily="34" charset="0"/>
                <a:cs typeface="Sakkal Majalla" panose="02000000000000000000" pitchFamily="2" charset="-78"/>
              </a:rPr>
              <a:t>جواز قبول شهادة الأمثل فالأمثل عند فقد العدالة أو ندرتها لأن التمسك بشرط العدالة في الشاهد مع فقدها في الناس مشقة وَعَنَتٌ يقتضيان الترخيصَ.</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0651365"/>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23</TotalTime>
  <Words>320</Words>
  <Application>Microsoft Office PowerPoint</Application>
  <PresentationFormat>Widescreen</PresentationFormat>
  <Paragraphs>19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Century Gothic</vt:lpstr>
      <vt:lpstr>Sakkal Majalla</vt:lpstr>
      <vt:lpstr>Vapor Trail</vt:lpstr>
      <vt:lpstr>قاعدة</vt:lpstr>
      <vt:lpstr>أولا: دليل القاعدة: </vt:lpstr>
      <vt:lpstr>ثانيا: من القواعد المتعلقة بالضرر:</vt:lpstr>
      <vt:lpstr>ثالثا: من أمثلة  القاعدة: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uthman muhammed</dc:creator>
  <cp:lastModifiedBy>uthman muhammed</cp:lastModifiedBy>
  <cp:revision>7</cp:revision>
  <dcterms:created xsi:type="dcterms:W3CDTF">2020-02-09T18:03:43Z</dcterms:created>
  <dcterms:modified xsi:type="dcterms:W3CDTF">2021-12-04T09:59:41Z</dcterms:modified>
</cp:coreProperties>
</file>