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2" r:id="rId3"/>
    <p:sldId id="257" r:id="rId4"/>
    <p:sldId id="258" r:id="rId5"/>
    <p:sldId id="259" r:id="rId6"/>
  </p:sldIdLst>
  <p:sldSz cx="12192000" cy="6858000"/>
  <p:notesSz cx="6858000" cy="9144000"/>
  <p:defaultText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989" autoAdjust="0"/>
    <p:restoredTop sz="94660"/>
  </p:normalViewPr>
  <p:slideViewPr>
    <p:cSldViewPr snapToGrid="0">
      <p:cViewPr varScale="1">
        <p:scale>
          <a:sx n="74" d="100"/>
          <a:sy n="74" d="100"/>
        </p:scale>
        <p:origin x="72" y="3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EE95BF0-BCA2-4DDD-9AD5-DA0383E9652C}"/>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en-US"/>
          </a:p>
        </p:txBody>
      </p:sp>
      <p:sp>
        <p:nvSpPr>
          <p:cNvPr id="3" name="عنوان فرعي 2">
            <a:extLst>
              <a:ext uri="{FF2B5EF4-FFF2-40B4-BE49-F238E27FC236}">
                <a16:creationId xmlns:a16="http://schemas.microsoft.com/office/drawing/2014/main" id="{7D3B9FCB-7888-45A6-8D8E-0211DCA7AE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a:p>
        </p:txBody>
      </p:sp>
      <p:sp>
        <p:nvSpPr>
          <p:cNvPr id="4" name="عنصر نائب للتاريخ 3">
            <a:extLst>
              <a:ext uri="{FF2B5EF4-FFF2-40B4-BE49-F238E27FC236}">
                <a16:creationId xmlns:a16="http://schemas.microsoft.com/office/drawing/2014/main" id="{1D8C3A4C-3A7C-4534-A527-1D1E2810BAA5}"/>
              </a:ext>
            </a:extLst>
          </p:cNvPr>
          <p:cNvSpPr>
            <a:spLocks noGrp="1"/>
          </p:cNvSpPr>
          <p:nvPr>
            <p:ph type="dt" sz="half" idx="10"/>
          </p:nvPr>
        </p:nvSpPr>
        <p:spPr/>
        <p:txBody>
          <a:bodyPr/>
          <a:lstStyle/>
          <a:p>
            <a:fld id="{67E73689-9B23-44D9-9CCC-47C42F8F838F}" type="datetimeFigureOut">
              <a:rPr lang="en-US" smtClean="0"/>
              <a:t>10/5/2021</a:t>
            </a:fld>
            <a:endParaRPr lang="en-US"/>
          </a:p>
        </p:txBody>
      </p:sp>
      <p:sp>
        <p:nvSpPr>
          <p:cNvPr id="5" name="عنصر نائب للتذييل 4">
            <a:extLst>
              <a:ext uri="{FF2B5EF4-FFF2-40B4-BE49-F238E27FC236}">
                <a16:creationId xmlns:a16="http://schemas.microsoft.com/office/drawing/2014/main" id="{0E834910-FB6F-45D1-804A-0695CF3B0D85}"/>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A762BAF0-9B66-48F9-AADE-FF84048C185F}"/>
              </a:ext>
            </a:extLst>
          </p:cNvPr>
          <p:cNvSpPr>
            <a:spLocks noGrp="1"/>
          </p:cNvSpPr>
          <p:nvPr>
            <p:ph type="sldNum" sz="quarter" idx="12"/>
          </p:nvPr>
        </p:nvSpPr>
        <p:spPr/>
        <p:txBody>
          <a:bodyPr/>
          <a:lstStyle/>
          <a:p>
            <a:fld id="{CB0A8D3F-56E7-466D-8A74-555CF34609A7}" type="slidenum">
              <a:rPr lang="en-US" smtClean="0"/>
              <a:t>‹#›</a:t>
            </a:fld>
            <a:endParaRPr lang="en-US"/>
          </a:p>
        </p:txBody>
      </p:sp>
    </p:spTree>
    <p:extLst>
      <p:ext uri="{BB962C8B-B14F-4D97-AF65-F5344CB8AC3E}">
        <p14:creationId xmlns:p14="http://schemas.microsoft.com/office/powerpoint/2010/main" val="3611554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F1D042A-608A-47AB-A933-A96C541F85E7}"/>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96121DE0-1720-4C87-84D4-0D57F316DC60}"/>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F7E84E48-439A-4BB0-831E-96A5D2F9D71D}"/>
              </a:ext>
            </a:extLst>
          </p:cNvPr>
          <p:cNvSpPr>
            <a:spLocks noGrp="1"/>
          </p:cNvSpPr>
          <p:nvPr>
            <p:ph type="dt" sz="half" idx="10"/>
          </p:nvPr>
        </p:nvSpPr>
        <p:spPr/>
        <p:txBody>
          <a:bodyPr/>
          <a:lstStyle/>
          <a:p>
            <a:fld id="{67E73689-9B23-44D9-9CCC-47C42F8F838F}" type="datetimeFigureOut">
              <a:rPr lang="en-US" smtClean="0"/>
              <a:t>10/5/2021</a:t>
            </a:fld>
            <a:endParaRPr lang="en-US"/>
          </a:p>
        </p:txBody>
      </p:sp>
      <p:sp>
        <p:nvSpPr>
          <p:cNvPr id="5" name="عنصر نائب للتذييل 4">
            <a:extLst>
              <a:ext uri="{FF2B5EF4-FFF2-40B4-BE49-F238E27FC236}">
                <a16:creationId xmlns:a16="http://schemas.microsoft.com/office/drawing/2014/main" id="{99B51054-249C-4777-8F5C-EE0CDE6C481B}"/>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A6DFA69B-822F-41E0-BF78-0F7A21513B60}"/>
              </a:ext>
            </a:extLst>
          </p:cNvPr>
          <p:cNvSpPr>
            <a:spLocks noGrp="1"/>
          </p:cNvSpPr>
          <p:nvPr>
            <p:ph type="sldNum" sz="quarter" idx="12"/>
          </p:nvPr>
        </p:nvSpPr>
        <p:spPr/>
        <p:txBody>
          <a:bodyPr/>
          <a:lstStyle/>
          <a:p>
            <a:fld id="{CB0A8D3F-56E7-466D-8A74-555CF34609A7}" type="slidenum">
              <a:rPr lang="en-US" smtClean="0"/>
              <a:t>‹#›</a:t>
            </a:fld>
            <a:endParaRPr lang="en-US"/>
          </a:p>
        </p:txBody>
      </p:sp>
    </p:spTree>
    <p:extLst>
      <p:ext uri="{BB962C8B-B14F-4D97-AF65-F5344CB8AC3E}">
        <p14:creationId xmlns:p14="http://schemas.microsoft.com/office/powerpoint/2010/main" val="136916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9A0DABBF-28DE-407C-9A4F-C09447C30DA8}"/>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en-US"/>
          </a:p>
        </p:txBody>
      </p:sp>
      <p:sp>
        <p:nvSpPr>
          <p:cNvPr id="3" name="عنصر نائب للعنوان العمودي 2">
            <a:extLst>
              <a:ext uri="{FF2B5EF4-FFF2-40B4-BE49-F238E27FC236}">
                <a16:creationId xmlns:a16="http://schemas.microsoft.com/office/drawing/2014/main" id="{1B9623F0-708E-44A3-9F2A-65B1A8B27AAE}"/>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344058D2-031E-4507-9306-498133A3EFA7}"/>
              </a:ext>
            </a:extLst>
          </p:cNvPr>
          <p:cNvSpPr>
            <a:spLocks noGrp="1"/>
          </p:cNvSpPr>
          <p:nvPr>
            <p:ph type="dt" sz="half" idx="10"/>
          </p:nvPr>
        </p:nvSpPr>
        <p:spPr/>
        <p:txBody>
          <a:bodyPr/>
          <a:lstStyle/>
          <a:p>
            <a:fld id="{67E73689-9B23-44D9-9CCC-47C42F8F838F}" type="datetimeFigureOut">
              <a:rPr lang="en-US" smtClean="0"/>
              <a:t>10/5/2021</a:t>
            </a:fld>
            <a:endParaRPr lang="en-US"/>
          </a:p>
        </p:txBody>
      </p:sp>
      <p:sp>
        <p:nvSpPr>
          <p:cNvPr id="5" name="عنصر نائب للتذييل 4">
            <a:extLst>
              <a:ext uri="{FF2B5EF4-FFF2-40B4-BE49-F238E27FC236}">
                <a16:creationId xmlns:a16="http://schemas.microsoft.com/office/drawing/2014/main" id="{B6625E3D-3ACD-490D-BA7F-A4A86F8850BB}"/>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2DC467FB-8679-4C30-8881-26BDC0D66431}"/>
              </a:ext>
            </a:extLst>
          </p:cNvPr>
          <p:cNvSpPr>
            <a:spLocks noGrp="1"/>
          </p:cNvSpPr>
          <p:nvPr>
            <p:ph type="sldNum" sz="quarter" idx="12"/>
          </p:nvPr>
        </p:nvSpPr>
        <p:spPr/>
        <p:txBody>
          <a:bodyPr/>
          <a:lstStyle/>
          <a:p>
            <a:fld id="{CB0A8D3F-56E7-466D-8A74-555CF34609A7}" type="slidenum">
              <a:rPr lang="en-US" smtClean="0"/>
              <a:t>‹#›</a:t>
            </a:fld>
            <a:endParaRPr lang="en-US"/>
          </a:p>
        </p:txBody>
      </p:sp>
    </p:spTree>
    <p:extLst>
      <p:ext uri="{BB962C8B-B14F-4D97-AF65-F5344CB8AC3E}">
        <p14:creationId xmlns:p14="http://schemas.microsoft.com/office/powerpoint/2010/main" val="249143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E67B274-71D5-45E1-B7EA-2100D852CBF4}"/>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E2FECFD2-0036-4ACB-8577-E5475A94365F}"/>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69FC50D1-94D7-4E6E-9331-24AB4043B87C}"/>
              </a:ext>
            </a:extLst>
          </p:cNvPr>
          <p:cNvSpPr>
            <a:spLocks noGrp="1"/>
          </p:cNvSpPr>
          <p:nvPr>
            <p:ph type="dt" sz="half" idx="10"/>
          </p:nvPr>
        </p:nvSpPr>
        <p:spPr/>
        <p:txBody>
          <a:bodyPr/>
          <a:lstStyle/>
          <a:p>
            <a:fld id="{67E73689-9B23-44D9-9CCC-47C42F8F838F}" type="datetimeFigureOut">
              <a:rPr lang="en-US" smtClean="0"/>
              <a:t>10/5/2021</a:t>
            </a:fld>
            <a:endParaRPr lang="en-US"/>
          </a:p>
        </p:txBody>
      </p:sp>
      <p:sp>
        <p:nvSpPr>
          <p:cNvPr id="5" name="عنصر نائب للتذييل 4">
            <a:extLst>
              <a:ext uri="{FF2B5EF4-FFF2-40B4-BE49-F238E27FC236}">
                <a16:creationId xmlns:a16="http://schemas.microsoft.com/office/drawing/2014/main" id="{37EEA5C9-4C15-427B-A6AC-789062689F96}"/>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9CDF8AB9-D9A1-421B-905E-14A08C8D1192}"/>
              </a:ext>
            </a:extLst>
          </p:cNvPr>
          <p:cNvSpPr>
            <a:spLocks noGrp="1"/>
          </p:cNvSpPr>
          <p:nvPr>
            <p:ph type="sldNum" sz="quarter" idx="12"/>
          </p:nvPr>
        </p:nvSpPr>
        <p:spPr/>
        <p:txBody>
          <a:bodyPr/>
          <a:lstStyle/>
          <a:p>
            <a:fld id="{CB0A8D3F-56E7-466D-8A74-555CF34609A7}" type="slidenum">
              <a:rPr lang="en-US" smtClean="0"/>
              <a:t>‹#›</a:t>
            </a:fld>
            <a:endParaRPr lang="en-US"/>
          </a:p>
        </p:txBody>
      </p:sp>
    </p:spTree>
    <p:extLst>
      <p:ext uri="{BB962C8B-B14F-4D97-AF65-F5344CB8AC3E}">
        <p14:creationId xmlns:p14="http://schemas.microsoft.com/office/powerpoint/2010/main" val="3072159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2F8C27F-0419-4CB1-8D90-20428177BF49}"/>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58954F8D-E86A-4180-844A-90A8322E2A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6BD2F324-4BA8-4B02-9545-6BA9252BF257}"/>
              </a:ext>
            </a:extLst>
          </p:cNvPr>
          <p:cNvSpPr>
            <a:spLocks noGrp="1"/>
          </p:cNvSpPr>
          <p:nvPr>
            <p:ph type="dt" sz="half" idx="10"/>
          </p:nvPr>
        </p:nvSpPr>
        <p:spPr/>
        <p:txBody>
          <a:bodyPr/>
          <a:lstStyle/>
          <a:p>
            <a:fld id="{67E73689-9B23-44D9-9CCC-47C42F8F838F}" type="datetimeFigureOut">
              <a:rPr lang="en-US" smtClean="0"/>
              <a:t>10/5/2021</a:t>
            </a:fld>
            <a:endParaRPr lang="en-US"/>
          </a:p>
        </p:txBody>
      </p:sp>
      <p:sp>
        <p:nvSpPr>
          <p:cNvPr id="5" name="عنصر نائب للتذييل 4">
            <a:extLst>
              <a:ext uri="{FF2B5EF4-FFF2-40B4-BE49-F238E27FC236}">
                <a16:creationId xmlns:a16="http://schemas.microsoft.com/office/drawing/2014/main" id="{7B617016-DC3F-482B-BCB3-3AF8800A73FD}"/>
              </a:ext>
            </a:extLst>
          </p:cNvPr>
          <p:cNvSpPr>
            <a:spLocks noGrp="1"/>
          </p:cNvSpPr>
          <p:nvPr>
            <p:ph type="ftr" sz="quarter" idx="11"/>
          </p:nvPr>
        </p:nvSpPr>
        <p:spPr/>
        <p:txBody>
          <a:bodyPr/>
          <a:lstStyle/>
          <a:p>
            <a:endParaRPr lang="en-US"/>
          </a:p>
        </p:txBody>
      </p:sp>
      <p:sp>
        <p:nvSpPr>
          <p:cNvPr id="6" name="عنصر نائب لرقم الشريحة 5">
            <a:extLst>
              <a:ext uri="{FF2B5EF4-FFF2-40B4-BE49-F238E27FC236}">
                <a16:creationId xmlns:a16="http://schemas.microsoft.com/office/drawing/2014/main" id="{AF118B33-2976-4C14-81F5-FA66F35771EF}"/>
              </a:ext>
            </a:extLst>
          </p:cNvPr>
          <p:cNvSpPr>
            <a:spLocks noGrp="1"/>
          </p:cNvSpPr>
          <p:nvPr>
            <p:ph type="sldNum" sz="quarter" idx="12"/>
          </p:nvPr>
        </p:nvSpPr>
        <p:spPr/>
        <p:txBody>
          <a:bodyPr/>
          <a:lstStyle/>
          <a:p>
            <a:fld id="{CB0A8D3F-56E7-466D-8A74-555CF34609A7}" type="slidenum">
              <a:rPr lang="en-US" smtClean="0"/>
              <a:t>‹#›</a:t>
            </a:fld>
            <a:endParaRPr lang="en-US"/>
          </a:p>
        </p:txBody>
      </p:sp>
    </p:spTree>
    <p:extLst>
      <p:ext uri="{BB962C8B-B14F-4D97-AF65-F5344CB8AC3E}">
        <p14:creationId xmlns:p14="http://schemas.microsoft.com/office/powerpoint/2010/main" val="340562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2F2A0CB-AF70-472A-92DE-F7047CA5C141}"/>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E910000A-F743-4C90-9BAD-C6EAEC312FA3}"/>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a:extLst>
              <a:ext uri="{FF2B5EF4-FFF2-40B4-BE49-F238E27FC236}">
                <a16:creationId xmlns:a16="http://schemas.microsoft.com/office/drawing/2014/main" id="{C3B86F93-F120-403C-86B4-BB2CDA13CCF6}"/>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4A8D11A6-B92A-4449-9C09-C9FB13A0F5DA}"/>
              </a:ext>
            </a:extLst>
          </p:cNvPr>
          <p:cNvSpPr>
            <a:spLocks noGrp="1"/>
          </p:cNvSpPr>
          <p:nvPr>
            <p:ph type="dt" sz="half" idx="10"/>
          </p:nvPr>
        </p:nvSpPr>
        <p:spPr/>
        <p:txBody>
          <a:bodyPr/>
          <a:lstStyle/>
          <a:p>
            <a:fld id="{67E73689-9B23-44D9-9CCC-47C42F8F838F}" type="datetimeFigureOut">
              <a:rPr lang="en-US" smtClean="0"/>
              <a:t>10/5/2021</a:t>
            </a:fld>
            <a:endParaRPr lang="en-US"/>
          </a:p>
        </p:txBody>
      </p:sp>
      <p:sp>
        <p:nvSpPr>
          <p:cNvPr id="6" name="عنصر نائب للتذييل 5">
            <a:extLst>
              <a:ext uri="{FF2B5EF4-FFF2-40B4-BE49-F238E27FC236}">
                <a16:creationId xmlns:a16="http://schemas.microsoft.com/office/drawing/2014/main" id="{C8BE7259-C5EB-4E30-B3AC-1829A793C2F1}"/>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DE34C76B-E43A-4B40-A543-6CE5E84C8651}"/>
              </a:ext>
            </a:extLst>
          </p:cNvPr>
          <p:cNvSpPr>
            <a:spLocks noGrp="1"/>
          </p:cNvSpPr>
          <p:nvPr>
            <p:ph type="sldNum" sz="quarter" idx="12"/>
          </p:nvPr>
        </p:nvSpPr>
        <p:spPr/>
        <p:txBody>
          <a:bodyPr/>
          <a:lstStyle/>
          <a:p>
            <a:fld id="{CB0A8D3F-56E7-466D-8A74-555CF34609A7}" type="slidenum">
              <a:rPr lang="en-US" smtClean="0"/>
              <a:t>‹#›</a:t>
            </a:fld>
            <a:endParaRPr lang="en-US"/>
          </a:p>
        </p:txBody>
      </p:sp>
    </p:spTree>
    <p:extLst>
      <p:ext uri="{BB962C8B-B14F-4D97-AF65-F5344CB8AC3E}">
        <p14:creationId xmlns:p14="http://schemas.microsoft.com/office/powerpoint/2010/main" val="3451602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A41419D-04C9-4068-B2FC-B6E2DC8B5E48}"/>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8369D2DD-68D2-4DE6-BBE9-6B169D0A5F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0753AB40-4BEA-4574-A85E-EC0728ECF852}"/>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نص 4">
            <a:extLst>
              <a:ext uri="{FF2B5EF4-FFF2-40B4-BE49-F238E27FC236}">
                <a16:creationId xmlns:a16="http://schemas.microsoft.com/office/drawing/2014/main" id="{8767752F-156F-4C60-87CB-FB568FF3CE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9270272D-0CE4-47E9-8534-7EF6F808C7EC}"/>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6">
            <a:extLst>
              <a:ext uri="{FF2B5EF4-FFF2-40B4-BE49-F238E27FC236}">
                <a16:creationId xmlns:a16="http://schemas.microsoft.com/office/drawing/2014/main" id="{71EFF510-E43F-4EFD-A7DA-C61B21F9E475}"/>
              </a:ext>
            </a:extLst>
          </p:cNvPr>
          <p:cNvSpPr>
            <a:spLocks noGrp="1"/>
          </p:cNvSpPr>
          <p:nvPr>
            <p:ph type="dt" sz="half" idx="10"/>
          </p:nvPr>
        </p:nvSpPr>
        <p:spPr/>
        <p:txBody>
          <a:bodyPr/>
          <a:lstStyle/>
          <a:p>
            <a:fld id="{67E73689-9B23-44D9-9CCC-47C42F8F838F}" type="datetimeFigureOut">
              <a:rPr lang="en-US" smtClean="0"/>
              <a:t>10/5/2021</a:t>
            </a:fld>
            <a:endParaRPr lang="en-US"/>
          </a:p>
        </p:txBody>
      </p:sp>
      <p:sp>
        <p:nvSpPr>
          <p:cNvPr id="8" name="عنصر نائب للتذييل 7">
            <a:extLst>
              <a:ext uri="{FF2B5EF4-FFF2-40B4-BE49-F238E27FC236}">
                <a16:creationId xmlns:a16="http://schemas.microsoft.com/office/drawing/2014/main" id="{48C86D0E-0EE8-43D5-A902-CDCC5654A072}"/>
              </a:ext>
            </a:extLst>
          </p:cNvPr>
          <p:cNvSpPr>
            <a:spLocks noGrp="1"/>
          </p:cNvSpPr>
          <p:nvPr>
            <p:ph type="ftr" sz="quarter" idx="11"/>
          </p:nvPr>
        </p:nvSpPr>
        <p:spPr/>
        <p:txBody>
          <a:bodyPr/>
          <a:lstStyle/>
          <a:p>
            <a:endParaRPr lang="en-US"/>
          </a:p>
        </p:txBody>
      </p:sp>
      <p:sp>
        <p:nvSpPr>
          <p:cNvPr id="9" name="عنصر نائب لرقم الشريحة 8">
            <a:extLst>
              <a:ext uri="{FF2B5EF4-FFF2-40B4-BE49-F238E27FC236}">
                <a16:creationId xmlns:a16="http://schemas.microsoft.com/office/drawing/2014/main" id="{30AFC14E-9D12-4FF8-B4F5-97609FED635B}"/>
              </a:ext>
            </a:extLst>
          </p:cNvPr>
          <p:cNvSpPr>
            <a:spLocks noGrp="1"/>
          </p:cNvSpPr>
          <p:nvPr>
            <p:ph type="sldNum" sz="quarter" idx="12"/>
          </p:nvPr>
        </p:nvSpPr>
        <p:spPr/>
        <p:txBody>
          <a:bodyPr/>
          <a:lstStyle/>
          <a:p>
            <a:fld id="{CB0A8D3F-56E7-466D-8A74-555CF34609A7}" type="slidenum">
              <a:rPr lang="en-US" smtClean="0"/>
              <a:t>‹#›</a:t>
            </a:fld>
            <a:endParaRPr lang="en-US"/>
          </a:p>
        </p:txBody>
      </p:sp>
    </p:spTree>
    <p:extLst>
      <p:ext uri="{BB962C8B-B14F-4D97-AF65-F5344CB8AC3E}">
        <p14:creationId xmlns:p14="http://schemas.microsoft.com/office/powerpoint/2010/main" val="666683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C7BB9AF-BC7D-46B6-B025-7DD176CE72AB}"/>
              </a:ext>
            </a:extLst>
          </p:cNvPr>
          <p:cNvSpPr>
            <a:spLocks noGrp="1"/>
          </p:cNvSpPr>
          <p:nvPr>
            <p:ph type="title"/>
          </p:nvPr>
        </p:nvSpPr>
        <p:spPr/>
        <p:txBody>
          <a:bodyPr/>
          <a:lstStyle/>
          <a:p>
            <a:r>
              <a:rPr lang="ar-SA"/>
              <a:t>انقر لتحرير نمط عنوان الشكل الرئيسي</a:t>
            </a:r>
            <a:endParaRPr lang="en-US"/>
          </a:p>
        </p:txBody>
      </p:sp>
      <p:sp>
        <p:nvSpPr>
          <p:cNvPr id="3" name="عنصر نائب للتاريخ 2">
            <a:extLst>
              <a:ext uri="{FF2B5EF4-FFF2-40B4-BE49-F238E27FC236}">
                <a16:creationId xmlns:a16="http://schemas.microsoft.com/office/drawing/2014/main" id="{260464F4-01E2-42D4-BDA5-2A6893C68309}"/>
              </a:ext>
            </a:extLst>
          </p:cNvPr>
          <p:cNvSpPr>
            <a:spLocks noGrp="1"/>
          </p:cNvSpPr>
          <p:nvPr>
            <p:ph type="dt" sz="half" idx="10"/>
          </p:nvPr>
        </p:nvSpPr>
        <p:spPr/>
        <p:txBody>
          <a:bodyPr/>
          <a:lstStyle/>
          <a:p>
            <a:fld id="{67E73689-9B23-44D9-9CCC-47C42F8F838F}" type="datetimeFigureOut">
              <a:rPr lang="en-US" smtClean="0"/>
              <a:t>10/5/2021</a:t>
            </a:fld>
            <a:endParaRPr lang="en-US"/>
          </a:p>
        </p:txBody>
      </p:sp>
      <p:sp>
        <p:nvSpPr>
          <p:cNvPr id="4" name="عنصر نائب للتذييل 3">
            <a:extLst>
              <a:ext uri="{FF2B5EF4-FFF2-40B4-BE49-F238E27FC236}">
                <a16:creationId xmlns:a16="http://schemas.microsoft.com/office/drawing/2014/main" id="{7D39B1E8-B81C-4FE7-8C36-6056E1DD184F}"/>
              </a:ext>
            </a:extLst>
          </p:cNvPr>
          <p:cNvSpPr>
            <a:spLocks noGrp="1"/>
          </p:cNvSpPr>
          <p:nvPr>
            <p:ph type="ftr" sz="quarter" idx="11"/>
          </p:nvPr>
        </p:nvSpPr>
        <p:spPr/>
        <p:txBody>
          <a:bodyPr/>
          <a:lstStyle/>
          <a:p>
            <a:endParaRPr lang="en-US"/>
          </a:p>
        </p:txBody>
      </p:sp>
      <p:sp>
        <p:nvSpPr>
          <p:cNvPr id="5" name="عنصر نائب لرقم الشريحة 4">
            <a:extLst>
              <a:ext uri="{FF2B5EF4-FFF2-40B4-BE49-F238E27FC236}">
                <a16:creationId xmlns:a16="http://schemas.microsoft.com/office/drawing/2014/main" id="{DF8CACD2-94E4-4732-B3FF-53778C49EA8C}"/>
              </a:ext>
            </a:extLst>
          </p:cNvPr>
          <p:cNvSpPr>
            <a:spLocks noGrp="1"/>
          </p:cNvSpPr>
          <p:nvPr>
            <p:ph type="sldNum" sz="quarter" idx="12"/>
          </p:nvPr>
        </p:nvSpPr>
        <p:spPr/>
        <p:txBody>
          <a:bodyPr/>
          <a:lstStyle/>
          <a:p>
            <a:fld id="{CB0A8D3F-56E7-466D-8A74-555CF34609A7}" type="slidenum">
              <a:rPr lang="en-US" smtClean="0"/>
              <a:t>‹#›</a:t>
            </a:fld>
            <a:endParaRPr lang="en-US"/>
          </a:p>
        </p:txBody>
      </p:sp>
    </p:spTree>
    <p:extLst>
      <p:ext uri="{BB962C8B-B14F-4D97-AF65-F5344CB8AC3E}">
        <p14:creationId xmlns:p14="http://schemas.microsoft.com/office/powerpoint/2010/main" val="363170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F14D9BB0-8BA2-4907-A1BD-DF4B758E20A5}"/>
              </a:ext>
            </a:extLst>
          </p:cNvPr>
          <p:cNvSpPr>
            <a:spLocks noGrp="1"/>
          </p:cNvSpPr>
          <p:nvPr>
            <p:ph type="dt" sz="half" idx="10"/>
          </p:nvPr>
        </p:nvSpPr>
        <p:spPr/>
        <p:txBody>
          <a:bodyPr/>
          <a:lstStyle/>
          <a:p>
            <a:fld id="{67E73689-9B23-44D9-9CCC-47C42F8F838F}" type="datetimeFigureOut">
              <a:rPr lang="en-US" smtClean="0"/>
              <a:t>10/5/2021</a:t>
            </a:fld>
            <a:endParaRPr lang="en-US"/>
          </a:p>
        </p:txBody>
      </p:sp>
      <p:sp>
        <p:nvSpPr>
          <p:cNvPr id="3" name="عنصر نائب للتذييل 2">
            <a:extLst>
              <a:ext uri="{FF2B5EF4-FFF2-40B4-BE49-F238E27FC236}">
                <a16:creationId xmlns:a16="http://schemas.microsoft.com/office/drawing/2014/main" id="{EE63E444-DC4C-4A25-B90A-D05CB09DE019}"/>
              </a:ext>
            </a:extLst>
          </p:cNvPr>
          <p:cNvSpPr>
            <a:spLocks noGrp="1"/>
          </p:cNvSpPr>
          <p:nvPr>
            <p:ph type="ftr" sz="quarter" idx="11"/>
          </p:nvPr>
        </p:nvSpPr>
        <p:spPr/>
        <p:txBody>
          <a:bodyPr/>
          <a:lstStyle/>
          <a:p>
            <a:endParaRPr lang="en-US"/>
          </a:p>
        </p:txBody>
      </p:sp>
      <p:sp>
        <p:nvSpPr>
          <p:cNvPr id="4" name="عنصر نائب لرقم الشريحة 3">
            <a:extLst>
              <a:ext uri="{FF2B5EF4-FFF2-40B4-BE49-F238E27FC236}">
                <a16:creationId xmlns:a16="http://schemas.microsoft.com/office/drawing/2014/main" id="{56F428D9-5F0B-4C93-AA0B-FF05BF9DEACC}"/>
              </a:ext>
            </a:extLst>
          </p:cNvPr>
          <p:cNvSpPr>
            <a:spLocks noGrp="1"/>
          </p:cNvSpPr>
          <p:nvPr>
            <p:ph type="sldNum" sz="quarter" idx="12"/>
          </p:nvPr>
        </p:nvSpPr>
        <p:spPr/>
        <p:txBody>
          <a:bodyPr/>
          <a:lstStyle/>
          <a:p>
            <a:fld id="{CB0A8D3F-56E7-466D-8A74-555CF34609A7}" type="slidenum">
              <a:rPr lang="en-US" smtClean="0"/>
              <a:t>‹#›</a:t>
            </a:fld>
            <a:endParaRPr lang="en-US"/>
          </a:p>
        </p:txBody>
      </p:sp>
    </p:spTree>
    <p:extLst>
      <p:ext uri="{BB962C8B-B14F-4D97-AF65-F5344CB8AC3E}">
        <p14:creationId xmlns:p14="http://schemas.microsoft.com/office/powerpoint/2010/main" val="2936576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EF078BD-2F8F-4795-A417-0D95964C62F6}"/>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محتوى 2">
            <a:extLst>
              <a:ext uri="{FF2B5EF4-FFF2-40B4-BE49-F238E27FC236}">
                <a16:creationId xmlns:a16="http://schemas.microsoft.com/office/drawing/2014/main" id="{60224722-EB71-40DD-95C7-666F106DEF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نص 3">
            <a:extLst>
              <a:ext uri="{FF2B5EF4-FFF2-40B4-BE49-F238E27FC236}">
                <a16:creationId xmlns:a16="http://schemas.microsoft.com/office/drawing/2014/main" id="{FF2FEC93-FD2D-458E-8364-96C4B9CD2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84988B78-F3D6-4F08-B5EC-BDB8B4ACD674}"/>
              </a:ext>
            </a:extLst>
          </p:cNvPr>
          <p:cNvSpPr>
            <a:spLocks noGrp="1"/>
          </p:cNvSpPr>
          <p:nvPr>
            <p:ph type="dt" sz="half" idx="10"/>
          </p:nvPr>
        </p:nvSpPr>
        <p:spPr/>
        <p:txBody>
          <a:bodyPr/>
          <a:lstStyle/>
          <a:p>
            <a:fld id="{67E73689-9B23-44D9-9CCC-47C42F8F838F}" type="datetimeFigureOut">
              <a:rPr lang="en-US" smtClean="0"/>
              <a:t>10/5/2021</a:t>
            </a:fld>
            <a:endParaRPr lang="en-US"/>
          </a:p>
        </p:txBody>
      </p:sp>
      <p:sp>
        <p:nvSpPr>
          <p:cNvPr id="6" name="عنصر نائب للتذييل 5">
            <a:extLst>
              <a:ext uri="{FF2B5EF4-FFF2-40B4-BE49-F238E27FC236}">
                <a16:creationId xmlns:a16="http://schemas.microsoft.com/office/drawing/2014/main" id="{7C74DBE6-6F73-4C23-A1D5-EDBD280ABC09}"/>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811B31E0-5811-40B3-BAFC-45130A34136E}"/>
              </a:ext>
            </a:extLst>
          </p:cNvPr>
          <p:cNvSpPr>
            <a:spLocks noGrp="1"/>
          </p:cNvSpPr>
          <p:nvPr>
            <p:ph type="sldNum" sz="quarter" idx="12"/>
          </p:nvPr>
        </p:nvSpPr>
        <p:spPr/>
        <p:txBody>
          <a:bodyPr/>
          <a:lstStyle/>
          <a:p>
            <a:fld id="{CB0A8D3F-56E7-466D-8A74-555CF34609A7}" type="slidenum">
              <a:rPr lang="en-US" smtClean="0"/>
              <a:t>‹#›</a:t>
            </a:fld>
            <a:endParaRPr lang="en-US"/>
          </a:p>
        </p:txBody>
      </p:sp>
    </p:spTree>
    <p:extLst>
      <p:ext uri="{BB962C8B-B14F-4D97-AF65-F5344CB8AC3E}">
        <p14:creationId xmlns:p14="http://schemas.microsoft.com/office/powerpoint/2010/main" val="409133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30E8C0D-0508-4253-9A62-A9E055940DDB}"/>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en-US"/>
          </a:p>
        </p:txBody>
      </p:sp>
      <p:sp>
        <p:nvSpPr>
          <p:cNvPr id="3" name="عنصر نائب للصورة 2">
            <a:extLst>
              <a:ext uri="{FF2B5EF4-FFF2-40B4-BE49-F238E27FC236}">
                <a16:creationId xmlns:a16="http://schemas.microsoft.com/office/drawing/2014/main" id="{F79FED2C-F032-4AED-913D-3F7C577121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a:extLst>
              <a:ext uri="{FF2B5EF4-FFF2-40B4-BE49-F238E27FC236}">
                <a16:creationId xmlns:a16="http://schemas.microsoft.com/office/drawing/2014/main" id="{A434C85E-3F52-4E36-9DE7-16A5E1F239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60808FAE-B4FA-4FCC-9625-55E09C9CE7C7}"/>
              </a:ext>
            </a:extLst>
          </p:cNvPr>
          <p:cNvSpPr>
            <a:spLocks noGrp="1"/>
          </p:cNvSpPr>
          <p:nvPr>
            <p:ph type="dt" sz="half" idx="10"/>
          </p:nvPr>
        </p:nvSpPr>
        <p:spPr/>
        <p:txBody>
          <a:bodyPr/>
          <a:lstStyle/>
          <a:p>
            <a:fld id="{67E73689-9B23-44D9-9CCC-47C42F8F838F}" type="datetimeFigureOut">
              <a:rPr lang="en-US" smtClean="0"/>
              <a:t>10/5/2021</a:t>
            </a:fld>
            <a:endParaRPr lang="en-US"/>
          </a:p>
        </p:txBody>
      </p:sp>
      <p:sp>
        <p:nvSpPr>
          <p:cNvPr id="6" name="عنصر نائب للتذييل 5">
            <a:extLst>
              <a:ext uri="{FF2B5EF4-FFF2-40B4-BE49-F238E27FC236}">
                <a16:creationId xmlns:a16="http://schemas.microsoft.com/office/drawing/2014/main" id="{5CB0C087-4F98-491F-B882-1EB3B19CAEEE}"/>
              </a:ext>
            </a:extLst>
          </p:cNvPr>
          <p:cNvSpPr>
            <a:spLocks noGrp="1"/>
          </p:cNvSpPr>
          <p:nvPr>
            <p:ph type="ftr" sz="quarter" idx="11"/>
          </p:nvPr>
        </p:nvSpPr>
        <p:spPr/>
        <p:txBody>
          <a:bodyPr/>
          <a:lstStyle/>
          <a:p>
            <a:endParaRPr lang="en-US"/>
          </a:p>
        </p:txBody>
      </p:sp>
      <p:sp>
        <p:nvSpPr>
          <p:cNvPr id="7" name="عنصر نائب لرقم الشريحة 6">
            <a:extLst>
              <a:ext uri="{FF2B5EF4-FFF2-40B4-BE49-F238E27FC236}">
                <a16:creationId xmlns:a16="http://schemas.microsoft.com/office/drawing/2014/main" id="{8EF39AB4-83CC-4798-B817-3C1827C0113F}"/>
              </a:ext>
            </a:extLst>
          </p:cNvPr>
          <p:cNvSpPr>
            <a:spLocks noGrp="1"/>
          </p:cNvSpPr>
          <p:nvPr>
            <p:ph type="sldNum" sz="quarter" idx="12"/>
          </p:nvPr>
        </p:nvSpPr>
        <p:spPr/>
        <p:txBody>
          <a:bodyPr/>
          <a:lstStyle/>
          <a:p>
            <a:fld id="{CB0A8D3F-56E7-466D-8A74-555CF34609A7}" type="slidenum">
              <a:rPr lang="en-US" smtClean="0"/>
              <a:t>‹#›</a:t>
            </a:fld>
            <a:endParaRPr lang="en-US"/>
          </a:p>
        </p:txBody>
      </p:sp>
    </p:spTree>
    <p:extLst>
      <p:ext uri="{BB962C8B-B14F-4D97-AF65-F5344CB8AC3E}">
        <p14:creationId xmlns:p14="http://schemas.microsoft.com/office/powerpoint/2010/main" val="1893013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5E6843FC-8559-4D57-9C94-5FDAABE3FCCE}"/>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en-US"/>
          </a:p>
        </p:txBody>
      </p:sp>
      <p:sp>
        <p:nvSpPr>
          <p:cNvPr id="3" name="عنصر نائب للنص 2">
            <a:extLst>
              <a:ext uri="{FF2B5EF4-FFF2-40B4-BE49-F238E27FC236}">
                <a16:creationId xmlns:a16="http://schemas.microsoft.com/office/drawing/2014/main" id="{8DF27DA8-5489-4B8C-B753-4797F54D4DA4}"/>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3">
            <a:extLst>
              <a:ext uri="{FF2B5EF4-FFF2-40B4-BE49-F238E27FC236}">
                <a16:creationId xmlns:a16="http://schemas.microsoft.com/office/drawing/2014/main" id="{FED8E57E-EE8E-4E59-8D95-3D5F6CEAF323}"/>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7E73689-9B23-44D9-9CCC-47C42F8F838F}" type="datetimeFigureOut">
              <a:rPr lang="en-US" smtClean="0"/>
              <a:t>10/5/2021</a:t>
            </a:fld>
            <a:endParaRPr lang="en-US"/>
          </a:p>
        </p:txBody>
      </p:sp>
      <p:sp>
        <p:nvSpPr>
          <p:cNvPr id="5" name="عنصر نائب للتذييل 4">
            <a:extLst>
              <a:ext uri="{FF2B5EF4-FFF2-40B4-BE49-F238E27FC236}">
                <a16:creationId xmlns:a16="http://schemas.microsoft.com/office/drawing/2014/main" id="{D9026D47-C493-48C0-9ED3-7809F8E7C0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عنصر نائب لرقم الشريحة 5">
            <a:extLst>
              <a:ext uri="{FF2B5EF4-FFF2-40B4-BE49-F238E27FC236}">
                <a16:creationId xmlns:a16="http://schemas.microsoft.com/office/drawing/2014/main" id="{3249AEDE-40B8-48F1-A047-73BB219344B4}"/>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B0A8D3F-56E7-466D-8A74-555CF34609A7}" type="slidenum">
              <a:rPr lang="en-US" smtClean="0"/>
              <a:t>‹#›</a:t>
            </a:fld>
            <a:endParaRPr lang="en-US"/>
          </a:p>
        </p:txBody>
      </p:sp>
    </p:spTree>
    <p:extLst>
      <p:ext uri="{BB962C8B-B14F-4D97-AF65-F5344CB8AC3E}">
        <p14:creationId xmlns:p14="http://schemas.microsoft.com/office/powerpoint/2010/main" val="59233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E6E6891-CB59-48B7-A78B-CF87D6F69A9B}"/>
              </a:ext>
            </a:extLst>
          </p:cNvPr>
          <p:cNvSpPr>
            <a:spLocks noGrp="1"/>
          </p:cNvSpPr>
          <p:nvPr>
            <p:ph type="ctrTitle"/>
          </p:nvPr>
        </p:nvSpPr>
        <p:spPr>
          <a:xfrm rot="20467398">
            <a:off x="1265206" y="2479586"/>
            <a:ext cx="9144000" cy="781199"/>
          </a:xfrm>
        </p:spPr>
        <p:txBody>
          <a:bodyPr>
            <a:noAutofit/>
          </a:bodyPr>
          <a:lstStyle/>
          <a:p>
            <a:r>
              <a:rPr lang="ar-IQ" sz="6600" b="1" kern="0" dirty="0">
                <a:solidFill>
                  <a:srgbClr val="FF0000"/>
                </a:solidFill>
                <a:effectLst/>
                <a:latin typeface="Sakkal Majalla" panose="02000000000000000000" pitchFamily="2" charset="-78"/>
                <a:ea typeface="Times New Roman" panose="02020603050405020304" pitchFamily="18" charset="0"/>
                <a:cs typeface="Sakkal Majalla" panose="02000000000000000000" pitchFamily="2" charset="-78"/>
              </a:rPr>
              <a:t>قاعدة: (الأَصْل فِي الْكَلَام الْحَقِيقَة)</a:t>
            </a:r>
            <a:endParaRPr lang="en-US" sz="31000" dirty="0">
              <a:solidFill>
                <a:srgbClr val="FF0000"/>
              </a:solidFill>
            </a:endParaRPr>
          </a:p>
        </p:txBody>
      </p:sp>
    </p:spTree>
    <p:extLst>
      <p:ext uri="{BB962C8B-B14F-4D97-AF65-F5344CB8AC3E}">
        <p14:creationId xmlns:p14="http://schemas.microsoft.com/office/powerpoint/2010/main" val="1034938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E6E6891-CB59-48B7-A78B-CF87D6F69A9B}"/>
              </a:ext>
            </a:extLst>
          </p:cNvPr>
          <p:cNvSpPr>
            <a:spLocks noGrp="1"/>
          </p:cNvSpPr>
          <p:nvPr>
            <p:ph type="ctrTitle"/>
          </p:nvPr>
        </p:nvSpPr>
        <p:spPr>
          <a:xfrm>
            <a:off x="1524000" y="564521"/>
            <a:ext cx="9144000" cy="781199"/>
          </a:xfrm>
        </p:spPr>
        <p:txBody>
          <a:bodyPr>
            <a:noAutofit/>
          </a:bodyPr>
          <a:lstStyle/>
          <a:p>
            <a:r>
              <a:rPr lang="ar-IQ" sz="4800" b="1" dirty="0">
                <a:solidFill>
                  <a:srgbClr val="FF0000"/>
                </a:solidFill>
              </a:rPr>
              <a:t>تعريف الحقيقة والمجاز</a:t>
            </a:r>
            <a:endParaRPr lang="en-US" sz="4800" b="1" dirty="0">
              <a:solidFill>
                <a:srgbClr val="FF0000"/>
              </a:solidFill>
            </a:endParaRPr>
          </a:p>
        </p:txBody>
      </p:sp>
      <p:sp>
        <p:nvSpPr>
          <p:cNvPr id="5" name="مربع نص 4">
            <a:extLst>
              <a:ext uri="{FF2B5EF4-FFF2-40B4-BE49-F238E27FC236}">
                <a16:creationId xmlns:a16="http://schemas.microsoft.com/office/drawing/2014/main" id="{684A0CB0-1552-4ED7-B228-D39E2DB13E33}"/>
              </a:ext>
            </a:extLst>
          </p:cNvPr>
          <p:cNvSpPr txBox="1"/>
          <p:nvPr/>
        </p:nvSpPr>
        <p:spPr>
          <a:xfrm>
            <a:off x="135147" y="1598242"/>
            <a:ext cx="11921705" cy="4127284"/>
          </a:xfrm>
          <a:prstGeom prst="rect">
            <a:avLst/>
          </a:prstGeom>
          <a:noFill/>
        </p:spPr>
        <p:txBody>
          <a:bodyPr wrap="square">
            <a:spAutoFit/>
          </a:bodyPr>
          <a:lstStyle/>
          <a:p>
            <a:pPr marL="0" marR="0" indent="178435" algn="just" rtl="1">
              <a:lnSpc>
                <a:spcPct val="115000"/>
              </a:lnSpc>
              <a:spcBef>
                <a:spcPts val="0"/>
              </a:spcBef>
              <a:spcAft>
                <a:spcPts val="0"/>
              </a:spcAft>
              <a:tabLst>
                <a:tab pos="272415" algn="r"/>
              </a:tabLst>
            </a:pPr>
            <a:r>
              <a:rPr lang="ar-SA" sz="3200" b="1" dirty="0">
                <a:effectLst/>
                <a:latin typeface="Calibri" panose="020F0502020204030204" pitchFamily="34" charset="0"/>
                <a:ea typeface="Calibri" panose="020F0502020204030204" pitchFamily="34" charset="0"/>
                <a:cs typeface="Sakkal Majalla" panose="02000000000000000000" pitchFamily="2" charset="-78"/>
              </a:rPr>
              <a:t>الْحَقِيقَة فِي اللُّغَة: </a:t>
            </a:r>
            <a:r>
              <a:rPr lang="ar-SA" sz="3200" dirty="0">
                <a:effectLst/>
                <a:latin typeface="Calibri" panose="020F0502020204030204" pitchFamily="34" charset="0"/>
                <a:ea typeface="Calibri" panose="020F0502020204030204" pitchFamily="34" charset="0"/>
                <a:cs typeface="Sakkal Majalla" panose="02000000000000000000" pitchFamily="2" charset="-78"/>
              </a:rPr>
              <a:t>مِن حق الشَّيْء إِذا ثَبت، وَهِي فعيلة بِمَعْنى فاعلة.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sz="3200" b="1" dirty="0">
                <a:effectLst/>
                <a:latin typeface="Calibri" panose="020F0502020204030204" pitchFamily="34" charset="0"/>
                <a:ea typeface="Calibri" panose="020F0502020204030204" pitchFamily="34" charset="0"/>
                <a:cs typeface="Sakkal Majalla" panose="02000000000000000000" pitchFamily="2" charset="-78"/>
              </a:rPr>
              <a:t>وفِي الِاصْطِلَاح: </a:t>
            </a:r>
            <a:r>
              <a:rPr lang="ar-SA" sz="3200" dirty="0">
                <a:effectLst/>
                <a:latin typeface="Calibri" panose="020F0502020204030204" pitchFamily="34" charset="0"/>
                <a:ea typeface="Calibri" panose="020F0502020204030204" pitchFamily="34" charset="0"/>
                <a:cs typeface="Sakkal Majalla" panose="02000000000000000000" pitchFamily="2" charset="-78"/>
              </a:rPr>
              <a:t>استعمال الْكَلِمَة فِيمَا وضعت لَهُ فِي اصْطِلَاح التخاطب، كاستعمال لَفْظَة الْقَتْل مثلا فِي إزهاق الرّوح، فَإِنَّهُ حَقِيقَة لاستعماله فِي الْمَعْنى الوضعي لَهُ، وكاستعمال (الأسد) في الحيوان المفترس.</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sz="3200" b="1" dirty="0">
                <a:effectLst/>
                <a:latin typeface="Calibri" panose="020F0502020204030204" pitchFamily="34" charset="0"/>
                <a:ea typeface="Calibri" panose="020F0502020204030204" pitchFamily="34" charset="0"/>
                <a:cs typeface="Sakkal Majalla" panose="02000000000000000000" pitchFamily="2" charset="-78"/>
              </a:rPr>
              <a:t>وَالْمجَاز لغة: </a:t>
            </a:r>
            <a:r>
              <a:rPr lang="ar-SA" sz="3200" dirty="0">
                <a:effectLst/>
                <a:latin typeface="Calibri" panose="020F0502020204030204" pitchFamily="34" charset="0"/>
                <a:ea typeface="Calibri" panose="020F0502020204030204" pitchFamily="34" charset="0"/>
                <a:cs typeface="Sakkal Majalla" panose="02000000000000000000" pitchFamily="2" charset="-78"/>
              </a:rPr>
              <a:t> التجاوز والتعدّي.</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sz="3200" b="1" dirty="0">
                <a:effectLst/>
                <a:latin typeface="Calibri" panose="020F0502020204030204" pitchFamily="34" charset="0"/>
                <a:ea typeface="Calibri" panose="020F0502020204030204" pitchFamily="34" charset="0"/>
                <a:cs typeface="Sakkal Majalla" panose="02000000000000000000" pitchFamily="2" charset="-78"/>
              </a:rPr>
              <a:t>واصطلاحا:</a:t>
            </a:r>
            <a:r>
              <a:rPr lang="ar-SA" sz="3200" dirty="0">
                <a:effectLst/>
                <a:latin typeface="Calibri" panose="020F0502020204030204" pitchFamily="34" charset="0"/>
                <a:ea typeface="Calibri" panose="020F0502020204030204" pitchFamily="34" charset="0"/>
                <a:cs typeface="Sakkal Majalla" panose="02000000000000000000" pitchFamily="2" charset="-78"/>
              </a:rPr>
              <a:t> هُوَ اسْتِعْمَال الْكَلِمَة فِي غير مَا وضعت لَهُ لقَرِينَة، وَذَلِكَ كاستعمال لَفْظَة الْقَتْل فِي الإيلام أو التدمير المعنوي كما يقال لأحد </a:t>
            </a:r>
            <a:r>
              <a:rPr lang="ar-SA" sz="3200" dirty="0" err="1">
                <a:effectLst/>
                <a:latin typeface="Calibri" panose="020F0502020204030204" pitchFamily="34" charset="0"/>
                <a:ea typeface="Calibri" panose="020F0502020204030204" pitchFamily="34" charset="0"/>
                <a:cs typeface="Sakkal Majalla" panose="02000000000000000000" pitchFamily="2" charset="-78"/>
              </a:rPr>
              <a:t>المتجادلين</a:t>
            </a:r>
            <a:r>
              <a:rPr lang="ar-SA" sz="3200" dirty="0">
                <a:effectLst/>
                <a:latin typeface="Calibri" panose="020F0502020204030204" pitchFamily="34" charset="0"/>
                <a:ea typeface="Calibri" panose="020F0502020204030204" pitchFamily="34" charset="0"/>
                <a:cs typeface="Sakkal Majalla" panose="02000000000000000000" pitchFamily="2" charset="-78"/>
              </a:rPr>
              <a:t>: لقد قتل صاحبه أي غلب عليه ودمَّر حجته.</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sz="3200" dirty="0">
                <a:effectLst/>
                <a:latin typeface="Calibri" panose="020F0502020204030204" pitchFamily="34" charset="0"/>
                <a:ea typeface="Calibri" panose="020F0502020204030204" pitchFamily="34" charset="0"/>
                <a:cs typeface="Sakkal Majalla" panose="02000000000000000000" pitchFamily="2" charset="-78"/>
              </a:rPr>
              <a:t>وكاستعمال لفظ (الأسد) للرجل الشجاع.</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66195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E6E6891-CB59-48B7-A78B-CF87D6F69A9B}"/>
              </a:ext>
            </a:extLst>
          </p:cNvPr>
          <p:cNvSpPr>
            <a:spLocks noGrp="1"/>
          </p:cNvSpPr>
          <p:nvPr>
            <p:ph type="ctrTitle"/>
          </p:nvPr>
        </p:nvSpPr>
        <p:spPr>
          <a:xfrm>
            <a:off x="1524000" y="133201"/>
            <a:ext cx="9144000" cy="781199"/>
          </a:xfrm>
        </p:spPr>
        <p:txBody>
          <a:bodyPr>
            <a:normAutofit/>
          </a:bodyPr>
          <a:lstStyle/>
          <a:p>
            <a:r>
              <a:rPr lang="ar-IQ" sz="3200" b="1" u="sng" dirty="0">
                <a:effectLst/>
                <a:latin typeface="Calibri" panose="020F0502020204030204" pitchFamily="34" charset="0"/>
                <a:ea typeface="Calibri" panose="020F0502020204030204" pitchFamily="34" charset="0"/>
                <a:cs typeface="Sakkal Majalla" panose="02000000000000000000" pitchFamily="2" charset="-78"/>
              </a:rPr>
              <a:t>معنى القاعدة:</a:t>
            </a:r>
            <a:endParaRPr lang="en-US" sz="8800" dirty="0"/>
          </a:p>
        </p:txBody>
      </p:sp>
      <p:sp>
        <p:nvSpPr>
          <p:cNvPr id="3" name="عنوان فرعي 2">
            <a:extLst>
              <a:ext uri="{FF2B5EF4-FFF2-40B4-BE49-F238E27FC236}">
                <a16:creationId xmlns:a16="http://schemas.microsoft.com/office/drawing/2014/main" id="{7AB993FF-85A4-4C78-A987-BCB0DB57CA38}"/>
              </a:ext>
            </a:extLst>
          </p:cNvPr>
          <p:cNvSpPr>
            <a:spLocks noGrp="1"/>
          </p:cNvSpPr>
          <p:nvPr>
            <p:ph type="subTitle" idx="1"/>
          </p:nvPr>
        </p:nvSpPr>
        <p:spPr>
          <a:xfrm>
            <a:off x="143775" y="994913"/>
            <a:ext cx="11967712" cy="5729886"/>
          </a:xfrm>
        </p:spPr>
        <p:txBody>
          <a:bodyPr>
            <a:normAutofit fontScale="92500" lnSpcReduction="10000"/>
          </a:bodyPr>
          <a:lstStyle/>
          <a:p>
            <a:pPr marL="0" marR="0" indent="178435" algn="just" rtl="1">
              <a:lnSpc>
                <a:spcPct val="115000"/>
              </a:lnSpc>
              <a:spcBef>
                <a:spcPts val="0"/>
              </a:spcBef>
              <a:spcAft>
                <a:spcPts val="0"/>
              </a:spcAft>
              <a:tabLst>
                <a:tab pos="272415" algn="r"/>
              </a:tabLst>
            </a:pPr>
            <a:r>
              <a:rPr lang="ar-SA" sz="2800" b="1" dirty="0">
                <a:effectLst/>
                <a:latin typeface="Calibri" panose="020F0502020204030204" pitchFamily="34" charset="0"/>
                <a:ea typeface="Calibri" panose="020F0502020204030204" pitchFamily="34" charset="0"/>
                <a:cs typeface="Sakkal Majalla" panose="02000000000000000000" pitchFamily="2" charset="-78"/>
              </a:rPr>
              <a:t>المُرَاد بِهَذِهِ الْقَاعِدَة أَنه إِذا كَانَ للفظ مَعْنيانِ؛ معنى حَقِيقِيّ وَمعنى مجازي، وَورد اللفظ مُجَردا عَن مُرَجّح يرجح أحد الْمَعْنيين على الآخر، حينئذٍ يُحمَلُ اللفظ على الـمَعْنى الْحَقِيقِيّ لَا الْمجَازِي، ولا خلاف في أن الحمل على الحقيقة هو الأصل، ولا يحتاج إلى دليل، وأن الحمل على المجاز خلاف الأصل فلذا يحتاج إلى دليل يرجحه على الظاهر الراجح. </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IQ" sz="2800" b="1" u="sng" dirty="0">
                <a:solidFill>
                  <a:srgbClr val="FF0000"/>
                </a:solidFill>
                <a:effectLst/>
                <a:latin typeface="Calibri" panose="020F0502020204030204" pitchFamily="34" charset="0"/>
                <a:ea typeface="Calibri" panose="020F0502020204030204" pitchFamily="34" charset="0"/>
                <a:cs typeface="Sakkal Majalla" panose="02000000000000000000" pitchFamily="2" charset="-78"/>
              </a:rPr>
              <a:t>من أمثلة  القاعدة:</a:t>
            </a:r>
            <a:endParaRPr lang="en-US" sz="2800" b="1"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tabLst>
                <a:tab pos="272415" algn="r"/>
                <a:tab pos="391160" algn="r"/>
              </a:tabLst>
            </a:pPr>
            <a:r>
              <a:rPr lang="ar-SA" sz="2800" b="1" dirty="0">
                <a:effectLst/>
                <a:latin typeface="Calibri" panose="020F0502020204030204" pitchFamily="34" charset="0"/>
                <a:ea typeface="Calibri" panose="020F0502020204030204" pitchFamily="34" charset="0"/>
                <a:cs typeface="Sakkal Majalla" panose="02000000000000000000" pitchFamily="2" charset="-78"/>
              </a:rPr>
              <a:t>لو قال: هذه الدار لزيد كان ذلك إقرارا له بالملك، حتى لو قال: أردت أنها مسكنه ولم أرد التمليك، ولا بينة له في ذلك، لم يقبل منه.</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tabLst>
                <a:tab pos="272415" algn="r"/>
                <a:tab pos="391160" algn="r"/>
              </a:tabLst>
            </a:pPr>
            <a:r>
              <a:rPr lang="ar-SA" sz="2800" b="1" dirty="0">
                <a:effectLst/>
                <a:latin typeface="Calibri" panose="020F0502020204030204" pitchFamily="34" charset="0"/>
                <a:ea typeface="Calibri" panose="020F0502020204030204" pitchFamily="34" charset="0"/>
                <a:cs typeface="Sakkal Majalla" panose="02000000000000000000" pitchFamily="2" charset="-78"/>
              </a:rPr>
              <a:t>لو قال: وقفت داري على حفاظ القرآن، </a:t>
            </a:r>
            <a:r>
              <a:rPr lang="ar-SA" sz="2800" b="1" dirty="0" err="1">
                <a:effectLst/>
                <a:latin typeface="Calibri" panose="020F0502020204030204" pitchFamily="34" charset="0"/>
                <a:ea typeface="Calibri" panose="020F0502020204030204" pitchFamily="34" charset="0"/>
                <a:cs typeface="Sakkal Majalla" panose="02000000000000000000" pitchFamily="2" charset="-78"/>
              </a:rPr>
              <a:t>لميدخل</a:t>
            </a:r>
            <a:r>
              <a:rPr lang="ar-SA" sz="2800" b="1" dirty="0">
                <a:effectLst/>
                <a:latin typeface="Calibri" panose="020F0502020204030204" pitchFamily="34" charset="0"/>
                <a:ea typeface="Calibri" panose="020F0502020204030204" pitchFamily="34" charset="0"/>
                <a:cs typeface="Sakkal Majalla" panose="02000000000000000000" pitchFamily="2" charset="-78"/>
              </a:rPr>
              <a:t> فيه من كان حافظا ونسي، لأن لا يطلق عليه أنه حافظ إلا مجازا باعتبار ما كان.</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tabLst>
                <a:tab pos="272415" algn="r"/>
                <a:tab pos="391160" algn="r"/>
              </a:tabLst>
            </a:pPr>
            <a:r>
              <a:rPr lang="ar-SA" sz="2800" b="1" dirty="0">
                <a:effectLst/>
                <a:latin typeface="Calibri" panose="020F0502020204030204" pitchFamily="34" charset="0"/>
                <a:ea typeface="Calibri" panose="020F0502020204030204" pitchFamily="34" charset="0"/>
                <a:cs typeface="Sakkal Majalla" panose="02000000000000000000" pitchFamily="2" charset="-78"/>
              </a:rPr>
              <a:t>لو حلف لا يبيع ولا يشتري، لم يحنث إلا بالعقد الصحيح دون الفاسد، </a:t>
            </a:r>
            <a:r>
              <a:rPr lang="ar-SA" sz="2800" b="1" dirty="0" err="1">
                <a:effectLst/>
                <a:latin typeface="Calibri" panose="020F0502020204030204" pitchFamily="34" charset="0"/>
                <a:ea typeface="Calibri" panose="020F0502020204030204" pitchFamily="34" charset="0"/>
                <a:cs typeface="Sakkal Majalla" panose="02000000000000000000" pitchFamily="2" charset="-78"/>
              </a:rPr>
              <a:t>بناءعلى</a:t>
            </a:r>
            <a:r>
              <a:rPr lang="ar-SA" sz="2800" b="1" dirty="0">
                <a:effectLst/>
                <a:latin typeface="Calibri" panose="020F0502020204030204" pitchFamily="34" charset="0"/>
                <a:ea typeface="Calibri" panose="020F0502020204030204" pitchFamily="34" charset="0"/>
                <a:cs typeface="Sakkal Majalla" panose="02000000000000000000" pitchFamily="2" charset="-78"/>
              </a:rPr>
              <a:t> أن الحقائق الشرعية إنما تتعلق بالصحيح دون الباطل والفاسد، فلو باع ميتة او خنزيرا أو خمرا لم يحنث.</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tabLst>
                <a:tab pos="272415" algn="r"/>
                <a:tab pos="391160" algn="r"/>
              </a:tabLst>
            </a:pPr>
            <a:r>
              <a:rPr lang="ar-SA" sz="2800" b="1" dirty="0">
                <a:effectLst/>
                <a:latin typeface="Calibri" panose="020F0502020204030204" pitchFamily="34" charset="0"/>
                <a:ea typeface="Calibri" panose="020F0502020204030204" pitchFamily="34" charset="0"/>
                <a:cs typeface="Sakkal Majalla" panose="02000000000000000000" pitchFamily="2" charset="-78"/>
              </a:rPr>
              <a:t>لو حلف لا يبيع ولا يشتري، فوكَّل في ذلك لم يحنث حملا للفظ على حقيقته، وفي قول: إن كان ممن لا يتولاه بنفسه كالسلطان فإنه يحنث إذا أمر بذلك، وكذلك إن كان المحلوف عليه مما لا يعتاد الحالف فعله بنفسه كالبناء ونحوه فإنه يحنث إذا أمر بذلك.</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p>
            <a:endParaRPr lang="en-US" sz="2000" b="1" dirty="0">
              <a:latin typeface="Calibri" panose="020F0502020204030204" pitchFamily="34" charset="0"/>
              <a:cs typeface="Sakkal Majalla" panose="02000000000000000000" pitchFamily="2" charset="-78"/>
            </a:endParaRPr>
          </a:p>
        </p:txBody>
      </p:sp>
    </p:spTree>
    <p:extLst>
      <p:ext uri="{BB962C8B-B14F-4D97-AF65-F5344CB8AC3E}">
        <p14:creationId xmlns:p14="http://schemas.microsoft.com/office/powerpoint/2010/main" val="3035678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E6E6891-CB59-48B7-A78B-CF87D6F69A9B}"/>
              </a:ext>
            </a:extLst>
          </p:cNvPr>
          <p:cNvSpPr>
            <a:spLocks noGrp="1"/>
          </p:cNvSpPr>
          <p:nvPr>
            <p:ph type="ctrTitle"/>
          </p:nvPr>
        </p:nvSpPr>
        <p:spPr>
          <a:xfrm>
            <a:off x="1524000" y="133201"/>
            <a:ext cx="9144000" cy="781199"/>
          </a:xfrm>
        </p:spPr>
        <p:txBody>
          <a:bodyPr>
            <a:normAutofit/>
          </a:bodyPr>
          <a:lstStyle/>
          <a:p>
            <a:pPr marL="0" marR="0" indent="178435" rtl="1">
              <a:lnSpc>
                <a:spcPct val="115000"/>
              </a:lnSpc>
              <a:spcBef>
                <a:spcPts val="0"/>
              </a:spcBef>
              <a:spcAft>
                <a:spcPts val="0"/>
              </a:spcAft>
              <a:tabLst>
                <a:tab pos="272415" algn="r"/>
              </a:tabLst>
            </a:pPr>
            <a:r>
              <a:rPr lang="ar-IQ" sz="2800" b="1" u="sng" dirty="0">
                <a:solidFill>
                  <a:srgbClr val="FF0000"/>
                </a:solidFill>
                <a:effectLst/>
                <a:latin typeface="Calibri" panose="020F0502020204030204" pitchFamily="34" charset="0"/>
                <a:ea typeface="Calibri" panose="020F0502020204030204" pitchFamily="34" charset="0"/>
                <a:cs typeface="Sakkal Majalla" panose="02000000000000000000" pitchFamily="2" charset="-78"/>
              </a:rPr>
              <a:t>حالات ترك الحقيقة واللجوء إلى المجاز:</a:t>
            </a:r>
            <a:endParaRPr lang="en-US" sz="28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وان فرعي 2">
            <a:extLst>
              <a:ext uri="{FF2B5EF4-FFF2-40B4-BE49-F238E27FC236}">
                <a16:creationId xmlns:a16="http://schemas.microsoft.com/office/drawing/2014/main" id="{7AB993FF-85A4-4C78-A987-BCB0DB57CA38}"/>
              </a:ext>
            </a:extLst>
          </p:cNvPr>
          <p:cNvSpPr>
            <a:spLocks noGrp="1"/>
          </p:cNvSpPr>
          <p:nvPr>
            <p:ph type="subTitle" idx="1"/>
          </p:nvPr>
        </p:nvSpPr>
        <p:spPr>
          <a:xfrm>
            <a:off x="143775" y="994913"/>
            <a:ext cx="11967712" cy="5729886"/>
          </a:xfrm>
        </p:spPr>
        <p:txBody>
          <a:bodyPr>
            <a:normAutofit fontScale="92500" lnSpcReduction="10000"/>
          </a:bodyPr>
          <a:lstStyle/>
          <a:p>
            <a:pPr marL="0" marR="0" indent="178435" algn="just" rtl="1">
              <a:lnSpc>
                <a:spcPct val="115000"/>
              </a:lnSpc>
              <a:spcBef>
                <a:spcPts val="0"/>
              </a:spcBef>
              <a:spcAft>
                <a:spcPts val="0"/>
              </a:spcAft>
              <a:tabLst>
                <a:tab pos="272415" algn="r"/>
              </a:tabLst>
            </a:pPr>
            <a:r>
              <a:rPr lang="ar-IQ" b="1" u="sng" dirty="0">
                <a:effectLst/>
                <a:latin typeface="Calibri" panose="020F0502020204030204" pitchFamily="34" charset="0"/>
                <a:ea typeface="Calibri" panose="020F0502020204030204" pitchFamily="34" charset="0"/>
                <a:cs typeface="Sakkal Majalla" panose="02000000000000000000" pitchFamily="2" charset="-78"/>
              </a:rPr>
              <a:t>الحالة الأولى: إذا وجد عِنْد وجود مُرَجّح للمجاز  على الْحَقِيقَة:</a:t>
            </a:r>
            <a:r>
              <a:rPr lang="ar-IQ" b="1" dirty="0">
                <a:effectLst/>
                <a:latin typeface="Calibri" panose="020F0502020204030204" pitchFamily="34" charset="0"/>
                <a:ea typeface="Calibri" panose="020F0502020204030204" pitchFamily="34" charset="0"/>
                <a:cs typeface="Sakkal Majalla" panose="02000000000000000000" pitchFamily="2" charset="-78"/>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dirty="0">
                <a:effectLst/>
                <a:latin typeface="Calibri" panose="020F0502020204030204" pitchFamily="34" charset="0"/>
                <a:ea typeface="Calibri" panose="020F0502020204030204" pitchFamily="34" charset="0"/>
                <a:cs typeface="Sakkal Majalla" panose="02000000000000000000" pitchFamily="2" charset="-78"/>
              </a:rPr>
              <a:t>مثل قول القائد لجنوده في المعركة: خَصَّصْتُ للأسود جوائزَ، حمل لفظ (الأسد) على المعنى المجازي أي المقاتل الشجاع، دون المعنى الحقيقي أي الحيون المفترس.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IQ" b="1" u="sng" dirty="0">
                <a:effectLst/>
                <a:latin typeface="Calibri" panose="020F0502020204030204" pitchFamily="34" charset="0"/>
                <a:ea typeface="Calibri" panose="020F0502020204030204" pitchFamily="34" charset="0"/>
                <a:cs typeface="Sakkal Majalla" panose="02000000000000000000" pitchFamily="2" charset="-78"/>
              </a:rPr>
              <a:t>الحالة الثانية: تعذرت الحقيقة عملا بقاعدة: (إذا تعذرت الحقيقة يصار  إلى المجاز)</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IQ" b="1" u="sng" dirty="0">
                <a:effectLst/>
                <a:latin typeface="Calibri" panose="020F0502020204030204" pitchFamily="34" charset="0"/>
                <a:ea typeface="Calibri" panose="020F0502020204030204" pitchFamily="34" charset="0"/>
                <a:cs typeface="Sakkal Majalla" panose="02000000000000000000" pitchFamily="2" charset="-78"/>
              </a:rPr>
              <a:t>معنى القاعدة:</a:t>
            </a:r>
            <a:r>
              <a:rPr lang="ar-IQ" b="1" dirty="0">
                <a:effectLst/>
                <a:latin typeface="Calibri" panose="020F0502020204030204" pitchFamily="34" charset="0"/>
                <a:ea typeface="Calibri" panose="020F0502020204030204" pitchFamily="34" charset="0"/>
                <a:cs typeface="Sakkal Majalla" panose="02000000000000000000" pitchFamily="2" charset="-78"/>
              </a:rPr>
              <a:t> </a:t>
            </a:r>
            <a:r>
              <a:rPr lang="ar-SA" dirty="0">
                <a:effectLst/>
                <a:latin typeface="Calibri" panose="020F0502020204030204" pitchFamily="34" charset="0"/>
                <a:ea typeface="Calibri" panose="020F0502020204030204" pitchFamily="34" charset="0"/>
                <a:cs typeface="Sakkal Majalla" panose="02000000000000000000" pitchFamily="2" charset="-78"/>
              </a:rPr>
              <a:t>مما لا يخفى أن الأصل في الحمل هو الحقيقة والحمل عليها لا يحتاج إلى أي دليل، ولكن مع هذا فإنـه إذا تعذر حمل اللفظ على المعنى الحقيقي أو تعسَّر فحينئذ يحمل على المعنى المجازي، كالآتي:</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dirty="0">
                <a:effectLst/>
                <a:latin typeface="Calibri" panose="020F0502020204030204" pitchFamily="34" charset="0"/>
                <a:ea typeface="Calibri" panose="020F0502020204030204" pitchFamily="34" charset="0"/>
                <a:cs typeface="Sakkal Majalla" panose="02000000000000000000" pitchFamily="2" charset="-78"/>
              </a:rPr>
              <a:t>1-تعذر حمل اللفظ على المعنى الحقيقي لاستحالة الحقيقة لعدم وجود فَرد لَهَا فِي الْخَارِج، كَمَا لَو وقف على أَوْلَاده وَلَيْسَ لَهُ إِلَّا أحفادٌ، فَإِنَّهُ يصرف إِلَيْهِم لأَنهم أَوْلَاده مجَازًا، فَإِذا ولد لَهُ ولد صُلبيٌ يُصرَفُ إِلَيْهِ تَقْدِيمًا للْحَقِيقَة.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dirty="0">
                <a:effectLst/>
                <a:latin typeface="Calibri" panose="020F0502020204030204" pitchFamily="34" charset="0"/>
                <a:ea typeface="Calibri" panose="020F0502020204030204" pitchFamily="34" charset="0"/>
                <a:cs typeface="Sakkal Majalla" panose="02000000000000000000" pitchFamily="2" charset="-78"/>
              </a:rPr>
              <a:t>ومثل لفظ الأب له معنيان؛ معنى حقيقي وهو الوالد، ومعنى مجازي وهو المربي والمعلم والعم وصاحب الفضل، فإذا أشار التلميذ إلى أستاذه مع أن أستاذه أصغر منه عمرا: هذا أبي يحمل اللفظ على المجاز لوجود دليل على استحالة المعنى الحقيقي وهو كون الأستاذ أصغر سنا من التلميذ والأصغر لا يكون أبا للأكبر.</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dirty="0">
                <a:effectLst/>
                <a:latin typeface="Calibri" panose="020F0502020204030204" pitchFamily="34" charset="0"/>
                <a:ea typeface="Calibri" panose="020F0502020204030204" pitchFamily="34" charset="0"/>
                <a:cs typeface="Sakkal Majalla" panose="02000000000000000000" pitchFamily="2" charset="-78"/>
              </a:rPr>
              <a:t>2- تعذر حمل اللفظ على المعنى الحقيقي لِكَوْنِ الحقيقة غير جَائِزَة شرعا، كَالْوكَالَةِ بِالْخُصُومَةِ فَإِنَّهَا بِالْمَعْنَى الْحَقِيقِيّ غير جَائِزَة شرعا لِأَن مَعْنَاهَا الْحَقِيقِيّ هُوَ الْمُنَازعَة، والمنازعة مَنْهِيّ عَنْهَا قَالَ سُبْحَانَهُ: {وَلاَ تَنَازَعُواْ فَتَفْشَلُواْ وَتَذْهَبَ رِيحُكُمْ} فَتُحْمَل على الْمَعْنى الْمجَازِي لَهَا وَهُوَ إِعْطَاء الْجَواب إِقْرَارا أَو إنكاراً أَو دفعا.</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dirty="0">
                <a:effectLst/>
                <a:latin typeface="Calibri" panose="020F0502020204030204" pitchFamily="34" charset="0"/>
                <a:ea typeface="Calibri" panose="020F0502020204030204" pitchFamily="34" charset="0"/>
                <a:cs typeface="Sakkal Majalla" panose="02000000000000000000" pitchFamily="2" charset="-78"/>
              </a:rPr>
              <a:t>3- يقاس تعسُّرُ الحقيقة على تعذرها فتترك الحقيقةُ بالتعسِّر كما تترك بالتعذر.</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dirty="0">
                <a:effectLst/>
                <a:latin typeface="Calibri" panose="020F0502020204030204" pitchFamily="34" charset="0"/>
                <a:ea typeface="Calibri" panose="020F0502020204030204" pitchFamily="34" charset="0"/>
                <a:cs typeface="Sakkal Majalla" panose="02000000000000000000" pitchFamily="2" charset="-78"/>
              </a:rPr>
              <a:t>وتعسرها يكون بِعَدَمِ حُصُولهَا إِلَّا بِمَشَقَّة كَمَا لَو حلف: لَا يَأْكُل من هَذَا الْقِدر أَو من هَذِه الشَّجَرَة أَو هَذَا الْبُرِّ أي القمح، فَإِن الْحَقِيقَة وَهِي الْأكل من عينهَا مُمكنَة لَكِن بِمَشَقَّة، فيصار فِي كل مثال إِلَى الْمجَاز، وَهُوَ َالْأكل مِمَّا فِي الْقدر أَو من ثَمَر الشَّجَرَة إِن كَانَ وَإِلَّا فَمن ثمنهَا أَو مِمَّا يتَّخذ من الْبر فِي الثَّالِث.</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21058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E6E6891-CB59-48B7-A78B-CF87D6F69A9B}"/>
              </a:ext>
            </a:extLst>
          </p:cNvPr>
          <p:cNvSpPr>
            <a:spLocks noGrp="1"/>
          </p:cNvSpPr>
          <p:nvPr>
            <p:ph type="ctrTitle"/>
          </p:nvPr>
        </p:nvSpPr>
        <p:spPr>
          <a:xfrm>
            <a:off x="609600" y="133201"/>
            <a:ext cx="10058400" cy="781199"/>
          </a:xfrm>
        </p:spPr>
        <p:txBody>
          <a:bodyPr>
            <a:normAutofit fontScale="90000"/>
          </a:bodyPr>
          <a:lstStyle/>
          <a:p>
            <a:r>
              <a:rPr lang="ar-IQ" sz="3200" b="1" u="sng" dirty="0">
                <a:solidFill>
                  <a:srgbClr val="FF0000"/>
                </a:solidFill>
                <a:effectLst/>
                <a:latin typeface="Calibri" panose="020F0502020204030204" pitchFamily="34" charset="0"/>
                <a:ea typeface="Calibri" panose="020F0502020204030204" pitchFamily="34" charset="0"/>
                <a:cs typeface="Sakkal Majalla" panose="02000000000000000000" pitchFamily="2" charset="-78"/>
              </a:rPr>
              <a:t> الحالة الثالثة: إذا تعارضت الحقيقة مع العرف عملا بقاعدة (الْحَقِيقَةُ تُتْرَكُ بِدَلالَةِ الْعَادَةِ) </a:t>
            </a:r>
            <a:endParaRPr lang="en-US" sz="8800" dirty="0">
              <a:solidFill>
                <a:srgbClr val="FF0000"/>
              </a:solidFill>
            </a:endParaRPr>
          </a:p>
        </p:txBody>
      </p:sp>
      <p:sp>
        <p:nvSpPr>
          <p:cNvPr id="3" name="عنوان فرعي 2">
            <a:extLst>
              <a:ext uri="{FF2B5EF4-FFF2-40B4-BE49-F238E27FC236}">
                <a16:creationId xmlns:a16="http://schemas.microsoft.com/office/drawing/2014/main" id="{7AB993FF-85A4-4C78-A987-BCB0DB57CA38}"/>
              </a:ext>
            </a:extLst>
          </p:cNvPr>
          <p:cNvSpPr>
            <a:spLocks noGrp="1"/>
          </p:cNvSpPr>
          <p:nvPr>
            <p:ph type="subTitle" idx="1"/>
          </p:nvPr>
        </p:nvSpPr>
        <p:spPr>
          <a:xfrm>
            <a:off x="143775" y="994913"/>
            <a:ext cx="11967712" cy="5729886"/>
          </a:xfrm>
        </p:spPr>
        <p:txBody>
          <a:bodyPr/>
          <a:lstStyle/>
          <a:p>
            <a:pPr marL="0" marR="0" indent="178435" algn="just" rtl="1">
              <a:lnSpc>
                <a:spcPct val="115000"/>
              </a:lnSpc>
              <a:spcBef>
                <a:spcPts val="0"/>
              </a:spcBef>
              <a:spcAft>
                <a:spcPts val="0"/>
              </a:spcAft>
              <a:tabLst>
                <a:tab pos="272415" algn="r"/>
              </a:tabLst>
            </a:pPr>
            <a:r>
              <a:rPr lang="ar-IQ" b="1" u="sng" dirty="0">
                <a:effectLst/>
                <a:latin typeface="Calibri" panose="020F0502020204030204" pitchFamily="34" charset="0"/>
                <a:ea typeface="Calibri" panose="020F0502020204030204" pitchFamily="34" charset="0"/>
                <a:cs typeface="Sakkal Majalla" panose="02000000000000000000" pitchFamily="2" charset="-78"/>
              </a:rPr>
              <a:t>معنى القاعدة:</a:t>
            </a:r>
            <a:r>
              <a:rPr lang="ar-IQ" b="1" dirty="0">
                <a:effectLst/>
                <a:latin typeface="Calibri" panose="020F0502020204030204" pitchFamily="34" charset="0"/>
                <a:ea typeface="Calibri" panose="020F0502020204030204" pitchFamily="34" charset="0"/>
                <a:cs typeface="Sakkal Majalla" panose="02000000000000000000" pitchFamily="2" charset="-78"/>
              </a:rPr>
              <a:t> </a:t>
            </a:r>
            <a:r>
              <a:rPr lang="ar-SA" dirty="0">
                <a:effectLst/>
                <a:latin typeface="Calibri" panose="020F0502020204030204" pitchFamily="34" charset="0"/>
                <a:ea typeface="Calibri" panose="020F0502020204030204" pitchFamily="34" charset="0"/>
                <a:cs typeface="Sakkal Majalla" panose="02000000000000000000" pitchFamily="2" charset="-78"/>
              </a:rPr>
              <a:t>الْحَقِيقَة تتْرك بِدلَالَة الْعَادة وَالْعرْف لِأَن الِاسْتِعْمَال والتعارف يَجْعَل إِطْلَاق اللَّفْظ على مَا تعورف اسْتِعْمَاله فِيهِ حَقِيقَة بِالنِّسْبَةِ إِلَى المستعملين، وَيجْعَل إِطْلَاقه على مَعْنَاهُ الحقيقي الوضعي الْأَصْلِيّ فِي نظرهم مجَازًا.</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1000"/>
              </a:spcAft>
              <a:tabLst>
                <a:tab pos="272415" algn="r"/>
              </a:tabLst>
            </a:pPr>
            <a:r>
              <a:rPr lang="ar-SA" dirty="0">
                <a:effectLst/>
                <a:latin typeface="Calibri" panose="020F0502020204030204" pitchFamily="34" charset="0"/>
                <a:ea typeface="Calibri" panose="020F0502020204030204" pitchFamily="34" charset="0"/>
                <a:cs typeface="Sakkal Majalla" panose="02000000000000000000" pitchFamily="2" charset="-78"/>
              </a:rPr>
              <a:t>وَمن الْمَعْلُوم أَن الْأَمر إِذا دَار بَين الْحَقِيقَة وَالْمجَاز تترجح الْحَقِيقَة، وَهِي هُنَا الْعرف وَالْعَادَة، وَيتْرك الْمجَاز، وَهُوَ الْمَعْنى الوضعي الْأَصْلِيّ. فقد قَالَ صَاحب جَامع </a:t>
            </a:r>
            <a:r>
              <a:rPr lang="ar-SA" dirty="0" err="1">
                <a:effectLst/>
                <a:latin typeface="Calibri" panose="020F0502020204030204" pitchFamily="34" charset="0"/>
                <a:ea typeface="Calibri" panose="020F0502020204030204" pitchFamily="34" charset="0"/>
                <a:cs typeface="Sakkal Majalla" panose="02000000000000000000" pitchFamily="2" charset="-78"/>
              </a:rPr>
              <a:t>الْفُصُولَيْنِ</a:t>
            </a:r>
            <a:r>
              <a:rPr lang="ar-SA" dirty="0">
                <a:effectLst/>
                <a:latin typeface="Calibri" panose="020F0502020204030204" pitchFamily="34" charset="0"/>
                <a:ea typeface="Calibri" panose="020F0502020204030204" pitchFamily="34" charset="0"/>
                <a:cs typeface="Sakkal Majalla" panose="02000000000000000000" pitchFamily="2" charset="-78"/>
              </a:rPr>
              <a:t>: " مُطلق الْكَلَام مَحْمُول على الْمُعْتَاد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spcBef>
                <a:spcPts val="0"/>
              </a:spcBef>
              <a:spcAft>
                <a:spcPts val="0"/>
              </a:spcAft>
              <a:tabLst>
                <a:tab pos="272415" algn="r"/>
              </a:tabLst>
            </a:pPr>
            <a:r>
              <a:rPr lang="ar-IQ" b="1" u="sng" kern="0" dirty="0">
                <a:effectLst/>
                <a:latin typeface="Arial" panose="020B0604020202020204" pitchFamily="34" charset="0"/>
                <a:ea typeface="Calibri" panose="020F0502020204030204" pitchFamily="34" charset="0"/>
                <a:cs typeface="Sakkal Majalla" panose="02000000000000000000" pitchFamily="2" charset="-78"/>
              </a:rPr>
              <a:t>من أمثلة  القاعدة:</a:t>
            </a:r>
            <a:endParaRPr lang="en-US" kern="1600" dirty="0">
              <a:effectLst/>
              <a:latin typeface="Arial" panose="020B0604020202020204" pitchFamily="34" charset="0"/>
              <a:ea typeface="Times New Roman" panose="02020603050405020304" pitchFamily="18" charset="0"/>
              <a:cs typeface="Ali-A-Sahifa Bold" pitchFamily="2" charset="-78"/>
            </a:endParaRPr>
          </a:p>
          <a:p>
            <a:pPr marL="342900" marR="0" lvl="0" indent="-342900" algn="just" rtl="1">
              <a:lnSpc>
                <a:spcPct val="115000"/>
              </a:lnSpc>
              <a:spcBef>
                <a:spcPts val="0"/>
              </a:spcBef>
              <a:spcAft>
                <a:spcPts val="0"/>
              </a:spcAft>
              <a:buFont typeface="+mj-lt"/>
              <a:buAutoNum type="arabicPeriod"/>
              <a:tabLst>
                <a:tab pos="272415" algn="r"/>
              </a:tabLst>
            </a:pPr>
            <a:r>
              <a:rPr lang="ar-SA" dirty="0">
                <a:effectLst/>
                <a:latin typeface="Calibri" panose="020F0502020204030204" pitchFamily="34" charset="0"/>
                <a:ea typeface="Calibri" panose="020F0502020204030204" pitchFamily="34" charset="0"/>
                <a:cs typeface="Sakkal Majalla" panose="02000000000000000000" pitchFamily="2" charset="-78"/>
              </a:rPr>
              <a:t>من حلف أنه لا يأكل من هذه الشجرة، فإنه لا يحنث إن أكل من اوراقها أو، ويحنث إن أكل من ثمارها، فيحمل لفظ الأكل من الشجرة على المعنى المجازي وهو ثمرتها، ويترك المعنى الحقيق وهو الأكل من الشجرة نفسها.</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178435" algn="just" rtl="1">
              <a:lnSpc>
                <a:spcPct val="115000"/>
              </a:lnSpc>
              <a:spcBef>
                <a:spcPts val="0"/>
              </a:spcBef>
              <a:spcAft>
                <a:spcPts val="0"/>
              </a:spcAft>
              <a:tabLst>
                <a:tab pos="272415" algn="r"/>
              </a:tabLst>
            </a:pPr>
            <a:r>
              <a:rPr lang="ar-SA" dirty="0">
                <a:effectLst/>
                <a:latin typeface="Calibri" panose="020F0502020204030204" pitchFamily="34" charset="0"/>
                <a:ea typeface="Calibri" panose="020F0502020204030204" pitchFamily="34" charset="0"/>
                <a:cs typeface="Sakkal Majalla" panose="02000000000000000000" pitchFamily="2" charset="-78"/>
              </a:rPr>
              <a:t>وإذا كانت الشجرة من الأشجار غير المثمرة يُحمل الكلام على ثمن الشجرة، فإذا انتفع بثمنها حنث، وإن أكل من نفس الشجرة لا يحنث، حملا للكلام على المعنى المجازي لتعذر المعنى الحقيقي.</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tabLst>
                <a:tab pos="272415" algn="r"/>
              </a:tabLst>
            </a:pPr>
            <a:r>
              <a:rPr lang="ar-SA" dirty="0">
                <a:effectLst/>
                <a:latin typeface="Calibri" panose="020F0502020204030204" pitchFamily="34" charset="0"/>
                <a:ea typeface="Calibri" panose="020F0502020204030204" pitchFamily="34" charset="0"/>
                <a:cs typeface="Sakkal Majalla" panose="02000000000000000000" pitchFamily="2" charset="-78"/>
              </a:rPr>
              <a:t>لو وقف بستانه على فقهاء بلده دخل فيهم المقلدون الذين يعرفون الفقه تقليدا لا اجتهادا، لأن لفظ الفقه صار يطلق على المقلد عرفا فينصرف كلام الواقف إليه، لأنه هو المتعارف في إطلاقه.</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mj-lt"/>
              <a:buAutoNum type="arabicPeriod"/>
              <a:tabLst>
                <a:tab pos="272415" algn="r"/>
              </a:tabLst>
            </a:pPr>
            <a:r>
              <a:rPr lang="ar-SA" dirty="0">
                <a:effectLst/>
                <a:latin typeface="Calibri" panose="020F0502020204030204" pitchFamily="34" charset="0"/>
                <a:ea typeface="Calibri" panose="020F0502020204030204" pitchFamily="34" charset="0"/>
                <a:cs typeface="Sakkal Majalla" panose="02000000000000000000" pitchFamily="2" charset="-78"/>
              </a:rPr>
              <a:t>لَو حلف: لَا يضع قدمه فِي هَذِه الدَّار، فَالْمرَاد فِي ذَلِك فِي الْعرف هو الدُّخُول وليس مجرد وضع القدم في </a:t>
            </a:r>
            <a:r>
              <a:rPr lang="ar-SA" dirty="0" err="1">
                <a:effectLst/>
                <a:latin typeface="Calibri" panose="020F0502020204030204" pitchFamily="34" charset="0"/>
                <a:ea typeface="Calibri" panose="020F0502020204030204" pitchFamily="34" charset="0"/>
                <a:cs typeface="Sakkal Majalla" panose="02000000000000000000" pitchFamily="2" charset="-78"/>
              </a:rPr>
              <a:t>الدار،فَلَو</a:t>
            </a:r>
            <a:r>
              <a:rPr lang="ar-SA" dirty="0">
                <a:effectLst/>
                <a:latin typeface="Calibri" panose="020F0502020204030204" pitchFamily="34" charset="0"/>
                <a:ea typeface="Calibri" panose="020F0502020204030204" pitchFamily="34" charset="0"/>
                <a:cs typeface="Sakkal Majalla" panose="02000000000000000000" pitchFamily="2" charset="-78"/>
              </a:rPr>
              <a:t> وضع قدمه فِيهَا بِدُونِ دُخُول لَا يَحْنَث، وَلَو دَخلهَا رَاكِبًا حنث.</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46578905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913</Words>
  <Application>Microsoft Office PowerPoint</Application>
  <PresentationFormat>Widescreen</PresentationFormat>
  <Paragraphs>32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Sakkal Majalla</vt:lpstr>
      <vt:lpstr>نسق Office</vt:lpstr>
      <vt:lpstr>قاعدة: (الأَصْل فِي الْكَلَام الْحَقِيقَة)</vt:lpstr>
      <vt:lpstr>تعريف الحقيقة والمجاز</vt:lpstr>
      <vt:lpstr>معنى القاعدة:</vt:lpstr>
      <vt:lpstr>حالات ترك الحقيقة واللجوء إلى المجاز:</vt:lpstr>
      <vt:lpstr> الحالة الثالثة: إذا تعارضت الحقيقة مع العرف عملا بقاعدة (الْحَقِيقَةُ تُتْرَكُ بِدَلالَةِ الْعَادَةِ)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قاعدة: (الأَصْل فِي الْكَلَام الْحَقِيقَة)</dc:title>
  <dc:creator>uthman muhammed</dc:creator>
  <cp:lastModifiedBy>uthman muhammed</cp:lastModifiedBy>
  <cp:revision>1</cp:revision>
  <dcterms:created xsi:type="dcterms:W3CDTF">2021-10-05T14:02:47Z</dcterms:created>
  <dcterms:modified xsi:type="dcterms:W3CDTF">2021-10-05T14:16:20Z</dcterms:modified>
</cp:coreProperties>
</file>