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4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61" r:id="rId7"/>
    <p:sldId id="260" r:id="rId8"/>
    <p:sldId id="262" r:id="rId9"/>
    <p:sldId id="273" r:id="rId10"/>
    <p:sldId id="264" r:id="rId11"/>
    <p:sldId id="274" r:id="rId12"/>
    <p:sldId id="265" r:id="rId13"/>
    <p:sldId id="266" r:id="rId14"/>
    <p:sldId id="275" r:id="rId15"/>
    <p:sldId id="276" r:id="rId16"/>
    <p:sldId id="268" r:id="rId17"/>
    <p:sldId id="269" r:id="rId18"/>
    <p:sldId id="277" r:id="rId19"/>
    <p:sldId id="278" r:id="rId20"/>
    <p:sldId id="271" r:id="rId21"/>
    <p:sldId id="279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989"/>
    <a:srgbClr val="E8F0FC"/>
    <a:srgbClr val="B9D628"/>
    <a:srgbClr val="000000"/>
    <a:srgbClr val="8CE6E3"/>
    <a:srgbClr val="8CDAD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8E462D-7EF5-85BE-7A1D-5F6CEC96DC19}" v="47" dt="2021-08-17T18:45:1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edb409349c2e05e7038b197334513329103838baa562bc02d971002c5b0bb299::" providerId="AD" clId="Web-{948E462D-7EF5-85BE-7A1D-5F6CEC96DC19}"/>
    <pc:docChg chg="modSld">
      <pc:chgData name="Guest User" userId="S::urn:spo:anon#edb409349c2e05e7038b197334513329103838baa562bc02d971002c5b0bb299::" providerId="AD" clId="Web-{948E462D-7EF5-85BE-7A1D-5F6CEC96DC19}" dt="2021-08-17T18:45:11.528" v="23" actId="1076"/>
      <pc:docMkLst>
        <pc:docMk/>
      </pc:docMkLst>
      <pc:sldChg chg="modSp">
        <pc:chgData name="Guest User" userId="S::urn:spo:anon#edb409349c2e05e7038b197334513329103838baa562bc02d971002c5b0bb299::" providerId="AD" clId="Web-{948E462D-7EF5-85BE-7A1D-5F6CEC96DC19}" dt="2021-08-17T18:45:11.528" v="23" actId="1076"/>
        <pc:sldMkLst>
          <pc:docMk/>
          <pc:sldMk cId="1563198450" sldId="256"/>
        </pc:sldMkLst>
        <pc:spChg chg="mod">
          <ac:chgData name="Guest User" userId="S::urn:spo:anon#edb409349c2e05e7038b197334513329103838baa562bc02d971002c5b0bb299::" providerId="AD" clId="Web-{948E462D-7EF5-85BE-7A1D-5F6CEC96DC19}" dt="2021-08-17T18:44:37.355" v="16" actId="20577"/>
          <ac:spMkLst>
            <pc:docMk/>
            <pc:sldMk cId="1563198450" sldId="256"/>
            <ac:spMk id="6" creationId="{D7B097E4-1FD0-4F84-85E8-B906F096149B}"/>
          </ac:spMkLst>
        </pc:spChg>
        <pc:spChg chg="mod">
          <ac:chgData name="Guest User" userId="S::urn:spo:anon#edb409349c2e05e7038b197334513329103838baa562bc02d971002c5b0bb299::" providerId="AD" clId="Web-{948E462D-7EF5-85BE-7A1D-5F6CEC96DC19}" dt="2021-08-17T18:45:11.528" v="23" actId="1076"/>
          <ac:spMkLst>
            <pc:docMk/>
            <pc:sldMk cId="1563198450" sldId="256"/>
            <ac:spMk id="7" creationId="{1FBD6726-83F1-4CC3-8B89-6AE9256477D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thraa.sa/" TargetMode="External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slide" Target="../slides/slide5.xml"/><Relationship Id="rId1" Type="http://schemas.openxmlformats.org/officeDocument/2006/relationships/slide" Target="../slides/slide9.xm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raa.sa/" TargetMode="External"/><Relationship Id="rId2" Type="http://schemas.openxmlformats.org/officeDocument/2006/relationships/image" Target="../media/image2.png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DFBF3-1ADE-46F8-9A90-C8D59C3C565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0C24ACF4-DA44-49F0-803B-20B9AF17E78A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B15E6B26-878E-4128-A231-6A2B4620231D}" type="parTrans" cxnId="{F3C2A723-0FA4-4FF8-A157-43CD1956A6D2}">
      <dgm:prSet/>
      <dgm:spPr/>
      <dgm:t>
        <a:bodyPr/>
        <a:lstStyle/>
        <a:p>
          <a:pPr rtl="1"/>
          <a:endParaRPr lang="ar-SA"/>
        </a:p>
      </dgm:t>
    </dgm:pt>
    <dgm:pt modelId="{53B47FC5-3064-4022-AA1F-6FA9E064F627}" type="sibTrans" cxnId="{F3C2A723-0FA4-4FF8-A157-43CD1956A6D2}">
      <dgm:prSet/>
      <dgm:spPr/>
      <dgm:t>
        <a:bodyPr/>
        <a:lstStyle/>
        <a:p>
          <a:pPr rtl="1"/>
          <a:endParaRPr lang="ar-SA"/>
        </a:p>
      </dgm:t>
    </dgm:pt>
    <dgm:pt modelId="{26FAD4DA-54D7-4E91-9977-748DE3EF1EC8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DAA804C8-5A83-4AB3-A73F-94542D001611}" type="parTrans" cxnId="{13C16B9C-88C3-44D7-824F-8888EC1BCD30}">
      <dgm:prSet/>
      <dgm:spPr/>
      <dgm:t>
        <a:bodyPr/>
        <a:lstStyle/>
        <a:p>
          <a:pPr rtl="1"/>
          <a:endParaRPr lang="ar-SA"/>
        </a:p>
      </dgm:t>
    </dgm:pt>
    <dgm:pt modelId="{3AB77E08-88E7-43D2-9979-F7F1EEE4D6A2}" type="sibTrans" cxnId="{13C16B9C-88C3-44D7-824F-8888EC1BCD30}">
      <dgm:prSet/>
      <dgm:spPr/>
      <dgm:t>
        <a:bodyPr/>
        <a:lstStyle/>
        <a:p>
          <a:pPr rtl="1"/>
          <a:endParaRPr lang="ar-SA"/>
        </a:p>
      </dgm:t>
    </dgm:pt>
    <dgm:pt modelId="{3F7FEE1C-5616-45DA-BD51-1A7866E817E5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389B58BE-B981-41D4-B724-5DDDB90D3D8F}" type="parTrans" cxnId="{2FA8E4A6-CA8F-4FDC-A2A9-79CC7AB82E9B}">
      <dgm:prSet/>
      <dgm:spPr/>
      <dgm:t>
        <a:bodyPr/>
        <a:lstStyle/>
        <a:p>
          <a:pPr rtl="1"/>
          <a:endParaRPr lang="ar-SA"/>
        </a:p>
      </dgm:t>
    </dgm:pt>
    <dgm:pt modelId="{6A1CE874-3B11-43DE-A733-B05CD7AE8CE8}" type="sibTrans" cxnId="{2FA8E4A6-CA8F-4FDC-A2A9-79CC7AB82E9B}">
      <dgm:prSet/>
      <dgm:spPr/>
      <dgm:t>
        <a:bodyPr/>
        <a:lstStyle/>
        <a:p>
          <a:pPr rtl="1"/>
          <a:endParaRPr lang="ar-SA"/>
        </a:p>
      </dgm:t>
    </dgm:pt>
    <dgm:pt modelId="{3EC6BD1E-982F-41BC-95DB-C63E0D19F449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C06235E8-7E64-4EDB-A802-DF64C524CE87}" type="parTrans" cxnId="{E021D375-A43C-4204-A4BE-1A21FB96CD40}">
      <dgm:prSet/>
      <dgm:spPr/>
      <dgm:t>
        <a:bodyPr/>
        <a:lstStyle/>
        <a:p>
          <a:pPr rtl="1"/>
          <a:endParaRPr lang="ar-SA"/>
        </a:p>
      </dgm:t>
    </dgm:pt>
    <dgm:pt modelId="{03EFFD86-97E5-4943-984E-24A13A0C3C1F}" type="sibTrans" cxnId="{E021D375-A43C-4204-A4BE-1A21FB96CD40}">
      <dgm:prSet/>
      <dgm:spPr/>
      <dgm:t>
        <a:bodyPr/>
        <a:lstStyle/>
        <a:p>
          <a:pPr rtl="1"/>
          <a:endParaRPr lang="ar-SA"/>
        </a:p>
      </dgm:t>
    </dgm:pt>
    <dgm:pt modelId="{722FA156-7FDD-40A7-88A7-4A6C115259ED}">
      <dgm:prSet/>
      <dgm:spPr/>
      <dgm:t>
        <a:bodyPr/>
        <a:lstStyle/>
        <a:p>
          <a:pPr rtl="1"/>
          <a:r>
            <a:rPr lang="ar-SA" dirty="0"/>
            <a:t>باب</a:t>
          </a:r>
        </a:p>
      </dgm:t>
    </dgm:pt>
    <dgm:pt modelId="{055021A9-3243-4ABF-BF30-85952C496AEA}" type="parTrans" cxnId="{AB1CC600-F183-4C86-8E03-63F55DE45D09}">
      <dgm:prSet/>
      <dgm:spPr/>
      <dgm:t>
        <a:bodyPr/>
        <a:lstStyle/>
        <a:p>
          <a:pPr rtl="1"/>
          <a:endParaRPr lang="ar-SA"/>
        </a:p>
      </dgm:t>
    </dgm:pt>
    <dgm:pt modelId="{9E4B9DB4-04E3-433B-AB5B-63D4B15D8CBD}" type="sibTrans" cxnId="{AB1CC600-F183-4C86-8E03-63F55DE45D09}">
      <dgm:prSet/>
      <dgm:spPr/>
      <dgm:t>
        <a:bodyPr/>
        <a:lstStyle/>
        <a:p>
          <a:pPr rtl="1"/>
          <a:endParaRPr lang="ar-SA"/>
        </a:p>
      </dgm:t>
    </dgm:pt>
    <dgm:pt modelId="{0B21552C-19B7-406E-896F-80B697729A07}">
      <dgm:prSet/>
      <dgm:spPr/>
      <dgm:t>
        <a:bodyPr/>
        <a:lstStyle/>
        <a:p>
          <a:pPr rtl="1"/>
          <a:r>
            <a:rPr lang="ar-SA" dirty="0"/>
            <a:t>باب</a:t>
          </a:r>
        </a:p>
      </dgm:t>
    </dgm:pt>
    <dgm:pt modelId="{46C15C74-5D79-489B-88D7-DA6399AD102A}" type="parTrans" cxnId="{CB0ADFD3-D757-4B77-9052-28DBE5ED83B2}">
      <dgm:prSet/>
      <dgm:spPr/>
      <dgm:t>
        <a:bodyPr/>
        <a:lstStyle/>
        <a:p>
          <a:pPr rtl="1"/>
          <a:endParaRPr lang="ar-SA"/>
        </a:p>
      </dgm:t>
    </dgm:pt>
    <dgm:pt modelId="{4DEDC4EF-820D-4935-989D-330C634B4268}" type="sibTrans" cxnId="{CB0ADFD3-D757-4B77-9052-28DBE5ED83B2}">
      <dgm:prSet/>
      <dgm:spPr/>
      <dgm:t>
        <a:bodyPr/>
        <a:lstStyle/>
        <a:p>
          <a:pPr rtl="1"/>
          <a:endParaRPr lang="ar-SA"/>
        </a:p>
      </dgm:t>
    </dgm:pt>
    <dgm:pt modelId="{64813616-1F0D-40D5-A8F3-A6BECD97DDC4}">
      <dgm:prSet/>
      <dgm:spPr/>
      <dgm:t>
        <a:bodyPr/>
        <a:lstStyle/>
        <a:p>
          <a:pPr rtl="1"/>
          <a:endParaRPr lang="ar-SA" dirty="0"/>
        </a:p>
      </dgm:t>
    </dgm:pt>
    <dgm:pt modelId="{4AA53CC6-00F3-471C-A9BA-12D169C1B855}" type="parTrans" cxnId="{DE402609-385C-4688-9E0D-14428ED4CE73}">
      <dgm:prSet/>
      <dgm:spPr/>
      <dgm:t>
        <a:bodyPr/>
        <a:lstStyle/>
        <a:p>
          <a:pPr rtl="1"/>
          <a:endParaRPr lang="ar-SA"/>
        </a:p>
      </dgm:t>
    </dgm:pt>
    <dgm:pt modelId="{130249A1-200E-4E88-BB04-23369ED7D298}" type="sibTrans" cxnId="{DE402609-385C-4688-9E0D-14428ED4CE73}">
      <dgm:prSet/>
      <dgm:spPr/>
      <dgm:t>
        <a:bodyPr/>
        <a:lstStyle/>
        <a:p>
          <a:pPr rtl="1"/>
          <a:endParaRPr lang="ar-SA"/>
        </a:p>
      </dgm:t>
    </dgm:pt>
    <dgm:pt modelId="{90D33896-E958-4DA3-8750-C2D6D890E885}" type="pres">
      <dgm:prSet presAssocID="{3DBDFBF3-1ADE-46F8-9A90-C8D59C3C5650}" presName="diagram" presStyleCnt="0">
        <dgm:presLayoutVars>
          <dgm:dir val="rev"/>
          <dgm:resizeHandles val="exact"/>
        </dgm:presLayoutVars>
      </dgm:prSet>
      <dgm:spPr/>
    </dgm:pt>
    <dgm:pt modelId="{2E5A68FE-2D7A-4777-82E4-8854B6C486DD}" type="pres">
      <dgm:prSet presAssocID="{0C24ACF4-DA44-49F0-803B-20B9AF17E78A}" presName="node" presStyleLbl="node1" presStyleIdx="0" presStyleCnt="7">
        <dgm:presLayoutVars>
          <dgm:bulletEnabled val="1"/>
        </dgm:presLayoutVars>
      </dgm:prSet>
      <dgm:spPr/>
    </dgm:pt>
    <dgm:pt modelId="{9F980B70-0B7D-4B1E-ABD2-5E6BDFFD1401}" type="pres">
      <dgm:prSet presAssocID="{53B47FC5-3064-4022-AA1F-6FA9E064F627}" presName="sibTrans" presStyleCnt="0"/>
      <dgm:spPr/>
    </dgm:pt>
    <dgm:pt modelId="{227DEB47-0229-42C8-82E9-7DF48274CA3D}" type="pres">
      <dgm:prSet presAssocID="{26FAD4DA-54D7-4E91-9977-748DE3EF1EC8}" presName="node" presStyleLbl="node1" presStyleIdx="1" presStyleCnt="7">
        <dgm:presLayoutVars>
          <dgm:bulletEnabled val="1"/>
        </dgm:presLayoutVars>
      </dgm:prSet>
      <dgm:spPr/>
    </dgm:pt>
    <dgm:pt modelId="{F7B45D8D-8B32-433A-A47D-4960F56B95A5}" type="pres">
      <dgm:prSet presAssocID="{3AB77E08-88E7-43D2-9979-F7F1EEE4D6A2}" presName="sibTrans" presStyleCnt="0"/>
      <dgm:spPr/>
    </dgm:pt>
    <dgm:pt modelId="{96EF743E-C638-4EC0-A3D3-894EE774C7D2}" type="pres">
      <dgm:prSet presAssocID="{3F7FEE1C-5616-45DA-BD51-1A7866E817E5}" presName="node" presStyleLbl="node1" presStyleIdx="2" presStyleCnt="7">
        <dgm:presLayoutVars>
          <dgm:bulletEnabled val="1"/>
        </dgm:presLayoutVars>
      </dgm:prSet>
      <dgm:spPr/>
    </dgm:pt>
    <dgm:pt modelId="{F837904D-F3A2-4973-9082-1100FEFD152A}" type="pres">
      <dgm:prSet presAssocID="{6A1CE874-3B11-43DE-A733-B05CD7AE8CE8}" presName="sibTrans" presStyleCnt="0"/>
      <dgm:spPr/>
    </dgm:pt>
    <dgm:pt modelId="{DA0A9504-C37F-4FDE-A681-69406FECAC5A}" type="pres">
      <dgm:prSet presAssocID="{3EC6BD1E-982F-41BC-95DB-C63E0D19F449}" presName="node" presStyleLbl="node1" presStyleIdx="3" presStyleCnt="7">
        <dgm:presLayoutVars>
          <dgm:bulletEnabled val="1"/>
        </dgm:presLayoutVars>
      </dgm:prSet>
      <dgm:spPr/>
    </dgm:pt>
    <dgm:pt modelId="{C9B83727-D4C4-41C9-9BD3-6B18E48F19E8}" type="pres">
      <dgm:prSet presAssocID="{03EFFD86-97E5-4943-984E-24A13A0C3C1F}" presName="sibTrans" presStyleCnt="0"/>
      <dgm:spPr/>
    </dgm:pt>
    <dgm:pt modelId="{D57DE708-E4A8-46D3-A112-A5A81D9EB73E}" type="pres">
      <dgm:prSet presAssocID="{722FA156-7FDD-40A7-88A7-4A6C115259ED}" presName="node" presStyleLbl="node1" presStyleIdx="4" presStyleCnt="7">
        <dgm:presLayoutVars>
          <dgm:bulletEnabled val="1"/>
        </dgm:presLayoutVars>
      </dgm:prSet>
      <dgm:spPr/>
    </dgm:pt>
    <dgm:pt modelId="{F1284B94-F2FA-4C4D-A758-5C1F06D33609}" type="pres">
      <dgm:prSet presAssocID="{9E4B9DB4-04E3-433B-AB5B-63D4B15D8CBD}" presName="sibTrans" presStyleCnt="0"/>
      <dgm:spPr/>
    </dgm:pt>
    <dgm:pt modelId="{D1DD8029-3000-4BB5-B68F-C7DBC0B6C332}" type="pres">
      <dgm:prSet presAssocID="{0B21552C-19B7-406E-896F-80B697729A07}" presName="node" presStyleLbl="node1" presStyleIdx="5" presStyleCnt="7">
        <dgm:presLayoutVars>
          <dgm:bulletEnabled val="1"/>
        </dgm:presLayoutVars>
      </dgm:prSet>
      <dgm:spPr/>
    </dgm:pt>
    <dgm:pt modelId="{0CCCE047-9414-4BB4-B9F1-917E4D0EB8D7}" type="pres">
      <dgm:prSet presAssocID="{4DEDC4EF-820D-4935-989D-330C634B4268}" presName="sibTrans" presStyleCnt="0"/>
      <dgm:spPr/>
    </dgm:pt>
    <dgm:pt modelId="{E4CDE845-E0DE-4044-A726-7A5033546175}" type="pres">
      <dgm:prSet presAssocID="{64813616-1F0D-40D5-A8F3-A6BECD97DDC4}" presName="node" presStyleLbl="node1" presStyleIdx="6" presStyleCnt="7">
        <dgm:presLayoutVars>
          <dgm:bulletEnabled val="1"/>
        </dgm:presLayoutVars>
      </dgm:prSet>
      <dgm:spPr/>
    </dgm:pt>
  </dgm:ptLst>
  <dgm:cxnLst>
    <dgm:cxn modelId="{AB1CC600-F183-4C86-8E03-63F55DE45D09}" srcId="{3DBDFBF3-1ADE-46F8-9A90-C8D59C3C5650}" destId="{722FA156-7FDD-40A7-88A7-4A6C115259ED}" srcOrd="4" destOrd="0" parTransId="{055021A9-3243-4ABF-BF30-85952C496AEA}" sibTransId="{9E4B9DB4-04E3-433B-AB5B-63D4B15D8CBD}"/>
    <dgm:cxn modelId="{DE402609-385C-4688-9E0D-14428ED4CE73}" srcId="{3DBDFBF3-1ADE-46F8-9A90-C8D59C3C5650}" destId="{64813616-1F0D-40D5-A8F3-A6BECD97DDC4}" srcOrd="6" destOrd="0" parTransId="{4AA53CC6-00F3-471C-A9BA-12D169C1B855}" sibTransId="{130249A1-200E-4E88-BB04-23369ED7D298}"/>
    <dgm:cxn modelId="{F3C2A723-0FA4-4FF8-A157-43CD1956A6D2}" srcId="{3DBDFBF3-1ADE-46F8-9A90-C8D59C3C5650}" destId="{0C24ACF4-DA44-49F0-803B-20B9AF17E78A}" srcOrd="0" destOrd="0" parTransId="{B15E6B26-878E-4128-A231-6A2B4620231D}" sibTransId="{53B47FC5-3064-4022-AA1F-6FA9E064F627}"/>
    <dgm:cxn modelId="{F017B164-3265-4F4A-A436-7DF5D6572F6E}" type="presOf" srcId="{3EC6BD1E-982F-41BC-95DB-C63E0D19F449}" destId="{DA0A9504-C37F-4FDE-A681-69406FECAC5A}" srcOrd="0" destOrd="0" presId="urn:microsoft.com/office/officeart/2005/8/layout/default"/>
    <dgm:cxn modelId="{B850E647-3EC5-4C5A-8ADD-A8F92985F7D5}" type="presOf" srcId="{3F7FEE1C-5616-45DA-BD51-1A7866E817E5}" destId="{96EF743E-C638-4EC0-A3D3-894EE774C7D2}" srcOrd="0" destOrd="0" presId="urn:microsoft.com/office/officeart/2005/8/layout/default"/>
    <dgm:cxn modelId="{10288C4E-B25F-4EE0-A791-ECB41646F683}" type="presOf" srcId="{0B21552C-19B7-406E-896F-80B697729A07}" destId="{D1DD8029-3000-4BB5-B68F-C7DBC0B6C332}" srcOrd="0" destOrd="0" presId="urn:microsoft.com/office/officeart/2005/8/layout/default"/>
    <dgm:cxn modelId="{2C02C972-ACB9-4051-A06C-89C58B03CEE7}" type="presOf" srcId="{3DBDFBF3-1ADE-46F8-9A90-C8D59C3C5650}" destId="{90D33896-E958-4DA3-8750-C2D6D890E885}" srcOrd="0" destOrd="0" presId="urn:microsoft.com/office/officeart/2005/8/layout/default"/>
    <dgm:cxn modelId="{E021D375-A43C-4204-A4BE-1A21FB96CD40}" srcId="{3DBDFBF3-1ADE-46F8-9A90-C8D59C3C5650}" destId="{3EC6BD1E-982F-41BC-95DB-C63E0D19F449}" srcOrd="3" destOrd="0" parTransId="{C06235E8-7E64-4EDB-A802-DF64C524CE87}" sibTransId="{03EFFD86-97E5-4943-984E-24A13A0C3C1F}"/>
    <dgm:cxn modelId="{64D99C7D-0B0D-4EA6-BAE3-127BB57068FD}" type="presOf" srcId="{64813616-1F0D-40D5-A8F3-A6BECD97DDC4}" destId="{E4CDE845-E0DE-4044-A726-7A5033546175}" srcOrd="0" destOrd="0" presId="urn:microsoft.com/office/officeart/2005/8/layout/default"/>
    <dgm:cxn modelId="{13C16B9C-88C3-44D7-824F-8888EC1BCD30}" srcId="{3DBDFBF3-1ADE-46F8-9A90-C8D59C3C5650}" destId="{26FAD4DA-54D7-4E91-9977-748DE3EF1EC8}" srcOrd="1" destOrd="0" parTransId="{DAA804C8-5A83-4AB3-A73F-94542D001611}" sibTransId="{3AB77E08-88E7-43D2-9979-F7F1EEE4D6A2}"/>
    <dgm:cxn modelId="{2FA8E4A6-CA8F-4FDC-A2A9-79CC7AB82E9B}" srcId="{3DBDFBF3-1ADE-46F8-9A90-C8D59C3C5650}" destId="{3F7FEE1C-5616-45DA-BD51-1A7866E817E5}" srcOrd="2" destOrd="0" parTransId="{389B58BE-B981-41D4-B724-5DDDB90D3D8F}" sibTransId="{6A1CE874-3B11-43DE-A733-B05CD7AE8CE8}"/>
    <dgm:cxn modelId="{0538CCAA-B8A8-4653-AC01-A6A786799DBE}" type="presOf" srcId="{26FAD4DA-54D7-4E91-9977-748DE3EF1EC8}" destId="{227DEB47-0229-42C8-82E9-7DF48274CA3D}" srcOrd="0" destOrd="0" presId="urn:microsoft.com/office/officeart/2005/8/layout/default"/>
    <dgm:cxn modelId="{917EE5D1-9B0F-42C8-A176-D09D7CBC6F3B}" type="presOf" srcId="{722FA156-7FDD-40A7-88A7-4A6C115259ED}" destId="{D57DE708-E4A8-46D3-A112-A5A81D9EB73E}" srcOrd="0" destOrd="0" presId="urn:microsoft.com/office/officeart/2005/8/layout/default"/>
    <dgm:cxn modelId="{CB0ADFD3-D757-4B77-9052-28DBE5ED83B2}" srcId="{3DBDFBF3-1ADE-46F8-9A90-C8D59C3C5650}" destId="{0B21552C-19B7-406E-896F-80B697729A07}" srcOrd="5" destOrd="0" parTransId="{46C15C74-5D79-489B-88D7-DA6399AD102A}" sibTransId="{4DEDC4EF-820D-4935-989D-330C634B4268}"/>
    <dgm:cxn modelId="{544B56D8-443E-4A0C-9BC8-DC46B900CEFD}" type="presOf" srcId="{0C24ACF4-DA44-49F0-803B-20B9AF17E78A}" destId="{2E5A68FE-2D7A-4777-82E4-8854B6C486DD}" srcOrd="0" destOrd="0" presId="urn:microsoft.com/office/officeart/2005/8/layout/default"/>
    <dgm:cxn modelId="{9166A4CB-857F-4EF7-BBC0-33099C9D7B80}" type="presParOf" srcId="{90D33896-E958-4DA3-8750-C2D6D890E885}" destId="{2E5A68FE-2D7A-4777-82E4-8854B6C486DD}" srcOrd="0" destOrd="0" presId="urn:microsoft.com/office/officeart/2005/8/layout/default"/>
    <dgm:cxn modelId="{3268B8BD-31CD-470E-83AE-9115E6BA928E}" type="presParOf" srcId="{90D33896-E958-4DA3-8750-C2D6D890E885}" destId="{9F980B70-0B7D-4B1E-ABD2-5E6BDFFD1401}" srcOrd="1" destOrd="0" presId="urn:microsoft.com/office/officeart/2005/8/layout/default"/>
    <dgm:cxn modelId="{CB1CB4FF-D940-45B2-A9D3-51BA8ED84A18}" type="presParOf" srcId="{90D33896-E958-4DA3-8750-C2D6D890E885}" destId="{227DEB47-0229-42C8-82E9-7DF48274CA3D}" srcOrd="2" destOrd="0" presId="urn:microsoft.com/office/officeart/2005/8/layout/default"/>
    <dgm:cxn modelId="{50139339-256E-469B-8FC4-551D80581D85}" type="presParOf" srcId="{90D33896-E958-4DA3-8750-C2D6D890E885}" destId="{F7B45D8D-8B32-433A-A47D-4960F56B95A5}" srcOrd="3" destOrd="0" presId="urn:microsoft.com/office/officeart/2005/8/layout/default"/>
    <dgm:cxn modelId="{C2CFBB13-E648-4C73-99A6-21308C56DADB}" type="presParOf" srcId="{90D33896-E958-4DA3-8750-C2D6D890E885}" destId="{96EF743E-C638-4EC0-A3D3-894EE774C7D2}" srcOrd="4" destOrd="0" presId="urn:microsoft.com/office/officeart/2005/8/layout/default"/>
    <dgm:cxn modelId="{00EA07D6-1961-4505-8295-4C609E291F88}" type="presParOf" srcId="{90D33896-E958-4DA3-8750-C2D6D890E885}" destId="{F837904D-F3A2-4973-9082-1100FEFD152A}" srcOrd="5" destOrd="0" presId="urn:microsoft.com/office/officeart/2005/8/layout/default"/>
    <dgm:cxn modelId="{44A28D35-EBA3-4549-A9CD-0D0C9D580C87}" type="presParOf" srcId="{90D33896-E958-4DA3-8750-C2D6D890E885}" destId="{DA0A9504-C37F-4FDE-A681-69406FECAC5A}" srcOrd="6" destOrd="0" presId="urn:microsoft.com/office/officeart/2005/8/layout/default"/>
    <dgm:cxn modelId="{1AF1440D-475B-4C78-B160-6EA7F87F7963}" type="presParOf" srcId="{90D33896-E958-4DA3-8750-C2D6D890E885}" destId="{C9B83727-D4C4-41C9-9BD3-6B18E48F19E8}" srcOrd="7" destOrd="0" presId="urn:microsoft.com/office/officeart/2005/8/layout/default"/>
    <dgm:cxn modelId="{DAE9433B-228D-4DD2-9EA6-AB799C0F5B48}" type="presParOf" srcId="{90D33896-E958-4DA3-8750-C2D6D890E885}" destId="{D57DE708-E4A8-46D3-A112-A5A81D9EB73E}" srcOrd="8" destOrd="0" presId="urn:microsoft.com/office/officeart/2005/8/layout/default"/>
    <dgm:cxn modelId="{888EA414-FC22-466A-A5D6-797F97391EBA}" type="presParOf" srcId="{90D33896-E958-4DA3-8750-C2D6D890E885}" destId="{F1284B94-F2FA-4C4D-A758-5C1F06D33609}" srcOrd="9" destOrd="0" presId="urn:microsoft.com/office/officeart/2005/8/layout/default"/>
    <dgm:cxn modelId="{641A0F09-267D-49EA-96E6-ED06D01ECDB2}" type="presParOf" srcId="{90D33896-E958-4DA3-8750-C2D6D890E885}" destId="{D1DD8029-3000-4BB5-B68F-C7DBC0B6C332}" srcOrd="10" destOrd="0" presId="urn:microsoft.com/office/officeart/2005/8/layout/default"/>
    <dgm:cxn modelId="{F5AE155C-CCB8-497B-8948-FF07CD4C3570}" type="presParOf" srcId="{90D33896-E958-4DA3-8750-C2D6D890E885}" destId="{0CCCE047-9414-4BB4-B9F1-917E4D0EB8D7}" srcOrd="11" destOrd="0" presId="urn:microsoft.com/office/officeart/2005/8/layout/default"/>
    <dgm:cxn modelId="{43BB6853-B89E-485E-A005-27E22D003CB2}" type="presParOf" srcId="{90D33896-E958-4DA3-8750-C2D6D890E885}" destId="{E4CDE845-E0DE-4044-A726-7A503354617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0CFA6-18E7-4367-8F7F-3A331265E736}" type="doc">
      <dgm:prSet loTypeId="urn:microsoft.com/office/officeart/2005/8/layout/vList3" loCatId="picture" qsTypeId="urn:microsoft.com/office/officeart/2005/8/quickstyle/simple1" qsCatId="simple" csTypeId="urn:microsoft.com/office/officeart/2005/8/colors/accent0_1" csCatId="mainScheme" phldr="1"/>
      <dgm:spPr/>
    </dgm:pt>
    <dgm:pt modelId="{C6A00128-9B3C-414E-89CB-43EE913D584F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>
              <a:hlinkClick xmlns:r="http://schemas.openxmlformats.org/officeDocument/2006/relationships" r:id="rId1"/>
            </a:rPr>
            <a:t>info@ithraa.sa</a:t>
          </a:r>
          <a:endParaRPr lang="ar-SA" dirty="0"/>
        </a:p>
      </dgm:t>
    </dgm:pt>
    <dgm:pt modelId="{4D322025-12A1-4CB9-A793-C9C3C9D0C681}" type="par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7B9772CA-89E3-40D3-9CE4-D6435E278040}" type="sib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8B1AC4EC-26A5-47AB-9630-8619A59F49B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>
              <a:hlinkClick xmlns:r="http://schemas.openxmlformats.org/officeDocument/2006/relationships" r:id="rId2"/>
            </a:rPr>
            <a:t>www.ithraa.sa</a:t>
          </a:r>
          <a:endParaRPr lang="ar-SA" dirty="0"/>
        </a:p>
      </dgm:t>
    </dgm:pt>
    <dgm:pt modelId="{6516C4EA-FA50-4167-844A-78EDDC3F31C7}" type="par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7F90E9FC-293C-4BE8-A00D-D563F2F1255F}" type="sib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A6533701-88EC-47DA-9417-57EEA9E138D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/>
            <a:t>+96611445200</a:t>
          </a:r>
          <a:endParaRPr lang="ar-SA" dirty="0"/>
        </a:p>
      </dgm:t>
    </dgm:pt>
    <dgm:pt modelId="{462A36CB-44EB-42B4-BE8E-C5970698D5A6}" type="par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578E9722-DE75-4803-9613-FBF1AA506179}" type="sib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62D5C486-A219-4072-8A00-C6A8E77A30A9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/>
            <a:t>+966504842744</a:t>
          </a:r>
          <a:endParaRPr lang="ar-SA" dirty="0"/>
        </a:p>
      </dgm:t>
    </dgm:pt>
    <dgm:pt modelId="{07BBB6AF-3B36-4132-8F8F-F11DD4C9032B}" type="par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7F54A0B9-ECF8-4D15-9781-0FD22D6D9642}" type="sib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18DC2CC3-3E48-4775-AAD3-76E2DCF27FBF}" type="pres">
      <dgm:prSet presAssocID="{4750CFA6-18E7-4367-8F7F-3A331265E736}" presName="linearFlow" presStyleCnt="0">
        <dgm:presLayoutVars>
          <dgm:dir/>
          <dgm:resizeHandles val="exact"/>
        </dgm:presLayoutVars>
      </dgm:prSet>
      <dgm:spPr/>
    </dgm:pt>
    <dgm:pt modelId="{64CE93EB-FB6A-4E17-BFA0-44E440EC3FF2}" type="pres">
      <dgm:prSet presAssocID="{C6A00128-9B3C-414E-89CB-43EE913D584F}" presName="composite" presStyleCnt="0"/>
      <dgm:spPr/>
    </dgm:pt>
    <dgm:pt modelId="{3A266D51-8B78-4DBF-8A20-3DD002A026FD}" type="pres">
      <dgm:prSet presAssocID="{C6A00128-9B3C-414E-89CB-43EE913D584F}" presName="imgShp" presStyleLbl="fgImgPlace1" presStyleIdx="0" presStyleCnt="4" custLinFactNeighborX="-53388" custLinFactNeighborY="-126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C08AB0FB-9171-47D6-8DAE-B77B5B2F993A}" type="pres">
      <dgm:prSet presAssocID="{C6A00128-9B3C-414E-89CB-43EE913D584F}" presName="txShp" presStyleLbl="node1" presStyleIdx="0" presStyleCnt="4">
        <dgm:presLayoutVars>
          <dgm:bulletEnabled val="1"/>
        </dgm:presLayoutVars>
      </dgm:prSet>
      <dgm:spPr/>
    </dgm:pt>
    <dgm:pt modelId="{66277F80-006C-4095-A191-785FD0BF7CE6}" type="pres">
      <dgm:prSet presAssocID="{7B9772CA-89E3-40D3-9CE4-D6435E278040}" presName="spacing" presStyleCnt="0"/>
      <dgm:spPr/>
    </dgm:pt>
    <dgm:pt modelId="{E9021795-81A9-4458-AC65-9BC41E0B28EE}" type="pres">
      <dgm:prSet presAssocID="{8B1AC4EC-26A5-47AB-9630-8619A59F49BC}" presName="composite" presStyleCnt="0"/>
      <dgm:spPr/>
    </dgm:pt>
    <dgm:pt modelId="{6EC66202-D8B6-4801-BE88-402AB0E4D843}" type="pres">
      <dgm:prSet presAssocID="{8B1AC4EC-26A5-47AB-9630-8619A59F49BC}" presName="imgShp" presStyleLbl="fgImgPlace1" presStyleIdx="1" presStyleCnt="4" custScaleX="98674" custScaleY="92308" custLinFactNeighborX="-5683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D093805D-5D44-49D9-A787-F2704F54B745}" type="pres">
      <dgm:prSet presAssocID="{8B1AC4EC-26A5-47AB-9630-8619A59F49BC}" presName="txShp" presStyleLbl="node1" presStyleIdx="1" presStyleCnt="4">
        <dgm:presLayoutVars>
          <dgm:bulletEnabled val="1"/>
        </dgm:presLayoutVars>
      </dgm:prSet>
      <dgm:spPr/>
    </dgm:pt>
    <dgm:pt modelId="{D5FD7982-6F1F-462B-974E-93DF4D644266}" type="pres">
      <dgm:prSet presAssocID="{7F90E9FC-293C-4BE8-A00D-D563F2F1255F}" presName="spacing" presStyleCnt="0"/>
      <dgm:spPr/>
    </dgm:pt>
    <dgm:pt modelId="{F4E5AA13-4221-4571-AFD2-557B13B2C1ED}" type="pres">
      <dgm:prSet presAssocID="{62D5C486-A219-4072-8A00-C6A8E77A30A9}" presName="composite" presStyleCnt="0"/>
      <dgm:spPr/>
    </dgm:pt>
    <dgm:pt modelId="{3B7BF556-52AF-4F55-A4A6-517FD04E98F0}" type="pres">
      <dgm:prSet presAssocID="{62D5C486-A219-4072-8A00-C6A8E77A30A9}" presName="imgShp" presStyleLbl="fgImgPlace1" presStyleIdx="2" presStyleCnt="4" custLinFactNeighborX="-56171" custLinFactNeighborY="2411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</dgm:spPr>
    </dgm:pt>
    <dgm:pt modelId="{2F4C5AD6-8AEF-4ABC-9BB9-62203700E88F}" type="pres">
      <dgm:prSet presAssocID="{62D5C486-A219-4072-8A00-C6A8E77A30A9}" presName="txShp" presStyleLbl="node1" presStyleIdx="2" presStyleCnt="4">
        <dgm:presLayoutVars>
          <dgm:bulletEnabled val="1"/>
        </dgm:presLayoutVars>
      </dgm:prSet>
      <dgm:spPr/>
    </dgm:pt>
    <dgm:pt modelId="{0E9B19F3-5B7D-4D30-94BE-AD2D1CAF6148}" type="pres">
      <dgm:prSet presAssocID="{7F54A0B9-ECF8-4D15-9781-0FD22D6D9642}" presName="spacing" presStyleCnt="0"/>
      <dgm:spPr/>
    </dgm:pt>
    <dgm:pt modelId="{90BE99A2-08EA-4CB4-B5A8-47C7EBE87148}" type="pres">
      <dgm:prSet presAssocID="{A6533701-88EC-47DA-9417-57EEA9E138DC}" presName="composite" presStyleCnt="0"/>
      <dgm:spPr/>
    </dgm:pt>
    <dgm:pt modelId="{04CDECD1-8D9E-48B5-8474-E93308076255}" type="pres">
      <dgm:prSet presAssocID="{A6533701-88EC-47DA-9417-57EEA9E138DC}" presName="imgShp" presStyleLbl="fgImgPlace1" presStyleIdx="3" presStyleCnt="4" custScaleX="87305" custScaleY="80520" custLinFactNeighborX="-46494" custLinFactNeighborY="0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</dgm:spPr>
    </dgm:pt>
    <dgm:pt modelId="{3658A97F-1BC6-43EE-9761-C4A585E74DC0}" type="pres">
      <dgm:prSet presAssocID="{A6533701-88EC-47DA-9417-57EEA9E138DC}" presName="txShp" presStyleLbl="node1" presStyleIdx="3" presStyleCnt="4">
        <dgm:presLayoutVars>
          <dgm:bulletEnabled val="1"/>
        </dgm:presLayoutVars>
      </dgm:prSet>
      <dgm:spPr/>
    </dgm:pt>
  </dgm:ptLst>
  <dgm:cxnLst>
    <dgm:cxn modelId="{61F8F717-C191-4566-933D-536FDB6D039B}" srcId="{4750CFA6-18E7-4367-8F7F-3A331265E736}" destId="{8B1AC4EC-26A5-47AB-9630-8619A59F49BC}" srcOrd="1" destOrd="0" parTransId="{6516C4EA-FA50-4167-844A-78EDDC3F31C7}" sibTransId="{7F90E9FC-293C-4BE8-A00D-D563F2F1255F}"/>
    <dgm:cxn modelId="{69BD8A26-68CC-4214-A7DF-7B8A38C45ED9}" srcId="{4750CFA6-18E7-4367-8F7F-3A331265E736}" destId="{A6533701-88EC-47DA-9417-57EEA9E138DC}" srcOrd="3" destOrd="0" parTransId="{462A36CB-44EB-42B4-BE8E-C5970698D5A6}" sibTransId="{578E9722-DE75-4803-9613-FBF1AA506179}"/>
    <dgm:cxn modelId="{E2BCF638-8CB7-4050-BC20-63FD1850C0B9}" srcId="{4750CFA6-18E7-4367-8F7F-3A331265E736}" destId="{62D5C486-A219-4072-8A00-C6A8E77A30A9}" srcOrd="2" destOrd="0" parTransId="{07BBB6AF-3B36-4132-8F8F-F11DD4C9032B}" sibTransId="{7F54A0B9-ECF8-4D15-9781-0FD22D6D9642}"/>
    <dgm:cxn modelId="{5B8CB5A2-6E34-4712-8EDD-285906F744A2}" type="presOf" srcId="{8B1AC4EC-26A5-47AB-9630-8619A59F49BC}" destId="{D093805D-5D44-49D9-A787-F2704F54B745}" srcOrd="0" destOrd="0" presId="urn:microsoft.com/office/officeart/2005/8/layout/vList3"/>
    <dgm:cxn modelId="{C28796D7-73B4-4EF1-95D1-F9F2CC43987C}" type="presOf" srcId="{A6533701-88EC-47DA-9417-57EEA9E138DC}" destId="{3658A97F-1BC6-43EE-9761-C4A585E74DC0}" srcOrd="0" destOrd="0" presId="urn:microsoft.com/office/officeart/2005/8/layout/vList3"/>
    <dgm:cxn modelId="{C2C87BE7-B42F-4BD8-A082-6C82EEAF951E}" type="presOf" srcId="{4750CFA6-18E7-4367-8F7F-3A331265E736}" destId="{18DC2CC3-3E48-4775-AAD3-76E2DCF27FBF}" srcOrd="0" destOrd="0" presId="urn:microsoft.com/office/officeart/2005/8/layout/vList3"/>
    <dgm:cxn modelId="{DB5A53EC-2DD5-4468-A491-803FF5B08EA7}" type="presOf" srcId="{C6A00128-9B3C-414E-89CB-43EE913D584F}" destId="{C08AB0FB-9171-47D6-8DAE-B77B5B2F993A}" srcOrd="0" destOrd="0" presId="urn:microsoft.com/office/officeart/2005/8/layout/vList3"/>
    <dgm:cxn modelId="{779799F0-465D-43EC-A52F-8DB836D96479}" srcId="{4750CFA6-18E7-4367-8F7F-3A331265E736}" destId="{C6A00128-9B3C-414E-89CB-43EE913D584F}" srcOrd="0" destOrd="0" parTransId="{4D322025-12A1-4CB9-A793-C9C3C9D0C681}" sibTransId="{7B9772CA-89E3-40D3-9CE4-D6435E278040}"/>
    <dgm:cxn modelId="{718EE9F5-83FA-4D3E-80D2-C763AB96259A}" type="presOf" srcId="{62D5C486-A219-4072-8A00-C6A8E77A30A9}" destId="{2F4C5AD6-8AEF-4ABC-9BB9-62203700E88F}" srcOrd="0" destOrd="0" presId="urn:microsoft.com/office/officeart/2005/8/layout/vList3"/>
    <dgm:cxn modelId="{6E35D13F-132E-4122-A161-25DF45BCC391}" type="presParOf" srcId="{18DC2CC3-3E48-4775-AAD3-76E2DCF27FBF}" destId="{64CE93EB-FB6A-4E17-BFA0-44E440EC3FF2}" srcOrd="0" destOrd="0" presId="urn:microsoft.com/office/officeart/2005/8/layout/vList3"/>
    <dgm:cxn modelId="{7003F2AB-40CB-4B78-BACB-18242D0366B3}" type="presParOf" srcId="{64CE93EB-FB6A-4E17-BFA0-44E440EC3FF2}" destId="{3A266D51-8B78-4DBF-8A20-3DD002A026FD}" srcOrd="0" destOrd="0" presId="urn:microsoft.com/office/officeart/2005/8/layout/vList3"/>
    <dgm:cxn modelId="{33FC0940-F336-4F73-A653-5D6EBC08610A}" type="presParOf" srcId="{64CE93EB-FB6A-4E17-BFA0-44E440EC3FF2}" destId="{C08AB0FB-9171-47D6-8DAE-B77B5B2F993A}" srcOrd="1" destOrd="0" presId="urn:microsoft.com/office/officeart/2005/8/layout/vList3"/>
    <dgm:cxn modelId="{FDB14213-03AF-4D95-8E70-A5CB402FA0CD}" type="presParOf" srcId="{18DC2CC3-3E48-4775-AAD3-76E2DCF27FBF}" destId="{66277F80-006C-4095-A191-785FD0BF7CE6}" srcOrd="1" destOrd="0" presId="urn:microsoft.com/office/officeart/2005/8/layout/vList3"/>
    <dgm:cxn modelId="{0149508C-E541-46B2-AFFB-5F45B3069F5E}" type="presParOf" srcId="{18DC2CC3-3E48-4775-AAD3-76E2DCF27FBF}" destId="{E9021795-81A9-4458-AC65-9BC41E0B28EE}" srcOrd="2" destOrd="0" presId="urn:microsoft.com/office/officeart/2005/8/layout/vList3"/>
    <dgm:cxn modelId="{411B74AD-2114-4B55-867F-CB4E173AF1F0}" type="presParOf" srcId="{E9021795-81A9-4458-AC65-9BC41E0B28EE}" destId="{6EC66202-D8B6-4801-BE88-402AB0E4D843}" srcOrd="0" destOrd="0" presId="urn:microsoft.com/office/officeart/2005/8/layout/vList3"/>
    <dgm:cxn modelId="{EF0A8744-A725-420D-B689-1EC17DD7015B}" type="presParOf" srcId="{E9021795-81A9-4458-AC65-9BC41E0B28EE}" destId="{D093805D-5D44-49D9-A787-F2704F54B745}" srcOrd="1" destOrd="0" presId="urn:microsoft.com/office/officeart/2005/8/layout/vList3"/>
    <dgm:cxn modelId="{08F23A16-A986-4AA5-8BB3-9C1501A210B4}" type="presParOf" srcId="{18DC2CC3-3E48-4775-AAD3-76E2DCF27FBF}" destId="{D5FD7982-6F1F-462B-974E-93DF4D644266}" srcOrd="3" destOrd="0" presId="urn:microsoft.com/office/officeart/2005/8/layout/vList3"/>
    <dgm:cxn modelId="{7510CFB3-E639-442D-BF0C-4B125B3600AA}" type="presParOf" srcId="{18DC2CC3-3E48-4775-AAD3-76E2DCF27FBF}" destId="{F4E5AA13-4221-4571-AFD2-557B13B2C1ED}" srcOrd="4" destOrd="0" presId="urn:microsoft.com/office/officeart/2005/8/layout/vList3"/>
    <dgm:cxn modelId="{19F567FF-6C93-4554-83A2-C2D6ABAE4927}" type="presParOf" srcId="{F4E5AA13-4221-4571-AFD2-557B13B2C1ED}" destId="{3B7BF556-52AF-4F55-A4A6-517FD04E98F0}" srcOrd="0" destOrd="0" presId="urn:microsoft.com/office/officeart/2005/8/layout/vList3"/>
    <dgm:cxn modelId="{68F87DD8-0418-4748-84BE-C009E330F859}" type="presParOf" srcId="{F4E5AA13-4221-4571-AFD2-557B13B2C1ED}" destId="{2F4C5AD6-8AEF-4ABC-9BB9-62203700E88F}" srcOrd="1" destOrd="0" presId="urn:microsoft.com/office/officeart/2005/8/layout/vList3"/>
    <dgm:cxn modelId="{CE06B7BA-B674-4332-99F3-8071D38A41E9}" type="presParOf" srcId="{18DC2CC3-3E48-4775-AAD3-76E2DCF27FBF}" destId="{0E9B19F3-5B7D-4D30-94BE-AD2D1CAF6148}" srcOrd="5" destOrd="0" presId="urn:microsoft.com/office/officeart/2005/8/layout/vList3"/>
    <dgm:cxn modelId="{55BF1315-FC5F-48F0-9B41-8E7D57D6AC67}" type="presParOf" srcId="{18DC2CC3-3E48-4775-AAD3-76E2DCF27FBF}" destId="{90BE99A2-08EA-4CB4-B5A8-47C7EBE87148}" srcOrd="6" destOrd="0" presId="urn:microsoft.com/office/officeart/2005/8/layout/vList3"/>
    <dgm:cxn modelId="{E00D3BCB-3AB4-447E-8C45-2D1CE30A44FF}" type="presParOf" srcId="{90BE99A2-08EA-4CB4-B5A8-47C7EBE87148}" destId="{04CDECD1-8D9E-48B5-8474-E93308076255}" srcOrd="0" destOrd="0" presId="urn:microsoft.com/office/officeart/2005/8/layout/vList3"/>
    <dgm:cxn modelId="{4E3674A9-EE1A-403D-AD19-20222F49C784}" type="presParOf" srcId="{90BE99A2-08EA-4CB4-B5A8-47C7EBE87148}" destId="{3658A97F-1BC6-43EE-9761-C4A585E74D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29DF14-C032-4902-A027-B0D6888F763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B840C1-3610-46B5-BFD8-C3E4006B7705}">
      <dgm:prSet phldrT="[نص]" custT="1"/>
      <dgm:spPr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14300" tIns="114300" rIns="114300" bIns="114300" numCol="1" spcCol="1270" anchor="ctr" anchorCtr="0"/>
        <a:lstStyle/>
        <a:p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قاعدة: (يحمل المطلق على إطلاقه ما لم يقم دليل التقييد)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8F0903E4-D9C4-4AC5-9AF2-30FFF71659A9}" type="parTrans" cxnId="{AD284DE5-8FE7-4B27-AFD9-85D54CE095FE}">
      <dgm:prSet/>
      <dgm:spPr/>
      <dgm:t>
        <a:bodyPr/>
        <a:lstStyle/>
        <a:p>
          <a:endParaRPr lang="en-US"/>
        </a:p>
      </dgm:t>
    </dgm:pt>
    <dgm:pt modelId="{5320683F-3481-47AE-B3A7-9583ED57A1BF}" type="sibTrans" cxnId="{AD284DE5-8FE7-4B27-AFD9-85D54CE095FE}">
      <dgm:prSet/>
      <dgm:spPr/>
      <dgm:t>
        <a:bodyPr/>
        <a:lstStyle/>
        <a:p>
          <a:endParaRPr lang="en-US"/>
        </a:p>
      </dgm:t>
    </dgm:pt>
    <dgm:pt modelId="{F98DB0A7-7DBB-4155-A88A-E43D9456D02A}">
      <dgm:prSet phldrT="[نص]" custT="1"/>
      <dgm:spPr>
        <a:ln>
          <a:noFill/>
        </a:ln>
      </dgm:spPr>
      <dgm:t>
        <a:bodyPr spcFirstLastPara="0" vert="horz" wrap="square" lIns="114300" tIns="114300" rIns="114300" bIns="11430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بـ(صيغة المطلق ودلالتها)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F0FC8918-7DEB-4AC9-A14F-0AD26DAF6D1E}" type="parTrans" cxnId="{030C51DB-9682-46BF-BEE8-AC1BAD025B19}">
      <dgm:prSet/>
      <dgm:spPr/>
      <dgm:t>
        <a:bodyPr/>
        <a:lstStyle/>
        <a:p>
          <a:endParaRPr lang="en-US"/>
        </a:p>
      </dgm:t>
    </dgm:pt>
    <dgm:pt modelId="{B7B7D02B-E24C-4199-A8E2-E74AADC1F8C8}" type="sibTrans" cxnId="{030C51DB-9682-46BF-BEE8-AC1BAD025B19}">
      <dgm:prSet/>
      <dgm:spPr/>
      <dgm:t>
        <a:bodyPr/>
        <a:lstStyle/>
        <a:p>
          <a:endParaRPr lang="en-US"/>
        </a:p>
      </dgm:t>
    </dgm:pt>
    <dgm:pt modelId="{12CD9D88-886B-4604-A7EB-58DC6D0671F0}">
      <dgm:prSet phldrT="[نص]" custT="1"/>
      <dgm:spPr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14300" tIns="114300" rIns="114300" bIns="11430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قاعدة: (حمل المطلق على المقيد)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854B1F4B-6B85-43AA-9B6E-C20F77DB3354}" type="parTrans" cxnId="{481FC3A4-349E-478A-963F-0FFC76D6238C}">
      <dgm:prSet/>
      <dgm:spPr/>
      <dgm:t>
        <a:bodyPr/>
        <a:lstStyle/>
        <a:p>
          <a:endParaRPr lang="en-US"/>
        </a:p>
      </dgm:t>
    </dgm:pt>
    <dgm:pt modelId="{DFA0AFF6-218F-482E-AF9E-BC41EB6A26D0}" type="sibTrans" cxnId="{481FC3A4-349E-478A-963F-0FFC76D6238C}">
      <dgm:prSet/>
      <dgm:spPr/>
      <dgm:t>
        <a:bodyPr/>
        <a:lstStyle/>
        <a:p>
          <a:endParaRPr lang="en-US"/>
        </a:p>
      </dgm:t>
    </dgm:pt>
    <dgm:pt modelId="{A995CD1C-DDE3-40CD-9FAC-7043F8A8B844}" type="pres">
      <dgm:prSet presAssocID="{5D29DF14-C032-4902-A027-B0D6888F763A}" presName="diagram" presStyleCnt="0">
        <dgm:presLayoutVars>
          <dgm:dir/>
          <dgm:resizeHandles val="exact"/>
        </dgm:presLayoutVars>
      </dgm:prSet>
      <dgm:spPr/>
    </dgm:pt>
    <dgm:pt modelId="{20DF02F7-7EC7-4F14-B135-DF5E2B281BB1}" type="pres">
      <dgm:prSet presAssocID="{B1B840C1-3610-46B5-BFD8-C3E4006B7705}" presName="node" presStyleLbl="node1" presStyleIdx="0" presStyleCnt="3" custScaleX="42325" custScaleY="28779" custLinFactNeighborX="3917" custLinFactNeighborY="1651">
        <dgm:presLayoutVars>
          <dgm:bulletEnabled val="1"/>
        </dgm:presLayoutVars>
      </dgm:prSet>
      <dgm:spPr>
        <a:xfrm>
          <a:off x="760572" y="312608"/>
          <a:ext cx="4210011" cy="1431456"/>
        </a:xfrm>
        <a:prstGeom prst="roundRect">
          <a:avLst/>
        </a:prstGeom>
      </dgm:spPr>
    </dgm:pt>
    <dgm:pt modelId="{599BAE0D-04B1-4033-949D-BA8C92FC2F87}" type="pres">
      <dgm:prSet presAssocID="{5320683F-3481-47AE-B3A7-9583ED57A1BF}" presName="sibTrans" presStyleCnt="0"/>
      <dgm:spPr/>
    </dgm:pt>
    <dgm:pt modelId="{8F6871CD-2260-4E75-8E99-239C5728C62B}" type="pres">
      <dgm:prSet presAssocID="{F98DB0A7-7DBB-4155-A88A-E43D9456D02A}" presName="node" presStyleLbl="node1" presStyleIdx="1" presStyleCnt="3" custScaleX="42433" custScaleY="28529" custLinFactNeighborX="-2241" custLinFactNeighborY="1184">
        <dgm:presLayoutVars>
          <dgm:bulletEnabled val="1"/>
        </dgm:presLayoutVars>
      </dgm:prSet>
      <dgm:spPr>
        <a:xfrm>
          <a:off x="5432118" y="3188"/>
          <a:ext cx="3486373" cy="2091823"/>
        </a:xfrm>
        <a:prstGeom prst="roundRect">
          <a:avLst/>
        </a:prstGeom>
      </dgm:spPr>
    </dgm:pt>
    <dgm:pt modelId="{461CFBEB-8947-493D-9334-77E8320B6C2A}" type="pres">
      <dgm:prSet presAssocID="{B7B7D02B-E24C-4199-A8E2-E74AADC1F8C8}" presName="sibTrans" presStyleCnt="0"/>
      <dgm:spPr/>
    </dgm:pt>
    <dgm:pt modelId="{FCA0E298-6AFC-4542-BF33-B89B15394BDB}" type="pres">
      <dgm:prSet presAssocID="{12CD9D88-886B-4604-A7EB-58DC6D0671F0}" presName="node" presStyleLbl="node1" presStyleIdx="2" presStyleCnt="3" custScaleX="42508" custScaleY="28734" custLinFactNeighborX="2223" custLinFactNeighborY="-10615">
        <dgm:presLayoutVars>
          <dgm:bulletEnabled val="1"/>
        </dgm:presLayoutVars>
      </dgm:prSet>
      <dgm:spPr>
        <a:xfrm>
          <a:off x="3152794" y="2394533"/>
          <a:ext cx="4210011" cy="1431456"/>
        </a:xfrm>
        <a:prstGeom prst="roundRect">
          <a:avLst/>
        </a:prstGeom>
      </dgm:spPr>
    </dgm:pt>
  </dgm:ptLst>
  <dgm:cxnLst>
    <dgm:cxn modelId="{E593002D-CC39-4472-ABFC-514E10E9B8A0}" type="presOf" srcId="{12CD9D88-886B-4604-A7EB-58DC6D0671F0}" destId="{FCA0E298-6AFC-4542-BF33-B89B15394BDB}" srcOrd="0" destOrd="0" presId="urn:microsoft.com/office/officeart/2005/8/layout/default"/>
    <dgm:cxn modelId="{5A99E731-BDAB-4952-AC62-2DD6BDD2A490}" type="presOf" srcId="{5D29DF14-C032-4902-A027-B0D6888F763A}" destId="{A995CD1C-DDE3-40CD-9FAC-7043F8A8B844}" srcOrd="0" destOrd="0" presId="urn:microsoft.com/office/officeart/2005/8/layout/default"/>
    <dgm:cxn modelId="{481FC3A4-349E-478A-963F-0FFC76D6238C}" srcId="{5D29DF14-C032-4902-A027-B0D6888F763A}" destId="{12CD9D88-886B-4604-A7EB-58DC6D0671F0}" srcOrd="2" destOrd="0" parTransId="{854B1F4B-6B85-43AA-9B6E-C20F77DB3354}" sibTransId="{DFA0AFF6-218F-482E-AF9E-BC41EB6A26D0}"/>
    <dgm:cxn modelId="{EAC8BAB5-0A9D-4BE8-8F5B-B0C93D793E07}" type="presOf" srcId="{B1B840C1-3610-46B5-BFD8-C3E4006B7705}" destId="{20DF02F7-7EC7-4F14-B135-DF5E2B281BB1}" srcOrd="0" destOrd="0" presId="urn:microsoft.com/office/officeart/2005/8/layout/default"/>
    <dgm:cxn modelId="{030C51DB-9682-46BF-BEE8-AC1BAD025B19}" srcId="{5D29DF14-C032-4902-A027-B0D6888F763A}" destId="{F98DB0A7-7DBB-4155-A88A-E43D9456D02A}" srcOrd="1" destOrd="0" parTransId="{F0FC8918-7DEB-4AC9-A14F-0AD26DAF6D1E}" sibTransId="{B7B7D02B-E24C-4199-A8E2-E74AADC1F8C8}"/>
    <dgm:cxn modelId="{AD284DE5-8FE7-4B27-AFD9-85D54CE095FE}" srcId="{5D29DF14-C032-4902-A027-B0D6888F763A}" destId="{B1B840C1-3610-46B5-BFD8-C3E4006B7705}" srcOrd="0" destOrd="0" parTransId="{8F0903E4-D9C4-4AC5-9AF2-30FFF71659A9}" sibTransId="{5320683F-3481-47AE-B3A7-9583ED57A1BF}"/>
    <dgm:cxn modelId="{156A95EA-AC91-46E5-96C3-3163C6CD258A}" type="presOf" srcId="{F98DB0A7-7DBB-4155-A88A-E43D9456D02A}" destId="{8F6871CD-2260-4E75-8E99-239C5728C62B}" srcOrd="0" destOrd="0" presId="urn:microsoft.com/office/officeart/2005/8/layout/default"/>
    <dgm:cxn modelId="{C9737826-6EDC-45F2-AE22-8A47ABD5E812}" type="presParOf" srcId="{A995CD1C-DDE3-40CD-9FAC-7043F8A8B844}" destId="{20DF02F7-7EC7-4F14-B135-DF5E2B281BB1}" srcOrd="0" destOrd="0" presId="urn:microsoft.com/office/officeart/2005/8/layout/default"/>
    <dgm:cxn modelId="{6CBB957C-9633-433D-B007-7DE0ECBAB05F}" type="presParOf" srcId="{A995CD1C-DDE3-40CD-9FAC-7043F8A8B844}" destId="{599BAE0D-04B1-4033-949D-BA8C92FC2F87}" srcOrd="1" destOrd="0" presId="urn:microsoft.com/office/officeart/2005/8/layout/default"/>
    <dgm:cxn modelId="{3BA80C6A-53CE-4EEE-BE51-8AE98D81BBA4}" type="presParOf" srcId="{A995CD1C-DDE3-40CD-9FAC-7043F8A8B844}" destId="{8F6871CD-2260-4E75-8E99-239C5728C62B}" srcOrd="2" destOrd="0" presId="urn:microsoft.com/office/officeart/2005/8/layout/default"/>
    <dgm:cxn modelId="{7297D377-F245-43DC-8BC8-749CB1902C75}" type="presParOf" srcId="{A995CD1C-DDE3-40CD-9FAC-7043F8A8B844}" destId="{461CFBEB-8947-493D-9334-77E8320B6C2A}" srcOrd="3" destOrd="0" presId="urn:microsoft.com/office/officeart/2005/8/layout/default"/>
    <dgm:cxn modelId="{16263768-17D5-465A-A8D7-F77DDDE99F66}" type="presParOf" srcId="{A995CD1C-DDE3-40CD-9FAC-7043F8A8B844}" destId="{FCA0E298-6AFC-4542-BF33-B89B15394BD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A68FE-2D7A-4777-82E4-8854B6C486DD}">
      <dsp:nvSpPr>
        <dsp:cNvPr id="0" name=""/>
        <dsp:cNvSpPr/>
      </dsp:nvSpPr>
      <dsp:spPr>
        <a:xfrm>
          <a:off x="5509246" y="2844"/>
          <a:ext cx="2295855" cy="1377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5509246" y="2844"/>
        <a:ext cx="2295855" cy="1377513"/>
      </dsp:txXfrm>
    </dsp:sp>
    <dsp:sp modelId="{227DEB47-0229-42C8-82E9-7DF48274CA3D}">
      <dsp:nvSpPr>
        <dsp:cNvPr id="0" name=""/>
        <dsp:cNvSpPr/>
      </dsp:nvSpPr>
      <dsp:spPr>
        <a:xfrm>
          <a:off x="2983805" y="2844"/>
          <a:ext cx="2295855" cy="1377513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2983805" y="2844"/>
        <a:ext cx="2295855" cy="1377513"/>
      </dsp:txXfrm>
    </dsp:sp>
    <dsp:sp modelId="{96EF743E-C638-4EC0-A3D3-894EE774C7D2}">
      <dsp:nvSpPr>
        <dsp:cNvPr id="0" name=""/>
        <dsp:cNvSpPr/>
      </dsp:nvSpPr>
      <dsp:spPr>
        <a:xfrm>
          <a:off x="458364" y="2844"/>
          <a:ext cx="2295855" cy="137751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458364" y="2844"/>
        <a:ext cx="2295855" cy="1377513"/>
      </dsp:txXfrm>
    </dsp:sp>
    <dsp:sp modelId="{DA0A9504-C37F-4FDE-A681-69406FECAC5A}">
      <dsp:nvSpPr>
        <dsp:cNvPr id="0" name=""/>
        <dsp:cNvSpPr/>
      </dsp:nvSpPr>
      <dsp:spPr>
        <a:xfrm>
          <a:off x="5509246" y="1609943"/>
          <a:ext cx="2295855" cy="137751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5509246" y="1609943"/>
        <a:ext cx="2295855" cy="1377513"/>
      </dsp:txXfrm>
    </dsp:sp>
    <dsp:sp modelId="{D57DE708-E4A8-46D3-A112-A5A81D9EB73E}">
      <dsp:nvSpPr>
        <dsp:cNvPr id="0" name=""/>
        <dsp:cNvSpPr/>
      </dsp:nvSpPr>
      <dsp:spPr>
        <a:xfrm>
          <a:off x="2983805" y="1609943"/>
          <a:ext cx="2295855" cy="137751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 dirty="0"/>
            <a:t>باب</a:t>
          </a:r>
        </a:p>
      </dsp:txBody>
      <dsp:txXfrm>
        <a:off x="2983805" y="1609943"/>
        <a:ext cx="2295855" cy="1377513"/>
      </dsp:txXfrm>
    </dsp:sp>
    <dsp:sp modelId="{D1DD8029-3000-4BB5-B68F-C7DBC0B6C332}">
      <dsp:nvSpPr>
        <dsp:cNvPr id="0" name=""/>
        <dsp:cNvSpPr/>
      </dsp:nvSpPr>
      <dsp:spPr>
        <a:xfrm>
          <a:off x="458364" y="1609943"/>
          <a:ext cx="2295855" cy="1377513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 dirty="0"/>
            <a:t>باب</a:t>
          </a:r>
        </a:p>
      </dsp:txBody>
      <dsp:txXfrm>
        <a:off x="458364" y="1609943"/>
        <a:ext cx="2295855" cy="1377513"/>
      </dsp:txXfrm>
    </dsp:sp>
    <dsp:sp modelId="{E4CDE845-E0DE-4044-A726-7A5033546175}">
      <dsp:nvSpPr>
        <dsp:cNvPr id="0" name=""/>
        <dsp:cNvSpPr/>
      </dsp:nvSpPr>
      <dsp:spPr>
        <a:xfrm>
          <a:off x="2983805" y="3217042"/>
          <a:ext cx="2295855" cy="137751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700" kern="1200" dirty="0"/>
        </a:p>
      </dsp:txBody>
      <dsp:txXfrm>
        <a:off x="2983805" y="3217042"/>
        <a:ext cx="2295855" cy="1377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B0FB-9171-47D6-8DAE-B77B5B2F993A}">
      <dsp:nvSpPr>
        <dsp:cNvPr id="0" name=""/>
        <dsp:cNvSpPr/>
      </dsp:nvSpPr>
      <dsp:spPr>
        <a:xfrm rot="10800000">
          <a:off x="894026" y="1359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hlinkClick xmlns:r="http://schemas.openxmlformats.org/officeDocument/2006/relationships" r:id="rId1"/>
            </a:rPr>
            <a:t>info@ithraa.sa</a:t>
          </a:r>
          <a:endParaRPr lang="ar-SA" sz="2100" kern="1200" dirty="0"/>
        </a:p>
      </dsp:txBody>
      <dsp:txXfrm rot="10800000">
        <a:off x="1048567" y="1359"/>
        <a:ext cx="2781325" cy="618163"/>
      </dsp:txXfrm>
    </dsp:sp>
    <dsp:sp modelId="{3A266D51-8B78-4DBF-8A20-3DD002A026FD}">
      <dsp:nvSpPr>
        <dsp:cNvPr id="0" name=""/>
        <dsp:cNvSpPr/>
      </dsp:nvSpPr>
      <dsp:spPr>
        <a:xfrm>
          <a:off x="254919" y="0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3805D-5D44-49D9-A787-F2704F54B745}">
      <dsp:nvSpPr>
        <dsp:cNvPr id="0" name=""/>
        <dsp:cNvSpPr/>
      </dsp:nvSpPr>
      <dsp:spPr>
        <a:xfrm rot="10800000">
          <a:off x="891976" y="80404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hlinkClick xmlns:r="http://schemas.openxmlformats.org/officeDocument/2006/relationships" r:id="rId3"/>
            </a:rPr>
            <a:t>www.ithraa.sa</a:t>
          </a:r>
          <a:endParaRPr lang="ar-SA" sz="2100" kern="1200" dirty="0"/>
        </a:p>
      </dsp:txBody>
      <dsp:txXfrm rot="10800000">
        <a:off x="1046517" y="804048"/>
        <a:ext cx="2781325" cy="618163"/>
      </dsp:txXfrm>
    </dsp:sp>
    <dsp:sp modelId="{6EC66202-D8B6-4801-BE88-402AB0E4D843}">
      <dsp:nvSpPr>
        <dsp:cNvPr id="0" name=""/>
        <dsp:cNvSpPr/>
      </dsp:nvSpPr>
      <dsp:spPr>
        <a:xfrm>
          <a:off x="235666" y="827823"/>
          <a:ext cx="609966" cy="57061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C5AD6-8AEF-4ABC-9BB9-62203700E88F}">
      <dsp:nvSpPr>
        <dsp:cNvPr id="0" name=""/>
        <dsp:cNvSpPr/>
      </dsp:nvSpPr>
      <dsp:spPr>
        <a:xfrm rot="10800000">
          <a:off x="894026" y="160673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+966504842744</a:t>
          </a:r>
          <a:endParaRPr lang="ar-SA" sz="2100" kern="1200" dirty="0"/>
        </a:p>
      </dsp:txBody>
      <dsp:txXfrm rot="10800000">
        <a:off x="1048567" y="1606738"/>
        <a:ext cx="2781325" cy="618163"/>
      </dsp:txXfrm>
    </dsp:sp>
    <dsp:sp modelId="{3B7BF556-52AF-4F55-A4A6-517FD04E98F0}">
      <dsp:nvSpPr>
        <dsp:cNvPr id="0" name=""/>
        <dsp:cNvSpPr/>
      </dsp:nvSpPr>
      <dsp:spPr>
        <a:xfrm>
          <a:off x="237715" y="1621642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A97F-1BC6-43EE-9761-C4A585E74DC0}">
      <dsp:nvSpPr>
        <dsp:cNvPr id="0" name=""/>
        <dsp:cNvSpPr/>
      </dsp:nvSpPr>
      <dsp:spPr>
        <a:xfrm rot="10800000">
          <a:off x="874407" y="240942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+96611445200</a:t>
          </a:r>
          <a:endParaRPr lang="ar-SA" sz="2100" kern="1200" dirty="0"/>
        </a:p>
      </dsp:txBody>
      <dsp:txXfrm rot="10800000">
        <a:off x="1028948" y="2409428"/>
        <a:ext cx="2781325" cy="618163"/>
      </dsp:txXfrm>
    </dsp:sp>
    <dsp:sp modelId="{04CDECD1-8D9E-48B5-8474-E93308076255}">
      <dsp:nvSpPr>
        <dsp:cNvPr id="0" name=""/>
        <dsp:cNvSpPr/>
      </dsp:nvSpPr>
      <dsp:spPr>
        <a:xfrm>
          <a:off x="317154" y="2469637"/>
          <a:ext cx="539687" cy="497745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F02F7-7EC7-4F14-B135-DF5E2B281BB1}">
      <dsp:nvSpPr>
        <dsp:cNvPr id="0" name=""/>
        <dsp:cNvSpPr/>
      </dsp:nvSpPr>
      <dsp:spPr>
        <a:xfrm>
          <a:off x="825868" y="101057"/>
          <a:ext cx="4315988" cy="1760801"/>
        </a:xfrm>
        <a:prstGeom prst="roundRect">
          <a:avLst/>
        </a:prstGeom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قاعدة: (يحمل المطلق على إطلاقه ما لم يقم دليل التقييد)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sp:txBody>
      <dsp:txXfrm>
        <a:off x="911823" y="187012"/>
        <a:ext cx="4144078" cy="1588891"/>
      </dsp:txXfrm>
    </dsp:sp>
    <dsp:sp modelId="{8F6871CD-2260-4E75-8E99-239C5728C62B}">
      <dsp:nvSpPr>
        <dsp:cNvPr id="0" name=""/>
        <dsp:cNvSpPr/>
      </dsp:nvSpPr>
      <dsp:spPr>
        <a:xfrm>
          <a:off x="5533635" y="80132"/>
          <a:ext cx="4327001" cy="1745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بـ(صيغة المطلق ودلالتها)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sp:txBody>
      <dsp:txXfrm>
        <a:off x="5618844" y="165341"/>
        <a:ext cx="4156583" cy="1575087"/>
      </dsp:txXfrm>
    </dsp:sp>
    <dsp:sp modelId="{FCA0E298-6AFC-4542-BF33-B89B15394BDB}">
      <dsp:nvSpPr>
        <dsp:cNvPr id="0" name=""/>
        <dsp:cNvSpPr/>
      </dsp:nvSpPr>
      <dsp:spPr>
        <a:xfrm>
          <a:off x="3317160" y="2131107"/>
          <a:ext cx="4334649" cy="1758047"/>
        </a:xfrm>
        <a:prstGeom prst="roundRect">
          <a:avLst/>
        </a:prstGeom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قاعدة: (حمل المطلق على المقيد)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sp:txBody>
      <dsp:txXfrm>
        <a:off x="3402981" y="2216928"/>
        <a:ext cx="4163007" cy="1586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A98AB8E-7EA9-401C-A29B-1322672F35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F381954-F8C9-4A58-B8D0-ECA2146010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2FD80126-1110-4FB4-B705-0650356B87A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D436C65-F829-4F04-8802-E433DD05D7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6B9B5D2-8211-45D6-9177-AC969980E8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D835BF7-F873-4DCA-9AA2-3E37B3F5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3500C7-3CDC-42E8-9DAF-774A342C0118}" type="datetimeFigureOut">
              <a:rPr lang="ar-SA" smtClean="0"/>
              <a:t>09/01/1443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2F8610-7D30-481A-8AF1-D623D1A9699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41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4518"/>
            <a:ext cx="10363200" cy="2387600"/>
          </a:xfrm>
        </p:spPr>
        <p:txBody>
          <a:bodyPr anchor="ctr" anchorCtr="1">
            <a:normAutofit/>
          </a:bodyPr>
          <a:lstStyle>
            <a:lvl1pPr algn="ctr">
              <a:defRPr lang="en-US" sz="4000" dirty="0">
                <a:solidFill>
                  <a:srgbClr val="616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976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sz="2600" dirty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26149" y="6356352"/>
            <a:ext cx="626073" cy="365125"/>
          </a:xfrm>
        </p:spPr>
        <p:txBody>
          <a:bodyPr vert="horz" lIns="91440" tIns="45720" rIns="91440" bIns="45720" rtlCol="0" anchor="ctr"/>
          <a:lstStyle>
            <a:lvl1pPr>
              <a:defRPr lang="ar-SA" sz="1600" b="1" smtClean="0"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27528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25" y="6356352"/>
            <a:ext cx="371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82921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356352"/>
            <a:ext cx="381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850735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8876" y="6360030"/>
            <a:ext cx="4098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1474999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ar-SA"/>
              <a:t>شركة إثراء المتون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9625" y="6356351"/>
            <a:ext cx="3906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51645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بواب الكتا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98" y="365127"/>
            <a:ext cx="9066362" cy="1158874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57752" y="6360030"/>
            <a:ext cx="438752" cy="365125"/>
          </a:xfrm>
        </p:spPr>
        <p:txBody>
          <a:bodyPr vert="horz" lIns="91440" tIns="45720" rIns="91440" bIns="45720" rtlCol="0" anchor="ctr"/>
          <a:lstStyle>
            <a:lvl1pPr>
              <a:defRPr lang="ar-SA" sz="1400" b="1" smtClean="0"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  <p:graphicFrame>
        <p:nvGraphicFramePr>
          <p:cNvPr id="7" name="رسم تخطيطي 6"/>
          <p:cNvGraphicFramePr/>
          <p:nvPr userDrawn="1">
            <p:extLst>
              <p:ext uri="{D42A27DB-BD31-4B8C-83A1-F6EECF244321}">
                <p14:modId xmlns:p14="http://schemas.microsoft.com/office/powerpoint/2010/main" val="879860368"/>
              </p:ext>
            </p:extLst>
          </p:nvPr>
        </p:nvGraphicFramePr>
        <p:xfrm>
          <a:off x="1794933" y="1612900"/>
          <a:ext cx="8263467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25138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96253" y="6359395"/>
            <a:ext cx="477253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CB1E7B6C-B8B3-4C17-A8FA-5EC1504A44D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30392" y="1079143"/>
            <a:ext cx="9040483" cy="6064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700" b="0">
                <a:solidFill>
                  <a:srgbClr val="008000"/>
                </a:solidFill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/>
              <a:t>عنوان فرغي</a:t>
            </a:r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1630392" y="365126"/>
            <a:ext cx="9040483" cy="684000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751315"/>
            <a:ext cx="105156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8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800">
                <a:solidFill>
                  <a:srgbClr val="0070C0"/>
                </a:solidFill>
              </a:defRPr>
            </a:lvl3pPr>
            <a:lvl4pPr algn="just">
              <a:lnSpc>
                <a:spcPct val="110000"/>
              </a:lnSpc>
              <a:defRPr sz="3800"/>
            </a:lvl4pPr>
            <a:lvl5pPr algn="just">
              <a:lnSpc>
                <a:spcPct val="110000"/>
              </a:lnSpc>
              <a:defRPr sz="3800"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513" y="389732"/>
            <a:ext cx="9040483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78" y="1690448"/>
            <a:ext cx="10515600" cy="4538663"/>
          </a:xfrm>
        </p:spPr>
        <p:txBody>
          <a:bodyPr>
            <a:noAutofit/>
          </a:bodyPr>
          <a:lstStyle>
            <a:lvl1pPr marL="0" indent="0" algn="just">
              <a:lnSpc>
                <a:spcPct val="110000"/>
              </a:lnSpc>
              <a:buNone/>
              <a:defRPr sz="35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-212949" y="6369656"/>
            <a:ext cx="742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787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513" y="389732"/>
            <a:ext cx="9040483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0" y="1673195"/>
            <a:ext cx="105156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50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-212949" y="6369656"/>
            <a:ext cx="742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325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21766" y="359459"/>
            <a:ext cx="3881887" cy="711695"/>
          </a:xfrm>
          <a:solidFill>
            <a:srgbClr val="B9B822">
              <a:alpha val="10196"/>
            </a:srgb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/>
              <a:t>عنوان فرعي</a:t>
            </a:r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5702060" y="359459"/>
            <a:ext cx="5029199" cy="711695"/>
          </a:xfrm>
          <a:solidFill>
            <a:srgbClr val="22B8CB">
              <a:alpha val="1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5658" y="1289145"/>
            <a:ext cx="10025332" cy="4538663"/>
          </a:xfrm>
        </p:spPr>
        <p:txBody>
          <a:bodyPr>
            <a:noAutofit/>
          </a:bodyPr>
          <a:lstStyle>
            <a:lvl1pPr marL="228600" indent="-228600" algn="just">
              <a:lnSpc>
                <a:spcPct val="110000"/>
              </a:lnSpc>
              <a:defRPr lang="ar-SA" sz="35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lang="ar-SA" sz="3500" b="1" kern="1200" dirty="0" smtClean="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lang="ar-SA" sz="3500" b="1" kern="1200" dirty="0" smtClean="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marL="228600" lvl="0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انقر لتحرير أنماط نص الشكل الرئيسي</a:t>
            </a:r>
          </a:p>
          <a:p>
            <a:pPr marL="228600" lvl="1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الثاني</a:t>
            </a:r>
          </a:p>
          <a:p>
            <a:pPr marL="228600" lvl="2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الثالث</a:t>
            </a:r>
          </a:p>
          <a:p>
            <a:pPr marL="228600" lvl="3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الرابع</a:t>
            </a:r>
          </a:p>
          <a:p>
            <a:pPr marL="228600" lvl="4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-203324" y="6379281"/>
            <a:ext cx="742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927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8876" y="6356352"/>
            <a:ext cx="4098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044229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38501" y="6356352"/>
            <a:ext cx="4195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630672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66" y="365127"/>
            <a:ext cx="9074989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28876" y="6356352"/>
            <a:ext cx="4098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505675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38500" y="6356352"/>
            <a:ext cx="419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2571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57752" y="6356351"/>
            <a:ext cx="43875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0844665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7645" y="365127"/>
            <a:ext cx="90922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615" y="19205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dirty="0"/>
              <a:t>انقر لتحرير أنماط النص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60030"/>
            <a:ext cx="400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645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7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73" r:id="rId14"/>
    <p:sldLayoutId id="2147483672" r:id="rId15"/>
  </p:sldLayoutIdLst>
  <p:transition spd="slow">
    <p:push dir="u"/>
  </p:transition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>
            <a:extLst>
              <a:ext uri="{FF2B5EF4-FFF2-40B4-BE49-F238E27FC236}">
                <a16:creationId xmlns:a16="http://schemas.microsoft.com/office/drawing/2014/main" id="{D7B097E4-1FD0-4F84-85E8-B906F0961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694815"/>
            <a:ext cx="7772400" cy="238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/>
              <a:t>العروض التقديمية لمقرر:</a:t>
            </a:r>
            <a:br>
              <a:rPr lang="ar-SA"/>
            </a:br>
            <a:r>
              <a:rPr lang="ar-SA"/>
              <a:t>تخريج الفروع على الأصول</a:t>
            </a:r>
            <a:endParaRPr lang="en-US"/>
          </a:p>
        </p:txBody>
      </p:sp>
      <p:sp>
        <p:nvSpPr>
          <p:cNvPr id="7" name="عنوان فرعي 2">
            <a:extLst>
              <a:ext uri="{FF2B5EF4-FFF2-40B4-BE49-F238E27FC236}">
                <a16:creationId xmlns:a16="http://schemas.microsoft.com/office/drawing/2014/main" id="{1FBD6726-83F1-4CC3-8B89-6AE925647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5041299"/>
            <a:ext cx="6858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التخريج على الأصول المتعلقة بالمطلق والمقيد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845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2D9884-09EE-43EB-AD17-275997C2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الأول: تحرير القاعدة الأصولية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24F5FE93-D7E7-4CA1-8AA9-8D6B19AA13C3}"/>
              </a:ext>
            </a:extLst>
          </p:cNvPr>
          <p:cNvSpPr txBox="1">
            <a:spLocks/>
          </p:cNvSpPr>
          <p:nvPr/>
        </p:nvSpPr>
        <p:spPr>
          <a:xfrm>
            <a:off x="3600450" y="6356352"/>
            <a:ext cx="4965052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الثانية: (يحمل المطلق على إطلاقه ما لم يقم دليل التقييد)</a:t>
            </a: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CE706F9D-2BC5-4C61-86DA-5F72B7F1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ستطيل: زوايا قطرية مستديرة 8">
            <a:extLst>
              <a:ext uri="{FF2B5EF4-FFF2-40B4-BE49-F238E27FC236}">
                <a16:creationId xmlns:a16="http://schemas.microsoft.com/office/drawing/2014/main" id="{CCA52C38-9A9D-4BA4-8BC1-A632DFF41301}"/>
              </a:ext>
            </a:extLst>
          </p:cNvPr>
          <p:cNvSpPr/>
          <p:nvPr/>
        </p:nvSpPr>
        <p:spPr>
          <a:xfrm>
            <a:off x="3248026" y="1937551"/>
            <a:ext cx="6142456" cy="180975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algn="ctr"/>
            <a:r>
              <a:rPr lang="ar-SA" sz="3200" b="1" kern="1200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إذا ورد اللفظ مطلقًا، فالواجب أن يُعمل بإطلاقه إلى أن يدلَّ الدَّليل على تقييده. </a:t>
            </a:r>
            <a:r>
              <a:rPr lang="ar-SA" sz="3200" b="1" dirty="0"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وينبني على ذلك:</a:t>
            </a:r>
            <a:endParaRPr lang="en-US" sz="2700" b="1" dirty="0"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5" name="مستطيل: زوايا قطرية مستديرة 14">
            <a:extLst>
              <a:ext uri="{FF2B5EF4-FFF2-40B4-BE49-F238E27FC236}">
                <a16:creationId xmlns:a16="http://schemas.microsoft.com/office/drawing/2014/main" id="{2EB2874F-02FE-444E-BEDE-52F73A682965}"/>
              </a:ext>
            </a:extLst>
          </p:cNvPr>
          <p:cNvSpPr/>
          <p:nvPr/>
        </p:nvSpPr>
        <p:spPr>
          <a:xfrm>
            <a:off x="2524126" y="4157656"/>
            <a:ext cx="6142456" cy="180975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algn="ctr"/>
            <a:r>
              <a:rPr lang="ar-SA" sz="3200" b="1" kern="1200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أنَّ مَن ادَّعى تقييد اللَّفظ المطلق ببعض أوصافه، فعليه الدَّليل.</a:t>
            </a:r>
            <a:endParaRPr lang="en-US" sz="3200" b="1" kern="1200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1" name="سهم: لأسفل 10">
            <a:extLst>
              <a:ext uri="{FF2B5EF4-FFF2-40B4-BE49-F238E27FC236}">
                <a16:creationId xmlns:a16="http://schemas.microsoft.com/office/drawing/2014/main" id="{ABF0F9A5-40F6-4BF3-A689-35BE23AE978C}"/>
              </a:ext>
            </a:extLst>
          </p:cNvPr>
          <p:cNvSpPr/>
          <p:nvPr/>
        </p:nvSpPr>
        <p:spPr>
          <a:xfrm>
            <a:off x="3248026" y="3407590"/>
            <a:ext cx="1165967" cy="1165967"/>
          </a:xfrm>
          <a:prstGeom prst="downArrow">
            <a:avLst>
              <a:gd name="adj1" fmla="val 55000"/>
              <a:gd name="adj2" fmla="val 45000"/>
            </a:avLst>
          </a:prstGeom>
          <a:solidFill>
            <a:srgbClr val="22B8CB">
              <a:alpha val="10196"/>
            </a:srgb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3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6271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5393095" y="1621527"/>
            <a:ext cx="539423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الأول: كفّارة الجماع في نهار رمضان.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77890"/>
              </p:ext>
            </p:extLst>
          </p:nvPr>
        </p:nvGraphicFramePr>
        <p:xfrm>
          <a:off x="839754" y="2291164"/>
          <a:ext cx="10431625" cy="37310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72312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259313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2176536">
                <a:tc>
                  <a:txBody>
                    <a:bodyPr/>
                    <a:lstStyle/>
                    <a:p>
                      <a:pPr algn="just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قالَ ابنُ قدامةَ: «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ويجزئ في الكفَّارة ما يجزئ في الفطرة من البرّ والشّعير ودقيقهما، والتّمر والزّبيب... فإن كان قوته غيرَ ذلك من الحبوب كالدُّخْن والذرة والأُرْز؛ ففيه وجهان؛ أحدهما: لا يجزئ... والثَّاني: يجزئ، اختاره أبو الخطاب؛ لقول الله تعالى: ﴿فَكَفَّارَتُهُ إِطْعَامُ عَشَرَةِ مَسَاكِينَ مِنْ أَوْسَطِ مَا تُطْعِمُونَ أَهْلِيكُمْ﴾؛ </a:t>
                      </a:r>
                      <a:r>
                        <a:rPr lang="ar-SA" sz="2400" b="1" u="sng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ولأنَّ النبي ﷺ أمر بالإطعام مطلقًا، ولم يرد تقييدُه بشيء من الأجناس، فوجب إبقاؤه على إطلاقه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algn="ctr"/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إطلاق الآية والحديث، أمَّا الآية: ﴿إِطْعَامُ عَشَرَةِ مَسَاكِينَ﴾ فألفاظها نكرات في سياق الإثبات. وأمَّا الحديثُ</a:t>
                      </a:r>
                      <a:r>
                        <a:rPr lang="ar-SA" sz="2400" b="1" u="none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: 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«أطعم ستين مسكينًا»</a:t>
                      </a:r>
                      <a:r>
                        <a:rPr lang="ar-SA" sz="2400" b="1" u="none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فجاء بلفظ الأمر، والأمر يفيدُ الإطلاق، فيجوز إخراج كلِّ حبٍّ يقتاته المخرِج ولو لم يكن من الأصناف الخمسة المنصوص عليها، بناءً على قاعدة: وجوب حمل المطلق على إطلاقه حتى يقوم دليلٌ على التقييد.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10" name="عنصر نائب للتذييل 4">
            <a:extLst>
              <a:ext uri="{FF2B5EF4-FFF2-40B4-BE49-F238E27FC236}">
                <a16:creationId xmlns:a16="http://schemas.microsoft.com/office/drawing/2014/main" id="{7B2B2DBD-5A67-4C64-8207-11D90998A3F7}"/>
              </a:ext>
            </a:extLst>
          </p:cNvPr>
          <p:cNvSpPr txBox="1">
            <a:spLocks/>
          </p:cNvSpPr>
          <p:nvPr/>
        </p:nvSpPr>
        <p:spPr>
          <a:xfrm>
            <a:off x="3600450" y="6356352"/>
            <a:ext cx="4965052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الثانية: (يحمل المطلق على إطلاقه ما لم يقم دليل التقييد)</a:t>
            </a:r>
          </a:p>
        </p:txBody>
      </p:sp>
    </p:spTree>
    <p:extLst>
      <p:ext uri="{BB962C8B-B14F-4D97-AF65-F5344CB8AC3E}">
        <p14:creationId xmlns:p14="http://schemas.microsoft.com/office/powerpoint/2010/main" val="2775098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6124754" y="1640189"/>
            <a:ext cx="466257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الثَّاني: من أحكام الوصيَّة.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044711"/>
              </p:ext>
            </p:extLst>
          </p:nvPr>
        </p:nvGraphicFramePr>
        <p:xfrm>
          <a:off x="1062037" y="2367364"/>
          <a:ext cx="10067926" cy="32257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671236">
                <a:tc>
                  <a:txBody>
                    <a:bodyPr/>
                    <a:lstStyle/>
                    <a:p>
                      <a:pPr algn="just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الإمامُ ابنُ مُفلح: «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(إذا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أوصى له بجزءٍ، أو حظٍّ، أو شيء، أو نصيب) أو قسط (فللورثة أن يعطوه ما </a:t>
                      </a:r>
                      <a:r>
                        <a:rPr lang="ar-SA" sz="2400" b="1" kern="1200" dirty="0" err="1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شاؤوا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) بغير خلاف نعلمه؛ لأنَّ ما يعطونه يقعُ عليه الاسم، كقوله: أعطوا فلانًا من مالي؛ </a:t>
                      </a:r>
                      <a:r>
                        <a:rPr lang="ar-SA" sz="2400" b="1" u="sng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لكونه لا حدَّ له في اللُّغة ولا في الشَّرع، فكان على إطلاقه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الواجب على الورثة في هذه المسألة: أن يعطوا </a:t>
                      </a:r>
                      <a:r>
                        <a:rPr lang="ar-SA" sz="2400" b="1" kern="1200" dirty="0" err="1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الموصَى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له أيَّ شيء مما يصدُق عليه الاسم، دون تعيين بقدر أو نوع؛ لأنَّ لفظ الموصي لفظٌ مطلقٌ، والأصل المقرَّر عند الحنابلة وغيرهم من الأصوليين: أنَّ المطلق يبقى على إطلاقه حتى يقوم دليل على التقييد.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10" name="عنصر نائب للتذييل 4">
            <a:extLst>
              <a:ext uri="{FF2B5EF4-FFF2-40B4-BE49-F238E27FC236}">
                <a16:creationId xmlns:a16="http://schemas.microsoft.com/office/drawing/2014/main" id="{8FB924EA-A2CA-4CB2-9714-9FDD4D905F2D}"/>
              </a:ext>
            </a:extLst>
          </p:cNvPr>
          <p:cNvSpPr txBox="1">
            <a:spLocks/>
          </p:cNvSpPr>
          <p:nvPr/>
        </p:nvSpPr>
        <p:spPr>
          <a:xfrm>
            <a:off x="3600450" y="6356352"/>
            <a:ext cx="4965052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الثانية: (يحمل المطلق على إطلاقه ما لم يقم دليل التقييد)</a:t>
            </a:r>
          </a:p>
        </p:txBody>
      </p:sp>
    </p:spTree>
    <p:extLst>
      <p:ext uri="{BB962C8B-B14F-4D97-AF65-F5344CB8AC3E}">
        <p14:creationId xmlns:p14="http://schemas.microsoft.com/office/powerpoint/2010/main" val="4059274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6B5E88-1AFE-43E1-8097-187F7051A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213" y="2780507"/>
            <a:ext cx="9040483" cy="1158874"/>
          </a:xfrm>
          <a:noFill/>
        </p:spPr>
        <p:txBody>
          <a:bodyPr/>
          <a:lstStyle/>
          <a:p>
            <a:r>
              <a:rPr lang="ar-SA" sz="3600" dirty="0">
                <a:solidFill>
                  <a:srgbClr val="616989"/>
                </a:solidFill>
              </a:rPr>
              <a:t>القاعدة الثالثة: تخريج بعض الفروع على قاعدة: </a:t>
            </a:r>
            <a:br>
              <a:rPr lang="ar-SA" sz="3600" dirty="0">
                <a:solidFill>
                  <a:srgbClr val="616989"/>
                </a:solidFill>
              </a:rPr>
            </a:br>
            <a:r>
              <a:rPr lang="ar-SA" sz="3600" dirty="0">
                <a:solidFill>
                  <a:srgbClr val="616989"/>
                </a:solidFill>
              </a:rPr>
              <a:t>(حمل المطلق على المقيد)</a:t>
            </a:r>
            <a:endParaRPr lang="en-US" sz="3600" dirty="0">
              <a:solidFill>
                <a:srgbClr val="616989"/>
              </a:solidFill>
            </a:endParaRPr>
          </a:p>
        </p:txBody>
      </p: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9E7C2259-D147-40F5-A9C7-254694F85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51157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D9002D-0FEF-4B2F-84CC-D3828E0F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الأول: تحرير القاعدة الأصولية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F6FE378D-EB4B-4CF9-893E-088D8C86A8A6}"/>
              </a:ext>
            </a:extLst>
          </p:cNvPr>
          <p:cNvSpPr/>
          <p:nvPr/>
        </p:nvSpPr>
        <p:spPr>
          <a:xfrm>
            <a:off x="793102" y="2398614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835" tIns="78835" rIns="78835" bIns="78835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3200" b="1" kern="1200" dirty="0">
                <a:solidFill>
                  <a:schemeClr val="tx2">
                    <a:lumMod val="5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إذا اختلف الحكم واتحد السبب:</a:t>
            </a:r>
            <a:endParaRPr lang="en-US" sz="3200" b="1" kern="1200" dirty="0">
              <a:solidFill>
                <a:schemeClr val="tx2">
                  <a:lumMod val="5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5" name="سهم: لليمين 14">
            <a:extLst>
              <a:ext uri="{FF2B5EF4-FFF2-40B4-BE49-F238E27FC236}">
                <a16:creationId xmlns:a16="http://schemas.microsoft.com/office/drawing/2014/main" id="{6D9F7D6D-50F3-4297-AB52-7EC72530FB2C}"/>
              </a:ext>
            </a:extLst>
          </p:cNvPr>
          <p:cNvSpPr/>
          <p:nvPr/>
        </p:nvSpPr>
        <p:spPr>
          <a:xfrm rot="5400000">
            <a:off x="2007070" y="3760000"/>
            <a:ext cx="186054" cy="159665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شكل حر: شكل 15">
            <a:extLst>
              <a:ext uri="{FF2B5EF4-FFF2-40B4-BE49-F238E27FC236}">
                <a16:creationId xmlns:a16="http://schemas.microsoft.com/office/drawing/2014/main" id="{F59EF17F-4C88-409D-996B-744FB3E50960}"/>
              </a:ext>
            </a:extLst>
          </p:cNvPr>
          <p:cNvSpPr/>
          <p:nvPr/>
        </p:nvSpPr>
        <p:spPr>
          <a:xfrm>
            <a:off x="793102" y="4020350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rgbClr val="22B8CB">
              <a:alpha val="10196"/>
            </a:srgbClr>
          </a:solidFill>
          <a:ln w="12700" cap="flat" cmpd="sng" algn="ctr">
            <a:solidFill>
              <a:srgbClr val="9EB822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365" tIns="82645" rIns="128365" bIns="82645" numCol="1" spcCol="1270" rtlCol="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600" b="1" kern="1200" dirty="0">
                <a:solidFill>
                  <a:srgbClr val="22B8CB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لا يُحمَل المطلق على المقيد عند أكثر الأصوليِّين.</a:t>
            </a:r>
            <a:endParaRPr lang="en-US" sz="2600" b="1" kern="1200" dirty="0">
              <a:solidFill>
                <a:srgbClr val="22B8CB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7" name="شكل حر: شكل 16">
            <a:extLst>
              <a:ext uri="{FF2B5EF4-FFF2-40B4-BE49-F238E27FC236}">
                <a16:creationId xmlns:a16="http://schemas.microsoft.com/office/drawing/2014/main" id="{3016F02B-A6E5-48E7-ABAF-93C0A823433E}"/>
              </a:ext>
            </a:extLst>
          </p:cNvPr>
          <p:cNvSpPr/>
          <p:nvPr/>
        </p:nvSpPr>
        <p:spPr>
          <a:xfrm>
            <a:off x="3501546" y="2398614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835" tIns="78835" rIns="78835" bIns="78835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3200" b="1" kern="1200" dirty="0">
                <a:solidFill>
                  <a:schemeClr val="tx2">
                    <a:lumMod val="5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إذا اتحد الحكم واختلف السبب:</a:t>
            </a:r>
            <a:endParaRPr lang="en-US" sz="3200" b="1" kern="1200" dirty="0">
              <a:solidFill>
                <a:schemeClr val="tx2">
                  <a:lumMod val="5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8" name="سهم: لليمين 17">
            <a:extLst>
              <a:ext uri="{FF2B5EF4-FFF2-40B4-BE49-F238E27FC236}">
                <a16:creationId xmlns:a16="http://schemas.microsoft.com/office/drawing/2014/main" id="{F0935B13-37D5-43CA-A173-08153C44AB2C}"/>
              </a:ext>
            </a:extLst>
          </p:cNvPr>
          <p:cNvSpPr/>
          <p:nvPr/>
        </p:nvSpPr>
        <p:spPr>
          <a:xfrm rot="5400000">
            <a:off x="4715515" y="3760000"/>
            <a:ext cx="186054" cy="159665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شكل حر: شكل 18">
            <a:extLst>
              <a:ext uri="{FF2B5EF4-FFF2-40B4-BE49-F238E27FC236}">
                <a16:creationId xmlns:a16="http://schemas.microsoft.com/office/drawing/2014/main" id="{833877A6-105E-44D8-A3AB-5E1AABF6DEA3}"/>
              </a:ext>
            </a:extLst>
          </p:cNvPr>
          <p:cNvSpPr/>
          <p:nvPr/>
        </p:nvSpPr>
        <p:spPr>
          <a:xfrm>
            <a:off x="3501546" y="4020350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rgbClr val="22B8CB">
              <a:alpha val="10196"/>
            </a:srgbClr>
          </a:solidFill>
          <a:ln w="12700" cap="flat" cmpd="sng" algn="ctr">
            <a:solidFill>
              <a:srgbClr val="9EB822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365" tIns="82645" rIns="128365" bIns="82645" numCol="1" spcCol="1270" rtlCol="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حُمِل المطلق على المقيَّد </a:t>
            </a:r>
            <a:r>
              <a:rPr lang="ar-SA" sz="2600" b="1" kern="1200" dirty="0">
                <a:solidFill>
                  <a:srgbClr val="22B8CB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عند</a:t>
            </a:r>
            <a:r>
              <a:rPr lang="ar-SA" sz="2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 الجمهور خلافًا للحنفيَّة.</a:t>
            </a:r>
            <a:endParaRPr lang="en-US" sz="2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20" name="شكل حر: شكل 19">
            <a:extLst>
              <a:ext uri="{FF2B5EF4-FFF2-40B4-BE49-F238E27FC236}">
                <a16:creationId xmlns:a16="http://schemas.microsoft.com/office/drawing/2014/main" id="{627C1BD7-C0DB-4E3B-90D2-AFA6C0FF8049}"/>
              </a:ext>
            </a:extLst>
          </p:cNvPr>
          <p:cNvSpPr/>
          <p:nvPr/>
        </p:nvSpPr>
        <p:spPr>
          <a:xfrm>
            <a:off x="6209991" y="2398614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835" tIns="78835" rIns="78835" bIns="78835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3200" b="1" kern="1200" dirty="0">
                <a:solidFill>
                  <a:schemeClr val="tx2">
                    <a:lumMod val="5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إذا اختلف الحكم والسبب:</a:t>
            </a:r>
            <a:endParaRPr lang="en-US" sz="3200" b="1" kern="1200" dirty="0">
              <a:solidFill>
                <a:schemeClr val="tx2">
                  <a:lumMod val="5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21" name="سهم: لليمين 20">
            <a:extLst>
              <a:ext uri="{FF2B5EF4-FFF2-40B4-BE49-F238E27FC236}">
                <a16:creationId xmlns:a16="http://schemas.microsoft.com/office/drawing/2014/main" id="{DE17E4F2-1E7B-4604-AD3F-CE322F56C653}"/>
              </a:ext>
            </a:extLst>
          </p:cNvPr>
          <p:cNvSpPr/>
          <p:nvPr/>
        </p:nvSpPr>
        <p:spPr>
          <a:xfrm rot="5400000">
            <a:off x="7423959" y="3760000"/>
            <a:ext cx="186054" cy="159665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شكل حر: شكل 21">
            <a:extLst>
              <a:ext uri="{FF2B5EF4-FFF2-40B4-BE49-F238E27FC236}">
                <a16:creationId xmlns:a16="http://schemas.microsoft.com/office/drawing/2014/main" id="{04C9E4AE-B16C-461C-A06A-B6BFAF396976}"/>
              </a:ext>
            </a:extLst>
          </p:cNvPr>
          <p:cNvSpPr/>
          <p:nvPr/>
        </p:nvSpPr>
        <p:spPr>
          <a:xfrm>
            <a:off x="6209991" y="4020350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rgbClr val="22B8CB">
              <a:alpha val="10196"/>
            </a:srgbClr>
          </a:solidFill>
          <a:ln w="12700" cap="flat" cmpd="sng" algn="ctr">
            <a:solidFill>
              <a:srgbClr val="9EB822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365" tIns="82645" rIns="128365" bIns="82645" numCol="1" spcCol="1270" rtlCol="0" anchor="ctr" anchorCtr="0">
            <a:noAutofit/>
          </a:bodyPr>
          <a:lstStyle/>
          <a:p>
            <a:pPr marL="0" lv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600" b="1" kern="1200" dirty="0">
                <a:solidFill>
                  <a:srgbClr val="22B8CB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لم يُحمَل المطلق على المقيد.</a:t>
            </a:r>
            <a:endParaRPr lang="en-US" sz="2600" b="1" kern="1200" dirty="0">
              <a:solidFill>
                <a:srgbClr val="22B8CB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23" name="شكل حر: شكل 22">
            <a:extLst>
              <a:ext uri="{FF2B5EF4-FFF2-40B4-BE49-F238E27FC236}">
                <a16:creationId xmlns:a16="http://schemas.microsoft.com/office/drawing/2014/main" id="{C1CC000D-6A7F-41D2-9D09-CA9CFE6085A0}"/>
              </a:ext>
            </a:extLst>
          </p:cNvPr>
          <p:cNvSpPr/>
          <p:nvPr/>
        </p:nvSpPr>
        <p:spPr>
          <a:xfrm>
            <a:off x="8918435" y="2398614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835" tIns="78835" rIns="78835" bIns="78835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3200" b="1" kern="1200" dirty="0">
                <a:solidFill>
                  <a:schemeClr val="tx2">
                    <a:lumMod val="5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إذا اتحد الحكم والسبب:</a:t>
            </a:r>
            <a:endParaRPr lang="en-US" sz="3200" b="1" kern="1200" dirty="0">
              <a:solidFill>
                <a:schemeClr val="tx2">
                  <a:lumMod val="5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24" name="سهم: لليمين 23">
            <a:extLst>
              <a:ext uri="{FF2B5EF4-FFF2-40B4-BE49-F238E27FC236}">
                <a16:creationId xmlns:a16="http://schemas.microsoft.com/office/drawing/2014/main" id="{D90583E7-7882-46D3-9A21-86D40B7C9471}"/>
              </a:ext>
            </a:extLst>
          </p:cNvPr>
          <p:cNvSpPr/>
          <p:nvPr/>
        </p:nvSpPr>
        <p:spPr>
          <a:xfrm rot="5400000">
            <a:off x="10132404" y="3760000"/>
            <a:ext cx="186054" cy="159665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شكل حر: شكل 24">
            <a:extLst>
              <a:ext uri="{FF2B5EF4-FFF2-40B4-BE49-F238E27FC236}">
                <a16:creationId xmlns:a16="http://schemas.microsoft.com/office/drawing/2014/main" id="{ED8CCD1F-AEB8-4C0E-9ECF-D676A23EA074}"/>
              </a:ext>
            </a:extLst>
          </p:cNvPr>
          <p:cNvSpPr/>
          <p:nvPr/>
        </p:nvSpPr>
        <p:spPr>
          <a:xfrm>
            <a:off x="8918435" y="4020350"/>
            <a:ext cx="2540011" cy="1260702"/>
          </a:xfrm>
          <a:custGeom>
            <a:avLst/>
            <a:gdLst>
              <a:gd name="connsiteX0" fmla="*/ 0 w 2466030"/>
              <a:gd name="connsiteY0" fmla="*/ 126070 h 1260702"/>
              <a:gd name="connsiteX1" fmla="*/ 126070 w 2466030"/>
              <a:gd name="connsiteY1" fmla="*/ 0 h 1260702"/>
              <a:gd name="connsiteX2" fmla="*/ 2339960 w 2466030"/>
              <a:gd name="connsiteY2" fmla="*/ 0 h 1260702"/>
              <a:gd name="connsiteX3" fmla="*/ 2466030 w 2466030"/>
              <a:gd name="connsiteY3" fmla="*/ 126070 h 1260702"/>
              <a:gd name="connsiteX4" fmla="*/ 2466030 w 2466030"/>
              <a:gd name="connsiteY4" fmla="*/ 1134632 h 1260702"/>
              <a:gd name="connsiteX5" fmla="*/ 2339960 w 2466030"/>
              <a:gd name="connsiteY5" fmla="*/ 1260702 h 1260702"/>
              <a:gd name="connsiteX6" fmla="*/ 126070 w 2466030"/>
              <a:gd name="connsiteY6" fmla="*/ 1260702 h 1260702"/>
              <a:gd name="connsiteX7" fmla="*/ 0 w 2466030"/>
              <a:gd name="connsiteY7" fmla="*/ 1134632 h 1260702"/>
              <a:gd name="connsiteX8" fmla="*/ 0 w 2466030"/>
              <a:gd name="connsiteY8" fmla="*/ 126070 h 126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6030" h="1260702">
                <a:moveTo>
                  <a:pt x="0" y="126070"/>
                </a:moveTo>
                <a:cubicBezTo>
                  <a:pt x="0" y="56443"/>
                  <a:pt x="56443" y="0"/>
                  <a:pt x="126070" y="0"/>
                </a:cubicBezTo>
                <a:lnTo>
                  <a:pt x="2339960" y="0"/>
                </a:lnTo>
                <a:cubicBezTo>
                  <a:pt x="2409587" y="0"/>
                  <a:pt x="2466030" y="56443"/>
                  <a:pt x="2466030" y="126070"/>
                </a:cubicBezTo>
                <a:lnTo>
                  <a:pt x="2466030" y="1134632"/>
                </a:lnTo>
                <a:cubicBezTo>
                  <a:pt x="2466030" y="1204259"/>
                  <a:pt x="2409587" y="1260702"/>
                  <a:pt x="2339960" y="1260702"/>
                </a:cubicBezTo>
                <a:lnTo>
                  <a:pt x="126070" y="1260702"/>
                </a:lnTo>
                <a:cubicBezTo>
                  <a:pt x="56443" y="1260702"/>
                  <a:pt x="0" y="1204259"/>
                  <a:pt x="0" y="1134632"/>
                </a:cubicBezTo>
                <a:lnTo>
                  <a:pt x="0" y="126070"/>
                </a:lnTo>
                <a:close/>
              </a:path>
            </a:pathLst>
          </a:custGeom>
          <a:solidFill>
            <a:srgbClr val="22B8CB">
              <a:alpha val="10196"/>
            </a:srgb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365" tIns="82645" rIns="128365" bIns="82645" numCol="1" spcCol="1270" rtlCol="0" anchor="ctr" anchorCtr="0">
            <a:noAutofit/>
          </a:bodyPr>
          <a:lstStyle/>
          <a:p>
            <a:pPr marL="0" lvl="0" indent="0" algn="ctr" defTabSz="914400" rtl="1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600" b="1" kern="1200" dirty="0">
                <a:solidFill>
                  <a:srgbClr val="22B8CB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حُمِل المطلق على المقيد.</a:t>
            </a:r>
            <a:endParaRPr lang="en-US" sz="2600" b="1" kern="1200" dirty="0">
              <a:solidFill>
                <a:srgbClr val="22B8CB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676C7B-F1A8-4F98-8102-2FF679941A5D}"/>
              </a:ext>
            </a:extLst>
          </p:cNvPr>
          <p:cNvSpPr txBox="1">
            <a:spLocks/>
          </p:cNvSpPr>
          <p:nvPr/>
        </p:nvSpPr>
        <p:spPr>
          <a:xfrm>
            <a:off x="4038600" y="6356352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الثالثة: (حمل المطلق على المقيد)</a:t>
            </a:r>
          </a:p>
        </p:txBody>
      </p:sp>
      <p:pic>
        <p:nvPicPr>
          <p:cNvPr id="6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7D7A2B0A-38AC-41C1-A789-C50747AE1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553B002A-E7D7-4085-AD6D-1B62FE1F4598}"/>
              </a:ext>
            </a:extLst>
          </p:cNvPr>
          <p:cNvSpPr txBox="1">
            <a:spLocks/>
          </p:cNvSpPr>
          <p:nvPr/>
        </p:nvSpPr>
        <p:spPr>
          <a:xfrm>
            <a:off x="4264091" y="1669734"/>
            <a:ext cx="7060956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للمطلق والمقيَّد أربعة أحوال يختلف الحكم باختلافها: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9" name="قوس كبير أيسر 8">
            <a:extLst>
              <a:ext uri="{FF2B5EF4-FFF2-40B4-BE49-F238E27FC236}">
                <a16:creationId xmlns:a16="http://schemas.microsoft.com/office/drawing/2014/main" id="{2E8B8D6E-781D-428C-B2CD-0205C952AC94}"/>
              </a:ext>
            </a:extLst>
          </p:cNvPr>
          <p:cNvSpPr/>
          <p:nvPr/>
        </p:nvSpPr>
        <p:spPr>
          <a:xfrm rot="16200000">
            <a:off x="8679877" y="4131252"/>
            <a:ext cx="356753" cy="2705097"/>
          </a:xfrm>
          <a:prstGeom prst="lef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F62B5797-7245-4DA8-A39B-97521990CB27}"/>
              </a:ext>
            </a:extLst>
          </p:cNvPr>
          <p:cNvGrpSpPr/>
          <p:nvPr/>
        </p:nvGrpSpPr>
        <p:grpSpPr>
          <a:xfrm>
            <a:off x="6800849" y="5703785"/>
            <a:ext cx="4114800" cy="518435"/>
            <a:chOff x="8069124" y="847149"/>
            <a:chExt cx="2522368" cy="1260702"/>
          </a:xfrm>
        </p:grpSpPr>
        <p:sp>
          <p:nvSpPr>
            <p:cNvPr id="11" name="مستطيل: زوايا مستديرة 10">
              <a:extLst>
                <a:ext uri="{FF2B5EF4-FFF2-40B4-BE49-F238E27FC236}">
                  <a16:creationId xmlns:a16="http://schemas.microsoft.com/office/drawing/2014/main" id="{124B733F-7F66-4A43-8422-C629F3C315AA}"/>
                </a:ext>
              </a:extLst>
            </p:cNvPr>
            <p:cNvSpPr/>
            <p:nvPr/>
          </p:nvSpPr>
          <p:spPr>
            <a:xfrm>
              <a:off x="8125462" y="847149"/>
              <a:ext cx="2466030" cy="1260702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مستطيل: زوايا مستديرة 4">
              <a:extLst>
                <a:ext uri="{FF2B5EF4-FFF2-40B4-BE49-F238E27FC236}">
                  <a16:creationId xmlns:a16="http://schemas.microsoft.com/office/drawing/2014/main" id="{D3BED2CD-2499-43A2-89A3-1CA02C60F25E}"/>
                </a:ext>
              </a:extLst>
            </p:cNvPr>
            <p:cNvSpPr txBox="1"/>
            <p:nvPr/>
          </p:nvSpPr>
          <p:spPr>
            <a:xfrm>
              <a:off x="8069124" y="884073"/>
              <a:ext cx="2522368" cy="1186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b="1" kern="1200" dirty="0">
                  <a:solidFill>
                    <a:schemeClr val="tx2">
                      <a:lumMod val="5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محل اتفاق بين الأصوليين في الجملة</a:t>
              </a:r>
              <a:endParaRPr lang="en-US" sz="2400" b="1" kern="1200" dirty="0">
                <a:solidFill>
                  <a:schemeClr val="tx2">
                    <a:lumMod val="5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9409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8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5589037" y="1593534"/>
            <a:ext cx="5198295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الأول: منتهى التَّيمُّم في اليدين.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814334"/>
              </p:ext>
            </p:extLst>
          </p:nvPr>
        </p:nvGraphicFramePr>
        <p:xfrm>
          <a:off x="1062037" y="2367364"/>
          <a:ext cx="10067926" cy="3169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334624">
                <a:tc>
                  <a:txBody>
                    <a:bodyPr/>
                    <a:lstStyle/>
                    <a:p>
                      <a:pPr algn="just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الإمامُ القرافي: «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إنْ تيمَّم إلى الكوعَيْن أعادَ التَّيمُّمَ والصَّلاةَ في الوقت</a:t>
                      </a:r>
                      <a:r>
                        <a:rPr lang="ar-SA" sz="2800" b="1" u="none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...</a:t>
                      </a:r>
                      <a:r>
                        <a:rPr lang="ar-SA" sz="2800" b="1" u="none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لإطلاق اليد في التَّيمُّم، وتقييدها في الوضوء، </a:t>
                      </a:r>
                      <a:r>
                        <a:rPr lang="ar-SA" sz="2800" b="1" u="sng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والمطلقُ يُحمل على المقيد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بنى هذا الفرع على أصل،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وهو حملُ المطلق على المقيَّد في حال اختلاف الحكم واتّحاد السبب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؛ فالسبب واحد، وهو: الحدَث، والحكمُ مختلف؛ ففي الوضوء: غسلٌ، وفي التيمم: مسحٌ، وقد قال بهذا بعض المالكية والشافعية، وأكثرُ الأصوليِّين على خلافه.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9" name="عنصر نائب للتذييل 4">
            <a:extLst>
              <a:ext uri="{FF2B5EF4-FFF2-40B4-BE49-F238E27FC236}">
                <a16:creationId xmlns:a16="http://schemas.microsoft.com/office/drawing/2014/main" id="{78F2970F-9348-4656-A63F-0A597F69A5F5}"/>
              </a:ext>
            </a:extLst>
          </p:cNvPr>
          <p:cNvSpPr txBox="1">
            <a:spLocks/>
          </p:cNvSpPr>
          <p:nvPr/>
        </p:nvSpPr>
        <p:spPr>
          <a:xfrm>
            <a:off x="4038600" y="6356352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الثالثة: (حمل المطلق على المقيد)</a:t>
            </a:r>
          </a:p>
        </p:txBody>
      </p:sp>
    </p:spTree>
    <p:extLst>
      <p:ext uri="{BB962C8B-B14F-4D97-AF65-F5344CB8AC3E}">
        <p14:creationId xmlns:p14="http://schemas.microsoft.com/office/powerpoint/2010/main" val="854485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5159829" y="1593534"/>
            <a:ext cx="5627503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الثاني: كفّارة الجماع في نهار رمضان.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522088"/>
              </p:ext>
            </p:extLst>
          </p:nvPr>
        </p:nvGraphicFramePr>
        <p:xfrm>
          <a:off x="1062037" y="2367364"/>
          <a:ext cx="10067926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33462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الزَّركشيُّ الحنبليُّ: «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روى ابن ماجَهْ في الحديث أنه قال: «أعتق رقبة، قال: لا أجدها، قال: صُمْ شهرين متتابعين، قال: لا أطيق، قال: أطعم ستين مسكينًا» (وصفة الإطعام) لكلِّ مسكين مدُّ برٍّ، أو نصف صاع من تمر أو شعير؛ إذْ حُكم الإطعام هنا حكم الإطعام في كفارة الظهار؛ </a:t>
                      </a:r>
                      <a:r>
                        <a:rPr lang="ar-SA" sz="2400" b="1" u="sng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حملاً للمطلق على المقيد، </a:t>
                      </a:r>
                      <a:r>
                        <a:rPr lang="ar-SA" sz="24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والواجب في كفارة الظهار كذلك بدليل ما روي عن أبي سلمة، عن سلمة بن صخر: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أنَّ النَّبيَّ ﷺ أعطاه مِكْتَلًا فيه خمسة عشر صاعًا، فقال: «أطعمه ستين مسكينًا، وذلك لكل مسكين مدُّ بُرٍّ»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الحديث الواردُ في كفارة الجماع مطلقٌ من جهة مقدار الطعام، والأحاديث في كفارة الظهار مقيَّدة، وقد استدلَّ الزَّركشيُّ بحمل المطلق على المقيَّد بناءً على قاعدة: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حمل المطلق على المقيد عند اتحاد الحكم واختلاف السبب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9" name="عنصر نائب للتذييل 4">
            <a:extLst>
              <a:ext uri="{FF2B5EF4-FFF2-40B4-BE49-F238E27FC236}">
                <a16:creationId xmlns:a16="http://schemas.microsoft.com/office/drawing/2014/main" id="{78F2970F-9348-4656-A63F-0A597F69A5F5}"/>
              </a:ext>
            </a:extLst>
          </p:cNvPr>
          <p:cNvSpPr txBox="1">
            <a:spLocks/>
          </p:cNvSpPr>
          <p:nvPr/>
        </p:nvSpPr>
        <p:spPr>
          <a:xfrm>
            <a:off x="4038600" y="6356352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الثالثة: (حمل المطلق على المقيد)</a:t>
            </a:r>
          </a:p>
        </p:txBody>
      </p:sp>
    </p:spTree>
    <p:extLst>
      <p:ext uri="{BB962C8B-B14F-4D97-AF65-F5344CB8AC3E}">
        <p14:creationId xmlns:p14="http://schemas.microsoft.com/office/powerpoint/2010/main" val="2524000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A785B5-13AB-4904-B5B2-E99BC40A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أنشطة ختامية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F9920291-DA20-4060-B720-08B36D905175}"/>
              </a:ext>
            </a:extLst>
          </p:cNvPr>
          <p:cNvGrpSpPr/>
          <p:nvPr/>
        </p:nvGrpSpPr>
        <p:grpSpPr>
          <a:xfrm>
            <a:off x="794630" y="2116763"/>
            <a:ext cx="10994083" cy="1750008"/>
            <a:chOff x="1065321" y="1643393"/>
            <a:chExt cx="10393255" cy="1740693"/>
          </a:xfrm>
        </p:grpSpPr>
        <p:sp>
          <p:nvSpPr>
            <p:cNvPr id="9" name="شكل حر: شكل 8">
              <a:extLst>
                <a:ext uri="{FF2B5EF4-FFF2-40B4-BE49-F238E27FC236}">
                  <a16:creationId xmlns:a16="http://schemas.microsoft.com/office/drawing/2014/main" id="{2A84632B-79C0-4501-BEFB-149716BE35CB}"/>
                </a:ext>
              </a:extLst>
            </p:cNvPr>
            <p:cNvSpPr/>
            <p:nvPr/>
          </p:nvSpPr>
          <p:spPr>
            <a:xfrm>
              <a:off x="10245673" y="1643393"/>
              <a:ext cx="1212903" cy="1740693"/>
            </a:xfrm>
            <a:custGeom>
              <a:avLst/>
              <a:gdLst>
                <a:gd name="connsiteX0" fmla="*/ 0 w 1732719"/>
                <a:gd name="connsiteY0" fmla="*/ 0 h 1212903"/>
                <a:gd name="connsiteX1" fmla="*/ 1126268 w 1732719"/>
                <a:gd name="connsiteY1" fmla="*/ 0 h 1212903"/>
                <a:gd name="connsiteX2" fmla="*/ 1732719 w 1732719"/>
                <a:gd name="connsiteY2" fmla="*/ 606452 h 1212903"/>
                <a:gd name="connsiteX3" fmla="*/ 1126268 w 1732719"/>
                <a:gd name="connsiteY3" fmla="*/ 1212903 h 1212903"/>
                <a:gd name="connsiteX4" fmla="*/ 0 w 1732719"/>
                <a:gd name="connsiteY4" fmla="*/ 1212903 h 1212903"/>
                <a:gd name="connsiteX5" fmla="*/ 606452 w 1732719"/>
                <a:gd name="connsiteY5" fmla="*/ 606452 h 1212903"/>
                <a:gd name="connsiteX6" fmla="*/ 0 w 1732719"/>
                <a:gd name="connsiteY6" fmla="*/ 0 h 121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719" h="1212903">
                  <a:moveTo>
                    <a:pt x="1732719" y="0"/>
                  </a:moveTo>
                  <a:lnTo>
                    <a:pt x="1732719" y="788387"/>
                  </a:lnTo>
                  <a:lnTo>
                    <a:pt x="866359" y="1212903"/>
                  </a:lnTo>
                  <a:lnTo>
                    <a:pt x="0" y="788387"/>
                  </a:lnTo>
                  <a:lnTo>
                    <a:pt x="0" y="0"/>
                  </a:lnTo>
                  <a:lnTo>
                    <a:pt x="866359" y="424516"/>
                  </a:lnTo>
                  <a:lnTo>
                    <a:pt x="1732719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5876" tIns="622327" rIns="15874" bIns="622326" numCol="1" spcCol="1270" anchor="ctr" anchorCtr="0">
              <a:noAutofit/>
            </a:bodyPr>
            <a:lstStyle/>
            <a:p>
              <a:pPr marL="0" lvl="0" indent="0" algn="just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b="1" dirty="0">
                  <a:solidFill>
                    <a:srgbClr val="44546A"/>
                  </a:solidFill>
                  <a:latin typeface="Calibri"/>
                  <a:cs typeface="Sakkal Majalla"/>
                </a:rPr>
                <a:t>النشاط الأول</a:t>
              </a:r>
              <a:endParaRPr lang="en-US" sz="2400" b="1" dirty="0">
                <a:solidFill>
                  <a:srgbClr val="44546A"/>
                </a:solidFill>
                <a:latin typeface="Calibri"/>
                <a:cs typeface="Sakkal Majalla"/>
              </a:endParaRPr>
            </a:p>
          </p:txBody>
        </p:sp>
        <p:sp>
          <p:nvSpPr>
            <p:cNvPr id="10" name="مستطيل: زوايا قطرية مستديرة 9">
              <a:extLst>
                <a:ext uri="{FF2B5EF4-FFF2-40B4-BE49-F238E27FC236}">
                  <a16:creationId xmlns:a16="http://schemas.microsoft.com/office/drawing/2014/main" id="{7FF61EB2-0431-4406-9547-B6AF0FFC3F99}"/>
                </a:ext>
              </a:extLst>
            </p:cNvPr>
            <p:cNvSpPr/>
            <p:nvPr/>
          </p:nvSpPr>
          <p:spPr>
            <a:xfrm>
              <a:off x="1065321" y="1646650"/>
              <a:ext cx="9180352" cy="1575790"/>
            </a:xfrm>
            <a:prstGeom prst="round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878" tIns="85876" rIns="170687" bIns="85879" numCol="1" spcCol="1270" anchor="ctr" anchorCtr="0">
              <a:noAutofit/>
            </a:bodyPr>
            <a:lstStyle/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ar-SA" sz="2400" b="1" dirty="0">
                  <a:solidFill>
                    <a:schemeClr val="tx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قم برد الفروع الآتية إلى أصولها المناسبة لها، موثقًا إجابتك من كتب الفروع، ومبينًا الأصل الذي بنيت عليه: </a:t>
              </a:r>
            </a:p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1- تحريم وطء الحائض بمجرد انقطاع الدم </a:t>
              </a:r>
              <a:r>
                <a:rPr lang="ar-SA" sz="2400" b="1" kern="1200" dirty="0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عند الشافعية</a:t>
              </a: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.</a:t>
              </a:r>
              <a:endParaRPr lang="en-US" sz="2400" b="1" kern="1200" dirty="0">
                <a:solidFill>
                  <a:schemeClr val="bg2">
                    <a:lumMod val="1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  <a:p>
              <a:pPr marL="228600" lvl="1" indent="-22860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2- عدم تضمين الأجير الخاص إذا لم يتعدَّ أو يفرّط </a:t>
              </a:r>
              <a:r>
                <a:rPr lang="ar-SA" sz="2400" b="1" kern="1200" dirty="0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عند الحنابلة</a:t>
              </a: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.</a:t>
              </a:r>
              <a:endParaRPr lang="en-US" sz="2400" b="1" kern="1200" dirty="0">
                <a:solidFill>
                  <a:schemeClr val="bg2">
                    <a:lumMod val="1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</p:grp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848CE8E5-6988-4CC6-AFB7-A4CAF0F77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66928DC6-1472-4C7E-B90E-6C4C37FEE0F4}"/>
              </a:ext>
            </a:extLst>
          </p:cNvPr>
          <p:cNvGrpSpPr/>
          <p:nvPr/>
        </p:nvGrpSpPr>
        <p:grpSpPr>
          <a:xfrm>
            <a:off x="818471" y="3924055"/>
            <a:ext cx="10994083" cy="1750008"/>
            <a:chOff x="1065321" y="1643393"/>
            <a:chExt cx="10393255" cy="1740693"/>
          </a:xfrm>
        </p:grpSpPr>
        <p:sp>
          <p:nvSpPr>
            <p:cNvPr id="12" name="شكل حر: شكل 11">
              <a:extLst>
                <a:ext uri="{FF2B5EF4-FFF2-40B4-BE49-F238E27FC236}">
                  <a16:creationId xmlns:a16="http://schemas.microsoft.com/office/drawing/2014/main" id="{780E2283-E6AD-4A58-AD86-ABB984B4778E}"/>
                </a:ext>
              </a:extLst>
            </p:cNvPr>
            <p:cNvSpPr/>
            <p:nvPr/>
          </p:nvSpPr>
          <p:spPr>
            <a:xfrm>
              <a:off x="10245673" y="1643393"/>
              <a:ext cx="1212903" cy="1740693"/>
            </a:xfrm>
            <a:custGeom>
              <a:avLst/>
              <a:gdLst>
                <a:gd name="connsiteX0" fmla="*/ 0 w 1732719"/>
                <a:gd name="connsiteY0" fmla="*/ 0 h 1212903"/>
                <a:gd name="connsiteX1" fmla="*/ 1126268 w 1732719"/>
                <a:gd name="connsiteY1" fmla="*/ 0 h 1212903"/>
                <a:gd name="connsiteX2" fmla="*/ 1732719 w 1732719"/>
                <a:gd name="connsiteY2" fmla="*/ 606452 h 1212903"/>
                <a:gd name="connsiteX3" fmla="*/ 1126268 w 1732719"/>
                <a:gd name="connsiteY3" fmla="*/ 1212903 h 1212903"/>
                <a:gd name="connsiteX4" fmla="*/ 0 w 1732719"/>
                <a:gd name="connsiteY4" fmla="*/ 1212903 h 1212903"/>
                <a:gd name="connsiteX5" fmla="*/ 606452 w 1732719"/>
                <a:gd name="connsiteY5" fmla="*/ 606452 h 1212903"/>
                <a:gd name="connsiteX6" fmla="*/ 0 w 1732719"/>
                <a:gd name="connsiteY6" fmla="*/ 0 h 121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719" h="1212903">
                  <a:moveTo>
                    <a:pt x="1732719" y="0"/>
                  </a:moveTo>
                  <a:lnTo>
                    <a:pt x="1732719" y="788387"/>
                  </a:lnTo>
                  <a:lnTo>
                    <a:pt x="866359" y="1212903"/>
                  </a:lnTo>
                  <a:lnTo>
                    <a:pt x="0" y="788387"/>
                  </a:lnTo>
                  <a:lnTo>
                    <a:pt x="0" y="0"/>
                  </a:lnTo>
                  <a:lnTo>
                    <a:pt x="866359" y="424516"/>
                  </a:lnTo>
                  <a:lnTo>
                    <a:pt x="1732719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5876" tIns="622327" rIns="15874" bIns="622326" numCol="1" spcCol="1270" anchor="ctr" anchorCtr="0">
              <a:noAutofit/>
            </a:bodyPr>
            <a:lstStyle/>
            <a:p>
              <a:pPr marL="0" lvl="0" indent="0" algn="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b="1" dirty="0">
                  <a:solidFill>
                    <a:srgbClr val="44546A"/>
                  </a:solidFill>
                  <a:latin typeface="Calibri"/>
                  <a:cs typeface="Sakkal Majalla"/>
                </a:rPr>
                <a:t>النشاط الثاني</a:t>
              </a:r>
              <a:endParaRPr lang="en-US" sz="2400" b="1" dirty="0">
                <a:solidFill>
                  <a:srgbClr val="44546A"/>
                </a:solidFill>
                <a:latin typeface="Calibri"/>
                <a:cs typeface="Sakkal Majalla"/>
              </a:endParaRPr>
            </a:p>
          </p:txBody>
        </p:sp>
        <p:sp>
          <p:nvSpPr>
            <p:cNvPr id="13" name="مستطيل: زوايا قطرية مستديرة 12">
              <a:extLst>
                <a:ext uri="{FF2B5EF4-FFF2-40B4-BE49-F238E27FC236}">
                  <a16:creationId xmlns:a16="http://schemas.microsoft.com/office/drawing/2014/main" id="{5BFD2583-0273-44A3-9DBF-EAABFC73904F}"/>
                </a:ext>
              </a:extLst>
            </p:cNvPr>
            <p:cNvSpPr/>
            <p:nvPr/>
          </p:nvSpPr>
          <p:spPr>
            <a:xfrm>
              <a:off x="1065321" y="1646650"/>
              <a:ext cx="9180352" cy="1575790"/>
            </a:xfrm>
            <a:prstGeom prst="round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878" tIns="85876" rIns="170687" bIns="85879" numCol="1" spcCol="1270" anchor="ctr" anchorCtr="0">
              <a:noAutofit/>
            </a:bodyPr>
            <a:lstStyle/>
            <a:p>
              <a:pPr marL="0" lvl="1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عن النبي ﷺ قوله: «</a:t>
              </a:r>
              <a:r>
                <a:rPr lang="ar-SA" sz="2400" b="1" kern="1200" dirty="0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لا يلبس [المُحْرِم] الخفاف إلا أحد لا يجد النعلين فليلبس الخفين، وليقطعهما أسفل من الكعبين</a:t>
              </a: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» ومعلوم أن الحنابلة يقولون بحمل المطلق على المقيد</a:t>
              </a:r>
              <a:r>
                <a:rPr lang="ar-SA" sz="2400" b="1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.</a:t>
              </a:r>
              <a:r>
                <a:rPr lang="ar-SA" sz="2400" b="1" dirty="0">
                  <a:solidFill>
                    <a:schemeClr val="tx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 </a:t>
              </a:r>
              <a:r>
                <a:rPr lang="ar-SA" sz="2400" b="1" dirty="0">
                  <a:solidFill>
                    <a:schemeClr val="tx1"/>
                  </a:solidFill>
                  <a:effectLst>
                    <a:outerShdw blurRad="12700" dist="12700" dir="2700000" algn="tl">
                      <a:srgbClr val="000000">
                        <a:alpha val="43137"/>
                      </a:srgbClr>
                    </a:outerShdw>
                  </a:effectLst>
                  <a:latin typeface="Dubai Light" panose="020B0303030403030204" pitchFamily="34" charset="-78"/>
                  <a:cs typeface="Dubai Light" panose="020B0303030403030204" pitchFamily="34" charset="-78"/>
                </a:rPr>
                <a:t>فما وجه قول </a:t>
              </a:r>
              <a:r>
                <a:rPr lang="ar-SA" sz="2400" b="1" dirty="0" err="1">
                  <a:solidFill>
                    <a:schemeClr val="tx1"/>
                  </a:solidFill>
                  <a:effectLst>
                    <a:outerShdw blurRad="12700" dist="12700" dir="2700000" algn="tl">
                      <a:srgbClr val="000000">
                        <a:alpha val="43137"/>
                      </a:srgbClr>
                    </a:outerShdw>
                  </a:effectLst>
                  <a:latin typeface="Dubai Light" panose="020B0303030403030204" pitchFamily="34" charset="-78"/>
                  <a:cs typeface="Dubai Light" panose="020B0303030403030204" pitchFamily="34" charset="-78"/>
                </a:rPr>
                <a:t>البُهوتي</a:t>
              </a:r>
              <a:r>
                <a:rPr lang="ar-SA" sz="2400" b="1" dirty="0">
                  <a:solidFill>
                    <a:schemeClr val="tx1"/>
                  </a:solidFill>
                  <a:effectLst>
                    <a:outerShdw blurRad="12700" dist="12700" dir="2700000" algn="tl">
                      <a:srgbClr val="000000">
                        <a:alpha val="43137"/>
                      </a:srgbClr>
                    </a:outerShdw>
                  </a:effectLst>
                  <a:latin typeface="Dubai Light" panose="020B0303030403030204" pitchFamily="34" charset="-78"/>
                  <a:cs typeface="Dubai Light" panose="020B0303030403030204" pitchFamily="34" charset="-78"/>
                </a:rPr>
                <a:t>: من لم يجد نعلين يلبس الخفين، ويحرم عليه قطعهما؟ وكان الأليق بقاعدتهم أن يقيد إطلاق اللبس بقطع أسفلهما، لا أن يقول: بحرمة القطع.</a:t>
              </a:r>
              <a:endParaRPr lang="en-US" sz="2400" b="1" dirty="0">
                <a:solidFill>
                  <a:schemeClr val="tx1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89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A18A9F-BDD7-4A37-AB9A-B92E86DA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أنشطة ختامية</a:t>
            </a:r>
            <a:endParaRPr lang="en-US" sz="3200" dirty="0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180C29BE-A528-4580-8990-6D062670BC4A}"/>
              </a:ext>
            </a:extLst>
          </p:cNvPr>
          <p:cNvSpPr/>
          <p:nvPr/>
        </p:nvSpPr>
        <p:spPr>
          <a:xfrm>
            <a:off x="795934" y="2062066"/>
            <a:ext cx="9592530" cy="2761861"/>
          </a:xfrm>
          <a:prstGeom prst="round2Diag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78" tIns="85876" rIns="170687" bIns="85879" numCol="1" spcCol="1270" anchor="ctr" anchorCtr="0">
            <a:noAutofit/>
          </a:bodyPr>
          <a:lstStyle/>
          <a:p>
            <a:pPr marL="228600" lvl="1" indent="-228600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800" b="1" dirty="0">
                <a:solidFill>
                  <a:schemeClr val="tx1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ميِّز القاعدة الأصولية من الفرع الفقهي ثم بيِّن وجه تخريج الفرع عليه في النص الآتي:</a:t>
            </a:r>
            <a:endParaRPr lang="en-US" sz="2800" b="1" dirty="0">
              <a:solidFill>
                <a:schemeClr val="tx1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  <a:p>
            <a:pPr marL="0" lvl="1" algn="just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None/>
            </a:pPr>
            <a:r>
              <a:rPr lang="ar-SA" sz="2800" b="1" kern="1200" dirty="0">
                <a:solidFill>
                  <a:schemeClr val="accent1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قال ابن السمعاني: </a:t>
            </a:r>
            <a:r>
              <a:rPr lang="ar-SA" sz="2800" b="1" kern="1200" dirty="0">
                <a:solidFill>
                  <a:srgbClr val="E7E6E6">
                    <a:lumMod val="10000"/>
                  </a:srgbClr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«لا يشترط الصوم لصحة الاعتكاف عندنا...، ويدل عليه أن الله تعالى أطلق الاعتكاف... فقال: ﴿</a:t>
            </a:r>
            <a:r>
              <a:rPr lang="ar-SA" sz="2800" b="1" kern="1200" dirty="0">
                <a:solidFill>
                  <a:schemeClr val="accent1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وَأَنتُمْ عَاكِفُونَ فِي الْمَسَاجِدِ</a:t>
            </a:r>
            <a:r>
              <a:rPr lang="ar-SA" sz="2800" b="1" kern="1200" dirty="0">
                <a:solidFill>
                  <a:srgbClr val="E7E6E6">
                    <a:lumMod val="10000"/>
                  </a:srgbClr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﴾، دلّ أنه بنفسه عبادة مثل إطلاقه الصوم والصلاة وغير ذلك، وإذا ثبت أن الاعتكاف عبادة فاستغنى عن الصوم ليكون عبادة مثل سائر العبادات».</a:t>
            </a:r>
            <a:endParaRPr lang="en-US" sz="2800" b="1" kern="1200" dirty="0">
              <a:solidFill>
                <a:srgbClr val="E7E6E6">
                  <a:lumMod val="10000"/>
                </a:srgbClr>
              </a:solidFill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8" name="شكل حر: شكل 7">
            <a:extLst>
              <a:ext uri="{FF2B5EF4-FFF2-40B4-BE49-F238E27FC236}">
                <a16:creationId xmlns:a16="http://schemas.microsoft.com/office/drawing/2014/main" id="{FA05752C-ABEE-4203-87E5-51574F9E9062}"/>
              </a:ext>
            </a:extLst>
          </p:cNvPr>
          <p:cNvSpPr/>
          <p:nvPr/>
        </p:nvSpPr>
        <p:spPr>
          <a:xfrm>
            <a:off x="10388464" y="2062065"/>
            <a:ext cx="1372006" cy="1940767"/>
          </a:xfrm>
          <a:custGeom>
            <a:avLst/>
            <a:gdLst>
              <a:gd name="connsiteX0" fmla="*/ 0 w 1732719"/>
              <a:gd name="connsiteY0" fmla="*/ 0 h 1212903"/>
              <a:gd name="connsiteX1" fmla="*/ 1126268 w 1732719"/>
              <a:gd name="connsiteY1" fmla="*/ 0 h 1212903"/>
              <a:gd name="connsiteX2" fmla="*/ 1732719 w 1732719"/>
              <a:gd name="connsiteY2" fmla="*/ 606452 h 1212903"/>
              <a:gd name="connsiteX3" fmla="*/ 1126268 w 1732719"/>
              <a:gd name="connsiteY3" fmla="*/ 1212903 h 1212903"/>
              <a:gd name="connsiteX4" fmla="*/ 0 w 1732719"/>
              <a:gd name="connsiteY4" fmla="*/ 1212903 h 1212903"/>
              <a:gd name="connsiteX5" fmla="*/ 606452 w 1732719"/>
              <a:gd name="connsiteY5" fmla="*/ 606452 h 1212903"/>
              <a:gd name="connsiteX6" fmla="*/ 0 w 1732719"/>
              <a:gd name="connsiteY6" fmla="*/ 0 h 121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2719" h="1212903">
                <a:moveTo>
                  <a:pt x="1732719" y="0"/>
                </a:moveTo>
                <a:lnTo>
                  <a:pt x="1732719" y="788387"/>
                </a:lnTo>
                <a:lnTo>
                  <a:pt x="866359" y="1212903"/>
                </a:lnTo>
                <a:lnTo>
                  <a:pt x="0" y="788387"/>
                </a:lnTo>
                <a:lnTo>
                  <a:pt x="0" y="0"/>
                </a:lnTo>
                <a:lnTo>
                  <a:pt x="866359" y="424516"/>
                </a:lnTo>
                <a:lnTo>
                  <a:pt x="1732719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876" tIns="622327" rIns="15874" bIns="622326" numCol="1" spcCol="1270" anchor="ctr" anchorCtr="0">
            <a:noAutofit/>
          </a:bodyPr>
          <a:lstStyle/>
          <a:p>
            <a:pPr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400" b="1" dirty="0">
                <a:solidFill>
                  <a:srgbClr val="44546A"/>
                </a:solidFill>
                <a:latin typeface="Calibri"/>
                <a:cs typeface="Sakkal Majalla"/>
              </a:rPr>
              <a:t>النشاط الثالث</a:t>
            </a:r>
            <a:endParaRPr lang="en-US" sz="2400" b="1" dirty="0">
              <a:solidFill>
                <a:srgbClr val="44546A"/>
              </a:solidFill>
              <a:latin typeface="Calibri"/>
              <a:cs typeface="Sakkal Majalla"/>
            </a:endParaRPr>
          </a:p>
        </p:txBody>
      </p:sp>
      <p:pic>
        <p:nvPicPr>
          <p:cNvPr id="12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784A7615-97E3-41CF-AA90-1CA4AFA2D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93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5">
            <a:extLst>
              <a:ext uri="{FF2B5EF4-FFF2-40B4-BE49-F238E27FC236}">
                <a16:creationId xmlns:a16="http://schemas.microsoft.com/office/drawing/2014/main" id="{273CCD9F-45FE-4B5E-9E73-59825F9AC7C8}"/>
              </a:ext>
            </a:extLst>
          </p:cNvPr>
          <p:cNvSpPr txBox="1">
            <a:spLocks/>
          </p:cNvSpPr>
          <p:nvPr/>
        </p:nvSpPr>
        <p:spPr>
          <a:xfrm>
            <a:off x="2152650" y="1087280"/>
            <a:ext cx="7886700" cy="118824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3200" b="1"/>
              <a:t>جميع الحقوق محفوظة لشركة إثراء المتون</a:t>
            </a:r>
            <a:endParaRPr lang="ar-SA" sz="3200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8325656D-8FAC-4D8B-B58A-DE3DCF3234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483193"/>
              </p:ext>
            </p:extLst>
          </p:nvPr>
        </p:nvGraphicFramePr>
        <p:xfrm>
          <a:off x="3888582" y="2889884"/>
          <a:ext cx="4414837" cy="3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3692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44895C-C9DA-4A06-ABAF-F57EBD4E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مدخل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A4E84F-8CAF-4930-AC0F-1E0F8E3E7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47" y="1786649"/>
            <a:ext cx="10515600" cy="4538663"/>
          </a:xfrm>
        </p:spPr>
        <p:txBody>
          <a:bodyPr/>
          <a:lstStyle/>
          <a:p>
            <a:pPr marR="0" lvl="0" algn="just" defTabSz="914400" rtl="1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dirty="0">
                <a:latin typeface="Dubai Light" panose="020B0303030403030204" pitchFamily="34" charset="-78"/>
                <a:cs typeface="Dubai Light" panose="020B0303030403030204" pitchFamily="34" charset="-78"/>
              </a:rPr>
              <a:t>(هذه مساحة يضع فيها الأستاذ مدخلًا).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82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EFC2DC-CB21-43EB-99F2-EA7ECCEF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الموضوع الثالث: التخريج على الأصول المتعلقة بالمطلق والمقيد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6EDD7F76-B863-4CBA-8F73-445F0EC92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253370"/>
              </p:ext>
            </p:extLst>
          </p:nvPr>
        </p:nvGraphicFramePr>
        <p:xfrm>
          <a:off x="838200" y="1929606"/>
          <a:ext cx="10515600" cy="453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74805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7BE167-74C8-4066-B291-92E3C967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02" y="2637632"/>
            <a:ext cx="9197196" cy="1158874"/>
          </a:xfrm>
          <a:noFill/>
        </p:spPr>
        <p:txBody>
          <a:bodyPr>
            <a:normAutofit/>
          </a:bodyPr>
          <a:lstStyle/>
          <a:p>
            <a:r>
              <a:rPr lang="ar-SA" sz="3600" dirty="0">
                <a:solidFill>
                  <a:srgbClr val="616989"/>
                </a:solidFill>
              </a:rPr>
              <a:t>القاعدة الأولى: تخريج بعض الفروع على القاعدة المتعلقة </a:t>
            </a:r>
            <a:br>
              <a:rPr lang="ar-SA" sz="3600" dirty="0">
                <a:solidFill>
                  <a:srgbClr val="616989"/>
                </a:solidFill>
              </a:rPr>
            </a:br>
            <a:r>
              <a:rPr lang="ar-SA" sz="3600" dirty="0">
                <a:solidFill>
                  <a:srgbClr val="616989"/>
                </a:solidFill>
              </a:rPr>
              <a:t>بـ(صيغة المطلق ودلالتها)</a:t>
            </a:r>
            <a:endParaRPr lang="en-US" sz="3600" dirty="0">
              <a:solidFill>
                <a:srgbClr val="616989"/>
              </a:solidFill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E847DA5F-48EB-46E8-86B9-08DFB42DE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8943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10EE41-E4A0-49CF-8DE9-38FE1FD1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الأول: تحرير القاعدة الأصولية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4202F2AB-2DA1-4AAC-97A7-A623A6E48242}"/>
              </a:ext>
            </a:extLst>
          </p:cNvPr>
          <p:cNvSpPr txBox="1">
            <a:spLocks/>
          </p:cNvSpPr>
          <p:nvPr/>
        </p:nvSpPr>
        <p:spPr>
          <a:xfrm>
            <a:off x="4038600" y="6356352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الأولى: (صيغة المطلق ودلالتها)</a:t>
            </a:r>
          </a:p>
        </p:txBody>
      </p:sp>
      <p:pic>
        <p:nvPicPr>
          <p:cNvPr id="6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8BA453DE-390A-49DD-8847-643605388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شكل حر: شكل 8">
            <a:extLst>
              <a:ext uri="{FF2B5EF4-FFF2-40B4-BE49-F238E27FC236}">
                <a16:creationId xmlns:a16="http://schemas.microsoft.com/office/drawing/2014/main" id="{242B62A4-F8B0-46DA-88C3-CA2B0FE0842C}"/>
              </a:ext>
            </a:extLst>
          </p:cNvPr>
          <p:cNvSpPr/>
          <p:nvPr/>
        </p:nvSpPr>
        <p:spPr>
          <a:xfrm>
            <a:off x="574346" y="1811153"/>
            <a:ext cx="9040483" cy="1200898"/>
          </a:xfrm>
          <a:custGeom>
            <a:avLst/>
            <a:gdLst>
              <a:gd name="connsiteX0" fmla="*/ 200154 w 1200897"/>
              <a:gd name="connsiteY0" fmla="*/ 0 h 8271146"/>
              <a:gd name="connsiteX1" fmla="*/ 1000743 w 1200897"/>
              <a:gd name="connsiteY1" fmla="*/ 0 h 8271146"/>
              <a:gd name="connsiteX2" fmla="*/ 1200897 w 1200897"/>
              <a:gd name="connsiteY2" fmla="*/ 200154 h 8271146"/>
              <a:gd name="connsiteX3" fmla="*/ 1200897 w 1200897"/>
              <a:gd name="connsiteY3" fmla="*/ 8271146 h 8271146"/>
              <a:gd name="connsiteX4" fmla="*/ 1200897 w 1200897"/>
              <a:gd name="connsiteY4" fmla="*/ 8271146 h 8271146"/>
              <a:gd name="connsiteX5" fmla="*/ 0 w 1200897"/>
              <a:gd name="connsiteY5" fmla="*/ 8271146 h 8271146"/>
              <a:gd name="connsiteX6" fmla="*/ 0 w 1200897"/>
              <a:gd name="connsiteY6" fmla="*/ 8271146 h 8271146"/>
              <a:gd name="connsiteX7" fmla="*/ 0 w 1200897"/>
              <a:gd name="connsiteY7" fmla="*/ 200154 h 8271146"/>
              <a:gd name="connsiteX8" fmla="*/ 200154 w 1200897"/>
              <a:gd name="connsiteY8" fmla="*/ 0 h 827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897" h="8271146">
                <a:moveTo>
                  <a:pt x="0" y="6892588"/>
                </a:moveTo>
                <a:lnTo>
                  <a:pt x="0" y="1378558"/>
                </a:lnTo>
                <a:cubicBezTo>
                  <a:pt x="0" y="617203"/>
                  <a:pt x="13011" y="3"/>
                  <a:pt x="29061" y="3"/>
                </a:cubicBezTo>
                <a:lnTo>
                  <a:pt x="1200897" y="3"/>
                </a:lnTo>
                <a:lnTo>
                  <a:pt x="1200897" y="3"/>
                </a:lnTo>
                <a:lnTo>
                  <a:pt x="1200897" y="8271143"/>
                </a:lnTo>
                <a:lnTo>
                  <a:pt x="1200897" y="8271143"/>
                </a:lnTo>
                <a:lnTo>
                  <a:pt x="29061" y="8271143"/>
                </a:lnTo>
                <a:cubicBezTo>
                  <a:pt x="13011" y="8271143"/>
                  <a:pt x="0" y="7653943"/>
                  <a:pt x="0" y="689258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6274" tIns="182448" rIns="247650" bIns="182449" numCol="1" spcCol="1270" anchor="ctr" anchorCtr="0">
            <a:noAutofit/>
          </a:bodyPr>
          <a:lstStyle/>
          <a:p>
            <a:pPr marL="285750" lvl="1" indent="-285750" algn="r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ما دلَّ على الحقيقة بلا قيد.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  <a:p>
            <a:pPr marL="285750" lvl="1" indent="-285750" algn="r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وقيل: ما تناول واحدًا لا بعينه باعتبار حقيقة شاملة لجنسه. 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id="{3DACB05A-D045-418A-9CB9-11C77F4DCD1C}"/>
              </a:ext>
            </a:extLst>
          </p:cNvPr>
          <p:cNvSpPr/>
          <p:nvPr/>
        </p:nvSpPr>
        <p:spPr>
          <a:xfrm>
            <a:off x="9470573" y="1677851"/>
            <a:ext cx="1868686" cy="1467501"/>
          </a:xfrm>
          <a:custGeom>
            <a:avLst/>
            <a:gdLst>
              <a:gd name="connsiteX0" fmla="*/ 0 w 2064556"/>
              <a:gd name="connsiteY0" fmla="*/ 244588 h 1467501"/>
              <a:gd name="connsiteX1" fmla="*/ 244588 w 2064556"/>
              <a:gd name="connsiteY1" fmla="*/ 0 h 1467501"/>
              <a:gd name="connsiteX2" fmla="*/ 1819968 w 2064556"/>
              <a:gd name="connsiteY2" fmla="*/ 0 h 1467501"/>
              <a:gd name="connsiteX3" fmla="*/ 2064556 w 2064556"/>
              <a:gd name="connsiteY3" fmla="*/ 244588 h 1467501"/>
              <a:gd name="connsiteX4" fmla="*/ 2064556 w 2064556"/>
              <a:gd name="connsiteY4" fmla="*/ 1222913 h 1467501"/>
              <a:gd name="connsiteX5" fmla="*/ 1819968 w 2064556"/>
              <a:gd name="connsiteY5" fmla="*/ 1467501 h 1467501"/>
              <a:gd name="connsiteX6" fmla="*/ 244588 w 2064556"/>
              <a:gd name="connsiteY6" fmla="*/ 1467501 h 1467501"/>
              <a:gd name="connsiteX7" fmla="*/ 0 w 2064556"/>
              <a:gd name="connsiteY7" fmla="*/ 1222913 h 1467501"/>
              <a:gd name="connsiteX8" fmla="*/ 0 w 2064556"/>
              <a:gd name="connsiteY8" fmla="*/ 244588 h 14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556" h="1467501">
                <a:moveTo>
                  <a:pt x="0" y="244588"/>
                </a:moveTo>
                <a:cubicBezTo>
                  <a:pt x="0" y="109506"/>
                  <a:pt x="109506" y="0"/>
                  <a:pt x="244588" y="0"/>
                </a:cubicBezTo>
                <a:lnTo>
                  <a:pt x="1819968" y="0"/>
                </a:lnTo>
                <a:cubicBezTo>
                  <a:pt x="1955050" y="0"/>
                  <a:pt x="2064556" y="109506"/>
                  <a:pt x="2064556" y="244588"/>
                </a:cubicBezTo>
                <a:lnTo>
                  <a:pt x="2064556" y="1222913"/>
                </a:lnTo>
                <a:cubicBezTo>
                  <a:pt x="2064556" y="1357995"/>
                  <a:pt x="1955050" y="1467501"/>
                  <a:pt x="1819968" y="1467501"/>
                </a:cubicBezTo>
                <a:lnTo>
                  <a:pt x="244588" y="1467501"/>
                </a:lnTo>
                <a:cubicBezTo>
                  <a:pt x="109506" y="1467501"/>
                  <a:pt x="0" y="1357995"/>
                  <a:pt x="0" y="1222913"/>
                </a:cubicBezTo>
                <a:lnTo>
                  <a:pt x="0" y="244588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97367" tIns="134502" rIns="197367" bIns="134502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3000" b="0" kern="1200" dirty="0">
                <a:latin typeface="Dubai" panose="020B0503030403030204" pitchFamily="34" charset="-78"/>
                <a:cs typeface="Dubai" panose="020B0503030403030204" pitchFamily="34" charset="-78"/>
              </a:rPr>
              <a:t>المطلَقُ اصطلاحًا: </a:t>
            </a:r>
            <a:endParaRPr lang="en-US" sz="3000" kern="12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شكل حر: شكل 11">
            <a:extLst>
              <a:ext uri="{FF2B5EF4-FFF2-40B4-BE49-F238E27FC236}">
                <a16:creationId xmlns:a16="http://schemas.microsoft.com/office/drawing/2014/main" id="{A13904F5-0864-4307-95F2-AB8E9DBD78CF}"/>
              </a:ext>
            </a:extLst>
          </p:cNvPr>
          <p:cNvSpPr/>
          <p:nvPr/>
        </p:nvSpPr>
        <p:spPr>
          <a:xfrm>
            <a:off x="574346" y="3352029"/>
            <a:ext cx="9040483" cy="1200898"/>
          </a:xfrm>
          <a:custGeom>
            <a:avLst/>
            <a:gdLst>
              <a:gd name="connsiteX0" fmla="*/ 200154 w 1200897"/>
              <a:gd name="connsiteY0" fmla="*/ 0 h 8271146"/>
              <a:gd name="connsiteX1" fmla="*/ 1000743 w 1200897"/>
              <a:gd name="connsiteY1" fmla="*/ 0 h 8271146"/>
              <a:gd name="connsiteX2" fmla="*/ 1200897 w 1200897"/>
              <a:gd name="connsiteY2" fmla="*/ 200154 h 8271146"/>
              <a:gd name="connsiteX3" fmla="*/ 1200897 w 1200897"/>
              <a:gd name="connsiteY3" fmla="*/ 8271146 h 8271146"/>
              <a:gd name="connsiteX4" fmla="*/ 1200897 w 1200897"/>
              <a:gd name="connsiteY4" fmla="*/ 8271146 h 8271146"/>
              <a:gd name="connsiteX5" fmla="*/ 0 w 1200897"/>
              <a:gd name="connsiteY5" fmla="*/ 8271146 h 8271146"/>
              <a:gd name="connsiteX6" fmla="*/ 0 w 1200897"/>
              <a:gd name="connsiteY6" fmla="*/ 8271146 h 8271146"/>
              <a:gd name="connsiteX7" fmla="*/ 0 w 1200897"/>
              <a:gd name="connsiteY7" fmla="*/ 200154 h 8271146"/>
              <a:gd name="connsiteX8" fmla="*/ 200154 w 1200897"/>
              <a:gd name="connsiteY8" fmla="*/ 0 h 827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897" h="8271146">
                <a:moveTo>
                  <a:pt x="0" y="6892588"/>
                </a:moveTo>
                <a:lnTo>
                  <a:pt x="0" y="1378558"/>
                </a:lnTo>
                <a:cubicBezTo>
                  <a:pt x="0" y="617203"/>
                  <a:pt x="13011" y="3"/>
                  <a:pt x="29061" y="3"/>
                </a:cubicBezTo>
                <a:lnTo>
                  <a:pt x="1200897" y="3"/>
                </a:lnTo>
                <a:lnTo>
                  <a:pt x="1200897" y="3"/>
                </a:lnTo>
                <a:lnTo>
                  <a:pt x="1200897" y="8271143"/>
                </a:lnTo>
                <a:lnTo>
                  <a:pt x="1200897" y="8271143"/>
                </a:lnTo>
                <a:lnTo>
                  <a:pt x="29061" y="8271143"/>
                </a:lnTo>
                <a:cubicBezTo>
                  <a:pt x="13011" y="8271143"/>
                  <a:pt x="0" y="7653943"/>
                  <a:pt x="0" y="689258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EB822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6274" tIns="182448" rIns="247650" bIns="182449" numCol="1" spcCol="1270" anchor="ctr" anchorCtr="0">
            <a:noAutofit/>
          </a:bodyPr>
          <a:lstStyle/>
          <a:p>
            <a:pPr marL="285750" lvl="1" indent="-285750" algn="r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ما دلَّ على الحقيقة بقيد. 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  <a:p>
            <a:pPr marL="285750" lvl="1" indent="-285750" algn="r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وقيل: ما تناول معيّنًا، أو غيرَ معيَّن موصوفًا بزائد على حقيقة جنسه.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3" name="شكل حر: شكل 12">
            <a:extLst>
              <a:ext uri="{FF2B5EF4-FFF2-40B4-BE49-F238E27FC236}">
                <a16:creationId xmlns:a16="http://schemas.microsoft.com/office/drawing/2014/main" id="{AE5116A9-B110-42FD-9439-BB4DDE29DE3F}"/>
              </a:ext>
            </a:extLst>
          </p:cNvPr>
          <p:cNvSpPr/>
          <p:nvPr/>
        </p:nvSpPr>
        <p:spPr>
          <a:xfrm>
            <a:off x="9470573" y="3218728"/>
            <a:ext cx="1868686" cy="1467501"/>
          </a:xfrm>
          <a:custGeom>
            <a:avLst/>
            <a:gdLst>
              <a:gd name="connsiteX0" fmla="*/ 0 w 2064556"/>
              <a:gd name="connsiteY0" fmla="*/ 244588 h 1467501"/>
              <a:gd name="connsiteX1" fmla="*/ 244588 w 2064556"/>
              <a:gd name="connsiteY1" fmla="*/ 0 h 1467501"/>
              <a:gd name="connsiteX2" fmla="*/ 1819968 w 2064556"/>
              <a:gd name="connsiteY2" fmla="*/ 0 h 1467501"/>
              <a:gd name="connsiteX3" fmla="*/ 2064556 w 2064556"/>
              <a:gd name="connsiteY3" fmla="*/ 244588 h 1467501"/>
              <a:gd name="connsiteX4" fmla="*/ 2064556 w 2064556"/>
              <a:gd name="connsiteY4" fmla="*/ 1222913 h 1467501"/>
              <a:gd name="connsiteX5" fmla="*/ 1819968 w 2064556"/>
              <a:gd name="connsiteY5" fmla="*/ 1467501 h 1467501"/>
              <a:gd name="connsiteX6" fmla="*/ 244588 w 2064556"/>
              <a:gd name="connsiteY6" fmla="*/ 1467501 h 1467501"/>
              <a:gd name="connsiteX7" fmla="*/ 0 w 2064556"/>
              <a:gd name="connsiteY7" fmla="*/ 1222913 h 1467501"/>
              <a:gd name="connsiteX8" fmla="*/ 0 w 2064556"/>
              <a:gd name="connsiteY8" fmla="*/ 244588 h 14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556" h="1467501">
                <a:moveTo>
                  <a:pt x="0" y="244588"/>
                </a:moveTo>
                <a:cubicBezTo>
                  <a:pt x="0" y="109506"/>
                  <a:pt x="109506" y="0"/>
                  <a:pt x="244588" y="0"/>
                </a:cubicBezTo>
                <a:lnTo>
                  <a:pt x="1819968" y="0"/>
                </a:lnTo>
                <a:cubicBezTo>
                  <a:pt x="1955050" y="0"/>
                  <a:pt x="2064556" y="109506"/>
                  <a:pt x="2064556" y="244588"/>
                </a:cubicBezTo>
                <a:lnTo>
                  <a:pt x="2064556" y="1222913"/>
                </a:lnTo>
                <a:cubicBezTo>
                  <a:pt x="2064556" y="1357995"/>
                  <a:pt x="1955050" y="1467501"/>
                  <a:pt x="1819968" y="1467501"/>
                </a:cubicBezTo>
                <a:lnTo>
                  <a:pt x="244588" y="1467501"/>
                </a:lnTo>
                <a:cubicBezTo>
                  <a:pt x="109506" y="1467501"/>
                  <a:pt x="0" y="1357995"/>
                  <a:pt x="0" y="1222913"/>
                </a:cubicBezTo>
                <a:lnTo>
                  <a:pt x="0" y="244588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97367" tIns="134502" rIns="197367" bIns="13450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000" dirty="0">
                <a:latin typeface="Dubai" panose="020B0503030403030204" pitchFamily="34" charset="-78"/>
                <a:cs typeface="Dubai" panose="020B0503030403030204" pitchFamily="34" charset="-78"/>
              </a:rPr>
              <a:t>المقيَّد اصطلاحًا:</a:t>
            </a:r>
            <a:endParaRPr lang="en-US" sz="30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4" name="شكل حر: شكل 13">
            <a:extLst>
              <a:ext uri="{FF2B5EF4-FFF2-40B4-BE49-F238E27FC236}">
                <a16:creationId xmlns:a16="http://schemas.microsoft.com/office/drawing/2014/main" id="{ACB8C7B9-2475-45DA-B28C-0B41DFADECAE}"/>
              </a:ext>
            </a:extLst>
          </p:cNvPr>
          <p:cNvSpPr/>
          <p:nvPr/>
        </p:nvSpPr>
        <p:spPr>
          <a:xfrm>
            <a:off x="574346" y="4892906"/>
            <a:ext cx="9040483" cy="1200898"/>
          </a:xfrm>
          <a:custGeom>
            <a:avLst/>
            <a:gdLst>
              <a:gd name="connsiteX0" fmla="*/ 200154 w 1200897"/>
              <a:gd name="connsiteY0" fmla="*/ 0 h 8271146"/>
              <a:gd name="connsiteX1" fmla="*/ 1000743 w 1200897"/>
              <a:gd name="connsiteY1" fmla="*/ 0 h 8271146"/>
              <a:gd name="connsiteX2" fmla="*/ 1200897 w 1200897"/>
              <a:gd name="connsiteY2" fmla="*/ 200154 h 8271146"/>
              <a:gd name="connsiteX3" fmla="*/ 1200897 w 1200897"/>
              <a:gd name="connsiteY3" fmla="*/ 8271146 h 8271146"/>
              <a:gd name="connsiteX4" fmla="*/ 1200897 w 1200897"/>
              <a:gd name="connsiteY4" fmla="*/ 8271146 h 8271146"/>
              <a:gd name="connsiteX5" fmla="*/ 0 w 1200897"/>
              <a:gd name="connsiteY5" fmla="*/ 8271146 h 8271146"/>
              <a:gd name="connsiteX6" fmla="*/ 0 w 1200897"/>
              <a:gd name="connsiteY6" fmla="*/ 8271146 h 8271146"/>
              <a:gd name="connsiteX7" fmla="*/ 0 w 1200897"/>
              <a:gd name="connsiteY7" fmla="*/ 200154 h 8271146"/>
              <a:gd name="connsiteX8" fmla="*/ 200154 w 1200897"/>
              <a:gd name="connsiteY8" fmla="*/ 0 h 8271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0897" h="8271146">
                <a:moveTo>
                  <a:pt x="0" y="6892588"/>
                </a:moveTo>
                <a:lnTo>
                  <a:pt x="0" y="1378558"/>
                </a:lnTo>
                <a:cubicBezTo>
                  <a:pt x="0" y="617203"/>
                  <a:pt x="13011" y="3"/>
                  <a:pt x="29061" y="3"/>
                </a:cubicBezTo>
                <a:lnTo>
                  <a:pt x="1200897" y="3"/>
                </a:lnTo>
                <a:lnTo>
                  <a:pt x="1200897" y="3"/>
                </a:lnTo>
                <a:lnTo>
                  <a:pt x="1200897" y="8271143"/>
                </a:lnTo>
                <a:lnTo>
                  <a:pt x="1200897" y="8271143"/>
                </a:lnTo>
                <a:lnTo>
                  <a:pt x="29061" y="8271143"/>
                </a:lnTo>
                <a:cubicBezTo>
                  <a:pt x="13011" y="8271143"/>
                  <a:pt x="0" y="7653943"/>
                  <a:pt x="0" y="6892588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9EB822">
                <a:alpha val="90000"/>
                <a:tint val="40000"/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6274" tIns="182448" rIns="247650" bIns="182449" numCol="1" spcCol="1270" anchor="ctr" anchorCtr="0">
            <a:noAutofit/>
          </a:bodyPr>
          <a:lstStyle/>
          <a:p>
            <a:pPr marL="285750" lvl="1" indent="-285750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النكرةُ في سياق الإثبات، كقوله تعالى: ﴿وَلْيَكْتُب بَّيْنَكُمْ كَاتِبٌ بِالْعَدْلِ﴾.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  <a:p>
            <a:pPr marL="285750" lvl="1" indent="-285750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فـ(كَاتِبٌ) لفظٌ مطلَق يَصدُق على أيِّ كاتب. 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5" name="شكل حر: شكل 14">
            <a:extLst>
              <a:ext uri="{FF2B5EF4-FFF2-40B4-BE49-F238E27FC236}">
                <a16:creationId xmlns:a16="http://schemas.microsoft.com/office/drawing/2014/main" id="{0E33DEE6-9C44-4A1D-B34A-639D7EA4D056}"/>
              </a:ext>
            </a:extLst>
          </p:cNvPr>
          <p:cNvSpPr/>
          <p:nvPr/>
        </p:nvSpPr>
        <p:spPr>
          <a:xfrm>
            <a:off x="9470573" y="4759604"/>
            <a:ext cx="1868686" cy="1467501"/>
          </a:xfrm>
          <a:custGeom>
            <a:avLst/>
            <a:gdLst>
              <a:gd name="connsiteX0" fmla="*/ 0 w 2064556"/>
              <a:gd name="connsiteY0" fmla="*/ 244588 h 1467501"/>
              <a:gd name="connsiteX1" fmla="*/ 244588 w 2064556"/>
              <a:gd name="connsiteY1" fmla="*/ 0 h 1467501"/>
              <a:gd name="connsiteX2" fmla="*/ 1819968 w 2064556"/>
              <a:gd name="connsiteY2" fmla="*/ 0 h 1467501"/>
              <a:gd name="connsiteX3" fmla="*/ 2064556 w 2064556"/>
              <a:gd name="connsiteY3" fmla="*/ 244588 h 1467501"/>
              <a:gd name="connsiteX4" fmla="*/ 2064556 w 2064556"/>
              <a:gd name="connsiteY4" fmla="*/ 1222913 h 1467501"/>
              <a:gd name="connsiteX5" fmla="*/ 1819968 w 2064556"/>
              <a:gd name="connsiteY5" fmla="*/ 1467501 h 1467501"/>
              <a:gd name="connsiteX6" fmla="*/ 244588 w 2064556"/>
              <a:gd name="connsiteY6" fmla="*/ 1467501 h 1467501"/>
              <a:gd name="connsiteX7" fmla="*/ 0 w 2064556"/>
              <a:gd name="connsiteY7" fmla="*/ 1222913 h 1467501"/>
              <a:gd name="connsiteX8" fmla="*/ 0 w 2064556"/>
              <a:gd name="connsiteY8" fmla="*/ 244588 h 14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556" h="1467501">
                <a:moveTo>
                  <a:pt x="0" y="244588"/>
                </a:moveTo>
                <a:cubicBezTo>
                  <a:pt x="0" y="109506"/>
                  <a:pt x="109506" y="0"/>
                  <a:pt x="244588" y="0"/>
                </a:cubicBezTo>
                <a:lnTo>
                  <a:pt x="1819968" y="0"/>
                </a:lnTo>
                <a:cubicBezTo>
                  <a:pt x="1955050" y="0"/>
                  <a:pt x="2064556" y="109506"/>
                  <a:pt x="2064556" y="244588"/>
                </a:cubicBezTo>
                <a:lnTo>
                  <a:pt x="2064556" y="1222913"/>
                </a:lnTo>
                <a:cubicBezTo>
                  <a:pt x="2064556" y="1357995"/>
                  <a:pt x="1955050" y="1467501"/>
                  <a:pt x="1819968" y="1467501"/>
                </a:cubicBezTo>
                <a:lnTo>
                  <a:pt x="244588" y="1467501"/>
                </a:lnTo>
                <a:cubicBezTo>
                  <a:pt x="109506" y="1467501"/>
                  <a:pt x="0" y="1357995"/>
                  <a:pt x="0" y="1222913"/>
                </a:cubicBezTo>
                <a:lnTo>
                  <a:pt x="0" y="244588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97367" tIns="134502" rIns="197367" bIns="134502" numCol="1" spcCol="1270" anchor="ctr" anchorCtr="0">
            <a:noAutofit/>
          </a:bodyPr>
          <a:lstStyle/>
          <a:p>
            <a:pPr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3000" dirty="0">
                <a:latin typeface="Dubai" panose="020B0503030403030204" pitchFamily="34" charset="-78"/>
                <a:cs typeface="Dubai" panose="020B0503030403030204" pitchFamily="34" charset="-78"/>
              </a:rPr>
              <a:t>من أشهر صيغ الإطلاق: </a:t>
            </a:r>
            <a:endParaRPr lang="en-US" sz="30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0913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63E8B1E6-D966-4F5E-8D18-66BE65CF1096}"/>
              </a:ext>
            </a:extLst>
          </p:cNvPr>
          <p:cNvSpPr txBox="1">
            <a:spLocks/>
          </p:cNvSpPr>
          <p:nvPr/>
        </p:nvSpPr>
        <p:spPr>
          <a:xfrm>
            <a:off x="4038600" y="6356352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الأولى: (صيغة المطلق ودلالتها)</a:t>
            </a: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6124754" y="1593534"/>
            <a:ext cx="466257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الأول: تحريم نكاح المجوسيَّة.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319629"/>
              </p:ext>
            </p:extLst>
          </p:nvPr>
        </p:nvGraphicFramePr>
        <p:xfrm>
          <a:off x="1062037" y="2367364"/>
          <a:ext cx="10067926" cy="3840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2176536">
                <a:tc>
                  <a:txBody>
                    <a:bodyPr/>
                    <a:lstStyle/>
                    <a:p>
                      <a:pPr algn="just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الزَّرْكَشيُّ الحنبليُّ: «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قوله ﷺ: «سُنُّوا بهم سُنَّة أهل الكتاب» أي: في الجزية... لا يقال: الحديث وإن فهم منه أنَّه ليس لهم كتاب، إلَّا أنَّه يدلُّ على أنَّه يُسنُّ بهم سُنّة أهل الكتاب -أيْ: طريقتهم- ومن طريقتهم حلُّ نسائهم وذبائحهم!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لأنَّا نقول: الحديث لا عموم فيه؛ إذ التقدير: سُنُّوا بهم سنةً مثل سُنَّةِ أهل الكتاب، </a:t>
                      </a:r>
                      <a:r>
                        <a:rPr lang="ar-SA" sz="2400" b="1" u="sng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والنَّكرة في سياق الإثبات لا عموم لها،</a:t>
                      </a:r>
                      <a:r>
                        <a:rPr lang="ar-SA" sz="2400" b="1" u="none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ولئنْ سُلّم شمول الحديث للنّكاح والذّبائح لكنَّه يخص بمفهوم قوله سبحانه: ﴿والمُحْصَناتُ مِنَ الَّذِينَ أُوتُوا الكِتابَ﴾».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0" kern="1200" dirty="0">
                        <a:solidFill>
                          <a:srgbClr val="B9B82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algn="ctr"/>
                      <a:endParaRPr lang="en-US" sz="2400" b="0" kern="1200" dirty="0">
                        <a:solidFill>
                          <a:srgbClr val="000000"/>
                        </a:solidFill>
                        <a:effectLst>
                          <a:outerShdw blurRad="12700" dist="127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الحديث مطلقٌ، ولا يقتضي العموم في أحكام النِّكاح والذّبائح وغيرها؛ و(سُنّة) نكرةٌ في سياق الإثبات، وقد تقرَّر عند الأصوليين أنّ النّكرة في سياق الإثبات تفيد الإطلاق.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91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63E8B1E6-D966-4F5E-8D18-66BE65CF1096}"/>
              </a:ext>
            </a:extLst>
          </p:cNvPr>
          <p:cNvSpPr txBox="1">
            <a:spLocks/>
          </p:cNvSpPr>
          <p:nvPr/>
        </p:nvSpPr>
        <p:spPr>
          <a:xfrm>
            <a:off x="4038600" y="6356352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الأولى: (صيغة المطلق ودلالتها)</a:t>
            </a: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5094515" y="1593534"/>
            <a:ext cx="569281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الثاني: حكمُ التَّتابع في قضاء رمضان.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6085163"/>
              </p:ext>
            </p:extLst>
          </p:nvPr>
        </p:nvGraphicFramePr>
        <p:xfrm>
          <a:off x="1062037" y="2367364"/>
          <a:ext cx="10067926" cy="31214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2176536">
                <a:tc>
                  <a:txBody>
                    <a:bodyPr/>
                    <a:lstStyle/>
                    <a:p>
                      <a:pPr algn="just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الرَّازيُّ في تفسير قول الله تعالى: ﴿وَمَنْ كَانَ مَرِيضًا أَوْ عَلَى سَفَرٍ فَعِدَّةٌ مِنْ أَيَّامٍ أُخَرَ﴾: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«إذا أفطر كيف يقضي؟ فمذهب عليّ وابن عمر والشعبي: أنه يقضيه متتابعًا. وقال الباقون: التَّتابع مستحبٌّ، وإن فرّق جاز... حجَّة الفرقة الثّانية أنَّ قوله: ﴿فَعِدَّةٌ مِنْ أَيَّامٍ أُخَرَ﴾ </a:t>
                      </a:r>
                      <a:r>
                        <a:rPr lang="ar-SA" sz="2400" b="1" u="sng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نكرةٌ في سياق الإثباتِ،</a:t>
                      </a:r>
                      <a:r>
                        <a:rPr lang="ar-SA" sz="2400" b="1" u="sng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فيكون ذلك أمرًا بصوم أيام على عدد تلك الأيام مطلقًا؛ 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فيكون التَّقييد بالتتابع مخالفًا لهذا».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algn="ctr"/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استدل بإطلاق الآية على عدم وجوب التَّتابع في قضاء رمضان، وذكر صيغة الإطلاق، وهي النكرة في سياق الإثبات في قوله: ﴿فَعِدَّةٌ مِنْ أَيَّامٍ أُخَرَ ﴾.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49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751405-03A5-4EA9-8675-C2A3DFF4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488" y="2542382"/>
            <a:ext cx="9040483" cy="1158874"/>
          </a:xfrm>
          <a:noFill/>
        </p:spPr>
        <p:txBody>
          <a:bodyPr>
            <a:normAutofit/>
          </a:bodyPr>
          <a:lstStyle/>
          <a:p>
            <a:r>
              <a:rPr lang="ar-SA" sz="3600" dirty="0">
                <a:solidFill>
                  <a:srgbClr val="616989"/>
                </a:solidFill>
              </a:rPr>
              <a:t>القاعدة الثانية: تخريج بعض الفروع على قاعدة: </a:t>
            </a:r>
            <a:br>
              <a:rPr lang="ar-SA" sz="3600" dirty="0">
                <a:solidFill>
                  <a:srgbClr val="616989"/>
                </a:solidFill>
              </a:rPr>
            </a:br>
            <a:r>
              <a:rPr lang="ar-SA" sz="3600" dirty="0">
                <a:solidFill>
                  <a:srgbClr val="616989"/>
                </a:solidFill>
              </a:rPr>
              <a:t>(يحمل المطلق على إطلاقه ما لم يقم دليل التقييد)</a:t>
            </a:r>
            <a:endParaRPr lang="en-US" sz="3600" dirty="0">
              <a:solidFill>
                <a:srgbClr val="616989"/>
              </a:solidFill>
            </a:endParaRPr>
          </a:p>
        </p:txBody>
      </p: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133E257B-6EE5-4D78-A98F-D9893AC7C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53072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نسق شرائح الروض">
  <a:themeElements>
    <a:clrScheme name="مخصص 3">
      <a:dk1>
        <a:srgbClr val="22B8CB"/>
      </a:dk1>
      <a:lt1>
        <a:sysClr val="window" lastClr="FFFFFF"/>
      </a:lt1>
      <a:dk2>
        <a:srgbClr val="44546A"/>
      </a:dk2>
      <a:lt2>
        <a:srgbClr val="E7E6E6"/>
      </a:lt2>
      <a:accent1>
        <a:srgbClr val="9EB822"/>
      </a:accent1>
      <a:accent2>
        <a:srgbClr val="22B8C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Calibri Light"/>
        <a:ea typeface=""/>
        <a:cs typeface="PT Bold Heading"/>
      </a:majorFont>
      <a:minorFont>
        <a:latin typeface="Calibri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قالب شرائح" id="{91E84BC7-CE82-43AB-BB8C-7BF7DF9CC24F}" vid="{BDF9E782-9D83-4E85-887F-1AED06FD1FC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4f8c4-cb31-461d-886d-5aa77bf5b611" xsi:nil="true"/>
    <lcf76f155ced4ddcb4097134ff3c332f xmlns="837ded91-3515-4be5-a2b1-cf319b4062e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300D3734D785374985FFCD1B38D92F37" ma:contentTypeVersion="11" ma:contentTypeDescription="إنشاء مستند جديد." ma:contentTypeScope="" ma:versionID="cd80326df8c9bec1beb278bce1e90e14">
  <xsd:schema xmlns:xsd="http://www.w3.org/2001/XMLSchema" xmlns:xs="http://www.w3.org/2001/XMLSchema" xmlns:p="http://schemas.microsoft.com/office/2006/metadata/properties" xmlns:ns2="2e04f8c4-cb31-461d-886d-5aa77bf5b611" xmlns:ns3="837ded91-3515-4be5-a2b1-cf319b4062ee" targetNamespace="http://schemas.microsoft.com/office/2006/metadata/properties" ma:root="true" ma:fieldsID="03d7c4a5cf8a5310e50539fd63cd4947" ns2:_="" ns3:_="">
    <xsd:import namespace="2e04f8c4-cb31-461d-886d-5aa77bf5b611"/>
    <xsd:import namespace="837ded91-3515-4be5-a2b1-cf319b4062e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4f8c4-cb31-461d-886d-5aa77bf5b6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ac5baa-f29e-47da-bbe1-9565a1b35f18}" ma:internalName="TaxCatchAll" ma:showField="CatchAllData" ma:web="2e04f8c4-cb31-461d-886d-5aa77bf5b6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ded91-3515-4be5-a2b1-cf319b4062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8d41d94a-b45a-462a-a137-4555d67bee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221765-8F6D-4B38-973E-B7FEEAAA06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629554-73C3-44EC-884B-CE029C9FE6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2B45EA-A028-49FB-8056-44AD0B5CADE8}"/>
</file>

<file path=docProps/app.xml><?xml version="1.0" encoding="utf-8"?>
<Properties xmlns="http://schemas.openxmlformats.org/officeDocument/2006/extended-properties" xmlns:vt="http://schemas.openxmlformats.org/officeDocument/2006/docPropsVTypes">
  <Template>قالب شرائح للمقررات (2)</Template>
  <TotalTime>879</TotalTime>
  <Words>1478</Words>
  <Application>Microsoft Office PowerPoint</Application>
  <PresentationFormat>Widescreen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نسق شرائح الروض</vt:lpstr>
      <vt:lpstr>العروض التقديمية لمقرر: تخريج الفروع على الأصول</vt:lpstr>
      <vt:lpstr>PowerPoint Presentation</vt:lpstr>
      <vt:lpstr>مدخل</vt:lpstr>
      <vt:lpstr>الموضوع الثالث: التخريج على الأصول المتعلقة بالمطلق والمقيد</vt:lpstr>
      <vt:lpstr>القاعدة الأولى: تخريج بعض الفروع على القاعدة المتعلقة  بـ(صيغة المطلق ودلالتها)</vt:lpstr>
      <vt:lpstr>الجانب الأول: تحرير القاعدة الأصولية</vt:lpstr>
      <vt:lpstr>الجانب الثاني: تقرير بعض الفروع المخرَّجة على القاعدة</vt:lpstr>
      <vt:lpstr>الجانب الثاني: تقرير بعض الفروع المخرَّجة على القاعدة</vt:lpstr>
      <vt:lpstr>القاعدة الثانية: تخريج بعض الفروع على قاعدة:  (يحمل المطلق على إطلاقه ما لم يقم دليل التقييد)</vt:lpstr>
      <vt:lpstr>الجانب الأول: تحرير القاعدة الأصولية</vt:lpstr>
      <vt:lpstr>الجانب الثاني: تقرير بعض الفروع المخرَّجة على القاعدة</vt:lpstr>
      <vt:lpstr>الجانب الثاني: تقرير بعض الفروع المخرَّجة على القاعدة</vt:lpstr>
      <vt:lpstr>القاعدة الثالثة: تخريج بعض الفروع على قاعدة:  (حمل المطلق على المقيد)</vt:lpstr>
      <vt:lpstr>الجانب الأول: تحرير القاعدة الأصولية</vt:lpstr>
      <vt:lpstr>الجانب الثاني: تقرير بعض الفروع المخرَّجة على القاعدة</vt:lpstr>
      <vt:lpstr>الجانب الثاني: تقرير بعض الفروع المخرَّجة على القاعدة</vt:lpstr>
      <vt:lpstr>أنشطة ختامية</vt:lpstr>
      <vt:lpstr>أنشطة ختامية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تخريج الفروع على الأصول</dc:title>
  <dc:creator>Noura Al Zaid</dc:creator>
  <cp:lastModifiedBy>Noura Al Zaid</cp:lastModifiedBy>
  <cp:revision>62</cp:revision>
  <dcterms:created xsi:type="dcterms:W3CDTF">2021-06-17T08:06:36Z</dcterms:created>
  <dcterms:modified xsi:type="dcterms:W3CDTF">2021-08-17T18:45:27Z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0x010100300D3734D785374985FFCD1B38D92F37</vt:lpwstr>
  </property>
</Properties>
</file>