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5"/>
  </p:notesMasterIdLst>
  <p:sldIdLst>
    <p:sldId id="344" r:id="rId2"/>
    <p:sldId id="351" r:id="rId3"/>
    <p:sldId id="352" r:id="rId4"/>
    <p:sldId id="354" r:id="rId5"/>
    <p:sldId id="355" r:id="rId6"/>
    <p:sldId id="356" r:id="rId7"/>
    <p:sldId id="357" r:id="rId8"/>
    <p:sldId id="359" r:id="rId9"/>
    <p:sldId id="360" r:id="rId10"/>
    <p:sldId id="361" r:id="rId11"/>
    <p:sldId id="362" r:id="rId12"/>
    <p:sldId id="363" r:id="rId13"/>
    <p:sldId id="364"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16FDC8F-F29A-4D70-A9E2-63D5724C31D8}" type="datetimeFigureOut">
              <a:rPr lang="ar-IQ" smtClean="0"/>
              <a:t>19/05/1439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47C9980-2C85-474B-89BB-ECFB095B2CAC}" type="slidenum">
              <a:rPr lang="ar-IQ" smtClean="0"/>
              <a:t>‹#›</a:t>
            </a:fld>
            <a:endParaRPr lang="ar-IQ"/>
          </a:p>
        </p:txBody>
      </p:sp>
    </p:spTree>
    <p:extLst>
      <p:ext uri="{BB962C8B-B14F-4D97-AF65-F5344CB8AC3E}">
        <p14:creationId xmlns:p14="http://schemas.microsoft.com/office/powerpoint/2010/main" val="33337019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E47C9980-2C85-474B-89BB-ECFB095B2CAC}" type="slidenum">
              <a:rPr lang="ar-IQ" smtClean="0"/>
              <a:t>3</a:t>
            </a:fld>
            <a:endParaRPr lang="ar-IQ"/>
          </a:p>
        </p:txBody>
      </p:sp>
    </p:spTree>
    <p:extLst>
      <p:ext uri="{BB962C8B-B14F-4D97-AF65-F5344CB8AC3E}">
        <p14:creationId xmlns:p14="http://schemas.microsoft.com/office/powerpoint/2010/main" val="488245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FB959DF-34F3-4006-8090-E76DFE894E47}" type="datetimeFigureOut">
              <a:rPr lang="ar-SA" smtClean="0"/>
              <a:t>19/05/1439</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15D5FACA-ECA7-4C78-8747-DC945677D2FC}"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FB959DF-34F3-4006-8090-E76DFE894E47}" type="datetimeFigureOut">
              <a:rPr lang="ar-SA" smtClean="0"/>
              <a:t>19/05/1439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5D5FACA-ECA7-4C78-8747-DC945677D2F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FB959DF-34F3-4006-8090-E76DFE894E47}" type="datetimeFigureOut">
              <a:rPr lang="ar-SA" smtClean="0"/>
              <a:t>19/05/1439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5D5FACA-ECA7-4C78-8747-DC945677D2F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FB959DF-34F3-4006-8090-E76DFE894E47}" type="datetimeFigureOut">
              <a:rPr lang="ar-SA" smtClean="0"/>
              <a:t>19/05/1439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5D5FACA-ECA7-4C78-8747-DC945677D2FC}"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2FB959DF-34F3-4006-8090-E76DFE894E47}" type="datetimeFigureOut">
              <a:rPr lang="ar-SA" smtClean="0"/>
              <a:t>19/05/1439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5D5FACA-ECA7-4C78-8747-DC945677D2FC}"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FB959DF-34F3-4006-8090-E76DFE894E47}" type="datetimeFigureOut">
              <a:rPr lang="ar-SA" smtClean="0"/>
              <a:t>19/05/1439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5D5FACA-ECA7-4C78-8747-DC945677D2FC}"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2FB959DF-34F3-4006-8090-E76DFE894E47}" type="datetimeFigureOut">
              <a:rPr lang="ar-SA" smtClean="0"/>
              <a:t>19/05/1439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5D5FACA-ECA7-4C78-8747-DC945677D2FC}"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FB959DF-34F3-4006-8090-E76DFE894E47}" type="datetimeFigureOut">
              <a:rPr lang="ar-SA" smtClean="0"/>
              <a:t>19/05/1439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5D5FACA-ECA7-4C78-8747-DC945677D2F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959DF-34F3-4006-8090-E76DFE894E47}" type="datetimeFigureOut">
              <a:rPr lang="ar-SA" smtClean="0"/>
              <a:t>19/05/1439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5D5FACA-ECA7-4C78-8747-DC945677D2F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FB959DF-34F3-4006-8090-E76DFE894E47}" type="datetimeFigureOut">
              <a:rPr lang="ar-SA" smtClean="0"/>
              <a:t>19/05/1439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5D5FACA-ECA7-4C78-8747-DC945677D2F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2FB959DF-34F3-4006-8090-E76DFE894E47}" type="datetimeFigureOut">
              <a:rPr lang="ar-SA" smtClean="0"/>
              <a:t>19/05/1439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15D5FACA-ECA7-4C78-8747-DC945677D2FC}"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B959DF-34F3-4006-8090-E76DFE894E47}" type="datetimeFigureOut">
              <a:rPr lang="ar-SA" smtClean="0"/>
              <a:t>19/05/1439</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5D5FACA-ECA7-4C78-8747-DC945677D2FC}"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1218456" y="188640"/>
            <a:ext cx="6400800" cy="5820744"/>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4" name="مستطيل 3"/>
          <p:cNvSpPr/>
          <p:nvPr/>
        </p:nvSpPr>
        <p:spPr>
          <a:xfrm>
            <a:off x="827584" y="1988840"/>
            <a:ext cx="7182544" cy="3046988"/>
          </a:xfrm>
          <a:prstGeom prst="rect">
            <a:avLst/>
          </a:prstGeom>
        </p:spPr>
        <p:txBody>
          <a:bodyPr wrap="square">
            <a:spAutoFit/>
          </a:bodyPr>
          <a:lstStyle/>
          <a:p>
            <a:r>
              <a:rPr lang="ar-IQ" sz="4800" dirty="0"/>
              <a:t> </a:t>
            </a:r>
            <a:r>
              <a:rPr lang="ar-IQ" sz="4800" b="1" dirty="0"/>
              <a:t>الفصل الثالث</a:t>
            </a:r>
            <a:endParaRPr lang="en-US" sz="4800" dirty="0"/>
          </a:p>
          <a:p>
            <a:r>
              <a:rPr lang="ar-IQ" sz="4800" b="1" dirty="0"/>
              <a:t>التربية الروحية والوسائل المعنية بها</a:t>
            </a:r>
            <a:endParaRPr lang="en-US" sz="4800" dirty="0"/>
          </a:p>
          <a:p>
            <a:r>
              <a:rPr lang="ar-IQ" sz="4800" b="1" dirty="0"/>
              <a:t>ويشتمل على المباحث الآتية:</a:t>
            </a:r>
            <a:endParaRPr lang="en-US" sz="4800" dirty="0"/>
          </a:p>
        </p:txBody>
      </p:sp>
    </p:spTree>
    <p:extLst>
      <p:ext uri="{BB962C8B-B14F-4D97-AF65-F5344CB8AC3E}">
        <p14:creationId xmlns:p14="http://schemas.microsoft.com/office/powerpoint/2010/main" val="2433984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323528" y="260648"/>
            <a:ext cx="8568952" cy="6192688"/>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5" name="مستطيل 4"/>
          <p:cNvSpPr/>
          <p:nvPr/>
        </p:nvSpPr>
        <p:spPr>
          <a:xfrm>
            <a:off x="544724" y="3933056"/>
            <a:ext cx="7695768" cy="769441"/>
          </a:xfrm>
          <a:prstGeom prst="rect">
            <a:avLst/>
          </a:prstGeom>
        </p:spPr>
        <p:txBody>
          <a:bodyPr wrap="square">
            <a:spAutoFit/>
          </a:bodyPr>
          <a:lstStyle/>
          <a:p>
            <a:endParaRPr lang="ar-IQ" sz="4400" b="1" dirty="0">
              <a:effectLst>
                <a:outerShdw blurRad="38100" dist="25400" dir="5400000" algn="tl" rotWithShape="0">
                  <a:srgbClr val="000000">
                    <a:alpha val="43000"/>
                  </a:srgbClr>
                </a:outerShdw>
              </a:effectLst>
              <a:latin typeface="+mj-lt"/>
              <a:ea typeface="+mj-ea"/>
              <a:cs typeface="Ali_K_Alwand" pitchFamily="2" charset="-78"/>
            </a:endParaRPr>
          </a:p>
        </p:txBody>
      </p:sp>
      <p:sp>
        <p:nvSpPr>
          <p:cNvPr id="4" name="مستطيل 3"/>
          <p:cNvSpPr/>
          <p:nvPr/>
        </p:nvSpPr>
        <p:spPr>
          <a:xfrm>
            <a:off x="0" y="0"/>
            <a:ext cx="9144000" cy="5078313"/>
          </a:xfrm>
          <a:prstGeom prst="rect">
            <a:avLst/>
          </a:prstGeom>
        </p:spPr>
        <p:txBody>
          <a:bodyPr wrap="square">
            <a:spAutoFit/>
          </a:bodyPr>
          <a:lstStyle/>
          <a:p>
            <a:r>
              <a:rPr lang="en-US" sz="3600" dirty="0"/>
              <a:t> </a:t>
            </a:r>
            <a:r>
              <a:rPr lang="ar-IQ" sz="3600" dirty="0"/>
              <a:t>ان الذكر قوت القلب والروح، ومن مزياه كذلك أنه يطرد الشيطان، ويقمعه، ويكسره، ويرضى الرحمن -عزّ وجلّ- ويزيل الهمّ والغمّ عن القلب، ويجلب له الفرح والسرور والبسط، وينور القلب والوجه، ويكسو الذاكر المهابة والحلاوة والنضرة، ويورثه محبة الله -عزّ وجل-</a:t>
            </a:r>
            <a:r>
              <a:rPr lang="ar-IQ" sz="3600" baseline="30000" dirty="0"/>
              <a:t>()</a:t>
            </a:r>
            <a:r>
              <a:rPr lang="ar-IQ" sz="3600" dirty="0"/>
              <a:t>.</a:t>
            </a:r>
            <a:endParaRPr lang="en-US" sz="3600" dirty="0"/>
          </a:p>
          <a:p>
            <a:r>
              <a:rPr lang="ar-IQ" sz="3600" dirty="0"/>
              <a:t>ومن ذكره سبحانه وتعالى ذكرُ آلائه وإحسانه، وأفضل الذكر:</a:t>
            </a:r>
            <a:endParaRPr lang="en-US" sz="3600" dirty="0"/>
          </a:p>
          <a:p>
            <a:r>
              <a:rPr lang="ar-IQ" sz="3600" dirty="0"/>
              <a:t>1- تلاوة القرآن، وذلك لتضمنه لأدوية القلب وعلاجه من جميع الأمراض، قال الله تعالى: [ يَا أَيُّهَا النَّاسُ قَدْ جَاءتْكُم مَّوْعِظَةٌ مِّن رَّبِّكُمْ وَشِفَاء لِّمَا فِي الصُّدُورِ </a:t>
            </a:r>
            <a:r>
              <a:rPr lang="ar-IQ" sz="3600" dirty="0" smtClean="0"/>
              <a:t>].</a:t>
            </a:r>
            <a:endParaRPr lang="en-US" sz="3600" dirty="0"/>
          </a:p>
        </p:txBody>
      </p:sp>
    </p:spTree>
    <p:extLst>
      <p:ext uri="{BB962C8B-B14F-4D97-AF65-F5344CB8AC3E}">
        <p14:creationId xmlns:p14="http://schemas.microsoft.com/office/powerpoint/2010/main" val="2769612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323528" y="260648"/>
            <a:ext cx="8568952" cy="6192688"/>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5" name="مستطيل 4"/>
          <p:cNvSpPr/>
          <p:nvPr/>
        </p:nvSpPr>
        <p:spPr>
          <a:xfrm>
            <a:off x="544724" y="3933056"/>
            <a:ext cx="7695768" cy="769441"/>
          </a:xfrm>
          <a:prstGeom prst="rect">
            <a:avLst/>
          </a:prstGeom>
        </p:spPr>
        <p:txBody>
          <a:bodyPr wrap="square">
            <a:spAutoFit/>
          </a:bodyPr>
          <a:lstStyle/>
          <a:p>
            <a:endParaRPr lang="ar-IQ" sz="4400" b="1" dirty="0">
              <a:effectLst>
                <a:outerShdw blurRad="38100" dist="25400" dir="5400000" algn="tl" rotWithShape="0">
                  <a:srgbClr val="000000">
                    <a:alpha val="43000"/>
                  </a:srgbClr>
                </a:outerShdw>
              </a:effectLst>
              <a:latin typeface="+mj-lt"/>
              <a:ea typeface="+mj-ea"/>
              <a:cs typeface="Ali_K_Alwand" pitchFamily="2" charset="-78"/>
            </a:endParaRPr>
          </a:p>
        </p:txBody>
      </p:sp>
      <p:sp>
        <p:nvSpPr>
          <p:cNvPr id="4" name="مستطيل 3"/>
          <p:cNvSpPr/>
          <p:nvPr/>
        </p:nvSpPr>
        <p:spPr>
          <a:xfrm>
            <a:off x="0" y="1052736"/>
            <a:ext cx="9144000" cy="3416320"/>
          </a:xfrm>
          <a:prstGeom prst="rect">
            <a:avLst/>
          </a:prstGeom>
        </p:spPr>
        <p:txBody>
          <a:bodyPr wrap="square">
            <a:spAutoFit/>
          </a:bodyPr>
          <a:lstStyle/>
          <a:p>
            <a:r>
              <a:rPr lang="ar-IQ" sz="3600" dirty="0"/>
              <a:t>وقال الله تعالى : [ وَنُنَزِّلُ مِنَ الْقُرْآنِ مَا هُوَ شِفَاء وَرَحْمَةٌ لِّلْمُؤْمِنِينَ ] ( الإسراء من الآية : 82 ). </a:t>
            </a:r>
            <a:endParaRPr lang="en-US" sz="3600" dirty="0"/>
          </a:p>
          <a:p>
            <a:r>
              <a:rPr lang="ar-IQ" sz="3600" dirty="0"/>
              <a:t>  وأمراض القلب تجمعها أمراض الشبهات والشهوات، والقرآن شفاء لكل من النوعين، ففيه من البينات والبراهين القطعية ما يبين الحق من الباطل فتزول أمراض الشبه وتفيد العلم، والتصور والادراك بحيث يرى الأشياء على </a:t>
            </a:r>
            <a:r>
              <a:rPr lang="ar-IQ" sz="3600" dirty="0" smtClean="0"/>
              <a:t>حقيقتها.</a:t>
            </a:r>
            <a:endParaRPr lang="en-US" sz="3600" dirty="0"/>
          </a:p>
        </p:txBody>
      </p:sp>
    </p:spTree>
    <p:extLst>
      <p:ext uri="{BB962C8B-B14F-4D97-AF65-F5344CB8AC3E}">
        <p14:creationId xmlns:p14="http://schemas.microsoft.com/office/powerpoint/2010/main" val="903046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323528" y="260648"/>
            <a:ext cx="8568952" cy="6192688"/>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5" name="مستطيل 4"/>
          <p:cNvSpPr/>
          <p:nvPr/>
        </p:nvSpPr>
        <p:spPr>
          <a:xfrm>
            <a:off x="544724" y="3933056"/>
            <a:ext cx="7695768" cy="769441"/>
          </a:xfrm>
          <a:prstGeom prst="rect">
            <a:avLst/>
          </a:prstGeom>
        </p:spPr>
        <p:txBody>
          <a:bodyPr wrap="square">
            <a:spAutoFit/>
          </a:bodyPr>
          <a:lstStyle/>
          <a:p>
            <a:endParaRPr lang="ar-IQ" sz="4400" b="1" dirty="0">
              <a:effectLst>
                <a:outerShdw blurRad="38100" dist="25400" dir="5400000" algn="tl" rotWithShape="0">
                  <a:srgbClr val="000000">
                    <a:alpha val="43000"/>
                  </a:srgbClr>
                </a:outerShdw>
              </a:effectLst>
              <a:latin typeface="+mj-lt"/>
              <a:ea typeface="+mj-ea"/>
              <a:cs typeface="Ali_K_Alwand" pitchFamily="2" charset="-78"/>
            </a:endParaRPr>
          </a:p>
        </p:txBody>
      </p:sp>
      <p:sp>
        <p:nvSpPr>
          <p:cNvPr id="4" name="مستطيل 3"/>
          <p:cNvSpPr/>
          <p:nvPr/>
        </p:nvSpPr>
        <p:spPr>
          <a:xfrm>
            <a:off x="0" y="684554"/>
            <a:ext cx="9144000" cy="3970318"/>
          </a:xfrm>
          <a:prstGeom prst="rect">
            <a:avLst/>
          </a:prstGeom>
        </p:spPr>
        <p:txBody>
          <a:bodyPr wrap="square">
            <a:spAutoFit/>
          </a:bodyPr>
          <a:lstStyle/>
          <a:p>
            <a:r>
              <a:rPr lang="en-US" sz="3600" dirty="0"/>
              <a:t> </a:t>
            </a:r>
            <a:r>
              <a:rPr lang="ar-IQ" sz="3600" dirty="0"/>
              <a:t>قال الله تعالى: [أَلَمْ يَأْنِ لِلَّذِينَ آَمَنُوا أَنْ تَخْشَعَ قُلُوبُهُمْ لِذِكْرِ اللَّهِ وَمَا نَزَلَ مِنَ الْحَقِّ وَلَا يَكُونُوا كَالَّذِينَ أُوتُوا الْكِتَابَ مِنْ قَبْلُ فَطَالَ عَلَيْهِمُ الْأَمَدُ فَقَسَتْ قُلُوبُهُمْ وَكَثِيرٌ مِنْهُمْ فَاسِقُونَ. اعْلَمُوا أَنَّ اللَّهَ يُحْيِي الْأَرْضَ بَعْدَ مَوْتِهَا قَدْ بَيَّنَّا لَكُمُ الْآَيَاتِ لَعَلَّكُمْ تَعْقِلُونَ] </a:t>
            </a:r>
            <a:endParaRPr lang="ar-IQ" sz="3600" dirty="0" smtClean="0"/>
          </a:p>
          <a:p>
            <a:r>
              <a:rPr lang="ar-IQ" sz="3600" dirty="0" smtClean="0"/>
              <a:t>أن </a:t>
            </a:r>
            <a:r>
              <a:rPr lang="ar-IQ" sz="3600" dirty="0"/>
              <a:t>بعضاً من أصحاب النبي -</a:t>
            </a:r>
            <a:r>
              <a:rPr lang="en-US" sz="3600" dirty="0">
                <a:sym typeface="Ali- Arabesque"/>
              </a:rPr>
              <a:t></a:t>
            </a:r>
            <a:r>
              <a:rPr lang="ar-IQ" sz="3600" dirty="0"/>
              <a:t>- قد بدا منهم المزاح والضحك فأنزل الله تعالى: [أَلَمْ يَأْنِ لِلَّذِينَ آَمَنُوا أَنْ تَخْشَعَ قُلُوبُهُمْ لِذِكْرِ اللَّهِ)</a:t>
            </a:r>
            <a:r>
              <a:rPr lang="ar-IQ" sz="3600" baseline="30000" dirty="0"/>
              <a:t> </a:t>
            </a:r>
            <a:endParaRPr lang="en-US" sz="3600" dirty="0"/>
          </a:p>
        </p:txBody>
      </p:sp>
    </p:spTree>
    <p:extLst>
      <p:ext uri="{BB962C8B-B14F-4D97-AF65-F5344CB8AC3E}">
        <p14:creationId xmlns:p14="http://schemas.microsoft.com/office/powerpoint/2010/main" val="2946859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323528" y="260648"/>
            <a:ext cx="8568952" cy="6192688"/>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5" name="مستطيل 4"/>
          <p:cNvSpPr/>
          <p:nvPr/>
        </p:nvSpPr>
        <p:spPr>
          <a:xfrm>
            <a:off x="544724" y="3933056"/>
            <a:ext cx="7695768" cy="769441"/>
          </a:xfrm>
          <a:prstGeom prst="rect">
            <a:avLst/>
          </a:prstGeom>
        </p:spPr>
        <p:txBody>
          <a:bodyPr wrap="square">
            <a:spAutoFit/>
          </a:bodyPr>
          <a:lstStyle/>
          <a:p>
            <a:endParaRPr lang="ar-IQ" sz="4400" b="1" dirty="0">
              <a:effectLst>
                <a:outerShdw blurRad="38100" dist="25400" dir="5400000" algn="tl" rotWithShape="0">
                  <a:srgbClr val="000000">
                    <a:alpha val="43000"/>
                  </a:srgbClr>
                </a:outerShdw>
              </a:effectLst>
              <a:latin typeface="+mj-lt"/>
              <a:ea typeface="+mj-ea"/>
              <a:cs typeface="Ali_K_Alwand" pitchFamily="2" charset="-78"/>
            </a:endParaRPr>
          </a:p>
        </p:txBody>
      </p:sp>
      <p:sp>
        <p:nvSpPr>
          <p:cNvPr id="4" name="مستطيل 3"/>
          <p:cNvSpPr/>
          <p:nvPr/>
        </p:nvSpPr>
        <p:spPr>
          <a:xfrm>
            <a:off x="-36512" y="901456"/>
            <a:ext cx="9144000" cy="3416320"/>
          </a:xfrm>
          <a:prstGeom prst="rect">
            <a:avLst/>
          </a:prstGeom>
        </p:spPr>
        <p:txBody>
          <a:bodyPr wrap="square">
            <a:spAutoFit/>
          </a:bodyPr>
          <a:lstStyle/>
          <a:p>
            <a:r>
              <a:rPr lang="en-US" sz="3600" dirty="0"/>
              <a:t> </a:t>
            </a:r>
            <a:r>
              <a:rPr lang="ar-IQ" sz="3600" dirty="0"/>
              <a:t>-مراقبة الله تعالى في السر والعلانية لقوله تعالى: [وَهُوَ مَعَكُمْ أَيْنَ مَا كُنْتُمْ وَاللَّهُ بِمَا تَعْمَلُونَ بَصِيرٌ] (سورة الحديد:4).</a:t>
            </a:r>
            <a:endParaRPr lang="en-US" sz="3600" dirty="0"/>
          </a:p>
          <a:p>
            <a:r>
              <a:rPr lang="ar-IQ" sz="3600" dirty="0"/>
              <a:t> 3-قيام الليل والتهجد والصوم والإقدام على جميع النوافل.</a:t>
            </a:r>
            <a:endParaRPr lang="en-US" sz="3600" dirty="0"/>
          </a:p>
          <a:p>
            <a:r>
              <a:rPr lang="ar-IQ" sz="3600" dirty="0"/>
              <a:t> 4-التفكر بآلاء الله تعالى ومخلوقاته : [الَّذِينَ يَذْكُرُونَ اللَّهَ قِيَامًا وَقُعُودًا وَعَلَى جُنُوبِهِمْ وَيَتَفَكَّرُونَ فِي خَلْقِ السَّمَاوَاتِ وَالْأَرْضِ رَبَّنَا مَا خَلَقْتَ هَذَا بَاطِلًا سُبْحَانَكَ فَقِنَا عَذَابَ النَّارِ] </a:t>
            </a:r>
            <a:r>
              <a:rPr lang="ar-IQ" sz="3600" dirty="0" smtClean="0"/>
              <a:t>.</a:t>
            </a:r>
            <a:endParaRPr lang="en-US" sz="3600" dirty="0"/>
          </a:p>
        </p:txBody>
      </p:sp>
    </p:spTree>
    <p:extLst>
      <p:ext uri="{BB962C8B-B14F-4D97-AF65-F5344CB8AC3E}">
        <p14:creationId xmlns:p14="http://schemas.microsoft.com/office/powerpoint/2010/main" val="2399182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1043608" y="31968"/>
            <a:ext cx="6400800" cy="5316688"/>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4" name="مستطيل 3"/>
          <p:cNvSpPr/>
          <p:nvPr/>
        </p:nvSpPr>
        <p:spPr>
          <a:xfrm>
            <a:off x="85836" y="3244334"/>
            <a:ext cx="8158572" cy="707886"/>
          </a:xfrm>
          <a:prstGeom prst="rect">
            <a:avLst/>
          </a:prstGeom>
        </p:spPr>
        <p:txBody>
          <a:bodyPr wrap="square">
            <a:spAutoFit/>
          </a:bodyPr>
          <a:lstStyle/>
          <a:p>
            <a:r>
              <a:rPr lang="ar-IQ" sz="4000" b="1" dirty="0"/>
              <a:t>المبحث الأول(الذكر فضله وأنواعه</a:t>
            </a:r>
            <a:r>
              <a:rPr lang="ar-IQ" b="1" dirty="0"/>
              <a:t>)</a:t>
            </a:r>
            <a:endParaRPr lang="en-US" dirty="0"/>
          </a:p>
        </p:txBody>
      </p:sp>
    </p:spTree>
    <p:extLst>
      <p:ext uri="{BB962C8B-B14F-4D97-AF65-F5344CB8AC3E}">
        <p14:creationId xmlns:p14="http://schemas.microsoft.com/office/powerpoint/2010/main" val="2904597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1043608" y="31968"/>
            <a:ext cx="6400800" cy="5316688"/>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5" name="مستطيل 4"/>
          <p:cNvSpPr/>
          <p:nvPr/>
        </p:nvSpPr>
        <p:spPr>
          <a:xfrm>
            <a:off x="611560" y="620688"/>
            <a:ext cx="7695768" cy="4524315"/>
          </a:xfrm>
          <a:prstGeom prst="rect">
            <a:avLst/>
          </a:prstGeom>
        </p:spPr>
        <p:txBody>
          <a:bodyPr wrap="square">
            <a:spAutoFit/>
          </a:bodyPr>
          <a:lstStyle/>
          <a:p>
            <a:r>
              <a:rPr lang="ar-IQ" sz="3600" dirty="0"/>
              <a:t>-ذكر الله تعالى: </a:t>
            </a:r>
            <a:endParaRPr lang="en-US" sz="3600" dirty="0"/>
          </a:p>
          <a:p>
            <a:r>
              <a:rPr lang="ar-IQ" sz="3600" dirty="0"/>
              <a:t>      الذكر لغة: الصيتُ والثَناءُ هو </a:t>
            </a:r>
            <a:r>
              <a:rPr lang="ar-IQ" sz="3600" dirty="0" err="1"/>
              <a:t>التخطّر</a:t>
            </a:r>
            <a:r>
              <a:rPr lang="ar-IQ" sz="3600" dirty="0"/>
              <a:t>، </a:t>
            </a:r>
            <a:r>
              <a:rPr lang="ar-IQ" sz="3600" dirty="0" smtClean="0"/>
              <a:t>والاستذكار.</a:t>
            </a:r>
            <a:endParaRPr lang="en-US" sz="3600" dirty="0"/>
          </a:p>
          <a:p>
            <a:r>
              <a:rPr lang="ar-IQ" sz="3600" dirty="0"/>
              <a:t> وفي الاصطلاح: هو التخلص من الغفلة، ولذا قال تعالى: [ وَلَا تَكُنْ مِنَ الْغَافِلِينَ] </a:t>
            </a:r>
            <a:endParaRPr lang="ar-IQ" sz="3600" dirty="0" smtClean="0"/>
          </a:p>
          <a:p>
            <a:r>
              <a:rPr lang="ar-IQ" sz="3600" dirty="0" smtClean="0"/>
              <a:t>ولدى </a:t>
            </a:r>
            <a:r>
              <a:rPr lang="ar-IQ" sz="3600" dirty="0"/>
              <a:t>أهل التصوف هو: تكرار اسم الجلالة (الله) سبحانه وصفاته واحدة بعدى أخرى، أو بضع منها معاً، ويؤدي الذكر منفرداً أو جماعة بأي اسم كان</a:t>
            </a:r>
            <a:r>
              <a:rPr lang="ar-IQ" sz="3600" baseline="30000" dirty="0" smtClean="0"/>
              <a:t>()</a:t>
            </a:r>
            <a:r>
              <a:rPr lang="ar-IQ" sz="3600" dirty="0" smtClean="0"/>
              <a:t>.</a:t>
            </a:r>
            <a:endParaRPr lang="en-US" sz="3600" dirty="0"/>
          </a:p>
        </p:txBody>
      </p:sp>
    </p:spTree>
    <p:extLst>
      <p:ext uri="{BB962C8B-B14F-4D97-AF65-F5344CB8AC3E}">
        <p14:creationId xmlns:p14="http://schemas.microsoft.com/office/powerpoint/2010/main" val="124657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323528" y="260648"/>
            <a:ext cx="8568952" cy="6192688"/>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5" name="مستطيل 4"/>
          <p:cNvSpPr/>
          <p:nvPr/>
        </p:nvSpPr>
        <p:spPr>
          <a:xfrm>
            <a:off x="544724" y="3933056"/>
            <a:ext cx="7695768" cy="769441"/>
          </a:xfrm>
          <a:prstGeom prst="rect">
            <a:avLst/>
          </a:prstGeom>
        </p:spPr>
        <p:txBody>
          <a:bodyPr wrap="square">
            <a:spAutoFit/>
          </a:bodyPr>
          <a:lstStyle/>
          <a:p>
            <a:endParaRPr lang="ar-IQ" sz="4400" b="1" dirty="0">
              <a:effectLst>
                <a:outerShdw blurRad="38100" dist="25400" dir="5400000" algn="tl" rotWithShape="0">
                  <a:srgbClr val="000000">
                    <a:alpha val="43000"/>
                  </a:srgbClr>
                </a:outerShdw>
              </a:effectLst>
              <a:latin typeface="+mj-lt"/>
              <a:ea typeface="+mj-ea"/>
              <a:cs typeface="Ali_K_Alwand" pitchFamily="2" charset="-78"/>
            </a:endParaRPr>
          </a:p>
        </p:txBody>
      </p:sp>
      <p:sp>
        <p:nvSpPr>
          <p:cNvPr id="4" name="مستطيل 3"/>
          <p:cNvSpPr/>
          <p:nvPr/>
        </p:nvSpPr>
        <p:spPr>
          <a:xfrm>
            <a:off x="19050" y="764704"/>
            <a:ext cx="9144000" cy="2554545"/>
          </a:xfrm>
          <a:prstGeom prst="rect">
            <a:avLst/>
          </a:prstGeom>
        </p:spPr>
        <p:txBody>
          <a:bodyPr wrap="square">
            <a:spAutoFit/>
          </a:bodyPr>
          <a:lstStyle/>
          <a:p>
            <a:r>
              <a:rPr lang="ar-IQ" sz="4000" dirty="0"/>
              <a:t>فضل الذكر: قد تواردت الآيات والأحاديث وتواترت وتظافرت في بيانه:</a:t>
            </a:r>
            <a:endParaRPr lang="en-US" sz="4000" dirty="0"/>
          </a:p>
          <a:p>
            <a:r>
              <a:rPr lang="ar-IQ" sz="4000" dirty="0"/>
              <a:t>أولاً في القرآن الكريم: ويتبين فضل الذكر في القرآن الكريم في خمسة عشر موضعاً</a:t>
            </a:r>
            <a:r>
              <a:rPr lang="ar-IQ" sz="4000" baseline="30000" dirty="0"/>
              <a:t>:()</a:t>
            </a:r>
            <a:r>
              <a:rPr lang="ar-IQ" sz="4000" dirty="0"/>
              <a:t>، </a:t>
            </a:r>
            <a:r>
              <a:rPr lang="ar-IQ" sz="4000" baseline="30000" dirty="0"/>
              <a:t> </a:t>
            </a:r>
            <a:r>
              <a:rPr lang="ar-IQ" sz="4000" dirty="0"/>
              <a:t>منها</a:t>
            </a:r>
            <a:r>
              <a:rPr lang="ar-IQ" sz="4000" dirty="0" smtClean="0"/>
              <a:t>:</a:t>
            </a:r>
            <a:endParaRPr lang="en-US" sz="4000" dirty="0"/>
          </a:p>
        </p:txBody>
      </p:sp>
    </p:spTree>
    <p:extLst>
      <p:ext uri="{BB962C8B-B14F-4D97-AF65-F5344CB8AC3E}">
        <p14:creationId xmlns:p14="http://schemas.microsoft.com/office/powerpoint/2010/main" val="1328493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323528" y="260648"/>
            <a:ext cx="8568952" cy="6192688"/>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5" name="مستطيل 4"/>
          <p:cNvSpPr/>
          <p:nvPr/>
        </p:nvSpPr>
        <p:spPr>
          <a:xfrm>
            <a:off x="544724" y="3933056"/>
            <a:ext cx="7695768" cy="769441"/>
          </a:xfrm>
          <a:prstGeom prst="rect">
            <a:avLst/>
          </a:prstGeom>
        </p:spPr>
        <p:txBody>
          <a:bodyPr wrap="square">
            <a:spAutoFit/>
          </a:bodyPr>
          <a:lstStyle/>
          <a:p>
            <a:endParaRPr lang="ar-IQ" sz="4400" b="1" dirty="0">
              <a:effectLst>
                <a:outerShdw blurRad="38100" dist="25400" dir="5400000" algn="tl" rotWithShape="0">
                  <a:srgbClr val="000000">
                    <a:alpha val="43000"/>
                  </a:srgbClr>
                </a:outerShdw>
              </a:effectLst>
              <a:latin typeface="+mj-lt"/>
              <a:ea typeface="+mj-ea"/>
              <a:cs typeface="Ali_K_Alwand" pitchFamily="2" charset="-78"/>
            </a:endParaRPr>
          </a:p>
        </p:txBody>
      </p:sp>
      <p:sp>
        <p:nvSpPr>
          <p:cNvPr id="4" name="مستطيل 3"/>
          <p:cNvSpPr/>
          <p:nvPr/>
        </p:nvSpPr>
        <p:spPr>
          <a:xfrm>
            <a:off x="-108520" y="908720"/>
            <a:ext cx="9144000" cy="2062103"/>
          </a:xfrm>
          <a:prstGeom prst="rect">
            <a:avLst/>
          </a:prstGeom>
        </p:spPr>
        <p:txBody>
          <a:bodyPr wrap="square">
            <a:spAutoFit/>
          </a:bodyPr>
          <a:lstStyle/>
          <a:p>
            <a:r>
              <a:rPr lang="en-US" sz="3200" dirty="0"/>
              <a:t>1</a:t>
            </a:r>
            <a:r>
              <a:rPr lang="ar-IQ" sz="3200" dirty="0" smtClean="0"/>
              <a:t>-الأمر </a:t>
            </a:r>
            <a:r>
              <a:rPr lang="ar-IQ" sz="3200" dirty="0"/>
              <a:t>به مطلقاً ومقيداً، أما مطلقاً فكقوله تعالى: [يَا أَيُّهَا الَّذِينَ آمَنُوا اذْكُرُوا اللَّهَ ذِكْرًا كَثِيرًا ] (سورة الأحزاب:41)، وأما مقيداً فكقوله تعالى: [وَاذْكُرْ رَبَّكَ فِي نَفْسِكَ تَضَرُّعًا وَخِيفَةً وَدُونَ الْجَهْرِ مِنَ الْقَوْلِ بِالْغُدُوِّ وَالْآصَالِ وَلَا تَكُنْ مِنَ الْغَافِلِينَ ] (سورة الأعراف: 205). </a:t>
            </a:r>
            <a:endParaRPr lang="en-US" sz="3200" dirty="0"/>
          </a:p>
        </p:txBody>
      </p:sp>
    </p:spTree>
    <p:extLst>
      <p:ext uri="{BB962C8B-B14F-4D97-AF65-F5344CB8AC3E}">
        <p14:creationId xmlns:p14="http://schemas.microsoft.com/office/powerpoint/2010/main" val="3000217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323528" y="260648"/>
            <a:ext cx="8568952" cy="6192688"/>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5" name="مستطيل 4"/>
          <p:cNvSpPr/>
          <p:nvPr/>
        </p:nvSpPr>
        <p:spPr>
          <a:xfrm>
            <a:off x="544724" y="3933056"/>
            <a:ext cx="7695768" cy="769441"/>
          </a:xfrm>
          <a:prstGeom prst="rect">
            <a:avLst/>
          </a:prstGeom>
        </p:spPr>
        <p:txBody>
          <a:bodyPr wrap="square">
            <a:spAutoFit/>
          </a:bodyPr>
          <a:lstStyle/>
          <a:p>
            <a:endParaRPr lang="ar-IQ" sz="4400" b="1" dirty="0">
              <a:effectLst>
                <a:outerShdw blurRad="38100" dist="25400" dir="5400000" algn="tl" rotWithShape="0">
                  <a:srgbClr val="000000">
                    <a:alpha val="43000"/>
                  </a:srgbClr>
                </a:outerShdw>
              </a:effectLst>
              <a:latin typeface="+mj-lt"/>
              <a:ea typeface="+mj-ea"/>
              <a:cs typeface="Ali_K_Alwand" pitchFamily="2" charset="-78"/>
            </a:endParaRPr>
          </a:p>
        </p:txBody>
      </p:sp>
      <p:sp>
        <p:nvSpPr>
          <p:cNvPr id="4" name="مستطيل 3"/>
          <p:cNvSpPr/>
          <p:nvPr/>
        </p:nvSpPr>
        <p:spPr>
          <a:xfrm>
            <a:off x="107504" y="692696"/>
            <a:ext cx="9036496" cy="3416320"/>
          </a:xfrm>
          <a:prstGeom prst="rect">
            <a:avLst/>
          </a:prstGeom>
        </p:spPr>
        <p:txBody>
          <a:bodyPr wrap="square">
            <a:spAutoFit/>
          </a:bodyPr>
          <a:lstStyle/>
          <a:p>
            <a:r>
              <a:rPr lang="en-US" sz="3600" dirty="0" smtClean="0"/>
              <a:t>2 </a:t>
            </a:r>
            <a:r>
              <a:rPr lang="ar-IQ" sz="3600" dirty="0"/>
              <a:t>-الإخبار بأن الذكر سبب لاطمئنان القلب</a:t>
            </a:r>
            <a:r>
              <a:rPr lang="ar-IQ" sz="3600" baseline="30000" dirty="0"/>
              <a:t>()</a:t>
            </a:r>
            <a:r>
              <a:rPr lang="ar-IQ" sz="3600" dirty="0"/>
              <a:t>, مثل قوله تعالى: [ الَّذِينَ آمَنُوا وَتَطْمَئِنُّ قُلُوبُهُمْ بِذِكْرِ اللَّهِ أَلَا بِذِكْرِ اللَّهِ تَطْمَئِنُّ الْقُلُوبُ] </a:t>
            </a:r>
            <a:r>
              <a:rPr lang="ar-IQ" sz="3600" dirty="0" smtClean="0"/>
              <a:t>.</a:t>
            </a:r>
          </a:p>
          <a:p>
            <a:r>
              <a:rPr lang="en-US" sz="3600" dirty="0" smtClean="0"/>
              <a:t>3</a:t>
            </a:r>
            <a:r>
              <a:rPr lang="ar-IQ" sz="3600" dirty="0" smtClean="0"/>
              <a:t>-الأخبار </a:t>
            </a:r>
            <a:r>
              <a:rPr lang="ar-IQ" sz="3600" dirty="0"/>
              <a:t>بأن قلة الذكر من صفات المنافقين</a:t>
            </a:r>
            <a:r>
              <a:rPr lang="ar-IQ" sz="3600" baseline="30000" dirty="0"/>
              <a:t>()</a:t>
            </a:r>
            <a:r>
              <a:rPr lang="ar-IQ" sz="3600" dirty="0"/>
              <a:t>, كقوله تعالى: [إِنَّ الْمُنَافِقِينَ يُخَادِعُونَ اللَّهَ وَهُوَ خَادِعُهُمْ وَإِذَا قَامُوا إِلَى الصَّلَاةِ قَامُوا كُسَالَى يُرَاءُونَ النَّاسَ وَلَا يَذْكُرُونَ اللَّهَ إِلَّا قَلِيلًا</a:t>
            </a:r>
            <a:r>
              <a:rPr lang="ar-IQ" sz="3600" dirty="0" smtClean="0"/>
              <a:t>].</a:t>
            </a:r>
            <a:endParaRPr lang="en-US" sz="3600" dirty="0"/>
          </a:p>
        </p:txBody>
      </p:sp>
    </p:spTree>
    <p:extLst>
      <p:ext uri="{BB962C8B-B14F-4D97-AF65-F5344CB8AC3E}">
        <p14:creationId xmlns:p14="http://schemas.microsoft.com/office/powerpoint/2010/main" val="513256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323528" y="476672"/>
            <a:ext cx="8640960" cy="5976664"/>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5" name="مستطيل 4"/>
          <p:cNvSpPr/>
          <p:nvPr/>
        </p:nvSpPr>
        <p:spPr>
          <a:xfrm>
            <a:off x="544724" y="3933056"/>
            <a:ext cx="7695768" cy="769441"/>
          </a:xfrm>
          <a:prstGeom prst="rect">
            <a:avLst/>
          </a:prstGeom>
        </p:spPr>
        <p:txBody>
          <a:bodyPr wrap="square">
            <a:spAutoFit/>
          </a:bodyPr>
          <a:lstStyle/>
          <a:p>
            <a:endParaRPr lang="ar-IQ" sz="4400" b="1" dirty="0">
              <a:effectLst>
                <a:outerShdw blurRad="38100" dist="25400" dir="5400000" algn="tl" rotWithShape="0">
                  <a:srgbClr val="000000">
                    <a:alpha val="43000"/>
                  </a:srgbClr>
                </a:outerShdw>
              </a:effectLst>
              <a:latin typeface="+mj-lt"/>
              <a:ea typeface="+mj-ea"/>
              <a:cs typeface="Ali_K_Alwand" pitchFamily="2" charset="-78"/>
            </a:endParaRPr>
          </a:p>
        </p:txBody>
      </p:sp>
      <p:sp>
        <p:nvSpPr>
          <p:cNvPr id="4" name="مستطيل 3"/>
          <p:cNvSpPr/>
          <p:nvPr/>
        </p:nvSpPr>
        <p:spPr>
          <a:xfrm>
            <a:off x="0" y="1988840"/>
            <a:ext cx="9036496" cy="2062103"/>
          </a:xfrm>
          <a:prstGeom prst="rect">
            <a:avLst/>
          </a:prstGeom>
        </p:spPr>
        <p:txBody>
          <a:bodyPr wrap="square">
            <a:spAutoFit/>
          </a:bodyPr>
          <a:lstStyle/>
          <a:p>
            <a:r>
              <a:rPr lang="en-US" sz="3200" b="1" dirty="0"/>
              <a:t> </a:t>
            </a:r>
            <a:r>
              <a:rPr lang="ar-IQ" sz="3200" dirty="0"/>
              <a:t>ويؤدي الذكر باللسان وبالقلب وبالبدن</a:t>
            </a:r>
            <a:r>
              <a:rPr lang="ar-IQ" sz="3200" b="1" baseline="30000" dirty="0"/>
              <a:t>()</a:t>
            </a:r>
            <a:r>
              <a:rPr lang="ar-IQ" sz="3200" b="1" dirty="0"/>
              <a:t>:</a:t>
            </a:r>
            <a:endParaRPr lang="en-US" sz="3200" dirty="0"/>
          </a:p>
          <a:p>
            <a:r>
              <a:rPr lang="ar-IQ" sz="3200" dirty="0"/>
              <a:t>  الذكر باللسان هو: ذكر الله تعالى بجميع أسمائه الحسنى وصفاته العليا، والثناء عليه والاشتغال بالتسبيح والتحميد، وكذلك قراءة القرآن الكريم وإعلان العجز والفقر بلسان الدعاء </a:t>
            </a:r>
            <a:r>
              <a:rPr lang="ar-IQ" sz="3200" dirty="0" smtClean="0"/>
              <a:t>والمناجاة.</a:t>
            </a:r>
            <a:endParaRPr lang="en-US" sz="3200" dirty="0"/>
          </a:p>
        </p:txBody>
      </p:sp>
    </p:spTree>
    <p:extLst>
      <p:ext uri="{BB962C8B-B14F-4D97-AF65-F5344CB8AC3E}">
        <p14:creationId xmlns:p14="http://schemas.microsoft.com/office/powerpoint/2010/main" val="1944639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323528" y="260648"/>
            <a:ext cx="8568952" cy="6192688"/>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5" name="مستطيل 4"/>
          <p:cNvSpPr/>
          <p:nvPr/>
        </p:nvSpPr>
        <p:spPr>
          <a:xfrm>
            <a:off x="544724" y="3933056"/>
            <a:ext cx="7695768" cy="769441"/>
          </a:xfrm>
          <a:prstGeom prst="rect">
            <a:avLst/>
          </a:prstGeom>
        </p:spPr>
        <p:txBody>
          <a:bodyPr wrap="square">
            <a:spAutoFit/>
          </a:bodyPr>
          <a:lstStyle/>
          <a:p>
            <a:endParaRPr lang="ar-IQ" sz="4400" b="1" dirty="0">
              <a:effectLst>
                <a:outerShdw blurRad="38100" dist="25400" dir="5400000" algn="tl" rotWithShape="0">
                  <a:srgbClr val="000000">
                    <a:alpha val="43000"/>
                  </a:srgbClr>
                </a:outerShdw>
              </a:effectLst>
              <a:latin typeface="+mj-lt"/>
              <a:ea typeface="+mj-ea"/>
              <a:cs typeface="Ali_K_Alwand" pitchFamily="2" charset="-78"/>
            </a:endParaRPr>
          </a:p>
        </p:txBody>
      </p:sp>
      <p:sp>
        <p:nvSpPr>
          <p:cNvPr id="4" name="مستطيل 3"/>
          <p:cNvSpPr/>
          <p:nvPr/>
        </p:nvSpPr>
        <p:spPr>
          <a:xfrm>
            <a:off x="0" y="980728"/>
            <a:ext cx="9036496" cy="5078313"/>
          </a:xfrm>
          <a:prstGeom prst="rect">
            <a:avLst/>
          </a:prstGeom>
        </p:spPr>
        <p:txBody>
          <a:bodyPr wrap="square">
            <a:spAutoFit/>
          </a:bodyPr>
          <a:lstStyle/>
          <a:p>
            <a:r>
              <a:rPr lang="ar-IQ" sz="3600" dirty="0"/>
              <a:t>الذكر بالقلب فقيل هو: ذكر الله تعالى بجميع أركان الوجدان وذكره قياماً وقعوداً بأخذ الدلائل على وجوده سبحانه والتفكّر في أسمائه الحسنى وصفاته الجليلة التي تتلمع في كتاب الوجود والتي تهمس فينا كل آن همسات متنوعة، ومن ثم التفكر في أحكام ربوبيته التي تسع العالم أجمع.</a:t>
            </a:r>
            <a:endParaRPr lang="en-US" sz="3600" dirty="0"/>
          </a:p>
          <a:p>
            <a:r>
              <a:rPr lang="ar-IQ" sz="3600" dirty="0"/>
              <a:t> وأما ذكر البدن فهو: تحويل الأوامر الإلهية ونواهيها إلى حياة تمارس وتعاش بحيث يستشعر الإنسان في وجدانه كل ما هو مكلف به فيأتمر بأوامره بشوق عظيم وينتهي بنواهيه مع الشعور العميق بالمسؤولية. </a:t>
            </a:r>
            <a:endParaRPr lang="en-US" sz="3600" dirty="0"/>
          </a:p>
        </p:txBody>
      </p:sp>
    </p:spTree>
    <p:extLst>
      <p:ext uri="{BB962C8B-B14F-4D97-AF65-F5344CB8AC3E}">
        <p14:creationId xmlns:p14="http://schemas.microsoft.com/office/powerpoint/2010/main" val="2818775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9672" y="620688"/>
            <a:ext cx="6046440" cy="4608511"/>
          </a:xfrm>
        </p:spPr>
        <p:txBody>
          <a:bodyPr anchor="ctr" anchorCtr="1">
            <a:noAutofit/>
          </a:bodyPr>
          <a:lstStyle/>
          <a:p>
            <a:pPr rtl="1"/>
            <a:r>
              <a:rPr lang="en-US" sz="3600" dirty="0" smtClean="0">
                <a:solidFill>
                  <a:schemeClr val="tx1"/>
                </a:solidFill>
                <a:cs typeface="Ali_K_Jiddah" pitchFamily="2" charset="-78"/>
              </a:rPr>
              <a:t/>
            </a:r>
            <a:br>
              <a:rPr lang="en-US" sz="3600" dirty="0" smtClean="0">
                <a:solidFill>
                  <a:schemeClr val="tx1"/>
                </a:solidFill>
                <a:cs typeface="Ali_K_Jiddah" pitchFamily="2" charset="-78"/>
              </a:rPr>
            </a:br>
            <a:endParaRPr lang="ar-SA" sz="3600" dirty="0">
              <a:solidFill>
                <a:schemeClr val="tx1"/>
              </a:solidFill>
              <a:cs typeface="Ali_K_Jiddah" pitchFamily="2" charset="-78"/>
            </a:endParaRPr>
          </a:p>
        </p:txBody>
      </p:sp>
      <p:sp>
        <p:nvSpPr>
          <p:cNvPr id="3" name="عنوان فرعي 2"/>
          <p:cNvSpPr>
            <a:spLocks noGrp="1"/>
          </p:cNvSpPr>
          <p:nvPr>
            <p:ph type="subTitle" idx="1"/>
          </p:nvPr>
        </p:nvSpPr>
        <p:spPr>
          <a:xfrm>
            <a:off x="323528" y="260648"/>
            <a:ext cx="8568952" cy="6192688"/>
          </a:xfrm>
        </p:spPr>
        <p:txBody>
          <a:bodyPr>
            <a:normAutofit/>
          </a:bodyPr>
          <a:lstStyle/>
          <a:p>
            <a:r>
              <a:rPr lang="ar-SA" sz="3600" b="1" dirty="0"/>
              <a:t> </a:t>
            </a:r>
            <a:endParaRPr lang="ar-SA" sz="3600" b="1" dirty="0">
              <a:effectLst>
                <a:outerShdw blurRad="38100" dist="25400" dir="5400000" algn="tl" rotWithShape="0">
                  <a:srgbClr val="000000">
                    <a:alpha val="43000"/>
                  </a:srgbClr>
                </a:outerShdw>
              </a:effectLst>
              <a:latin typeface="+mj-lt"/>
              <a:ea typeface="+mj-ea"/>
              <a:cs typeface="Ali_K_Jiddah" pitchFamily="2" charset="-78"/>
            </a:endParaRPr>
          </a:p>
        </p:txBody>
      </p:sp>
      <p:sp>
        <p:nvSpPr>
          <p:cNvPr id="5" name="مستطيل 4"/>
          <p:cNvSpPr/>
          <p:nvPr/>
        </p:nvSpPr>
        <p:spPr>
          <a:xfrm>
            <a:off x="544724" y="3933056"/>
            <a:ext cx="7695768" cy="769441"/>
          </a:xfrm>
          <a:prstGeom prst="rect">
            <a:avLst/>
          </a:prstGeom>
        </p:spPr>
        <p:txBody>
          <a:bodyPr wrap="square">
            <a:spAutoFit/>
          </a:bodyPr>
          <a:lstStyle/>
          <a:p>
            <a:endParaRPr lang="ar-IQ" sz="4400" b="1" dirty="0">
              <a:effectLst>
                <a:outerShdw blurRad="38100" dist="25400" dir="5400000" algn="tl" rotWithShape="0">
                  <a:srgbClr val="000000">
                    <a:alpha val="43000"/>
                  </a:srgbClr>
                </a:outerShdw>
              </a:effectLst>
              <a:latin typeface="+mj-lt"/>
              <a:ea typeface="+mj-ea"/>
              <a:cs typeface="Ali_K_Alwand" pitchFamily="2" charset="-78"/>
            </a:endParaRPr>
          </a:p>
        </p:txBody>
      </p:sp>
      <p:sp>
        <p:nvSpPr>
          <p:cNvPr id="4" name="مستطيل 3"/>
          <p:cNvSpPr/>
          <p:nvPr/>
        </p:nvSpPr>
        <p:spPr>
          <a:xfrm>
            <a:off x="0" y="836712"/>
            <a:ext cx="9144000" cy="2862322"/>
          </a:xfrm>
          <a:prstGeom prst="rect">
            <a:avLst/>
          </a:prstGeom>
        </p:spPr>
        <p:txBody>
          <a:bodyPr wrap="square">
            <a:spAutoFit/>
          </a:bodyPr>
          <a:lstStyle/>
          <a:p>
            <a:r>
              <a:rPr lang="ar-IQ" sz="3600" dirty="0"/>
              <a:t>ان الذاكر والمستقيم والمداوم على الذكر بجميع أنواعه يكون إلى حفظ الله تعالى وحمياته ويؤوي في محاضن عنايته حتى أن الأمر إلهي (جلّ شأنه):[فَاذْكُرُونِي أَذْكُرْكُمْ وَاشْكُرُوا لِي وَلَا تَكْفُرُونِ] (سورة البقرة: 152)، يعبر عن كيفية ذات أسرار وهي تحّول العجز إلى القوة بعينها والفقر إلى الغنى. </a:t>
            </a:r>
            <a:endParaRPr lang="en-US" sz="3600" dirty="0"/>
          </a:p>
        </p:txBody>
      </p:sp>
    </p:spTree>
    <p:extLst>
      <p:ext uri="{BB962C8B-B14F-4D97-AF65-F5344CB8AC3E}">
        <p14:creationId xmlns:p14="http://schemas.microsoft.com/office/powerpoint/2010/main" val="22306440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27993</TotalTime>
  <Words>702</Words>
  <Application>Microsoft Office PowerPoint</Application>
  <PresentationFormat>عرض على الشاشة (3:4)‏</PresentationFormat>
  <Paragraphs>55</Paragraphs>
  <Slides>13</Slides>
  <Notes>1</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زانكؤي سةلاحةددين ـ هةوليَر كؤليّذي زانستة ئيسلاميةكان</dc:title>
  <dc:creator>jawdat</dc:creator>
  <cp:lastModifiedBy>jawdat</cp:lastModifiedBy>
  <cp:revision>133</cp:revision>
  <dcterms:created xsi:type="dcterms:W3CDTF">2016-11-25T12:46:49Z</dcterms:created>
  <dcterms:modified xsi:type="dcterms:W3CDTF">2018-02-04T18:31:37Z</dcterms:modified>
</cp:coreProperties>
</file>