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17"/>
  </p:notesMasterIdLst>
  <p:sldIdLst>
    <p:sldId id="272" r:id="rId3"/>
    <p:sldId id="299" r:id="rId4"/>
    <p:sldId id="274" r:id="rId5"/>
    <p:sldId id="287" r:id="rId6"/>
    <p:sldId id="280" r:id="rId7"/>
    <p:sldId id="305" r:id="rId8"/>
    <p:sldId id="300" r:id="rId9"/>
    <p:sldId id="281" r:id="rId10"/>
    <p:sldId id="289" r:id="rId11"/>
    <p:sldId id="290" r:id="rId12"/>
    <p:sldId id="301" r:id="rId13"/>
    <p:sldId id="293" r:id="rId14"/>
    <p:sldId id="306" r:id="rId15"/>
    <p:sldId id="295"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1" d="100"/>
          <a:sy n="61"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B85ED6-31C3-4BCC-908F-539799E397DD}" type="datetimeFigureOut">
              <a:rPr lang="ar-EG" smtClean="0"/>
              <a:t>12/07/1442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A44EBF1-446D-4DC8-99BF-6C98578F0ABC}" type="slidenum">
              <a:rPr lang="ar-EG" smtClean="0"/>
              <a:t>‹#›</a:t>
            </a:fld>
            <a:endParaRPr lang="ar-EG"/>
          </a:p>
        </p:txBody>
      </p:sp>
    </p:spTree>
    <p:extLst>
      <p:ext uri="{BB962C8B-B14F-4D97-AF65-F5344CB8AC3E}">
        <p14:creationId xmlns:p14="http://schemas.microsoft.com/office/powerpoint/2010/main" val="35524131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34A05A31-2FD1-44B5-AAB1-617A1EE4B21D}" type="slidenum">
              <a:rPr lang="ar-SA" smtClean="0">
                <a:solidFill>
                  <a:prstClr val="black"/>
                </a:solidFill>
              </a:rPr>
              <a:pPr/>
              <a:t>1</a:t>
            </a:fld>
            <a:endParaRPr lang="ar-SA">
              <a:solidFill>
                <a:prstClr val="black"/>
              </a:solidFill>
            </a:endParaRPr>
          </a:p>
        </p:txBody>
      </p:sp>
    </p:spTree>
    <p:extLst>
      <p:ext uri="{BB962C8B-B14F-4D97-AF65-F5344CB8AC3E}">
        <p14:creationId xmlns:p14="http://schemas.microsoft.com/office/powerpoint/2010/main" val="369744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1A44EBF1-446D-4DC8-99BF-6C98578F0ABC}" type="slidenum">
              <a:rPr lang="ar-EG" smtClean="0"/>
              <a:t>10</a:t>
            </a:fld>
            <a:endParaRPr lang="ar-EG"/>
          </a:p>
        </p:txBody>
      </p:sp>
    </p:spTree>
    <p:extLst>
      <p:ext uri="{BB962C8B-B14F-4D97-AF65-F5344CB8AC3E}">
        <p14:creationId xmlns:p14="http://schemas.microsoft.com/office/powerpoint/2010/main" val="331204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endParaRPr lang="en-US">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1352D25B-A5FF-4B1B-98C8-8D74DD3D43E4}" type="slidenum">
              <a:rPr lang="en-US" smtClean="0">
                <a:solidFill>
                  <a:srgbClr val="D7DAE1"/>
                </a:solidFill>
              </a:rPr>
              <a:pPr/>
              <a:t>‹#›</a:t>
            </a:fld>
            <a:endParaRPr lang="en-US">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4680B"/>
                </a:solidFill>
                <a:latin typeface="Arial" charset="0"/>
                <a:sym typeface="Wingdings"/>
              </a:rPr>
              <a:t></a:t>
            </a:r>
            <a:endParaRPr lang="en-US" sz="3200" spc="150" dirty="0">
              <a:solidFill>
                <a:srgbClr val="F4680B"/>
              </a:solidFill>
              <a:latin typeface="Arial" charset="0"/>
            </a:endParaRPr>
          </a:p>
        </p:txBody>
      </p:sp>
    </p:spTree>
    <p:extLst>
      <p:ext uri="{BB962C8B-B14F-4D97-AF65-F5344CB8AC3E}">
        <p14:creationId xmlns:p14="http://schemas.microsoft.com/office/powerpoint/2010/main" val="366850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1AFADABC-83C3-46A4-9946-6E0FCA16C31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419681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AF81E832-52DC-4AB7-96F5-CC5EEC7FD716}" type="slidenum">
              <a:rPr lang="en-US" smtClean="0">
                <a:solidFill>
                  <a:srgbClr val="55554A"/>
                </a:solidFill>
              </a:rPr>
              <a:pPr/>
              <a:t>‹#›</a:t>
            </a:fld>
            <a:endParaRPr lang="en-US">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2325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February 23,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04504588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February 23,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97588329"/>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23,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9319089"/>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February 23,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71419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February 23,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86696796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February 23,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19041683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February 23,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9684162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February 23, 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74925461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p:txBody>
          <a:bodyPr/>
          <a:lstStyle/>
          <a:p>
            <a:endParaRPr lang="en-US">
              <a:solidFill>
                <a:srgbClr val="55554A"/>
              </a:solidFill>
            </a:endParaRPr>
          </a:p>
        </p:txBody>
      </p:sp>
      <p:sp>
        <p:nvSpPr>
          <p:cNvPr id="6" name="Slide Number Placeholder 5"/>
          <p:cNvSpPr>
            <a:spLocks noGrp="1"/>
          </p:cNvSpPr>
          <p:nvPr>
            <p:ph type="sldNum" sz="quarter" idx="12"/>
          </p:nvPr>
        </p:nvSpPr>
        <p:spPr/>
        <p:txBody>
          <a:bodyPr/>
          <a:lstStyle/>
          <a:p>
            <a:fld id="{49299BBE-98C7-4B9C-81B4-40C6B7673E80}"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3662558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February 23,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28799768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February 23,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54404064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February 23,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0785697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endParaRPr lang="en-US">
              <a:solidFill>
                <a:srgbClr val="55554A"/>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55554A"/>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4A309C95-B27C-4BC5-B5FC-3CA3038295BE}"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rtl="0" fontAlgn="base">
              <a:spcBef>
                <a:spcPct val="0"/>
              </a:spcBef>
              <a:spcAft>
                <a:spcPct val="0"/>
              </a:spcAft>
            </a:pPr>
            <a:r>
              <a:rPr lang="en-US" sz="3200" spc="150" dirty="0">
                <a:solidFill>
                  <a:srgbClr val="FFFFFF"/>
                </a:solidFill>
                <a:latin typeface="Arial" charset="0"/>
                <a:sym typeface="Wingdings"/>
              </a:rPr>
              <a:t></a:t>
            </a:r>
            <a:endParaRPr lang="en-US" sz="3200" spc="150" dirty="0">
              <a:solidFill>
                <a:srgbClr val="FFFFFF"/>
              </a:solidFill>
              <a:latin typeface="Arial" charset="0"/>
            </a:endParaRPr>
          </a:p>
        </p:txBody>
      </p:sp>
    </p:spTree>
    <p:extLst>
      <p:ext uri="{BB962C8B-B14F-4D97-AF65-F5344CB8AC3E}">
        <p14:creationId xmlns:p14="http://schemas.microsoft.com/office/powerpoint/2010/main" val="57666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CA6A1C88-DFA9-4CC3-BE96-02C56EDAA161}"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165556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endParaRPr lang="en-US">
              <a:solidFill>
                <a:srgbClr val="55554A"/>
              </a:solidFill>
            </a:endParaRPr>
          </a:p>
        </p:txBody>
      </p:sp>
      <p:sp>
        <p:nvSpPr>
          <p:cNvPr id="8" name="Footer Placeholder 7"/>
          <p:cNvSpPr>
            <a:spLocks noGrp="1"/>
          </p:cNvSpPr>
          <p:nvPr>
            <p:ph type="ftr" sz="quarter" idx="11"/>
          </p:nvPr>
        </p:nvSpPr>
        <p:spPr/>
        <p:txBody>
          <a:bodyPr/>
          <a:lstStyle/>
          <a:p>
            <a:endParaRPr lang="en-US">
              <a:solidFill>
                <a:srgbClr val="55554A"/>
              </a:solidFill>
            </a:endParaRPr>
          </a:p>
        </p:txBody>
      </p:sp>
      <p:sp>
        <p:nvSpPr>
          <p:cNvPr id="9" name="Slide Number Placeholder 8"/>
          <p:cNvSpPr>
            <a:spLocks noGrp="1"/>
          </p:cNvSpPr>
          <p:nvPr>
            <p:ph type="sldNum" sz="quarter" idx="12"/>
          </p:nvPr>
        </p:nvSpPr>
        <p:spPr/>
        <p:txBody>
          <a:bodyPr/>
          <a:lstStyle/>
          <a:p>
            <a:fld id="{C314AE9C-3FB1-48ED-BC04-E3F3AF5CA215}"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1848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endParaRPr lang="en-US">
              <a:solidFill>
                <a:srgbClr val="55554A"/>
              </a:solidFill>
            </a:endParaRPr>
          </a:p>
        </p:txBody>
      </p:sp>
      <p:sp>
        <p:nvSpPr>
          <p:cNvPr id="4" name="Footer Placeholder 3"/>
          <p:cNvSpPr>
            <a:spLocks noGrp="1"/>
          </p:cNvSpPr>
          <p:nvPr>
            <p:ph type="ftr" sz="quarter" idx="11"/>
          </p:nvPr>
        </p:nvSpPr>
        <p:spPr/>
        <p:txBody>
          <a:bodyPr/>
          <a:lstStyle/>
          <a:p>
            <a:endParaRPr lang="en-US">
              <a:solidFill>
                <a:srgbClr val="55554A"/>
              </a:solidFill>
            </a:endParaRPr>
          </a:p>
        </p:txBody>
      </p:sp>
      <p:sp>
        <p:nvSpPr>
          <p:cNvPr id="5" name="Slide Number Placeholder 4"/>
          <p:cNvSpPr>
            <a:spLocks noGrp="1"/>
          </p:cNvSpPr>
          <p:nvPr>
            <p:ph type="sldNum" sz="quarter" idx="12"/>
          </p:nvPr>
        </p:nvSpPr>
        <p:spPr/>
        <p:txBody>
          <a:bodyPr/>
          <a:lstStyle/>
          <a:p>
            <a:fld id="{E105D2D8-B3AF-4047-AC66-C6D965852BAE}"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73495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55554A"/>
              </a:solidFill>
            </a:endParaRPr>
          </a:p>
        </p:txBody>
      </p:sp>
      <p:sp>
        <p:nvSpPr>
          <p:cNvPr id="3" name="Footer Placeholder 2"/>
          <p:cNvSpPr>
            <a:spLocks noGrp="1"/>
          </p:cNvSpPr>
          <p:nvPr>
            <p:ph type="ftr" sz="quarter" idx="11"/>
          </p:nvPr>
        </p:nvSpPr>
        <p:spPr/>
        <p:txBody>
          <a:bodyPr/>
          <a:lstStyle/>
          <a:p>
            <a:endParaRPr lang="en-US">
              <a:solidFill>
                <a:srgbClr val="55554A"/>
              </a:solidFill>
            </a:endParaRPr>
          </a:p>
        </p:txBody>
      </p:sp>
      <p:sp>
        <p:nvSpPr>
          <p:cNvPr id="4" name="Slide Number Placeholder 3"/>
          <p:cNvSpPr>
            <a:spLocks noGrp="1"/>
          </p:cNvSpPr>
          <p:nvPr>
            <p:ph type="sldNum" sz="quarter" idx="12"/>
          </p:nvPr>
        </p:nvSpPr>
        <p:spPr/>
        <p:txBody>
          <a:bodyPr/>
          <a:lstStyle/>
          <a:p>
            <a:fld id="{DF35E756-D004-4108-9EE8-43559580EB5D}" type="slidenum">
              <a:rPr lang="en-US" smtClean="0">
                <a:solidFill>
                  <a:srgbClr val="55554A"/>
                </a:solidFill>
              </a:rPr>
              <a:pPr/>
              <a:t>‹#›</a:t>
            </a:fld>
            <a:endParaRPr lang="en-US">
              <a:solidFill>
                <a:srgbClr val="55554A"/>
              </a:solidFill>
            </a:endParaRPr>
          </a:p>
        </p:txBody>
      </p:sp>
    </p:spTree>
    <p:extLst>
      <p:ext uri="{BB962C8B-B14F-4D97-AF65-F5344CB8AC3E}">
        <p14:creationId xmlns:p14="http://schemas.microsoft.com/office/powerpoint/2010/main" val="61865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213EB4A4-7953-42FC-BB97-21601FE8E305}"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8619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endParaRPr lang="en-US">
              <a:solidFill>
                <a:srgbClr val="55554A"/>
              </a:solidFill>
            </a:endParaRPr>
          </a:p>
        </p:txBody>
      </p:sp>
      <p:sp>
        <p:nvSpPr>
          <p:cNvPr id="6" name="Footer Placeholder 5"/>
          <p:cNvSpPr>
            <a:spLocks noGrp="1"/>
          </p:cNvSpPr>
          <p:nvPr>
            <p:ph type="ftr" sz="quarter" idx="11"/>
          </p:nvPr>
        </p:nvSpPr>
        <p:spPr/>
        <p:txBody>
          <a:bodyPr/>
          <a:lstStyle/>
          <a:p>
            <a:endParaRPr lang="en-US">
              <a:solidFill>
                <a:srgbClr val="55554A"/>
              </a:solidFill>
            </a:endParaRPr>
          </a:p>
        </p:txBody>
      </p:sp>
      <p:sp>
        <p:nvSpPr>
          <p:cNvPr id="7" name="Slide Number Placeholder 6"/>
          <p:cNvSpPr>
            <a:spLocks noGrp="1"/>
          </p:cNvSpPr>
          <p:nvPr>
            <p:ph type="sldNum" sz="quarter" idx="12"/>
          </p:nvPr>
        </p:nvSpPr>
        <p:spPr/>
        <p:txBody>
          <a:bodyPr/>
          <a:lstStyle/>
          <a:p>
            <a:fld id="{85DD88B4-16E2-422B-AFAD-9B23D550E180}" type="slidenum">
              <a:rPr lang="en-US" smtClean="0">
                <a:solidFill>
                  <a:srgbClr val="55554A"/>
                </a:solidFill>
              </a:rPr>
              <a:pPr/>
              <a:t>‹#›</a:t>
            </a:fld>
            <a:endParaRPr lang="en-US">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408351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fontAlgn="base">
              <a:spcBef>
                <a:spcPct val="0"/>
              </a:spcBef>
              <a:spcAft>
                <a:spcPct val="0"/>
              </a:spcAft>
            </a:pPr>
            <a:endParaRPr lang="en-US">
              <a:solidFill>
                <a:srgbClr val="55554A"/>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rtl="0" fontAlgn="base">
              <a:spcBef>
                <a:spcPct val="0"/>
              </a:spcBef>
              <a:spcAft>
                <a:spcPct val="0"/>
              </a:spcAft>
            </a:pPr>
            <a:fld id="{AB04963A-3194-4042-83BA-456494667DEB}" type="slidenum">
              <a:rPr lang="en-US" smtClean="0">
                <a:solidFill>
                  <a:srgbClr val="55554A"/>
                </a:solidFill>
                <a:latin typeface="Arial" charset="0"/>
              </a:rPr>
              <a:pPr rtl="0" fontAlgn="base">
                <a:spcBef>
                  <a:spcPct val="0"/>
                </a:spcBef>
                <a:spcAft>
                  <a:spcPct val="0"/>
                </a:spcAft>
              </a:pPr>
              <a:t>‹#›</a:t>
            </a:fld>
            <a:endParaRPr lang="en-US">
              <a:solidFill>
                <a:srgbClr val="55554A"/>
              </a:solidFill>
              <a:latin typeface="Arial" charset="0"/>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838163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r" defTabSz="914400" rtl="1"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r" defTabSz="914400" rtl="1"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r" defTabSz="914400" rtl="1"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r" defTabSz="914400" rtl="1"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r" defTabSz="914400" rtl="1"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rtl="0"/>
            <a:fld id="{62B1B13E-D5AF-485E-81A1-82A140076526}" type="datetime4">
              <a:rPr lang="en-US" smtClean="0"/>
              <a:pPr rtl="0"/>
              <a:t>February 23, 2021</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rtl="0"/>
            <a:fld id="{2754ED01-E2A0-4C1E-8E21-014B99041579}" type="slidenum">
              <a:rPr lang="en-US" smtClean="0"/>
              <a:pPr rtl="0"/>
              <a:t>‹#›</a:t>
            </a:fld>
            <a:endParaRPr lang="en-US" dirty="0"/>
          </a:p>
        </p:txBody>
      </p:sp>
    </p:spTree>
    <p:extLst>
      <p:ext uri="{BB962C8B-B14F-4D97-AF65-F5344CB8AC3E}">
        <p14:creationId xmlns:p14="http://schemas.microsoft.com/office/powerpoint/2010/main" val="2894573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0" y="1628800"/>
            <a:ext cx="9144000" cy="5229200"/>
          </a:xfrm>
        </p:spPr>
        <p:txBody>
          <a:bodyPr>
            <a:normAutofit/>
          </a:bodyPr>
          <a:lstStyle/>
          <a:p>
            <a:pPr marL="0" indent="0" algn="ctr">
              <a:buNone/>
            </a:pPr>
            <a:endParaRPr lang="ar-IQ" sz="4000" b="1" dirty="0" smtClean="0">
              <a:ln w="13970" cmpd="sng">
                <a:solidFill>
                  <a:srgbClr val="FFFFFF"/>
                </a:solidFill>
                <a:prstDash val="solid"/>
              </a:ln>
              <a:solidFill>
                <a:srgbClr val="002060"/>
              </a:solidFill>
              <a:effectLst>
                <a:outerShdw blurRad="63500" dir="3600000" algn="tl" rotWithShape="0">
                  <a:srgbClr val="000000">
                    <a:alpha val="70000"/>
                  </a:srgbClr>
                </a:outerShdw>
              </a:effectLst>
              <a:latin typeface="ae_AlArabiya"/>
              <a:ea typeface="Calibri"/>
              <a:cs typeface="Ali-A-Jiddah" pitchFamily="2" charset="-78"/>
            </a:endParaRPr>
          </a:p>
          <a:p>
            <a:r>
              <a:rPr lang="ar-IQ" sz="8800" b="1" dirty="0" smtClean="0">
                <a:ln w="13970" cmpd="sng">
                  <a:solidFill>
                    <a:srgbClr val="FFFFFF"/>
                  </a:solidFill>
                  <a:prstDash val="solid"/>
                </a:ln>
                <a:solidFill>
                  <a:srgbClr val="002060"/>
                </a:solidFill>
                <a:effectLst>
                  <a:outerShdw blurRad="63500" dir="3600000" algn="tl" rotWithShape="0">
                    <a:srgbClr val="000000">
                      <a:alpha val="70000"/>
                    </a:srgbClr>
                  </a:outerShdw>
                </a:effectLst>
                <a:latin typeface="ae_AlArabiya"/>
                <a:ea typeface="Calibri"/>
                <a:cs typeface="Ali-A-Jiddah" pitchFamily="2" charset="-78"/>
              </a:rPr>
              <a:t>  </a:t>
            </a:r>
            <a:r>
              <a:rPr lang="ar-IQ" sz="8000" dirty="0"/>
              <a:t>فقه الأخلاق والسلوك </a:t>
            </a:r>
            <a:endParaRPr lang="en-US" sz="8000" dirty="0"/>
          </a:p>
          <a:p>
            <a:r>
              <a:rPr lang="ar-IQ" sz="8000" dirty="0"/>
              <a:t>في علم التصوف</a:t>
            </a:r>
            <a:endParaRPr lang="en-US" sz="8000" dirty="0"/>
          </a:p>
          <a:p>
            <a:pPr marL="0" indent="0" algn="ctr">
              <a:buNone/>
            </a:pPr>
            <a:endParaRPr lang="ar-EG" sz="5100" b="1" dirty="0" smtClean="0">
              <a:ln w="13970" cmpd="sng">
                <a:solidFill>
                  <a:srgbClr val="FFFFFF"/>
                </a:solidFill>
                <a:prstDash val="solid"/>
              </a:ln>
              <a:solidFill>
                <a:srgbClr val="002060"/>
              </a:solidFill>
              <a:effectLst>
                <a:outerShdw blurRad="63500" dir="3600000" algn="tl" rotWithShape="0">
                  <a:srgbClr val="000000">
                    <a:alpha val="70000"/>
                  </a:srgbClr>
                </a:outerShdw>
              </a:effectLst>
              <a:latin typeface="ae_AlArabiya"/>
              <a:ea typeface="Calibri"/>
              <a:cs typeface="Sultan bold" pitchFamily="2" charset="-78"/>
            </a:endParaRPr>
          </a:p>
          <a:p>
            <a:pPr algn="ctr"/>
            <a:endParaRPr lang="ar-EG" sz="4400" b="1" dirty="0">
              <a:ln w="13970" cmpd="sng">
                <a:solidFill>
                  <a:srgbClr val="FFFFFF"/>
                </a:solidFill>
                <a:prstDash val="solid"/>
              </a:ln>
              <a:solidFill>
                <a:srgbClr val="002060"/>
              </a:solidFill>
              <a:effectLst>
                <a:outerShdw blurRad="63500" dir="3600000" algn="tl" rotWithShape="0">
                  <a:srgbClr val="000000">
                    <a:alpha val="70000"/>
                  </a:srgbClr>
                </a:outerShdw>
              </a:effectLst>
              <a:latin typeface="ae_AlArabiya"/>
              <a:ea typeface="Calibri"/>
              <a:cs typeface="Ali-A-Jiddah" pitchFamily="2" charset="-78"/>
            </a:endParaRPr>
          </a:p>
        </p:txBody>
      </p:sp>
      <p:sp>
        <p:nvSpPr>
          <p:cNvPr id="3" name="Title 2"/>
          <p:cNvSpPr>
            <a:spLocks noGrp="1"/>
          </p:cNvSpPr>
          <p:nvPr>
            <p:ph type="ctrTitle" idx="4294967295"/>
          </p:nvPr>
        </p:nvSpPr>
        <p:spPr>
          <a:xfrm>
            <a:off x="5220073" y="0"/>
            <a:ext cx="3923928" cy="2132856"/>
          </a:xfrm>
        </p:spPr>
        <p:txBody>
          <a:bodyPr>
            <a:noAutofit/>
          </a:bodyPr>
          <a:lstStyle/>
          <a:p>
            <a:pPr algn="r"/>
            <a:endParaRPr lang="ar-EG" sz="2800" b="1" dirty="0">
              <a:solidFill>
                <a:schemeClr val="tx1"/>
              </a:solidFill>
              <a:effectLst>
                <a:outerShdw blurRad="38100" dist="38100" dir="2700000" algn="tl">
                  <a:srgbClr val="000000">
                    <a:alpha val="43137"/>
                  </a:srgbClr>
                </a:outerShdw>
              </a:effectLst>
              <a:latin typeface="ae_AlArabiya"/>
              <a:ea typeface="Calibri"/>
              <a:cs typeface="Sultan bold" pitchFamily="2" charset="-78"/>
            </a:endParaRPr>
          </a:p>
        </p:txBody>
      </p:sp>
      <p:sp>
        <p:nvSpPr>
          <p:cNvPr id="2" name="Rectangle 1"/>
          <p:cNvSpPr/>
          <p:nvPr/>
        </p:nvSpPr>
        <p:spPr>
          <a:xfrm>
            <a:off x="0" y="1166843"/>
            <a:ext cx="9144000" cy="1446550"/>
          </a:xfrm>
          <a:prstGeom prst="rect">
            <a:avLst/>
          </a:prstGeom>
        </p:spPr>
        <p:txBody>
          <a:bodyPr wrap="square">
            <a:spAutoFit/>
          </a:bodyPr>
          <a:lstStyle/>
          <a:p>
            <a:pPr algn="l"/>
            <a:endParaRPr lang="ar-EG" sz="7200" b="1" dirty="0" smtClean="0">
              <a:ln w="13970" cmpd="sng">
                <a:solidFill>
                  <a:srgbClr val="FFFFFF"/>
                </a:solidFill>
                <a:prstDash val="solid"/>
              </a:ln>
              <a:solidFill>
                <a:prstClr val="black"/>
              </a:solidFill>
              <a:effectLst>
                <a:outerShdw blurRad="63500" dir="3600000" algn="tl" rotWithShape="0">
                  <a:srgbClr val="000000">
                    <a:alpha val="70000"/>
                  </a:srgbClr>
                </a:outerShdw>
              </a:effectLst>
              <a:latin typeface="Bodoni MT Condensed"/>
              <a:ea typeface="+mj-ea"/>
              <a:cs typeface="Times New Roman"/>
            </a:endParaRPr>
          </a:p>
          <a:p>
            <a:pPr algn="ctr"/>
            <a:endParaRPr lang="ar-EG" sz="1600" dirty="0"/>
          </a:p>
        </p:txBody>
      </p:sp>
    </p:spTree>
    <p:extLst>
      <p:ext uri="{BB962C8B-B14F-4D97-AF65-F5344CB8AC3E}">
        <p14:creationId xmlns:p14="http://schemas.microsoft.com/office/powerpoint/2010/main" val="1225043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28800"/>
            <a:ext cx="9144000" cy="5229200"/>
          </a:xfrm>
        </p:spPr>
        <p:txBody>
          <a:bodyPr>
            <a:normAutofit/>
          </a:bodyPr>
          <a:lstStyle/>
          <a:p>
            <a:pPr algn="justLow"/>
            <a:endParaRPr lang="ar-IQ" sz="1050" b="1" dirty="0" smtClean="0">
              <a:solidFill>
                <a:srgbClr val="000000"/>
              </a:solidFill>
              <a:effectLst>
                <a:outerShdw blurRad="38100" dist="38100" dir="2700000" algn="tl">
                  <a:srgbClr val="000000">
                    <a:alpha val="43137"/>
                  </a:srgbClr>
                </a:outerShdw>
              </a:effectLst>
              <a:latin typeface="Calibri"/>
              <a:ea typeface="Calibri"/>
              <a:cs typeface="Ali-A-Samik" pitchFamily="2" charset="-78"/>
            </a:endParaRPr>
          </a:p>
          <a:p>
            <a:r>
              <a:rPr lang="ar-IQ" b="1" dirty="0"/>
              <a:t> </a:t>
            </a:r>
            <a:r>
              <a:rPr lang="ar-IQ" b="1" dirty="0"/>
              <a:t>حسن الخلق وأهميته و فضيلته</a:t>
            </a:r>
            <a:endParaRPr lang="en-US" dirty="0"/>
          </a:p>
          <a:p>
            <a:endParaRPr lang="en-US" dirty="0"/>
          </a:p>
          <a:p>
            <a:r>
              <a:rPr lang="ar-IQ" dirty="0" smtClean="0"/>
              <a:t>إن </a:t>
            </a:r>
            <a:r>
              <a:rPr lang="ar-IQ" dirty="0"/>
              <a:t>أعظم ما مدح الله به سيدنا رسول الله-</a:t>
            </a:r>
            <a:r>
              <a:rPr lang="en-US" dirty="0">
                <a:sym typeface="Ali- Arabesque"/>
              </a:rPr>
              <a:t></a:t>
            </a:r>
            <a:r>
              <a:rPr lang="ar-IQ" dirty="0"/>
              <a:t>- هو الأخلاق وذلك في قوله تعالى: [وَإِنَّكَ لَعَلَى خُلُقٍ عَظِيمٍ] (سورة القلم: 4)، ولم يحصل لأحد من البشر ما حصل لرسول الله-</a:t>
            </a:r>
            <a:r>
              <a:rPr lang="en-US" dirty="0">
                <a:sym typeface="Ali- Arabesque"/>
              </a:rPr>
              <a:t></a:t>
            </a:r>
            <a:r>
              <a:rPr lang="ar-IQ" dirty="0"/>
              <a:t>- من توفّر صفات الكمال، فكان-</a:t>
            </a:r>
            <a:r>
              <a:rPr lang="en-US" dirty="0">
                <a:sym typeface="Ali- Arabesque"/>
              </a:rPr>
              <a:t></a:t>
            </a:r>
            <a:r>
              <a:rPr lang="ar-IQ" dirty="0"/>
              <a:t>-  مضرب المثل في الكمال الإنساني والسمّو الخُلقي قبل البعثة وبعدها، وقد خصّه الله بخصائص وميّزه بميزات امتاز بها على البشر في الدنيا والآخرة، وأبرزها هو حسن الخلق. فحسن الخُلُق أو الخُلُق الحسن هو رسالة الإسلام، لقول الرسول الكريم-</a:t>
            </a:r>
            <a:r>
              <a:rPr lang="en-US" dirty="0">
                <a:sym typeface="Ali- Arabesque"/>
              </a:rPr>
              <a:t></a:t>
            </a:r>
            <a:r>
              <a:rPr lang="ar-IQ" dirty="0"/>
              <a:t>-:« إِنَّمَا بُعِثْتُ لأُتَمِّمَ مَكَارِمَ الأَخْلاَقِ </a:t>
            </a:r>
            <a:r>
              <a:rPr lang="ar-IQ" dirty="0" smtClean="0"/>
              <a:t>»</a:t>
            </a:r>
            <a:r>
              <a:rPr lang="ar-IQ" baseline="30000" dirty="0" smtClean="0"/>
              <a:t>(</a:t>
            </a:r>
            <a:r>
              <a:rPr lang="ar-IQ" dirty="0" smtClean="0"/>
              <a:t>. </a:t>
            </a:r>
            <a:endParaRPr lang="en-US" dirty="0"/>
          </a:p>
          <a:p>
            <a:r>
              <a:rPr lang="ar-IQ" dirty="0"/>
              <a:t>سئلت أم المؤمنين، سيدتنا عائشة، –رضي الله عنها- عن خلق رسول الله -</a:t>
            </a:r>
            <a:r>
              <a:rPr lang="en-US" dirty="0">
                <a:sym typeface="Ali- Arabesque"/>
              </a:rPr>
              <a:t></a:t>
            </a:r>
            <a:r>
              <a:rPr lang="ar-IQ" dirty="0"/>
              <a:t>- فقالت:« كان خلقه القرآن </a:t>
            </a:r>
            <a:r>
              <a:rPr lang="ar-IQ" dirty="0" smtClean="0"/>
              <a:t>»</a:t>
            </a:r>
            <a:r>
              <a:rPr lang="ar-IQ" baseline="30000" dirty="0" smtClean="0"/>
              <a:t>.</a:t>
            </a:r>
            <a:endParaRPr lang="en-US" dirty="0"/>
          </a:p>
          <a:p>
            <a:r>
              <a:rPr lang="ar-IQ" dirty="0"/>
              <a:t>وَعَنْ اَلنّواسِ بْنِ سَمْعَانَ-</a:t>
            </a:r>
            <a:r>
              <a:rPr lang="en-US" dirty="0">
                <a:sym typeface="AGA Arabesque"/>
              </a:rPr>
              <a:t></a:t>
            </a:r>
            <a:r>
              <a:rPr lang="ar-IQ" dirty="0"/>
              <a:t>-قَالَ: سَأَلْتُ رَسُولَ اَللَّهِ -</a:t>
            </a:r>
            <a:r>
              <a:rPr lang="en-US" dirty="0">
                <a:sym typeface="Ali- Arabesque"/>
              </a:rPr>
              <a:t></a:t>
            </a:r>
            <a:r>
              <a:rPr lang="ar-IQ" dirty="0"/>
              <a:t>-عَن اَلْبِرِّ وَالْإِثْمِ? فَقَالَ: « الْبِرُّ حُسْنُ الْخُلُقِ وَالإِثْمُ مَا حَاكَ في صَدْرِكَ وَكَرِهْتَ أَنْ يَطَّلِعَ عَلَيْهِ النَّاسُ </a:t>
            </a:r>
            <a:r>
              <a:rPr lang="ar-IQ" dirty="0" smtClean="0"/>
              <a:t>»</a:t>
            </a:r>
            <a:r>
              <a:rPr lang="ar-IQ" baseline="30000" dirty="0" smtClean="0"/>
              <a:t>.</a:t>
            </a:r>
            <a:r>
              <a:rPr lang="ar-IQ" dirty="0" smtClean="0"/>
              <a:t> </a:t>
            </a:r>
            <a:endParaRPr lang="en-US" dirty="0"/>
          </a:p>
          <a:p>
            <a:pPr marL="0" lvl="0" indent="0" algn="just">
              <a:lnSpc>
                <a:spcPct val="115000"/>
              </a:lnSpc>
              <a:spcAft>
                <a:spcPts val="0"/>
              </a:spcAft>
              <a:buNone/>
              <a:tabLst>
                <a:tab pos="710565" algn="l"/>
              </a:tabLst>
            </a:pPr>
            <a:endParaRPr lang="ar-SA" dirty="0"/>
          </a:p>
        </p:txBody>
      </p:sp>
    </p:spTree>
    <p:extLst>
      <p:ext uri="{BB962C8B-B14F-4D97-AF65-F5344CB8AC3E}">
        <p14:creationId xmlns:p14="http://schemas.microsoft.com/office/powerpoint/2010/main" val="37586741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56792"/>
            <a:ext cx="9144000" cy="5301208"/>
          </a:xfrm>
        </p:spPr>
        <p:txBody>
          <a:bodyPr>
            <a:normAutofit/>
          </a:bodyPr>
          <a:lstStyle/>
          <a:p>
            <a:endParaRPr lang="ar-IQ" sz="1100" b="1" dirty="0" smtClean="0"/>
          </a:p>
          <a:p>
            <a:r>
              <a:rPr lang="en-US" dirty="0"/>
              <a:t> </a:t>
            </a:r>
            <a:r>
              <a:rPr lang="ar-IQ" dirty="0"/>
              <a:t>ان للأخلاق الفاضلة أهمية عظمى في حياة الإنسان سواء بالنسبة له، أو بالنسبة للمجتمع الذي يعيش فيه، أهمية تفوق الحاجة إلى الطعام والشراب، ذلك أنه بهذه الأخلاق يعيش حياته السعيدة في الدنيا، ويصير إلى أسعد في الآخرة، وان الإنسان بدون مكارم الأخلاق يصبح عديم الخير والفائدة في مجتمعه.</a:t>
            </a:r>
            <a:endParaRPr lang="en-US" dirty="0"/>
          </a:p>
          <a:p>
            <a:r>
              <a:rPr lang="ar-IQ" dirty="0"/>
              <a:t>  ولمحاسن الأخلاق في الإسلام مكانة فريدة، لم تكن في دين من الأديان، أو غيرها من المناهج الأخرى.  </a:t>
            </a:r>
            <a:endParaRPr lang="en-US" dirty="0"/>
          </a:p>
          <a:p>
            <a:r>
              <a:rPr lang="ar-IQ" dirty="0"/>
              <a:t> وعن عبد الله بن عمرو بن العاص-{-قَالَ : لَمْ يكن رسولُ الله -</a:t>
            </a:r>
            <a:r>
              <a:rPr lang="en-US" dirty="0">
                <a:sym typeface="Ali- Arabesque"/>
              </a:rPr>
              <a:t></a:t>
            </a:r>
            <a:r>
              <a:rPr lang="ar-IQ" dirty="0"/>
              <a:t>- فَاحِشاً وَلا مُتَفَحِّشاً ، وكان يَقُولُ : « إنَّ مِنْ خِيَارِكُمْ أحْسَنَكُمْ أخْلاَقاً </a:t>
            </a:r>
            <a:r>
              <a:rPr lang="ar-IQ" dirty="0" smtClean="0"/>
              <a:t>»</a:t>
            </a:r>
            <a:r>
              <a:rPr lang="ar-IQ" baseline="30000" dirty="0"/>
              <a:t>.</a:t>
            </a:r>
            <a:endParaRPr lang="en-US" dirty="0"/>
          </a:p>
          <a:p>
            <a:r>
              <a:rPr lang="ar-IQ" dirty="0"/>
              <a:t> عن جابر -</a:t>
            </a:r>
            <a:r>
              <a:rPr lang="en-US" dirty="0">
                <a:sym typeface="AGA Arabesque"/>
              </a:rPr>
              <a:t></a:t>
            </a:r>
            <a:r>
              <a:rPr lang="ar-IQ" dirty="0"/>
              <a:t>- أن رسولَ اللّه -</a:t>
            </a:r>
            <a:r>
              <a:rPr lang="en-US" dirty="0">
                <a:sym typeface="Ali- Arabesque"/>
              </a:rPr>
              <a:t></a:t>
            </a:r>
            <a:r>
              <a:rPr lang="ar-IQ" dirty="0"/>
              <a:t>-قال: « إنَّ مِنْ أحَبِّكُمْ إليَّ وأقْرَبِكُمْ مِنّي مَجْلِساً يَوْمَ القِيَامَةِ أحاسِنُكُمْ أخْلاقاً، وَإنَّ أبْغَضَكُمْ إليَّ وأبْعَدَكُمْ مِنِّي يَوْمَ القِيامَةِ الثَّرْثارُونَ وَالمُتَشَدّقُونَ </a:t>
            </a:r>
            <a:r>
              <a:rPr lang="ar-IQ" dirty="0" err="1"/>
              <a:t>وَالمُتَفَيْقِهُونَ</a:t>
            </a:r>
            <a:r>
              <a:rPr lang="ar-IQ" dirty="0"/>
              <a:t>، قالوا : يا رسول اللّه قد علمنا الثرثارون والمتشدّقون، فما </a:t>
            </a:r>
            <a:r>
              <a:rPr lang="ar-IQ" dirty="0" err="1"/>
              <a:t>المتفيقهون</a:t>
            </a:r>
            <a:r>
              <a:rPr lang="ar-IQ" dirty="0"/>
              <a:t>؟ قال : المُتَكَبِّرُون</a:t>
            </a:r>
            <a:r>
              <a:rPr lang="ar-IQ" dirty="0" smtClean="0"/>
              <a:t>»</a:t>
            </a:r>
            <a:r>
              <a:rPr lang="ar-IQ" baseline="30000" dirty="0" smtClean="0"/>
              <a:t>.</a:t>
            </a:r>
            <a:r>
              <a:rPr lang="ar-IQ" dirty="0" smtClean="0"/>
              <a:t>  </a:t>
            </a:r>
            <a:endParaRPr lang="en-US" dirty="0"/>
          </a:p>
          <a:p>
            <a:pPr marL="0" indent="0">
              <a:buNone/>
            </a:pPr>
            <a:endParaRPr lang="en-US" b="1" dirty="0">
              <a:solidFill>
                <a:schemeClr val="accent4">
                  <a:lumMod val="10000"/>
                </a:schemeClr>
              </a:solidFill>
            </a:endParaRPr>
          </a:p>
          <a:p>
            <a:pPr marL="0" lvl="0" indent="0" algn="just">
              <a:lnSpc>
                <a:spcPct val="115000"/>
              </a:lnSpc>
              <a:spcAft>
                <a:spcPts val="0"/>
              </a:spcAft>
              <a:buNone/>
              <a:tabLst>
                <a:tab pos="710565" algn="l"/>
              </a:tabLst>
            </a:pPr>
            <a:endParaRPr lang="ar-SA" b="1" dirty="0"/>
          </a:p>
        </p:txBody>
      </p:sp>
    </p:spTree>
    <p:extLst>
      <p:ext uri="{BB962C8B-B14F-4D97-AF65-F5344CB8AC3E}">
        <p14:creationId xmlns:p14="http://schemas.microsoft.com/office/powerpoint/2010/main" val="222152777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624" y="1556792"/>
            <a:ext cx="9144000" cy="5301208"/>
          </a:xfrm>
        </p:spPr>
        <p:txBody>
          <a:bodyPr>
            <a:noAutofit/>
          </a:bodyPr>
          <a:lstStyle/>
          <a:p>
            <a:r>
              <a:rPr lang="ar-IQ" dirty="0"/>
              <a:t>حسن الخلق  الاعتصام بأسس الدين بقوة، ومراعاة الأوامر والنواهي بدقة ومجانبة حظوظ النفس قدر المستطاع، بملازمة الجوع واليقظة، وهو على نوعين:</a:t>
            </a:r>
            <a:endParaRPr lang="en-US" dirty="0"/>
          </a:p>
          <a:p>
            <a:r>
              <a:rPr lang="ar-IQ" dirty="0"/>
              <a:t> الأول: حسن الخلق مع الله، وهو أن تتلقى أحكامه الشرعية والقدرية بالرضى والتسليم لحكمه، والانقياد لشرعه، بطمأنينة ورضى، وشكر لله على ما أنعم به: من الأمر والتوفيق، والصبر على أقداره المؤلمة والرضى </a:t>
            </a:r>
            <a:r>
              <a:rPr lang="ar-IQ" dirty="0" smtClean="0"/>
              <a:t>بها</a:t>
            </a:r>
            <a:r>
              <a:rPr lang="ar-IQ" baseline="30000" dirty="0" smtClean="0"/>
              <a:t>.</a:t>
            </a:r>
            <a:endParaRPr lang="en-US" dirty="0"/>
          </a:p>
          <a:p>
            <a:r>
              <a:rPr lang="ar-IQ" dirty="0"/>
              <a:t> الثاني: حسن الخُلُق مع الخَلق، وهو بذل الندَى، واحتمال الأذى، وكف الأذى، كما قال تعالى: [خُذِ الْعَفْوَ وَأْمُرْ بِالْعُرْفِ وَأَعْرِضْ عَنِ الْجَاهِلِينَ] </a:t>
            </a:r>
            <a:r>
              <a:rPr lang="ar-IQ" dirty="0" smtClean="0"/>
              <a:t>وقال </a:t>
            </a:r>
            <a:r>
              <a:rPr lang="ar-IQ" dirty="0"/>
              <a:t>جل وعلا[ وَلا تَسْتَوِي الْحَسَنَةُ ولا السَّيِّئَةُ ادْفَعْ بِالَّتِي هِيَ أَحْسَنُ فَإِذَا الَّذِي بَيْنَكَ وَبَيْنَهُ عَدَاوَةٌ كَأَنَّهُ وَلِيٌّ حَمِيمٌ، وَمَا يُلَقَّاهَا إِلا الَّذِينَ صَبَرُوا وَمَا يُلَقَّاهَا إِلا ذُو حَظٍّ </a:t>
            </a:r>
            <a:r>
              <a:rPr lang="ar-IQ" dirty="0" smtClean="0"/>
              <a:t>عَظِيمٍ].</a:t>
            </a:r>
          </a:p>
          <a:p>
            <a:r>
              <a:rPr lang="ar-IQ" dirty="0" smtClean="0"/>
              <a:t>فمن </a:t>
            </a:r>
            <a:r>
              <a:rPr lang="ar-IQ" dirty="0"/>
              <a:t>قام بحسن الخلق مع الله ومع الخلق: فقد نال الخير والفلاح في الدارين، وقال تعالى: </a:t>
            </a:r>
            <a:endParaRPr lang="en-US" dirty="0"/>
          </a:p>
          <a:p>
            <a:r>
              <a:rPr lang="ar-IQ" dirty="0"/>
              <a:t>[وَلا يَأْتَلِ أُولُو الْفَضْلِ مِنْكُمْ وَالسَّعَةِ أَنْ يُؤْتُوا أُولِي الْقُرْبَى وَالْمَسَاكِينَ وَالْمُهَاجِرِينَ فِي سَبِيلِ اللَّهِ وَلْيَعْفُوا وَلْيَصْفَحُوا أَلا تُحِبُّونَ أَنْ يَغْفِرَ اللَّهُ لَكُمْ وَاللَّهُ غَفُورٌ رَحِيمٌ</a:t>
            </a:r>
            <a:r>
              <a:rPr lang="ar-IQ" dirty="0" smtClean="0"/>
              <a:t>]</a:t>
            </a:r>
            <a:endParaRPr lang="en-US" dirty="0"/>
          </a:p>
        </p:txBody>
      </p:sp>
    </p:spTree>
    <p:extLst>
      <p:ext uri="{BB962C8B-B14F-4D97-AF65-F5344CB8AC3E}">
        <p14:creationId xmlns:p14="http://schemas.microsoft.com/office/powerpoint/2010/main" val="3026949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56792"/>
            <a:ext cx="9144000" cy="5301208"/>
          </a:xfrm>
        </p:spPr>
        <p:txBody>
          <a:bodyPr>
            <a:normAutofit/>
          </a:bodyPr>
          <a:lstStyle/>
          <a:p>
            <a:pPr marL="0" lvl="0" indent="0">
              <a:buNone/>
            </a:pPr>
            <a:endParaRPr lang="en-US" sz="1100" dirty="0"/>
          </a:p>
          <a:p>
            <a:r>
              <a:rPr lang="en-US" sz="2800" dirty="0"/>
              <a:t> </a:t>
            </a:r>
            <a:r>
              <a:rPr lang="ar-IQ" sz="2800" dirty="0"/>
              <a:t>وذلك أن أبا بكر الصديق -</a:t>
            </a:r>
            <a:r>
              <a:rPr lang="en-US" sz="2800" dirty="0">
                <a:sym typeface="AGA Arabesque"/>
              </a:rPr>
              <a:t></a:t>
            </a:r>
            <a:r>
              <a:rPr lang="ar-IQ" sz="2800" dirty="0"/>
              <a:t>-كان ينفق على مسطح -</a:t>
            </a:r>
            <a:r>
              <a:rPr lang="en-US" sz="2800" dirty="0">
                <a:sym typeface="AGA Arabesque"/>
              </a:rPr>
              <a:t></a:t>
            </a:r>
            <a:r>
              <a:rPr lang="ar-IQ" sz="2800" dirty="0"/>
              <a:t>-لقرابته منه وفقره، فلما تكلم بما تكلم به، حلف أبو بكر الصديق-</a:t>
            </a:r>
            <a:r>
              <a:rPr lang="en-US" sz="2800" dirty="0">
                <a:sym typeface="AGA Arabesque"/>
              </a:rPr>
              <a:t></a:t>
            </a:r>
            <a:r>
              <a:rPr lang="ar-IQ" sz="2800" dirty="0"/>
              <a:t>-أن لا ينفق عليه، فنزلت هذه الآية حيث سماه الله تعالى بأُولُي الْفَضْلِ في الإسلام، لأنه كان أفضل الناس بعد رسول الله -</a:t>
            </a:r>
            <a:r>
              <a:rPr lang="en-US" sz="2800" dirty="0">
                <a:sym typeface="Ali- Arabesque"/>
              </a:rPr>
              <a:t></a:t>
            </a:r>
            <a:r>
              <a:rPr lang="ar-IQ" sz="2800" dirty="0"/>
              <a:t>- </a:t>
            </a:r>
            <a:endParaRPr lang="en-US" sz="2800" dirty="0"/>
          </a:p>
          <a:p>
            <a:r>
              <a:rPr lang="ar-IQ" sz="2800" dirty="0"/>
              <a:t>وهذا من مناقب سيدنا أبي بكر الصديق-</a:t>
            </a:r>
            <a:r>
              <a:rPr lang="en-US" sz="2800" dirty="0">
                <a:sym typeface="AGA Arabesque"/>
              </a:rPr>
              <a:t></a:t>
            </a:r>
            <a:r>
              <a:rPr lang="ar-IQ" sz="2800" dirty="0"/>
              <a:t>-: وَلا يَأْتَلِ يعني: ولا يحلف أُولُوا الْفَضْلِ مِنْكُمْ ،فعند ذلك قال الصديق-</a:t>
            </a:r>
            <a:r>
              <a:rPr lang="en-US" sz="2800" dirty="0">
                <a:sym typeface="AGA Arabesque"/>
              </a:rPr>
              <a:t></a:t>
            </a:r>
            <a:r>
              <a:rPr lang="ar-IQ" sz="2800" dirty="0"/>
              <a:t>-: بلى، والله إنا نحب -يا ربنا -أن تغفر </a:t>
            </a:r>
            <a:r>
              <a:rPr lang="ar-IQ" sz="2800" dirty="0" smtClean="0"/>
              <a:t>لنا.</a:t>
            </a:r>
            <a:endParaRPr lang="en-US" sz="2800" dirty="0"/>
          </a:p>
          <a:p>
            <a:r>
              <a:rPr lang="ar-IQ" sz="2800" b="1" dirty="0"/>
              <a:t> </a:t>
            </a:r>
            <a:endParaRPr lang="en-US" sz="2800" dirty="0"/>
          </a:p>
        </p:txBody>
      </p:sp>
    </p:spTree>
    <p:extLst>
      <p:ext uri="{BB962C8B-B14F-4D97-AF65-F5344CB8AC3E}">
        <p14:creationId xmlns:p14="http://schemas.microsoft.com/office/powerpoint/2010/main" val="423291247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a:stretch>
            <a:fillRect/>
          </a:stretch>
        </p:blipFill>
        <p:spPr bwMode="auto">
          <a:xfrm>
            <a:off x="0" y="0"/>
            <a:ext cx="9144000" cy="7310438"/>
          </a:xfrm>
          <a:prstGeom prst="rect">
            <a:avLst/>
          </a:prstGeom>
          <a:ln>
            <a:noFill/>
          </a:ln>
          <a:effectLst>
            <a:softEdge rad="112500"/>
          </a:effectLst>
        </p:spPr>
      </p:pic>
      <p:sp>
        <p:nvSpPr>
          <p:cNvPr id="70659" name="Rectangle 7"/>
          <p:cNvSpPr>
            <a:spLocks noChangeArrowheads="1"/>
          </p:cNvSpPr>
          <p:nvPr/>
        </p:nvSpPr>
        <p:spPr bwMode="auto">
          <a:xfrm rot="20298674">
            <a:off x="281957" y="1427970"/>
            <a:ext cx="7554753" cy="2391307"/>
          </a:xfrm>
          <a:prstGeom prst="rect">
            <a:avLst/>
          </a:prstGeom>
          <a:solidFill>
            <a:schemeClr val="accent1"/>
          </a:solidFill>
          <a:ln w="9525">
            <a:solidFill>
              <a:schemeClr val="tx1"/>
            </a:solidFill>
            <a:miter lim="800000"/>
            <a:headEnd/>
            <a:tailEnd/>
          </a:ln>
        </p:spPr>
        <p:txBody>
          <a:bodyPr wrap="none" anchor="ctr"/>
          <a:lstStyle/>
          <a:p>
            <a:pPr algn="ctr"/>
            <a:r>
              <a:rPr lang="ar-EG" sz="7200" b="1" dirty="0">
                <a:solidFill>
                  <a:srgbClr val="002060"/>
                </a:solidFill>
                <a:effectLst>
                  <a:outerShdw blurRad="38100" dist="38100" dir="2700000" algn="tl">
                    <a:srgbClr val="000000">
                      <a:alpha val="43137"/>
                    </a:srgbClr>
                  </a:outerShdw>
                </a:effectLst>
                <a:latin typeface="Calibri"/>
                <a:ea typeface="Calibri"/>
                <a:cs typeface="Ali-A-Samik" pitchFamily="2" charset="-78"/>
              </a:rPr>
              <a:t>شكراً ل</a:t>
            </a:r>
            <a:r>
              <a:rPr lang="ar-IQ" sz="7200" b="1" dirty="0">
                <a:solidFill>
                  <a:srgbClr val="002060"/>
                </a:solidFill>
                <a:effectLst>
                  <a:outerShdw blurRad="38100" dist="38100" dir="2700000" algn="tl">
                    <a:srgbClr val="000000">
                      <a:alpha val="43137"/>
                    </a:srgbClr>
                  </a:outerShdw>
                </a:effectLst>
                <a:latin typeface="Calibri"/>
                <a:ea typeface="Calibri"/>
                <a:cs typeface="Ali-A-Samik" pitchFamily="2" charset="-78"/>
              </a:rPr>
              <a:t>استماعكم</a:t>
            </a:r>
            <a:endParaRPr lang="en-US" sz="7200" b="1" dirty="0">
              <a:solidFill>
                <a:srgbClr val="002060"/>
              </a:solidFill>
              <a:effectLst>
                <a:outerShdw blurRad="38100" dist="38100" dir="2700000" algn="tl">
                  <a:srgbClr val="000000">
                    <a:alpha val="43137"/>
                  </a:srgbClr>
                </a:outerShdw>
              </a:effectLst>
              <a:latin typeface="Calibri"/>
              <a:ea typeface="Calibri"/>
              <a:cs typeface="Ali-A-Samik" pitchFamily="2" charset="-78"/>
            </a:endParaRPr>
          </a:p>
        </p:txBody>
      </p:sp>
    </p:spTree>
    <p:extLst>
      <p:ext uri="{BB962C8B-B14F-4D97-AF65-F5344CB8AC3E}">
        <p14:creationId xmlns:p14="http://schemas.microsoft.com/office/powerpoint/2010/main" val="20290840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0659"/>
                                        </p:tgtEl>
                                        <p:attrNameLst>
                                          <p:attrName>ppt_w</p:attrName>
                                        </p:attrNameLst>
                                      </p:cBhvr>
                                      <p:tavLst>
                                        <p:tav tm="0">
                                          <p:val>
                                            <p:strVal val="ppt_w"/>
                                          </p:val>
                                        </p:tav>
                                        <p:tav tm="100000">
                                          <p:val>
                                            <p:fltVal val="0"/>
                                          </p:val>
                                        </p:tav>
                                      </p:tavLst>
                                    </p:anim>
                                    <p:anim calcmode="lin" valueType="num">
                                      <p:cBhvr>
                                        <p:cTn id="7" dur="500"/>
                                        <p:tgtEl>
                                          <p:spTgt spid="70659"/>
                                        </p:tgtEl>
                                        <p:attrNameLst>
                                          <p:attrName>ppt_h</p:attrName>
                                        </p:attrNameLst>
                                      </p:cBhvr>
                                      <p:tavLst>
                                        <p:tav tm="0">
                                          <p:val>
                                            <p:strVal val="ppt_h"/>
                                          </p:val>
                                        </p:tav>
                                        <p:tav tm="100000">
                                          <p:val>
                                            <p:fltVal val="0"/>
                                          </p:val>
                                        </p:tav>
                                      </p:tavLst>
                                    </p:anim>
                                    <p:animEffect transition="out" filter="fade">
                                      <p:cBhvr>
                                        <p:cTn id="8" dur="500"/>
                                        <p:tgtEl>
                                          <p:spTgt spid="70659"/>
                                        </p:tgtEl>
                                      </p:cBhvr>
                                    </p:animEffect>
                                    <p:set>
                                      <p:cBhvr>
                                        <p:cTn id="9" dur="1" fill="hold">
                                          <p:stCondLst>
                                            <p:cond delay="499"/>
                                          </p:stCondLst>
                                        </p:cTn>
                                        <p:tgtEl>
                                          <p:spTgt spid="70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835696"/>
          </a:xfrm>
        </p:spPr>
        <p:txBody>
          <a:bodyPr>
            <a:normAutofit/>
          </a:bodyPr>
          <a:lstStyle/>
          <a:p>
            <a:r>
              <a:rPr lang="ar-EG" sz="4400" b="1" dirty="0">
                <a:solidFill>
                  <a:srgbClr val="C00000"/>
                </a:solidFill>
                <a:latin typeface="ae_AlArabiya"/>
                <a:ea typeface="Calibri"/>
                <a:cs typeface="Ali-A-Jiddah" pitchFamily="2" charset="-78"/>
              </a:rPr>
              <a:t>مفردات الموضوع:</a:t>
            </a:r>
            <a:endParaRPr lang="ar-SA" sz="4400" dirty="0">
              <a:solidFill>
                <a:srgbClr val="C00000"/>
              </a:solidFill>
              <a:cs typeface="Ali-A-Jiddah" pitchFamily="2" charset="-78"/>
            </a:endParaRPr>
          </a:p>
        </p:txBody>
      </p:sp>
      <p:sp>
        <p:nvSpPr>
          <p:cNvPr id="3" name="عنصر نائب للمحتوى 2"/>
          <p:cNvSpPr>
            <a:spLocks noGrp="1"/>
          </p:cNvSpPr>
          <p:nvPr>
            <p:ph idx="1"/>
          </p:nvPr>
        </p:nvSpPr>
        <p:spPr>
          <a:xfrm>
            <a:off x="0" y="1600200"/>
            <a:ext cx="9144000" cy="5257800"/>
          </a:xfrm>
        </p:spPr>
        <p:txBody>
          <a:bodyPr>
            <a:normAutofit/>
          </a:bodyPr>
          <a:lstStyle/>
          <a:p>
            <a:pPr marL="0" indent="0">
              <a:lnSpc>
                <a:spcPct val="115000"/>
              </a:lnSpc>
              <a:spcAft>
                <a:spcPts val="1000"/>
              </a:spcAft>
              <a:buNone/>
            </a:pPr>
            <a:r>
              <a:rPr lang="ar-IQ" sz="3600" b="1" dirty="0" smtClean="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rPr>
              <a:t>  </a:t>
            </a:r>
            <a:endParaRPr lang="ar-SA" sz="3600" b="1" dirty="0">
              <a:ln w="13970" cmpd="sng">
                <a:solidFill>
                  <a:srgbClr val="FFFFFF"/>
                </a:solidFill>
                <a:prstDash val="solid"/>
              </a:ln>
              <a:solidFill>
                <a:srgbClr val="C00000"/>
              </a:solidFill>
              <a:effectLst>
                <a:outerShdw blurRad="63500" dir="3600000" algn="tl" rotWithShape="0">
                  <a:srgbClr val="000000">
                    <a:alpha val="70000"/>
                  </a:srgbClr>
                </a:outerShdw>
              </a:effectLst>
              <a:latin typeface="ae_AlArabiya"/>
              <a:ea typeface="Calibri"/>
              <a:cs typeface="Ali-A-Jiddah" pitchFamily="2" charset="-78"/>
            </a:endParaRPr>
          </a:p>
        </p:txBody>
      </p:sp>
      <p:graphicFrame>
        <p:nvGraphicFramePr>
          <p:cNvPr id="6" name="جدول 5"/>
          <p:cNvGraphicFramePr>
            <a:graphicFrameLocks noGrp="1"/>
          </p:cNvGraphicFramePr>
          <p:nvPr>
            <p:extLst>
              <p:ext uri="{D42A27DB-BD31-4B8C-83A1-F6EECF244321}">
                <p14:modId xmlns:p14="http://schemas.microsoft.com/office/powerpoint/2010/main" val="2108351448"/>
              </p:ext>
            </p:extLst>
          </p:nvPr>
        </p:nvGraphicFramePr>
        <p:xfrm>
          <a:off x="1958502" y="1600199"/>
          <a:ext cx="5226996" cy="3960220"/>
        </p:xfrm>
        <a:graphic>
          <a:graphicData uri="http://schemas.openxmlformats.org/drawingml/2006/table">
            <a:tbl>
              <a:tblPr rtl="1" firstRow="1" firstCol="1" bandRow="1">
                <a:tableStyleId>{5C22544A-7EE6-4342-B048-85BDC9FD1C3A}</a:tableStyleId>
              </a:tblPr>
              <a:tblGrid>
                <a:gridCol w="4287503"/>
                <a:gridCol w="939493"/>
              </a:tblGrid>
              <a:tr h="848618">
                <a:tc>
                  <a:txBody>
                    <a:bodyPr/>
                    <a:lstStyle/>
                    <a:p>
                      <a:pPr algn="r" rtl="1">
                        <a:lnSpc>
                          <a:spcPct val="115000"/>
                        </a:lnSpc>
                        <a:spcAft>
                          <a:spcPts val="0"/>
                        </a:spcAft>
                      </a:pPr>
                      <a:r>
                        <a:rPr lang="ar-IQ" sz="1600" kern="1200" dirty="0">
                          <a:effectLst/>
                        </a:rPr>
                        <a:t>الفص  الفصل الأول: مصدر علم الأخلاق ونشأته وأسماؤه وأهم مدارسه</a:t>
                      </a:r>
                      <a:endParaRPr lang="en-US" sz="1000" dirty="0">
                        <a:effectLst/>
                      </a:endParaRPr>
                    </a:p>
                    <a:p>
                      <a:pPr algn="r" rtl="1">
                        <a:lnSpc>
                          <a:spcPct val="115000"/>
                        </a:lnSpc>
                        <a:spcAft>
                          <a:spcPts val="0"/>
                        </a:spcAft>
                      </a:pPr>
                      <a:r>
                        <a:rPr lang="ar-IQ" sz="1600" kern="1200" dirty="0">
                          <a:effectLst/>
                        </a:rPr>
                        <a:t>و          وأصوله. </a:t>
                      </a:r>
                      <a:endParaRPr lang="en-US" sz="1000" dirty="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الأول(مصدر علم الأخلاق)</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الثاني(أسماء هذا العلم)</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الثالث(أهم المدارس في علم التصوف)</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الرابع(أصول الأخلاق)</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الفصل الثاني: خلق الإنسان وحقيقته في القرآن والسنة</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الاول: (الروح تعريفه ومعانيه)</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الثاني: (النفس الإنسانية ومجاهدتها)</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الفصل الثالث:التربية الروحية والوسائل المعنية بها</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282873">
                <a:tc>
                  <a:txBody>
                    <a:bodyPr/>
                    <a:lstStyle/>
                    <a:p>
                      <a:pPr algn="r" rtl="1">
                        <a:lnSpc>
                          <a:spcPct val="115000"/>
                        </a:lnSpc>
                        <a:spcAft>
                          <a:spcPts val="0"/>
                        </a:spcAft>
                      </a:pPr>
                      <a:r>
                        <a:rPr lang="ar-IQ" sz="1600" kern="1200">
                          <a:effectLst/>
                        </a:rPr>
                        <a:t>المبحث الأول(الذكر فضائله وأنواعه)</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a:effectLst/>
                        </a:rPr>
                        <a:t> </a:t>
                      </a:r>
                      <a:endParaRPr lang="en-US" sz="1000">
                        <a:effectLst/>
                        <a:latin typeface="Calibri"/>
                        <a:ea typeface="Calibri"/>
                        <a:cs typeface="Arial"/>
                      </a:endParaRPr>
                    </a:p>
                  </a:txBody>
                  <a:tcPr marL="61494" marR="61494" marT="0" marB="0"/>
                </a:tc>
              </a:tr>
              <a:tr h="565745">
                <a:tc>
                  <a:txBody>
                    <a:bodyPr/>
                    <a:lstStyle/>
                    <a:p>
                      <a:pPr algn="r" rtl="1">
                        <a:lnSpc>
                          <a:spcPct val="115000"/>
                        </a:lnSpc>
                        <a:spcAft>
                          <a:spcPts val="0"/>
                        </a:spcAft>
                      </a:pPr>
                      <a:r>
                        <a:rPr lang="ar-IQ" sz="1600" kern="1200">
                          <a:effectLst/>
                        </a:rPr>
                        <a:t>المبحث الثاني(القلب في القرآن الكريم ذكره وأنواعه وأثره في تزكية النفس)</a:t>
                      </a:r>
                      <a:endParaRPr lang="en-US" sz="1000">
                        <a:effectLst/>
                        <a:latin typeface="Calibri"/>
                        <a:ea typeface="Calibri"/>
                        <a:cs typeface="Arial"/>
                      </a:endParaRPr>
                    </a:p>
                  </a:txBody>
                  <a:tcPr marL="61494" marR="61494" marT="0" marB="0"/>
                </a:tc>
                <a:tc>
                  <a:txBody>
                    <a:bodyPr/>
                    <a:lstStyle/>
                    <a:p>
                      <a:pPr algn="r" rtl="1">
                        <a:lnSpc>
                          <a:spcPct val="115000"/>
                        </a:lnSpc>
                        <a:spcAft>
                          <a:spcPts val="0"/>
                        </a:spcAft>
                      </a:pPr>
                      <a:r>
                        <a:rPr lang="ar-IQ" sz="1600" kern="1200" dirty="0">
                          <a:effectLst/>
                        </a:rPr>
                        <a:t> </a:t>
                      </a:r>
                      <a:endParaRPr lang="en-US" sz="1000" dirty="0">
                        <a:effectLst/>
                        <a:latin typeface="Calibri"/>
                        <a:ea typeface="Calibri"/>
                        <a:cs typeface="Arial"/>
                      </a:endParaRPr>
                    </a:p>
                  </a:txBody>
                  <a:tcPr marL="61494" marR="61494" marT="0" marB="0"/>
                </a:tc>
              </a:tr>
            </a:tbl>
          </a:graphicData>
        </a:graphic>
      </p:graphicFrame>
    </p:spTree>
    <p:extLst>
      <p:ext uri="{BB962C8B-B14F-4D97-AF65-F5344CB8AC3E}">
        <p14:creationId xmlns:p14="http://schemas.microsoft.com/office/powerpoint/2010/main" val="13229062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6000"/>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99392"/>
            <a:ext cx="9144000" cy="1935088"/>
          </a:xfrm>
        </p:spPr>
        <p:txBody>
          <a:bodyPr>
            <a:normAutofit fontScale="90000"/>
          </a:bodyPr>
          <a:lstStyle/>
          <a:p>
            <a:r>
              <a:rPr lang="ar-IQ" sz="2400" b="1" dirty="0">
                <a:solidFill>
                  <a:srgbClr val="C00000"/>
                </a:solidFill>
                <a:latin typeface="ae_AlArabiya"/>
                <a:ea typeface="Calibri"/>
                <a:cs typeface="Ali-A-Jiddah" pitchFamily="2" charset="-78"/>
              </a:rPr>
              <a:t/>
            </a:r>
            <a:br>
              <a:rPr lang="ar-IQ" sz="2400" b="1" dirty="0">
                <a:solidFill>
                  <a:srgbClr val="C00000"/>
                </a:solidFill>
                <a:latin typeface="ae_AlArabiya"/>
                <a:ea typeface="Calibri"/>
                <a:cs typeface="Ali-A-Jiddah" pitchFamily="2" charset="-78"/>
              </a:rPr>
            </a:br>
            <a:r>
              <a:rPr lang="ar-IQ" sz="4000" b="1" dirty="0"/>
              <a:t>الفصل الأول  </a:t>
            </a:r>
            <a:r>
              <a:rPr lang="en-US" sz="4000" dirty="0"/>
              <a:t/>
            </a:r>
            <a:br>
              <a:rPr lang="en-US" sz="4000" dirty="0"/>
            </a:br>
            <a:r>
              <a:rPr lang="ar-IQ" sz="4000" b="1" dirty="0"/>
              <a:t>مصدر علم الأخلاق ونشأته وأسماؤه </a:t>
            </a:r>
            <a:r>
              <a:rPr lang="ar-IQ" sz="4000" b="1" dirty="0" smtClean="0"/>
              <a:t>وأهم مدارسه و أصوله</a:t>
            </a:r>
            <a:r>
              <a:rPr lang="en-US" sz="4400" dirty="0">
                <a:effectLst/>
              </a:rPr>
              <a:t/>
            </a:r>
            <a:br>
              <a:rPr lang="en-US" sz="4400" dirty="0">
                <a:effectLst/>
              </a:rPr>
            </a:br>
            <a:r>
              <a:rPr lang="ar-EG" sz="4400" b="1" dirty="0" smtClean="0">
                <a:solidFill>
                  <a:srgbClr val="C00000"/>
                </a:solidFill>
                <a:latin typeface="ae_AlArabiya"/>
                <a:ea typeface="Calibri"/>
                <a:cs typeface="Ali-A-Jiddah" pitchFamily="2" charset="-78"/>
              </a:rPr>
              <a:t>:</a:t>
            </a:r>
            <a:endParaRPr lang="ar-SA" sz="4400" dirty="0">
              <a:solidFill>
                <a:srgbClr val="C00000"/>
              </a:solidFill>
              <a:cs typeface="Ali-A-Jiddah" pitchFamily="2" charset="-78"/>
            </a:endParaRPr>
          </a:p>
        </p:txBody>
      </p:sp>
      <p:sp>
        <p:nvSpPr>
          <p:cNvPr id="3" name="عنصر نائب للمحتوى 2"/>
          <p:cNvSpPr>
            <a:spLocks noGrp="1"/>
          </p:cNvSpPr>
          <p:nvPr>
            <p:ph idx="1"/>
          </p:nvPr>
        </p:nvSpPr>
        <p:spPr>
          <a:xfrm>
            <a:off x="0" y="1600200"/>
            <a:ext cx="9144000" cy="5257800"/>
          </a:xfrm>
        </p:spPr>
        <p:txBody>
          <a:bodyPr>
            <a:normAutofit/>
          </a:bodyPr>
          <a:lstStyle/>
          <a:p>
            <a:endParaRPr lang="ar-SA" dirty="0"/>
          </a:p>
        </p:txBody>
      </p:sp>
      <p:sp>
        <p:nvSpPr>
          <p:cNvPr id="5" name="مستطيل 4"/>
          <p:cNvSpPr/>
          <p:nvPr/>
        </p:nvSpPr>
        <p:spPr>
          <a:xfrm>
            <a:off x="2286000" y="2690336"/>
            <a:ext cx="4572000" cy="4524315"/>
          </a:xfrm>
          <a:prstGeom prst="rect">
            <a:avLst/>
          </a:prstGeom>
        </p:spPr>
        <p:txBody>
          <a:bodyPr>
            <a:spAutoFit/>
          </a:bodyPr>
          <a:lstStyle/>
          <a:p>
            <a:r>
              <a:rPr lang="ar-IQ" sz="3200" b="1" dirty="0" smtClean="0"/>
              <a:t>المبحث </a:t>
            </a:r>
            <a:r>
              <a:rPr lang="ar-IQ" sz="3200" b="1" dirty="0"/>
              <a:t>الأول (مصدر علم الأخلاق</a:t>
            </a:r>
            <a:r>
              <a:rPr lang="ar-IQ" sz="3200" b="1" dirty="0" smtClean="0"/>
              <a:t>) </a:t>
            </a:r>
            <a:endParaRPr lang="en-US" sz="3200" dirty="0"/>
          </a:p>
          <a:p>
            <a:r>
              <a:rPr lang="ar-IQ" sz="3200" b="1" dirty="0"/>
              <a:t> والمبحث الثاني (أسماء هذا العلم</a:t>
            </a:r>
            <a:r>
              <a:rPr lang="ar-IQ" sz="3200" b="1" dirty="0" smtClean="0"/>
              <a:t>) </a:t>
            </a:r>
            <a:endParaRPr lang="en-US" sz="3200" dirty="0"/>
          </a:p>
          <a:p>
            <a:r>
              <a:rPr lang="ar-IQ" sz="3200" b="1" dirty="0"/>
              <a:t>المبحث الثالث (أهم المدارس لعلم التصوف)</a:t>
            </a:r>
            <a:endParaRPr lang="en-US" sz="3200" dirty="0"/>
          </a:p>
          <a:p>
            <a:r>
              <a:rPr lang="ar-IQ" sz="3200" b="1" dirty="0"/>
              <a:t> المبحث الرابع (أصول الأخلاق وعلم التصوف)</a:t>
            </a:r>
            <a:endParaRPr lang="en-US" sz="3200" dirty="0"/>
          </a:p>
          <a:p>
            <a:r>
              <a:rPr lang="ar-IQ" sz="3200" dirty="0" smtClean="0"/>
              <a:t> </a:t>
            </a:r>
            <a:endParaRPr lang="en-US" sz="3200" dirty="0"/>
          </a:p>
        </p:txBody>
      </p:sp>
    </p:spTree>
    <p:extLst>
      <p:ext uri="{BB962C8B-B14F-4D97-AF65-F5344CB8AC3E}">
        <p14:creationId xmlns:p14="http://schemas.microsoft.com/office/powerpoint/2010/main" val="78766155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0" y="465138"/>
            <a:ext cx="9075738" cy="875630"/>
          </a:xfrm>
        </p:spPr>
        <p:txBody>
          <a:bodyPr>
            <a:normAutofit fontScale="90000"/>
          </a:bodyPr>
          <a:lstStyle/>
          <a:p>
            <a:r>
              <a:rPr lang="ar-EG" b="1" dirty="0" smtClean="0">
                <a:solidFill>
                  <a:srgbClr val="C00000"/>
                </a:solidFill>
                <a:latin typeface="ae_AlArabiya"/>
                <a:ea typeface="Calibri"/>
                <a:cs typeface="Ali-A-Jiddah" pitchFamily="2" charset="-78"/>
              </a:rPr>
              <a:t/>
            </a:r>
            <a:br>
              <a:rPr lang="ar-EG" b="1" dirty="0" smtClean="0">
                <a:solidFill>
                  <a:srgbClr val="C00000"/>
                </a:solidFill>
                <a:latin typeface="ae_AlArabiya"/>
                <a:ea typeface="Calibri"/>
                <a:cs typeface="Ali-A-Jiddah" pitchFamily="2" charset="-78"/>
              </a:rPr>
            </a:br>
            <a:r>
              <a:rPr lang="ar-IQ" b="1" dirty="0"/>
              <a:t>المبحث الأول(مصدر علم الأخلاق)</a:t>
            </a:r>
            <a:r>
              <a:rPr lang="en-US" dirty="0"/>
              <a:t/>
            </a:r>
            <a:br>
              <a:rPr lang="en-US" dirty="0"/>
            </a:br>
            <a:r>
              <a:rPr lang="ar-SA" b="1" dirty="0" smtClean="0">
                <a:solidFill>
                  <a:srgbClr val="C00000"/>
                </a:solidFill>
                <a:latin typeface="ae_AlArabiya"/>
                <a:ea typeface="Calibri"/>
                <a:cs typeface="ACS  Zomorrod Extra Bold"/>
              </a:rPr>
              <a:t/>
            </a:r>
            <a:br>
              <a:rPr lang="ar-SA" b="1" dirty="0" smtClean="0">
                <a:solidFill>
                  <a:srgbClr val="C00000"/>
                </a:solidFill>
                <a:latin typeface="ae_AlArabiya"/>
                <a:ea typeface="Calibri"/>
                <a:cs typeface="ACS  Zomorrod Extra Bold"/>
              </a:rPr>
            </a:br>
            <a:endParaRPr lang="ar-SA" dirty="0">
              <a:solidFill>
                <a:srgbClr val="C00000"/>
              </a:solidFill>
            </a:endParaRPr>
          </a:p>
        </p:txBody>
      </p:sp>
      <p:sp>
        <p:nvSpPr>
          <p:cNvPr id="3" name="عنصر نائب للمحتوى 2"/>
          <p:cNvSpPr>
            <a:spLocks noGrp="1"/>
          </p:cNvSpPr>
          <p:nvPr>
            <p:ph idx="1"/>
          </p:nvPr>
        </p:nvSpPr>
        <p:spPr>
          <a:xfrm>
            <a:off x="0" y="1556792"/>
            <a:ext cx="9144000" cy="5301208"/>
          </a:xfrm>
        </p:spPr>
        <p:txBody>
          <a:bodyPr>
            <a:normAutofit/>
          </a:bodyPr>
          <a:lstStyle/>
          <a:p>
            <a:pPr algn="justLow"/>
            <a:endParaRPr lang="ar-EG" sz="2000" b="1" dirty="0">
              <a:solidFill>
                <a:schemeClr val="tx1"/>
              </a:solidFill>
              <a:cs typeface="Ali-A-Jiddah" pitchFamily="2" charset="-78"/>
            </a:endParaRPr>
          </a:p>
          <a:p>
            <a:r>
              <a:rPr lang="ar-IQ" sz="3200" dirty="0" smtClean="0"/>
              <a:t>إنّ </a:t>
            </a:r>
            <a:r>
              <a:rPr lang="ar-IQ" sz="3200" dirty="0"/>
              <a:t>علم الأخلاق وعلم التصوف والسلوك مرجعه الوحي السماوي في جملة ما أسس من الدين الإسلامي، إذ هو: مقام الإحسان الذي هو أحد الأركان الثلاثة التي جعلها النبي صلى الله عليه وسلم منهجاً للمسلمين بعد ما بيّنها واحداً واحداً بقوله: «هَذَا جِبْرِيلُ جَاءَ لِيُعَلِّمَ النَّاسَ دِينَهُمْ</a:t>
            </a:r>
            <a:r>
              <a:rPr lang="ar-IQ" sz="3200" dirty="0" smtClean="0"/>
              <a:t>», </a:t>
            </a:r>
            <a:r>
              <a:rPr lang="ar-IQ" sz="3200" dirty="0"/>
              <a:t>وهي الإيمان والإسلام و الإحسان.</a:t>
            </a:r>
            <a:endParaRPr lang="en-US" sz="3200" dirty="0"/>
          </a:p>
          <a:p>
            <a:r>
              <a:rPr lang="ar-IQ" sz="3200" dirty="0"/>
              <a:t>فالإسلام : طاعة وعبادة، والإيمان نور وعقيدة</a:t>
            </a:r>
            <a:r>
              <a:rPr lang="ar-IQ" sz="3200" baseline="30000" dirty="0"/>
              <a:t>()</a:t>
            </a:r>
            <a:r>
              <a:rPr lang="ar-IQ" sz="3200" dirty="0"/>
              <a:t>، والإحسان : مقام مراقبة ومشاهدة: أن تعبد الله كأنك تراه، فإن لم تكن تراه فإنه </a:t>
            </a:r>
            <a:r>
              <a:rPr lang="ar-IQ" sz="3200" dirty="0" smtClean="0"/>
              <a:t>يراك.  </a:t>
            </a:r>
            <a:endParaRPr lang="en-US" sz="3200" dirty="0"/>
          </a:p>
          <a:p>
            <a:r>
              <a:rPr lang="ar-IQ" sz="2800" dirty="0" smtClean="0"/>
              <a:t>.</a:t>
            </a:r>
            <a:endParaRPr lang="en-US" sz="2800" dirty="0"/>
          </a:p>
        </p:txBody>
      </p:sp>
      <p:sp>
        <p:nvSpPr>
          <p:cNvPr id="2" name="AutoShape 2" descr="data:image/jpeg;base64,/9j/4AAQSkZJRgABAQAAAQABAAD/2wCEAAkGBxQTEhQUExQWFBUXGR0aFxgYGCAcHhcYHSIgHBcfIBwaHSgiGRwlGxgdITIhJSkrLi4uHCAzODMsNygtLisBCgoKDg0OGxAQGy4kICQsNCwsLywtLCwsLCw0NywvLDAsNCw4NDQvLCwsLC8wNCwsLDQvLCwsLCwsLCwsLCwsLP/AABEIAQ4AuwMBIgACEQEDEQH/xAAbAAABBQEBAAAAAAAAAAAAAAAGAQIDBAUHAP/EAEIQAAIBAgQEAwUGBAUDAwUAAAECEQMhAAQSMQUiQVETYXEGMoGR8BQjQlKhsSRywdEVM2KC4TSy8VNjkhZDc6LC/8QAGQEAAgMBAAAAAAAAAAAAAAAAAgMAAQQF/8QAMREAAQMCAggFBAMBAQAAAAAAAQACEQMhEjEEE0FRYXHB8CIyM5GhFIGx0ULh8VIF/9oADAMBAAIRAxEAPwDlxqHoSPjGGnMP+dvnhAJwe8I4VQOXou1KiSUDM1TlECzXE3iL6T5xhNauKQBImUbW4kB/aqn5m274T7U/5m+eOhNwuhyKMvl2ZmIOmSANLMPxCLqBJiZ6GIbT4ZlioY5elZlV9Km0xDAltuZWgi3MJJE4R9cP+UWr4rn32t9tTfM4Q5lvzN/8j5YPs9kKAA05akrMQAKinebyFI/AGYAEzG/QOr5PLDRTWhTWq/8AltUpHwqh7BhW1KT01AT8pg00H+Kmr4rn4zT9Gb5n6/8AGEOab87b/mOC8ZaoVkZTIarDRL6p6iBU6C5vt52xqZbLZVi6DL0ndOV6i0iKSP25q2poNiQPjF8GdKA2fKoMnaueDMvbnb5m+PDNP+Zj8T646Bk8hSZdTZakWBIZaVPqCRYMTbTpaCdmF+mJa3D8uELDL0ZLFU1U7EC2piDcQrHSoBIKrYknAfXNmMKvV8Vzls0/5mHxx45yp1dvn/zjo/8Ah1GXU0KCMrQNSkA2UnYm0kixMR162qfB6JAIo0bkwV5lg2WSSskXJMCbxijpwAnCr1XFctbNP+Zvmce+0t+Zv1x02tw6gqM3g0GIFgqs8sPe2APvCIi3cnb1Ph1HWyNQogxqX7snp7rDXYyQ0jcBgQsSYdOAzapquK5j9qb8x698L9pb8x+Z88dOp5HLMNX2ZFEAksoIBPvLI30xBJj0O4rZZcutEVK2VR7am8GmIpqdtQeqCxA30z1sLEwaaDk35U1XFc6XNEj3v1wn2hvzHr1wdNQOr7ulkDSYB0d1qLrUiTbxJBAImw+dhYyHhroFfL0Wq1C3h0svTk6B+MvUq6Qp3Bkbje8H9XbL5/pTVjeuemu35j88e8Y9z2x1AZOmahU0KIWJACQ4gwwMuVJllAjqeoglTlKClg1BECIXcsgJUSdNgR0RmM/6fOVfXjLD8q9VxXLfHbucebNMYub/AAx1Snk6Y0s+XpqraidNJm0RspKSSR1aACRa0TJT4dQYGKdImNghVhJ5SVaNIgN3mCRtpxD/AOgAJw9+ymp4rk6127n5n++M7Tjd48oGZrAAAeI1tv0xhTjex0gFJIgrbGD7h1UDL5ZI1akUhbgsVuIYmAQbgMCpIgld8c+Tpg94XTPh5WpIAWmIkkSb7kbAT5ztETGLTYhs92KNpN4Wk2aMN94ioonXUDC7XPvVFKwSLXNsVjNQOxEBzIlGkqFEwPElS2kmG1GNOJqgIDOSpYkxpWNJEQAPEaZAPMOxEdhvM+2NWm7qqU2CsRqLVZMGJMVQP0xipU3VLMTHOjJSZyrVfOUUphgKYLkxqEGQxYbRpBX1ZvzYt56oK4pCoCjUn1DROltEMpBckkaTuSoUlp2nEVLjDmrSp11UNUhuRmXSZ5AxdmDSViLQSDONGjnDUGtaYdSSoa/NEAEGVN31KFeJgQRMBhxNAgZDOeaBPohAofXy69Qbpqkk3Ngu41Extitkv4dWp0wz6qkt4i2SRqbUFIIGhbe8GKmLGTIcsA5qA88bauWNvygm0csgf6sPOcdSrFFRSQgYnYkWvJMF4WFlV5tRMThDLSG3++1ESbTb9b1j8LetTzNehVBOqagMR+IAMI/CQYgWlV/LjVh6So4htNjCNIUixID6mIOliBBjVAm2MjiXtV4NVqdGmrKjEFnZ5LzzRpdQEBJAAtaeuI8l7X1alSmjIih2VSVarI1ECb1SJEzjW6jUf4o2Kg6CiRapgEvTdCJmmrEkqQR7tRi8xtYme+IGz5UPfw9DSVIkrrPebnqQmkAmxbfD6VQmCIDD8y6pncEB1Ii1z3Ajqamb4eahdgygNp1XmDI2JjVPSYg22g4zNibqqjnYZpi/+9VpZeudKqNK7LDaioUBiCOZdQvMmCOonEJr63EGm4TUS8No1RAW9Q64DMTpYAco3JhGMlSdEKLAXmBBDVC4B5STBVfW04x+P8eqZdkVAjSsnVqMCSojS6xdGPxxbKZe6Goy+Ane0VV6WXKLLM76CQCLOXYgKZifd3uG9MWKGZenR8GqCQ1KGdfeWwkEkwOVgoYAktvjD/8ArWrI1UqRAsQDUBjrB8UwbWMGLHBDSzeoKKKawU8RZOqARInbUSxK8vMLE+bnsexoBG8oQc4TuD5KmirTVmJQEXU7M0knsTIhTDHeMMWilOtTrKajlV8NAFiQNTRBIOvoFYo2qDifN5YVxDwqhpARuux31autyFIuIMSZX8QyFpqx63kkQYXmJAlhpLsoufdtjLPiJ2nO6Iz+jv38lh8YzWZDZauYIHKVRSAC8SpJkksrAT0IttONevw9nDjWIYFIKXmGhlOoW5ttJgeWKWf46qeCwjXV5S0vCKCAxKagWOosAC1gsrPXM4j7T5qjUak60gVtY1IjcETU26406t9QAAAZ/nopMGVvnPkqT4lIVFGrwmQ6hAvB8USN4dVgzPfD/tGmotmUMSgLAy95NjYKDA1EEkkldIOow8PzRr0lLH/MUCxkJYh4DNfmDDTPfE1fJvVanLKCjAiFKWOkwyktDR1mSbEdQgwJBtn3/qjiYlua57x7/qK0/wDqP18zjBIwQe0S/wAVX3/zG/fGFHpjt0vIOSS7Na9MbY6RwTX9ny+jTdBMg3EtIFiD5bGfXHOKf9MFOar1DlsnQpEjxaZ1GfwqTbyXee8R3nLpjcQaOPQombVc9ofaAUwURw9Q2t7tP5cuoRaB6xBVszgvBkCLWqqzliuhBBEGI1AgiOt7R0xmcW4O9BQxKspIEjoe0egPyxo8LzuZpZYNRNJ0DMSNBL0zEmZAt1tIk9dsLwtFEal2ZzynhwRCzocFocVpU3r5WsbKSyNrtpdSQobcAB5EzEQcavHMlWqtQL06lJKLCpUrVSoS1+WDJnzAiBbsJccqFKNCkx5zqq1B2Lnl9N2t6YxKtZiILEgGwJMD0HTBUqGJoIOUxykqOdBR0OL5UKD41terTobWFJnTtEhjM7EC17Ys8EyNWgKoCNUSoxenWQqabKfzEtMC+wMz5Y5sCfo4fr6SYJ2nB/RtAIac++CEVFZ4uyGtUNONJa0bdJK/6SZI8jimjfU4VT9fLCDYY1tEABATdH/s/wC0FOqFFRhTrdSxhah6neAx6z1JImdIvVquZlgfCJ1HwzD2WOXUFEAggG4aZi0g45mfq2N3hntE1OjUSTrAHgtE6JPMDPQCSvY+RIxiq6IJlvymNqQiziPEFy6KazqakDkp7s3cAbL5sIM2kcuOf8RzrVqjVG3OwAsALAC+wFv3xBUqlpLGSTJJkknqSTv64jHww+jo7afNA50rwH1GOk5Wmz5MJQpGtTanpUIQArEcwqSwhgxvuTHYgnm6/P6OHI0bdd/PF1aOsjgrY7CjbJZmhltFF66hqaw3KzoWZtUAp+U7+RteRibhyGtWo5nLTmBSU06iyFqA3ioFcgQZJudjG4sAAn6+GFVo7zG+FfSNuZuez+d6vHddA4xllq5zK0398FmqAsJSmo1KGPflP69CCWZrLUc6Z8J01ITSq6t76QXAXc2gGTpH4cC3s1nvBzNN2JCyVb+VwVJPkNWo+mNvKJnKLNQV1SjR1Q7op0qZIIOktN9QjqD6YzVaJYRDogWJneZ6WTWuBGSpcB4t9ndqNY/d6jzKdWlpgkROpDGwn0MsrH1HNVD4b0qlN6RBmFLamtcAAiZAtIgm+8DlWSyBq1RTQ7n3iCBpHWNx6eeCLJ5Wrkq1Iq4elVdUcQQDqsJEnmAkg+RGxIJaVSpOdE+KJjegYDnsWN7SKfteY86r9PM98D4X9zje9oqk5muf/cbc33xgSL+pxvpeQckt2ZWpRNh6f2wQ5rPeCuQqKASKTgg7EMxVh8jY9LYG8vsPQf0wXZtVOTypcB6YSGC2emSzQ6zYibEbEwDEg4TXIlsi09CmUmlxIGao53PvnNNKlSIghjfVtsSdICqJPTFmnxGjlKOhStarctpMpJO5brAiy7xuMVuNI2XoCigOgn72qAR4jm4Ug3CgC3Qwd4nA6ThbKDKjQB5ZsN/P9KF5aZ2qbMZlndnc6mYyT3Mf8bYgLb+uPAX+vPCOL42gAJKRcaGX4U7UWr66YQTYuA0gxGneTuB1jHuCZDx61OncKTLEbhRJb4wDig9UDUBKgn3Sb2mJ7kSf1wJMnCCrA2q4OGVRQFcr90TpBLLM/wAk6iLETEWw/h/DfFpVqhdUFJZvHM0SFFxvt1MxAOCnh3smz5fLlhXquWR/DJC0lokyZZ7atNzB5QwG7Yp8G9n0r5irWekRk1d9MHQrtsEUzOkbkrMADGY6U2HXy7i+0pmrMqnlMov+H5ioPCNSdvDLuKcgNzTFPqZINgbjCf8A0+qtVVn1sKAdNNgahBkGeikEeZjG9nfZzMP4qZam2WypXkSrUC+NUMBghrENDRMkxCm5BAOZxet9nqqjaalVaOhhTbUodoIBIF4gzHcd5wsVXOPgOd+WUT+EWEbVg/4cRT8R3prI1KhaXafd5VBKgzu0Y9m+GvTo0qsqy1JspkqREBuzHePnGNqp7NPQrZen93XeqCNB1AU3F2D7SqgySDBhu15c/wAGp1s1SRc6jiop5yoVaYT3VARiNBIIAEbNI3w7XtkEOtn9u/wgwcFmZ7hCU6iL46hTSV2dlPvEnUqqoLNEeWGU+HU3p13Sq0UlWNSAGoSTqMAnSgX1O1sW+IZSpVp5UKpZ5akQt5eVXf1BE4t8J4HmKK1GrUXSk9KpqZhZdJKHV2Mz64XrSKcl191thj5RYPFELC49w8UKxpo3iLpUhoiSRzR5agYPaMZ842/aJda5eobF6QB+F/8A+8Yek9MaaLi5gJzS3iHWTmP7dsE3APaZVApZgakjSHAllUbKw/EoFgdx57AXbHh9WxKtJtVuFwVtcWmQiOplXyzfaaJStRLESpJCg/hcbqYI3vsbY9U4+a9XLoEWmq1kaNRYs0gSSYsAxEDud7RS9nMzVSr90uuQfEpkwr0wJaSxAsJIbpv3nboZBaOYHhwC33gqPtRpatICge85MLqE+8Au+rGWoAw+ISYsdv3TabS+wsNqwvaR5zWYP/uN++B9jc+pxv8AtJAzVf8A/I3n+uB9ok+pxro+m3kEl+ZWrQFl9BgpqhPs2UlWZmSCqzJpipqc2FjKgD44FqA5V9Bg+4dmiuRpTstMsR0fS7EoWBBEoGIETKzMSDn0swGnj0Kfo/nQ1xjL66ZekCyhmdhMtTBCglwCWElSSTYCL3jGF0/5wYUsxSoV69Vi9RWL09VMgPSZpN1dbtAMMOWx+GH7R1Sa07rpXSxMl1IsxMDmMyRFtumJozz5I+6LSmfzBsVmAfvhRhp/rj07fXbGxZFZyGbai4dNxO/Y2P6ftgpX27qgghF1/mhSfno1f/tgN+X1OFJvhNShTeZcETXkI3pVBmYqZnO6fEP+TR0mq02El2BUk2gap2I6Yo+1FWqDS0U61HKIBTo+ICASnvEyqy2uTDAbGAMYGRzzUai1EI1LJE+Yj9jv06XxLxXjVXMH71iYuL+UDzMC0mTv3wpujlrxER33JRF8jitj2iXQ48LOh1MKIqAMv5mYUeVEnvzEHYgai7KcKyNPnzGb8Y76KBsT5vBY+oQeuBVpiSDBkAxaRcj1jp54vZDIColV2qpSFMSA8zUYzCqFBk26xgzShoGKOUKsUnJEVDjdCrmahZTQotRNFNLQyho1EvDc7AEEmbWm+Gmtw7Lc1FauZq3CeKYVTsCQqqGjyLdLdcZmV4SlXJVKysFq0WOpQD94lmZiS0KVBMBRfSdyRjDQ7YEUGEkAmBYie81eMhFnslxHOtqo5UqLMzszadybltYAktERJxbzZaq1ejnOIqugKeWGWo5AaL6SyqOUxJmBBvgJFZgCAYmxgm4vY9xhJtaMWdHbiLhA+11MZiFNmMyz6NRPKoRRA5VAsLfOepOIWGPE4TV/XrjQAAgXov8ALCfW+Hdfl1xHHwxFFreztBjVWpA8ND945IAQEETJgTeQOpGNumlMGkBTdUjw3rAE0ywZWQhhYr4iSf5ja13ZzNq6Ggwc1HUM81Yp0Co1SsqYAF2X4AmManAswqoi0mLstP31SWqamaAA2klEVXaDc2MWg8ys8u8RC6NNgYyN/wCEF+0n/VV/52wPuLn1wRe0gH2mv/O2B1xc+uN9L028gue/MrVobL6D+mDvI1gMplgYIKsGTbWr61ImLcxS+4vHXARR2X0H7YOMrmRRyVGoTVH3bAaCq6jqMJrNMsJPRTsCemM+mCQ0cehTaBhxKwqFDUSasqKrirU/9uisksfyyXsOsDuJk49kKbutOjy1KahfDqGNQkkaGYw3vSATcMIJxfpZUVKFTxqZpw+oqC4gfmZ5MkSSfEkgBoAxLlcuzU2UDRSpOAAymsCF/wAwL4vLBYQAukiLwbFOsh2IG/wtEAswxb5lA1VCrEMCGBIINiD1BB2OGg/Xyxf4zmkqViyTpgAEi7AACTcxt3JiJxR1Y6LSSASsJibJcOo0WdgiKWZjAVRJJvYAb4YmCvhHCxltGYq5kUm0khFQliGEwSYixE6Ax3wFSoGDjs4q2tkoRxbyPC6lVarpEUk1sSYkXso3ZjBttY3GN/gVCnWfNZitQNSnzEkyqJqJLnUrD7wCIAPUmDFqHA6Vaspo04p01GqvVCxCwf8AMebiJAQEAzsdxRqzMWiJlTCpPZupmdGYFF00qut6dRVcVI7I6sCwAJmwtvthh9qH/wDRygPcZSjP6pH6Yn9l4zDDL1Vc0QpdqdIaWdhYF2CkkKGJlrDT0mcMyvAGq0azUEas61tKhbsKS3LBQectqXYGINryAJYHHHGzuUV4soOI+0lStQFGoFIDagVlNogCmjClG99E+dsN/wAOQ5SnUTU1Y1tBEgKFMhQBuSSAZnrEdcT5f2Qzjb5d6Yn3qv3QH/zg/IE40qPBGanmMrSdKjLUWGLaFb3S0F4sLi++BfVYyA0jO/LJRrSc0O8R4d4QUGpTdzOpab69EbamA0z0gExF8bOQ4RSalSDfdtWfSWqSWCBdbPSUQNJI0gnVM/hxLmPYTMB9NN6LrA5jWRRqjnABbVAaRMXAmL4jrcAOVKvUr02qa0VadMlyQTfUxAAAWYicU6uxzYa66trSDcIfztEJUqLMhWZZ7wY6YrY0eM/9RVg/iPz6/rOKA+GNLDLQUBsV4m+L2S4d7tSsQlI3j8VQDoq9iRGowB54osNxg14XU8YeJSLIVXSwKLdwg0gMG1MiiIUx0sb4XXe5rbJlJrS7xKDilOmzl1Vk1K3igklkSoIR2WTHNcgbArYSMWPZ12pIq1FCFXEvJIdAC6QQCCutxcTIsRbEXDstSLB9BSpEsQ9QlWJ0nUCRBZp3JEKQbnD+D5ltRoVEqUmaCq02AWrBvqpnVT1Ac0IBsbTE4XCWFo2b81rJ8QnPLh90Ne0J/iaw/wBRxgMLn1wRcfH8TWn85wOvufXHQo+m3kFgf5itfK+6voP2x0HhOeoplcolVo8SQF8PVzBzoaZEAE9L/li889y/ur/KMHvCP+jpQ2gkFQ6gag2skASQDMRpkE9DICtm02MLZ39Cm0fMrwr2Ckn/AEjlJAMppjSYMgiFLNNiGFsItTUtRFDh4I5ULCCOV9Wkg8otJm/eMVDRpMWIEIWBYLJl7F1dCB+WdLQw30nFikuppDayATpIQ77OWvAtsIB33BxzTbmtpDSLLnOZoPTbS6sjb6WBUj4GDiHtjoIr0qtNVrPQi4ZV1OqdtPgoVnuVZT3JxTHBaFMu6AsyrqQzrUWlTdQJmDBLRIkXBx0xpgA8QuseoJMNKDjTYSSpAmJItqG49YO3njV4XxenSWGy1Kq/56g1W6DS4K/GMLxg2q9f4l/2GKXDuF1swYo02qRExYCdpYwF26kYeCHsl1vvCVEGAtx/bHxD9/QWuojSjOyqvwFmFxyxpsLYdU9sA40VKCNRAhaKsaSA+fhKARAiAFmbk7YweFcIq19fhBeQSdThO0KNW7GDbyOKXp9b98CKFLIDLiVMTkR572sY0mpUKaZam3vLTET66VWT5sCR0IicZOS4lUpT4baZieUH9GBGNBvZhmpGrSrU6iqrM0ygJAkomofeMFubAA2km2JeGezoarRStUCrVpmoNFyDsiEkQDcMd7W3xQNFrT89lX4iU/O8VpHKpFSs+Z1S0wEI6qyqoDKBG7GSTIjFTgPFqVOo7ZhHqowPItRlBY7ltLKTaQL2JnGK5Isd+o8+uGThgotDSEOIzKuVc+5kBn0n8JdiALwIJvEdsMGZYAAMVCsWGm0MYkyIM8o9OnXE+Q4TUqLrJSnSnT4lRgizeQJu5j8KgnEeb4fUp06dVhCVS3hnuFtJG6gzaYmJ2vgpbkquoKasx0qCWJsAN7dsIV+EiRbcd/PGlwrLvTr0Q6lNUOuqRKMOVvQxvjSyWWSpQpBwWCoIgXEs8wRfcDofTCqlcMPC3X9JjKZfkhoH9f3wa+ymWqU6b66dRNTbFDsANgRPNsTtA9MSZXL5egR4ZUNbUSKjMoiY1ohFwR7uje87YtUa+taja0CK1jT0EAAzLIwIBItDbfAzk0jSMbYAtxT6VEAySvU3CqHZdFidJtyiwmAzDlN9IOkEAkESW5nP0qTqHJDs5RSEBUAadU80gTAgACxlTY4fVohmkhi4mIIAIs6gsNOtYTVovvM9cNyKrNMITo0xCjkc21kCfvO0iUBvrJIU5bG60OiLZoN4+f4it/OeuMAtc+vYY3/aBpzNb+c9MYEfvjsUvTbyC5r8ytTL+6voMHXBDGTptMBQzE6ioEM86iGB0xawa5WxwC5U8q+mDvgNAPlKXPUSNc6a5pj3miwH3hn5djcYzabGATv6FNokh1lWbNw61FaGsGAp1zrWTYlqN4BBB6HpGJsxmkqFixIpiDDI3O0qD92Ym5hUNiwZiIEi3m1qqhDuXUgrdl1KdJXkqqFMgkwHUrY3BxXeuW8GajsG2Jp0tSus8pBp/wCZAI336nUDjGADcd/CcSZurwztVpWEpRACVGfVcSBNNNAMCd2jvJjFDMZxFoDxAVWmAqgHVrkQuhgQGkajdQRJMd5KFfmZWZXUOAvuKTIQrAUaGiSZAJiYImcCvtBmpcUwZSivhrfciA7fEj5AYKjS1jsOxU92ASFFXzb5ioimEUvAVdl1EajtzN1JMk/pi3W4Zm6NaoKWXzAUlgoVHcFLhSGUENYyD54xEqQQRYi4PnbG3Q9pa50r4mkEgTeB0kgW88dB7HNswCNyzAg5rY9nPZt0p1WzNN1LLpWk9TwbEe80sp3MKDb3iREYpZ7hOs5fK0xRFamh8Wojcmm3M7ES3MegJ5oWRpxPxDNZNCkVMzWIfnIqKsrG3II3gyGkywtuKXEePUvC8PLUVo6o1MohiN4Lks7T5t8MZ261zsW/2Hv+rozhiFrVPZSu/hUxm6IpBNLNdFXn5lCHnqmDqkqoMRvvXr5Z0CKSGfK0XdykstwqopNj5k7QpO18C68RqhQodgoGwYgd9gYxZ4Pxqrl6niUze8+c+hmbn5nDDRqEXIP2juyrG1W+E8RRKbJSpDMV6wcOdGsibKirGx98lbzpE2t7iXsnVoU2qVvuwqqRKnmqN/8AbF7lQeZhIBtgpyPGMxXpB2ztLK0ySrKqEuBsNoTUWgaWIkGe04753KsdNX7TnaimFghKTmYBREh2kfmYHtgBUeHEgc9p6BWWiENHhrinTrHStOo5RGZgJIJBMbhAZGoiLHtgm4vwmkuSAXNLUFMkqfDaKrE7IZPKNRud46YsZvj2aypk0UorUA8Km6iaYQACEMsm83g3Nzga4txqtmG1VnLHpew9N/1nBgVahBNgDO9V4Wgq7x/Ps65SsGiqEIZpuSpWDP8AMX+RGLfBuKrUMOAKiiQFWBUiSYUEAPDNyiAZ6RGBUtMemFp1CDKkggyD2IuCPPrhh0dpZhUbVLTIR/Qzjgu0IhZpZWZ2YsFWx8IaRyqDEn1JN6devqYMfuquksjRIYW2J0kpHvIwkC42JD8jmQ6rUGkGqZMwNLgKrqo3vpJHS4kHozKMzCjLuXqafdSgOZl1NH3RPKlz5QOuOcAZOyO/bmtOwFS5rM60RCXCAc6GlVbU34VLKhDJquYPNizSreIxAk6b6StRRBsso2iVERafw2FsQreo/hszEwviVBTPuk6vDpBVVoLQXa0zAa0z0cmXgmq76YJBzLLEHmhFVQVjst77ReODQI775qNLhdBXH1/iav8ANjBJGN7jk/aKp/1H6/TA6+59cdSl6beQWN/mK2sr7q/y4OuAVgMpTBm+uSGIMammwEEESLkwYIBOATLnlWPyj+mDvgaD7JTJE6Q+oAEnSWOom8AAeU3A1LJnPpvkHPoUyj5itOlSZdRKgXkrAkxJuSsmxmzDtpsZyalJSSiA/eEwGUqU08peAZJvTCiV2pkxpIN7U7lvvF5SQxJ2HmCZ6eZMXNzFDMVIYsgnwzbUSdRcltBm4J5CAASpKiCJjnU5m3e75haX5d95K4Q6eJW3F2YOl1YKVDKwuDYTNjqtO+OctfB89cu1SkLC6nU5YsxVmhQoEmLlmJFtsc/YEeV8b9B2zw9rpFfZCT6/bCA7b48BhJ+vljes6eB6/UYaDtjxbDbft+uIopQJiJJJAAjc9NsIwKkhgQRuCCI+eNXgPgga3YCqrAoGcosDrIpsC09DHQ36TP4XiFqtWmQQQUpBqhIJmddRff1XLzq7QDZZqQSIKLDZZjZVhS8UwFLaRNixgsSJ3Fv1GIadZkIZWKsLgqSCD5EXGCHMcURUXS7j7saCrUy+oKygPpPJIK3ueSIO5GzH0cSm4umQoRGSdrNyet9+s4Qnb++EHx64QHDEKTC/PCYTEURX7L1T4NRAQIedRWYBBBjVYEwLmQLnfFytRZSI1KukUQxuyH3VYQR+MrI2OmQTpvlcBWKTOCplgAGJEkA7GDBBaxgi2LyVpICKI0rUVCZLtAYLqtABCsfxGx2nHLq+qSMlsYAGCc1qUQdOlJAFjI3GwMQ0rpsO8nsZmoIVMshkiSpBUOJ96OoHaALkmBBxWy1cMsoQA0tzMeYG4sZn8sdCvSMWqRVrdrki8KDIs19O51DSbA9QMZTxTUDcfP8AEVf5zgeq+8fU4I+P/wDUVf5v6YHKu59Tjs0vTbyCwPzK18ueVe8D9sHHAcwRlaQC1GHMSKdLURDGDq1LpMnqbiR3kHy3ur6f0wZ8GWcqgIkFWB5Swuze9H4IFx1tF4nPpvkHPoU2hdyvZn7QVJNGqqgFrqC5aCeVUVgCSJ+8ZoJsAYOIPD0+EDRqIRcK9ZQXZweYhhJcy195J+FOrw6l4gprTpliRJ5wEWTdpcQSsBV3Jk7RPszRRCUKgJbq33ZJBMwdQQkCHjlae+Mgw2A/H9pxDibq3oId3IFJWYMolSbBQPIAsIiLg22sK8cyhVw+khKo1rbYkAsPgTgwo8PqkFqfh1FIkuaYYn/dTqKGMMRqAvzSTvivVo02oDxGNRXAKjbRABXSi8tKFLWvJK3MnF0qgpulU9mMYQgampJAAJJgAASSTHzOJ6mUXQrCojErLLsVlgFAM85MzAuOuJ87wxqbDSwYFoVlOzjoeqOP+RjQAzBeG8LWGKmUpF9SjUwLBCQYBuTE+hx0TUkAtIWUN2FZtHISq763lqYtpKLJYkzqB5WAGm8HFjK8HGorV1C5VSpEBhrDE9TBpGFEaoiRi23EqriaRuSvIUBcqeVSzlACCZAC9CR54hTiuYcjw3pJr0ABCoguxAPNLB9RJLAyNQMgHAF1Qg5Doihqp1uGgUnqg1AoK6AyQWRraiZ0gTIAEzHkTibNcOTwxUpH7sW1FixeoSISAoAaOgsL3OJstXryoZKYUoklgFUKw0KzlSC1gVgkjcaZxWq8QqmtIdavg6mU6AoIADOdI0mbE97YuXzmqgKKtw1vuwmt3eZBQoAw3UF41ED3jYDFn/B9BQVdRZtJNNY16ZhgN5a6n4N2nD62aqkOfDamxC0gwUABrllkjkDK+owZEKSYJOGZxHRXqUzS8FoVmpqqgmCIA96N5Is0G5AxMTzaR++/mFcBVc1kdLi5VGNjGorJPKYPMQRBjFvM0l55oeG3hgU1GpjqBKszabFiVNzAsLHCLn2DooAphgCYcJJfm169HJv+ECwjpa3k6tVuZ2qJTVWJai0F9I3Ys2oi0AkHrHXFFzhE9997VYA2LFzuTakYaD2IvIuP6T8cQUqZZgoEkkAAdTiy9Cq3hqQTqugJ3Lwxud51A37+uN/g+QSnckO7CNSmVQGZggiTCsC3TpOLfW1bZNyoymXmAruRy6oqU7Bkt31TpdyAfIkDtv6M8Koq0VemgZY0kVipfQJ60rjTMwdjBw6nSqEsgbUVIksgY7fnVl1QLS17G+GyqNClajBSDMBaYsb6IWigN2Blm2vJOOeNu3391p2AKQM4d9NHR7raS5dST7xDBFZGhbwSDaQcWKOaeVmlVBEWUU3BE8zQSjX2nTbpBJnPzvDqYRXCI8+8SsuSfxxA1EESQsyJjFjhVNEI8NQNYJlQsECNLEj3kk7Abm8EYp2EtnPvmra12UoW4+/8RV/m/oMD9Xc+uCDjp+/q9Ob+mB+seY+uOpS9NvILE/zFauWPKvpgx4S5+y09IDNzaVLhSTqMadRu19wCwvpgmQH0Byr6DBdwnLU2y1E1AsIWgltNyxgSOhI7E2sDeEaXGFs7+hTKM4lOuYVNccyggMFBADE8zMxPc7wSTN7TixSlSCFRAJAOqIgyojQJHSV1EWkC+PCiBDNcrMTCkDckkksvmRpIi4AmFy9IBalSGMapI5YIgBBeB1H+3rcY5xG9by4AKnWytJFDZhaOqSWY01GsdNOkc5/lBNubTuIKvHKFQ6QDTtpUlSidgCBVYKPPT6kdBSpVLGWJZupJkn4nDScdIaII8RlYjpBmWiFs8UDKlSZDDMN8DpHbD85xuKa+AVpyWZkKKxBnluyBRAsAvQXg4xfEMRJiZibTETHeBiJh/XthootgA3hKxmbLeHHwagLIFX8wBZxEFYJYDSGCnT5eZx7M8WaiyUqVNAEWFkLUYFveMqzAE9Vv54wCManB8+tPxNYZtYW4mQQZmzrJnrMjp1mnUWASBPBQOO9W6HFVVCzKRX0Waqsg6mLakGg/m2OlbWJkjEFbjbAuKQpqGtrWlpYgwTuzRJHfoOuG5jioimi0waSkEo4ksY0nmvbSbEAaegtetnM6rhYpKkAi1rkqZsB1DCDIAYCLTim0xMlqsu4qahxaF0soZgwZWBKkkLp5iLlQtoBW25w6jxk6izoHPKEGqFQL0CkHlMKSARtviFM3TBX7oEKxIBa8GCQTp5rgnmBEMRhM9nEqBAtPRp1SREGSSLACImJv02wWAE+VVPFWX43LKzIDBJu0lZvKmAdQv72oDoBhr8ZdxDqlSGJXWJj4KQpt1098ZR+v1x6MEKTNyrEVq8NzD1K9IMbBxAAAC7CwGwhR8saWSzSUqFMvPMsKqk6m53mQCIXmiSY8mgwNoxEEGI2ItfDQLj+2AfRD+X+/tGyoW5Imp56lVYcqAiIFRE5h21tINu5XynbGlTpuqsCAATKoV0jSdwVCyFAm4ubCL3ByLfD6/fBL7KIWSoNMibTeTFwAdou0+eM1fRw1sgp9KuSYIWjUzQ1QVgkmTPSwk8qDSAxEXMX88NyrAFWlApNyzCn94N4DkEkjqOYdZBjD6GUT3Dcbd46XDTYd22su8w7M5NWdFqaWMkoHJuRGoCG5rRIt3CtjKAAYWlzgRb5Qvx4/xFX+b+mB2t7x9cEPHB/EVP5v6f8AOB6t7xx1aXpt5Bcx/mK1sp7i4LuG5UVcolMqzEioRpdVI5oB0OR4kEjYgja8xgSy3uL6DBjwqhqylE9AxloHIA5cyfM01EdTGEaYYYDx6FNoXdCqir4VNxVqVXgqLltSrykKUY8t+t1uLnbC0aulS6MpWoVIFU+FEWY6SxQrCwCNZ27HGetTSCGOoUioBi5otIZDO4uCB0lu9puLZ+kuipQU62HvVACVAJAKgyFNoB6BRFzOFFkujMn2WkHCzFkMuM81mcayypVhAVUwQpJkA3G97iGve4xntv8AH++JKrliSxJJMkm5J6z3PnhhEfA46DQQACsBMmyQfX64QG4+OFA+vnhZvi1SQnf0wrb4aDbClsRRem315YQGw+GLWVyhqCpBjQhf5EW/WZ8sa9fhiFKSBVV1H3r6wxDRN1X8MiNUntAvK3VWtMFEGyh8/Xyx4L574v5XLKGqq66iqsFJYgBwDckC9gxi3u74enDUIdVdqjJTZyaakrqBEKCYJsTLRFhE4s1AFMJWZt9euGzifO5bw3KTMXBGxDAEH5HEQ6fX1vggZEoUij5f+MKq3v8AW+EHfDnxaiUYJMiFphAmhdS6mao5GoleUrJAADmDpM8t8DQP188W8rnmUaSNdMmWQ3HYkdUb/UL+othVZhe2Am0nBrrogyVamjCl96xAJJ0JEQSWksp0SxIZjYE/mtJw/KEM1Ys1W0BnqaFVbzpd5d7AiQo/FBxUzVekGFNUYKvM6k++qqXVQZnS28dCfSHcGBqHxH53qODpgXUa6cAHtLHTsFQYwnyE5df0tjh4hNzmsv2g/wCpq/zf0GB2qLn1wQ8eP8TUn8w/YdsD2a99vXG6l6beQWB/mK1Mt7i+mDjgFHXkh3hxZiSBru3hgHxNO9rzHcwDZY8i+mCJUVsnRBBBU1GDDcAOoYehDT6qMJ0puJoHHoU7R/Opaq0nr1aLKyIDI0EBnKi2pmm0SQLAeW+Mb2hSKogALpXSoIbQNolSZMyZ88XOKuKaFKZZVDAHl0swYFoYwGK2kA2M7WGMWcVozP5pmlPvgAUerCN/fEgwkf1xsWNIGwv1+2Gx9fLCzt/fEUTTt8O2NOnnqJVQ+XBYAAstRl1QNyADfvf5YzifPp3wk+f1GBc0O7hWDC28pxeghIXLlA0hm8Rn5TI92VDQb3MeWFr8apAaUpu0UvCFRm0ErsZRQQL+eMRp/b98JG2A1LJnqVeMrXpcaAJJoqxO51EEkAwT0O5m0kGJGJP8eFOmq0aaKJJZW1OQeh1WkeV48sYmn9z3wvT/AM4hoMOxTGU/MZou0tAtAAsAAIAj0AxDq2w4YQLhgEZIU0G312/4w9o+vjhun6nDma+/1fFqL31t64UYQ4ZOIoibwF8IVCZakic6OpLTAAIE6QshZIvGL3B010lJCoNLhjBRImQSywFMkgqCCQxPYEY4UzePTCkqS6g6ZmDYjzEdNsbVcU2KVmQ6iGqMunShCjlAgXWYFukzfHPrMgxvXRo1A9l9iy+P2zNX1HXyH98D9a7HBF7QGczVPcj9lwOVveONdL028gsD/MVq5T3B6f1wSQBkqJZgqTUDRdm5pCKNhJEk7CB1gEby/uD0xtVMuXy+URfeZqo/UXPoL/DA1wCGzv6FHSeWuJGadmmfMUdSsx0GKlLUSBc6XA7QYJ7jzvhDG9nOG1MrFanUMixMRv8AMEdIP64noZVM3SLnRSqrOsqIH+klZNiOoi4PbC2V2NbiF2z7KOYSYOaG1G+EI/ribNUHpuUcQymCP2xXZvqMawQRISiEinCn+mGg4cPPscRRNmfl29ML/wAfti/w+mWFTTQ8YhZkauSZAaFIm569sLw7LodXieIWA5aYB5z0GoAmSTtAH+obYEvAVws4r9X74UX7fPG7k/Z6rpfxE0MY0K9iZYS2mZIVdR2/Y4q53ILSVl1q5XnLIQQVJpoonpdnMeQ8jgRVaTAKvCYlZs2wgTfGi6UhLClW0hRZmEajMSwSy6eg3g3wzN0kFOmaZBLe9zanntogBVkdybi8HBB4KqFSUYb0wRvw9kYpTocpRmFRlJZrWuwC0iTAICyO53wPlYsdxbFMeHZKyITA2/T4euFf6t64Qm31548T6fP1waFeOF/5wrHG5wXgXiAPVMA3VJgsO57C/wDzhdWq2m3E5E1pcYCzOGZV3caGKabtUkr4Yi5LdLY1hxBKlWAxBU6abvLBwRpIqar81+b/AFQRFxXr5k5hxRpFUpaoUAQCBfUw3Y2m/wCmH8W4D4ADh9ayNU+fW3naMIe5pcA8wTkE1hc27VB7RD+Iq+o6+S4G6/vH1wSe0TfxNb1X/tXA3mPeb1OHUvTbyH4Sn+YrTy3uL6YJaVGocpl6tIEtSeo0ATae34ttuoJwOZcci+mDb2bR/syaCshns2xEiRbcX64VpT8LQePQq27UOcW49UrKFYKqz+Gbx5ljby/4xPwZa7UnWiEQEgM9wzdYmSIg9ALN2Jxtcc4QlWWAC1NwwEBv5vkb7/AQcXhfEAlM0ahdL8rILqQZIN9pH7g22U1wdSik3bl14ogZd4iouKAtQQuPvKTmix3lYlTPWNvhPXGU2XaA2ltJ/FBj57YI+K+GvhKWDrUqeI725htPL0IJsO2Nbimaq0aaVFdmBaGpcrU2Q+QFrDecFTrkAQMye/dRzboCC4elBiCVUsBuQCQPUj+uDCrwmkA6+GtiRqk6hMXBmBp6CI7z1scGao9SsFZ6aUjppopAW0iWJHNcDr1xf1jSCWjJDgvHfdkEU8y4EK7KAdQ0tBDREyLzFvjjQPHKpplTVzJqEiGOYbTAixSL9b6uotbDOPov2irpiNXS48/W84zm9MaQA8AkIZhPy9YodQAJH5lDX7w0gm8z3vhftLaidRkmSe5kEEzve98Q6P6dMLH18sHCqVptxysAkVKoZdUsahOsG45Ta3xm3bDW41X3FQg/6URT80UE+s4zSP6/thYwGrbuV4ipBmXkEsxOoNczzCIN7E2wlOg7zpVn6nSCf2w1R9fLBnwJZy40OVgEnw2h9d7kbnpESCPhA1amrEwraJQWw3GxFr9749SpFjCgsewEnr0HrgvyNMZgJVrIrVDqRiwPMF/EQCOa8T5HEZmm6U6INIVXPiGnuFW0AmSq9fKe2FfVDFhi/f6V4O/b9oeyeTZqyU2BEsJBEGNzY32BwQU6OZqVXrUmQKGKKrbFUlVBWNrk36kkYf7QVlptSaZZHkXBOgRINyd+5w/NV6OXcMTUb3mWmsaQW3JNiA0H8wF4GE1KjnxhFyLbefvZMY0DNCxzDJU1ABHVjYCykWIA2jpGNilWr50imFAQEaioIANwJJJk9l/84j4bkvtDvWre7NwOXU3YXsoEedwJEkgrp0mAUJoRFuVKmIHaBPS+1/O2L0is1pFhiG3cgEoM9om/iqvqP+1cDlf3j64IvaVf4mr/ALev+kd8D9VoYiBucaqPpN5D8IX+YrUy5GlfQYMeB5jTlqA6F6gNp3K9Iv6b9oMEBdAcq9bYNOB0wcohIHKztqN9IkSSoHMBM3I267YTpcYBO/oVACZDc/8AFbzFUBmVtKkAEXChp1AABhy3UH3j62xj5z2cd6jNrRZgkHVIMCZhfqRgio8PqK5bS+wBJUmYlpLEQ06r9LdoGKxfwzUUCyKHUe7pnVKiRIErIAsJPSMYKdQsMsKYWgrO/wAIINPx2RhS2CzqcTIUggAgXuLgG/TF5MoUZiDAYlmEAXiHgG5mQSTIEC2MfitJ1qUatPcEKB6+6D0gzB+HfFviVMUKZqkmpqewUQqwIQTIMiDzAAtY2jDTieB4s9nGUJFlotnCCEKBnYSGiRB2lZ57bsCNzbEdbLa4DMCjbrvIBJYWuQTuRBkAXw0py1Bp5ZhhAgloibQSZF9zivlNNZqoDNTemfeI1jlJiRMkQDykEWHbCGbxaOHz/isgnj04cduafmuFUnYsyU9Z94sai6jaSFVwAJ3gCMYntHwLwTrpgGnbUFJPhm3U30+ZxbSi75tybJSECJI0kEKB3kS3nB3ONPxTCwQNTlLgNCqW1biLhSIi040Co+kRebKg2SZQICI+X9MIv1+mDLN+yisNShqZuYVCVj+Xcem/YYyn9mKkwHpmDpNzv293f6742N0qm4ZoSwrCJ3+P7YnyeWao6og1Mdh2/sB3xv5X2S1e9Ukc0+Gs+7YiWiCO0EnpjVy+WFAgIukFgp5ZJBG5Ym8MRtEXttgKmltFm3KtrDtVZeA0kUavBf8AM7uwE9fcqKFXoJGLT5JV06E8MJMLfYzqksxOgmDubLFpnFXilJqtN1G4MCBY6dJj9h64dwLJtUpU3Y3RSQoXmYXCEkERYsIkyN8Y5JZic7aiwmYCsnVSXUTqCxIG9xuSDYfC564k8FipJaBZoblIBM8xJttZgBMCxjFbg2Y8RVKoRzMq/iIgAmDFpFzEbYSvmAKtJNPvs0MtgGVhLwLG8yRBiL4XBx4du+3H9KolvTrP3ScT4Ipp6SYgsxqEQNRI1l7jeb7QQBa+Kmf9nXqtratTnYCAukAQFALyI/v1wnGsk4CUkIKs8AkQVESitcyFUklpmN9sa6MVJT8IUSWBlgpgdbHfeb4cajmNBDt+xFhkwqnD6HhLTpFkkEwdQGptR2Um+4U+mJDmGSktSxLRphbKSCbkk6iL9uu4BGJ8ujBAViWVWdtJJZjBiQwkCQAIsPicR08iJRYkkHlII1aABqtOk7CRqkEAgkAqokF0lU5pww3NC/tMf4mp/t/7RgdrLzG/XG/7SL/E1P8Ab/2jA9mPePrjqUfSbyH4QP8AMVrZf3F9MGPAM1TXKgGpSD6nhXJtJ3IjaJ6329A6pFMBTflG3piD7avZsSrRFVoBKgdBXQXGVMEPlEZXUyoVZUEHcLIPlcHvFsO8SiUqA5jLg1LND+6smQIAkwzGYHM2wGOdtn1nY4Z9uXs36YR9GP8Ao/CLWcF0fOVaDKQuaogzKl6k6SDKjbYEbeXXHqtTKlVLVqTMhlUNdjSD9Dp0mY7H++OcHPL2OEOdU9D8h/fFjQwP5FVj4I3bNVLzm8oSSTq0kss3ENpkR06gW6CLFCvlru1ZBVIioab1FSp/MoS3w+GAEZxezY8udXscEdGG/wBoHRQP4LoGWzNEay2ZoqWYkldYIEAKBybiN+5mMKc3l9LD7TT94OpOskMLm2jmlhN99TDHPxnUvZv0x584nQN+mB+jbnJ+Fes4I9NfKsSzVaBOhVAKMwEati1KVHMDsTaDO+LmWz+WAjx8uANgoqILjm5dETM7bg97nmn2xex/TCjOr5/pijobYiT8KazguiPmsq5+9q5QmLt4bE6v91M6rReQdz1gRZXM5dfD/iaP3aqBHiXMQSYpbAEwO5k7AY5+c6vY/pjwzi9j+mC+kbvPwprOC6Nl85lgsfa0vqLAGppJJmw8PpYA9hGIsrVywUq+bpxLaSjVkOljOloTmF+uwtGOffa17H6+OEGbHY4oaI0bSprOCPKlVAQKOdytKmqkKnh1Hju0snvX97f5mUoPQa2YzVCsNQZSgq02Rh+UrTsthYR64BRnF7H6+OPfbF7Ng/pxv/E+8KsfBdAqZ+h4ixmKZVZmRVZmJtJZln3ZHx7Ww7/EsvqDfaFJ5gdWs8pFgBotDqp+B2mcc+GdXs2GtnB5/pgDobDtPwr1nBdBGbysIpr0Sqvqur3GllCmaZ1RqEHsL3EmxR4rllYxXy6gyDpR1OnpcU95Bt6QZE45s2cHn+mPHOL54h0Nh2n4U1nBbHtHUVsw7IwdTEMoMGwHUA2M4H6vvH1xZGaHY4kXLyJnfy/5xpa0NaGjYgJkyv/Z"/>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5" name="AutoShape 4" descr="data:image/jpeg;base64,/9j/4AAQSkZJRgABAQAAAQABAAD/2wCEAAkGBxQTEhQUExQWFBUXGR0aFxgYGCAcHhcYHSIgHBcfIBwaHSgiGRwlGxgdITIhJSkrLi4uHCAzODMsNygtLisBCgoKDg0OGxAQGy4kICQsNCwsLywtLCwsLCw0NywvLDAsNCw4NDQvLCwsLC8wNCwsLDQvLCwsLCwsLCwsLCwsLP/AABEIAQ4AuwMBIgACEQEDEQH/xAAbAAABBQEBAAAAAAAAAAAAAAAGAQIDBAUHAP/EAEIQAAIBAgQEAwUGBAUDAwUAAAECEQMhAAQSMQUiQVETYXEGMoGR8BQjQlKhsSRywdEVM2KC4TSy8VNjkhZDc6LC/8QAGQEAAgMBAAAAAAAAAAAAAAAAAgMAAQQF/8QAMREAAQMCAggFBAMBAQAAAAAAAQACEQMhEjEEE0FRYXHB8CIyM5GhFIGx0ULh8VIF/9oADAMBAAIRAxEAPwDlxqHoSPjGGnMP+dvnhAJwe8I4VQOXou1KiSUDM1TlECzXE3iL6T5xhNauKQBImUbW4kB/aqn5m274T7U/5m+eOhNwuhyKMvl2ZmIOmSANLMPxCLqBJiZ6GIbT4ZlioY5elZlV9Km0xDAltuZWgi3MJJE4R9cP+UWr4rn32t9tTfM4Q5lvzN/8j5YPs9kKAA05akrMQAKinebyFI/AGYAEzG/QOr5PLDRTWhTWq/8AltUpHwqh7BhW1KT01AT8pg00H+Kmr4rn4zT9Gb5n6/8AGEOab87b/mOC8ZaoVkZTIarDRL6p6iBU6C5vt52xqZbLZVi6DL0ndOV6i0iKSP25q2poNiQPjF8GdKA2fKoMnaueDMvbnb5m+PDNP+Zj8T646Bk8hSZdTZakWBIZaVPqCRYMTbTpaCdmF+mJa3D8uELDL0ZLFU1U7EC2piDcQrHSoBIKrYknAfXNmMKvV8Vzls0/5mHxx45yp1dvn/zjo/8Ah1GXU0KCMrQNSkA2UnYm0kixMR162qfB6JAIo0bkwV5lg2WSSskXJMCbxijpwAnCr1XFctbNP+Zvmce+0t+Zv1x02tw6gqM3g0GIFgqs8sPe2APvCIi3cnb1Ph1HWyNQogxqX7snp7rDXYyQ0jcBgQsSYdOAzapquK5j9qb8x698L9pb8x+Z88dOp5HLMNX2ZFEAksoIBPvLI30xBJj0O4rZZcutEVK2VR7am8GmIpqdtQeqCxA30z1sLEwaaDk35U1XFc6XNEj3v1wn2hvzHr1wdNQOr7ulkDSYB0d1qLrUiTbxJBAImw+dhYyHhroFfL0Wq1C3h0svTk6B+MvUq6Qp3Bkbje8H9XbL5/pTVjeuemu35j88e8Y9z2x1AZOmahU0KIWJACQ4gwwMuVJllAjqeoglTlKClg1BECIXcsgJUSdNgR0RmM/6fOVfXjLD8q9VxXLfHbucebNMYub/AAx1Snk6Y0s+XpqraidNJm0RspKSSR1aACRa0TJT4dQYGKdImNghVhJ5SVaNIgN3mCRtpxD/AOgAJw9+ymp4rk6127n5n++M7Tjd48oGZrAAAeI1tv0xhTjex0gFJIgrbGD7h1UDL5ZI1akUhbgsVuIYmAQbgMCpIgld8c+Tpg94XTPh5WpIAWmIkkSb7kbAT5ztETGLTYhs92KNpN4Wk2aMN94ioonXUDC7XPvVFKwSLXNsVjNQOxEBzIlGkqFEwPElS2kmG1GNOJqgIDOSpYkxpWNJEQAPEaZAPMOxEdhvM+2NWm7qqU2CsRqLVZMGJMVQP0xipU3VLMTHOjJSZyrVfOUUphgKYLkxqEGQxYbRpBX1ZvzYt56oK4pCoCjUn1DROltEMpBckkaTuSoUlp2nEVLjDmrSp11UNUhuRmXSZ5AxdmDSViLQSDONGjnDUGtaYdSSoa/NEAEGVN31KFeJgQRMBhxNAgZDOeaBPohAofXy69Qbpqkk3Ngu41Extitkv4dWp0wz6qkt4i2SRqbUFIIGhbe8GKmLGTIcsA5qA88bauWNvygm0csgf6sPOcdSrFFRSQgYnYkWvJMF4WFlV5tRMThDLSG3++1ESbTb9b1j8LetTzNehVBOqagMR+IAMI/CQYgWlV/LjVh6So4htNjCNIUixID6mIOliBBjVAm2MjiXtV4NVqdGmrKjEFnZ5LzzRpdQEBJAAtaeuI8l7X1alSmjIih2VSVarI1ECb1SJEzjW6jUf4o2Kg6CiRapgEvTdCJmmrEkqQR7tRi8xtYme+IGz5UPfw9DSVIkrrPebnqQmkAmxbfD6VQmCIDD8y6pncEB1Ii1z3Ajqamb4eahdgygNp1XmDI2JjVPSYg22g4zNibqqjnYZpi/+9VpZeudKqNK7LDaioUBiCOZdQvMmCOonEJr63EGm4TUS8No1RAW9Q64DMTpYAco3JhGMlSdEKLAXmBBDVC4B5STBVfW04x+P8eqZdkVAjSsnVqMCSojS6xdGPxxbKZe6Goy+Ane0VV6WXKLLM76CQCLOXYgKZifd3uG9MWKGZenR8GqCQ1KGdfeWwkEkwOVgoYAktvjD/8ArWrI1UqRAsQDUBjrB8UwbWMGLHBDSzeoKKKawU8RZOqARInbUSxK8vMLE+bnsexoBG8oQc4TuD5KmirTVmJQEXU7M0knsTIhTDHeMMWilOtTrKajlV8NAFiQNTRBIOvoFYo2qDifN5YVxDwqhpARuux31autyFIuIMSZX8QyFpqx63kkQYXmJAlhpLsoufdtjLPiJ2nO6Iz+jv38lh8YzWZDZauYIHKVRSAC8SpJkksrAT0IttONevw9nDjWIYFIKXmGhlOoW5ttJgeWKWf46qeCwjXV5S0vCKCAxKagWOosAC1gsrPXM4j7T5qjUak60gVtY1IjcETU26406t9QAAAZ/nopMGVvnPkqT4lIVFGrwmQ6hAvB8USN4dVgzPfD/tGmotmUMSgLAy95NjYKDA1EEkkldIOow8PzRr0lLH/MUCxkJYh4DNfmDDTPfE1fJvVanLKCjAiFKWOkwyktDR1mSbEdQgwJBtn3/qjiYlua57x7/qK0/wDqP18zjBIwQe0S/wAVX3/zG/fGFHpjt0vIOSS7Na9MbY6RwTX9ny+jTdBMg3EtIFiD5bGfXHOKf9MFOar1DlsnQpEjxaZ1GfwqTbyXee8R3nLpjcQaOPQombVc9ofaAUwURw9Q2t7tP5cuoRaB6xBVszgvBkCLWqqzliuhBBEGI1AgiOt7R0xmcW4O9BQxKspIEjoe0egPyxo8LzuZpZYNRNJ0DMSNBL0zEmZAt1tIk9dsLwtFEal2ZzynhwRCzocFocVpU3r5WsbKSyNrtpdSQobcAB5EzEQcavHMlWqtQL06lJKLCpUrVSoS1+WDJnzAiBbsJccqFKNCkx5zqq1B2Lnl9N2t6YxKtZiILEgGwJMD0HTBUqGJoIOUxykqOdBR0OL5UKD41terTobWFJnTtEhjM7EC17Ys8EyNWgKoCNUSoxenWQqabKfzEtMC+wMz5Y5sCfo4fr6SYJ2nB/RtAIac++CEVFZ4uyGtUNONJa0bdJK/6SZI8jimjfU4VT9fLCDYY1tEABATdH/s/wC0FOqFFRhTrdSxhah6neAx6z1JImdIvVquZlgfCJ1HwzD2WOXUFEAggG4aZi0g45mfq2N3hntE1OjUSTrAHgtE6JPMDPQCSvY+RIxiq6IJlvymNqQiziPEFy6KazqakDkp7s3cAbL5sIM2kcuOf8RzrVqjVG3OwAsALAC+wFv3xBUqlpLGSTJJkknqSTv64jHww+jo7afNA50rwH1GOk5Wmz5MJQpGtTanpUIQArEcwqSwhgxvuTHYgnm6/P6OHI0bdd/PF1aOsjgrY7CjbJZmhltFF66hqaw3KzoWZtUAp+U7+RteRibhyGtWo5nLTmBSU06iyFqA3ioFcgQZJudjG4sAAn6+GFVo7zG+FfSNuZuez+d6vHddA4xllq5zK0398FmqAsJSmo1KGPflP69CCWZrLUc6Z8J01ITSq6t76QXAXc2gGTpH4cC3s1nvBzNN2JCyVb+VwVJPkNWo+mNvKJnKLNQV1SjR1Q7op0qZIIOktN9QjqD6YzVaJYRDogWJneZ6WTWuBGSpcB4t9ndqNY/d6jzKdWlpgkROpDGwn0MsrH1HNVD4b0qlN6RBmFLamtcAAiZAtIgm+8DlWSyBq1RTQ7n3iCBpHWNx6eeCLJ5Wrkq1Iq4elVdUcQQDqsJEnmAkg+RGxIJaVSpOdE+KJjegYDnsWN7SKfteY86r9PM98D4X9zje9oqk5muf/cbc33xgSL+pxvpeQckt2ZWpRNh6f2wQ5rPeCuQqKASKTgg7EMxVh8jY9LYG8vsPQf0wXZtVOTypcB6YSGC2emSzQ6zYibEbEwDEg4TXIlsi09CmUmlxIGao53PvnNNKlSIghjfVtsSdICqJPTFmnxGjlKOhStarctpMpJO5brAiy7xuMVuNI2XoCigOgn72qAR4jm4Ug3CgC3Qwd4nA6ThbKDKjQB5ZsN/P9KF5aZ2qbMZlndnc6mYyT3Mf8bYgLb+uPAX+vPCOL42gAJKRcaGX4U7UWr66YQTYuA0gxGneTuB1jHuCZDx61OncKTLEbhRJb4wDig9UDUBKgn3Sb2mJ7kSf1wJMnCCrA2q4OGVRQFcr90TpBLLM/wAk6iLETEWw/h/DfFpVqhdUFJZvHM0SFFxvt1MxAOCnh3smz5fLlhXquWR/DJC0lokyZZ7atNzB5QwG7Yp8G9n0r5irWekRk1d9MHQrtsEUzOkbkrMADGY6U2HXy7i+0pmrMqnlMov+H5ioPCNSdvDLuKcgNzTFPqZINgbjCf8A0+qtVVn1sKAdNNgahBkGeikEeZjG9nfZzMP4qZam2WypXkSrUC+NUMBghrENDRMkxCm5BAOZxet9nqqjaalVaOhhTbUodoIBIF4gzHcd5wsVXOPgOd+WUT+EWEbVg/4cRT8R3prI1KhaXafd5VBKgzu0Y9m+GvTo0qsqy1JspkqREBuzHePnGNqp7NPQrZen93XeqCNB1AU3F2D7SqgySDBhu15c/wAGp1s1SRc6jiop5yoVaYT3VARiNBIIAEbNI3w7XtkEOtn9u/wgwcFmZ7hCU6iL46hTSV2dlPvEnUqqoLNEeWGU+HU3p13Sq0UlWNSAGoSTqMAnSgX1O1sW+IZSpVp5UKpZ5akQt5eVXf1BE4t8J4HmKK1GrUXSk9KpqZhZdJKHV2Mz64XrSKcl191thj5RYPFELC49w8UKxpo3iLpUhoiSRzR5agYPaMZ842/aJda5eobF6QB+F/8A+8Yek9MaaLi5gJzS3iHWTmP7dsE3APaZVApZgakjSHAllUbKw/EoFgdx57AXbHh9WxKtJtVuFwVtcWmQiOplXyzfaaJStRLESpJCg/hcbqYI3vsbY9U4+a9XLoEWmq1kaNRYs0gSSYsAxEDud7RS9nMzVSr90uuQfEpkwr0wJaSxAsJIbpv3nboZBaOYHhwC33gqPtRpatICge85MLqE+8Au+rGWoAw+ISYsdv3TabS+wsNqwvaR5zWYP/uN++B9jc+pxv8AtJAzVf8A/I3n+uB9ok+pxro+m3kEl+ZWrQFl9BgpqhPs2UlWZmSCqzJpipqc2FjKgD44FqA5V9Bg+4dmiuRpTstMsR0fS7EoWBBEoGIETKzMSDn0swGnj0Kfo/nQ1xjL66ZekCyhmdhMtTBCglwCWElSSTYCL3jGF0/5wYUsxSoV69Vi9RWL09VMgPSZpN1dbtAMMOWx+GH7R1Sa07rpXSxMl1IsxMDmMyRFtumJozz5I+6LSmfzBsVmAfvhRhp/rj07fXbGxZFZyGbai4dNxO/Y2P6ftgpX27qgghF1/mhSfno1f/tgN+X1OFJvhNShTeZcETXkI3pVBmYqZnO6fEP+TR0mq02El2BUk2gap2I6Yo+1FWqDS0U61HKIBTo+ICASnvEyqy2uTDAbGAMYGRzzUai1EI1LJE+Yj9jv06XxLxXjVXMH71iYuL+UDzMC0mTv3wpujlrxER33JRF8jitj2iXQ48LOh1MKIqAMv5mYUeVEnvzEHYgai7KcKyNPnzGb8Y76KBsT5vBY+oQeuBVpiSDBkAxaRcj1jp54vZDIColV2qpSFMSA8zUYzCqFBk26xgzShoGKOUKsUnJEVDjdCrmahZTQotRNFNLQyho1EvDc7AEEmbWm+Gmtw7Lc1FauZq3CeKYVTsCQqqGjyLdLdcZmV4SlXJVKysFq0WOpQD94lmZiS0KVBMBRfSdyRjDQ7YEUGEkAmBYie81eMhFnslxHOtqo5UqLMzszadybltYAktERJxbzZaq1ejnOIqugKeWGWo5AaL6SyqOUxJmBBvgJFZgCAYmxgm4vY9xhJtaMWdHbiLhA+11MZiFNmMyz6NRPKoRRA5VAsLfOepOIWGPE4TV/XrjQAAgXov8ALCfW+Hdfl1xHHwxFFreztBjVWpA8ND945IAQEETJgTeQOpGNumlMGkBTdUjw3rAE0ywZWQhhYr4iSf5ja13ZzNq6Ggwc1HUM81Yp0Co1SsqYAF2X4AmManAswqoi0mLstP31SWqamaAA2klEVXaDc2MWg8ys8u8RC6NNgYyN/wCEF+0n/VV/52wPuLn1wRe0gH2mv/O2B1xc+uN9L028gue/MrVobL6D+mDvI1gMplgYIKsGTbWr61ImLcxS+4vHXARR2X0H7YOMrmRRyVGoTVH3bAaCq6jqMJrNMsJPRTsCemM+mCQ0cehTaBhxKwqFDUSasqKrirU/9uisksfyyXsOsDuJk49kKbutOjy1KahfDqGNQkkaGYw3vSATcMIJxfpZUVKFTxqZpw+oqC4gfmZ5MkSSfEkgBoAxLlcuzU2UDRSpOAAymsCF/wAwL4vLBYQAukiLwbFOsh2IG/wtEAswxb5lA1VCrEMCGBIINiD1BB2OGg/Xyxf4zmkqViyTpgAEi7AACTcxt3JiJxR1Y6LSSASsJibJcOo0WdgiKWZjAVRJJvYAb4YmCvhHCxltGYq5kUm0khFQliGEwSYixE6Ax3wFSoGDjs4q2tkoRxbyPC6lVarpEUk1sSYkXso3ZjBttY3GN/gVCnWfNZitQNSnzEkyqJqJLnUrD7wCIAPUmDFqHA6Vaspo04p01GqvVCxCwf8AMebiJAQEAzsdxRqzMWiJlTCpPZupmdGYFF00qut6dRVcVI7I6sCwAJmwtvthh9qH/wDRygPcZSjP6pH6Yn9l4zDDL1Vc0QpdqdIaWdhYF2CkkKGJlrDT0mcMyvAGq0azUEas61tKhbsKS3LBQectqXYGINryAJYHHHGzuUV4soOI+0lStQFGoFIDagVlNogCmjClG99E+dsN/wAOQ5SnUTU1Y1tBEgKFMhQBuSSAZnrEdcT5f2Qzjb5d6Yn3qv3QH/zg/IE40qPBGanmMrSdKjLUWGLaFb3S0F4sLi++BfVYyA0jO/LJRrSc0O8R4d4QUGpTdzOpab69EbamA0z0gExF8bOQ4RSalSDfdtWfSWqSWCBdbPSUQNJI0gnVM/hxLmPYTMB9NN6LrA5jWRRqjnABbVAaRMXAmL4jrcAOVKvUr02qa0VadMlyQTfUxAAAWYicU6uxzYa66trSDcIfztEJUqLMhWZZ7wY6YrY0eM/9RVg/iPz6/rOKA+GNLDLQUBsV4m+L2S4d7tSsQlI3j8VQDoq9iRGowB54osNxg14XU8YeJSLIVXSwKLdwg0gMG1MiiIUx0sb4XXe5rbJlJrS7xKDilOmzl1Vk1K3igklkSoIR2WTHNcgbArYSMWPZ12pIq1FCFXEvJIdAC6QQCCutxcTIsRbEXDstSLB9BSpEsQ9QlWJ0nUCRBZp3JEKQbnD+D5ltRoVEqUmaCq02AWrBvqpnVT1Ac0IBsbTE4XCWFo2b81rJ8QnPLh90Ne0J/iaw/wBRxgMLn1wRcfH8TWn85wOvufXHQo+m3kFgf5itfK+6voP2x0HhOeoplcolVo8SQF8PVzBzoaZEAE9L/li889y/ur/KMHvCP+jpQ2gkFQ6gag2skASQDMRpkE9DICtm02MLZ39Cm0fMrwr2Ckn/AEjlJAMppjSYMgiFLNNiGFsItTUtRFDh4I5ULCCOV9Wkg8otJm/eMVDRpMWIEIWBYLJl7F1dCB+WdLQw30nFikuppDayATpIQ77OWvAtsIB33BxzTbmtpDSLLnOZoPTbS6sjb6WBUj4GDiHtjoIr0qtNVrPQi4ZV1OqdtPgoVnuVZT3JxTHBaFMu6AsyrqQzrUWlTdQJmDBLRIkXBx0xpgA8QuseoJMNKDjTYSSpAmJItqG49YO3njV4XxenSWGy1Kq/56g1W6DS4K/GMLxg2q9f4l/2GKXDuF1swYo02qRExYCdpYwF26kYeCHsl1vvCVEGAtx/bHxD9/QWuojSjOyqvwFmFxyxpsLYdU9sA40VKCNRAhaKsaSA+fhKARAiAFmbk7YweFcIq19fhBeQSdThO0KNW7GDbyOKXp9b98CKFLIDLiVMTkR572sY0mpUKaZam3vLTET66VWT5sCR0IicZOS4lUpT4baZieUH9GBGNBvZhmpGrSrU6iqrM0ygJAkomofeMFubAA2km2JeGezoarRStUCrVpmoNFyDsiEkQDcMd7W3xQNFrT89lX4iU/O8VpHKpFSs+Z1S0wEI6qyqoDKBG7GSTIjFTgPFqVOo7ZhHqowPItRlBY7ltLKTaQL2JnGK5Isd+o8+uGThgotDSEOIzKuVc+5kBn0n8JdiALwIJvEdsMGZYAAMVCsWGm0MYkyIM8o9OnXE+Q4TUqLrJSnSnT4lRgizeQJu5j8KgnEeb4fUp06dVhCVS3hnuFtJG6gzaYmJ2vgpbkquoKasx0qCWJsAN7dsIV+EiRbcd/PGlwrLvTr0Q6lNUOuqRKMOVvQxvjSyWWSpQpBwWCoIgXEs8wRfcDofTCqlcMPC3X9JjKZfkhoH9f3wa+ymWqU6b66dRNTbFDsANgRPNsTtA9MSZXL5egR4ZUNbUSKjMoiY1ohFwR7uje87YtUa+taja0CK1jT0EAAzLIwIBItDbfAzk0jSMbYAtxT6VEAySvU3CqHZdFidJtyiwmAzDlN9IOkEAkESW5nP0qTqHJDs5RSEBUAadU80gTAgACxlTY4fVohmkhi4mIIAIs6gsNOtYTVovvM9cNyKrNMITo0xCjkc21kCfvO0iUBvrJIU5bG60OiLZoN4+f4it/OeuMAtc+vYY3/aBpzNb+c9MYEfvjsUvTbyC5r8ytTL+6voMHXBDGTptMBQzE6ioEM86iGB0xawa5WxwC5U8q+mDvgNAPlKXPUSNc6a5pj3miwH3hn5djcYzabGATv6FNokh1lWbNw61FaGsGAp1zrWTYlqN4BBB6HpGJsxmkqFixIpiDDI3O0qD92Ym5hUNiwZiIEi3m1qqhDuXUgrdl1KdJXkqqFMgkwHUrY3BxXeuW8GajsG2Jp0tSus8pBp/wCZAI336nUDjGADcd/CcSZurwztVpWEpRACVGfVcSBNNNAMCd2jvJjFDMZxFoDxAVWmAqgHVrkQuhgQGkajdQRJMd5KFfmZWZXUOAvuKTIQrAUaGiSZAJiYImcCvtBmpcUwZSivhrfciA7fEj5AYKjS1jsOxU92ASFFXzb5ioimEUvAVdl1EajtzN1JMk/pi3W4Zm6NaoKWXzAUlgoVHcFLhSGUENYyD54xEqQQRYi4PnbG3Q9pa50r4mkEgTeB0kgW88dB7HNswCNyzAg5rY9nPZt0p1WzNN1LLpWk9TwbEe80sp3MKDb3iREYpZ7hOs5fK0xRFamh8Wojcmm3M7ES3MegJ5oWRpxPxDNZNCkVMzWIfnIqKsrG3II3gyGkywtuKXEePUvC8PLUVo6o1MohiN4Lks7T5t8MZ261zsW/2Hv+rozhiFrVPZSu/hUxm6IpBNLNdFXn5lCHnqmDqkqoMRvvXr5Z0CKSGfK0XdykstwqopNj5k7QpO18C68RqhQodgoGwYgd9gYxZ4Pxqrl6niUze8+c+hmbn5nDDRqEXIP2juyrG1W+E8RRKbJSpDMV6wcOdGsibKirGx98lbzpE2t7iXsnVoU2qVvuwqqRKnmqN/8AbF7lQeZhIBtgpyPGMxXpB2ztLK0ySrKqEuBsNoTUWgaWIkGe04753KsdNX7TnaimFghKTmYBREh2kfmYHtgBUeHEgc9p6BWWiENHhrinTrHStOo5RGZgJIJBMbhAZGoiLHtgm4vwmkuSAXNLUFMkqfDaKrE7IZPKNRud46YsZvj2aypk0UorUA8Km6iaYQACEMsm83g3Nzga4txqtmG1VnLHpew9N/1nBgVahBNgDO9V4Wgq7x/Ps65SsGiqEIZpuSpWDP8AMX+RGLfBuKrUMOAKiiQFWBUiSYUEAPDNyiAZ6RGBUtMemFp1CDKkggyD2IuCPPrhh0dpZhUbVLTIR/Qzjgu0IhZpZWZ2YsFWx8IaRyqDEn1JN6devqYMfuquksjRIYW2J0kpHvIwkC42JD8jmQ6rUGkGqZMwNLgKrqo3vpJHS4kHozKMzCjLuXqafdSgOZl1NH3RPKlz5QOuOcAZOyO/bmtOwFS5rM60RCXCAc6GlVbU34VLKhDJquYPNizSreIxAk6b6StRRBsso2iVERafw2FsQreo/hszEwviVBTPuk6vDpBVVoLQXa0zAa0z0cmXgmq76YJBzLLEHmhFVQVjst77ReODQI775qNLhdBXH1/iav8ANjBJGN7jk/aKp/1H6/TA6+59cdSl6beQWN/mK2sr7q/y4OuAVgMpTBm+uSGIMammwEEESLkwYIBOATLnlWPyj+mDvgaD7JTJE6Q+oAEnSWOom8AAeU3A1LJnPpvkHPoUyj5itOlSZdRKgXkrAkxJuSsmxmzDtpsZyalJSSiA/eEwGUqU08peAZJvTCiV2pkxpIN7U7lvvF5SQxJ2HmCZ6eZMXNzFDMVIYsgnwzbUSdRcltBm4J5CAASpKiCJjnU5m3e75haX5d95K4Q6eJW3F2YOl1YKVDKwuDYTNjqtO+OctfB89cu1SkLC6nU5YsxVmhQoEmLlmJFtsc/YEeV8b9B2zw9rpFfZCT6/bCA7b48BhJ+vljes6eB6/UYaDtjxbDbft+uIopQJiJJJAAjc9NsIwKkhgQRuCCI+eNXgPgga3YCqrAoGcosDrIpsC09DHQ36TP4XiFqtWmQQQUpBqhIJmddRff1XLzq7QDZZqQSIKLDZZjZVhS8UwFLaRNixgsSJ3Fv1GIadZkIZWKsLgqSCD5EXGCHMcURUXS7j7saCrUy+oKygPpPJIK3ueSIO5GzH0cSm4umQoRGSdrNyet9+s4Qnb++EHx64QHDEKTC/PCYTEURX7L1T4NRAQIedRWYBBBjVYEwLmQLnfFytRZSI1KukUQxuyH3VYQR+MrI2OmQTpvlcBWKTOCplgAGJEkA7GDBBaxgi2LyVpICKI0rUVCZLtAYLqtABCsfxGx2nHLq+qSMlsYAGCc1qUQdOlJAFjI3GwMQ0rpsO8nsZmoIVMshkiSpBUOJ96OoHaALkmBBxWy1cMsoQA0tzMeYG4sZn8sdCvSMWqRVrdrki8KDIs19O51DSbA9QMZTxTUDcfP8AEVf5zgeq+8fU4I+P/wDUVf5v6YHKu59Tjs0vTbyCwPzK18ueVe8D9sHHAcwRlaQC1GHMSKdLURDGDq1LpMnqbiR3kHy3ur6f0wZ8GWcqgIkFWB5Swuze9H4IFx1tF4nPpvkHPoU2hdyvZn7QVJNGqqgFrqC5aCeVUVgCSJ+8ZoJsAYOIPD0+EDRqIRcK9ZQXZweYhhJcy195J+FOrw6l4gprTpliRJ5wEWTdpcQSsBV3Jk7RPszRRCUKgJbq33ZJBMwdQQkCHjlae+Mgw2A/H9pxDibq3oId3IFJWYMolSbBQPIAsIiLg22sK8cyhVw+khKo1rbYkAsPgTgwo8PqkFqfh1FIkuaYYn/dTqKGMMRqAvzSTvivVo02oDxGNRXAKjbRABXSi8tKFLWvJK3MnF0qgpulU9mMYQgampJAAJJgAASSTHzOJ6mUXQrCojErLLsVlgFAM85MzAuOuJ87wxqbDSwYFoVlOzjoeqOP+RjQAzBeG8LWGKmUpF9SjUwLBCQYBuTE+hx0TUkAtIWUN2FZtHISq763lqYtpKLJYkzqB5WAGm8HFjK8HGorV1C5VSpEBhrDE9TBpGFEaoiRi23EqriaRuSvIUBcqeVSzlACCZAC9CR54hTiuYcjw3pJr0ABCoguxAPNLB9RJLAyNQMgHAF1Qg5Doihqp1uGgUnqg1AoK6AyQWRraiZ0gTIAEzHkTibNcOTwxUpH7sW1FixeoSISAoAaOgsL3OJstXryoZKYUoklgFUKw0KzlSC1gVgkjcaZxWq8QqmtIdavg6mU6AoIADOdI0mbE97YuXzmqgKKtw1vuwmt3eZBQoAw3UF41ED3jYDFn/B9BQVdRZtJNNY16ZhgN5a6n4N2nD62aqkOfDamxC0gwUABrllkjkDK+owZEKSYJOGZxHRXqUzS8FoVmpqqgmCIA96N5Is0G5AxMTzaR++/mFcBVc1kdLi5VGNjGorJPKYPMQRBjFvM0l55oeG3hgU1GpjqBKszabFiVNzAsLHCLn2DooAphgCYcJJfm169HJv+ECwjpa3k6tVuZ2qJTVWJai0F9I3Ys2oi0AkHrHXFFzhE9997VYA2LFzuTakYaD2IvIuP6T8cQUqZZgoEkkAAdTiy9Cq3hqQTqugJ3Lwxud51A37+uN/g+QSnckO7CNSmVQGZggiTCsC3TpOLfW1bZNyoymXmAruRy6oqU7Bkt31TpdyAfIkDtv6M8Koq0VemgZY0kVipfQJ60rjTMwdjBw6nSqEsgbUVIksgY7fnVl1QLS17G+GyqNClajBSDMBaYsb6IWigN2Blm2vJOOeNu3391p2AKQM4d9NHR7raS5dST7xDBFZGhbwSDaQcWKOaeVmlVBEWUU3BE8zQSjX2nTbpBJnPzvDqYRXCI8+8SsuSfxxA1EESQsyJjFjhVNEI8NQNYJlQsECNLEj3kk7Abm8EYp2EtnPvmra12UoW4+/8RV/m/oMD9Xc+uCDjp+/q9Ob+mB+seY+uOpS9NvILE/zFauWPKvpgx4S5+y09IDNzaVLhSTqMadRu19wCwvpgmQH0Byr6DBdwnLU2y1E1AsIWgltNyxgSOhI7E2sDeEaXGFs7+hTKM4lOuYVNccyggMFBADE8zMxPc7wSTN7TixSlSCFRAJAOqIgyojQJHSV1EWkC+PCiBDNcrMTCkDckkksvmRpIi4AmFy9IBalSGMapI5YIgBBeB1H+3rcY5xG9by4AKnWytJFDZhaOqSWY01GsdNOkc5/lBNubTuIKvHKFQ6QDTtpUlSidgCBVYKPPT6kdBSpVLGWJZupJkn4nDScdIaII8RlYjpBmWiFs8UDKlSZDDMN8DpHbD85xuKa+AVpyWZkKKxBnluyBRAsAvQXg4xfEMRJiZibTETHeBiJh/XthootgA3hKxmbLeHHwagLIFX8wBZxEFYJYDSGCnT5eZx7M8WaiyUqVNAEWFkLUYFveMqzAE9Vv54wCManB8+tPxNYZtYW4mQQZmzrJnrMjp1mnUWASBPBQOO9W6HFVVCzKRX0Waqsg6mLakGg/m2OlbWJkjEFbjbAuKQpqGtrWlpYgwTuzRJHfoOuG5jioimi0waSkEo4ksY0nmvbSbEAaegtetnM6rhYpKkAi1rkqZsB1DCDIAYCLTim0xMlqsu4qahxaF0soZgwZWBKkkLp5iLlQtoBW25w6jxk6izoHPKEGqFQL0CkHlMKSARtviFM3TBX7oEKxIBa8GCQTp5rgnmBEMRhM9nEqBAtPRp1SREGSSLACImJv02wWAE+VVPFWX43LKzIDBJu0lZvKmAdQv72oDoBhr8ZdxDqlSGJXWJj4KQpt1098ZR+v1x6MEKTNyrEVq8NzD1K9IMbBxAAAC7CwGwhR8saWSzSUqFMvPMsKqk6m53mQCIXmiSY8mgwNoxEEGI2ItfDQLj+2AfRD+X+/tGyoW5Imp56lVYcqAiIFRE5h21tINu5XynbGlTpuqsCAATKoV0jSdwVCyFAm4ubCL3ByLfD6/fBL7KIWSoNMibTeTFwAdou0+eM1fRw1sgp9KuSYIWjUzQ1QVgkmTPSwk8qDSAxEXMX88NyrAFWlApNyzCn94N4DkEkjqOYdZBjD6GUT3Dcbd46XDTYd22su8w7M5NWdFqaWMkoHJuRGoCG5rRIt3CtjKAAYWlzgRb5Qvx4/xFX+b+mB2t7x9cEPHB/EVP5v6f8AOB6t7xx1aXpt5Bcx/mK1sp7i4LuG5UVcolMqzEioRpdVI5oB0OR4kEjYgja8xgSy3uL6DBjwqhqylE9AxloHIA5cyfM01EdTGEaYYYDx6FNoXdCqir4VNxVqVXgqLltSrykKUY8t+t1uLnbC0aulS6MpWoVIFU+FEWY6SxQrCwCNZ27HGetTSCGOoUioBi5otIZDO4uCB0lu9puLZ+kuipQU62HvVACVAJAKgyFNoB6BRFzOFFkujMn2WkHCzFkMuM81mcayypVhAVUwQpJkA3G97iGve4xntv8AH++JKrliSxJJMkm5J6z3PnhhEfA46DQQACsBMmyQfX64QG4+OFA+vnhZvi1SQnf0wrb4aDbClsRRem315YQGw+GLWVyhqCpBjQhf5EW/WZ8sa9fhiFKSBVV1H3r6wxDRN1X8MiNUntAvK3VWtMFEGyh8/Xyx4L574v5XLKGqq66iqsFJYgBwDckC9gxi3u74enDUIdVdqjJTZyaakrqBEKCYJsTLRFhE4s1AFMJWZt9euGzifO5bw3KTMXBGxDAEH5HEQ6fX1vggZEoUij5f+MKq3v8AW+EHfDnxaiUYJMiFphAmhdS6mao5GoleUrJAADmDpM8t8DQP188W8rnmUaSNdMmWQ3HYkdUb/UL+othVZhe2Am0nBrrogyVamjCl96xAJJ0JEQSWksp0SxIZjYE/mtJw/KEM1Ys1W0BnqaFVbzpd5d7AiQo/FBxUzVekGFNUYKvM6k++qqXVQZnS28dCfSHcGBqHxH53qODpgXUa6cAHtLHTsFQYwnyE5df0tjh4hNzmsv2g/wCpq/zf0GB2qLn1wQ8eP8TUn8w/YdsD2a99vXG6l6beQWB/mK1Mt7i+mDjgFHXkh3hxZiSBru3hgHxNO9rzHcwDZY8i+mCJUVsnRBBBU1GDDcAOoYehDT6qMJ0puJoHHoU7R/Opaq0nr1aLKyIDI0EBnKi2pmm0SQLAeW+Mb2hSKogALpXSoIbQNolSZMyZ88XOKuKaFKZZVDAHl0swYFoYwGK2kA2M7WGMWcVozP5pmlPvgAUerCN/fEgwkf1xsWNIGwv1+2Gx9fLCzt/fEUTTt8O2NOnnqJVQ+XBYAAstRl1QNyADfvf5YzifPp3wk+f1GBc0O7hWDC28pxeghIXLlA0hm8Rn5TI92VDQb3MeWFr8apAaUpu0UvCFRm0ErsZRQQL+eMRp/b98JG2A1LJnqVeMrXpcaAJJoqxO51EEkAwT0O5m0kGJGJP8eFOmq0aaKJJZW1OQeh1WkeV48sYmn9z3wvT/AM4hoMOxTGU/MZou0tAtAAsAAIAj0AxDq2w4YQLhgEZIU0G312/4w9o+vjhun6nDma+/1fFqL31t64UYQ4ZOIoibwF8IVCZakic6OpLTAAIE6QshZIvGL3B010lJCoNLhjBRImQSywFMkgqCCQxPYEY4UzePTCkqS6g6ZmDYjzEdNsbVcU2KVmQ6iGqMunShCjlAgXWYFukzfHPrMgxvXRo1A9l9iy+P2zNX1HXyH98D9a7HBF7QGczVPcj9lwOVveONdL028gsD/MVq5T3B6f1wSQBkqJZgqTUDRdm5pCKNhJEk7CB1gEby/uD0xtVMuXy+URfeZqo/UXPoL/DA1wCGzv6FHSeWuJGadmmfMUdSsx0GKlLUSBc6XA7QYJ7jzvhDG9nOG1MrFanUMixMRv8AMEdIP64noZVM3SLnRSqrOsqIH+klZNiOoi4PbC2V2NbiF2z7KOYSYOaG1G+EI/ribNUHpuUcQymCP2xXZvqMawQRISiEinCn+mGg4cPPscRRNmfl29ML/wAfti/w+mWFTTQ8YhZkauSZAaFIm569sLw7LodXieIWA5aYB5z0GoAmSTtAH+obYEvAVws4r9X74UX7fPG7k/Z6rpfxE0MY0K9iZYS2mZIVdR2/Y4q53ILSVl1q5XnLIQQVJpoonpdnMeQ8jgRVaTAKvCYlZs2wgTfGi6UhLClW0hRZmEajMSwSy6eg3g3wzN0kFOmaZBLe9zanntogBVkdybi8HBB4KqFSUYb0wRvw9kYpTocpRmFRlJZrWuwC0iTAICyO53wPlYsdxbFMeHZKyITA2/T4euFf6t64Qm31548T6fP1waFeOF/5wrHG5wXgXiAPVMA3VJgsO57C/wDzhdWq2m3E5E1pcYCzOGZV3caGKabtUkr4Yi5LdLY1hxBKlWAxBU6abvLBwRpIqar81+b/AFQRFxXr5k5hxRpFUpaoUAQCBfUw3Y2m/wCmH8W4D4ADh9ayNU+fW3naMIe5pcA8wTkE1hc27VB7RD+Iq+o6+S4G6/vH1wSe0TfxNb1X/tXA3mPeb1OHUvTbyH4Sn+YrTy3uL6YJaVGocpl6tIEtSeo0ATae34ttuoJwOZcci+mDb2bR/syaCshns2xEiRbcX64VpT8LQePQq27UOcW49UrKFYKqz+Gbx5ljby/4xPwZa7UnWiEQEgM9wzdYmSIg9ALN2Jxtcc4QlWWAC1NwwEBv5vkb7/AQcXhfEAlM0ahdL8rILqQZIN9pH7g22U1wdSik3bl14ogZd4iouKAtQQuPvKTmix3lYlTPWNvhPXGU2XaA2ltJ/FBj57YI+K+GvhKWDrUqeI725htPL0IJsO2Nbimaq0aaVFdmBaGpcrU2Q+QFrDecFTrkAQMye/dRzboCC4elBiCVUsBuQCQPUj+uDCrwmkA6+GtiRqk6hMXBmBp6CI7z1scGao9SsFZ6aUjppopAW0iWJHNcDr1xf1jSCWjJDgvHfdkEU8y4EK7KAdQ0tBDREyLzFvjjQPHKpplTVzJqEiGOYbTAixSL9b6uotbDOPov2irpiNXS48/W84zm9MaQA8AkIZhPy9YodQAJH5lDX7w0gm8z3vhftLaidRkmSe5kEEzve98Q6P6dMLH18sHCqVptxysAkVKoZdUsahOsG45Ta3xm3bDW41X3FQg/6URT80UE+s4zSP6/thYwGrbuV4ipBmXkEsxOoNczzCIN7E2wlOg7zpVn6nSCf2w1R9fLBnwJZy40OVgEnw2h9d7kbnpESCPhA1amrEwraJQWw3GxFr9749SpFjCgsewEnr0HrgvyNMZgJVrIrVDqRiwPMF/EQCOa8T5HEZmm6U6INIVXPiGnuFW0AmSq9fKe2FfVDFhi/f6V4O/b9oeyeTZqyU2BEsJBEGNzY32BwQU6OZqVXrUmQKGKKrbFUlVBWNrk36kkYf7QVlptSaZZHkXBOgRINyd+5w/NV6OXcMTUb3mWmsaQW3JNiA0H8wF4GE1KjnxhFyLbefvZMY0DNCxzDJU1ABHVjYCykWIA2jpGNilWr50imFAQEaioIANwJJJk9l/84j4bkvtDvWre7NwOXU3YXsoEedwJEkgrp0mAUJoRFuVKmIHaBPS+1/O2L0is1pFhiG3cgEoM9om/iqvqP+1cDlf3j64IvaVf4mr/ALev+kd8D9VoYiBucaqPpN5D8IX+YrUy5GlfQYMeB5jTlqA6F6gNp3K9Iv6b9oMEBdAcq9bYNOB0wcohIHKztqN9IkSSoHMBM3I267YTpcYBO/oVACZDc/8AFbzFUBmVtKkAEXChp1AABhy3UH3j62xj5z2cd6jNrRZgkHVIMCZhfqRgio8PqK5bS+wBJUmYlpLEQ06r9LdoGKxfwzUUCyKHUe7pnVKiRIErIAsJPSMYKdQsMsKYWgrO/wAIINPx2RhS2CzqcTIUggAgXuLgG/TF5MoUZiDAYlmEAXiHgG5mQSTIEC2MfitJ1qUatPcEKB6+6D0gzB+HfFviVMUKZqkmpqewUQqwIQTIMiDzAAtY2jDTieB4s9nGUJFlotnCCEKBnYSGiRB2lZ57bsCNzbEdbLa4DMCjbrvIBJYWuQTuRBkAXw0py1Bp5ZhhAgloibQSZF9zivlNNZqoDNTemfeI1jlJiRMkQDykEWHbCGbxaOHz/isgnj04cduafmuFUnYsyU9Z94sai6jaSFVwAJ3gCMYntHwLwTrpgGnbUFJPhm3U30+ZxbSi75tybJSECJI0kEKB3kS3nB3ONPxTCwQNTlLgNCqW1biLhSIi040Co+kRebKg2SZQICI+X9MIv1+mDLN+yisNShqZuYVCVj+Xcem/YYyn9mKkwHpmDpNzv293f6742N0qm4ZoSwrCJ3+P7YnyeWao6og1Mdh2/sB3xv5X2S1e9Ukc0+Gs+7YiWiCO0EnpjVy+WFAgIukFgp5ZJBG5Ym8MRtEXttgKmltFm3KtrDtVZeA0kUavBf8AM7uwE9fcqKFXoJGLT5JV06E8MJMLfYzqksxOgmDubLFpnFXilJqtN1G4MCBY6dJj9h64dwLJtUpU3Y3RSQoXmYXCEkERYsIkyN8Y5JZic7aiwmYCsnVSXUTqCxIG9xuSDYfC564k8FipJaBZoblIBM8xJttZgBMCxjFbg2Y8RVKoRzMq/iIgAmDFpFzEbYSvmAKtJNPvs0MtgGVhLwLG8yRBiL4XBx4du+3H9KolvTrP3ScT4Ipp6SYgsxqEQNRI1l7jeb7QQBa+Kmf9nXqtratTnYCAukAQFALyI/v1wnGsk4CUkIKs8AkQVESitcyFUklpmN9sa6MVJT8IUSWBlgpgdbHfeb4cajmNBDt+xFhkwqnD6HhLTpFkkEwdQGptR2Um+4U+mJDmGSktSxLRphbKSCbkk6iL9uu4BGJ8ujBAViWVWdtJJZjBiQwkCQAIsPicR08iJRYkkHlII1aABqtOk7CRqkEAgkAqokF0lU5pww3NC/tMf4mp/t/7RgdrLzG/XG/7SL/E1P8Ab/2jA9mPePrjqUfSbyH4QP8AMVrZf3F9MGPAM1TXKgGpSD6nhXJtJ3IjaJ6329A6pFMBTflG3piD7avZsSrRFVoBKgdBXQXGVMEPlEZXUyoVZUEHcLIPlcHvFsO8SiUqA5jLg1LND+6smQIAkwzGYHM2wGOdtn1nY4Z9uXs36YR9GP8Ao/CLWcF0fOVaDKQuaogzKl6k6SDKjbYEbeXXHqtTKlVLVqTMhlUNdjSD9Dp0mY7H++OcHPL2OEOdU9D8h/fFjQwP5FVj4I3bNVLzm8oSSTq0kss3ENpkR06gW6CLFCvlru1ZBVIioab1FSp/MoS3w+GAEZxezY8udXscEdGG/wBoHRQP4LoGWzNEay2ZoqWYkldYIEAKBybiN+5mMKc3l9LD7TT94OpOskMLm2jmlhN99TDHPxnUvZv0x584nQN+mB+jbnJ+Fes4I9NfKsSzVaBOhVAKMwEati1KVHMDsTaDO+LmWz+WAjx8uANgoqILjm5dETM7bg97nmn2xex/TCjOr5/pijobYiT8KazguiPmsq5+9q5QmLt4bE6v91M6rReQdz1gRZXM5dfD/iaP3aqBHiXMQSYpbAEwO5k7AY5+c6vY/pjwzi9j+mC+kbvPwprOC6Nl85lgsfa0vqLAGppJJmw8PpYA9hGIsrVywUq+bpxLaSjVkOljOloTmF+uwtGOffa17H6+OEGbHY4oaI0bSprOCPKlVAQKOdytKmqkKnh1Hju0snvX97f5mUoPQa2YzVCsNQZSgq02Rh+UrTsthYR64BRnF7H6+OPfbF7Ng/pxv/E+8KsfBdAqZ+h4ixmKZVZmRVZmJtJZln3ZHx7Ww7/EsvqDfaFJ5gdWs8pFgBotDqp+B2mcc+GdXs2GtnB5/pgDobDtPwr1nBdBGbysIpr0Sqvqur3GllCmaZ1RqEHsL3EmxR4rllYxXy6gyDpR1OnpcU95Bt6QZE45s2cHn+mPHOL54h0Nh2n4U1nBbHtHUVsw7IwdTEMoMGwHUA2M4H6vvH1xZGaHY4kXLyJnfy/5xpa0NaGjYgJkyv/Z"/>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6" name="AutoShape 6" descr="data:image/jpeg;base64,/9j/4AAQSkZJRgABAQAAAQABAAD/2wCEAAkGBxQTEhQUExQWFBUXGR0aFxgYGCAcHhcYHSIgHBcfIBwaHSgiGRwlGxgdITIhJSkrLi4uHCAzODMsNygtLisBCgoKDg0OGxAQGy4kICQsNCwsLywtLCwsLCw0NywvLDAsNCw4NDQvLCwsLC8wNCwsLDQvLCwsLCwsLCwsLCwsLP/AABEIAQ4AuwMBIgACEQEDEQH/xAAbAAABBQEBAAAAAAAAAAAAAAAGAQIDBAUHAP/EAEIQAAIBAgQEAwUGBAUDAwUAAAECEQMhAAQSMQUiQVETYXEGMoGR8BQjQlKhsSRywdEVM2KC4TSy8VNjkhZDc6LC/8QAGQEAAgMBAAAAAAAAAAAAAAAAAgMAAQQF/8QAMREAAQMCAggFBAMBAQAAAAAAAQACEQMhEjEEE0FRYXHB8CIyM5GhFIGx0ULh8VIF/9oADAMBAAIRAxEAPwDlxqHoSPjGGnMP+dvnhAJwe8I4VQOXou1KiSUDM1TlECzXE3iL6T5xhNauKQBImUbW4kB/aqn5m274T7U/5m+eOhNwuhyKMvl2ZmIOmSANLMPxCLqBJiZ6GIbT4ZlioY5elZlV9Km0xDAltuZWgi3MJJE4R9cP+UWr4rn32t9tTfM4Q5lvzN/8j5YPs9kKAA05akrMQAKinebyFI/AGYAEzG/QOr5PLDRTWhTWq/8AltUpHwqh7BhW1KT01AT8pg00H+Kmr4rn4zT9Gb5n6/8AGEOab87b/mOC8ZaoVkZTIarDRL6p6iBU6C5vt52xqZbLZVi6DL0ndOV6i0iKSP25q2poNiQPjF8GdKA2fKoMnaueDMvbnb5m+PDNP+Zj8T646Bk8hSZdTZakWBIZaVPqCRYMTbTpaCdmF+mJa3D8uELDL0ZLFU1U7EC2piDcQrHSoBIKrYknAfXNmMKvV8Vzls0/5mHxx45yp1dvn/zjo/8Ah1GXU0KCMrQNSkA2UnYm0kixMR162qfB6JAIo0bkwV5lg2WSSskXJMCbxijpwAnCr1XFctbNP+Zvmce+0t+Zv1x02tw6gqM3g0GIFgqs8sPe2APvCIi3cnb1Ph1HWyNQogxqX7snp7rDXYyQ0jcBgQsSYdOAzapquK5j9qb8x698L9pb8x+Z88dOp5HLMNX2ZFEAksoIBPvLI30xBJj0O4rZZcutEVK2VR7am8GmIpqdtQeqCxA30z1sLEwaaDk35U1XFc6XNEj3v1wn2hvzHr1wdNQOr7ulkDSYB0d1qLrUiTbxJBAImw+dhYyHhroFfL0Wq1C3h0svTk6B+MvUq6Qp3Bkbje8H9XbL5/pTVjeuemu35j88e8Y9z2x1AZOmahU0KIWJACQ4gwwMuVJllAjqeoglTlKClg1BECIXcsgJUSdNgR0RmM/6fOVfXjLD8q9VxXLfHbucebNMYub/AAx1Snk6Y0s+XpqraidNJm0RspKSSR1aACRa0TJT4dQYGKdImNghVhJ5SVaNIgN3mCRtpxD/AOgAJw9+ymp4rk6127n5n++M7Tjd48oGZrAAAeI1tv0xhTjex0gFJIgrbGD7h1UDL5ZI1akUhbgsVuIYmAQbgMCpIgld8c+Tpg94XTPh5WpIAWmIkkSb7kbAT5ztETGLTYhs92KNpN4Wk2aMN94ioonXUDC7XPvVFKwSLXNsVjNQOxEBzIlGkqFEwPElS2kmG1GNOJqgIDOSpYkxpWNJEQAPEaZAPMOxEdhvM+2NWm7qqU2CsRqLVZMGJMVQP0xipU3VLMTHOjJSZyrVfOUUphgKYLkxqEGQxYbRpBX1ZvzYt56oK4pCoCjUn1DROltEMpBckkaTuSoUlp2nEVLjDmrSp11UNUhuRmXSZ5AxdmDSViLQSDONGjnDUGtaYdSSoa/NEAEGVN31KFeJgQRMBhxNAgZDOeaBPohAofXy69Qbpqkk3Ngu41Extitkv4dWp0wz6qkt4i2SRqbUFIIGhbe8GKmLGTIcsA5qA88bauWNvygm0csgf6sPOcdSrFFRSQgYnYkWvJMF4WFlV5tRMThDLSG3++1ESbTb9b1j8LetTzNehVBOqagMR+IAMI/CQYgWlV/LjVh6So4htNjCNIUixID6mIOliBBjVAm2MjiXtV4NVqdGmrKjEFnZ5LzzRpdQEBJAAtaeuI8l7X1alSmjIih2VSVarI1ECb1SJEzjW6jUf4o2Kg6CiRapgEvTdCJmmrEkqQR7tRi8xtYme+IGz5UPfw9DSVIkrrPebnqQmkAmxbfD6VQmCIDD8y6pncEB1Ii1z3Ajqamb4eahdgygNp1XmDI2JjVPSYg22g4zNibqqjnYZpi/+9VpZeudKqNK7LDaioUBiCOZdQvMmCOonEJr63EGm4TUS8No1RAW9Q64DMTpYAco3JhGMlSdEKLAXmBBDVC4B5STBVfW04x+P8eqZdkVAjSsnVqMCSojS6xdGPxxbKZe6Goy+Ane0VV6WXKLLM76CQCLOXYgKZifd3uG9MWKGZenR8GqCQ1KGdfeWwkEkwOVgoYAktvjD/8ArWrI1UqRAsQDUBjrB8UwbWMGLHBDSzeoKKKawU8RZOqARInbUSxK8vMLE+bnsexoBG8oQc4TuD5KmirTVmJQEXU7M0knsTIhTDHeMMWilOtTrKajlV8NAFiQNTRBIOvoFYo2qDifN5YVxDwqhpARuux31autyFIuIMSZX8QyFpqx63kkQYXmJAlhpLsoufdtjLPiJ2nO6Iz+jv38lh8YzWZDZauYIHKVRSAC8SpJkksrAT0IttONevw9nDjWIYFIKXmGhlOoW5ttJgeWKWf46qeCwjXV5S0vCKCAxKagWOosAC1gsrPXM4j7T5qjUak60gVtY1IjcETU26406t9QAAAZ/nopMGVvnPkqT4lIVFGrwmQ6hAvB8USN4dVgzPfD/tGmotmUMSgLAy95NjYKDA1EEkkldIOow8PzRr0lLH/MUCxkJYh4DNfmDDTPfE1fJvVanLKCjAiFKWOkwyktDR1mSbEdQgwJBtn3/qjiYlua57x7/qK0/wDqP18zjBIwQe0S/wAVX3/zG/fGFHpjt0vIOSS7Na9MbY6RwTX9ny+jTdBMg3EtIFiD5bGfXHOKf9MFOar1DlsnQpEjxaZ1GfwqTbyXee8R3nLpjcQaOPQombVc9ofaAUwURw9Q2t7tP5cuoRaB6xBVszgvBkCLWqqzliuhBBEGI1AgiOt7R0xmcW4O9BQxKspIEjoe0egPyxo8LzuZpZYNRNJ0DMSNBL0zEmZAt1tIk9dsLwtFEal2ZzynhwRCzocFocVpU3r5WsbKSyNrtpdSQobcAB5EzEQcavHMlWqtQL06lJKLCpUrVSoS1+WDJnzAiBbsJccqFKNCkx5zqq1B2Lnl9N2t6YxKtZiILEgGwJMD0HTBUqGJoIOUxykqOdBR0OL5UKD41terTobWFJnTtEhjM7EC17Ys8EyNWgKoCNUSoxenWQqabKfzEtMC+wMz5Y5sCfo4fr6SYJ2nB/RtAIac++CEVFZ4uyGtUNONJa0bdJK/6SZI8jimjfU4VT9fLCDYY1tEABATdH/s/wC0FOqFFRhTrdSxhah6neAx6z1JImdIvVquZlgfCJ1HwzD2WOXUFEAggG4aZi0g45mfq2N3hntE1OjUSTrAHgtE6JPMDPQCSvY+RIxiq6IJlvymNqQiziPEFy6KazqakDkp7s3cAbL5sIM2kcuOf8RzrVqjVG3OwAsALAC+wFv3xBUqlpLGSTJJkknqSTv64jHww+jo7afNA50rwH1GOk5Wmz5MJQpGtTanpUIQArEcwqSwhgxvuTHYgnm6/P6OHI0bdd/PF1aOsjgrY7CjbJZmhltFF66hqaw3KzoWZtUAp+U7+RteRibhyGtWo5nLTmBSU06iyFqA3ioFcgQZJudjG4sAAn6+GFVo7zG+FfSNuZuez+d6vHddA4xllq5zK0398FmqAsJSmo1KGPflP69CCWZrLUc6Z8J01ITSq6t76QXAXc2gGTpH4cC3s1nvBzNN2JCyVb+VwVJPkNWo+mNvKJnKLNQV1SjR1Q7op0qZIIOktN9QjqD6YzVaJYRDogWJneZ6WTWuBGSpcB4t9ndqNY/d6jzKdWlpgkROpDGwn0MsrH1HNVD4b0qlN6RBmFLamtcAAiZAtIgm+8DlWSyBq1RTQ7n3iCBpHWNx6eeCLJ5Wrkq1Iq4elVdUcQQDqsJEnmAkg+RGxIJaVSpOdE+KJjegYDnsWN7SKfteY86r9PM98D4X9zje9oqk5muf/cbc33xgSL+pxvpeQckt2ZWpRNh6f2wQ5rPeCuQqKASKTgg7EMxVh8jY9LYG8vsPQf0wXZtVOTypcB6YSGC2emSzQ6zYibEbEwDEg4TXIlsi09CmUmlxIGao53PvnNNKlSIghjfVtsSdICqJPTFmnxGjlKOhStarctpMpJO5brAiy7xuMVuNI2XoCigOgn72qAR4jm4Ug3CgC3Qwd4nA6ThbKDKjQB5ZsN/P9KF5aZ2qbMZlndnc6mYyT3Mf8bYgLb+uPAX+vPCOL42gAJKRcaGX4U7UWr66YQTYuA0gxGneTuB1jHuCZDx61OncKTLEbhRJb4wDig9UDUBKgn3Sb2mJ7kSf1wJMnCCrA2q4OGVRQFcr90TpBLLM/wAk6iLETEWw/h/DfFpVqhdUFJZvHM0SFFxvt1MxAOCnh3smz5fLlhXquWR/DJC0lokyZZ7atNzB5QwG7Yp8G9n0r5irWekRk1d9MHQrtsEUzOkbkrMADGY6U2HXy7i+0pmrMqnlMov+H5ioPCNSdvDLuKcgNzTFPqZINgbjCf8A0+qtVVn1sKAdNNgahBkGeikEeZjG9nfZzMP4qZam2WypXkSrUC+NUMBghrENDRMkxCm5BAOZxet9nqqjaalVaOhhTbUodoIBIF4gzHcd5wsVXOPgOd+WUT+EWEbVg/4cRT8R3prI1KhaXafd5VBKgzu0Y9m+GvTo0qsqy1JspkqREBuzHePnGNqp7NPQrZen93XeqCNB1AU3F2D7SqgySDBhu15c/wAGp1s1SRc6jiop5yoVaYT3VARiNBIIAEbNI3w7XtkEOtn9u/wgwcFmZ7hCU6iL46hTSV2dlPvEnUqqoLNEeWGU+HU3p13Sq0UlWNSAGoSTqMAnSgX1O1sW+IZSpVp5UKpZ5akQt5eVXf1BE4t8J4HmKK1GrUXSk9KpqZhZdJKHV2Mz64XrSKcl191thj5RYPFELC49w8UKxpo3iLpUhoiSRzR5agYPaMZ842/aJda5eobF6QB+F/8A+8Yek9MaaLi5gJzS3iHWTmP7dsE3APaZVApZgakjSHAllUbKw/EoFgdx57AXbHh9WxKtJtVuFwVtcWmQiOplXyzfaaJStRLESpJCg/hcbqYI3vsbY9U4+a9XLoEWmq1kaNRYs0gSSYsAxEDud7RS9nMzVSr90uuQfEpkwr0wJaSxAsJIbpv3nboZBaOYHhwC33gqPtRpatICge85MLqE+8Au+rGWoAw+ISYsdv3TabS+wsNqwvaR5zWYP/uN++B9jc+pxv8AtJAzVf8A/I3n+uB9ok+pxro+m3kEl+ZWrQFl9BgpqhPs2UlWZmSCqzJpipqc2FjKgD44FqA5V9Bg+4dmiuRpTstMsR0fS7EoWBBEoGIETKzMSDn0swGnj0Kfo/nQ1xjL66ZekCyhmdhMtTBCglwCWElSSTYCL3jGF0/5wYUsxSoV69Vi9RWL09VMgPSZpN1dbtAMMOWx+GH7R1Sa07rpXSxMl1IsxMDmMyRFtumJozz5I+6LSmfzBsVmAfvhRhp/rj07fXbGxZFZyGbai4dNxO/Y2P6ftgpX27qgghF1/mhSfno1f/tgN+X1OFJvhNShTeZcETXkI3pVBmYqZnO6fEP+TR0mq02El2BUk2gap2I6Yo+1FWqDS0U61HKIBTo+ICASnvEyqy2uTDAbGAMYGRzzUai1EI1LJE+Yj9jv06XxLxXjVXMH71iYuL+UDzMC0mTv3wpujlrxER33JRF8jitj2iXQ48LOh1MKIqAMv5mYUeVEnvzEHYgai7KcKyNPnzGb8Y76KBsT5vBY+oQeuBVpiSDBkAxaRcj1jp54vZDIColV2qpSFMSA8zUYzCqFBk26xgzShoGKOUKsUnJEVDjdCrmahZTQotRNFNLQyho1EvDc7AEEmbWm+Gmtw7Lc1FauZq3CeKYVTsCQqqGjyLdLdcZmV4SlXJVKysFq0WOpQD94lmZiS0KVBMBRfSdyRjDQ7YEUGEkAmBYie81eMhFnslxHOtqo5UqLMzszadybltYAktERJxbzZaq1ejnOIqugKeWGWo5AaL6SyqOUxJmBBvgJFZgCAYmxgm4vY9xhJtaMWdHbiLhA+11MZiFNmMyz6NRPKoRRA5VAsLfOepOIWGPE4TV/XrjQAAgXov8ALCfW+Hdfl1xHHwxFFreztBjVWpA8ND945IAQEETJgTeQOpGNumlMGkBTdUjw3rAE0ywZWQhhYr4iSf5ja13ZzNq6Ggwc1HUM81Yp0Co1SsqYAF2X4AmManAswqoi0mLstP31SWqamaAA2klEVXaDc2MWg8ys8u8RC6NNgYyN/wCEF+0n/VV/52wPuLn1wRe0gH2mv/O2B1xc+uN9L028gue/MrVobL6D+mDvI1gMplgYIKsGTbWr61ImLcxS+4vHXARR2X0H7YOMrmRRyVGoTVH3bAaCq6jqMJrNMsJPRTsCemM+mCQ0cehTaBhxKwqFDUSasqKrirU/9uisksfyyXsOsDuJk49kKbutOjy1KahfDqGNQkkaGYw3vSATcMIJxfpZUVKFTxqZpw+oqC4gfmZ5MkSSfEkgBoAxLlcuzU2UDRSpOAAymsCF/wAwL4vLBYQAukiLwbFOsh2IG/wtEAswxb5lA1VCrEMCGBIINiD1BB2OGg/Xyxf4zmkqViyTpgAEi7AACTcxt3JiJxR1Y6LSSASsJibJcOo0WdgiKWZjAVRJJvYAb4YmCvhHCxltGYq5kUm0khFQliGEwSYixE6Ax3wFSoGDjs4q2tkoRxbyPC6lVarpEUk1sSYkXso3ZjBttY3GN/gVCnWfNZitQNSnzEkyqJqJLnUrD7wCIAPUmDFqHA6Vaspo04p01GqvVCxCwf8AMebiJAQEAzsdxRqzMWiJlTCpPZupmdGYFF00qut6dRVcVI7I6sCwAJmwtvthh9qH/wDRygPcZSjP6pH6Yn9l4zDDL1Vc0QpdqdIaWdhYF2CkkKGJlrDT0mcMyvAGq0azUEas61tKhbsKS3LBQectqXYGINryAJYHHHGzuUV4soOI+0lStQFGoFIDagVlNogCmjClG99E+dsN/wAOQ5SnUTU1Y1tBEgKFMhQBuSSAZnrEdcT5f2Qzjb5d6Yn3qv3QH/zg/IE40qPBGanmMrSdKjLUWGLaFb3S0F4sLi++BfVYyA0jO/LJRrSc0O8R4d4QUGpTdzOpab69EbamA0z0gExF8bOQ4RSalSDfdtWfSWqSWCBdbPSUQNJI0gnVM/hxLmPYTMB9NN6LrA5jWRRqjnABbVAaRMXAmL4jrcAOVKvUr02qa0VadMlyQTfUxAAAWYicU6uxzYa66trSDcIfztEJUqLMhWZZ7wY6YrY0eM/9RVg/iPz6/rOKA+GNLDLQUBsV4m+L2S4d7tSsQlI3j8VQDoq9iRGowB54osNxg14XU8YeJSLIVXSwKLdwg0gMG1MiiIUx0sb4XXe5rbJlJrS7xKDilOmzl1Vk1K3igklkSoIR2WTHNcgbArYSMWPZ12pIq1FCFXEvJIdAC6QQCCutxcTIsRbEXDstSLB9BSpEsQ9QlWJ0nUCRBZp3JEKQbnD+D5ltRoVEqUmaCq02AWrBvqpnVT1Ac0IBsbTE4XCWFo2b81rJ8QnPLh90Ne0J/iaw/wBRxgMLn1wRcfH8TWn85wOvufXHQo+m3kFgf5itfK+6voP2x0HhOeoplcolVo8SQF8PVzBzoaZEAE9L/li889y/ur/KMHvCP+jpQ2gkFQ6gag2skASQDMRpkE9DICtm02MLZ39Cm0fMrwr2Ckn/AEjlJAMppjSYMgiFLNNiGFsItTUtRFDh4I5ULCCOV9Wkg8otJm/eMVDRpMWIEIWBYLJl7F1dCB+WdLQw30nFikuppDayATpIQ77OWvAtsIB33BxzTbmtpDSLLnOZoPTbS6sjb6WBUj4GDiHtjoIr0qtNVrPQi4ZV1OqdtPgoVnuVZT3JxTHBaFMu6AsyrqQzrUWlTdQJmDBLRIkXBx0xpgA8QuseoJMNKDjTYSSpAmJItqG49YO3njV4XxenSWGy1Kq/56g1W6DS4K/GMLxg2q9f4l/2GKXDuF1swYo02qRExYCdpYwF26kYeCHsl1vvCVEGAtx/bHxD9/QWuojSjOyqvwFmFxyxpsLYdU9sA40VKCNRAhaKsaSA+fhKARAiAFmbk7YweFcIq19fhBeQSdThO0KNW7GDbyOKXp9b98CKFLIDLiVMTkR572sY0mpUKaZam3vLTET66VWT5sCR0IicZOS4lUpT4baZieUH9GBGNBvZhmpGrSrU6iqrM0ygJAkomofeMFubAA2km2JeGezoarRStUCrVpmoNFyDsiEkQDcMd7W3xQNFrT89lX4iU/O8VpHKpFSs+Z1S0wEI6qyqoDKBG7GSTIjFTgPFqVOo7ZhHqowPItRlBY7ltLKTaQL2JnGK5Isd+o8+uGThgotDSEOIzKuVc+5kBn0n8JdiALwIJvEdsMGZYAAMVCsWGm0MYkyIM8o9OnXE+Q4TUqLrJSnSnT4lRgizeQJu5j8KgnEeb4fUp06dVhCVS3hnuFtJG6gzaYmJ2vgpbkquoKasx0qCWJsAN7dsIV+EiRbcd/PGlwrLvTr0Q6lNUOuqRKMOVvQxvjSyWWSpQpBwWCoIgXEs8wRfcDofTCqlcMPC3X9JjKZfkhoH9f3wa+ymWqU6b66dRNTbFDsANgRPNsTtA9MSZXL5egR4ZUNbUSKjMoiY1ohFwR7uje87YtUa+taja0CK1jT0EAAzLIwIBItDbfAzk0jSMbYAtxT6VEAySvU3CqHZdFidJtyiwmAzDlN9IOkEAkESW5nP0qTqHJDs5RSEBUAadU80gTAgACxlTY4fVohmkhi4mIIAIs6gsNOtYTVovvM9cNyKrNMITo0xCjkc21kCfvO0iUBvrJIU5bG60OiLZoN4+f4it/OeuMAtc+vYY3/aBpzNb+c9MYEfvjsUvTbyC5r8ytTL+6voMHXBDGTptMBQzE6ioEM86iGB0xawa5WxwC5U8q+mDvgNAPlKXPUSNc6a5pj3miwH3hn5djcYzabGATv6FNokh1lWbNw61FaGsGAp1zrWTYlqN4BBB6HpGJsxmkqFixIpiDDI3O0qD92Ym5hUNiwZiIEi3m1qqhDuXUgrdl1KdJXkqqFMgkwHUrY3BxXeuW8GajsG2Jp0tSus8pBp/wCZAI336nUDjGADcd/CcSZurwztVpWEpRACVGfVcSBNNNAMCd2jvJjFDMZxFoDxAVWmAqgHVrkQuhgQGkajdQRJMd5KFfmZWZXUOAvuKTIQrAUaGiSZAJiYImcCvtBmpcUwZSivhrfciA7fEj5AYKjS1jsOxU92ASFFXzb5ioimEUvAVdl1EajtzN1JMk/pi3W4Zm6NaoKWXzAUlgoVHcFLhSGUENYyD54xEqQQRYi4PnbG3Q9pa50r4mkEgTeB0kgW88dB7HNswCNyzAg5rY9nPZt0p1WzNN1LLpWk9TwbEe80sp3MKDb3iREYpZ7hOs5fK0xRFamh8Wojcmm3M7ES3MegJ5oWRpxPxDNZNCkVMzWIfnIqKsrG3II3gyGkywtuKXEePUvC8PLUVo6o1MohiN4Lks7T5t8MZ261zsW/2Hv+rozhiFrVPZSu/hUxm6IpBNLNdFXn5lCHnqmDqkqoMRvvXr5Z0CKSGfK0XdykstwqopNj5k7QpO18C68RqhQodgoGwYgd9gYxZ4Pxqrl6niUze8+c+hmbn5nDDRqEXIP2juyrG1W+E8RRKbJSpDMV6wcOdGsibKirGx98lbzpE2t7iXsnVoU2qVvuwqqRKnmqN/8AbF7lQeZhIBtgpyPGMxXpB2ztLK0ySrKqEuBsNoTUWgaWIkGe04753KsdNX7TnaimFghKTmYBREh2kfmYHtgBUeHEgc9p6BWWiENHhrinTrHStOo5RGZgJIJBMbhAZGoiLHtgm4vwmkuSAXNLUFMkqfDaKrE7IZPKNRud46YsZvj2aypk0UorUA8Km6iaYQACEMsm83g3Nzga4txqtmG1VnLHpew9N/1nBgVahBNgDO9V4Wgq7x/Ps65SsGiqEIZpuSpWDP8AMX+RGLfBuKrUMOAKiiQFWBUiSYUEAPDNyiAZ6RGBUtMemFp1CDKkggyD2IuCPPrhh0dpZhUbVLTIR/Qzjgu0IhZpZWZ2YsFWx8IaRyqDEn1JN6devqYMfuquksjRIYW2J0kpHvIwkC42JD8jmQ6rUGkGqZMwNLgKrqo3vpJHS4kHozKMzCjLuXqafdSgOZl1NH3RPKlz5QOuOcAZOyO/bmtOwFS5rM60RCXCAc6GlVbU34VLKhDJquYPNizSreIxAk6b6StRRBsso2iVERafw2FsQreo/hszEwviVBTPuk6vDpBVVoLQXa0zAa0z0cmXgmq76YJBzLLEHmhFVQVjst77ReODQI775qNLhdBXH1/iav8ANjBJGN7jk/aKp/1H6/TA6+59cdSl6beQWN/mK2sr7q/y4OuAVgMpTBm+uSGIMammwEEESLkwYIBOATLnlWPyj+mDvgaD7JTJE6Q+oAEnSWOom8AAeU3A1LJnPpvkHPoUyj5itOlSZdRKgXkrAkxJuSsmxmzDtpsZyalJSSiA/eEwGUqU08peAZJvTCiV2pkxpIN7U7lvvF5SQxJ2HmCZ6eZMXNzFDMVIYsgnwzbUSdRcltBm4J5CAASpKiCJjnU5m3e75haX5d95K4Q6eJW3F2YOl1YKVDKwuDYTNjqtO+OctfB89cu1SkLC6nU5YsxVmhQoEmLlmJFtsc/YEeV8b9B2zw9rpFfZCT6/bCA7b48BhJ+vljes6eB6/UYaDtjxbDbft+uIopQJiJJJAAjc9NsIwKkhgQRuCCI+eNXgPgga3YCqrAoGcosDrIpsC09DHQ36TP4XiFqtWmQQQUpBqhIJmddRff1XLzq7QDZZqQSIKLDZZjZVhS8UwFLaRNixgsSJ3Fv1GIadZkIZWKsLgqSCD5EXGCHMcURUXS7j7saCrUy+oKygPpPJIK3ueSIO5GzH0cSm4umQoRGSdrNyet9+s4Qnb++EHx64QHDEKTC/PCYTEURX7L1T4NRAQIedRWYBBBjVYEwLmQLnfFytRZSI1KukUQxuyH3VYQR+MrI2OmQTpvlcBWKTOCplgAGJEkA7GDBBaxgi2LyVpICKI0rUVCZLtAYLqtABCsfxGx2nHLq+qSMlsYAGCc1qUQdOlJAFjI3GwMQ0rpsO8nsZmoIVMshkiSpBUOJ96OoHaALkmBBxWy1cMsoQA0tzMeYG4sZn8sdCvSMWqRVrdrki8KDIs19O51DSbA9QMZTxTUDcfP8AEVf5zgeq+8fU4I+P/wDUVf5v6YHKu59Tjs0vTbyCwPzK18ueVe8D9sHHAcwRlaQC1GHMSKdLURDGDq1LpMnqbiR3kHy3ur6f0wZ8GWcqgIkFWB5Swuze9H4IFx1tF4nPpvkHPoU2hdyvZn7QVJNGqqgFrqC5aCeVUVgCSJ+8ZoJsAYOIPD0+EDRqIRcK9ZQXZweYhhJcy195J+FOrw6l4gprTpliRJ5wEWTdpcQSsBV3Jk7RPszRRCUKgJbq33ZJBMwdQQkCHjlae+Mgw2A/H9pxDibq3oId3IFJWYMolSbBQPIAsIiLg22sK8cyhVw+khKo1rbYkAsPgTgwo8PqkFqfh1FIkuaYYn/dTqKGMMRqAvzSTvivVo02oDxGNRXAKjbRABXSi8tKFLWvJK3MnF0qgpulU9mMYQgampJAAJJgAASSTHzOJ6mUXQrCojErLLsVlgFAM85MzAuOuJ87wxqbDSwYFoVlOzjoeqOP+RjQAzBeG8LWGKmUpF9SjUwLBCQYBuTE+hx0TUkAtIWUN2FZtHISq763lqYtpKLJYkzqB5WAGm8HFjK8HGorV1C5VSpEBhrDE9TBpGFEaoiRi23EqriaRuSvIUBcqeVSzlACCZAC9CR54hTiuYcjw3pJr0ABCoguxAPNLB9RJLAyNQMgHAF1Qg5Doihqp1uGgUnqg1AoK6AyQWRraiZ0gTIAEzHkTibNcOTwxUpH7sW1FixeoSISAoAaOgsL3OJstXryoZKYUoklgFUKw0KzlSC1gVgkjcaZxWq8QqmtIdavg6mU6AoIADOdI0mbE97YuXzmqgKKtw1vuwmt3eZBQoAw3UF41ED3jYDFn/B9BQVdRZtJNNY16ZhgN5a6n4N2nD62aqkOfDamxC0gwUABrllkjkDK+owZEKSYJOGZxHRXqUzS8FoVmpqqgmCIA96N5Is0G5AxMTzaR++/mFcBVc1kdLi5VGNjGorJPKYPMQRBjFvM0l55oeG3hgU1GpjqBKszabFiVNzAsLHCLn2DooAphgCYcJJfm169HJv+ECwjpa3k6tVuZ2qJTVWJai0F9I3Ys2oi0AkHrHXFFzhE9997VYA2LFzuTakYaD2IvIuP6T8cQUqZZgoEkkAAdTiy9Cq3hqQTqugJ3Lwxud51A37+uN/g+QSnckO7CNSmVQGZggiTCsC3TpOLfW1bZNyoymXmAruRy6oqU7Bkt31TpdyAfIkDtv6M8Koq0VemgZY0kVipfQJ60rjTMwdjBw6nSqEsgbUVIksgY7fnVl1QLS17G+GyqNClajBSDMBaYsb6IWigN2Blm2vJOOeNu3391p2AKQM4d9NHR7raS5dST7xDBFZGhbwSDaQcWKOaeVmlVBEWUU3BE8zQSjX2nTbpBJnPzvDqYRXCI8+8SsuSfxxA1EESQsyJjFjhVNEI8NQNYJlQsECNLEj3kk7Abm8EYp2EtnPvmra12UoW4+/8RV/m/oMD9Xc+uCDjp+/q9Ob+mB+seY+uOpS9NvILE/zFauWPKvpgx4S5+y09IDNzaVLhSTqMadRu19wCwvpgmQH0Byr6DBdwnLU2y1E1AsIWgltNyxgSOhI7E2sDeEaXGFs7+hTKM4lOuYVNccyggMFBADE8zMxPc7wSTN7TixSlSCFRAJAOqIgyojQJHSV1EWkC+PCiBDNcrMTCkDckkksvmRpIi4AmFy9IBalSGMapI5YIgBBeB1H+3rcY5xG9by4AKnWytJFDZhaOqSWY01GsdNOkc5/lBNubTuIKvHKFQ6QDTtpUlSidgCBVYKPPT6kdBSpVLGWJZupJkn4nDScdIaII8RlYjpBmWiFs8UDKlSZDDMN8DpHbD85xuKa+AVpyWZkKKxBnluyBRAsAvQXg4xfEMRJiZibTETHeBiJh/XthootgA3hKxmbLeHHwagLIFX8wBZxEFYJYDSGCnT5eZx7M8WaiyUqVNAEWFkLUYFveMqzAE9Vv54wCManB8+tPxNYZtYW4mQQZmzrJnrMjp1mnUWASBPBQOO9W6HFVVCzKRX0Waqsg6mLakGg/m2OlbWJkjEFbjbAuKQpqGtrWlpYgwTuzRJHfoOuG5jioimi0waSkEo4ksY0nmvbSbEAaegtetnM6rhYpKkAi1rkqZsB1DCDIAYCLTim0xMlqsu4qahxaF0soZgwZWBKkkLp5iLlQtoBW25w6jxk6izoHPKEGqFQL0CkHlMKSARtviFM3TBX7oEKxIBa8GCQTp5rgnmBEMRhM9nEqBAtPRp1SREGSSLACImJv02wWAE+VVPFWX43LKzIDBJu0lZvKmAdQv72oDoBhr8ZdxDqlSGJXWJj4KQpt1098ZR+v1x6MEKTNyrEVq8NzD1K9IMbBxAAAC7CwGwhR8saWSzSUqFMvPMsKqk6m53mQCIXmiSY8mgwNoxEEGI2ItfDQLj+2AfRD+X+/tGyoW5Imp56lVYcqAiIFRE5h21tINu5XynbGlTpuqsCAATKoV0jSdwVCyFAm4ubCL3ByLfD6/fBL7KIWSoNMibTeTFwAdou0+eM1fRw1sgp9KuSYIWjUzQ1QVgkmTPSwk8qDSAxEXMX88NyrAFWlApNyzCn94N4DkEkjqOYdZBjD6GUT3Dcbd46XDTYd22su8w7M5NWdFqaWMkoHJuRGoCG5rRIt3CtjKAAYWlzgRb5Qvx4/xFX+b+mB2t7x9cEPHB/EVP5v6f8AOB6t7xx1aXpt5Bcx/mK1sp7i4LuG5UVcolMqzEioRpdVI5oB0OR4kEjYgja8xgSy3uL6DBjwqhqylE9AxloHIA5cyfM01EdTGEaYYYDx6FNoXdCqir4VNxVqVXgqLltSrykKUY8t+t1uLnbC0aulS6MpWoVIFU+FEWY6SxQrCwCNZ27HGetTSCGOoUioBi5otIZDO4uCB0lu9puLZ+kuipQU62HvVACVAJAKgyFNoB6BRFzOFFkujMn2WkHCzFkMuM81mcayypVhAVUwQpJkA3G97iGve4xntv8AH++JKrliSxJJMkm5J6z3PnhhEfA46DQQACsBMmyQfX64QG4+OFA+vnhZvi1SQnf0wrb4aDbClsRRem315YQGw+GLWVyhqCpBjQhf5EW/WZ8sa9fhiFKSBVV1H3r6wxDRN1X8MiNUntAvK3VWtMFEGyh8/Xyx4L574v5XLKGqq66iqsFJYgBwDckC9gxi3u74enDUIdVdqjJTZyaakrqBEKCYJsTLRFhE4s1AFMJWZt9euGzifO5bw3KTMXBGxDAEH5HEQ6fX1vggZEoUij5f+MKq3v8AW+EHfDnxaiUYJMiFphAmhdS6mao5GoleUrJAADmDpM8t8DQP188W8rnmUaSNdMmWQ3HYkdUb/UL+othVZhe2Am0nBrrogyVamjCl96xAJJ0JEQSWksp0SxIZjYE/mtJw/KEM1Ys1W0BnqaFVbzpd5d7AiQo/FBxUzVekGFNUYKvM6k++qqXVQZnS28dCfSHcGBqHxH53qODpgXUa6cAHtLHTsFQYwnyE5df0tjh4hNzmsv2g/wCpq/zf0GB2qLn1wQ8eP8TUn8w/YdsD2a99vXG6l6beQWB/mK1Mt7i+mDjgFHXkh3hxZiSBru3hgHxNO9rzHcwDZY8i+mCJUVsnRBBBU1GDDcAOoYehDT6qMJ0puJoHHoU7R/Opaq0nr1aLKyIDI0EBnKi2pmm0SQLAeW+Mb2hSKogALpXSoIbQNolSZMyZ88XOKuKaFKZZVDAHl0swYFoYwGK2kA2M7WGMWcVozP5pmlPvgAUerCN/fEgwkf1xsWNIGwv1+2Gx9fLCzt/fEUTTt8O2NOnnqJVQ+XBYAAstRl1QNyADfvf5YzifPp3wk+f1GBc0O7hWDC28pxeghIXLlA0hm8Rn5TI92VDQb3MeWFr8apAaUpu0UvCFRm0ErsZRQQL+eMRp/b98JG2A1LJnqVeMrXpcaAJJoqxO51EEkAwT0O5m0kGJGJP8eFOmq0aaKJJZW1OQeh1WkeV48sYmn9z3wvT/AM4hoMOxTGU/MZou0tAtAAsAAIAj0AxDq2w4YQLhgEZIU0G312/4w9o+vjhun6nDma+/1fFqL31t64UYQ4ZOIoibwF8IVCZakic6OpLTAAIE6QshZIvGL3B010lJCoNLhjBRImQSywFMkgqCCQxPYEY4UzePTCkqS6g6ZmDYjzEdNsbVcU2KVmQ6iGqMunShCjlAgXWYFukzfHPrMgxvXRo1A9l9iy+P2zNX1HXyH98D9a7HBF7QGczVPcj9lwOVveONdL028gsD/MVq5T3B6f1wSQBkqJZgqTUDRdm5pCKNhJEk7CB1gEby/uD0xtVMuXy+URfeZqo/UXPoL/DA1wCGzv6FHSeWuJGadmmfMUdSsx0GKlLUSBc6XA7QYJ7jzvhDG9nOG1MrFanUMixMRv8AMEdIP64noZVM3SLnRSqrOsqIH+klZNiOoi4PbC2V2NbiF2z7KOYSYOaG1G+EI/ribNUHpuUcQymCP2xXZvqMawQRISiEinCn+mGg4cPPscRRNmfl29ML/wAfti/w+mWFTTQ8YhZkauSZAaFIm569sLw7LodXieIWA5aYB5z0GoAmSTtAH+obYEvAVws4r9X74UX7fPG7k/Z6rpfxE0MY0K9iZYS2mZIVdR2/Y4q53ILSVl1q5XnLIQQVJpoonpdnMeQ8jgRVaTAKvCYlZs2wgTfGi6UhLClW0hRZmEajMSwSy6eg3g3wzN0kFOmaZBLe9zanntogBVkdybi8HBB4KqFSUYb0wRvw9kYpTocpRmFRlJZrWuwC0iTAICyO53wPlYsdxbFMeHZKyITA2/T4euFf6t64Qm31548T6fP1waFeOF/5wrHG5wXgXiAPVMA3VJgsO57C/wDzhdWq2m3E5E1pcYCzOGZV3caGKabtUkr4Yi5LdLY1hxBKlWAxBU6abvLBwRpIqar81+b/AFQRFxXr5k5hxRpFUpaoUAQCBfUw3Y2m/wCmH8W4D4ADh9ayNU+fW3naMIe5pcA8wTkE1hc27VB7RD+Iq+o6+S4G6/vH1wSe0TfxNb1X/tXA3mPeb1OHUvTbyH4Sn+YrTy3uL6YJaVGocpl6tIEtSeo0ATae34ttuoJwOZcci+mDb2bR/syaCshns2xEiRbcX64VpT8LQePQq27UOcW49UrKFYKqz+Gbx5ljby/4xPwZa7UnWiEQEgM9wzdYmSIg9ALN2Jxtcc4QlWWAC1NwwEBv5vkb7/AQcXhfEAlM0ahdL8rILqQZIN9pH7g22U1wdSik3bl14ogZd4iouKAtQQuPvKTmix3lYlTPWNvhPXGU2XaA2ltJ/FBj57YI+K+GvhKWDrUqeI725htPL0IJsO2Nbimaq0aaVFdmBaGpcrU2Q+QFrDecFTrkAQMye/dRzboCC4elBiCVUsBuQCQPUj+uDCrwmkA6+GtiRqk6hMXBmBp6CI7z1scGao9SsFZ6aUjppopAW0iWJHNcDr1xf1jSCWjJDgvHfdkEU8y4EK7KAdQ0tBDREyLzFvjjQPHKpplTVzJqEiGOYbTAixSL9b6uotbDOPov2irpiNXS48/W84zm9MaQA8AkIZhPy9YodQAJH5lDX7w0gm8z3vhftLaidRkmSe5kEEzve98Q6P6dMLH18sHCqVptxysAkVKoZdUsahOsG45Ta3xm3bDW41X3FQg/6URT80UE+s4zSP6/thYwGrbuV4ipBmXkEsxOoNczzCIN7E2wlOg7zpVn6nSCf2w1R9fLBnwJZy40OVgEnw2h9d7kbnpESCPhA1amrEwraJQWw3GxFr9749SpFjCgsewEnr0HrgvyNMZgJVrIrVDqRiwPMF/EQCOa8T5HEZmm6U6INIVXPiGnuFW0AmSq9fKe2FfVDFhi/f6V4O/b9oeyeTZqyU2BEsJBEGNzY32BwQU6OZqVXrUmQKGKKrbFUlVBWNrk36kkYf7QVlptSaZZHkXBOgRINyd+5w/NV6OXcMTUb3mWmsaQW3JNiA0H8wF4GE1KjnxhFyLbefvZMY0DNCxzDJU1ABHVjYCykWIA2jpGNilWr50imFAQEaioIANwJJJk9l/84j4bkvtDvWre7NwOXU3YXsoEedwJEkgrp0mAUJoRFuVKmIHaBPS+1/O2L0is1pFhiG3cgEoM9om/iqvqP+1cDlf3j64IvaVf4mr/ALev+kd8D9VoYiBucaqPpN5D8IX+YrUy5GlfQYMeB5jTlqA6F6gNp3K9Iv6b9oMEBdAcq9bYNOB0wcohIHKztqN9IkSSoHMBM3I267YTpcYBO/oVACZDc/8AFbzFUBmVtKkAEXChp1AABhy3UH3j62xj5z2cd6jNrRZgkHVIMCZhfqRgio8PqK5bS+wBJUmYlpLEQ06r9LdoGKxfwzUUCyKHUe7pnVKiRIErIAsJPSMYKdQsMsKYWgrO/wAIINPx2RhS2CzqcTIUggAgXuLgG/TF5MoUZiDAYlmEAXiHgG5mQSTIEC2MfitJ1qUatPcEKB6+6D0gzB+HfFviVMUKZqkmpqewUQqwIQTIMiDzAAtY2jDTieB4s9nGUJFlotnCCEKBnYSGiRB2lZ57bsCNzbEdbLa4DMCjbrvIBJYWuQTuRBkAXw0py1Bp5ZhhAgloibQSZF9zivlNNZqoDNTemfeI1jlJiRMkQDykEWHbCGbxaOHz/isgnj04cduafmuFUnYsyU9Z94sai6jaSFVwAJ3gCMYntHwLwTrpgGnbUFJPhm3U30+ZxbSi75tybJSECJI0kEKB3kS3nB3ONPxTCwQNTlLgNCqW1biLhSIi040Co+kRebKg2SZQICI+X9MIv1+mDLN+yisNShqZuYVCVj+Xcem/YYyn9mKkwHpmDpNzv293f6742N0qm4ZoSwrCJ3+P7YnyeWao6og1Mdh2/sB3xv5X2S1e9Ukc0+Gs+7YiWiCO0EnpjVy+WFAgIukFgp5ZJBG5Ym8MRtEXttgKmltFm3KtrDtVZeA0kUavBf8AM7uwE9fcqKFXoJGLT5JV06E8MJMLfYzqksxOgmDubLFpnFXilJqtN1G4MCBY6dJj9h64dwLJtUpU3Y3RSQoXmYXCEkERYsIkyN8Y5JZic7aiwmYCsnVSXUTqCxIG9xuSDYfC564k8FipJaBZoblIBM8xJttZgBMCxjFbg2Y8RVKoRzMq/iIgAmDFpFzEbYSvmAKtJNPvs0MtgGVhLwLG8yRBiL4XBx4du+3H9KolvTrP3ScT4Ipp6SYgsxqEQNRI1l7jeb7QQBa+Kmf9nXqtratTnYCAukAQFALyI/v1wnGsk4CUkIKs8AkQVESitcyFUklpmN9sa6MVJT8IUSWBlgpgdbHfeb4cajmNBDt+xFhkwqnD6HhLTpFkkEwdQGptR2Um+4U+mJDmGSktSxLRphbKSCbkk6iL9uu4BGJ8ujBAViWVWdtJJZjBiQwkCQAIsPicR08iJRYkkHlII1aABqtOk7CRqkEAgkAqokF0lU5pww3NC/tMf4mp/t/7RgdrLzG/XG/7SL/E1P8Ab/2jA9mPePrjqUfSbyH4QP8AMVrZf3F9MGPAM1TXKgGpSD6nhXJtJ3IjaJ6329A6pFMBTflG3piD7avZsSrRFVoBKgdBXQXGVMEPlEZXUyoVZUEHcLIPlcHvFsO8SiUqA5jLg1LND+6smQIAkwzGYHM2wGOdtn1nY4Z9uXs36YR9GP8Ao/CLWcF0fOVaDKQuaogzKl6k6SDKjbYEbeXXHqtTKlVLVqTMhlUNdjSD9Dp0mY7H++OcHPL2OEOdU9D8h/fFjQwP5FVj4I3bNVLzm8oSSTq0kss3ENpkR06gW6CLFCvlru1ZBVIioab1FSp/MoS3w+GAEZxezY8udXscEdGG/wBoHRQP4LoGWzNEay2ZoqWYkldYIEAKBybiN+5mMKc3l9LD7TT94OpOskMLm2jmlhN99TDHPxnUvZv0x584nQN+mB+jbnJ+Fes4I9NfKsSzVaBOhVAKMwEati1KVHMDsTaDO+LmWz+WAjx8uANgoqILjm5dETM7bg97nmn2xex/TCjOr5/pijobYiT8KazguiPmsq5+9q5QmLt4bE6v91M6rReQdz1gRZXM5dfD/iaP3aqBHiXMQSYpbAEwO5k7AY5+c6vY/pjwzi9j+mC+kbvPwprOC6Nl85lgsfa0vqLAGppJJmw8PpYA9hGIsrVywUq+bpxLaSjVkOljOloTmF+uwtGOffa17H6+OEGbHY4oaI0bSprOCPKlVAQKOdytKmqkKnh1Hju0snvX97f5mUoPQa2YzVCsNQZSgq02Rh+UrTsthYR64BRnF7H6+OPfbF7Ng/pxv/E+8KsfBdAqZ+h4ixmKZVZmRVZmJtJZln3ZHx7Ww7/EsvqDfaFJ5gdWs8pFgBotDqp+B2mcc+GdXs2GtnB5/pgDobDtPwr1nBdBGbysIpr0Sqvqur3GllCmaZ1RqEHsL3EmxR4rllYxXy6gyDpR1OnpcU95Bt6QZE45s2cHn+mPHOL54h0Nh2n4U1nBbHtHUVsw7IwdTEMoMGwHUA2M4H6vvH1xZGaHY4kXLyJnfy/5xpa0NaGjYgJkyv/Z"/>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1786071133"/>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0" y="-99393"/>
            <a:ext cx="9144000" cy="5616625"/>
          </a:xfrm>
        </p:spPr>
        <p:txBody>
          <a:bodyPr>
            <a:normAutofit/>
          </a:bodyPr>
          <a:lstStyle/>
          <a:p>
            <a:pPr>
              <a:lnSpc>
                <a:spcPct val="115000"/>
              </a:lnSpc>
              <a:spcAft>
                <a:spcPts val="1000"/>
              </a:spcAft>
            </a:pPr>
            <a:r>
              <a:rPr lang="en-US" sz="1800" dirty="0">
                <a:effectLst/>
                <a:latin typeface="Calibri"/>
                <a:ea typeface="Calibri"/>
                <a:cs typeface="Arial"/>
              </a:rPr>
              <a:t/>
            </a:r>
            <a:br>
              <a:rPr lang="en-US" sz="1800" dirty="0">
                <a:effectLst/>
                <a:latin typeface="Calibri"/>
                <a:ea typeface="Calibri"/>
                <a:cs typeface="Arial"/>
              </a:rPr>
            </a:br>
            <a:r>
              <a:rPr lang="ar-EG" sz="4000" b="1" dirty="0" smtClean="0">
                <a:solidFill>
                  <a:srgbClr val="002060"/>
                </a:solidFill>
                <a:latin typeface="ae_AlArabiya"/>
                <a:ea typeface="Calibri"/>
                <a:cs typeface="Ali-A-Jiddah" pitchFamily="2" charset="-78"/>
              </a:rPr>
              <a:t/>
            </a:r>
            <a:br>
              <a:rPr lang="ar-EG" sz="4000" b="1" dirty="0" smtClean="0">
                <a:solidFill>
                  <a:srgbClr val="002060"/>
                </a:solidFill>
                <a:latin typeface="ae_AlArabiya"/>
                <a:ea typeface="Calibri"/>
                <a:cs typeface="Ali-A-Jiddah" pitchFamily="2" charset="-78"/>
              </a:rPr>
            </a:br>
            <a:r>
              <a:rPr lang="ar-EG" sz="4000" b="1" dirty="0" smtClean="0">
                <a:solidFill>
                  <a:srgbClr val="002060"/>
                </a:solidFill>
                <a:latin typeface="ae_AlArabiya"/>
                <a:ea typeface="Calibri"/>
                <a:cs typeface="Ali-A-Jiddah" pitchFamily="2" charset="-78"/>
              </a:rPr>
              <a:t/>
            </a:r>
            <a:br>
              <a:rPr lang="ar-EG" sz="4000" b="1" dirty="0" smtClean="0">
                <a:solidFill>
                  <a:srgbClr val="002060"/>
                </a:solidFill>
                <a:latin typeface="ae_AlArabiya"/>
                <a:ea typeface="Calibri"/>
                <a:cs typeface="Ali-A-Jiddah" pitchFamily="2" charset="-78"/>
              </a:rPr>
            </a:br>
            <a:r>
              <a:rPr lang="ar-EG" sz="3600" b="1" dirty="0" smtClean="0">
                <a:solidFill>
                  <a:srgbClr val="002060"/>
                </a:solidFill>
                <a:latin typeface="ae_AlArabiya"/>
                <a:ea typeface="Calibri"/>
                <a:cs typeface="Ali-A-Jiddah" pitchFamily="2" charset="-78"/>
              </a:rPr>
              <a:t>.</a:t>
            </a:r>
            <a:r>
              <a:rPr lang="ar-EG" sz="2700" b="1" dirty="0" smtClean="0">
                <a:solidFill>
                  <a:srgbClr val="002060"/>
                </a:solidFill>
                <a:latin typeface="ae_AlArabiya"/>
                <a:ea typeface="Calibri"/>
                <a:cs typeface="Ali-A-Jiddah" pitchFamily="2" charset="-78"/>
              </a:rPr>
              <a:t>.</a:t>
            </a:r>
            <a:r>
              <a:rPr lang="ar-EG" sz="2800" b="1" dirty="0" smtClean="0">
                <a:solidFill>
                  <a:srgbClr val="002060"/>
                </a:solidFill>
                <a:latin typeface="ae_AlArabiya"/>
                <a:ea typeface="Calibri"/>
                <a:cs typeface="Ali-A-Jiddah" pitchFamily="2" charset="-78"/>
              </a:rPr>
              <a:t/>
            </a:r>
            <a:br>
              <a:rPr lang="ar-EG" sz="2800" b="1" dirty="0" smtClean="0">
                <a:solidFill>
                  <a:srgbClr val="002060"/>
                </a:solidFill>
                <a:latin typeface="ae_AlArabiya"/>
                <a:ea typeface="Calibri"/>
                <a:cs typeface="Ali-A-Jiddah" pitchFamily="2" charset="-78"/>
              </a:rPr>
            </a:br>
            <a:r>
              <a:rPr lang="ar-EG" sz="2800" b="1" dirty="0">
                <a:solidFill>
                  <a:srgbClr val="002060"/>
                </a:solidFill>
                <a:latin typeface="ae_AlArabiya"/>
                <a:ea typeface="Calibri"/>
                <a:cs typeface="Ali-A-Jiddah" pitchFamily="2" charset="-78"/>
              </a:rPr>
              <a:t/>
            </a:r>
            <a:br>
              <a:rPr lang="ar-EG" sz="2800" b="1" dirty="0">
                <a:solidFill>
                  <a:srgbClr val="002060"/>
                </a:solidFill>
                <a:latin typeface="ae_AlArabiya"/>
                <a:ea typeface="Calibri"/>
                <a:cs typeface="Ali-A-Jiddah" pitchFamily="2" charset="-78"/>
              </a:rPr>
            </a:br>
            <a:r>
              <a:rPr lang="ar-EG" sz="2800" b="1" dirty="0" smtClean="0">
                <a:solidFill>
                  <a:srgbClr val="002060"/>
                </a:solidFill>
                <a:latin typeface="ae_AlArabiya"/>
                <a:ea typeface="Calibri"/>
                <a:cs typeface="Ali-A-Jiddah" pitchFamily="2" charset="-78"/>
              </a:rPr>
              <a:t/>
            </a:r>
            <a:br>
              <a:rPr lang="ar-EG" sz="2800" b="1" dirty="0" smtClean="0">
                <a:solidFill>
                  <a:srgbClr val="002060"/>
                </a:solidFill>
                <a:latin typeface="ae_AlArabiya"/>
                <a:ea typeface="Calibri"/>
                <a:cs typeface="Ali-A-Jiddah" pitchFamily="2" charset="-78"/>
              </a:rPr>
            </a:br>
            <a:endParaRPr lang="ar-SA" dirty="0">
              <a:solidFill>
                <a:schemeClr val="accent4">
                  <a:lumMod val="10000"/>
                </a:schemeClr>
              </a:solidFill>
              <a:cs typeface="Ali-A-Jiddah" pitchFamily="2" charset="-78"/>
            </a:endParaRPr>
          </a:p>
        </p:txBody>
      </p:sp>
      <p:sp>
        <p:nvSpPr>
          <p:cNvPr id="5" name="Content Placeholder 4"/>
          <p:cNvSpPr>
            <a:spLocks noGrp="1"/>
          </p:cNvSpPr>
          <p:nvPr>
            <p:ph idx="1"/>
          </p:nvPr>
        </p:nvSpPr>
        <p:spPr>
          <a:xfrm>
            <a:off x="0" y="1700808"/>
            <a:ext cx="9144000" cy="5157192"/>
          </a:xfrm>
        </p:spPr>
        <p:txBody>
          <a:bodyPr>
            <a:noAutofit/>
          </a:bodyPr>
          <a:lstStyle/>
          <a:p>
            <a:r>
              <a:rPr lang="ar-IQ" sz="3200" dirty="0"/>
              <a:t> </a:t>
            </a:r>
            <a:r>
              <a:rPr lang="ar-IQ" sz="2800" dirty="0"/>
              <a:t>وذلك ما رواه عُمَرُ بْنُ الْخَطَّابِ-</a:t>
            </a:r>
            <a:r>
              <a:rPr lang="en-US" sz="2800" dirty="0">
                <a:sym typeface="AGA Arabesque"/>
              </a:rPr>
              <a:t></a:t>
            </a:r>
            <a:r>
              <a:rPr lang="ar-IQ" sz="2800" dirty="0"/>
              <a:t>-  قَالَ :كُنَّا جُلُوسًا عِنْدَ النَّبِيِّ -</a:t>
            </a:r>
            <a:r>
              <a:rPr lang="en-US" sz="2800" dirty="0">
                <a:sym typeface="Ali- Arabesque"/>
              </a:rPr>
              <a:t></a:t>
            </a:r>
            <a:r>
              <a:rPr lang="ar-IQ" sz="2800" dirty="0"/>
              <a:t>-إِذْ طَلَعَ عَلَيْنَا رَجُلٌ شَدِيدُ بَيَاضِ الثِّيَابِ شَدِيدُ سَوَادِ الشَّعْرِ لَا يُرَى عَلَيْهِ أَثَرُ السَّفَرِ، وَلَا يَعْرِفُهُ مِنَّا أَحَدٌ حَتَّى أَتَى النَّبِيَّ -</a:t>
            </a:r>
            <a:r>
              <a:rPr lang="en-US" sz="2800" dirty="0">
                <a:sym typeface="Ali- Arabesque"/>
              </a:rPr>
              <a:t></a:t>
            </a:r>
            <a:r>
              <a:rPr lang="ar-IQ" sz="2800" dirty="0"/>
              <a:t>- فَأَلْزَقَ رُكْبَتَهُ بِرُكْبَتِهِ، ثُمَّ قَالَ: يَا مُحَمَّدُ مَا الْإِيمَانُ؟ قَالَ: «أَنْ تُؤْمِنَ بِاللَّهِ وَمَلَائِكَتِهِ وَكُتُبِهِ وَرُسُلِهِ وَالْيَوْمِ الْآخِرِ وَالْقَدَرِ خَيْرِهِ وَشَرِّهِ»، قَالَ: فَمَا الْإِسْلَامُ؟، قَالَ: «شَهَادَةُ أَنْ لَا إِلَهَ إِلَّا اللَّهُ، وَأَنَّ مُحَمَّدًا عَبْدُهُ وَرَسُولُهُ، وَإِقَامُ الصَّلَاةِ، وَإِيتَاءُ الزَّكَاةِ، وَحَجُّ الْبَيْتِ، وَصَوْمُ رَمَضَانَ» ، قَالَ: صَدَقْتَ، فَمَا الْإِحْسَانُ؟ قَالَ: «تَعْبُدُ اللَّهَ كَأَنَّكَ تَرَاهُ فَإِنْ لَمْ تَرَهُ فَإِنَّهُ يَرَاكَ»، فَقَالَ فِي كُلِّ ذَلِكَ يَقُولُ لَهُ: صَدَقْتَ، قَالَ: فَعَجِبْنَا مِنْهُ يَسْأَلُهُ وَيُصَدِّقُهُ، قَالَ: فَمَتَى السَّاعَةُ؟ قَالَ: «مَا الْمَسْئُولُ عَنْهَا بِأَعْلَمَ مِنَ السَّائِلِ»، قَالَ: فَمَا أَمَارَتُهَا؟ قَالَ: «أَنْ تَلِدَ الْأَمَةُ رَبَّتَهَا، وَأَنْ تَرَى الْحُفَاةَ الْعُرَاةَ الْعَالَةَ أَصْحَابَ الشَّاءِ يَتَطَاوَلُونَ فِي الْبُنْيَانِ» قَالَ عُمَرُ: فَلَقِيَنِي النَّبِيُّ -</a:t>
            </a:r>
            <a:r>
              <a:rPr lang="en-US" sz="2800" dirty="0">
                <a:sym typeface="Ali- Arabesque"/>
              </a:rPr>
              <a:t></a:t>
            </a:r>
            <a:r>
              <a:rPr lang="ar-IQ" sz="2800" dirty="0"/>
              <a:t>-بَعْدَ ذَلِكَ بِثَلَاثٍ، فَقَالَ: «يَا عُمَرُ هَلْ تَدْرِي مَنِ السَّائِلُ؟ ذَاكَ جِبْرِيلُ عَلَيْهِ السَّلَامُ أَتَاكُمْ يُعَلِّمُكُمْ مَعَالِمَ دِينِكُمْ »</a:t>
            </a:r>
            <a:r>
              <a:rPr lang="ar-IQ" sz="2800" baseline="30000" dirty="0"/>
              <a:t> </a:t>
            </a:r>
            <a:endParaRPr lang="en-US" sz="2800" dirty="0"/>
          </a:p>
        </p:txBody>
      </p:sp>
    </p:spTree>
    <p:extLst>
      <p:ext uri="{BB962C8B-B14F-4D97-AF65-F5344CB8AC3E}">
        <p14:creationId xmlns:p14="http://schemas.microsoft.com/office/powerpoint/2010/main" val="350451748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0" y="-99393"/>
            <a:ext cx="9144000" cy="5616625"/>
          </a:xfrm>
        </p:spPr>
        <p:txBody>
          <a:bodyPr>
            <a:normAutofit/>
          </a:bodyPr>
          <a:lstStyle/>
          <a:p>
            <a:pPr>
              <a:lnSpc>
                <a:spcPct val="115000"/>
              </a:lnSpc>
              <a:spcAft>
                <a:spcPts val="1000"/>
              </a:spcAft>
            </a:pPr>
            <a:r>
              <a:rPr lang="ar-IQ" sz="4800" b="1" dirty="0"/>
              <a:t>قواعد الأخلاق وفضيلتها وتعريفها</a:t>
            </a:r>
            <a:r>
              <a:rPr lang="en-US" sz="1800" dirty="0"/>
              <a:t/>
            </a:r>
            <a:br>
              <a:rPr lang="en-US" sz="1800" dirty="0"/>
            </a:br>
            <a:r>
              <a:rPr lang="en-US" sz="1800" dirty="0">
                <a:effectLst/>
                <a:latin typeface="Calibri"/>
                <a:ea typeface="Calibri"/>
                <a:cs typeface="Arial"/>
              </a:rPr>
              <a:t/>
            </a:r>
            <a:br>
              <a:rPr lang="en-US" sz="1800" dirty="0">
                <a:effectLst/>
                <a:latin typeface="Calibri"/>
                <a:ea typeface="Calibri"/>
                <a:cs typeface="Arial"/>
              </a:rPr>
            </a:br>
            <a:r>
              <a:rPr lang="ar-EG" sz="4000" b="1" dirty="0" smtClean="0">
                <a:solidFill>
                  <a:srgbClr val="002060"/>
                </a:solidFill>
                <a:latin typeface="ae_AlArabiya"/>
                <a:ea typeface="Calibri"/>
                <a:cs typeface="Ali-A-Jiddah" pitchFamily="2" charset="-78"/>
              </a:rPr>
              <a:t/>
            </a:r>
            <a:br>
              <a:rPr lang="ar-EG" sz="4000" b="1" dirty="0" smtClean="0">
                <a:solidFill>
                  <a:srgbClr val="002060"/>
                </a:solidFill>
                <a:latin typeface="ae_AlArabiya"/>
                <a:ea typeface="Calibri"/>
                <a:cs typeface="Ali-A-Jiddah" pitchFamily="2" charset="-78"/>
              </a:rPr>
            </a:br>
            <a:r>
              <a:rPr lang="ar-EG" sz="4000" b="1" dirty="0" smtClean="0">
                <a:solidFill>
                  <a:srgbClr val="002060"/>
                </a:solidFill>
                <a:latin typeface="ae_AlArabiya"/>
                <a:ea typeface="Calibri"/>
                <a:cs typeface="Ali-A-Jiddah" pitchFamily="2" charset="-78"/>
              </a:rPr>
              <a:t/>
            </a:r>
            <a:br>
              <a:rPr lang="ar-EG" sz="4000" b="1" dirty="0" smtClean="0">
                <a:solidFill>
                  <a:srgbClr val="002060"/>
                </a:solidFill>
                <a:latin typeface="ae_AlArabiya"/>
                <a:ea typeface="Calibri"/>
                <a:cs typeface="Ali-A-Jiddah" pitchFamily="2" charset="-78"/>
              </a:rPr>
            </a:br>
            <a:r>
              <a:rPr lang="ar-EG" sz="3600" b="1" dirty="0" smtClean="0">
                <a:solidFill>
                  <a:srgbClr val="002060"/>
                </a:solidFill>
                <a:latin typeface="ae_AlArabiya"/>
                <a:ea typeface="Calibri"/>
                <a:cs typeface="Ali-A-Jiddah" pitchFamily="2" charset="-78"/>
              </a:rPr>
              <a:t>.</a:t>
            </a:r>
            <a:r>
              <a:rPr lang="ar-EG" sz="2700" b="1" dirty="0" smtClean="0">
                <a:solidFill>
                  <a:srgbClr val="002060"/>
                </a:solidFill>
                <a:latin typeface="ae_AlArabiya"/>
                <a:ea typeface="Calibri"/>
                <a:cs typeface="Ali-A-Jiddah" pitchFamily="2" charset="-78"/>
              </a:rPr>
              <a:t>.</a:t>
            </a:r>
            <a:r>
              <a:rPr lang="ar-EG" sz="2800" b="1" dirty="0" smtClean="0">
                <a:solidFill>
                  <a:srgbClr val="002060"/>
                </a:solidFill>
                <a:latin typeface="ae_AlArabiya"/>
                <a:ea typeface="Calibri"/>
                <a:cs typeface="Ali-A-Jiddah" pitchFamily="2" charset="-78"/>
              </a:rPr>
              <a:t/>
            </a:r>
            <a:br>
              <a:rPr lang="ar-EG" sz="2800" b="1" dirty="0" smtClean="0">
                <a:solidFill>
                  <a:srgbClr val="002060"/>
                </a:solidFill>
                <a:latin typeface="ae_AlArabiya"/>
                <a:ea typeface="Calibri"/>
                <a:cs typeface="Ali-A-Jiddah" pitchFamily="2" charset="-78"/>
              </a:rPr>
            </a:br>
            <a:r>
              <a:rPr lang="ar-EG" sz="2800" b="1" dirty="0">
                <a:solidFill>
                  <a:srgbClr val="002060"/>
                </a:solidFill>
                <a:latin typeface="ae_AlArabiya"/>
                <a:ea typeface="Calibri"/>
                <a:cs typeface="Ali-A-Jiddah" pitchFamily="2" charset="-78"/>
              </a:rPr>
              <a:t/>
            </a:r>
            <a:br>
              <a:rPr lang="ar-EG" sz="2800" b="1" dirty="0">
                <a:solidFill>
                  <a:srgbClr val="002060"/>
                </a:solidFill>
                <a:latin typeface="ae_AlArabiya"/>
                <a:ea typeface="Calibri"/>
                <a:cs typeface="Ali-A-Jiddah" pitchFamily="2" charset="-78"/>
              </a:rPr>
            </a:br>
            <a:r>
              <a:rPr lang="ar-EG" sz="2800" b="1" dirty="0" smtClean="0">
                <a:solidFill>
                  <a:srgbClr val="002060"/>
                </a:solidFill>
                <a:latin typeface="ae_AlArabiya"/>
                <a:ea typeface="Calibri"/>
                <a:cs typeface="Ali-A-Jiddah" pitchFamily="2" charset="-78"/>
              </a:rPr>
              <a:t/>
            </a:r>
            <a:br>
              <a:rPr lang="ar-EG" sz="2800" b="1" dirty="0" smtClean="0">
                <a:solidFill>
                  <a:srgbClr val="002060"/>
                </a:solidFill>
                <a:latin typeface="ae_AlArabiya"/>
                <a:ea typeface="Calibri"/>
                <a:cs typeface="Ali-A-Jiddah" pitchFamily="2" charset="-78"/>
              </a:rPr>
            </a:br>
            <a:endParaRPr lang="ar-SA" dirty="0">
              <a:solidFill>
                <a:schemeClr val="accent4">
                  <a:lumMod val="10000"/>
                </a:schemeClr>
              </a:solidFill>
              <a:cs typeface="Ali-A-Jiddah" pitchFamily="2" charset="-78"/>
            </a:endParaRPr>
          </a:p>
        </p:txBody>
      </p:sp>
      <p:sp>
        <p:nvSpPr>
          <p:cNvPr id="5" name="Content Placeholder 4"/>
          <p:cNvSpPr>
            <a:spLocks noGrp="1"/>
          </p:cNvSpPr>
          <p:nvPr>
            <p:ph idx="1"/>
          </p:nvPr>
        </p:nvSpPr>
        <p:spPr>
          <a:xfrm>
            <a:off x="0" y="1700808"/>
            <a:ext cx="9144000" cy="5157192"/>
          </a:xfrm>
        </p:spPr>
        <p:txBody>
          <a:bodyPr>
            <a:normAutofit/>
          </a:bodyPr>
          <a:lstStyle/>
          <a:p>
            <a:r>
              <a:rPr lang="ar-IQ" sz="5400" b="1" dirty="0" smtClean="0"/>
              <a:t>أولاً</a:t>
            </a:r>
            <a:r>
              <a:rPr lang="ar-IQ" sz="5400" b="1" dirty="0"/>
              <a:t>: تعريف قواعد الأخلاق.</a:t>
            </a:r>
            <a:endParaRPr lang="en-US" sz="5400" dirty="0"/>
          </a:p>
          <a:p>
            <a:r>
              <a:rPr lang="ar-IQ" sz="5400" b="1" dirty="0"/>
              <a:t>ثانياً: موضوع علم الأخلاق.   </a:t>
            </a:r>
            <a:endParaRPr lang="en-US" sz="5400" dirty="0"/>
          </a:p>
          <a:p>
            <a:r>
              <a:rPr lang="ar-IQ" sz="5400" b="1" dirty="0"/>
              <a:t>ثالثاً: فائدته وثمرته. </a:t>
            </a:r>
            <a:endParaRPr lang="en-US" sz="5400" dirty="0"/>
          </a:p>
        </p:txBody>
      </p:sp>
    </p:spTree>
    <p:extLst>
      <p:ext uri="{BB962C8B-B14F-4D97-AF65-F5344CB8AC3E}">
        <p14:creationId xmlns:p14="http://schemas.microsoft.com/office/powerpoint/2010/main" val="174587649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0" y="-99393"/>
            <a:ext cx="9144000" cy="5616625"/>
          </a:xfrm>
        </p:spPr>
        <p:txBody>
          <a:bodyPr>
            <a:normAutofit/>
          </a:bodyPr>
          <a:lstStyle/>
          <a:p>
            <a:pPr>
              <a:lnSpc>
                <a:spcPct val="115000"/>
              </a:lnSpc>
              <a:spcAft>
                <a:spcPts val="1000"/>
              </a:spcAft>
            </a:pPr>
            <a:r>
              <a:rPr lang="en-US" sz="1800" dirty="0">
                <a:solidFill>
                  <a:srgbClr val="C00000"/>
                </a:solidFill>
                <a:effectLst/>
                <a:latin typeface="Calibri"/>
                <a:ea typeface="Calibri"/>
                <a:cs typeface="Arial"/>
              </a:rPr>
              <a:t/>
            </a:r>
            <a:br>
              <a:rPr lang="en-US" sz="1800" dirty="0">
                <a:solidFill>
                  <a:srgbClr val="C00000"/>
                </a:solidFill>
                <a:effectLst/>
                <a:latin typeface="Calibri"/>
                <a:ea typeface="Calibri"/>
                <a:cs typeface="Arial"/>
              </a:rPr>
            </a:br>
            <a:r>
              <a:rPr lang="ar-IQ" sz="6000" b="1" dirty="0"/>
              <a:t>تعريف قواعد الأخلاق</a:t>
            </a:r>
            <a:r>
              <a:rPr lang="en-US" sz="4000" dirty="0"/>
              <a:t/>
            </a:r>
            <a:br>
              <a:rPr lang="en-US" sz="4000" dirty="0"/>
            </a:br>
            <a:r>
              <a:rPr lang="ar-EG" sz="4000" b="1" dirty="0" smtClean="0">
                <a:solidFill>
                  <a:srgbClr val="C00000"/>
                </a:solidFill>
                <a:effectLst/>
                <a:latin typeface="ae_AlArabiya"/>
                <a:ea typeface="Calibri"/>
                <a:cs typeface="Ali-A-Jiddah" pitchFamily="2" charset="-78"/>
              </a:rPr>
              <a:t/>
            </a:r>
            <a:br>
              <a:rPr lang="ar-EG" sz="4000" b="1" dirty="0" smtClean="0">
                <a:solidFill>
                  <a:srgbClr val="C00000"/>
                </a:solidFill>
                <a:effectLst/>
                <a:latin typeface="ae_AlArabiya"/>
                <a:ea typeface="Calibri"/>
                <a:cs typeface="Ali-A-Jiddah" pitchFamily="2" charset="-78"/>
              </a:rPr>
            </a:br>
            <a:r>
              <a:rPr lang="ar-EG" sz="4000" b="1" dirty="0" smtClean="0">
                <a:solidFill>
                  <a:srgbClr val="C00000"/>
                </a:solidFill>
                <a:effectLst/>
                <a:latin typeface="ae_AlArabiya"/>
                <a:ea typeface="Calibri"/>
                <a:cs typeface="Ali-A-Jiddah" pitchFamily="2" charset="-78"/>
              </a:rPr>
              <a:t/>
            </a:r>
            <a:br>
              <a:rPr lang="ar-EG" sz="4000" b="1" dirty="0" smtClean="0">
                <a:solidFill>
                  <a:srgbClr val="C00000"/>
                </a:solidFill>
                <a:effectLst/>
                <a:latin typeface="ae_AlArabiya"/>
                <a:ea typeface="Calibri"/>
                <a:cs typeface="Ali-A-Jiddah" pitchFamily="2" charset="-78"/>
              </a:rPr>
            </a:br>
            <a:r>
              <a:rPr lang="ar-EG" sz="3600" b="1" dirty="0" smtClean="0">
                <a:solidFill>
                  <a:srgbClr val="C00000"/>
                </a:solidFill>
                <a:effectLst/>
                <a:latin typeface="ae_AlArabiya"/>
                <a:ea typeface="Calibri"/>
                <a:cs typeface="Ali-A-Jiddah" pitchFamily="2" charset="-78"/>
              </a:rPr>
              <a:t>.</a:t>
            </a:r>
            <a:r>
              <a:rPr lang="ar-EG" sz="2700" b="1" dirty="0" smtClean="0">
                <a:solidFill>
                  <a:srgbClr val="C00000"/>
                </a:solidFill>
                <a:effectLst/>
                <a:latin typeface="ae_AlArabiya"/>
                <a:ea typeface="Calibri"/>
                <a:cs typeface="Ali-A-Jiddah" pitchFamily="2" charset="-78"/>
              </a:rPr>
              <a:t>.</a:t>
            </a:r>
            <a:r>
              <a:rPr lang="ar-EG" sz="2800" b="1" dirty="0" smtClean="0">
                <a:solidFill>
                  <a:srgbClr val="C00000"/>
                </a:solidFill>
                <a:effectLst/>
                <a:latin typeface="ae_AlArabiya"/>
                <a:ea typeface="Calibri"/>
                <a:cs typeface="Ali-A-Jiddah" pitchFamily="2" charset="-78"/>
              </a:rPr>
              <a:t/>
            </a:r>
            <a:br>
              <a:rPr lang="ar-EG" sz="2800" b="1" dirty="0" smtClean="0">
                <a:solidFill>
                  <a:srgbClr val="C00000"/>
                </a:solidFill>
                <a:effectLst/>
                <a:latin typeface="ae_AlArabiya"/>
                <a:ea typeface="Calibri"/>
                <a:cs typeface="Ali-A-Jiddah" pitchFamily="2" charset="-78"/>
              </a:rPr>
            </a:br>
            <a:r>
              <a:rPr lang="ar-EG" sz="2800" b="1" dirty="0">
                <a:solidFill>
                  <a:srgbClr val="C00000"/>
                </a:solidFill>
                <a:effectLst/>
                <a:latin typeface="ae_AlArabiya"/>
                <a:ea typeface="Calibri"/>
                <a:cs typeface="Ali-A-Jiddah" pitchFamily="2" charset="-78"/>
              </a:rPr>
              <a:t/>
            </a:r>
            <a:br>
              <a:rPr lang="ar-EG" sz="2800" b="1" dirty="0">
                <a:solidFill>
                  <a:srgbClr val="C00000"/>
                </a:solidFill>
                <a:effectLst/>
                <a:latin typeface="ae_AlArabiya"/>
                <a:ea typeface="Calibri"/>
                <a:cs typeface="Ali-A-Jiddah" pitchFamily="2" charset="-78"/>
              </a:rPr>
            </a:br>
            <a:r>
              <a:rPr lang="ar-EG" sz="2800" b="1" dirty="0" smtClean="0">
                <a:solidFill>
                  <a:srgbClr val="C00000"/>
                </a:solidFill>
                <a:effectLst/>
                <a:latin typeface="ae_AlArabiya"/>
                <a:ea typeface="Calibri"/>
                <a:cs typeface="Ali-A-Jiddah" pitchFamily="2" charset="-78"/>
              </a:rPr>
              <a:t/>
            </a:r>
            <a:br>
              <a:rPr lang="ar-EG" sz="2800" b="1" dirty="0" smtClean="0">
                <a:solidFill>
                  <a:srgbClr val="C00000"/>
                </a:solidFill>
                <a:effectLst/>
                <a:latin typeface="ae_AlArabiya"/>
                <a:ea typeface="Calibri"/>
                <a:cs typeface="Ali-A-Jiddah" pitchFamily="2" charset="-78"/>
              </a:rPr>
            </a:br>
            <a:endParaRPr lang="ar-SA" dirty="0">
              <a:solidFill>
                <a:srgbClr val="C00000"/>
              </a:solidFill>
              <a:effectLst/>
              <a:cs typeface="Ali-A-Jiddah" pitchFamily="2" charset="-78"/>
            </a:endParaRPr>
          </a:p>
        </p:txBody>
      </p:sp>
      <p:sp>
        <p:nvSpPr>
          <p:cNvPr id="5" name="Content Placeholder 4"/>
          <p:cNvSpPr>
            <a:spLocks noGrp="1"/>
          </p:cNvSpPr>
          <p:nvPr>
            <p:ph idx="1"/>
          </p:nvPr>
        </p:nvSpPr>
        <p:spPr>
          <a:xfrm>
            <a:off x="-89395" y="1595538"/>
            <a:ext cx="9244362" cy="5301208"/>
          </a:xfrm>
        </p:spPr>
        <p:txBody>
          <a:bodyPr>
            <a:noAutofit/>
          </a:bodyPr>
          <a:lstStyle/>
          <a:p>
            <a:r>
              <a:rPr lang="ar-IQ" sz="3200" dirty="0" smtClean="0"/>
              <a:t>القواعد </a:t>
            </a:r>
            <a:r>
              <a:rPr lang="ar-IQ" sz="3200" dirty="0"/>
              <a:t>في اللغة: جمع قاعدة، وهي الأساس، قواعد البيت تعني أساسه</a:t>
            </a:r>
            <a:r>
              <a:rPr lang="ar-IQ" sz="3200" baseline="30000" dirty="0"/>
              <a:t>()</a:t>
            </a:r>
            <a:r>
              <a:rPr lang="ar-IQ" sz="3200" dirty="0"/>
              <a:t>, قال تعالى: [وَإِذْ يَرْفَعُ إِبْرَاهِيمُ الْقَوَاعِدَ مِنَ الْبَيْتِ وَإِسْمَاعِيلُ رَبَّنَا تَقَبَّلْ مِنَّا إِنَّكَ أَنْتَ السَّمِيعُ الْعَلِيمُ]   (سورة البقرة:127).</a:t>
            </a:r>
            <a:endParaRPr lang="en-US" sz="3200" dirty="0"/>
          </a:p>
          <a:p>
            <a:r>
              <a:rPr lang="ar-IQ" sz="3200" dirty="0"/>
              <a:t> وفي الاصطلاح: قضيةٌ كليةٌ منطبقةٌ على جميع جزئياتها</a:t>
            </a:r>
            <a:r>
              <a:rPr lang="ar-IQ" sz="3200" baseline="30000" dirty="0"/>
              <a:t>()</a:t>
            </a:r>
            <a:r>
              <a:rPr lang="ar-IQ" sz="3200" dirty="0"/>
              <a:t>.</a:t>
            </a:r>
            <a:endParaRPr lang="en-US" sz="3200" dirty="0"/>
          </a:p>
          <a:p>
            <a:r>
              <a:rPr lang="ar-IQ" sz="3200" dirty="0"/>
              <a:t>   الأخلاق في اللغة: جمع خلق وهي : الدين والطبع والسجية</a:t>
            </a:r>
            <a:r>
              <a:rPr lang="ar-IQ" sz="3200" baseline="30000" dirty="0"/>
              <a:t>()</a:t>
            </a:r>
            <a:r>
              <a:rPr lang="ar-IQ" sz="3200" dirty="0"/>
              <a:t>.</a:t>
            </a:r>
            <a:endParaRPr lang="en-US" sz="3200" dirty="0"/>
          </a:p>
          <a:p>
            <a:r>
              <a:rPr lang="ar-IQ" sz="3200" dirty="0"/>
              <a:t>وفي الاصطلاح: هناك تعاريف كثيرة لها، منها ما عرّفه الإمام أبو حامد </a:t>
            </a:r>
            <a:r>
              <a:rPr lang="ar-IQ" sz="3200" dirty="0" smtClean="0"/>
              <a:t>الغزالي-رحمه الله -: </a:t>
            </a:r>
            <a:r>
              <a:rPr lang="ar-IQ" sz="3200" dirty="0"/>
              <a:t>بقوله: ((هيئة راسخة للنفس تصدر الأفعال بسهولة من غير حاجة إلى فكر و روية</a:t>
            </a:r>
            <a:r>
              <a:rPr lang="ar-IQ" sz="3200" dirty="0" smtClean="0"/>
              <a:t>))</a:t>
            </a:r>
            <a:endParaRPr lang="en-US" sz="3200" dirty="0"/>
          </a:p>
          <a:p>
            <a:r>
              <a:rPr lang="ar-IQ" dirty="0" smtClean="0"/>
              <a:t>.</a:t>
            </a:r>
            <a:endParaRPr lang="en-US" dirty="0"/>
          </a:p>
        </p:txBody>
      </p:sp>
    </p:spTree>
    <p:extLst>
      <p:ext uri="{BB962C8B-B14F-4D97-AF65-F5344CB8AC3E}">
        <p14:creationId xmlns:p14="http://schemas.microsoft.com/office/powerpoint/2010/main" val="41696460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476672"/>
            <a:ext cx="8229600" cy="864096"/>
          </a:xfrm>
        </p:spPr>
        <p:txBody>
          <a:bodyPr>
            <a:normAutofit/>
          </a:bodyPr>
          <a:lstStyle/>
          <a:p>
            <a:endParaRPr lang="en-US" sz="4000" dirty="0">
              <a:effectLst/>
            </a:endParaRPr>
          </a:p>
        </p:txBody>
      </p:sp>
      <p:sp>
        <p:nvSpPr>
          <p:cNvPr id="3" name="عنصر نائب للمحتوى 2"/>
          <p:cNvSpPr>
            <a:spLocks noGrp="1"/>
          </p:cNvSpPr>
          <p:nvPr>
            <p:ph idx="1"/>
          </p:nvPr>
        </p:nvSpPr>
        <p:spPr>
          <a:xfrm>
            <a:off x="0" y="1451917"/>
            <a:ext cx="9144000" cy="5406083"/>
          </a:xfrm>
        </p:spPr>
        <p:txBody>
          <a:bodyPr>
            <a:normAutofit/>
          </a:bodyPr>
          <a:lstStyle/>
          <a:p>
            <a:r>
              <a:rPr lang="ar-IQ" sz="2800" dirty="0"/>
              <a:t>فإن كانت الهيئة تصدر عنها الأفعال الجميلة عقلاً وشرعاً بسهولة سميت خلقاً حسناً، وإن كانت الصادر منها الأفعال القبيحة سميت الهيئة خلقاً سيئاً.</a:t>
            </a:r>
            <a:endParaRPr lang="en-US" sz="2800" dirty="0"/>
          </a:p>
          <a:p>
            <a:r>
              <a:rPr lang="ar-IQ" sz="2800" dirty="0"/>
              <a:t> والهيئة الراسخة شرط للخلق سواء كان حسناً أو سيئاً، لأن من يصدر عنه بذل المال على الندرة لا يسمى سخياً، لأن بذل المال شيء والسخاء شيء آخر، وربما شخص خُلُقُه السخاء لا البذل، وكذلك من تكلَّف السكوت عن الغضب لا يقال خُلُقُه </a:t>
            </a:r>
            <a:r>
              <a:rPr lang="ar-IQ" sz="2800" dirty="0" smtClean="0"/>
              <a:t>الحِلْم.</a:t>
            </a:r>
          </a:p>
          <a:p>
            <a:r>
              <a:rPr lang="en-US" sz="2800" dirty="0"/>
              <a:t> </a:t>
            </a:r>
            <a:r>
              <a:rPr lang="ar-IQ" sz="2800" dirty="0"/>
              <a:t>إذن فالأخلاق ملكة للنفس تصدر عنها الأفعال من غير تكلف. </a:t>
            </a:r>
            <a:endParaRPr lang="en-US" sz="2800" dirty="0"/>
          </a:p>
          <a:p>
            <a:r>
              <a:rPr lang="ar-IQ" sz="2800" dirty="0"/>
              <a:t> </a:t>
            </a:r>
            <a:endParaRPr lang="en-US" sz="2800" dirty="0"/>
          </a:p>
        </p:txBody>
      </p:sp>
    </p:spTree>
    <p:extLst>
      <p:ext uri="{BB962C8B-B14F-4D97-AF65-F5344CB8AC3E}">
        <p14:creationId xmlns:p14="http://schemas.microsoft.com/office/powerpoint/2010/main" val="36440513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2000"/>
            <a:lum/>
          </a:blip>
          <a:srcRect/>
          <a:stretch>
            <a:fillRect t="-12000" b="-12000"/>
          </a:stretch>
        </a:blip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84784"/>
            <a:ext cx="9144000" cy="5373216"/>
          </a:xfrm>
        </p:spPr>
        <p:txBody>
          <a:bodyPr>
            <a:normAutofit/>
          </a:bodyPr>
          <a:lstStyle/>
          <a:p>
            <a:pPr marL="0" lvl="0" indent="0" algn="justLow">
              <a:buNone/>
            </a:pPr>
            <a:endParaRPr lang="ar-IQ" sz="2000" b="1" dirty="0" smtClean="0">
              <a:cs typeface="+mj-cs"/>
            </a:endParaRPr>
          </a:p>
          <a:p>
            <a:r>
              <a:rPr lang="ar-IQ" dirty="0"/>
              <a:t>تعريف علم الأخلاق: فهو علم يعرف به كيفية اكتساب الفضائل وهي الاعتدال في قوى النفس وأوصافها والتوسط فيها</a:t>
            </a:r>
            <a:endParaRPr lang="en-US" dirty="0"/>
          </a:p>
          <a:p>
            <a:endParaRPr lang="ar-IQ" dirty="0" smtClean="0"/>
          </a:p>
          <a:p>
            <a:r>
              <a:rPr lang="ar-IQ" dirty="0" smtClean="0"/>
              <a:t>وأما </a:t>
            </a:r>
            <a:r>
              <a:rPr lang="ar-IQ" dirty="0"/>
              <a:t>موضوع علم الأخلاق: فهو الملكات النفسانية من حيث تعديلها بين إفراط </a:t>
            </a:r>
            <a:r>
              <a:rPr lang="ar-IQ" dirty="0" smtClean="0"/>
              <a:t>وتفريط</a:t>
            </a:r>
          </a:p>
          <a:p>
            <a:r>
              <a:rPr lang="ar-IQ" dirty="0" smtClean="0"/>
              <a:t>.</a:t>
            </a:r>
            <a:endParaRPr lang="en-US" dirty="0"/>
          </a:p>
          <a:p>
            <a:r>
              <a:rPr lang="ar-IQ" dirty="0"/>
              <a:t>     وفائدته: فهي التعرُّف على رذائل النفس البشرية وعلاجها والتوسط في قواها، لتصبح فضائل يكون العبد بها مثالاً للهداية والرشاد كما أراده الله تعالى ابتغاء لمرضاته (جلّ شأنه</a:t>
            </a:r>
            <a:r>
              <a:rPr lang="ar-IQ" dirty="0" smtClean="0"/>
              <a:t>)</a:t>
            </a:r>
            <a:r>
              <a:rPr lang="ar-IQ" baseline="30000" dirty="0" smtClean="0"/>
              <a:t>.</a:t>
            </a:r>
            <a:r>
              <a:rPr lang="ar-IQ" dirty="0" smtClean="0"/>
              <a:t>  </a:t>
            </a:r>
            <a:endParaRPr lang="en-US" dirty="0"/>
          </a:p>
        </p:txBody>
      </p:sp>
      <p:sp>
        <p:nvSpPr>
          <p:cNvPr id="2" name="Rectangle 1"/>
          <p:cNvSpPr/>
          <p:nvPr/>
        </p:nvSpPr>
        <p:spPr>
          <a:xfrm>
            <a:off x="0" y="0"/>
            <a:ext cx="9144000" cy="1200329"/>
          </a:xfrm>
          <a:prstGeom prst="rect">
            <a:avLst/>
          </a:prstGeom>
        </p:spPr>
        <p:txBody>
          <a:bodyPr wrap="square">
            <a:spAutoFit/>
          </a:bodyPr>
          <a:lstStyle/>
          <a:p>
            <a:pPr algn="ctr"/>
            <a:endParaRPr lang="ar-EG" sz="3200" b="1" dirty="0" smtClean="0">
              <a:solidFill>
                <a:srgbClr val="C00000"/>
              </a:solidFill>
              <a:latin typeface="ae_AlArabiya"/>
              <a:ea typeface="Calibri"/>
              <a:cs typeface="Sultan bold" pitchFamily="2" charset="-78"/>
            </a:endParaRPr>
          </a:p>
          <a:p>
            <a:r>
              <a:rPr lang="ar-IQ" sz="4000" b="1" dirty="0" smtClean="0"/>
              <a:t> </a:t>
            </a:r>
            <a:r>
              <a:rPr lang="ar-IQ" sz="4000" b="1" dirty="0" smtClean="0"/>
              <a:t>     </a:t>
            </a:r>
            <a:r>
              <a:rPr lang="ar-IQ" sz="4000" dirty="0" smtClean="0"/>
              <a:t>تعريف </a:t>
            </a:r>
            <a:r>
              <a:rPr lang="ar-IQ" sz="4000" dirty="0"/>
              <a:t>علم </a:t>
            </a:r>
            <a:r>
              <a:rPr lang="ar-IQ" sz="4000" dirty="0" smtClean="0"/>
              <a:t>الأخلاق وموضوعه و فائدته</a:t>
            </a:r>
            <a:endParaRPr lang="en-US" sz="4000" dirty="0"/>
          </a:p>
        </p:txBody>
      </p:sp>
    </p:spTree>
    <p:extLst>
      <p:ext uri="{BB962C8B-B14F-4D97-AF65-F5344CB8AC3E}">
        <p14:creationId xmlns:p14="http://schemas.microsoft.com/office/powerpoint/2010/main" val="3624313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10967</TotalTime>
  <Words>1145</Words>
  <Application>Microsoft Office PowerPoint</Application>
  <PresentationFormat>عرض على الشاشة (3:4)‏</PresentationFormat>
  <Paragraphs>86</Paragraphs>
  <Slides>14</Slides>
  <Notes>2</Notes>
  <HiddenSlides>0</HiddenSlides>
  <MMClips>0</MMClips>
  <ScaleCrop>false</ScaleCrop>
  <HeadingPairs>
    <vt:vector size="4" baseType="variant">
      <vt:variant>
        <vt:lpstr>نسق</vt:lpstr>
      </vt:variant>
      <vt:variant>
        <vt:i4>2</vt:i4>
      </vt:variant>
      <vt:variant>
        <vt:lpstr>عناوين الشرائح</vt:lpstr>
      </vt:variant>
      <vt:variant>
        <vt:i4>14</vt:i4>
      </vt:variant>
    </vt:vector>
  </HeadingPairs>
  <TitlesOfParts>
    <vt:vector size="16" baseType="lpstr">
      <vt:lpstr>1_Decatur</vt:lpstr>
      <vt:lpstr>Angles</vt:lpstr>
      <vt:lpstr>عرض تقديمي في PowerPoint</vt:lpstr>
      <vt:lpstr>مفردات الموضوع:</vt:lpstr>
      <vt:lpstr> الفصل الأول   مصدر علم الأخلاق ونشأته وأسماؤه وأهم مدارسه و أصوله :</vt:lpstr>
      <vt:lpstr> المبحث الأول(مصدر علم الأخلاق)  </vt:lpstr>
      <vt:lpstr>   ..   </vt:lpstr>
      <vt:lpstr>قواعد الأخلاق وفضيلتها وتعريفها    ..   </vt:lpstr>
      <vt:lpstr> تعريف قواعد الأخلاق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صلاح الدين كلية العلوم الإسلامية الآثار السلبية والإجابية لتأخير الرواتب على المجتمع</dc:title>
  <dc:creator>acer</dc:creator>
  <cp:lastModifiedBy>jawdat</cp:lastModifiedBy>
  <cp:revision>334</cp:revision>
  <dcterms:created xsi:type="dcterms:W3CDTF">2015-02-12T09:00:59Z</dcterms:created>
  <dcterms:modified xsi:type="dcterms:W3CDTF">2021-02-23T12:23:06Z</dcterms:modified>
</cp:coreProperties>
</file>