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1" r:id="rId4"/>
    <p:sldId id="262" r:id="rId5"/>
    <p:sldId id="264" r:id="rId6"/>
    <p:sldId id="263" r:id="rId7"/>
    <p:sldId id="265" r:id="rId8"/>
    <p:sldId id="266"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3" d="100"/>
          <a:sy n="73" d="100"/>
        </p:scale>
        <p:origin x="-372" y="-10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4282E50-C9FB-4622-9894-3D6DB7367CBF}" type="datetimeFigureOut">
              <a:rPr lang="en-US" smtClean="0"/>
              <a:t>3/3/2021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B140D5-C0D1-465A-A6E6-851E0E5A7E12}" type="slidenum">
              <a:rPr lang="en-US" smtClean="0"/>
              <a:t>‹#›</a:t>
            </a:fld>
            <a:endParaRPr lang="en-US"/>
          </a:p>
        </p:txBody>
      </p:sp>
    </p:spTree>
    <p:extLst>
      <p:ext uri="{BB962C8B-B14F-4D97-AF65-F5344CB8AC3E}">
        <p14:creationId xmlns:p14="http://schemas.microsoft.com/office/powerpoint/2010/main" val="34900660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4282E50-C9FB-4622-9894-3D6DB7367CBF}" type="datetimeFigureOut">
              <a:rPr lang="en-US" smtClean="0"/>
              <a:t>3/3/2021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B140D5-C0D1-465A-A6E6-851E0E5A7E12}" type="slidenum">
              <a:rPr lang="en-US" smtClean="0"/>
              <a:t>‹#›</a:t>
            </a:fld>
            <a:endParaRPr lang="en-US"/>
          </a:p>
        </p:txBody>
      </p:sp>
    </p:spTree>
    <p:extLst>
      <p:ext uri="{BB962C8B-B14F-4D97-AF65-F5344CB8AC3E}">
        <p14:creationId xmlns:p14="http://schemas.microsoft.com/office/powerpoint/2010/main" val="8209010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4282E50-C9FB-4622-9894-3D6DB7367CBF}" type="datetimeFigureOut">
              <a:rPr lang="en-US" smtClean="0"/>
              <a:t>3/3/2021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B140D5-C0D1-465A-A6E6-851E0E5A7E12}" type="slidenum">
              <a:rPr lang="en-US" smtClean="0"/>
              <a:t>‹#›</a:t>
            </a:fld>
            <a:endParaRPr lang="en-US"/>
          </a:p>
        </p:txBody>
      </p:sp>
    </p:spTree>
    <p:extLst>
      <p:ext uri="{BB962C8B-B14F-4D97-AF65-F5344CB8AC3E}">
        <p14:creationId xmlns:p14="http://schemas.microsoft.com/office/powerpoint/2010/main" val="22854892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4282E50-C9FB-4622-9894-3D6DB7367CBF}" type="datetimeFigureOut">
              <a:rPr lang="en-US" smtClean="0"/>
              <a:t>3/3/2021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B140D5-C0D1-465A-A6E6-851E0E5A7E12}" type="slidenum">
              <a:rPr lang="en-US" smtClean="0"/>
              <a:t>‹#›</a:t>
            </a:fld>
            <a:endParaRPr lang="en-US"/>
          </a:p>
        </p:txBody>
      </p:sp>
    </p:spTree>
    <p:extLst>
      <p:ext uri="{BB962C8B-B14F-4D97-AF65-F5344CB8AC3E}">
        <p14:creationId xmlns:p14="http://schemas.microsoft.com/office/powerpoint/2010/main" val="11779755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4282E50-C9FB-4622-9894-3D6DB7367CBF}" type="datetimeFigureOut">
              <a:rPr lang="en-US" smtClean="0"/>
              <a:t>3/3/2021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B140D5-C0D1-465A-A6E6-851E0E5A7E12}" type="slidenum">
              <a:rPr lang="en-US" smtClean="0"/>
              <a:t>‹#›</a:t>
            </a:fld>
            <a:endParaRPr lang="en-US"/>
          </a:p>
        </p:txBody>
      </p:sp>
    </p:spTree>
    <p:extLst>
      <p:ext uri="{BB962C8B-B14F-4D97-AF65-F5344CB8AC3E}">
        <p14:creationId xmlns:p14="http://schemas.microsoft.com/office/powerpoint/2010/main" val="32161083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4282E50-C9FB-4622-9894-3D6DB7367CBF}" type="datetimeFigureOut">
              <a:rPr lang="en-US" smtClean="0"/>
              <a:t>3/3/2021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6B140D5-C0D1-465A-A6E6-851E0E5A7E12}" type="slidenum">
              <a:rPr lang="en-US" smtClean="0"/>
              <a:t>‹#›</a:t>
            </a:fld>
            <a:endParaRPr lang="en-US"/>
          </a:p>
        </p:txBody>
      </p:sp>
    </p:spTree>
    <p:extLst>
      <p:ext uri="{BB962C8B-B14F-4D97-AF65-F5344CB8AC3E}">
        <p14:creationId xmlns:p14="http://schemas.microsoft.com/office/powerpoint/2010/main" val="5021966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4282E50-C9FB-4622-9894-3D6DB7367CBF}" type="datetimeFigureOut">
              <a:rPr lang="en-US" smtClean="0"/>
              <a:t>3/3/2021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6B140D5-C0D1-465A-A6E6-851E0E5A7E12}" type="slidenum">
              <a:rPr lang="en-US" smtClean="0"/>
              <a:t>‹#›</a:t>
            </a:fld>
            <a:endParaRPr lang="en-US"/>
          </a:p>
        </p:txBody>
      </p:sp>
    </p:spTree>
    <p:extLst>
      <p:ext uri="{BB962C8B-B14F-4D97-AF65-F5344CB8AC3E}">
        <p14:creationId xmlns:p14="http://schemas.microsoft.com/office/powerpoint/2010/main" val="6983168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4282E50-C9FB-4622-9894-3D6DB7367CBF}" type="datetimeFigureOut">
              <a:rPr lang="en-US" smtClean="0"/>
              <a:t>3/3/2021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6B140D5-C0D1-465A-A6E6-851E0E5A7E12}" type="slidenum">
              <a:rPr lang="en-US" smtClean="0"/>
              <a:t>‹#›</a:t>
            </a:fld>
            <a:endParaRPr lang="en-US"/>
          </a:p>
        </p:txBody>
      </p:sp>
    </p:spTree>
    <p:extLst>
      <p:ext uri="{BB962C8B-B14F-4D97-AF65-F5344CB8AC3E}">
        <p14:creationId xmlns:p14="http://schemas.microsoft.com/office/powerpoint/2010/main" val="11059286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4282E50-C9FB-4622-9894-3D6DB7367CBF}" type="datetimeFigureOut">
              <a:rPr lang="en-US" smtClean="0"/>
              <a:t>3/3/2021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6B140D5-C0D1-465A-A6E6-851E0E5A7E12}" type="slidenum">
              <a:rPr lang="en-US" smtClean="0"/>
              <a:t>‹#›</a:t>
            </a:fld>
            <a:endParaRPr lang="en-US"/>
          </a:p>
        </p:txBody>
      </p:sp>
    </p:spTree>
    <p:extLst>
      <p:ext uri="{BB962C8B-B14F-4D97-AF65-F5344CB8AC3E}">
        <p14:creationId xmlns:p14="http://schemas.microsoft.com/office/powerpoint/2010/main" val="34228291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4282E50-C9FB-4622-9894-3D6DB7367CBF}" type="datetimeFigureOut">
              <a:rPr lang="en-US" smtClean="0"/>
              <a:t>3/3/2021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6B140D5-C0D1-465A-A6E6-851E0E5A7E12}" type="slidenum">
              <a:rPr lang="en-US" smtClean="0"/>
              <a:t>‹#›</a:t>
            </a:fld>
            <a:endParaRPr lang="en-US"/>
          </a:p>
        </p:txBody>
      </p:sp>
    </p:spTree>
    <p:extLst>
      <p:ext uri="{BB962C8B-B14F-4D97-AF65-F5344CB8AC3E}">
        <p14:creationId xmlns:p14="http://schemas.microsoft.com/office/powerpoint/2010/main" val="24325353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4282E50-C9FB-4622-9894-3D6DB7367CBF}" type="datetimeFigureOut">
              <a:rPr lang="en-US" smtClean="0"/>
              <a:t>3/3/2021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6B140D5-C0D1-465A-A6E6-851E0E5A7E12}" type="slidenum">
              <a:rPr lang="en-US" smtClean="0"/>
              <a:t>‹#›</a:t>
            </a:fld>
            <a:endParaRPr lang="en-US"/>
          </a:p>
        </p:txBody>
      </p:sp>
    </p:spTree>
    <p:extLst>
      <p:ext uri="{BB962C8B-B14F-4D97-AF65-F5344CB8AC3E}">
        <p14:creationId xmlns:p14="http://schemas.microsoft.com/office/powerpoint/2010/main" val="22994525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4282E50-C9FB-4622-9894-3D6DB7367CBF}" type="datetimeFigureOut">
              <a:rPr lang="en-US" smtClean="0"/>
              <a:t>3/3/2021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6B140D5-C0D1-465A-A6E6-851E0E5A7E12}" type="slidenum">
              <a:rPr lang="en-US" smtClean="0"/>
              <a:t>‹#›</a:t>
            </a:fld>
            <a:endParaRPr lang="en-US"/>
          </a:p>
        </p:txBody>
      </p:sp>
    </p:spTree>
    <p:extLst>
      <p:ext uri="{BB962C8B-B14F-4D97-AF65-F5344CB8AC3E}">
        <p14:creationId xmlns:p14="http://schemas.microsoft.com/office/powerpoint/2010/main" val="65618927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93000"/>
            <a:lum/>
          </a:blip>
          <a:srcRect/>
          <a:stretch>
            <a:fillRect t="-9000" b="-9000"/>
          </a:stretch>
        </a:blipFill>
        <a:effectLst/>
      </p:bgPr>
    </p:bg>
    <p:spTree>
      <p:nvGrpSpPr>
        <p:cNvPr id="1" name=""/>
        <p:cNvGrpSpPr/>
        <p:nvPr/>
      </p:nvGrpSpPr>
      <p:grpSpPr>
        <a:xfrm>
          <a:off x="0" y="0"/>
          <a:ext cx="0" cy="0"/>
          <a:chOff x="0" y="0"/>
          <a:chExt cx="0" cy="0"/>
        </a:xfrm>
      </p:grpSpPr>
      <p:sp>
        <p:nvSpPr>
          <p:cNvPr id="6" name="Rectangle 5"/>
          <p:cNvSpPr/>
          <p:nvPr/>
        </p:nvSpPr>
        <p:spPr>
          <a:xfrm>
            <a:off x="2517246" y="1669455"/>
            <a:ext cx="7189789" cy="830997"/>
          </a:xfrm>
          <a:prstGeom prst="rect">
            <a:avLst/>
          </a:prstGeom>
        </p:spPr>
        <p:txBody>
          <a:bodyPr wrap="none">
            <a:spAutoFit/>
          </a:bodyPr>
          <a:lstStyle/>
          <a:p>
            <a:pPr algn="ctr"/>
            <a:r>
              <a:rPr lang="ar-IQ" sz="4800" b="1" dirty="0" smtClean="0">
                <a:ln w="10160">
                  <a:solidFill>
                    <a:schemeClr val="accent5"/>
                  </a:solidFill>
                  <a:prstDash val="solid"/>
                </a:ln>
                <a:solidFill>
                  <a:srgbClr val="FFFFFF"/>
                </a:solidFill>
                <a:effectLst>
                  <a:outerShdw blurRad="38100" dist="22860" dir="5400000" algn="tl" rotWithShape="0">
                    <a:srgbClr val="000000">
                      <a:alpha val="30000"/>
                    </a:srgbClr>
                  </a:outerShdw>
                </a:effectLst>
                <a:cs typeface="Ali-A-Jiddah" pitchFamily="2" charset="-78"/>
              </a:rPr>
              <a:t>«علم التصوف من حيث المنشأ»</a:t>
            </a:r>
            <a:endParaRPr lang="en-US" sz="4800" b="1" dirty="0">
              <a:ln w="10160">
                <a:solidFill>
                  <a:schemeClr val="accent5"/>
                </a:solidFill>
                <a:prstDash val="solid"/>
              </a:ln>
              <a:solidFill>
                <a:srgbClr val="FFFFFF"/>
              </a:solidFill>
              <a:effectLst>
                <a:outerShdw blurRad="38100" dist="22860" dir="5400000" algn="tl" rotWithShape="0">
                  <a:srgbClr val="000000">
                    <a:alpha val="30000"/>
                  </a:srgbClr>
                </a:outerShdw>
              </a:effectLst>
              <a:cs typeface="Ali-A-Jiddah" pitchFamily="2" charset="-78"/>
            </a:endParaRPr>
          </a:p>
        </p:txBody>
      </p:sp>
    </p:spTree>
    <p:extLst>
      <p:ext uri="{BB962C8B-B14F-4D97-AF65-F5344CB8AC3E}">
        <p14:creationId xmlns:p14="http://schemas.microsoft.com/office/powerpoint/2010/main" val="2727999225"/>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89000"/>
            <a:lum/>
          </a:blip>
          <a:srcRect/>
          <a:stretch>
            <a:fillRect/>
          </a:stretch>
        </a:blipFill>
        <a:effectLst/>
      </p:bgPr>
    </p:bg>
    <p:spTree>
      <p:nvGrpSpPr>
        <p:cNvPr id="1" name=""/>
        <p:cNvGrpSpPr/>
        <p:nvPr/>
      </p:nvGrpSpPr>
      <p:grpSpPr>
        <a:xfrm>
          <a:off x="0" y="0"/>
          <a:ext cx="0" cy="0"/>
          <a:chOff x="0" y="0"/>
          <a:chExt cx="0" cy="0"/>
        </a:xfrm>
      </p:grpSpPr>
      <p:sp>
        <p:nvSpPr>
          <p:cNvPr id="6" name="Rectangle 5"/>
          <p:cNvSpPr/>
          <p:nvPr/>
        </p:nvSpPr>
        <p:spPr>
          <a:xfrm>
            <a:off x="96199" y="1789927"/>
            <a:ext cx="11452860" cy="615553"/>
          </a:xfrm>
          <a:prstGeom prst="rect">
            <a:avLst/>
          </a:prstGeom>
        </p:spPr>
        <p:txBody>
          <a:bodyPr wrap="square">
            <a:spAutoFit/>
          </a:bodyPr>
          <a:lstStyle/>
          <a:p>
            <a:pPr algn="r"/>
            <a:r>
              <a:rPr lang="ar-IQ" sz="3400" b="1" dirty="0" smtClean="0">
                <a:ln w="9525">
                  <a:solidFill>
                    <a:schemeClr val="bg1"/>
                  </a:solidFill>
                  <a:prstDash val="solid"/>
                </a:ln>
                <a:effectLst>
                  <a:outerShdw blurRad="12700" dist="38100" dir="2700000" algn="tl" rotWithShape="0">
                    <a:schemeClr val="bg1">
                      <a:lumMod val="50000"/>
                    </a:schemeClr>
                  </a:outerShdw>
                </a:effectLst>
                <a:cs typeface="Ali-A-Samik" pitchFamily="2" charset="-78"/>
              </a:rPr>
              <a:t>ــ</a:t>
            </a:r>
          </a:p>
        </p:txBody>
      </p:sp>
      <p:sp>
        <p:nvSpPr>
          <p:cNvPr id="2" name="Rectangle 1"/>
          <p:cNvSpPr/>
          <p:nvPr/>
        </p:nvSpPr>
        <p:spPr>
          <a:xfrm>
            <a:off x="6583440" y="895190"/>
            <a:ext cx="4764446" cy="769441"/>
          </a:xfrm>
          <a:prstGeom prst="rect">
            <a:avLst/>
          </a:prstGeom>
        </p:spPr>
        <p:txBody>
          <a:bodyPr wrap="none">
            <a:spAutoFit/>
          </a:bodyPr>
          <a:lstStyle/>
          <a:p>
            <a:pPr algn="ctr"/>
            <a:r>
              <a:rPr lang="ar-IQ" sz="4400" b="1" dirty="0" smtClean="0">
                <a:ln w="9525">
                  <a:solidFill>
                    <a:schemeClr val="bg1"/>
                  </a:solidFill>
                  <a:prstDash val="solid"/>
                </a:ln>
                <a:effectLst>
                  <a:outerShdw blurRad="12700" dist="38100" dir="2700000" algn="tl" rotWithShape="0">
                    <a:schemeClr val="bg1">
                      <a:lumMod val="50000"/>
                    </a:schemeClr>
                  </a:outerShdw>
                </a:effectLst>
                <a:cs typeface="Ali-A-Samik" pitchFamily="2" charset="-78"/>
              </a:rPr>
              <a:t>علم التصوف من حيث المنشأ: </a:t>
            </a:r>
          </a:p>
        </p:txBody>
      </p:sp>
    </p:spTree>
    <p:extLst>
      <p:ext uri="{BB962C8B-B14F-4D97-AF65-F5344CB8AC3E}">
        <p14:creationId xmlns:p14="http://schemas.microsoft.com/office/powerpoint/2010/main" val="4009138704"/>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7" presetClass="entr" presetSubtype="0" fill="hold" grpId="0" nodeType="clickEffect">
                                  <p:stCondLst>
                                    <p:cond delay="0"/>
                                  </p:stCondLst>
                                  <p:childTnLst>
                                    <p:set>
                                      <p:cBhvr>
                                        <p:cTn id="11" dur="1" fill="hold">
                                          <p:stCondLst>
                                            <p:cond delay="0"/>
                                          </p:stCondLst>
                                        </p:cTn>
                                        <p:tgtEl>
                                          <p:spTgt spid="6">
                                            <p:txEl>
                                              <p:pRg st="0" end="0"/>
                                            </p:txEl>
                                          </p:spTgt>
                                        </p:tgtEl>
                                        <p:attrNameLst>
                                          <p:attrName>style.visibility</p:attrName>
                                        </p:attrNameLst>
                                      </p:cBhvr>
                                      <p:to>
                                        <p:strVal val="visible"/>
                                      </p:to>
                                    </p:set>
                                    <p:animEffect transition="in" filter="fade">
                                      <p:cBhvr>
                                        <p:cTn id="12" dur="1000"/>
                                        <p:tgtEl>
                                          <p:spTgt spid="6">
                                            <p:txEl>
                                              <p:pRg st="0" end="0"/>
                                            </p:txEl>
                                          </p:spTgt>
                                        </p:tgtEl>
                                      </p:cBhvr>
                                    </p:animEffect>
                                    <p:anim calcmode="lin" valueType="num">
                                      <p:cBhvr>
                                        <p:cTn id="13" dur="1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6">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 name="Rectangle 5"/>
          <p:cNvSpPr/>
          <p:nvPr/>
        </p:nvSpPr>
        <p:spPr>
          <a:xfrm>
            <a:off x="89847" y="777577"/>
            <a:ext cx="12102153" cy="6709529"/>
          </a:xfrm>
          <a:prstGeom prst="rect">
            <a:avLst/>
          </a:prstGeom>
        </p:spPr>
        <p:txBody>
          <a:bodyPr wrap="square">
            <a:spAutoFit/>
          </a:bodyPr>
          <a:lstStyle/>
          <a:p>
            <a:pPr rtl="1"/>
            <a:r>
              <a:rPr lang="ar-IQ" sz="3600" b="1" dirty="0" smtClean="0"/>
              <a:t>علم </a:t>
            </a:r>
            <a:r>
              <a:rPr lang="ar-IQ" sz="3600" b="1" dirty="0"/>
              <a:t>التصوف من حيث المنشأ</a:t>
            </a:r>
            <a:endParaRPr lang="en-US" sz="3600" dirty="0"/>
          </a:p>
          <a:p>
            <a:pPr rtl="1"/>
            <a:r>
              <a:rPr lang="ar-IQ" sz="3600" dirty="0"/>
              <a:t> إنَّ الله تعالى أتمّ نعمته على نبيّه-</a:t>
            </a:r>
            <a:r>
              <a:rPr lang="en-US" sz="3600" dirty="0">
                <a:sym typeface="Ali- Arabesque"/>
              </a:rPr>
              <a:t></a:t>
            </a:r>
            <a:r>
              <a:rPr lang="ar-IQ" sz="3600" dirty="0"/>
              <a:t>- وأكمل دينه حيث قال: [الْيَوْمَ أَكْمَلْتُ لَكُمْ دِينَكُمْ وَأَتْمَمْتُ عَلَيْكُمْ نِعْمَتِي وَرَضِيتُ لَكُمُ الْإِسْلَامَ دِينًا] (سورة المائدة:3)، وهذا الوصف من أوصاف الكمال الذي امتازت به الأمة المحمدية، قال أبو القاسم القشيري </a:t>
            </a:r>
            <a:r>
              <a:rPr lang="ar-IQ" sz="3600" dirty="0" smtClean="0"/>
              <a:t>((</a:t>
            </a:r>
            <a:r>
              <a:rPr lang="ar-IQ" sz="3600" dirty="0"/>
              <a:t>والمسلمون بعد رسول الله -</a:t>
            </a:r>
            <a:r>
              <a:rPr lang="en-US" sz="3600" dirty="0">
                <a:sym typeface="Ali- Arabesque"/>
              </a:rPr>
              <a:t></a:t>
            </a:r>
            <a:r>
              <a:rPr lang="ar-IQ" sz="3600" dirty="0"/>
              <a:t>- لم يتسمّ بتسمية أفضل من (الصحابة) وذلك لشرف صحبتهم برسول الله -</a:t>
            </a:r>
            <a:r>
              <a:rPr lang="en-US" sz="3600" dirty="0">
                <a:sym typeface="Ali- Arabesque"/>
              </a:rPr>
              <a:t></a:t>
            </a:r>
            <a:r>
              <a:rPr lang="ar-IQ" sz="3600" dirty="0"/>
              <a:t>-، ولما أدركهم أهل العصر الثاني، ممن صحب أصحاب رسول الله -</a:t>
            </a:r>
            <a:r>
              <a:rPr lang="en-US" sz="3600" dirty="0">
                <a:sym typeface="Ali- Arabesque"/>
              </a:rPr>
              <a:t></a:t>
            </a:r>
            <a:r>
              <a:rPr lang="ar-IQ" sz="3600" dirty="0"/>
              <a:t>- تسمّوا بـ (التابعين)، ثمّ قيل لمن بعدهم (أتباع التابعين)، ولما فشا الإقبال على الدنيا، وتباين الناس واختلفوا، فقيل لمن كان له عناية بأمر الدين: (العابد والزاهد)، ثمّ ظهرت البدع فادعت كل فرقة ان فيها عبّاداً وزهّاداً، فانفرد أهل السنة والجماعة باسم (التصوف)، واشتهر هذا الاسم لهؤلاء الأكابر قبل </a:t>
            </a:r>
            <a:r>
              <a:rPr lang="ar-IQ" sz="3600" dirty="0" err="1"/>
              <a:t>المأتين</a:t>
            </a:r>
            <a:r>
              <a:rPr lang="ar-IQ" sz="3600" dirty="0"/>
              <a:t> من الهجرة </a:t>
            </a:r>
            <a:r>
              <a:rPr lang="ar-IQ" sz="3600" dirty="0" smtClean="0"/>
              <a:t>)).    </a:t>
            </a:r>
            <a:endParaRPr lang="en-US" sz="3600" dirty="0"/>
          </a:p>
          <a:p>
            <a:pPr algn="r"/>
            <a:r>
              <a:rPr lang="ar-IQ" sz="3400" b="1" dirty="0" smtClean="0">
                <a:ln w="9525">
                  <a:solidFill>
                    <a:schemeClr val="bg1"/>
                  </a:solidFill>
                  <a:prstDash val="solid"/>
                </a:ln>
                <a:effectLst>
                  <a:outerShdw blurRad="12700" dist="38100" dir="2700000" algn="tl" rotWithShape="0">
                    <a:schemeClr val="bg1">
                      <a:lumMod val="50000"/>
                    </a:schemeClr>
                  </a:outerShdw>
                </a:effectLst>
                <a:cs typeface="Ali-A-Samik" pitchFamily="2" charset="-78"/>
              </a:rPr>
              <a:t>.</a:t>
            </a:r>
          </a:p>
        </p:txBody>
      </p:sp>
    </p:spTree>
    <p:extLst>
      <p:ext uri="{BB962C8B-B14F-4D97-AF65-F5344CB8AC3E}">
        <p14:creationId xmlns:p14="http://schemas.microsoft.com/office/powerpoint/2010/main" val="2957919850"/>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5"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randombar(vertical)">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5" fill="hold" grpId="0"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randombar(vertical)">
                                      <p:cBhvr>
                                        <p:cTn id="12" dur="5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5" fill="hold" grpId="0"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randombar(vertical)">
                                      <p:cBhvr>
                                        <p:cTn id="17" dur="500"/>
                                        <p:tgtEl>
                                          <p:spTgt spid="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allAtOnce"/>
    </p:bld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6" name="Rectangle 5"/>
          <p:cNvSpPr/>
          <p:nvPr/>
        </p:nvSpPr>
        <p:spPr>
          <a:xfrm>
            <a:off x="0" y="1142612"/>
            <a:ext cx="11566319" cy="3539430"/>
          </a:xfrm>
          <a:prstGeom prst="rect">
            <a:avLst/>
          </a:prstGeom>
        </p:spPr>
        <p:txBody>
          <a:bodyPr wrap="square">
            <a:spAutoFit/>
          </a:bodyPr>
          <a:lstStyle/>
          <a:p>
            <a:pPr rtl="1"/>
            <a:r>
              <a:rPr lang="ar-IQ" sz="3200" dirty="0"/>
              <a:t>وكذلك لم تدون الاحكام الشرعية والعلوم الإسلامية في العهود الأولى في تاريخ الإسلام، وإنما كانوا يحفظونها عن ظهر الغيب، فتظل مطبوعة في أذهانهم، كالعقائد والفقه وأصوله وعلوم التزكية والتصوف وعلوم الآلة كالنحو والصرف، وتكرر كثيراً وتعزز بالمزاولة والتطبيق </a:t>
            </a:r>
            <a:r>
              <a:rPr lang="ar-IQ" sz="3200" dirty="0" smtClean="0"/>
              <a:t>العملي.</a:t>
            </a:r>
            <a:endParaRPr lang="en-US" sz="3200" dirty="0"/>
          </a:p>
          <a:p>
            <a:pPr rtl="1"/>
            <a:r>
              <a:rPr lang="ar-IQ" sz="3200" dirty="0"/>
              <a:t> ومن هذه الناحية ما كان في جمع وتصنيف وتبويب هذه العلوم والأحكام الشرعية أية صعوبة </a:t>
            </a:r>
            <a:r>
              <a:rPr lang="ar-IQ" sz="3200" dirty="0" smtClean="0"/>
              <a:t>تذكر</a:t>
            </a:r>
            <a:r>
              <a:rPr lang="ar-SA" sz="3200" dirty="0" smtClean="0"/>
              <a:t>.    </a:t>
            </a:r>
            <a:endParaRPr lang="en-US" sz="3200" dirty="0"/>
          </a:p>
          <a:p>
            <a:pPr algn="r"/>
            <a:r>
              <a:rPr lang="ar-IQ" sz="3200" b="1" dirty="0" smtClean="0">
                <a:ln w="9525">
                  <a:solidFill>
                    <a:schemeClr val="bg1"/>
                  </a:solidFill>
                  <a:prstDash val="solid"/>
                </a:ln>
                <a:effectLst>
                  <a:outerShdw blurRad="12700" dist="38100" dir="2700000" algn="tl" rotWithShape="0">
                    <a:schemeClr val="bg1">
                      <a:lumMod val="50000"/>
                    </a:schemeClr>
                  </a:outerShdw>
                </a:effectLst>
                <a:cs typeface="Ali-A-Samik" pitchFamily="2" charset="-78"/>
              </a:rPr>
              <a:t>.</a:t>
            </a:r>
          </a:p>
        </p:txBody>
      </p:sp>
      <p:sp>
        <p:nvSpPr>
          <p:cNvPr id="3" name="Rectangle 2"/>
          <p:cNvSpPr/>
          <p:nvPr/>
        </p:nvSpPr>
        <p:spPr>
          <a:xfrm>
            <a:off x="8006080" y="324333"/>
            <a:ext cx="5255675" cy="707886"/>
          </a:xfrm>
          <a:prstGeom prst="rect">
            <a:avLst/>
          </a:prstGeom>
        </p:spPr>
        <p:txBody>
          <a:bodyPr wrap="square">
            <a:spAutoFit/>
          </a:bodyPr>
          <a:lstStyle/>
          <a:p>
            <a:r>
              <a:rPr lang="ar-IQ" sz="4000" b="1" dirty="0" smtClean="0">
                <a:ln w="9525">
                  <a:solidFill>
                    <a:schemeClr val="bg1"/>
                  </a:solidFill>
                  <a:prstDash val="solid"/>
                </a:ln>
                <a:effectLst>
                  <a:outerShdw blurRad="12700" dist="38100" dir="2700000" algn="tl" rotWithShape="0">
                    <a:schemeClr val="bg1">
                      <a:lumMod val="50000"/>
                    </a:schemeClr>
                  </a:outerShdw>
                </a:effectLst>
                <a:cs typeface="Ali-A-Samik" pitchFamily="2" charset="-78"/>
              </a:rPr>
              <a:t>علم التصوف من حيث المنشأ:</a:t>
            </a:r>
            <a:endParaRPr lang="en-US" sz="4000" dirty="0"/>
          </a:p>
        </p:txBody>
      </p:sp>
    </p:spTree>
    <p:extLst>
      <p:ext uri="{BB962C8B-B14F-4D97-AF65-F5344CB8AC3E}">
        <p14:creationId xmlns:p14="http://schemas.microsoft.com/office/powerpoint/2010/main" val="471095665"/>
      </p:ext>
    </p:extLst>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37"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outVertic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37" fill="hold" grpId="0" nodeType="clickEffect">
                                  <p:stCondLst>
                                    <p:cond delay="0"/>
                                  </p:stCondLst>
                                  <p:childTnLst>
                                    <p:set>
                                      <p:cBhvr>
                                        <p:cTn id="11" dur="1" fill="hold">
                                          <p:stCondLst>
                                            <p:cond delay="0"/>
                                          </p:stCondLst>
                                        </p:cTn>
                                        <p:tgtEl>
                                          <p:spTgt spid="6">
                                            <p:txEl>
                                              <p:pRg st="0" end="0"/>
                                            </p:txEl>
                                          </p:spTgt>
                                        </p:tgtEl>
                                        <p:attrNameLst>
                                          <p:attrName>style.visibility</p:attrName>
                                        </p:attrNameLst>
                                      </p:cBhvr>
                                      <p:to>
                                        <p:strVal val="visible"/>
                                      </p:to>
                                    </p:set>
                                    <p:animEffect transition="in" filter="barn(outVertical)">
                                      <p:cBhvr>
                                        <p:cTn id="12" dur="500"/>
                                        <p:tgtEl>
                                          <p:spTgt spid="6">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37" fill="hold" grpId="0" nodeType="clickEffect">
                                  <p:stCondLst>
                                    <p:cond delay="0"/>
                                  </p:stCondLst>
                                  <p:childTnLst>
                                    <p:set>
                                      <p:cBhvr>
                                        <p:cTn id="16" dur="1" fill="hold">
                                          <p:stCondLst>
                                            <p:cond delay="0"/>
                                          </p:stCondLst>
                                        </p:cTn>
                                        <p:tgtEl>
                                          <p:spTgt spid="6">
                                            <p:txEl>
                                              <p:pRg st="1" end="1"/>
                                            </p:txEl>
                                          </p:spTgt>
                                        </p:tgtEl>
                                        <p:attrNameLst>
                                          <p:attrName>style.visibility</p:attrName>
                                        </p:attrNameLst>
                                      </p:cBhvr>
                                      <p:to>
                                        <p:strVal val="visible"/>
                                      </p:to>
                                    </p:set>
                                    <p:animEffect transition="in" filter="barn(outVertical)">
                                      <p:cBhvr>
                                        <p:cTn id="17" dur="500"/>
                                        <p:tgtEl>
                                          <p:spTgt spid="6">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37" fill="hold" grpId="0" nodeType="clickEffect">
                                  <p:stCondLst>
                                    <p:cond delay="0"/>
                                  </p:stCondLst>
                                  <p:childTnLst>
                                    <p:set>
                                      <p:cBhvr>
                                        <p:cTn id="21" dur="1" fill="hold">
                                          <p:stCondLst>
                                            <p:cond delay="0"/>
                                          </p:stCondLst>
                                        </p:cTn>
                                        <p:tgtEl>
                                          <p:spTgt spid="6">
                                            <p:txEl>
                                              <p:pRg st="2" end="2"/>
                                            </p:txEl>
                                          </p:spTgt>
                                        </p:tgtEl>
                                        <p:attrNameLst>
                                          <p:attrName>style.visibility</p:attrName>
                                        </p:attrNameLst>
                                      </p:cBhvr>
                                      <p:to>
                                        <p:strVal val="visible"/>
                                      </p:to>
                                    </p:set>
                                    <p:animEffect transition="in" filter="barn(outVertical)">
                                      <p:cBhvr>
                                        <p:cTn id="22" dur="500"/>
                                        <p:tgtEl>
                                          <p:spTgt spid="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3" grpId="0"/>
    </p:bld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6" name="Rectangle 5"/>
          <p:cNvSpPr/>
          <p:nvPr/>
        </p:nvSpPr>
        <p:spPr>
          <a:xfrm>
            <a:off x="0" y="1142612"/>
            <a:ext cx="11566319" cy="3046988"/>
          </a:xfrm>
          <a:prstGeom prst="rect">
            <a:avLst/>
          </a:prstGeom>
        </p:spPr>
        <p:txBody>
          <a:bodyPr wrap="square">
            <a:spAutoFit/>
          </a:bodyPr>
          <a:lstStyle/>
          <a:p>
            <a:pPr rtl="1"/>
            <a:r>
              <a:rPr lang="ar-IQ" sz="3200" dirty="0"/>
              <a:t>ومن ناحية أخرى فإن فروع العلوم المذكورة لكونها من المسائل الحياتية التي لابد أن ينشغل بها كل مسلم فقد تناول العلماء مقدَماً تلك الحقائق المحفوظة في أذهانهم وصدورهم، ودونوا رسائل وكتباً، تتعلق بكل باب من تلك الأبواب، فاشتغل الفقهاء بتصنيف كتب الفقه والمحدّثون بتدوين السنة وحفظها وعلماء الكلام </a:t>
            </a:r>
            <a:r>
              <a:rPr lang="ar-IQ" sz="3200" dirty="0" err="1"/>
              <a:t>بترصين</a:t>
            </a:r>
            <a:r>
              <a:rPr lang="ar-IQ" sz="3200" dirty="0"/>
              <a:t> مسائل العقيدة والمفسرون بتأليف التفاسير وعلوم القرآن، وعلماء التزكية بتصنيف علم التصوف وتغذية الروح وتهذيب النفس، وبذل كل منهم في ساحته جهداً فاق الآفاق لإبراز حقائق الإسلام.</a:t>
            </a:r>
            <a:r>
              <a:rPr lang="ar-IQ" sz="3200" b="1" dirty="0" smtClean="0">
                <a:ln w="9525">
                  <a:solidFill>
                    <a:schemeClr val="bg1"/>
                  </a:solidFill>
                  <a:prstDash val="solid"/>
                </a:ln>
                <a:effectLst>
                  <a:outerShdw blurRad="12700" dist="38100" dir="2700000" algn="tl" rotWithShape="0">
                    <a:schemeClr val="bg1">
                      <a:lumMod val="50000"/>
                    </a:schemeClr>
                  </a:outerShdw>
                </a:effectLst>
                <a:cs typeface="Ali-A-Samik" pitchFamily="2" charset="-78"/>
              </a:rPr>
              <a:t>.</a:t>
            </a:r>
          </a:p>
        </p:txBody>
      </p:sp>
      <p:sp>
        <p:nvSpPr>
          <p:cNvPr id="3" name="Rectangle 2"/>
          <p:cNvSpPr/>
          <p:nvPr/>
        </p:nvSpPr>
        <p:spPr>
          <a:xfrm>
            <a:off x="7692676" y="324333"/>
            <a:ext cx="4248279" cy="707886"/>
          </a:xfrm>
          <a:prstGeom prst="rect">
            <a:avLst/>
          </a:prstGeom>
        </p:spPr>
        <p:txBody>
          <a:bodyPr wrap="none">
            <a:spAutoFit/>
          </a:bodyPr>
          <a:lstStyle/>
          <a:p>
            <a:r>
              <a:rPr lang="ar-IQ" sz="4000" b="1" dirty="0" smtClean="0">
                <a:ln w="9525">
                  <a:solidFill>
                    <a:schemeClr val="bg1"/>
                  </a:solidFill>
                  <a:prstDash val="solid"/>
                </a:ln>
                <a:effectLst>
                  <a:outerShdw blurRad="12700" dist="38100" dir="2700000" algn="tl" rotWithShape="0">
                    <a:schemeClr val="bg1">
                      <a:lumMod val="50000"/>
                    </a:schemeClr>
                  </a:outerShdw>
                </a:effectLst>
                <a:cs typeface="Ali-A-Samik" pitchFamily="2" charset="-78"/>
              </a:rPr>
              <a:t>علم التصوف من حيث المنشأ:</a:t>
            </a:r>
            <a:endParaRPr lang="en-US" sz="4000" dirty="0"/>
          </a:p>
        </p:txBody>
      </p:sp>
    </p:spTree>
    <p:extLst>
      <p:ext uri="{BB962C8B-B14F-4D97-AF65-F5344CB8AC3E}">
        <p14:creationId xmlns:p14="http://schemas.microsoft.com/office/powerpoint/2010/main" val="28390694"/>
      </p:ext>
    </p:extLst>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37"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outVertic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37" fill="hold" grpId="0" nodeType="clickEffect">
                                  <p:stCondLst>
                                    <p:cond delay="0"/>
                                  </p:stCondLst>
                                  <p:childTnLst>
                                    <p:set>
                                      <p:cBhvr>
                                        <p:cTn id="11" dur="1" fill="hold">
                                          <p:stCondLst>
                                            <p:cond delay="0"/>
                                          </p:stCondLst>
                                        </p:cTn>
                                        <p:tgtEl>
                                          <p:spTgt spid="6">
                                            <p:txEl>
                                              <p:pRg st="0" end="0"/>
                                            </p:txEl>
                                          </p:spTgt>
                                        </p:tgtEl>
                                        <p:attrNameLst>
                                          <p:attrName>style.visibility</p:attrName>
                                        </p:attrNameLst>
                                      </p:cBhvr>
                                      <p:to>
                                        <p:strVal val="visible"/>
                                      </p:to>
                                    </p:set>
                                    <p:animEffect transition="in" filter="barn(outVertical)">
                                      <p:cBhvr>
                                        <p:cTn id="12" dur="5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3" grpId="0"/>
    </p:bld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83000"/>
            <a:lum/>
          </a:blip>
          <a:srcRect/>
          <a:stretch>
            <a:fillRect t="-18000" b="-18000"/>
          </a:stretch>
        </a:blipFill>
        <a:effectLst/>
      </p:bgPr>
    </p:bg>
    <p:spTree>
      <p:nvGrpSpPr>
        <p:cNvPr id="1" name=""/>
        <p:cNvGrpSpPr/>
        <p:nvPr/>
      </p:nvGrpSpPr>
      <p:grpSpPr>
        <a:xfrm>
          <a:off x="0" y="0"/>
          <a:ext cx="0" cy="0"/>
          <a:chOff x="0" y="0"/>
          <a:chExt cx="0" cy="0"/>
        </a:xfrm>
      </p:grpSpPr>
      <p:sp>
        <p:nvSpPr>
          <p:cNvPr id="6" name="Rectangle 5"/>
          <p:cNvSpPr/>
          <p:nvPr/>
        </p:nvSpPr>
        <p:spPr>
          <a:xfrm>
            <a:off x="49916" y="1234052"/>
            <a:ext cx="11974444" cy="5509200"/>
          </a:xfrm>
          <a:prstGeom prst="rect">
            <a:avLst/>
          </a:prstGeom>
        </p:spPr>
        <p:txBody>
          <a:bodyPr wrap="square">
            <a:spAutoFit/>
          </a:bodyPr>
          <a:lstStyle/>
          <a:p>
            <a:pPr rtl="1"/>
            <a:r>
              <a:rPr lang="ar-IQ" sz="3200" b="1" dirty="0" smtClean="0">
                <a:ln w="9525">
                  <a:solidFill>
                    <a:schemeClr val="bg1"/>
                  </a:solidFill>
                  <a:prstDash val="solid"/>
                </a:ln>
                <a:effectLst>
                  <a:outerShdw blurRad="12700" dist="38100" dir="2700000" algn="tl" rotWithShape="0">
                    <a:schemeClr val="bg1">
                      <a:lumMod val="50000"/>
                    </a:schemeClr>
                  </a:outerShdw>
                </a:effectLst>
                <a:cs typeface="Ali-A-Samik" pitchFamily="2" charset="-78"/>
              </a:rPr>
              <a:t>ــ </a:t>
            </a:r>
            <a:r>
              <a:rPr lang="ar-IQ" sz="3200" dirty="0"/>
              <a:t>قال ابن تيمية في رسالته عن التصوف: ((ولم يكن لفظ (الصوفية) مشهوراً في القرون الثلاثة الأولى وإنما اشتهر بعد ذلك وقد نقل التكلم به عن غير واحد من الأئمة والشيوخ كـالإمام (الحسن البصري-ت:110هـ) و(سفيان الثوري-ت:161هـ) والإمام (أحمد بن حنبل-ت:241هـ) و(أبي سليمان الداراني-ت:215هـ)رحمهم الله</a:t>
            </a:r>
            <a:r>
              <a:rPr lang="ar-IQ" sz="3200" dirty="0" smtClean="0"/>
              <a:t>).  </a:t>
            </a:r>
            <a:endParaRPr lang="en-US" sz="3200" dirty="0"/>
          </a:p>
          <a:p>
            <a:pPr rtl="1"/>
            <a:r>
              <a:rPr lang="ar-IQ" sz="3200" dirty="0"/>
              <a:t>وقد صنفوا في علم التصوف آثاراً جليلة كل في ميدانه، كما أن علماء التصوف بمرجعية القرآن الكريم والسنة الشريفة أظهروا اجتهاداتهم في مسائل استخرجوها من هذين المصدرين الأساسيين مما يتعلق بالرياضة والمجاهدة والحال والمقام، ودوّنوا معها حياتهم الروحية الخاصة بهم، والتي توافق السيرة الزكية لحضرة خير البرية-</a:t>
            </a:r>
            <a:r>
              <a:rPr lang="en-US" sz="3200" dirty="0">
                <a:sym typeface="Ali- Arabesque"/>
              </a:rPr>
              <a:t></a:t>
            </a:r>
            <a:r>
              <a:rPr lang="ar-IQ" sz="3200" dirty="0"/>
              <a:t>-لكون حركات الصوفية وسكناتهم كلها مقتبسة من نور مشكاة النبوة، وليس وراء نور النبوة على وجه الأرض نور يستضاء به، كما نصّ عليه الإمام الغزالي-رحمه الله-في كتابه المنقذ من </a:t>
            </a:r>
            <a:r>
              <a:rPr lang="ar-IQ" sz="3200" dirty="0" smtClean="0"/>
              <a:t>الضلال.</a:t>
            </a:r>
            <a:endParaRPr lang="en-US" sz="3200" dirty="0"/>
          </a:p>
          <a:p>
            <a:pPr algn="r"/>
            <a:r>
              <a:rPr lang="ar-IQ" sz="3200" b="1" dirty="0" smtClean="0">
                <a:ln w="9525">
                  <a:solidFill>
                    <a:schemeClr val="bg1"/>
                  </a:solidFill>
                  <a:prstDash val="solid"/>
                </a:ln>
                <a:effectLst>
                  <a:outerShdw blurRad="12700" dist="38100" dir="2700000" algn="tl" rotWithShape="0">
                    <a:schemeClr val="bg1">
                      <a:lumMod val="50000"/>
                    </a:schemeClr>
                  </a:outerShdw>
                </a:effectLst>
                <a:cs typeface="Ali-A-Samik" pitchFamily="2" charset="-78"/>
              </a:rPr>
              <a:t>.</a:t>
            </a:r>
          </a:p>
        </p:txBody>
      </p:sp>
      <p:sp>
        <p:nvSpPr>
          <p:cNvPr id="3" name="Rectangle 2"/>
          <p:cNvSpPr/>
          <p:nvPr/>
        </p:nvSpPr>
        <p:spPr>
          <a:xfrm>
            <a:off x="5628640" y="324333"/>
            <a:ext cx="7884575" cy="707886"/>
          </a:xfrm>
          <a:prstGeom prst="rect">
            <a:avLst/>
          </a:prstGeom>
        </p:spPr>
        <p:txBody>
          <a:bodyPr wrap="square">
            <a:spAutoFit/>
          </a:bodyPr>
          <a:lstStyle/>
          <a:p>
            <a:r>
              <a:rPr lang="ar-IQ" sz="4000" b="1" dirty="0" smtClean="0">
                <a:ln w="9525">
                  <a:solidFill>
                    <a:schemeClr val="bg1"/>
                  </a:solidFill>
                  <a:prstDash val="solid"/>
                </a:ln>
                <a:effectLst>
                  <a:outerShdw blurRad="12700" dist="38100" dir="2700000" algn="tl" rotWithShape="0">
                    <a:schemeClr val="bg1">
                      <a:lumMod val="50000"/>
                    </a:schemeClr>
                  </a:outerShdw>
                </a:effectLst>
                <a:cs typeface="Ali-A-Samik" pitchFamily="2" charset="-78"/>
              </a:rPr>
              <a:t>علم التصوف من حيث المنشأ:</a:t>
            </a:r>
            <a:endParaRPr lang="en-US" sz="4000" dirty="0"/>
          </a:p>
        </p:txBody>
      </p:sp>
    </p:spTree>
    <p:extLst>
      <p:ext uri="{BB962C8B-B14F-4D97-AF65-F5344CB8AC3E}">
        <p14:creationId xmlns:p14="http://schemas.microsoft.com/office/powerpoint/2010/main" val="935604917"/>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8"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heel(8)">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42" fill="hold" grpId="0" nodeType="clickEffect">
                                  <p:stCondLst>
                                    <p:cond delay="0"/>
                                  </p:stCondLst>
                                  <p:childTnLst>
                                    <p:set>
                                      <p:cBhvr>
                                        <p:cTn id="11" dur="1" fill="hold">
                                          <p:stCondLst>
                                            <p:cond delay="0"/>
                                          </p:stCondLst>
                                        </p:cTn>
                                        <p:tgtEl>
                                          <p:spTgt spid="6">
                                            <p:txEl>
                                              <p:pRg st="0" end="0"/>
                                            </p:txEl>
                                          </p:spTgt>
                                        </p:tgtEl>
                                        <p:attrNameLst>
                                          <p:attrName>style.visibility</p:attrName>
                                        </p:attrNameLst>
                                      </p:cBhvr>
                                      <p:to>
                                        <p:strVal val="visible"/>
                                      </p:to>
                                    </p:set>
                                    <p:animEffect transition="in" filter="barn(outHorizontal)">
                                      <p:cBhvr>
                                        <p:cTn id="12" dur="500"/>
                                        <p:tgtEl>
                                          <p:spTgt spid="6">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42" fill="hold" grpId="0" nodeType="clickEffect">
                                  <p:stCondLst>
                                    <p:cond delay="0"/>
                                  </p:stCondLst>
                                  <p:childTnLst>
                                    <p:set>
                                      <p:cBhvr>
                                        <p:cTn id="16" dur="1" fill="hold">
                                          <p:stCondLst>
                                            <p:cond delay="0"/>
                                          </p:stCondLst>
                                        </p:cTn>
                                        <p:tgtEl>
                                          <p:spTgt spid="6">
                                            <p:txEl>
                                              <p:pRg st="1" end="1"/>
                                            </p:txEl>
                                          </p:spTgt>
                                        </p:tgtEl>
                                        <p:attrNameLst>
                                          <p:attrName>style.visibility</p:attrName>
                                        </p:attrNameLst>
                                      </p:cBhvr>
                                      <p:to>
                                        <p:strVal val="visible"/>
                                      </p:to>
                                    </p:set>
                                    <p:animEffect transition="in" filter="barn(outHorizontal)">
                                      <p:cBhvr>
                                        <p:cTn id="17" dur="500"/>
                                        <p:tgtEl>
                                          <p:spTgt spid="6">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42" fill="hold" grpId="0" nodeType="clickEffect">
                                  <p:stCondLst>
                                    <p:cond delay="0"/>
                                  </p:stCondLst>
                                  <p:childTnLst>
                                    <p:set>
                                      <p:cBhvr>
                                        <p:cTn id="21" dur="1" fill="hold">
                                          <p:stCondLst>
                                            <p:cond delay="0"/>
                                          </p:stCondLst>
                                        </p:cTn>
                                        <p:tgtEl>
                                          <p:spTgt spid="6">
                                            <p:txEl>
                                              <p:pRg st="2" end="2"/>
                                            </p:txEl>
                                          </p:spTgt>
                                        </p:tgtEl>
                                        <p:attrNameLst>
                                          <p:attrName>style.visibility</p:attrName>
                                        </p:attrNameLst>
                                      </p:cBhvr>
                                      <p:to>
                                        <p:strVal val="visible"/>
                                      </p:to>
                                    </p:set>
                                    <p:animEffect transition="in" filter="barn(outHorizontal)">
                                      <p:cBhvr>
                                        <p:cTn id="22" dur="500"/>
                                        <p:tgtEl>
                                          <p:spTgt spid="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3" grpId="0"/>
    </p:bld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83000"/>
            <a:lum/>
          </a:blip>
          <a:srcRect/>
          <a:stretch>
            <a:fillRect t="-18000" b="-18000"/>
          </a:stretch>
        </a:blipFill>
        <a:effectLst/>
      </p:bgPr>
    </p:bg>
    <p:spTree>
      <p:nvGrpSpPr>
        <p:cNvPr id="1" name=""/>
        <p:cNvGrpSpPr/>
        <p:nvPr/>
      </p:nvGrpSpPr>
      <p:grpSpPr>
        <a:xfrm>
          <a:off x="0" y="0"/>
          <a:ext cx="0" cy="0"/>
          <a:chOff x="0" y="0"/>
          <a:chExt cx="0" cy="0"/>
        </a:xfrm>
      </p:grpSpPr>
      <p:sp>
        <p:nvSpPr>
          <p:cNvPr id="6" name="Rectangle 5"/>
          <p:cNvSpPr/>
          <p:nvPr/>
        </p:nvSpPr>
        <p:spPr>
          <a:xfrm>
            <a:off x="49916" y="1234052"/>
            <a:ext cx="11974444" cy="3046988"/>
          </a:xfrm>
          <a:prstGeom prst="rect">
            <a:avLst/>
          </a:prstGeom>
        </p:spPr>
        <p:txBody>
          <a:bodyPr wrap="square">
            <a:spAutoFit/>
          </a:bodyPr>
          <a:lstStyle/>
          <a:p>
            <a:pPr rtl="1"/>
            <a:r>
              <a:rPr lang="ar-IQ" sz="3200" dirty="0"/>
              <a:t>وفي الحقيقة إنّ القصد في جميع الأحكام الشرعية هو الوصول إلى مرضاة الله تعالى بمراعاة أوامره ونواهيه، لذلك يجب تأصيل ميزان شرعي يوزن به طريق الوصول إليه، تجنباً من  الإفراط </a:t>
            </a:r>
            <a:r>
              <a:rPr lang="ar-IQ" sz="3200" dirty="0" smtClean="0"/>
              <a:t>والتفريط.</a:t>
            </a:r>
            <a:endParaRPr lang="en-US" sz="3200" dirty="0"/>
          </a:p>
          <a:p>
            <a:pPr rtl="1"/>
            <a:r>
              <a:rPr lang="ar-IQ" sz="3200" dirty="0"/>
              <a:t>  قال ابن خلدون- </a:t>
            </a:r>
            <a:r>
              <a:rPr lang="ar-IQ" sz="3200" dirty="0" smtClean="0"/>
              <a:t>رحمه الله </a:t>
            </a:r>
            <a:r>
              <a:rPr lang="ar-IQ" sz="3200" dirty="0"/>
              <a:t>-(ت:808هـ) : (( فلما فشا الإقبال على الدنيا في القرن الثاني وما بعده، وجنح الناس إلى مخالطة الدنيا اختص المقبلون على العبادة باسم الصوفية</a:t>
            </a:r>
            <a:r>
              <a:rPr lang="ar-IQ" sz="3200" dirty="0" smtClean="0"/>
              <a:t>)).</a:t>
            </a:r>
            <a:endParaRPr lang="en-US" sz="3200" dirty="0"/>
          </a:p>
          <a:p>
            <a:pPr rtl="1"/>
            <a:r>
              <a:rPr lang="ar-IQ" sz="3200" dirty="0"/>
              <a:t>وأول من اشتهر باسم الصوفي هو (أبو هاشم الصوفي </a:t>
            </a:r>
            <a:r>
              <a:rPr lang="ar-IQ" sz="3200" dirty="0" smtClean="0"/>
              <a:t>الكوفي)الذي </a:t>
            </a:r>
            <a:r>
              <a:rPr lang="ar-IQ" sz="3200" dirty="0"/>
              <a:t>توفي سنة(150هـ</a:t>
            </a:r>
            <a:r>
              <a:rPr lang="ar-IQ" sz="3200" dirty="0" smtClean="0"/>
              <a:t>)</a:t>
            </a:r>
            <a:r>
              <a:rPr lang="ar-IQ" sz="3200" b="1" dirty="0" smtClean="0">
                <a:ln w="9525">
                  <a:solidFill>
                    <a:schemeClr val="bg1"/>
                  </a:solidFill>
                  <a:prstDash val="solid"/>
                </a:ln>
                <a:effectLst>
                  <a:outerShdw blurRad="12700" dist="38100" dir="2700000" algn="tl" rotWithShape="0">
                    <a:schemeClr val="bg1">
                      <a:lumMod val="50000"/>
                    </a:schemeClr>
                  </a:outerShdw>
                </a:effectLst>
                <a:cs typeface="Ali-A-Samik" pitchFamily="2" charset="-78"/>
              </a:rPr>
              <a:t>.</a:t>
            </a:r>
          </a:p>
        </p:txBody>
      </p:sp>
      <p:sp>
        <p:nvSpPr>
          <p:cNvPr id="3" name="Rectangle 2"/>
          <p:cNvSpPr/>
          <p:nvPr/>
        </p:nvSpPr>
        <p:spPr>
          <a:xfrm>
            <a:off x="5770880" y="324333"/>
            <a:ext cx="7742335" cy="707886"/>
          </a:xfrm>
          <a:prstGeom prst="rect">
            <a:avLst/>
          </a:prstGeom>
        </p:spPr>
        <p:txBody>
          <a:bodyPr wrap="square">
            <a:spAutoFit/>
          </a:bodyPr>
          <a:lstStyle/>
          <a:p>
            <a:r>
              <a:rPr lang="ar-IQ" sz="4000" b="1" dirty="0" smtClean="0">
                <a:ln w="9525">
                  <a:solidFill>
                    <a:schemeClr val="bg1"/>
                  </a:solidFill>
                  <a:prstDash val="solid"/>
                </a:ln>
                <a:effectLst>
                  <a:outerShdw blurRad="12700" dist="38100" dir="2700000" algn="tl" rotWithShape="0">
                    <a:schemeClr val="bg1">
                      <a:lumMod val="50000"/>
                    </a:schemeClr>
                  </a:outerShdw>
                </a:effectLst>
                <a:cs typeface="Ali-A-Samik" pitchFamily="2" charset="-78"/>
              </a:rPr>
              <a:t>علم التصوف من حيث المنشأ:</a:t>
            </a:r>
            <a:endParaRPr lang="en-US" sz="4000" dirty="0"/>
          </a:p>
        </p:txBody>
      </p:sp>
    </p:spTree>
    <p:extLst>
      <p:ext uri="{BB962C8B-B14F-4D97-AF65-F5344CB8AC3E}">
        <p14:creationId xmlns:p14="http://schemas.microsoft.com/office/powerpoint/2010/main" val="3543803060"/>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8"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heel(8)">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42" fill="hold" grpId="0" nodeType="clickEffect">
                                  <p:stCondLst>
                                    <p:cond delay="0"/>
                                  </p:stCondLst>
                                  <p:childTnLst>
                                    <p:set>
                                      <p:cBhvr>
                                        <p:cTn id="11" dur="1" fill="hold">
                                          <p:stCondLst>
                                            <p:cond delay="0"/>
                                          </p:stCondLst>
                                        </p:cTn>
                                        <p:tgtEl>
                                          <p:spTgt spid="6">
                                            <p:txEl>
                                              <p:pRg st="0" end="0"/>
                                            </p:txEl>
                                          </p:spTgt>
                                        </p:tgtEl>
                                        <p:attrNameLst>
                                          <p:attrName>style.visibility</p:attrName>
                                        </p:attrNameLst>
                                      </p:cBhvr>
                                      <p:to>
                                        <p:strVal val="visible"/>
                                      </p:to>
                                    </p:set>
                                    <p:animEffect transition="in" filter="barn(outHorizontal)">
                                      <p:cBhvr>
                                        <p:cTn id="12" dur="500"/>
                                        <p:tgtEl>
                                          <p:spTgt spid="6">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42" fill="hold" grpId="0" nodeType="clickEffect">
                                  <p:stCondLst>
                                    <p:cond delay="0"/>
                                  </p:stCondLst>
                                  <p:childTnLst>
                                    <p:set>
                                      <p:cBhvr>
                                        <p:cTn id="16" dur="1" fill="hold">
                                          <p:stCondLst>
                                            <p:cond delay="0"/>
                                          </p:stCondLst>
                                        </p:cTn>
                                        <p:tgtEl>
                                          <p:spTgt spid="6">
                                            <p:txEl>
                                              <p:pRg st="1" end="1"/>
                                            </p:txEl>
                                          </p:spTgt>
                                        </p:tgtEl>
                                        <p:attrNameLst>
                                          <p:attrName>style.visibility</p:attrName>
                                        </p:attrNameLst>
                                      </p:cBhvr>
                                      <p:to>
                                        <p:strVal val="visible"/>
                                      </p:to>
                                    </p:set>
                                    <p:animEffect transition="in" filter="barn(outHorizontal)">
                                      <p:cBhvr>
                                        <p:cTn id="17" dur="500"/>
                                        <p:tgtEl>
                                          <p:spTgt spid="6">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42" fill="hold" grpId="0" nodeType="clickEffect">
                                  <p:stCondLst>
                                    <p:cond delay="0"/>
                                  </p:stCondLst>
                                  <p:childTnLst>
                                    <p:set>
                                      <p:cBhvr>
                                        <p:cTn id="21" dur="1" fill="hold">
                                          <p:stCondLst>
                                            <p:cond delay="0"/>
                                          </p:stCondLst>
                                        </p:cTn>
                                        <p:tgtEl>
                                          <p:spTgt spid="6">
                                            <p:txEl>
                                              <p:pRg st="2" end="2"/>
                                            </p:txEl>
                                          </p:spTgt>
                                        </p:tgtEl>
                                        <p:attrNameLst>
                                          <p:attrName>style.visibility</p:attrName>
                                        </p:attrNameLst>
                                      </p:cBhvr>
                                      <p:to>
                                        <p:strVal val="visible"/>
                                      </p:to>
                                    </p:set>
                                    <p:animEffect transition="in" filter="barn(outHorizontal)">
                                      <p:cBhvr>
                                        <p:cTn id="22" dur="500"/>
                                        <p:tgtEl>
                                          <p:spTgt spid="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3" grpId="0"/>
    </p:bld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83000"/>
            <a:lum/>
          </a:blip>
          <a:srcRect/>
          <a:stretch>
            <a:fillRect t="-18000" b="-18000"/>
          </a:stretch>
        </a:blipFill>
        <a:effectLst/>
      </p:bgPr>
    </p:bg>
    <p:spTree>
      <p:nvGrpSpPr>
        <p:cNvPr id="1" name=""/>
        <p:cNvGrpSpPr/>
        <p:nvPr/>
      </p:nvGrpSpPr>
      <p:grpSpPr>
        <a:xfrm>
          <a:off x="0" y="0"/>
          <a:ext cx="0" cy="0"/>
          <a:chOff x="0" y="0"/>
          <a:chExt cx="0" cy="0"/>
        </a:xfrm>
      </p:grpSpPr>
      <p:sp>
        <p:nvSpPr>
          <p:cNvPr id="6" name="Rectangle 5"/>
          <p:cNvSpPr/>
          <p:nvPr/>
        </p:nvSpPr>
        <p:spPr>
          <a:xfrm>
            <a:off x="49916" y="1234052"/>
            <a:ext cx="11974444" cy="2554545"/>
          </a:xfrm>
          <a:prstGeom prst="rect">
            <a:avLst/>
          </a:prstGeom>
        </p:spPr>
        <p:txBody>
          <a:bodyPr wrap="square">
            <a:spAutoFit/>
          </a:bodyPr>
          <a:lstStyle/>
          <a:p>
            <a:pPr rtl="1"/>
            <a:r>
              <a:rPr lang="ar-IQ" sz="3200" dirty="0"/>
              <a:t>وأول من حدّد نظريات التصوف وشَرَحَها هو العارف بالله (ذو النون المصري</a:t>
            </a:r>
            <a:r>
              <a:rPr lang="ar-IQ" sz="3200" dirty="0" smtClean="0"/>
              <a:t>)-رحمه الله- </a:t>
            </a:r>
            <a:r>
              <a:rPr lang="ar-IQ" sz="3200" dirty="0"/>
              <a:t>(ت:245هـ) ثمّ بوبها ونشرها الإمام (أبو القاسم الجنيد البغدادي)- </a:t>
            </a:r>
            <a:r>
              <a:rPr lang="ar-IQ" sz="3200" dirty="0" smtClean="0"/>
              <a:t>رحمه الله  </a:t>
            </a:r>
            <a:r>
              <a:rPr lang="ar-IQ" sz="3200" dirty="0"/>
              <a:t>- المتوفى سنة(334هـ</a:t>
            </a:r>
            <a:r>
              <a:rPr lang="ar-IQ" sz="3200" dirty="0" smtClean="0"/>
              <a:t>)</a:t>
            </a:r>
            <a:r>
              <a:rPr lang="ar-IQ" sz="3200" baseline="30000" dirty="0" smtClean="0"/>
              <a:t>.</a:t>
            </a:r>
            <a:endParaRPr lang="en-US" sz="3200" dirty="0"/>
          </a:p>
          <a:p>
            <a:pPr rtl="1"/>
            <a:r>
              <a:rPr lang="ar-IQ" sz="3200" dirty="0"/>
              <a:t> بناءً على ما تقدّم بيانه فإن الأسماء والألقاب في القرون المفضلة كانت الصحابة ثم التابعي ثم تابع التابعي ثم الزهاد ثم </a:t>
            </a:r>
            <a:r>
              <a:rPr lang="ar-IQ" sz="3200" dirty="0" smtClean="0"/>
              <a:t>الصوفية...</a:t>
            </a:r>
            <a:endParaRPr lang="en-US" sz="3200" dirty="0"/>
          </a:p>
        </p:txBody>
      </p:sp>
      <p:sp>
        <p:nvSpPr>
          <p:cNvPr id="3" name="Rectangle 2"/>
          <p:cNvSpPr/>
          <p:nvPr/>
        </p:nvSpPr>
        <p:spPr>
          <a:xfrm>
            <a:off x="4812138" y="324333"/>
            <a:ext cx="4512774" cy="707886"/>
          </a:xfrm>
          <a:prstGeom prst="rect">
            <a:avLst/>
          </a:prstGeom>
        </p:spPr>
        <p:txBody>
          <a:bodyPr wrap="none">
            <a:spAutoFit/>
          </a:bodyPr>
          <a:lstStyle/>
          <a:p>
            <a:r>
              <a:rPr lang="ar-IQ" sz="4000" b="1" dirty="0" smtClean="0">
                <a:ln w="9525">
                  <a:solidFill>
                    <a:schemeClr val="bg1"/>
                  </a:solidFill>
                  <a:prstDash val="solid"/>
                </a:ln>
                <a:effectLst>
                  <a:outerShdw blurRad="12700" dist="38100" dir="2700000" algn="tl" rotWithShape="0">
                    <a:schemeClr val="bg1">
                      <a:lumMod val="50000"/>
                    </a:schemeClr>
                  </a:outerShdw>
                </a:effectLst>
                <a:cs typeface="Ali-A-Samik" pitchFamily="2" charset="-78"/>
              </a:rPr>
              <a:t>علم التصوف من حيث  المنشاء:</a:t>
            </a:r>
            <a:endParaRPr lang="en-US" sz="4000" dirty="0"/>
          </a:p>
        </p:txBody>
      </p:sp>
    </p:spTree>
    <p:extLst>
      <p:ext uri="{BB962C8B-B14F-4D97-AF65-F5344CB8AC3E}">
        <p14:creationId xmlns:p14="http://schemas.microsoft.com/office/powerpoint/2010/main" val="782660018"/>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8"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heel(8)">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42" fill="hold" grpId="0" nodeType="clickEffect">
                                  <p:stCondLst>
                                    <p:cond delay="0"/>
                                  </p:stCondLst>
                                  <p:childTnLst>
                                    <p:set>
                                      <p:cBhvr>
                                        <p:cTn id="11" dur="1" fill="hold">
                                          <p:stCondLst>
                                            <p:cond delay="0"/>
                                          </p:stCondLst>
                                        </p:cTn>
                                        <p:tgtEl>
                                          <p:spTgt spid="6">
                                            <p:txEl>
                                              <p:pRg st="0" end="0"/>
                                            </p:txEl>
                                          </p:spTgt>
                                        </p:tgtEl>
                                        <p:attrNameLst>
                                          <p:attrName>style.visibility</p:attrName>
                                        </p:attrNameLst>
                                      </p:cBhvr>
                                      <p:to>
                                        <p:strVal val="visible"/>
                                      </p:to>
                                    </p:set>
                                    <p:animEffect transition="in" filter="barn(outHorizontal)">
                                      <p:cBhvr>
                                        <p:cTn id="12" dur="500"/>
                                        <p:tgtEl>
                                          <p:spTgt spid="6">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42" fill="hold" grpId="0" nodeType="clickEffect">
                                  <p:stCondLst>
                                    <p:cond delay="0"/>
                                  </p:stCondLst>
                                  <p:childTnLst>
                                    <p:set>
                                      <p:cBhvr>
                                        <p:cTn id="16" dur="1" fill="hold">
                                          <p:stCondLst>
                                            <p:cond delay="0"/>
                                          </p:stCondLst>
                                        </p:cTn>
                                        <p:tgtEl>
                                          <p:spTgt spid="6">
                                            <p:txEl>
                                              <p:pRg st="1" end="1"/>
                                            </p:txEl>
                                          </p:spTgt>
                                        </p:tgtEl>
                                        <p:attrNameLst>
                                          <p:attrName>style.visibility</p:attrName>
                                        </p:attrNameLst>
                                      </p:cBhvr>
                                      <p:to>
                                        <p:strVal val="visible"/>
                                      </p:to>
                                    </p:set>
                                    <p:animEffect transition="in" filter="barn(outHorizontal)">
                                      <p:cBhvr>
                                        <p:cTn id="17" dur="500"/>
                                        <p:tgtEl>
                                          <p:spTgt spid="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3"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3243</TotalTime>
  <Words>625</Words>
  <Application>Microsoft Office PowerPoint</Application>
  <PresentationFormat>مخصص</PresentationFormat>
  <Paragraphs>23</Paragraphs>
  <Slides>8</Slides>
  <Notes>0</Notes>
  <HiddenSlides>0</HiddenSlides>
  <MMClips>0</MMClips>
  <ScaleCrop>false</ScaleCrop>
  <HeadingPairs>
    <vt:vector size="4" baseType="variant">
      <vt:variant>
        <vt:lpstr>نسق</vt:lpstr>
      </vt:variant>
      <vt:variant>
        <vt:i4>1</vt:i4>
      </vt:variant>
      <vt:variant>
        <vt:lpstr>عناوين الشرائح</vt:lpstr>
      </vt:variant>
      <vt:variant>
        <vt:i4>8</vt:i4>
      </vt:variant>
    </vt:vector>
  </HeadingPairs>
  <TitlesOfParts>
    <vt:vector size="9" baseType="lpstr">
      <vt:lpstr>Office Theme</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Pc</dc:creator>
  <cp:lastModifiedBy>jawdat</cp:lastModifiedBy>
  <cp:revision>32</cp:revision>
  <cp:lastPrinted>2021-01-22T18:56:21Z</cp:lastPrinted>
  <dcterms:created xsi:type="dcterms:W3CDTF">2021-01-22T18:11:10Z</dcterms:created>
  <dcterms:modified xsi:type="dcterms:W3CDTF">2021-03-05T10:39:59Z</dcterms:modified>
</cp:coreProperties>
</file>