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Lst>
  <p:notesMasterIdLst>
    <p:notesMasterId r:id="rId18"/>
  </p:notesMasterIdLst>
  <p:sldIdLst>
    <p:sldId id="272" r:id="rId3"/>
    <p:sldId id="329" r:id="rId4"/>
    <p:sldId id="299" r:id="rId5"/>
    <p:sldId id="318" r:id="rId6"/>
    <p:sldId id="319" r:id="rId7"/>
    <p:sldId id="320" r:id="rId8"/>
    <p:sldId id="321" r:id="rId9"/>
    <p:sldId id="322" r:id="rId10"/>
    <p:sldId id="323" r:id="rId11"/>
    <p:sldId id="324" r:id="rId12"/>
    <p:sldId id="325" r:id="rId13"/>
    <p:sldId id="326" r:id="rId14"/>
    <p:sldId id="327" r:id="rId15"/>
    <p:sldId id="328" r:id="rId16"/>
    <p:sldId id="295" r:id="rId1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751E21FD-AD34-4ED4-BA08-5049C53E7EF2}">
          <p14:sldIdLst>
            <p14:sldId id="272"/>
            <p14:sldId id="329"/>
          </p14:sldIdLst>
        </p14:section>
        <p14:section name="مقطع بدون عنوان" id="{A16CA23A-AEC6-46F8-9C79-1C70E3087FCD}">
          <p14:sldIdLst>
            <p14:sldId id="299"/>
            <p14:sldId id="318"/>
            <p14:sldId id="319"/>
            <p14:sldId id="320"/>
            <p14:sldId id="321"/>
            <p14:sldId id="322"/>
            <p14:sldId id="323"/>
            <p14:sldId id="324"/>
            <p14:sldId id="325"/>
            <p14:sldId id="326"/>
            <p14:sldId id="327"/>
            <p14:sldId id="328"/>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93" d="100"/>
          <a:sy n="93" d="100"/>
        </p:scale>
        <p:origin x="1162"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AB85ED6-31C3-4BCC-908F-539799E397DD}" type="datetimeFigureOut">
              <a:rPr lang="ar-EG" smtClean="0"/>
              <a:t>14/04/1444</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A44EBF1-446D-4DC8-99BF-6C98578F0ABC}" type="slidenum">
              <a:rPr lang="ar-EG" smtClean="0"/>
              <a:t>‹#›</a:t>
            </a:fld>
            <a:endParaRPr lang="ar-EG"/>
          </a:p>
        </p:txBody>
      </p:sp>
    </p:spTree>
    <p:extLst>
      <p:ext uri="{BB962C8B-B14F-4D97-AF65-F5344CB8AC3E}">
        <p14:creationId xmlns:p14="http://schemas.microsoft.com/office/powerpoint/2010/main" val="35524131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4A05A31-2FD1-44B5-AAB1-617A1EE4B21D}" type="slidenum">
              <a:rPr lang="ar-SA" smtClean="0">
                <a:solidFill>
                  <a:prstClr val="black"/>
                </a:solidFill>
              </a:rPr>
              <a:pPr/>
              <a:t>1</a:t>
            </a:fld>
            <a:endParaRPr lang="ar-SA">
              <a:solidFill>
                <a:prstClr val="black"/>
              </a:solidFill>
            </a:endParaRPr>
          </a:p>
        </p:txBody>
      </p:sp>
    </p:spTree>
    <p:extLst>
      <p:ext uri="{BB962C8B-B14F-4D97-AF65-F5344CB8AC3E}">
        <p14:creationId xmlns:p14="http://schemas.microsoft.com/office/powerpoint/2010/main" val="3697445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endParaRPr lang="en-US">
              <a:solidFill>
                <a:srgbClr val="D7DAE1"/>
              </a:solidFill>
            </a:endParaRP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solidFill>
                <a:srgbClr val="D7DAE1"/>
              </a:solidFill>
            </a:endParaRPr>
          </a:p>
        </p:txBody>
      </p:sp>
      <p:sp>
        <p:nvSpPr>
          <p:cNvPr id="11" name="TextBox 10"/>
          <p:cNvSpPr txBox="1"/>
          <p:nvPr/>
        </p:nvSpPr>
        <p:spPr>
          <a:xfrm>
            <a:off x="3148584" y="4261104"/>
            <a:ext cx="1219200" cy="584775"/>
          </a:xfrm>
          <a:prstGeom prst="rect">
            <a:avLst/>
          </a:prstGeom>
          <a:noFill/>
        </p:spPr>
        <p:txBody>
          <a:bodyPr wrap="square" rtlCol="0">
            <a:spAutoFit/>
          </a:bodyPr>
          <a:lstStyle/>
          <a:p>
            <a:pPr rtl="0" fontAlgn="base">
              <a:spcBef>
                <a:spcPct val="0"/>
              </a:spcBef>
              <a:spcAft>
                <a:spcPct val="0"/>
              </a:spcAft>
            </a:pPr>
            <a:r>
              <a:rPr lang="en-US" sz="3200" spc="150" dirty="0">
                <a:solidFill>
                  <a:srgbClr val="F4680B"/>
                </a:solidFill>
                <a:latin typeface="Arial" charset="0"/>
                <a:sym typeface="Wingdings"/>
              </a:rPr>
              <a:t></a:t>
            </a:r>
            <a:endParaRPr lang="en-US" sz="3200" spc="150" dirty="0">
              <a:solidFill>
                <a:srgbClr val="F4680B"/>
              </a:solidFill>
              <a:latin typeface="Arial" charset="0"/>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1352D25B-A5FF-4B1B-98C8-8D74DD3D43E4}" type="slidenum">
              <a:rPr lang="en-US" smtClean="0">
                <a:solidFill>
                  <a:srgbClr val="D7DAE1"/>
                </a:solidFill>
              </a:rPr>
              <a:pPr/>
              <a:t>‹#›</a:t>
            </a:fld>
            <a:endParaRPr lang="en-US">
              <a:solidFill>
                <a:srgbClr val="D7DAE1"/>
              </a:solidFill>
            </a:endParaRPr>
          </a:p>
        </p:txBody>
      </p:sp>
      <p:sp>
        <p:nvSpPr>
          <p:cNvPr id="15" name="TextBox 14"/>
          <p:cNvSpPr txBox="1"/>
          <p:nvPr/>
        </p:nvSpPr>
        <p:spPr>
          <a:xfrm>
            <a:off x="4818888" y="4261104"/>
            <a:ext cx="1219200" cy="584775"/>
          </a:xfrm>
          <a:prstGeom prst="rect">
            <a:avLst/>
          </a:prstGeom>
          <a:noFill/>
        </p:spPr>
        <p:txBody>
          <a:bodyPr wrap="square" rtlCol="0">
            <a:spAutoFit/>
          </a:bodyPr>
          <a:lstStyle/>
          <a:p>
            <a:pPr algn="l" rtl="0" fontAlgn="base">
              <a:spcBef>
                <a:spcPct val="0"/>
              </a:spcBef>
              <a:spcAft>
                <a:spcPct val="0"/>
              </a:spcAft>
            </a:pPr>
            <a:r>
              <a:rPr lang="en-US" sz="3200" spc="150" dirty="0">
                <a:solidFill>
                  <a:srgbClr val="F4680B"/>
                </a:solidFill>
                <a:latin typeface="Arial" charset="0"/>
                <a:sym typeface="Wingdings"/>
              </a:rPr>
              <a:t></a:t>
            </a:r>
            <a:endParaRPr lang="en-US" sz="3200" spc="150" dirty="0">
              <a:solidFill>
                <a:srgbClr val="F4680B"/>
              </a:solidFill>
              <a:latin typeface="Arial" charset="0"/>
            </a:endParaRPr>
          </a:p>
        </p:txBody>
      </p:sp>
    </p:spTree>
    <p:extLst>
      <p:ext uri="{BB962C8B-B14F-4D97-AF65-F5344CB8AC3E}">
        <p14:creationId xmlns:p14="http://schemas.microsoft.com/office/powerpoint/2010/main" val="3668506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endParaRPr lang="en-US">
              <a:solidFill>
                <a:srgbClr val="55554A"/>
              </a:solidFill>
            </a:endParaRP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p:txBody>
          <a:bodyPr/>
          <a:lstStyle/>
          <a:p>
            <a:fld id="{1AFADABC-83C3-46A4-9946-6E0FCA16C310}"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419681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endParaRPr lang="en-US">
              <a:solidFill>
                <a:srgbClr val="55554A"/>
              </a:solidFill>
            </a:endParaRP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a:xfrm>
            <a:off x="6096000" y="6356350"/>
            <a:ext cx="762000" cy="365125"/>
          </a:xfrm>
        </p:spPr>
        <p:txBody>
          <a:bodyPr/>
          <a:lstStyle/>
          <a:p>
            <a:fld id="{AF81E832-52DC-4AB7-96F5-CC5EEC7FD716}" type="slidenum">
              <a:rPr lang="en-US" smtClean="0">
                <a:solidFill>
                  <a:srgbClr val="55554A"/>
                </a:solidFill>
              </a:rPr>
              <a:pPr/>
              <a:t>‹#›</a:t>
            </a:fld>
            <a:endParaRPr lang="en-US">
              <a:solidFill>
                <a:srgbClr val="55554A"/>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23258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November 8,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04504588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November 8,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197588329"/>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November 8,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2931908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November 8,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471419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November 8,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86696796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November 8,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19041683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November 8,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39684162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November 8, 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solidFill>
                  <a:srgbClr val="434342"/>
                </a:solidFill>
              </a:rPr>
              <a:pPr/>
              <a:t>‹#›</a:t>
            </a:fld>
            <a:endParaRPr lang="en-US" dirty="0">
              <a:solidFill>
                <a:srgbClr val="434342"/>
              </a:solidFill>
            </a:endParaRPr>
          </a:p>
        </p:txBody>
      </p:sp>
    </p:spTree>
    <p:extLst>
      <p:ext uri="{BB962C8B-B14F-4D97-AF65-F5344CB8AC3E}">
        <p14:creationId xmlns:p14="http://schemas.microsoft.com/office/powerpoint/2010/main" val="74925461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endParaRPr lang="en-US">
              <a:solidFill>
                <a:srgbClr val="55554A"/>
              </a:solidFill>
            </a:endParaRP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p:txBody>
          <a:bodyPr/>
          <a:lstStyle/>
          <a:p>
            <a:fld id="{49299BBE-98C7-4B9C-81B4-40C6B7673E80}"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3662558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November 8,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28799768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November 8,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544040645"/>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November 8,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30785697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endParaRPr lang="en-US">
              <a:solidFill>
                <a:srgbClr val="55554A"/>
              </a:solidFill>
            </a:endParaRPr>
          </a:p>
        </p:txBody>
      </p:sp>
      <p:sp>
        <p:nvSpPr>
          <p:cNvPr id="5" name="Footer Placeholder 4"/>
          <p:cNvSpPr>
            <a:spLocks noGrp="1"/>
          </p:cNvSpPr>
          <p:nvPr>
            <p:ph type="ftr" sz="quarter" idx="11"/>
          </p:nvPr>
        </p:nvSpPr>
        <p:spPr>
          <a:xfrm>
            <a:off x="5791200" y="6356350"/>
            <a:ext cx="2895600" cy="365125"/>
          </a:xfrm>
        </p:spPr>
        <p:txBody>
          <a:bodyPr/>
          <a:lstStyle/>
          <a:p>
            <a:endParaRPr lang="en-US">
              <a:solidFill>
                <a:srgbClr val="55554A"/>
              </a:solidFill>
            </a:endParaRP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4A309C95-B27C-4BC5-B5FC-3CA3038295BE}"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rtl="0" fontAlgn="base">
              <a:spcBef>
                <a:spcPct val="0"/>
              </a:spcBef>
              <a:spcAft>
                <a:spcPct val="0"/>
              </a:spcAft>
            </a:pPr>
            <a:r>
              <a:rPr lang="en-US" sz="3200" spc="150" dirty="0">
                <a:solidFill>
                  <a:srgbClr val="FFFFFF"/>
                </a:solidFill>
                <a:latin typeface="Arial" charset="0"/>
                <a:sym typeface="Wingdings"/>
              </a:rPr>
              <a:t></a:t>
            </a:r>
            <a:endParaRPr lang="en-US" sz="3200" spc="150" dirty="0">
              <a:solidFill>
                <a:srgbClr val="FFFFFF"/>
              </a:solidFill>
              <a:latin typeface="Arial" charset="0"/>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rtl="0" fontAlgn="base">
              <a:spcBef>
                <a:spcPct val="0"/>
              </a:spcBef>
              <a:spcAft>
                <a:spcPct val="0"/>
              </a:spcAft>
            </a:pPr>
            <a:r>
              <a:rPr lang="en-US" sz="3200" spc="150" dirty="0">
                <a:solidFill>
                  <a:srgbClr val="FFFFFF"/>
                </a:solidFill>
                <a:latin typeface="Arial" charset="0"/>
                <a:sym typeface="Wingdings"/>
              </a:rPr>
              <a:t></a:t>
            </a:r>
            <a:endParaRPr lang="en-US" sz="3200" spc="150" dirty="0">
              <a:solidFill>
                <a:srgbClr val="FFFFFF"/>
              </a:solidFill>
              <a:latin typeface="Arial" charset="0"/>
            </a:endParaRPr>
          </a:p>
        </p:txBody>
      </p:sp>
    </p:spTree>
    <p:extLst>
      <p:ext uri="{BB962C8B-B14F-4D97-AF65-F5344CB8AC3E}">
        <p14:creationId xmlns:p14="http://schemas.microsoft.com/office/powerpoint/2010/main" val="57666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endParaRPr lang="en-US">
              <a:solidFill>
                <a:srgbClr val="55554A"/>
              </a:solidFill>
            </a:endParaRP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fld id="{CA6A1C88-DFA9-4CC3-BE96-02C56EDAA161}"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165556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endParaRPr lang="en-US">
              <a:solidFill>
                <a:srgbClr val="55554A"/>
              </a:solidFill>
            </a:endParaRPr>
          </a:p>
        </p:txBody>
      </p:sp>
      <p:sp>
        <p:nvSpPr>
          <p:cNvPr id="8" name="Footer Placeholder 7"/>
          <p:cNvSpPr>
            <a:spLocks noGrp="1"/>
          </p:cNvSpPr>
          <p:nvPr>
            <p:ph type="ftr" sz="quarter" idx="11"/>
          </p:nvPr>
        </p:nvSpPr>
        <p:spPr/>
        <p:txBody>
          <a:bodyPr/>
          <a:lstStyle/>
          <a:p>
            <a:endParaRPr lang="en-US">
              <a:solidFill>
                <a:srgbClr val="55554A"/>
              </a:solidFill>
            </a:endParaRPr>
          </a:p>
        </p:txBody>
      </p:sp>
      <p:sp>
        <p:nvSpPr>
          <p:cNvPr id="9" name="Slide Number Placeholder 8"/>
          <p:cNvSpPr>
            <a:spLocks noGrp="1"/>
          </p:cNvSpPr>
          <p:nvPr>
            <p:ph type="sldNum" sz="quarter" idx="12"/>
          </p:nvPr>
        </p:nvSpPr>
        <p:spPr/>
        <p:txBody>
          <a:bodyPr/>
          <a:lstStyle/>
          <a:p>
            <a:fld id="{C314AE9C-3FB1-48ED-BC04-E3F3AF5CA215}"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71848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endParaRPr lang="en-US">
              <a:solidFill>
                <a:srgbClr val="55554A"/>
              </a:solidFill>
            </a:endParaRPr>
          </a:p>
        </p:txBody>
      </p:sp>
      <p:sp>
        <p:nvSpPr>
          <p:cNvPr id="4" name="Footer Placeholder 3"/>
          <p:cNvSpPr>
            <a:spLocks noGrp="1"/>
          </p:cNvSpPr>
          <p:nvPr>
            <p:ph type="ftr" sz="quarter" idx="11"/>
          </p:nvPr>
        </p:nvSpPr>
        <p:spPr/>
        <p:txBody>
          <a:bodyPr/>
          <a:lstStyle/>
          <a:p>
            <a:endParaRPr lang="en-US">
              <a:solidFill>
                <a:srgbClr val="55554A"/>
              </a:solidFill>
            </a:endParaRPr>
          </a:p>
        </p:txBody>
      </p:sp>
      <p:sp>
        <p:nvSpPr>
          <p:cNvPr id="5" name="Slide Number Placeholder 4"/>
          <p:cNvSpPr>
            <a:spLocks noGrp="1"/>
          </p:cNvSpPr>
          <p:nvPr>
            <p:ph type="sldNum" sz="quarter" idx="12"/>
          </p:nvPr>
        </p:nvSpPr>
        <p:spPr/>
        <p:txBody>
          <a:bodyPr/>
          <a:lstStyle/>
          <a:p>
            <a:fld id="{E105D2D8-B3AF-4047-AC66-C6D965852BAE}"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73495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55554A"/>
              </a:solidFill>
            </a:endParaRPr>
          </a:p>
        </p:txBody>
      </p:sp>
      <p:sp>
        <p:nvSpPr>
          <p:cNvPr id="3" name="Footer Placeholder 2"/>
          <p:cNvSpPr>
            <a:spLocks noGrp="1"/>
          </p:cNvSpPr>
          <p:nvPr>
            <p:ph type="ftr" sz="quarter" idx="11"/>
          </p:nvPr>
        </p:nvSpPr>
        <p:spPr/>
        <p:txBody>
          <a:bodyPr/>
          <a:lstStyle/>
          <a:p>
            <a:endParaRPr lang="en-US">
              <a:solidFill>
                <a:srgbClr val="55554A"/>
              </a:solidFill>
            </a:endParaRPr>
          </a:p>
        </p:txBody>
      </p:sp>
      <p:sp>
        <p:nvSpPr>
          <p:cNvPr id="4" name="Slide Number Placeholder 3"/>
          <p:cNvSpPr>
            <a:spLocks noGrp="1"/>
          </p:cNvSpPr>
          <p:nvPr>
            <p:ph type="sldNum" sz="quarter" idx="12"/>
          </p:nvPr>
        </p:nvSpPr>
        <p:spPr/>
        <p:txBody>
          <a:bodyPr/>
          <a:lstStyle/>
          <a:p>
            <a:fld id="{DF35E756-D004-4108-9EE8-43559580EB5D}"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618657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endParaRPr lang="en-US">
              <a:solidFill>
                <a:srgbClr val="55554A"/>
              </a:solidFill>
            </a:endParaRP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fld id="{213EB4A4-7953-42FC-BB97-21601FE8E305}" type="slidenum">
              <a:rPr lang="en-US" smtClean="0">
                <a:solidFill>
                  <a:srgbClr val="55554A"/>
                </a:solidFill>
              </a:rPr>
              <a:pPr/>
              <a:t>‹#›</a:t>
            </a:fld>
            <a:endParaRPr lang="en-US">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88619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5" name="Date Placeholder 4"/>
          <p:cNvSpPr>
            <a:spLocks noGrp="1"/>
          </p:cNvSpPr>
          <p:nvPr>
            <p:ph type="dt" sz="half" idx="10"/>
          </p:nvPr>
        </p:nvSpPr>
        <p:spPr/>
        <p:txBody>
          <a:bodyPr/>
          <a:lstStyle/>
          <a:p>
            <a:endParaRPr lang="en-US">
              <a:solidFill>
                <a:srgbClr val="55554A"/>
              </a:solidFill>
            </a:endParaRP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fld id="{85DD88B4-16E2-422B-AFAD-9B23D550E180}" type="slidenum">
              <a:rPr lang="en-US" smtClean="0">
                <a:solidFill>
                  <a:srgbClr val="55554A"/>
                </a:solidFill>
              </a:rPr>
              <a:pPr/>
              <a:t>‹#›</a:t>
            </a:fld>
            <a:endParaRPr lang="en-US">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08351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rtl="0" fontAlgn="base">
              <a:spcBef>
                <a:spcPct val="0"/>
              </a:spcBef>
              <a:spcAft>
                <a:spcPct val="0"/>
              </a:spcAft>
            </a:pPr>
            <a:endParaRPr lang="en-US">
              <a:solidFill>
                <a:srgbClr val="55554A"/>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rtl="0" fontAlgn="base">
              <a:spcBef>
                <a:spcPct val="0"/>
              </a:spcBef>
              <a:spcAft>
                <a:spcPct val="0"/>
              </a:spcAft>
            </a:pPr>
            <a:endParaRPr lang="en-US">
              <a:solidFill>
                <a:srgbClr val="55554A"/>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rtl="0" fontAlgn="base">
              <a:spcBef>
                <a:spcPct val="0"/>
              </a:spcBef>
              <a:spcAft>
                <a:spcPct val="0"/>
              </a:spcAft>
            </a:pPr>
            <a:fld id="{AB04963A-3194-4042-83BA-456494667DEB}" type="slidenum">
              <a:rPr lang="en-US" smtClean="0">
                <a:solidFill>
                  <a:srgbClr val="55554A"/>
                </a:solidFill>
                <a:latin typeface="Arial" charset="0"/>
              </a:rPr>
              <a:pPr rtl="0" fontAlgn="base">
                <a:spcBef>
                  <a:spcPct val="0"/>
                </a:spcBef>
                <a:spcAft>
                  <a:spcPct val="0"/>
                </a:spcAft>
              </a:pPr>
              <a:t>‹#›</a:t>
            </a:fld>
            <a:endParaRPr lang="en-US">
              <a:solidFill>
                <a:srgbClr val="55554A"/>
              </a:solidFill>
              <a:latin typeface="Arial" charset="0"/>
            </a:endParaRP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8381630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r" defTabSz="914400" rtl="1"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r" defTabSz="914400" rtl="1"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r" defTabSz="914400" rtl="1"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r" defTabSz="914400" rtl="1"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r" defTabSz="914400" rtl="1"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r" defTabSz="914400" rtl="1"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r" defTabSz="914400" rtl="1"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r" defTabSz="914400" rtl="1"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rtl="0"/>
            <a:fld id="{62B1B13E-D5AF-485E-81A1-82A140076526}" type="datetime4">
              <a:rPr lang="en-US" smtClean="0"/>
              <a:pPr rtl="0"/>
              <a:t>November 8, 2022</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rtl="0"/>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rtl="0"/>
            <a:fld id="{2754ED01-E2A0-4C1E-8E21-014B99041579}" type="slidenum">
              <a:rPr lang="en-US" smtClean="0"/>
              <a:pPr rtl="0"/>
              <a:t>‹#›</a:t>
            </a:fld>
            <a:endParaRPr lang="en-US" dirty="0"/>
          </a:p>
        </p:txBody>
      </p:sp>
    </p:spTree>
    <p:extLst>
      <p:ext uri="{BB962C8B-B14F-4D97-AF65-F5344CB8AC3E}">
        <p14:creationId xmlns:p14="http://schemas.microsoft.com/office/powerpoint/2010/main" val="2894573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0" y="1628800"/>
            <a:ext cx="9144000" cy="4968552"/>
          </a:xfrm>
        </p:spPr>
        <p:txBody>
          <a:bodyPr>
            <a:normAutofit/>
          </a:bodyPr>
          <a:lstStyle/>
          <a:p>
            <a:pPr marL="0" indent="0" algn="ctr">
              <a:buNone/>
            </a:pPr>
            <a:r>
              <a:rPr lang="ar-SA" sz="4000" b="1"/>
              <a:t>مێژووی زمانی كوردی و قۆناغه‌كانی </a:t>
            </a:r>
            <a:endParaRPr lang="ar-IQ" sz="4000" b="1" dirty="0" smtClean="0">
              <a:ln w="13970" cmpd="sng">
                <a:solidFill>
                  <a:srgbClr val="FFFFFF"/>
                </a:solidFill>
                <a:prstDash val="solid"/>
              </a:ln>
              <a:solidFill>
                <a:srgbClr val="002060"/>
              </a:solidFill>
              <a:effectLst>
                <a:outerShdw blurRad="63500" dir="3600000" algn="tl" rotWithShape="0">
                  <a:srgbClr val="000000">
                    <a:alpha val="70000"/>
                  </a:srgbClr>
                </a:outerShdw>
              </a:effectLst>
              <a:latin typeface="ae_AlArabiya"/>
              <a:ea typeface="Calibri"/>
              <a:cs typeface="Ali-A-Jiddah" pitchFamily="2" charset="-78"/>
            </a:endParaRPr>
          </a:p>
        </p:txBody>
      </p:sp>
      <p:sp>
        <p:nvSpPr>
          <p:cNvPr id="3" name="Title 2"/>
          <p:cNvSpPr>
            <a:spLocks noGrp="1"/>
          </p:cNvSpPr>
          <p:nvPr>
            <p:ph type="ctrTitle" idx="4294967295"/>
          </p:nvPr>
        </p:nvSpPr>
        <p:spPr>
          <a:xfrm>
            <a:off x="5220073" y="0"/>
            <a:ext cx="3923928" cy="2132856"/>
          </a:xfrm>
        </p:spPr>
        <p:txBody>
          <a:bodyPr>
            <a:noAutofit/>
          </a:bodyPr>
          <a:lstStyle/>
          <a:p>
            <a:pPr algn="r"/>
            <a:r>
              <a:rPr lang="ar-IQ" sz="2400" b="1" dirty="0">
                <a:solidFill>
                  <a:schemeClr val="tx2"/>
                </a:solidFill>
                <a:latin typeface="+mn-lt"/>
                <a:ea typeface="+mn-ea"/>
                <a:cs typeface="+mn-cs"/>
              </a:rPr>
              <a:t>كوردناسي</a:t>
            </a:r>
            <a:br>
              <a:rPr lang="ar-IQ" sz="2400" b="1" dirty="0">
                <a:solidFill>
                  <a:schemeClr val="tx2"/>
                </a:solidFill>
                <a:latin typeface="+mn-lt"/>
                <a:ea typeface="+mn-ea"/>
                <a:cs typeface="+mn-cs"/>
              </a:rPr>
            </a:br>
            <a:r>
              <a:rPr lang="ar-IQ" sz="2400" b="1" dirty="0">
                <a:solidFill>
                  <a:schemeClr val="tx2"/>
                </a:solidFill>
                <a:latin typeface="+mn-lt"/>
                <a:ea typeface="+mn-ea"/>
                <a:cs typeface="+mn-cs"/>
              </a:rPr>
              <a:t>قوناغي يةكةم</a:t>
            </a:r>
            <a:endParaRPr lang="ar-EG" sz="2400" b="1" dirty="0">
              <a:solidFill>
                <a:schemeClr val="tx2"/>
              </a:solidFill>
              <a:latin typeface="+mn-lt"/>
              <a:ea typeface="+mn-ea"/>
              <a:cs typeface="+mn-cs"/>
            </a:endParaRPr>
          </a:p>
        </p:txBody>
      </p:sp>
      <p:sp>
        <p:nvSpPr>
          <p:cNvPr id="2" name="Rectangle 1"/>
          <p:cNvSpPr/>
          <p:nvPr/>
        </p:nvSpPr>
        <p:spPr>
          <a:xfrm>
            <a:off x="0" y="1166843"/>
            <a:ext cx="9144000" cy="1446550"/>
          </a:xfrm>
          <a:prstGeom prst="rect">
            <a:avLst/>
          </a:prstGeom>
        </p:spPr>
        <p:txBody>
          <a:bodyPr wrap="square">
            <a:spAutoFit/>
          </a:bodyPr>
          <a:lstStyle/>
          <a:p>
            <a:pPr algn="l"/>
            <a:endParaRPr lang="ar-EG" sz="7200" b="1" dirty="0" smtClean="0">
              <a:ln w="13970" cmpd="sng">
                <a:solidFill>
                  <a:srgbClr val="FFFFFF"/>
                </a:solidFill>
                <a:prstDash val="solid"/>
              </a:ln>
              <a:solidFill>
                <a:prstClr val="black"/>
              </a:solidFill>
              <a:effectLst>
                <a:outerShdw blurRad="63500" dir="3600000" algn="tl" rotWithShape="0">
                  <a:srgbClr val="000000">
                    <a:alpha val="70000"/>
                  </a:srgbClr>
                </a:outerShdw>
              </a:effectLst>
              <a:latin typeface="Bodoni MT Condensed"/>
              <a:ea typeface="+mj-ea"/>
              <a:cs typeface="Times New Roman"/>
            </a:endParaRPr>
          </a:p>
          <a:p>
            <a:pPr algn="ctr"/>
            <a:endParaRPr lang="ar-EG" sz="1600" dirty="0"/>
          </a:p>
        </p:txBody>
      </p:sp>
    </p:spTree>
    <p:extLst>
      <p:ext uri="{BB962C8B-B14F-4D97-AF65-F5344CB8AC3E}">
        <p14:creationId xmlns:p14="http://schemas.microsoft.com/office/powerpoint/2010/main" val="1225043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دیالیكته‌كانی زمانی كوردی</a:t>
            </a:r>
            <a:endParaRPr lang="en-US" sz="4400" dirty="0"/>
          </a:p>
        </p:txBody>
      </p:sp>
      <p:sp>
        <p:nvSpPr>
          <p:cNvPr id="3" name="عنصر نائب للمحتوى 2"/>
          <p:cNvSpPr>
            <a:spLocks noGrp="1"/>
          </p:cNvSpPr>
          <p:nvPr>
            <p:ph idx="1"/>
          </p:nvPr>
        </p:nvSpPr>
        <p:spPr>
          <a:xfrm>
            <a:off x="0" y="1600200"/>
            <a:ext cx="9144000" cy="5257800"/>
          </a:xfrm>
        </p:spPr>
        <p:txBody>
          <a:bodyPr>
            <a:normAutofit fontScale="92500" lnSpcReduction="10000"/>
          </a:bodyPr>
          <a:lstStyle/>
          <a:p>
            <a:r>
              <a:rPr lang="ar-SA" b="1" dirty="0"/>
              <a:t>سێیەم: دیالێكتی كرمانجی خواروو </a:t>
            </a:r>
            <a:endParaRPr lang="en-US" dirty="0"/>
          </a:p>
          <a:p>
            <a:r>
              <a:rPr lang="ar-SA" dirty="0"/>
              <a:t>ئەم دیالێكتە چەند شێوەزارێك دەگرێتەوە:</a:t>
            </a:r>
            <a:endParaRPr lang="en-US" dirty="0"/>
          </a:p>
          <a:p>
            <a:r>
              <a:rPr lang="ar-SA" dirty="0"/>
              <a:t>١- لەكی: ئەم شێوەزارە، كوردەكانی (پێش كۆ)ی لوڕستانی پێ دەدوێن، تیرەكانیشی بریتین لە (خواجەوەند، عەبدولمالیكی، ناداوەند، شۆجا، كاتاوەند، دەلفان، سەلسەلە، پیران وەند).</a:t>
            </a:r>
            <a:endParaRPr lang="en-US" dirty="0"/>
          </a:p>
          <a:p>
            <a:r>
              <a:rPr lang="ar-SA" dirty="0"/>
              <a:t>٢- بەختیاری: بەختیاری دوو بەشن، (هەفت لنگ)، واتا (حەوت هۆز)، كە لە ناوچەكانی ئاوەلێژی ڕووباری گارۆندا دەژین.(چوارلنگ)، واتا (چوار هۆز)، لە ناوچەی نێوان ڕووباری گارۆن و ڕووباری زالكیدا نیشتەجێن.</a:t>
            </a:r>
            <a:endParaRPr lang="en-US" dirty="0"/>
          </a:p>
          <a:p>
            <a:r>
              <a:rPr lang="ar-SA" dirty="0"/>
              <a:t>٣-مامەسەنی: ناوی ئەم شێوەزارە لە (محەمەد حەسەن)ی باپیرە گەورە مامەسەنیانەوە وەرگیراوە، كە بریتین لە (بەكشی، جاوی، ڕوستەمی (خان عەلی خان، ئیمام قولی خان) دەگرێتەوە.</a:t>
            </a:r>
            <a:endParaRPr lang="en-US" dirty="0"/>
          </a:p>
          <a:p>
            <a:r>
              <a:rPr lang="ar-SA" dirty="0"/>
              <a:t>٤- كۆهگلۆ: ئەم لقە لە باشووری ناوچەكانی بەختیارییەوە و لە دەوروبەری كێوی دنیا و چاوگەكانی ڕووباری چەراهییەوە دەست پێ دەكات تا ڕامهورموز و بەهبەهان و كزەیرون، دوو كۆمەڵەن:</a:t>
            </a:r>
            <a:endParaRPr lang="en-US" dirty="0"/>
          </a:p>
          <a:p>
            <a:r>
              <a:rPr lang="ar-SA" dirty="0"/>
              <a:t>أ ـ كۆمەڵەی پشتی كۆ</a:t>
            </a:r>
            <a:endParaRPr lang="en-US" dirty="0"/>
          </a:p>
          <a:p>
            <a:r>
              <a:rPr lang="ar-SA" dirty="0"/>
              <a:t>ب ـ كۆمەڵەی ژێركۆ</a:t>
            </a:r>
            <a:endParaRPr lang="en-US" dirty="0"/>
          </a:p>
          <a:p>
            <a:r>
              <a:rPr lang="ar-SA" dirty="0"/>
              <a:t> </a:t>
            </a:r>
            <a:endParaRPr lang="en-US" dirty="0"/>
          </a:p>
        </p:txBody>
      </p:sp>
    </p:spTree>
    <p:extLst>
      <p:ext uri="{BB962C8B-B14F-4D97-AF65-F5344CB8AC3E}">
        <p14:creationId xmlns:p14="http://schemas.microsoft.com/office/powerpoint/2010/main" val="14408812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دیالیكته‌كانی زمانی كوردی</a:t>
            </a:r>
            <a:endParaRPr lang="en-US" sz="4400" dirty="0"/>
          </a:p>
        </p:txBody>
      </p:sp>
      <p:sp>
        <p:nvSpPr>
          <p:cNvPr id="3" name="عنصر نائب للمحتوى 2"/>
          <p:cNvSpPr>
            <a:spLocks noGrp="1"/>
          </p:cNvSpPr>
          <p:nvPr>
            <p:ph idx="1"/>
          </p:nvPr>
        </p:nvSpPr>
        <p:spPr>
          <a:xfrm>
            <a:off x="0" y="1600200"/>
            <a:ext cx="9144000" cy="5257800"/>
          </a:xfrm>
        </p:spPr>
        <p:txBody>
          <a:bodyPr>
            <a:normAutofit fontScale="92500" lnSpcReduction="20000"/>
          </a:bodyPr>
          <a:lstStyle/>
          <a:p>
            <a:r>
              <a:rPr lang="ar-SA" b="1" dirty="0"/>
              <a:t>دیالێكتی گۆران</a:t>
            </a:r>
            <a:endParaRPr lang="en-US" dirty="0"/>
          </a:p>
          <a:p>
            <a:r>
              <a:rPr lang="ar-SA" dirty="0"/>
              <a:t>ئەم دیالێكتە لە باكووری ڕێگەی نێوان قەسری شیرین ـ كرمانشاه دەست پێ دەكات، بەرەو شاخەكانی هەورامان، هەروەها لەسەرچاوەكانی سیراوەنەوە بەرەو خۆرهەڵات دایانپۆشیوە تا كرماشان. ئەم دیالێكتە پێك دێت لە:</a:t>
            </a:r>
            <a:endParaRPr lang="en-US" dirty="0"/>
          </a:p>
          <a:p>
            <a:r>
              <a:rPr lang="ar-SA" dirty="0"/>
              <a:t>١- گۆرانی ڕەسەن: كە دانیشتوانی ناوچەكانی (كرند، زەهاو، جوانڕۆ) لە كوردستانی ئێران قسەی پێ دەكەن، هەروەها لە كوردستانی عێراق، هەندێ كاكەیی داقوق و تیرەی زەنگەنەی نزیك كفری و قادركەرەم و سیامەنسوری سەر بە ناوچەی لەیلان قسەی پێ دەكەن.</a:t>
            </a:r>
            <a:endParaRPr lang="en-US" dirty="0"/>
          </a:p>
          <a:p>
            <a:r>
              <a:rPr lang="ar-SA" dirty="0"/>
              <a:t>٢ـ هەورامان: دانیشتوانەكانی شاخەكانی هەورامان و پاوە و پڵنگان دەگرێتەوە، هەورامیش دوو بەشن، بەشی لهۆنیان لە خۆرئاوای ڕیزە شاخەكانی هەورامان، واتە دەكەوێتە كوردستانی عێراق، بەشی دووەمیان، هەورامانی (تەخت) كە دەكەوێتە خۆرهەڵاتی شاخەكانی هەورامان، واتە دەكەوێتە كوردستانی ئێران.</a:t>
            </a:r>
            <a:endParaRPr lang="en-US" dirty="0"/>
          </a:p>
          <a:p>
            <a:r>
              <a:rPr lang="ar-SA" dirty="0"/>
              <a:t>٣ـ باجەڵانی: ئەم شێوەزارە پەرش و بڵاون، هەندێكیان لە باكووری خۆرهەڵاتی شاری مووسڵ نیشتەجێن، كە پێیان دەوترێ (شەبەك)، بەشێكیشیان لە زەهاو و لە باكووری لوڕستان و نزیك خانەقین و قۆرەتوو هۆرین و شێخان.</a:t>
            </a:r>
            <a:endParaRPr lang="en-US" dirty="0"/>
          </a:p>
          <a:p>
            <a:r>
              <a:rPr lang="ar-SA" dirty="0"/>
              <a:t>٤- زازا: ئەم لقە دیالێكتە ناوچەكەی دەكەوێتە كوردستانی باكوور، كە كەوتۆتە ناوچەی نێوان ئەرزەرۆم ـ موش ـ خەرپووت و ئەرزنجان دەگرێتەوە، كەواتە ئەمانە دەكەونە ناوچەی دەرسیمەوە.</a:t>
            </a:r>
            <a:endParaRPr lang="en-US" dirty="0"/>
          </a:p>
        </p:txBody>
      </p:sp>
    </p:spTree>
    <p:extLst>
      <p:ext uri="{BB962C8B-B14F-4D97-AF65-F5344CB8AC3E}">
        <p14:creationId xmlns:p14="http://schemas.microsoft.com/office/powerpoint/2010/main" val="368185454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زمانی ستاندارد و هۆكاره‌كانی دروستبوونی</a:t>
            </a:r>
            <a:endParaRPr lang="en-US" sz="4400" dirty="0"/>
          </a:p>
        </p:txBody>
      </p:sp>
      <p:sp>
        <p:nvSpPr>
          <p:cNvPr id="3" name="عنصر نائب للمحتوى 2"/>
          <p:cNvSpPr>
            <a:spLocks noGrp="1"/>
          </p:cNvSpPr>
          <p:nvPr>
            <p:ph idx="1"/>
          </p:nvPr>
        </p:nvSpPr>
        <p:spPr>
          <a:xfrm>
            <a:off x="0" y="1600200"/>
            <a:ext cx="9144000" cy="5257800"/>
          </a:xfrm>
        </p:spPr>
        <p:txBody>
          <a:bodyPr>
            <a:normAutofit/>
          </a:bodyPr>
          <a:lstStyle/>
          <a:p>
            <a:r>
              <a:rPr lang="ar-SA" dirty="0" smtClean="0"/>
              <a:t>چەمكی </a:t>
            </a:r>
            <a:r>
              <a:rPr lang="ar-SA" dirty="0"/>
              <a:t>"زمانی ستاندارد" لە بەرانبەر زمانێكی دی ستاندارد، یان ناستاندارد بەكاربێت، ئەم دیاردەیە زیاتر لەنێوان دوو زمان، دوو نەتەوە یان دوو كەلتوور بەكاربێت، بەڵام هیچ زمانێك لەسەر ئاستی نەتەوە زمانی ستاندارد نییە! زمانی نەتەوە هەموو ستاندارد نییە، بەڵكو ئەوە زارێكە یان بنزارێكە دەبێتە ستاندارد و زمانی نەتەوە لەبەرانبەر نەتەوەیەكی تر دەنوێنێ، بەواتای زمانی عەرەبی ستانداردە بەرانبەر زمانی فارسی نەك هەردوو لەسەر ئاستی نەتەوە ستانداردبن!</a:t>
            </a:r>
            <a:endParaRPr lang="en-US" dirty="0"/>
          </a:p>
          <a:p>
            <a:r>
              <a:rPr lang="ar-SA" dirty="0"/>
              <a:t> </a:t>
            </a:r>
            <a:endParaRPr lang="en-US" dirty="0"/>
          </a:p>
          <a:p>
            <a:r>
              <a:rPr lang="ar-SA" b="1" dirty="0"/>
              <a:t>ستانداردبوونی زارێكی زمانێك بەدوو ڕێگە ڕوودەدات:</a:t>
            </a:r>
            <a:r>
              <a:rPr lang="ar-SA" dirty="0"/>
              <a:t> </a:t>
            </a:r>
            <a:endParaRPr lang="en-US" dirty="0"/>
          </a:p>
          <a:p>
            <a:r>
              <a:rPr lang="ar-SA" dirty="0"/>
              <a:t>ڕێگەی كلاسیكی، ڕێگەی پلانی زمان.</a:t>
            </a:r>
            <a:endParaRPr lang="en-US" dirty="0"/>
          </a:p>
          <a:p>
            <a:r>
              <a:rPr lang="ar-SA" dirty="0"/>
              <a:t> </a:t>
            </a:r>
            <a:endParaRPr lang="en-US" dirty="0"/>
          </a:p>
        </p:txBody>
      </p:sp>
    </p:spTree>
    <p:extLst>
      <p:ext uri="{BB962C8B-B14F-4D97-AF65-F5344CB8AC3E}">
        <p14:creationId xmlns:p14="http://schemas.microsoft.com/office/powerpoint/2010/main" val="9287127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زمانی ستاندارد و هۆكاره‌كانی دروستبوونی</a:t>
            </a:r>
            <a:r>
              <a:rPr lang="en-US" sz="4400" dirty="0"/>
              <a:t/>
            </a:r>
            <a:br>
              <a:rPr lang="en-US" sz="4400" dirty="0"/>
            </a:br>
            <a:r>
              <a:rPr lang="ar-IQ" sz="4400" b="1" dirty="0" smtClean="0"/>
              <a:t>: </a:t>
            </a:r>
            <a:endParaRPr lang="en-US" sz="4400" dirty="0"/>
          </a:p>
        </p:txBody>
      </p:sp>
      <p:sp>
        <p:nvSpPr>
          <p:cNvPr id="3" name="عنصر نائب للمحتوى 2"/>
          <p:cNvSpPr>
            <a:spLocks noGrp="1"/>
          </p:cNvSpPr>
          <p:nvPr>
            <p:ph idx="1"/>
          </p:nvPr>
        </p:nvSpPr>
        <p:spPr>
          <a:xfrm>
            <a:off x="0" y="1600200"/>
            <a:ext cx="9144000" cy="5257800"/>
          </a:xfrm>
        </p:spPr>
        <p:txBody>
          <a:bodyPr>
            <a:normAutofit fontScale="92500" lnSpcReduction="10000"/>
          </a:bodyPr>
          <a:lstStyle/>
          <a:p>
            <a:r>
              <a:rPr lang="ar-SA" b="1" dirty="0"/>
              <a:t>ڕێگەی كلاسیكی</a:t>
            </a:r>
            <a:endParaRPr lang="en-US" dirty="0"/>
          </a:p>
          <a:p>
            <a:r>
              <a:rPr lang="ar-SA" dirty="0"/>
              <a:t>ئەم ڕێگەیە بەچەند شێوازێك ڕوودەدات:</a:t>
            </a:r>
            <a:endParaRPr lang="en-US" dirty="0"/>
          </a:p>
          <a:p>
            <a:r>
              <a:rPr lang="ar-SA" dirty="0"/>
              <a:t>یەكەم: زمانی كتێبێكی ئاسمانیی، وەك قورئانی پیرۆز</a:t>
            </a:r>
            <a:endParaRPr lang="en-US" dirty="0"/>
          </a:p>
          <a:p>
            <a:r>
              <a:rPr lang="ar-SA" dirty="0"/>
              <a:t>دووەم: هەژموونی سیاسی زارێك</a:t>
            </a:r>
            <a:endParaRPr lang="en-US" dirty="0"/>
          </a:p>
          <a:p>
            <a:r>
              <a:rPr lang="ar-SA" dirty="0"/>
              <a:t>سێیەم: دەسەڵاتی سیاسی وڵات</a:t>
            </a:r>
            <a:endParaRPr lang="en-US" dirty="0"/>
          </a:p>
          <a:p>
            <a:r>
              <a:rPr lang="ar-SA" dirty="0"/>
              <a:t>چوارەم: ئەكادیمیای زمان یان ئەكادیمیای زانستی زمان</a:t>
            </a:r>
            <a:endParaRPr lang="en-US" dirty="0"/>
          </a:p>
          <a:p>
            <a:r>
              <a:rPr lang="ar-SA" dirty="0"/>
              <a:t>پێنجەم: دەستەی ڕۆشنبیرانی وڵات</a:t>
            </a:r>
            <a:endParaRPr lang="en-US" dirty="0"/>
          </a:p>
          <a:p>
            <a:r>
              <a:rPr lang="ar-SA" dirty="0"/>
              <a:t> لەم هەموو شێوازانەدا جۆرێك لە (سەپاندن) هەیە، جا ئەو سەپاندنە مەعنەوی و خۆهێشتی بێت یان سەپاندنی زۆرەملێی، هەرچەندە ئەوەی یەكەم سروشتی ترە، بەڵام ئەوەی دووەم بەربڵاوترە، نموونەی سەپاندنی زمان و ئەلفبێی لاتینی لە ئەوروپا نەك هەر بەسەر نەتەوەیەك، بەڵكو چەند نەتەوەیەكی جودا مێژووێكی دوور و درێژی لە ئەوروپا هەیە، هەروەها زۆربەی وڵاتە تۆتالیتارییەكانی ڕۆژهەڵاتی ناوەڕاست و ئاسیا پەیڕەوی لاتینییەكانیان كرد، دیارترین نموونەی ئەزموونی یەكێتی سۆڤیەت و وڵاتانی عەرەبی و توركیا و ئێرانن.</a:t>
            </a:r>
            <a:endParaRPr lang="en-US" dirty="0"/>
          </a:p>
          <a:p>
            <a:r>
              <a:rPr lang="ar-SA" dirty="0"/>
              <a:t> </a:t>
            </a:r>
            <a:endParaRPr lang="en-US" dirty="0"/>
          </a:p>
        </p:txBody>
      </p:sp>
    </p:spTree>
    <p:extLst>
      <p:ext uri="{BB962C8B-B14F-4D97-AF65-F5344CB8AC3E}">
        <p14:creationId xmlns:p14="http://schemas.microsoft.com/office/powerpoint/2010/main" val="12529654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زمانی ستاندارد و هۆكاره‌كانی دروستبوونی</a:t>
            </a:r>
            <a:endParaRPr lang="en-US" sz="4400" dirty="0"/>
          </a:p>
        </p:txBody>
      </p:sp>
      <p:sp>
        <p:nvSpPr>
          <p:cNvPr id="3" name="عنصر نائب للمحتوى 2"/>
          <p:cNvSpPr>
            <a:spLocks noGrp="1"/>
          </p:cNvSpPr>
          <p:nvPr>
            <p:ph idx="1"/>
          </p:nvPr>
        </p:nvSpPr>
        <p:spPr>
          <a:xfrm>
            <a:off x="0" y="1600200"/>
            <a:ext cx="9144000" cy="5257800"/>
          </a:xfrm>
        </p:spPr>
        <p:txBody>
          <a:bodyPr>
            <a:normAutofit fontScale="92500" lnSpcReduction="20000"/>
          </a:bodyPr>
          <a:lstStyle/>
          <a:p>
            <a:r>
              <a:rPr lang="ar-SA" b="1" dirty="0"/>
              <a:t>* ڕێگەی پلانی زمان</a:t>
            </a:r>
            <a:endParaRPr lang="en-US" dirty="0"/>
          </a:p>
          <a:p>
            <a:r>
              <a:rPr lang="ar-SA" dirty="0"/>
              <a:t>پلانی زمان یاخود ئەندازەی زمان، هەوڵێكی ورد و سیستیماتیكی و لەسەر تیۆر دامەزراوە، بۆ چارەسەركردنی كێشەكانی پەیوەندیكردنی كۆمەڵگه‌یەكی (فرەزمانی) یاخود (تاكزمانی). ئەو سیاسەتەی زمان هەوڵ دەدات لەناو هەموو دیالێكتەكانی زمانێك (كۆمەڵگای تاكزمانی) یان زمانەكانی كۆمەڵگایەكی فرەزمان، زارێك بۆ تاكەكانی نەتەوەیەك بكاتە زمانی ستاندارد یان زمانی فەرمی وڵات. لەناو كۆمەڵگه‌ی فرەنەتەوەش زمانێك هەڵدەبژێرێ كە ببێتە زمانی فەرمی وڵات.</a:t>
            </a:r>
            <a:endParaRPr lang="en-US" dirty="0"/>
          </a:p>
          <a:p>
            <a:r>
              <a:rPr lang="ar-SA" dirty="0"/>
              <a:t> پلانی زمانیش بۆ پرۆسەی بە ستانداردبوونی زارێك لە كۆمەڵگای كوردی تاكزماندا، بەو چەند قۆناغانەی خوارەوە دەبێت:</a:t>
            </a:r>
            <a:endParaRPr lang="en-US" dirty="0"/>
          </a:p>
          <a:p>
            <a:r>
              <a:rPr lang="ar-SA" dirty="0"/>
              <a:t>یەكەم: هەڵبژاردنی زارێك یان بنزارێك</a:t>
            </a:r>
            <a:endParaRPr lang="en-US" dirty="0"/>
          </a:p>
          <a:p>
            <a:r>
              <a:rPr lang="ar-SA" dirty="0"/>
              <a:t>دووەم: بەسیستەمكردن</a:t>
            </a:r>
            <a:endParaRPr lang="en-US" dirty="0"/>
          </a:p>
          <a:p>
            <a:r>
              <a:rPr lang="ar-SA" dirty="0"/>
              <a:t>سێیەم: بەهەمەلایەنكردن</a:t>
            </a:r>
            <a:endParaRPr lang="en-US" dirty="0"/>
          </a:p>
          <a:p>
            <a:r>
              <a:rPr lang="ar-SA" dirty="0"/>
              <a:t>چوارەم: جێبەجێكردن</a:t>
            </a:r>
            <a:endParaRPr lang="en-US" dirty="0"/>
          </a:p>
          <a:p>
            <a:r>
              <a:rPr lang="ar-SA" dirty="0"/>
              <a:t>پێنجەم: قەبوڵكردنی جەماوەریی</a:t>
            </a:r>
            <a:endParaRPr lang="en-US" dirty="0"/>
          </a:p>
          <a:p>
            <a:r>
              <a:rPr lang="ar-SA" dirty="0"/>
              <a:t> </a:t>
            </a:r>
            <a:endParaRPr lang="en-US" dirty="0"/>
          </a:p>
          <a:p>
            <a:r>
              <a:rPr lang="ar-SA" dirty="0"/>
              <a:t> </a:t>
            </a:r>
            <a:endParaRPr lang="en-US" dirty="0"/>
          </a:p>
        </p:txBody>
      </p:sp>
    </p:spTree>
    <p:extLst>
      <p:ext uri="{BB962C8B-B14F-4D97-AF65-F5344CB8AC3E}">
        <p14:creationId xmlns:p14="http://schemas.microsoft.com/office/powerpoint/2010/main" val="13178951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2"/>
          <a:srcRect/>
          <a:stretch>
            <a:fillRect/>
          </a:stretch>
        </p:blipFill>
        <p:spPr bwMode="auto">
          <a:xfrm>
            <a:off x="0" y="0"/>
            <a:ext cx="9144000" cy="7310438"/>
          </a:xfrm>
          <a:prstGeom prst="rect">
            <a:avLst/>
          </a:prstGeom>
          <a:ln>
            <a:noFill/>
          </a:ln>
          <a:effectLst>
            <a:softEdge rad="112500"/>
          </a:effectLst>
        </p:spPr>
      </p:pic>
      <p:sp>
        <p:nvSpPr>
          <p:cNvPr id="70659" name="Rectangle 7"/>
          <p:cNvSpPr>
            <a:spLocks noChangeArrowheads="1"/>
          </p:cNvSpPr>
          <p:nvPr/>
        </p:nvSpPr>
        <p:spPr bwMode="auto">
          <a:xfrm rot="20298674">
            <a:off x="281957" y="1427970"/>
            <a:ext cx="7554753" cy="2391307"/>
          </a:xfrm>
          <a:prstGeom prst="rect">
            <a:avLst/>
          </a:prstGeom>
          <a:solidFill>
            <a:schemeClr val="accent1"/>
          </a:solidFill>
          <a:ln w="9525">
            <a:solidFill>
              <a:schemeClr val="tx1"/>
            </a:solidFill>
            <a:miter lim="800000"/>
            <a:headEnd/>
            <a:tailEnd/>
          </a:ln>
        </p:spPr>
        <p:txBody>
          <a:bodyPr wrap="none" anchor="ctr"/>
          <a:lstStyle/>
          <a:p>
            <a:pPr algn="ctr"/>
            <a:r>
              <a:rPr lang="ar-IQ" sz="7200" b="1" smtClean="0">
                <a:solidFill>
                  <a:srgbClr val="002060"/>
                </a:solidFill>
                <a:effectLst>
                  <a:outerShdw blurRad="38100" dist="38100" dir="2700000" algn="tl">
                    <a:srgbClr val="000000">
                      <a:alpha val="43137"/>
                    </a:srgbClr>
                  </a:outerShdw>
                </a:effectLst>
                <a:latin typeface="Calibri"/>
                <a:ea typeface="Calibri"/>
                <a:cs typeface="Ali-A-Samik" pitchFamily="2" charset="-78"/>
              </a:rPr>
              <a:t>سوباس بو قوتابياني بةريز</a:t>
            </a:r>
            <a:endParaRPr lang="en-US" sz="7200" b="1" dirty="0">
              <a:solidFill>
                <a:srgbClr val="002060"/>
              </a:solidFill>
              <a:effectLst>
                <a:outerShdw blurRad="38100" dist="38100" dir="2700000" algn="tl">
                  <a:srgbClr val="000000">
                    <a:alpha val="43137"/>
                  </a:srgbClr>
                </a:outerShdw>
              </a:effectLst>
              <a:latin typeface="Calibri"/>
              <a:ea typeface="Calibri"/>
              <a:cs typeface="Ali-A-Samik" pitchFamily="2" charset="-78"/>
            </a:endParaRPr>
          </a:p>
        </p:txBody>
      </p:sp>
    </p:spTree>
    <p:extLst>
      <p:ext uri="{BB962C8B-B14F-4D97-AF65-F5344CB8AC3E}">
        <p14:creationId xmlns:p14="http://schemas.microsoft.com/office/powerpoint/2010/main" val="20290840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70659"/>
                                        </p:tgtEl>
                                        <p:attrNameLst>
                                          <p:attrName>ppt_w</p:attrName>
                                        </p:attrNameLst>
                                      </p:cBhvr>
                                      <p:tavLst>
                                        <p:tav tm="0">
                                          <p:val>
                                            <p:strVal val="ppt_w"/>
                                          </p:val>
                                        </p:tav>
                                        <p:tav tm="100000">
                                          <p:val>
                                            <p:fltVal val="0"/>
                                          </p:val>
                                        </p:tav>
                                      </p:tavLst>
                                    </p:anim>
                                    <p:anim calcmode="lin" valueType="num">
                                      <p:cBhvr>
                                        <p:cTn id="7" dur="500"/>
                                        <p:tgtEl>
                                          <p:spTgt spid="70659"/>
                                        </p:tgtEl>
                                        <p:attrNameLst>
                                          <p:attrName>ppt_h</p:attrName>
                                        </p:attrNameLst>
                                      </p:cBhvr>
                                      <p:tavLst>
                                        <p:tav tm="0">
                                          <p:val>
                                            <p:strVal val="ppt_h"/>
                                          </p:val>
                                        </p:tav>
                                        <p:tav tm="100000">
                                          <p:val>
                                            <p:fltVal val="0"/>
                                          </p:val>
                                        </p:tav>
                                      </p:tavLst>
                                    </p:anim>
                                    <p:animEffect transition="out" filter="fade">
                                      <p:cBhvr>
                                        <p:cTn id="8" dur="500"/>
                                        <p:tgtEl>
                                          <p:spTgt spid="70659"/>
                                        </p:tgtEl>
                                      </p:cBhvr>
                                    </p:animEffect>
                                    <p:set>
                                      <p:cBhvr>
                                        <p:cTn id="9" dur="1" fill="hold">
                                          <p:stCondLst>
                                            <p:cond delay="499"/>
                                          </p:stCondLst>
                                        </p:cTn>
                                        <p:tgtEl>
                                          <p:spTgt spid="706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endParaRPr lang="ar-SA" sz="4400" dirty="0">
              <a:solidFill>
                <a:srgbClr val="C00000"/>
              </a:solidFill>
              <a:cs typeface="Ali-A-Jiddah" pitchFamily="2" charset="-78"/>
            </a:endParaRPr>
          </a:p>
        </p:txBody>
      </p:sp>
      <p:sp>
        <p:nvSpPr>
          <p:cNvPr id="3" name="عنصر نائب للمحتوى 2"/>
          <p:cNvSpPr>
            <a:spLocks noGrp="1"/>
          </p:cNvSpPr>
          <p:nvPr>
            <p:ph idx="1"/>
          </p:nvPr>
        </p:nvSpPr>
        <p:spPr>
          <a:xfrm>
            <a:off x="0" y="1600200"/>
            <a:ext cx="9144000" cy="5257800"/>
          </a:xfrm>
        </p:spPr>
        <p:txBody>
          <a:bodyPr>
            <a:normAutofit/>
          </a:bodyPr>
          <a:lstStyle/>
          <a:p>
            <a:endParaRPr lang="ar-IQ" sz="3600" b="1" dirty="0" smtClean="0">
              <a:ln w="13970" cmpd="sng">
                <a:solidFill>
                  <a:srgbClr val="FFFFFF"/>
                </a:solidFill>
                <a:prstDash val="solid"/>
              </a:ln>
              <a:solidFill>
                <a:srgbClr val="C00000"/>
              </a:solidFill>
              <a:effectLst>
                <a:outerShdw blurRad="63500" dir="3600000" algn="tl" rotWithShape="0">
                  <a:srgbClr val="000000">
                    <a:alpha val="70000"/>
                  </a:srgbClr>
                </a:outerShdw>
              </a:effectLst>
              <a:latin typeface="ae_AlArabiya"/>
              <a:ea typeface="Calibri"/>
              <a:cs typeface="Ali-A-Jiddah" pitchFamily="2" charset="-78"/>
            </a:endParaRPr>
          </a:p>
          <a:p>
            <a:endParaRPr lang="ar-IQ" sz="3600" b="1" dirty="0">
              <a:ln w="13970" cmpd="sng">
                <a:solidFill>
                  <a:srgbClr val="FFFFFF"/>
                </a:solidFill>
                <a:prstDash val="solid"/>
              </a:ln>
              <a:solidFill>
                <a:srgbClr val="C00000"/>
              </a:solidFill>
              <a:effectLst>
                <a:outerShdw blurRad="63500" dir="3600000" algn="tl" rotWithShape="0">
                  <a:srgbClr val="000000">
                    <a:alpha val="70000"/>
                  </a:srgbClr>
                </a:outerShdw>
              </a:effectLst>
              <a:latin typeface="ae_AlArabiya"/>
              <a:ea typeface="Calibri"/>
              <a:cs typeface="Ali-A-Jiddah" pitchFamily="2" charset="-78"/>
            </a:endParaRPr>
          </a:p>
          <a:p>
            <a:pPr algn="ctr"/>
            <a:r>
              <a:rPr lang="ar-IQ" sz="3600" b="1" dirty="0" smtClean="0">
                <a:ln w="13970" cmpd="sng">
                  <a:solidFill>
                    <a:srgbClr val="FFFFFF"/>
                  </a:solidFill>
                  <a:prstDash val="solid"/>
                </a:ln>
                <a:solidFill>
                  <a:srgbClr val="C00000"/>
                </a:solidFill>
                <a:effectLst>
                  <a:outerShdw blurRad="63500" dir="3600000" algn="tl" rotWithShape="0">
                    <a:srgbClr val="000000">
                      <a:alpha val="70000"/>
                    </a:srgbClr>
                  </a:outerShdw>
                </a:effectLst>
                <a:latin typeface="ae_AlArabiya"/>
                <a:ea typeface="Calibri"/>
                <a:cs typeface="Ali-A-Jiddah" pitchFamily="2" charset="-78"/>
              </a:rPr>
              <a:t>بسم الله الرحمن الرحيم</a:t>
            </a:r>
            <a:endParaRPr lang="ar-SA" sz="3600" b="1" dirty="0">
              <a:ln w="13970" cmpd="sng">
                <a:solidFill>
                  <a:srgbClr val="FFFFFF"/>
                </a:solidFill>
                <a:prstDash val="solid"/>
              </a:ln>
              <a:solidFill>
                <a:srgbClr val="C00000"/>
              </a:solidFill>
              <a:effectLst>
                <a:outerShdw blurRad="63500" dir="3600000" algn="tl" rotWithShape="0">
                  <a:srgbClr val="000000">
                    <a:alpha val="70000"/>
                  </a:srgbClr>
                </a:outerShdw>
              </a:effectLst>
              <a:latin typeface="ae_AlArabiya"/>
              <a:ea typeface="Calibri"/>
              <a:cs typeface="Ali-A-Jiddah" pitchFamily="2" charset="-78"/>
            </a:endParaRPr>
          </a:p>
        </p:txBody>
      </p:sp>
    </p:spTree>
    <p:extLst>
      <p:ext uri="{BB962C8B-B14F-4D97-AF65-F5344CB8AC3E}">
        <p14:creationId xmlns:p14="http://schemas.microsoft.com/office/powerpoint/2010/main" val="105196801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مێژووی زمانی كوردی و قۆناغه‌كانی </a:t>
            </a:r>
            <a:endParaRPr lang="en-US" sz="4400" dirty="0"/>
          </a:p>
        </p:txBody>
      </p:sp>
      <p:sp>
        <p:nvSpPr>
          <p:cNvPr id="3" name="عنصر نائب للمحتوى 2"/>
          <p:cNvSpPr>
            <a:spLocks noGrp="1"/>
          </p:cNvSpPr>
          <p:nvPr>
            <p:ph idx="1"/>
          </p:nvPr>
        </p:nvSpPr>
        <p:spPr>
          <a:xfrm>
            <a:off x="0" y="1600200"/>
            <a:ext cx="9144000" cy="5257800"/>
          </a:xfrm>
        </p:spPr>
        <p:txBody>
          <a:bodyPr>
            <a:normAutofit fontScale="92500" lnSpcReduction="20000"/>
          </a:bodyPr>
          <a:lstStyle/>
          <a:p>
            <a:r>
              <a:rPr lang="ar-IQ" b="1" dirty="0"/>
              <a:t> </a:t>
            </a:r>
            <a:endParaRPr lang="en-US" dirty="0"/>
          </a:p>
          <a:p>
            <a:r>
              <a:rPr lang="ar-SA" b="1" dirty="0"/>
              <a:t>مێژووی زمانی كوردی و قۆناغه‌كانی </a:t>
            </a:r>
            <a:endParaRPr lang="en-US" dirty="0"/>
          </a:p>
          <a:p>
            <a:r>
              <a:rPr lang="ar-SA" dirty="0"/>
              <a:t>زمانی كوردی له‌ ڕووی مێژووه‌وه‌ به‌ چه‌ند قۆناغێكدا تێپه‌ڕیوه‌، له‌وانه‌:</a:t>
            </a:r>
            <a:endParaRPr lang="en-US" dirty="0"/>
          </a:p>
          <a:p>
            <a:r>
              <a:rPr lang="ar-SA" dirty="0"/>
              <a:t> </a:t>
            </a:r>
            <a:endParaRPr lang="en-US" dirty="0"/>
          </a:p>
          <a:p>
            <a:r>
              <a:rPr lang="ar-SA" b="1" dirty="0"/>
              <a:t>١ـ قۆناغی زمانی كۆن:</a:t>
            </a:r>
            <a:endParaRPr lang="en-US" dirty="0"/>
          </a:p>
          <a:p>
            <a:r>
              <a:rPr lang="ar-SA" dirty="0"/>
              <a:t>(7پ.ز) تاكو(550پ.ز) سه‌ره‌تای دامه‌زراندنی ده‌وڵه‌تی میدیا و كۆتایی ده‌وڵه‌تی هه‌خامه‌نشی، به‌ڵگه‌ی نووسراو (ئاڤێستا)یه‌، كه‌ به‌ شێوه‌ی كۆنی كوردی نووسراوه‌ته‌وه‌ و ژماره‌ی پیته‌كانی (60) پیته‌، بریتییه‌ له‌ سروود(گاتا)ی ئایینی زه‌رده‌شتی، كه‌ له‌لایه‌ن زه‌رده‌شت خۆیه‌وه‌ گوتراوه‌ و بریتییه‌ له‌ (21) سروودی ئایینی.</a:t>
            </a:r>
            <a:endParaRPr lang="en-US" dirty="0"/>
          </a:p>
          <a:p>
            <a:r>
              <a:rPr lang="ar-SA" b="1" dirty="0"/>
              <a:t>٢ـ قۆناغی زمانی ناوه‌ند: </a:t>
            </a:r>
            <a:endParaRPr lang="en-US" dirty="0"/>
          </a:p>
          <a:p>
            <a:r>
              <a:rPr lang="ar-SA" dirty="0"/>
              <a:t>(300ی پ.ز) له‌ ده‌ستپێكردنی ئه‌شكانییه‌كانه‌وه‌ ده‌ستپێده‌كات، كه‌ وڵاته‌كه‌یان خۆراسانی ئه‌مڕۆ ده‌گرێته‌وه‌، ئه‌م قۆناغه‌ دوو به‌شه، به‌شی یه‌كه‌م (په‌هله‌وی ئه‌شكانی)یه‌، له‌ ساڵی (300 پ.ز ــ 226 پ.ز)، كۆنترین به‌ڵگه‌ی نووسراویان ئاڤێستایه‌، كه‌ له‌سه‌ر پێستی ئاسك نووسراوه‌ته‌وه‌، له‌ چیاكانی هه‌ورامان دۆزراوه‌ته‌وه‌، به‌شی دووه‌م (په‌هله‌وی ساسانی)یه‌كانه‌ له‌ ساڵی (227 پ.ز) ده‌ستپێده‌كات، تا هاتنی ئایینی ئیسلام سه‌ده‌ی (7ی زایینی)، به‌ فه‌رمانی ئه‌رده‌شێر جارێكی تر ئاڤێستا نووسراوه‌ته‌وه‌ و كراوه‌ به‌ ئایینی ڕسمی ده‌وڵه‌ت.</a:t>
            </a:r>
            <a:endParaRPr lang="en-US" dirty="0"/>
          </a:p>
          <a:p>
            <a:endParaRPr lang="ar-SA" sz="3600" b="1" dirty="0">
              <a:ln w="13970" cmpd="sng">
                <a:solidFill>
                  <a:srgbClr val="FFFFFF"/>
                </a:solidFill>
                <a:prstDash val="solid"/>
              </a:ln>
              <a:solidFill>
                <a:srgbClr val="C00000"/>
              </a:solidFill>
              <a:effectLst>
                <a:outerShdw blurRad="63500" dir="3600000" algn="tl" rotWithShape="0">
                  <a:srgbClr val="000000">
                    <a:alpha val="70000"/>
                  </a:srgbClr>
                </a:outerShdw>
              </a:effectLst>
              <a:latin typeface="ae_AlArabiya"/>
              <a:ea typeface="Calibri"/>
              <a:cs typeface="Ali-A-Jiddah" pitchFamily="2" charset="-78"/>
            </a:endParaRPr>
          </a:p>
        </p:txBody>
      </p:sp>
    </p:spTree>
    <p:extLst>
      <p:ext uri="{BB962C8B-B14F-4D97-AF65-F5344CB8AC3E}">
        <p14:creationId xmlns:p14="http://schemas.microsoft.com/office/powerpoint/2010/main" val="13229062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مێژووی زمانی كوردی و قۆناغه‌كانی </a:t>
            </a:r>
            <a:endParaRPr lang="ar-SA" sz="4400" dirty="0">
              <a:solidFill>
                <a:srgbClr val="C00000"/>
              </a:solidFill>
              <a:cs typeface="Ali-A-Jiddah" pitchFamily="2" charset="-78"/>
            </a:endParaRPr>
          </a:p>
        </p:txBody>
      </p:sp>
      <p:sp>
        <p:nvSpPr>
          <p:cNvPr id="3" name="عنصر نائب للمحتوى 2"/>
          <p:cNvSpPr>
            <a:spLocks noGrp="1"/>
          </p:cNvSpPr>
          <p:nvPr>
            <p:ph idx="1"/>
          </p:nvPr>
        </p:nvSpPr>
        <p:spPr>
          <a:xfrm>
            <a:off x="395536" y="1600200"/>
            <a:ext cx="8064896" cy="4637112"/>
          </a:xfrm>
        </p:spPr>
        <p:txBody>
          <a:bodyPr>
            <a:normAutofit fontScale="85000" lnSpcReduction="10000"/>
          </a:bodyPr>
          <a:lstStyle/>
          <a:p>
            <a:r>
              <a:rPr lang="ar-SA" dirty="0"/>
              <a:t>٣</a:t>
            </a:r>
            <a:r>
              <a:rPr lang="ar-SA" b="1" dirty="0"/>
              <a:t>ـ قۆناغی كوردی شێوه‌زار: </a:t>
            </a:r>
            <a:endParaRPr lang="en-US" dirty="0"/>
          </a:p>
          <a:p>
            <a:r>
              <a:rPr lang="ar-SA" dirty="0"/>
              <a:t>ئه‌م سه‌رده‌مه‌ دوای ڕووخانی ساسانییه‌كان دوای دوو سه‌ده‌ له‌ سستی زمانی كوردی و زمانه‌ ئێرانییه‌كان، واته‌ سه‌ده‌ی حه‌وته‌م و هه‌شته‌م ته‌نها زمانی ئاخاوتن بوونه‌ و زمانی نووسین و ئه‌ده‌بیات به‌ عه‌ره‌بی بووه‌، ئه‌م زمانانه‌ پاشه‌كشه‌یان كردووه‌، به‌ڵام كورد و ئێرانییه‌كان له‌ سه‌ده‌ی نۆیه‌می زایینی به‌هۆی زیندووبوونه‌وه‌ی گیانی نه‌ته‌وایه‌تی گه‌ڕاونه‌ته‌وه‌ سه‌ر زمانی نه‌ته‌وایه‌تی، فیرده‌وسی له‌ سه‌ده‌ی نۆیه‌م داستانی (شانامه‌) ده‌نووسێته‌وه، به‌ڵگه‌ی نووسراوی كوردیش چوارینه‌كانی باباتاهیری هه‌مه‌دانییه‌، كه‌ به‌ لوڕی نووسراوه‌ته‌وه‌ له‌گه‌ڵ هه‌ورامی، كه‌ له‌ بنه‌ڕه‌تدا په‌هله‌وی ئه‌شكانییه‌، لێره‌وه‌ قۆناغی شێوه‌زاری زمانی كوردی ده‌ستپێده‌كات.</a:t>
            </a:r>
            <a:endParaRPr lang="en-US" dirty="0"/>
          </a:p>
          <a:p>
            <a:r>
              <a:rPr lang="ar-SA" b="1" dirty="0"/>
              <a:t>٤ـ قۆناغی زمانی نوێ:</a:t>
            </a:r>
            <a:endParaRPr lang="en-US" dirty="0"/>
          </a:p>
          <a:p>
            <a:r>
              <a:rPr lang="ar-SA" dirty="0"/>
              <a:t>لای هه‌ندێك به‌ سه‌ره‌تای سه‌ده‌ی بیسته‌م داده‌نرێت، به‌ڵام هه‌ندێكی تر پێیان وایه‌ له‌گه‌ڵ ده‌رچوونی ڕۆژنامه‌ی كوردستان له‌ 22/4/1898 وه‌كو ڕووداوێكی ڕۆشنبیری و نه‌ته‌وه‌یی بۆ مێژوی نه‌ته‌وه‌ی كورد و بۆ زمانه‌كه‌ی ده‌ستپێده‌كات، پاشان به‌ بژاركردنی زمانی كوردی له‌ وشه‌ی بێگانه‌، قۆناغێكی تری زمانی كوردی ده‌ستی پێكرد.</a:t>
            </a:r>
            <a:endParaRPr lang="en-US" dirty="0"/>
          </a:p>
          <a:p>
            <a:r>
              <a:rPr lang="ar-SA" dirty="0"/>
              <a:t> </a:t>
            </a:r>
            <a:endParaRPr lang="en-US" dirty="0"/>
          </a:p>
        </p:txBody>
      </p:sp>
    </p:spTree>
    <p:extLst>
      <p:ext uri="{BB962C8B-B14F-4D97-AF65-F5344CB8AC3E}">
        <p14:creationId xmlns:p14="http://schemas.microsoft.com/office/powerpoint/2010/main" val="34759305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زاره‌كانی زمانی كوردی شوێنی </a:t>
            </a:r>
            <a:r>
              <a:rPr lang="ar-SA" sz="4400" b="1" dirty="0" smtClean="0"/>
              <a:t>ج</a:t>
            </a:r>
            <a:r>
              <a:rPr lang="ar-IQ" sz="4400" b="1" dirty="0" smtClean="0"/>
              <a:t>و</a:t>
            </a:r>
            <a:r>
              <a:rPr lang="ar-SA" sz="4400" b="1" dirty="0" smtClean="0"/>
              <a:t>‌گرافی</a:t>
            </a:r>
            <a:endParaRPr lang="en-US" sz="4400" dirty="0"/>
          </a:p>
        </p:txBody>
      </p:sp>
      <p:sp>
        <p:nvSpPr>
          <p:cNvPr id="3" name="عنصر نائب للمحتوى 2"/>
          <p:cNvSpPr>
            <a:spLocks noGrp="1"/>
          </p:cNvSpPr>
          <p:nvPr>
            <p:ph idx="1"/>
          </p:nvPr>
        </p:nvSpPr>
        <p:spPr>
          <a:xfrm>
            <a:off x="0" y="1600200"/>
            <a:ext cx="9144000" cy="5257800"/>
          </a:xfrm>
        </p:spPr>
        <p:txBody>
          <a:bodyPr>
            <a:normAutofit/>
          </a:bodyPr>
          <a:lstStyle/>
          <a:p>
            <a:r>
              <a:rPr lang="ar-SA" b="1" dirty="0"/>
              <a:t>زاره‌كانی زمانی كوردی شوێنی </a:t>
            </a:r>
            <a:r>
              <a:rPr lang="ar-SA" b="1" dirty="0" smtClean="0"/>
              <a:t>ج</a:t>
            </a:r>
            <a:r>
              <a:rPr lang="ar-IQ" b="1" dirty="0" smtClean="0"/>
              <a:t>و</a:t>
            </a:r>
            <a:r>
              <a:rPr lang="ar-SA" b="1" dirty="0" smtClean="0"/>
              <a:t>‌گرافی</a:t>
            </a:r>
            <a:endParaRPr lang="en-US" dirty="0"/>
          </a:p>
          <a:p>
            <a:r>
              <a:rPr lang="ar-SA" b="1" dirty="0"/>
              <a:t>چەمك و پێناسەی زار (دیالێكت)</a:t>
            </a:r>
            <a:endParaRPr lang="en-US" dirty="0"/>
          </a:p>
          <a:p>
            <a:r>
              <a:rPr lang="ar-SA" dirty="0"/>
              <a:t> زاراوەی دیالێكت بۆ یەكەمجار لەلایەن یۆنانییەكانەوە لە شێوەی (</a:t>
            </a:r>
            <a:r>
              <a:rPr lang="en-US" dirty="0" err="1"/>
              <a:t>Dialektos</a:t>
            </a:r>
            <a:r>
              <a:rPr lang="en-US" dirty="0"/>
              <a:t>) </a:t>
            </a:r>
            <a:r>
              <a:rPr lang="ar-SA" dirty="0"/>
              <a:t>بەكارهاتووە، بۆ جیاكردنەوەی زمانی نووسین لە زمانی چینەكانی خوارەوەی كۆمەڵگە بەكارهێنراوە، بە زمانی ڕەسمی و ئەدەبییان وتووە (</a:t>
            </a:r>
            <a:r>
              <a:rPr lang="en-US" dirty="0" err="1"/>
              <a:t>Dialektos</a:t>
            </a:r>
            <a:r>
              <a:rPr lang="en-US" dirty="0"/>
              <a:t>)</a:t>
            </a:r>
            <a:r>
              <a:rPr lang="ar-SA" dirty="0"/>
              <a:t>، زاراوەی (</a:t>
            </a:r>
            <a:r>
              <a:rPr lang="en-US" dirty="0"/>
              <a:t>Patois)</a:t>
            </a:r>
            <a:r>
              <a:rPr lang="ar-SA" dirty="0"/>
              <a:t>یان بۆ زمانی چینەكانی خوارەوەی كۆمەڵگە بەكارهێناوە.</a:t>
            </a:r>
            <a:endParaRPr lang="en-US" dirty="0"/>
          </a:p>
          <a:p>
            <a:r>
              <a:rPr lang="ar-SA" dirty="0"/>
              <a:t> ئەم زاراوەیە لە سەدەی شازدەهەم لە سەردەمی ڕاپەڕین (ڕێنساس) بۆ گفتوگۆكردن لەبارەی سامانی ئەدەبی ناوچەییەوە بەكارهاتووە، بەهۆیەوە لەم سەردەمەدا وشیاریی ناوچەیی گەشەی كرد و هەوڵدان بۆ جیاوازی كردن لە نێوان (زمان و دیالێكت) بە بڵاوی ئیشی لەسەر كرا.</a:t>
            </a:r>
            <a:endParaRPr lang="en-US" dirty="0"/>
          </a:p>
          <a:p>
            <a:r>
              <a:rPr lang="ar-SA" dirty="0"/>
              <a:t> لە زمانی كوردیشدا جگە لە زاراوەی دیالێكت، ئەوا زاراوەكانی (زار، شێوەزار، شێوە) بەكاردەهێنرێت، لە زمانی ئینگلیزیش زاراوەی (</a:t>
            </a:r>
            <a:r>
              <a:rPr lang="en-US" dirty="0"/>
              <a:t>Dialect) </a:t>
            </a:r>
            <a:r>
              <a:rPr lang="ar-SA" dirty="0"/>
              <a:t>و لە زمانی عەرەبیش زاراوەی (لەهجە) و لە زمانی فارسیش زاراوەی (گویش) بەكاردەهێنرێت.</a:t>
            </a:r>
            <a:endParaRPr lang="en-US" dirty="0"/>
          </a:p>
        </p:txBody>
      </p:sp>
    </p:spTree>
    <p:extLst>
      <p:ext uri="{BB962C8B-B14F-4D97-AF65-F5344CB8AC3E}">
        <p14:creationId xmlns:p14="http://schemas.microsoft.com/office/powerpoint/2010/main" val="26681526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جۆرەكانی دیالێكت</a:t>
            </a:r>
            <a:endParaRPr lang="en-US" sz="4400" dirty="0"/>
          </a:p>
        </p:txBody>
      </p:sp>
      <p:sp>
        <p:nvSpPr>
          <p:cNvPr id="3" name="عنصر نائب للمحتوى 2"/>
          <p:cNvSpPr>
            <a:spLocks noGrp="1"/>
          </p:cNvSpPr>
          <p:nvPr>
            <p:ph idx="1"/>
          </p:nvPr>
        </p:nvSpPr>
        <p:spPr>
          <a:xfrm>
            <a:off x="0" y="1600200"/>
            <a:ext cx="9144000" cy="5257800"/>
          </a:xfrm>
        </p:spPr>
        <p:txBody>
          <a:bodyPr>
            <a:normAutofit fontScale="62500" lnSpcReduction="20000"/>
          </a:bodyPr>
          <a:lstStyle/>
          <a:p>
            <a:pPr marL="0" indent="0">
              <a:buNone/>
            </a:pPr>
            <a:endParaRPr lang="en-US" sz="3600" dirty="0"/>
          </a:p>
          <a:p>
            <a:r>
              <a:rPr lang="ar-SA" dirty="0" smtClean="0"/>
              <a:t>دەكرێ </a:t>
            </a:r>
            <a:r>
              <a:rPr lang="ar-SA" dirty="0"/>
              <a:t>جۆرەكانی دیالێكت بەسەر ئەمانەی خوارەوەدا دابەش بكەین:</a:t>
            </a:r>
            <a:endParaRPr lang="en-US" dirty="0"/>
          </a:p>
          <a:p>
            <a:r>
              <a:rPr lang="ar-SA" b="1" dirty="0"/>
              <a:t>١ـ دیالێكتی جوگرافی:</a:t>
            </a:r>
            <a:endParaRPr lang="en-US" dirty="0"/>
          </a:p>
          <a:p>
            <a:r>
              <a:rPr lang="ar-SA" dirty="0"/>
              <a:t>دیالێكتی جوگرافیی یان هەرێمی واتە هەر ناوچەیەك له‌گه‌ڵ ناوچەیەكی تر، شێوازی ئاخاوتنی جیایە، بەجۆرێك هەندێ وشە و زاراوە لەناوچەیەكی دیاریكراو بەكاردێ، بەبێ ئەوەی لە ناوچەكانی تر بەكاربێت. هەروەها ئەم دیالێكتە بە دیالێكتی (خۆجێی)ش ناودەبرێت.</a:t>
            </a:r>
            <a:endParaRPr lang="en-US" dirty="0"/>
          </a:p>
          <a:p>
            <a:r>
              <a:rPr lang="ar-SA" dirty="0"/>
              <a:t> </a:t>
            </a:r>
            <a:endParaRPr lang="en-US" dirty="0"/>
          </a:p>
          <a:p>
            <a:r>
              <a:rPr lang="ar-SA" b="1" dirty="0"/>
              <a:t>٢ـ دیالێكتی كۆمەڵایەتی:</a:t>
            </a:r>
            <a:endParaRPr lang="en-US" dirty="0"/>
          </a:p>
          <a:p>
            <a:r>
              <a:rPr lang="ar-SA" dirty="0"/>
              <a:t>ئەم جۆرە دیالێكتە پەیوەندی بە ئاستی ڕۆشنبیری و خوێندن و لایەنی نەتەوەییەوە هەیە، كەواتە بەگوێرەی بەرزی ئاستی ڕۆشنبیری كەسێك له‌گه‌ڵ كەسانی تر جیاوازی لەنێوان ئاخاوتنیان دەبێت.</a:t>
            </a:r>
            <a:endParaRPr lang="en-US" dirty="0"/>
          </a:p>
          <a:p>
            <a:r>
              <a:rPr lang="ar-SA" b="1" dirty="0"/>
              <a:t>٣ـ دیالێكتی تاكەكەسی:</a:t>
            </a:r>
            <a:endParaRPr lang="en-US" dirty="0"/>
          </a:p>
          <a:p>
            <a:r>
              <a:rPr lang="ar-SA" dirty="0"/>
              <a:t>ئەگەر دوو كەس سەر بە هەرێمێك بن، بگرە لە گەڕەكێكدا بژین، یان دوو برا و لەیەك ماڵدا ژیان ببەنە سەر و یەك ئاستی خوێندەوارییان هەبێت،هەریەكەیان بەشێوەیەكی تایبەت قسە دەكەن، كە لەوی دی جودای دەكاتەوە، كەواتە ژمارەی دیالێكتی تاكەكەسی بەقەد ژمارەی قسەكەرانە. </a:t>
            </a:r>
            <a:endParaRPr lang="en-US" dirty="0"/>
          </a:p>
          <a:p>
            <a:r>
              <a:rPr lang="ar-SA" b="1" dirty="0"/>
              <a:t>٤ـ دیالێكتی پیشەیی:</a:t>
            </a:r>
            <a:endParaRPr lang="en-US" dirty="0"/>
          </a:p>
          <a:p>
            <a:r>
              <a:rPr lang="ar-SA" dirty="0"/>
              <a:t>هەر پیشەیەك زاراوەی تایبەتی خۆی هەیە، هەر پیشەیەك دیالێكتی تایبەت بەخۆی هەیە، ئەندازیارەكان زاراوەی وا بەكاردەهێنن، كە لە زاراوەكانی پزیشكیدا بەكارناهێنرێت، ئەو زاراوانە تایبەت بە زاراوەی ئەندازیارین و پەیوەندییان بە بواری تری وەك كشتوكاڵ و یاسا و ژمێریارییەوە نییە وەكو (تەباشیر، ڕەحلە، ماجیك. هتد)په‌یوه‌ندی به‌پیشه‌ی مامۆستایه‌تییه‌وه‌ هه‌یه‌..</a:t>
            </a:r>
            <a:endParaRPr lang="en-US" dirty="0"/>
          </a:p>
          <a:p>
            <a:r>
              <a:rPr lang="ar-SA" b="1" dirty="0"/>
              <a:t>٥- دیالێكتی ڕەگەزیی: </a:t>
            </a:r>
            <a:endParaRPr lang="en-US" dirty="0"/>
          </a:p>
          <a:p>
            <a:r>
              <a:rPr lang="ar-SA" dirty="0"/>
              <a:t>قسەكردنی پیاو لە قسەكردنی ئافرەت جیاوازە، دەربڕینی ئافرەتان له‌گه‌ڵ دەربڕینی پیاوان جیاوازی هەیە، چ لە ڕووی شێواز و چ لە ڕووی جووڵەكانی لكاو بە زمانەوە، هەروەها لە ڕووی پلەی دەنگی لە بەكارهێنانی هەندێك وشە.</a:t>
            </a:r>
            <a:endParaRPr lang="en-US" dirty="0"/>
          </a:p>
          <a:p>
            <a:r>
              <a:rPr lang="ar-SA" b="1" dirty="0"/>
              <a:t> </a:t>
            </a:r>
            <a:endParaRPr lang="en-US" dirty="0"/>
          </a:p>
        </p:txBody>
      </p:sp>
    </p:spTree>
    <p:extLst>
      <p:ext uri="{BB962C8B-B14F-4D97-AF65-F5344CB8AC3E}">
        <p14:creationId xmlns:p14="http://schemas.microsoft.com/office/powerpoint/2010/main" val="1801687632"/>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تایبه‌تمه‌ندی دیالیكت و جیاوازی له‌گه‌ڵ </a:t>
            </a:r>
            <a:r>
              <a:rPr lang="ar-SA" sz="4400" b="1" dirty="0" smtClean="0"/>
              <a:t>زمان</a:t>
            </a:r>
            <a:endParaRPr lang="en-US" sz="4400" dirty="0"/>
          </a:p>
        </p:txBody>
      </p:sp>
      <p:sp>
        <p:nvSpPr>
          <p:cNvPr id="3" name="عنصر نائب للمحتوى 2"/>
          <p:cNvSpPr>
            <a:spLocks noGrp="1"/>
          </p:cNvSpPr>
          <p:nvPr>
            <p:ph idx="1"/>
          </p:nvPr>
        </p:nvSpPr>
        <p:spPr>
          <a:xfrm>
            <a:off x="0" y="1600200"/>
            <a:ext cx="9144000" cy="5257800"/>
          </a:xfrm>
        </p:spPr>
        <p:txBody>
          <a:bodyPr>
            <a:normAutofit/>
          </a:bodyPr>
          <a:lstStyle/>
          <a:p>
            <a:r>
              <a:rPr lang="ar-SA" b="1" dirty="0"/>
              <a:t>تایبه‌تمه‌ندی دیالیكت و جیاوازی له‌گه‌ڵ زمان:</a:t>
            </a:r>
            <a:endParaRPr lang="en-US" dirty="0"/>
          </a:p>
          <a:p>
            <a:r>
              <a:rPr lang="ar-SA" dirty="0"/>
              <a:t>١- زمان لایەنێكی گشتی و سنوورێكی جوگرافی فراوان دەگرێتەوە، بەڵام دیالێكت ناوچەیەكی سنووری جوگرافی دیاریكراو دەگرێتەوە، واتە لایەنێكی تایبەتییە.</a:t>
            </a:r>
            <a:endParaRPr lang="en-US" dirty="0"/>
          </a:p>
          <a:p>
            <a:r>
              <a:rPr lang="ar-SA" dirty="0"/>
              <a:t>٢- زمان كۆی هەموو ئەو جیاوازییانە دەگرێتەوە، كە لەنێوان دیالێكتەكانی زمانەكەدا هەن، بەڵام دیالێكت لەسەر بنەمای ئەو جیاوازییانە دروست دەبێت.</a:t>
            </a:r>
            <a:endParaRPr lang="en-US" dirty="0"/>
          </a:p>
          <a:p>
            <a:r>
              <a:rPr lang="ar-SA" dirty="0"/>
              <a:t>٣- زمان پەیوەستە بە بنەمای لەیەكتر نەگەیشتن، بەڵام دیالێكت پەیوەستە بە بنەمای لەیەكتر گەیشتن.</a:t>
            </a:r>
            <a:endParaRPr lang="en-US" dirty="0"/>
          </a:p>
          <a:p>
            <a:r>
              <a:rPr lang="ar-SA" dirty="0"/>
              <a:t>٤ـ زمان بەپێی ڕەگەزی ئەندامانی كۆمەڵ ناگۆڕێت، بەڵام دیالێكت بەپێی ڕەگەز و جوگرافیا و دابەشبوونی چینەكانی كۆمەڵگە دابەش دەبێ. </a:t>
            </a:r>
            <a:endParaRPr lang="en-US" dirty="0"/>
          </a:p>
          <a:p>
            <a:r>
              <a:rPr lang="ar-SA" dirty="0"/>
              <a:t> </a:t>
            </a:r>
            <a:endParaRPr lang="en-US" dirty="0"/>
          </a:p>
        </p:txBody>
      </p:sp>
    </p:spTree>
    <p:extLst>
      <p:ext uri="{BB962C8B-B14F-4D97-AF65-F5344CB8AC3E}">
        <p14:creationId xmlns:p14="http://schemas.microsoft.com/office/powerpoint/2010/main" val="328662141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دیالیكته‌كانی زمانی كوردی</a:t>
            </a:r>
            <a:endParaRPr lang="en-US" sz="4400" dirty="0"/>
          </a:p>
        </p:txBody>
      </p:sp>
      <p:sp>
        <p:nvSpPr>
          <p:cNvPr id="3" name="عنصر نائب للمحتوى 2"/>
          <p:cNvSpPr>
            <a:spLocks noGrp="1"/>
          </p:cNvSpPr>
          <p:nvPr>
            <p:ph idx="1"/>
          </p:nvPr>
        </p:nvSpPr>
        <p:spPr>
          <a:xfrm>
            <a:off x="0" y="1600200"/>
            <a:ext cx="9144000" cy="5257800"/>
          </a:xfrm>
        </p:spPr>
        <p:txBody>
          <a:bodyPr>
            <a:normAutofit fontScale="85000" lnSpcReduction="20000"/>
          </a:bodyPr>
          <a:lstStyle/>
          <a:p>
            <a:r>
              <a:rPr lang="ar-SA" b="1" dirty="0" smtClean="0"/>
              <a:t>•یەكەم</a:t>
            </a:r>
            <a:r>
              <a:rPr lang="ar-SA" b="1" dirty="0"/>
              <a:t>: دیالێكتی كرمانجی سەروو </a:t>
            </a:r>
            <a:endParaRPr lang="en-US" dirty="0"/>
          </a:p>
          <a:p>
            <a:r>
              <a:rPr lang="ar-SA" dirty="0"/>
              <a:t>ئەم دیالێكتە لە هەموو دیالێكتەكانی تری زمانی كوردی فراوانترە و زۆرترە، چونكە كوردەكانی كوردستانی توركیا (پارێزگاكانی بایەزیدی، وان، جۆلە مێرگ، سیعرت، مووش، ماردین، دیاربەكر، خەرپوت، ئەدیابان، غازیان تەپە، بەشەكانی خۆرهەڵاتی پارێزگای مەرعەش و سیواس و بەشەكانی باشووری پارێزگای ئەرزەرۆم و قارس)، هەموو بەم دیالێكتە دەدوێن، هەروەها كوردەكانی باشووری خۆرئاوای ئەرمەنستان، ڕووسیا و باكووری سوریا و دانیشتوانی پارێزگای دهۆك و قەزاكانی زێبار و ئامێدی و شێخان و سنجار و ئاكرێ لە كوردستانی عێراق و كوردەكانی ئورمییە و سەلماس و ناوچەكانی تری شكاك بەم دیالێكتە دەدوێن.</a:t>
            </a:r>
            <a:endParaRPr lang="en-US" dirty="0"/>
          </a:p>
          <a:p>
            <a:r>
              <a:rPr lang="ar-SA" dirty="0"/>
              <a:t>ئەم دیالێكتە لقە دیالێكتەكانی بەمشێوەیەی خوارەوەن:</a:t>
            </a:r>
            <a:endParaRPr lang="en-US" dirty="0"/>
          </a:p>
          <a:p>
            <a:r>
              <a:rPr lang="ar-SA" dirty="0"/>
              <a:t>١- بایەزیدی: دەكەونە باكوورو باكووری خۆرهەڵاتی زەریاچەی وان.</a:t>
            </a:r>
            <a:endParaRPr lang="en-US" dirty="0"/>
          </a:p>
          <a:p>
            <a:r>
              <a:rPr lang="ar-SA" dirty="0"/>
              <a:t>٢- هەكاری: دەكەونە باشوور و باشووری خۆرئاوای زەریاچەی وان.</a:t>
            </a:r>
            <a:endParaRPr lang="en-US" dirty="0"/>
          </a:p>
          <a:p>
            <a:r>
              <a:rPr lang="ar-SA" dirty="0"/>
              <a:t>٣- بۆتانی: دەكەونە دەوروبەری دۆڵی بۆتان و شاری سیعرت و ئەرتوش و جزیرەو دیاربەكر (ئامەد).</a:t>
            </a:r>
            <a:endParaRPr lang="en-US" dirty="0"/>
          </a:p>
          <a:p>
            <a:r>
              <a:rPr lang="ar-SA" dirty="0"/>
              <a:t>٤- شەمدینانی: گۆشەكەی باشووری خۆرهەڵاتی توركیا و خۆرهەڵاتی زێی ژووروو و ناوچەكانی نزیك بەم زێیەیە لە ئێران.</a:t>
            </a:r>
            <a:endParaRPr lang="en-US" dirty="0"/>
          </a:p>
          <a:p>
            <a:r>
              <a:rPr lang="ar-SA" dirty="0"/>
              <a:t>٥- بادینانی: پارێزگای دهۆك و قەزاكانی ئامێدی و زێبار و سنجار و شێخان و ئاكرێ دەگرێتەخۆ.</a:t>
            </a:r>
            <a:endParaRPr lang="en-US" dirty="0"/>
          </a:p>
          <a:p>
            <a:r>
              <a:rPr lang="ar-SA" dirty="0"/>
              <a:t>٦-ـ بەشە شێوەزاری خۆرئاوا: خەرپووت و ئۆرفە و عەفرین و مەرعەش و قامیشلو و حەلەب دەگرێتەوە.</a:t>
            </a:r>
            <a:endParaRPr lang="en-US" dirty="0"/>
          </a:p>
          <a:p>
            <a:r>
              <a:rPr lang="ar-SA" dirty="0"/>
              <a:t> </a:t>
            </a:r>
            <a:endParaRPr lang="en-US" dirty="0"/>
          </a:p>
        </p:txBody>
      </p:sp>
    </p:spTree>
    <p:extLst>
      <p:ext uri="{BB962C8B-B14F-4D97-AF65-F5344CB8AC3E}">
        <p14:creationId xmlns:p14="http://schemas.microsoft.com/office/powerpoint/2010/main" val="41649655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دیالیكته‌كانی زمانی كوردی</a:t>
            </a:r>
            <a:endParaRPr lang="en-US" sz="4400" dirty="0"/>
          </a:p>
        </p:txBody>
      </p:sp>
      <p:sp>
        <p:nvSpPr>
          <p:cNvPr id="3" name="عنصر نائب للمحتوى 2"/>
          <p:cNvSpPr>
            <a:spLocks noGrp="1"/>
          </p:cNvSpPr>
          <p:nvPr>
            <p:ph idx="1"/>
          </p:nvPr>
        </p:nvSpPr>
        <p:spPr>
          <a:xfrm>
            <a:off x="0" y="1600200"/>
            <a:ext cx="9144000" cy="5257800"/>
          </a:xfrm>
        </p:spPr>
        <p:txBody>
          <a:bodyPr>
            <a:normAutofit fontScale="92500" lnSpcReduction="10000"/>
          </a:bodyPr>
          <a:lstStyle/>
          <a:p>
            <a:r>
              <a:rPr lang="ar-SA" b="1" dirty="0"/>
              <a:t>دووەم: دیالێكتی كرمانجی ناوەڕاست</a:t>
            </a:r>
            <a:endParaRPr lang="en-US" dirty="0"/>
          </a:p>
          <a:p>
            <a:r>
              <a:rPr lang="ar-SA" dirty="0"/>
              <a:t>ئەم دیالێكتە پێنج شێوەزاری ناوچەیی دەگرێتەخۆ:</a:t>
            </a:r>
            <a:endParaRPr lang="en-US" dirty="0"/>
          </a:p>
          <a:p>
            <a:r>
              <a:rPr lang="ar-SA" dirty="0"/>
              <a:t>١- موكری: مەڵبەندەكانی شنۆ، نەغەدە، مەراغە، میاندواو، شاهێن دژ، سەقز، بۆكان، بانە و سەردەشت دەگرێتەوە.</a:t>
            </a:r>
            <a:endParaRPr lang="en-US" dirty="0"/>
          </a:p>
          <a:p>
            <a:r>
              <a:rPr lang="ar-SA" dirty="0"/>
              <a:t>٢- سۆرانی: قەزای زێباری لێ دەرچێ، هەموو پارێزگای هەولێر دەگرێتەوە، شاری هەولێر ناوجەرگەی ئەم شێوەزارەیە.</a:t>
            </a:r>
            <a:endParaRPr lang="en-US" dirty="0"/>
          </a:p>
          <a:p>
            <a:r>
              <a:rPr lang="ar-SA" dirty="0"/>
              <a:t>٣- ئەردەڵانی: مەڵبەندەكانی سنە، بیجار، كەنگەوەر، ڕەوانسەر، باكووری ناوچەكانی جوانڕۆ لە كوردستانی ئێران، لە كوردستانی عێراقیش قەزای قەڵادزێ(پشدەر) دەگرێتەوە. شاری سنە ناوجەرگەی ئەم شێوەزارەیە.</a:t>
            </a:r>
            <a:endParaRPr lang="en-US" dirty="0"/>
          </a:p>
          <a:p>
            <a:r>
              <a:rPr lang="ar-SA" dirty="0"/>
              <a:t>٤- سلێمانی: شاری سلێمانی ناوجەرگەیەتی، هەموو پارێزگاكە جگە لە قەزای قەڵادزێ (پشدەر) نەبێت دەگرێتەوە، هەروەها هەندێ ناوچەی قەزای خانەقینیش دەگرێتەوە.</a:t>
            </a:r>
            <a:endParaRPr lang="en-US" dirty="0"/>
          </a:p>
          <a:p>
            <a:r>
              <a:rPr lang="ar-SA" dirty="0"/>
              <a:t>٥- گەرمیان: ئەم شێوەزارە، جیاوازییەكی ئەوتۆی لەگەڵ سلێمانی نییە، لەگەڵ ئەوەشدا بەشێوەزارێك دادەنرێت، بەهۆیەوە هەموو ناوچەكانی كفری و قەرەتەپە و كەركووك و دووزخورماتوو و شوان لە كوردستانی عێراق دەگرێتەوە.</a:t>
            </a:r>
            <a:endParaRPr lang="en-US" dirty="0"/>
          </a:p>
          <a:p>
            <a:r>
              <a:rPr lang="ar-SA" dirty="0"/>
              <a:t> </a:t>
            </a:r>
            <a:endParaRPr lang="en-US" dirty="0"/>
          </a:p>
        </p:txBody>
      </p:sp>
    </p:spTree>
    <p:extLst>
      <p:ext uri="{BB962C8B-B14F-4D97-AF65-F5344CB8AC3E}">
        <p14:creationId xmlns:p14="http://schemas.microsoft.com/office/powerpoint/2010/main" val="35102314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10094</TotalTime>
  <Words>1531</Words>
  <Application>Microsoft Office PowerPoint</Application>
  <PresentationFormat>On-screen Show (4:3)</PresentationFormat>
  <Paragraphs>114</Paragraphs>
  <Slides>15</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ae_AlArabiya</vt:lpstr>
      <vt:lpstr>Ali-A-Jiddah</vt:lpstr>
      <vt:lpstr>Ali-A-Samik</vt:lpstr>
      <vt:lpstr>Arial</vt:lpstr>
      <vt:lpstr>Bodoni MT Condensed</vt:lpstr>
      <vt:lpstr>Calibri</vt:lpstr>
      <vt:lpstr>Courier New</vt:lpstr>
      <vt:lpstr>Franklin Gothic Book</vt:lpstr>
      <vt:lpstr>Franklin Gothic Medium</vt:lpstr>
      <vt:lpstr>Times New Roman</vt:lpstr>
      <vt:lpstr>Tunga</vt:lpstr>
      <vt:lpstr>Wingdings</vt:lpstr>
      <vt:lpstr>1_Decatur</vt:lpstr>
      <vt:lpstr>Angles</vt:lpstr>
      <vt:lpstr>كوردناسي قوناغي يةكةم</vt:lpstr>
      <vt:lpstr>PowerPoint Presentation</vt:lpstr>
      <vt:lpstr>مێژووی زمانی كوردی و قۆناغه‌كانی </vt:lpstr>
      <vt:lpstr>مێژووی زمانی كوردی و قۆناغه‌كانی </vt:lpstr>
      <vt:lpstr>زاره‌كانی زمانی كوردی شوێنی جو‌گرافی</vt:lpstr>
      <vt:lpstr>جۆرەكانی دیالێكت</vt:lpstr>
      <vt:lpstr>تایبه‌تمه‌ندی دیالیكت و جیاوازی له‌گه‌ڵ زمان</vt:lpstr>
      <vt:lpstr>دیالیكته‌كانی زمانی كوردی</vt:lpstr>
      <vt:lpstr>دیالیكته‌كانی زمانی كوردی</vt:lpstr>
      <vt:lpstr>دیالیكته‌كانی زمانی كوردی</vt:lpstr>
      <vt:lpstr>دیالیكته‌كانی زمانی كوردی</vt:lpstr>
      <vt:lpstr>زمانی ستاندارد و هۆكاره‌كانی دروستبوونی</vt:lpstr>
      <vt:lpstr>زمانی ستاندارد و هۆكاره‌كانی دروستبوونی : </vt:lpstr>
      <vt:lpstr>زمانی ستاندارد و هۆكاره‌كانی دروستبوونی</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صلاح الدين كلية العلوم الإسلامية الآثار السلبية والإجابية لتأخير الرواتب على المجتمع</dc:title>
  <dc:creator>acer</dc:creator>
  <cp:lastModifiedBy>Maher</cp:lastModifiedBy>
  <cp:revision>346</cp:revision>
  <dcterms:created xsi:type="dcterms:W3CDTF">2015-02-12T09:00:59Z</dcterms:created>
  <dcterms:modified xsi:type="dcterms:W3CDTF">2022-11-08T17:03:30Z</dcterms:modified>
</cp:coreProperties>
</file>