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3" r:id="rId25"/>
    <p:sldId id="284" r:id="rId26"/>
    <p:sldId id="286" r:id="rId27"/>
    <p:sldId id="285" r:id="rId28"/>
    <p:sldId id="280" r:id="rId29"/>
    <p:sldId id="281" r:id="rId30"/>
    <p:sldId id="282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-1488" y="-629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D7DE-61AE-4BC6-A87E-9454F8FD646E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4/25/2022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4/25/2022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fa-IR" dirty="0" smtClean="0">
                <a:cs typeface="B Nazanin" panose="00000400000000000000" pitchFamily="2" charset="-78"/>
              </a:rPr>
              <a:t>سبک شناسی</a:t>
            </a:r>
            <a:endParaRPr lang="ar-IQ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dirty="0" smtClean="0">
              <a:solidFill>
                <a:srgbClr val="FFC000"/>
              </a:solidFill>
              <a:cs typeface="B Nazanin" panose="00000400000000000000" pitchFamily="2" charset="-78"/>
            </a:endParaRPr>
          </a:p>
          <a:p>
            <a:pPr marL="0" indent="0" algn="ctr">
              <a:buNone/>
            </a:pPr>
            <a:endParaRPr lang="fa-IR" dirty="0">
              <a:solidFill>
                <a:srgbClr val="FFC000"/>
              </a:solidFill>
              <a:cs typeface="B Nazanin" panose="00000400000000000000" pitchFamily="2" charset="-78"/>
            </a:endParaRPr>
          </a:p>
          <a:p>
            <a:pPr marL="0" indent="0" algn="ctr">
              <a:buNone/>
            </a:pPr>
            <a:endParaRPr lang="fa-IR" dirty="0" smtClean="0">
              <a:solidFill>
                <a:srgbClr val="FFC000"/>
              </a:solidFill>
              <a:cs typeface="B Nazanin" panose="00000400000000000000" pitchFamily="2" charset="-78"/>
            </a:endParaRPr>
          </a:p>
          <a:p>
            <a:pPr marL="0" indent="0" algn="l">
              <a:buNone/>
            </a:pPr>
            <a:endParaRPr lang="fa-IR" dirty="0" smtClean="0">
              <a:solidFill>
                <a:srgbClr val="FFC000"/>
              </a:solidFill>
              <a:cs typeface="B Nazanin" panose="00000400000000000000" pitchFamily="2" charset="-78"/>
            </a:endParaRPr>
          </a:p>
          <a:p>
            <a:pPr marL="0" indent="0" algn="l">
              <a:buNone/>
            </a:pPr>
            <a:endParaRPr lang="fa-IR" dirty="0">
              <a:solidFill>
                <a:srgbClr val="FFC000"/>
              </a:solidFill>
              <a:cs typeface="B Nazanin" panose="00000400000000000000" pitchFamily="2" charset="-78"/>
            </a:endParaRPr>
          </a:p>
          <a:p>
            <a:pPr marL="0" indent="0" algn="l">
              <a:buNone/>
            </a:pPr>
            <a:endParaRPr lang="fa-IR" dirty="0">
              <a:solidFill>
                <a:srgbClr val="FFC000"/>
              </a:solidFill>
              <a:cs typeface="B Nazanin" panose="00000400000000000000" pitchFamily="2" charset="-78"/>
            </a:endParaRPr>
          </a:p>
          <a:p>
            <a:pPr marL="0" indent="0" algn="ctr">
              <a:buNone/>
            </a:pPr>
            <a:r>
              <a:rPr lang="fa-IR" dirty="0" smtClean="0">
                <a:solidFill>
                  <a:srgbClr val="FFC000"/>
                </a:solidFill>
                <a:cs typeface="B Nazanin" panose="00000400000000000000" pitchFamily="2" charset="-78"/>
              </a:rPr>
              <a:t>                                                                                                                             جیهاد </a:t>
            </a:r>
            <a:r>
              <a:rPr lang="fa-IR" dirty="0">
                <a:solidFill>
                  <a:srgbClr val="FFC000"/>
                </a:solidFill>
                <a:cs typeface="B Nazanin" panose="00000400000000000000" pitchFamily="2" charset="-78"/>
              </a:rPr>
              <a:t>شوکری رشید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FFC000"/>
                </a:solidFill>
                <a:cs typeface="B Nazanin" panose="00000400000000000000" pitchFamily="2" charset="-78"/>
              </a:rPr>
              <a:t>Jihad.shukri@gmail.com</a:t>
            </a:r>
            <a:endParaRPr lang="ar-IQ" dirty="0">
              <a:solidFill>
                <a:srgbClr val="FFC000"/>
              </a:solidFill>
              <a:cs typeface="B Nazanin" panose="00000400000000000000" pitchFamily="2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8554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/>
              <a:t/>
            </a:r>
            <a:br>
              <a:rPr lang="fa-IR" dirty="0"/>
            </a:br>
            <a:r>
              <a:rPr lang="fa-IR" dirty="0">
                <a:cs typeface="B Nazanin" panose="00000400000000000000" pitchFamily="2" charset="-78"/>
              </a:rPr>
              <a:t>                                                      </a:t>
            </a:r>
            <a:r>
              <a:rPr lang="fa-IR" b="1" dirty="0">
                <a:solidFill>
                  <a:srgbClr val="FFC000"/>
                </a:solidFill>
                <a:cs typeface="B Nazanin" panose="00000400000000000000" pitchFamily="2" charset="-78"/>
              </a:rPr>
              <a:t>سبک خراسانی</a:t>
            </a:r>
            <a:br>
              <a:rPr lang="fa-IR" b="1" dirty="0">
                <a:solidFill>
                  <a:srgbClr val="FFC000"/>
                </a:solidFill>
                <a:cs typeface="B Nazanin" panose="00000400000000000000" pitchFamily="2" charset="-78"/>
              </a:rPr>
            </a:b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cs typeface="B Nazanin" panose="00000400000000000000" pitchFamily="2" charset="-78"/>
              </a:rPr>
              <a:t>ب) مختصات فکری </a:t>
            </a:r>
            <a:endParaRPr lang="ar-IQ" b="1" dirty="0">
              <a:solidFill>
                <a:schemeClr val="accent2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a-IR" sz="2800" b="1" dirty="0" smtClean="0">
                <a:cs typeface="B Nazanin" panose="00000400000000000000" pitchFamily="2" charset="-78"/>
              </a:rPr>
              <a:t>روح شادی و نشاط و خوش باشی و تساهل در شعر غلبه دارد.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sz="2800" b="1" dirty="0" smtClean="0">
                <a:cs typeface="B Nazanin" panose="00000400000000000000" pitchFamily="2" charset="-78"/>
              </a:rPr>
              <a:t>شعر واقع گراست و توصیفات عمدتا طبیعی و ساده و محسوس و عینی است.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sz="2800" b="1" dirty="0" smtClean="0">
                <a:cs typeface="B Nazanin" panose="00000400000000000000" pitchFamily="2" charset="-78"/>
              </a:rPr>
              <a:t>معشوق عمدتا زمینی و دست یافتنی است.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sz="2800" b="1" dirty="0" smtClean="0">
                <a:cs typeface="B Nazanin" panose="00000400000000000000" pitchFamily="2" charset="-78"/>
              </a:rPr>
              <a:t>جنبه های عقلانی بر جنبه های احساسی و عاطفی غلبه دارد.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sz="2800" b="1" dirty="0" smtClean="0">
                <a:cs typeface="B Nazanin" panose="00000400000000000000" pitchFamily="2" charset="-78"/>
              </a:rPr>
              <a:t>روح حماسه بر ادبیات این دوره حاکم است.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sz="2800" b="1" dirty="0" smtClean="0">
                <a:cs typeface="B Nazanin" panose="00000400000000000000" pitchFamily="2" charset="-78"/>
              </a:rPr>
              <a:t>اشعار پندآمیز و اندرزگونة این دوره ساده است و جنبه های عملی و دستوری دارد.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sz="2800" b="1" dirty="0" smtClean="0">
                <a:cs typeface="B Nazanin" panose="00000400000000000000" pitchFamily="2" charset="-78"/>
              </a:rPr>
              <a:t>مضمون عمدة اشعار این سبک مرثیه، حکمت، ثتد و اندرز، حماسه، غنا و ... است. </a:t>
            </a:r>
          </a:p>
        </p:txBody>
      </p:sp>
    </p:spTree>
    <p:extLst>
      <p:ext uri="{BB962C8B-B14F-4D97-AF65-F5344CB8AC3E}">
        <p14:creationId xmlns:p14="http://schemas.microsoft.com/office/powerpoint/2010/main" val="383498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 </a:t>
            </a:r>
            <a:r>
              <a:rPr lang="ar-IQ" dirty="0" smtClean="0"/>
              <a:t>                                             </a:t>
            </a:r>
            <a:r>
              <a:rPr lang="ar-IQ" b="1" dirty="0" smtClean="0">
                <a:solidFill>
                  <a:srgbClr val="FFC000"/>
                </a:solidFill>
                <a:cs typeface="B Nazanin" panose="00000400000000000000" pitchFamily="2" charset="-78"/>
              </a:rPr>
              <a:t>سبک </a:t>
            </a:r>
            <a:r>
              <a:rPr lang="ar-IQ" b="1" dirty="0">
                <a:solidFill>
                  <a:srgbClr val="FFC000"/>
                </a:solidFill>
                <a:cs typeface="B Nazanin" panose="00000400000000000000" pitchFamily="2" charset="-78"/>
              </a:rPr>
              <a:t>خراسانی</a:t>
            </a:r>
            <a:r>
              <a:rPr lang="ar-IQ" b="1" dirty="0">
                <a:cs typeface="B Nazanin" panose="00000400000000000000" pitchFamily="2" charset="-78"/>
              </a:rPr>
              <a:t/>
            </a:r>
            <a:br>
              <a:rPr lang="ar-IQ" b="1" dirty="0">
                <a:cs typeface="B Nazanin" panose="00000400000000000000" pitchFamily="2" charset="-78"/>
              </a:rPr>
            </a:br>
            <a:r>
              <a:rPr lang="ar-IQ" b="1" dirty="0" smtClean="0">
                <a:solidFill>
                  <a:schemeClr val="accent2">
                    <a:lumMod val="75000"/>
                  </a:schemeClr>
                </a:solidFill>
                <a:cs typeface="B Nazanin" panose="00000400000000000000" pitchFamily="2" charset="-78"/>
              </a:rPr>
              <a:t>ج) </a:t>
            </a:r>
            <a:r>
              <a:rPr lang="ar-IQ" b="1" dirty="0">
                <a:solidFill>
                  <a:schemeClr val="accent2">
                    <a:lumMod val="75000"/>
                  </a:schemeClr>
                </a:solidFill>
                <a:cs typeface="B Nazanin" panose="00000400000000000000" pitchFamily="2" charset="-78"/>
              </a:rPr>
              <a:t>مختصات </a:t>
            </a:r>
            <a:r>
              <a:rPr lang="ar-IQ" b="1" dirty="0" smtClean="0">
                <a:solidFill>
                  <a:schemeClr val="accent2">
                    <a:lumMod val="75000"/>
                  </a:schemeClr>
                </a:solidFill>
                <a:cs typeface="B Nazanin" panose="00000400000000000000" pitchFamily="2" charset="-78"/>
              </a:rPr>
              <a:t>ادبي </a:t>
            </a:r>
            <a:endParaRPr lang="ar-IQ" b="1" dirty="0">
              <a:solidFill>
                <a:schemeClr val="accent2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ar-IQ" sz="3600" b="1" dirty="0" smtClean="0">
                <a:cs typeface="B Nazanin" panose="00000400000000000000" pitchFamily="2" charset="-78"/>
              </a:rPr>
              <a:t> قالب عمد</a:t>
            </a:r>
            <a:r>
              <a:rPr lang="fa-IR" sz="3600" b="1" dirty="0" smtClean="0">
                <a:cs typeface="B Nazanin" panose="00000400000000000000" pitchFamily="2" charset="-78"/>
              </a:rPr>
              <a:t>ة</a:t>
            </a:r>
            <a:r>
              <a:rPr lang="ar-IQ" sz="3600" b="1" dirty="0" smtClean="0">
                <a:cs typeface="B Nazanin" panose="00000400000000000000" pitchFamily="2" charset="-78"/>
              </a:rPr>
              <a:t> شعر قصي</a:t>
            </a:r>
            <a:r>
              <a:rPr lang="fa-IR" sz="3600" b="1" dirty="0" smtClean="0">
                <a:cs typeface="B Nazanin" panose="00000400000000000000" pitchFamily="2" charset="-78"/>
              </a:rPr>
              <a:t>د</a:t>
            </a:r>
            <a:r>
              <a:rPr lang="ar-IQ" sz="3600" b="1" dirty="0" smtClean="0">
                <a:cs typeface="B Nazanin" panose="00000400000000000000" pitchFamily="2" charset="-78"/>
              </a:rPr>
              <a:t>ه </a:t>
            </a:r>
            <a:r>
              <a:rPr lang="fa-IR" sz="3600" b="1" dirty="0" smtClean="0">
                <a:cs typeface="B Nazanin" panose="00000400000000000000" pitchFamily="2" charset="-78"/>
              </a:rPr>
              <a:t>است و مسمط و ترجیع بند در حال شکل گیری هستند.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fa-IR" sz="3600" b="1" dirty="0" smtClean="0">
                <a:cs typeface="B Nazanin" panose="00000400000000000000" pitchFamily="2" charset="-78"/>
              </a:rPr>
              <a:t> استفاده از آرایه های ادبی، طبیعی و متداول است.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ar-IQ" sz="3600" b="1" dirty="0" smtClean="0">
                <a:cs typeface="B Nazanin" panose="00000400000000000000" pitchFamily="2" charset="-78"/>
              </a:rPr>
              <a:t> </a:t>
            </a:r>
            <a:r>
              <a:rPr lang="fa-IR" sz="3600" b="1" dirty="0" smtClean="0">
                <a:cs typeface="B Nazanin" panose="00000400000000000000" pitchFamily="2" charset="-78"/>
              </a:rPr>
              <a:t>قافیه و ردیف بسیار ساده است.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fa-IR" sz="3600" b="1" dirty="0" smtClean="0">
                <a:cs typeface="B Nazanin" panose="00000400000000000000" pitchFamily="2" charset="-78"/>
              </a:rPr>
              <a:t> در توصیفات بیش تر از تشبیه (از نوع حسی) بهره گرفته می شود. </a:t>
            </a:r>
            <a:endParaRPr lang="ar-IQ" sz="36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165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solidFill>
                  <a:srgbClr val="FFC000"/>
                </a:solidFill>
                <a:cs typeface="B Nazanin" panose="00000400000000000000" pitchFamily="2" charset="-78"/>
              </a:rPr>
              <a:t>سبک عراقی</a:t>
            </a:r>
            <a:endParaRPr lang="ar-IQ" b="1" dirty="0">
              <a:solidFill>
                <a:srgbClr val="FFC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3200" dirty="0" smtClean="0">
                <a:cs typeface="B Nazanin" panose="00000400000000000000" pitchFamily="2" charset="-78"/>
              </a:rPr>
              <a:t>با گسترش شعر دری در عراق و آذربایجان و توجه نویسندگان و شاعران به علوم و ادبیات، در شعر و نثر نیز تحولی پیدا شد. این تحول ابتدا در شعر شاعرانی چون انوری و ظهیر فازیابی دیده می شود. در آذربایجان نیز خاقانی و نظامی شیوهای نو بوجود آوردند که به سبک آذربایجانی شهرت یافت. در عراق نیز شاعرانی چون جمال الدین اصفهانی و کمال الدین اسماعیل و سعدی در دورة مغول و سپس حافظ این سبک را به اوج خود می رساند.</a:t>
            </a:r>
          </a:p>
          <a:p>
            <a:pPr algn="just"/>
            <a:r>
              <a:rPr lang="fa-IR" sz="3200" dirty="0" smtClean="0">
                <a:cs typeface="B Nazanin" panose="00000400000000000000" pitchFamily="2" charset="-78"/>
              </a:rPr>
              <a:t>این دوره را می توان شکوفاترین دورانی دانست که زبان و ادب فارسی به خود دیده است. </a:t>
            </a:r>
            <a:endParaRPr lang="ar-IQ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391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solidFill>
                  <a:srgbClr val="FFC000"/>
                </a:solidFill>
                <a:cs typeface="B Nazanin" panose="00000400000000000000" pitchFamily="2" charset="-78"/>
              </a:rPr>
              <a:t>سبک عراقی</a:t>
            </a:r>
            <a:endParaRPr lang="ar-IQ" b="1" dirty="0">
              <a:solidFill>
                <a:srgbClr val="FFC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شاعران معروف سبک عراقی:</a:t>
            </a:r>
          </a:p>
          <a:p>
            <a:r>
              <a:rPr lang="fa-IR" sz="3600" dirty="0" smtClean="0">
                <a:cs typeface="B Nazanin" panose="00000400000000000000" pitchFamily="2" charset="-78"/>
              </a:rPr>
              <a:t>انوری، خاقانی، نظامی، </a:t>
            </a:r>
            <a:r>
              <a:rPr lang="fa-IR" sz="3600" dirty="0">
                <a:cs typeface="B Nazanin" panose="00000400000000000000" pitchFamily="2" charset="-78"/>
              </a:rPr>
              <a:t>سعدی، </a:t>
            </a:r>
            <a:r>
              <a:rPr lang="fa-IR" sz="3600" dirty="0" smtClean="0">
                <a:cs typeface="B Nazanin" panose="00000400000000000000" pitchFamily="2" charset="-78"/>
              </a:rPr>
              <a:t>حافظ، عطار، مولوی، سلمان ساوجی و خواجوی کرمانی</a:t>
            </a:r>
            <a:endParaRPr lang="ar-IQ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95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solidFill>
                  <a:srgbClr val="FFC000"/>
                </a:solidFill>
                <a:cs typeface="B Nazanin" panose="00000400000000000000" pitchFamily="2" charset="-78"/>
              </a:rPr>
              <a:t>                                                          سبک عراقی</a:t>
            </a:r>
            <a:r>
              <a:rPr lang="fa-IR" b="1" dirty="0">
                <a:solidFill>
                  <a:srgbClr val="FFC000"/>
                </a:solidFill>
                <a:cs typeface="B Nazanin" panose="00000400000000000000" pitchFamily="2" charset="-78"/>
              </a:rPr>
              <a:t/>
            </a:r>
            <a:br>
              <a:rPr lang="fa-IR" b="1" dirty="0">
                <a:solidFill>
                  <a:srgbClr val="FFC000"/>
                </a:solidFill>
                <a:cs typeface="B Nazanin" panose="00000400000000000000" pitchFamily="2" charset="-78"/>
              </a:rPr>
            </a:b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cs typeface="B Nazanin" panose="00000400000000000000" pitchFamily="2" charset="-78"/>
              </a:rPr>
              <a:t>الف) مختصات زبانی</a:t>
            </a:r>
            <a:endParaRPr lang="ar-IQ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3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1</a:t>
            </a:r>
          </a:p>
          <a:p>
            <a:r>
              <a:rPr lang="fa-IR" sz="3600" b="1" dirty="0" smtClean="0">
                <a:cs typeface="B Nazanin" panose="00000400000000000000" pitchFamily="2" charset="-78"/>
              </a:rPr>
              <a:t>1)کثرت لغات و ترکیبات عربی</a:t>
            </a:r>
          </a:p>
          <a:p>
            <a:r>
              <a:rPr lang="fa-IR" sz="3600" b="1" dirty="0" smtClean="0">
                <a:cs typeface="B Nazanin" panose="00000400000000000000" pitchFamily="2" charset="-78"/>
              </a:rPr>
              <a:t>2) از میان رفتن لغات مهجور فارسی نسبت به سبک خراسانی</a:t>
            </a:r>
          </a:p>
          <a:p>
            <a:r>
              <a:rPr lang="fa-IR" sz="3600" b="1" dirty="0" smtClean="0">
                <a:cs typeface="B Nazanin" panose="00000400000000000000" pitchFamily="2" charset="-78"/>
              </a:rPr>
              <a:t>3) وفور ترکیبات نو</a:t>
            </a:r>
          </a:p>
          <a:p>
            <a:r>
              <a:rPr lang="fa-IR" sz="3600" b="1" dirty="0" smtClean="0">
                <a:cs typeface="B Nazanin" panose="00000400000000000000" pitchFamily="2" charset="-78"/>
              </a:rPr>
              <a:t>4) حرکت زبان به سوی دشواری و کاسته شدن از روشنی و سادگی و روانی</a:t>
            </a:r>
          </a:p>
          <a:p>
            <a:r>
              <a:rPr lang="fa-IR" sz="3600" b="1" dirty="0" smtClean="0">
                <a:cs typeface="B Nazanin" panose="00000400000000000000" pitchFamily="2" charset="-78"/>
              </a:rPr>
              <a:t>5) ورود لغات ترکی</a:t>
            </a:r>
            <a:endParaRPr lang="ar-IQ" sz="36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969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solidFill>
                  <a:srgbClr val="FFC000"/>
                </a:solidFill>
                <a:cs typeface="B Nazanin" panose="00000400000000000000" pitchFamily="2" charset="-78"/>
              </a:rPr>
              <a:t/>
            </a:r>
            <a:br>
              <a:rPr lang="fa-IR" b="1" dirty="0" smtClean="0">
                <a:solidFill>
                  <a:srgbClr val="FFC000"/>
                </a:solidFill>
                <a:cs typeface="B Nazanin" panose="00000400000000000000" pitchFamily="2" charset="-78"/>
              </a:rPr>
            </a:br>
            <a:r>
              <a:rPr lang="fa-IR" b="1" dirty="0" smtClean="0">
                <a:solidFill>
                  <a:srgbClr val="FFC000"/>
                </a:solidFill>
                <a:cs typeface="B Nazanin" panose="00000400000000000000" pitchFamily="2" charset="-78"/>
              </a:rPr>
              <a:t>ب- مختصات فکری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845733"/>
            <a:ext cx="10717798" cy="433612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fa-IR" sz="4000" b="1" dirty="0" smtClean="0">
              <a:cs typeface="B Nazanin" panose="00000400000000000000" pitchFamily="2" charset="-78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a-IR" sz="4000" b="1" dirty="0" smtClean="0">
                <a:cs typeface="B Nazanin" panose="00000400000000000000" pitchFamily="2" charset="-78"/>
              </a:rPr>
              <a:t> گسترش غزلیات و مثنوی های عاشقانه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4000" b="1" dirty="0" smtClean="0">
                <a:cs typeface="B Nazanin" panose="00000400000000000000" pitchFamily="2" charset="-78"/>
              </a:rPr>
              <a:t> گسترش عرفان و تصوف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4000" b="1" dirty="0" smtClean="0">
                <a:cs typeface="B Nazanin" panose="00000400000000000000" pitchFamily="2" charset="-78"/>
              </a:rPr>
              <a:t> معشوق خداوندگار و حاکم بر عاشق است، برخلاف سبک خراسانی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4000" b="1" dirty="0" smtClean="0">
                <a:cs typeface="B Nazanin" panose="00000400000000000000" pitchFamily="2" charset="-78"/>
              </a:rPr>
              <a:t> وفور زهد ستایی و وعظ و اندرز در شعر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4000" b="1" dirty="0" smtClean="0">
                <a:cs typeface="B Nazanin" panose="00000400000000000000" pitchFamily="2" charset="-78"/>
              </a:rPr>
              <a:t> فاصله گرفتن تغزل از تمایلات نفسانی و در نتیجه آسمانی شدن عشق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4000" b="1" dirty="0" smtClean="0">
                <a:cs typeface="B Nazanin" panose="00000400000000000000" pitchFamily="2" charset="-78"/>
              </a:rPr>
              <a:t> رواج هجو و هزل در شعر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4000" b="1" dirty="0" smtClean="0">
                <a:cs typeface="B Nazanin" panose="00000400000000000000" pitchFamily="2" charset="-78"/>
              </a:rPr>
              <a:t> رواج حس دینی و ضعف ملیت گرایی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4000" b="1" dirty="0" smtClean="0">
                <a:cs typeface="B Nazanin" panose="00000400000000000000" pitchFamily="2" charset="-78"/>
              </a:rPr>
              <a:t> بیزاری از حکمت یونانی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4000" b="1" dirty="0" smtClean="0">
                <a:cs typeface="B Nazanin" panose="00000400000000000000" pitchFamily="2" charset="-78"/>
              </a:rPr>
              <a:t> درون گرایی در شعر و توجه به احوال شخصی و مسائل روحی</a:t>
            </a:r>
          </a:p>
          <a:p>
            <a:pPr>
              <a:buFont typeface="Wingdings" panose="05000000000000000000" pitchFamily="2" charset="2"/>
              <a:buChar char="q"/>
            </a:pP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25691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b="1" dirty="0">
                <a:solidFill>
                  <a:srgbClr val="FFC000"/>
                </a:solidFill>
                <a:cs typeface="B Nazanin" panose="00000400000000000000" pitchFamily="2" charset="-78"/>
              </a:rPr>
              <a:t> </a:t>
            </a:r>
            <a:r>
              <a:rPr lang="fa-IR" b="1" dirty="0" smtClean="0">
                <a:solidFill>
                  <a:srgbClr val="FFC000"/>
                </a:solidFill>
                <a:cs typeface="B Nazanin" panose="00000400000000000000" pitchFamily="2" charset="-78"/>
              </a:rPr>
              <a:t>                                                         سبک عراقی </a:t>
            </a: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cs typeface="B Nazanin" panose="00000400000000000000" pitchFamily="2" charset="-78"/>
              </a:rPr>
              <a:t>الف</a:t>
            </a:r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Nazanin" panose="00000400000000000000" pitchFamily="2" charset="-78"/>
              </a:rPr>
              <a:t>) مختصات </a:t>
            </a: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cs typeface="B Nazanin" panose="00000400000000000000" pitchFamily="2" charset="-78"/>
              </a:rPr>
              <a:t>ادبی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067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a-IR" sz="2800" b="1" dirty="0" smtClean="0">
                <a:cs typeface="B Nazanin" panose="00000400000000000000" pitchFamily="2" charset="-78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3200" b="1" dirty="0" smtClean="0">
                <a:cs typeface="B Nazanin" panose="00000400000000000000" pitchFamily="2" charset="-78"/>
              </a:rPr>
              <a:t>رواج یافتن اکثر قالب های شعری خصوصا غزل و مثنوی و به اوج رسیدن آنها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3200" b="1" dirty="0" smtClean="0">
                <a:cs typeface="B Nazanin" panose="00000400000000000000" pitchFamily="2" charset="-78"/>
              </a:rPr>
              <a:t> رواج یافتن انواع موضوعات شعری (عرفان، زهد، داستان سرایی، حبسیه، هجو،...)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3200" b="1" dirty="0" smtClean="0">
                <a:cs typeface="B Nazanin" panose="00000400000000000000" pitchFamily="2" charset="-78"/>
              </a:rPr>
              <a:t> نرم و خوش آهنگ تر شدن اوازن شعری نسبت به سبک خراسانی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3200" b="1" dirty="0" smtClean="0">
                <a:cs typeface="B Nazanin" panose="00000400000000000000" pitchFamily="2" charset="-78"/>
              </a:rPr>
              <a:t> توجه بیش از پیش به ارایه های ادبی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3200" b="1" dirty="0" smtClean="0">
                <a:cs typeface="B Nazanin" panose="00000400000000000000" pitchFamily="2" charset="-78"/>
              </a:rPr>
              <a:t> اجتناب از صراحت بیان و به کاربردن مجاز و کنایه و استعاره و ایهام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3200" b="1" dirty="0" smtClean="0">
                <a:cs typeface="B Nazanin" panose="00000400000000000000" pitchFamily="2" charset="-78"/>
              </a:rPr>
              <a:t> التزام ردیف های فعلی و اسمی دشوار در شعر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3200" b="1" dirty="0" smtClean="0">
                <a:cs typeface="B Nazanin" panose="00000400000000000000" pitchFamily="2" charset="-78"/>
              </a:rPr>
              <a:t> استفاده از موازنه، تمثیل، آیات و احادیث در شعر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2800" b="1" dirty="0" smtClean="0">
                <a:cs typeface="B Nazanin" panose="00000400000000000000" pitchFamily="2" charset="-78"/>
              </a:rPr>
              <a:t> اشتراک و اقتباس مضامین شعری </a:t>
            </a:r>
            <a:endParaRPr lang="ar-IQ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501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a-IR" b="1" dirty="0" smtClean="0">
                <a:solidFill>
                  <a:srgbClr val="7030A0"/>
                </a:solidFill>
                <a:cs typeface="B Nazanin" pitchFamily="2" charset="-78"/>
              </a:rPr>
              <a:t>سبک هندی</a:t>
            </a:r>
            <a:endParaRPr lang="ar-IQ" b="1" dirty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sz="3600" b="1" dirty="0" smtClean="0">
              <a:cs typeface="B Nazanin" pitchFamily="2" charset="-78"/>
            </a:endParaRPr>
          </a:p>
          <a:p>
            <a:endParaRPr lang="fa-IR" sz="3600" b="1" dirty="0">
              <a:cs typeface="B Nazanin" pitchFamily="2" charset="-78"/>
            </a:endParaRPr>
          </a:p>
          <a:p>
            <a:r>
              <a:rPr lang="fa-IR" sz="3600" b="1" dirty="0" smtClean="0">
                <a:cs typeface="B Nazanin" pitchFamily="2" charset="-78"/>
              </a:rPr>
              <a:t>در ایران از قرن یازدهم آغاز شد.</a:t>
            </a:r>
          </a:p>
          <a:p>
            <a:r>
              <a:rPr lang="fa-IR" sz="3600" b="1" dirty="0" smtClean="0">
                <a:cs typeface="B Nazanin" pitchFamily="2" charset="-78"/>
              </a:rPr>
              <a:t>در قرن دوازدهم پایان یافت.</a:t>
            </a:r>
          </a:p>
          <a:p>
            <a:r>
              <a:rPr lang="fa-IR" sz="3600" b="1" dirty="0" smtClean="0">
                <a:cs typeface="B Nazanin" pitchFamily="2" charset="-78"/>
              </a:rPr>
              <a:t>اما در شبه قاره و افغانستان به حیات خود ادامه داد.</a:t>
            </a:r>
          </a:p>
          <a:p>
            <a:r>
              <a:rPr lang="fa-IR" sz="3600" b="1" dirty="0" smtClean="0">
                <a:cs typeface="B Nazanin" pitchFamily="2" charset="-78"/>
              </a:rPr>
              <a:t>ابتدا با «مکتب وقوع» یا « شیوة بیان حال» در قرن دهم آغاز شد.</a:t>
            </a:r>
            <a:endParaRPr lang="ar-IQ" sz="36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29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a-IR" b="1" dirty="0" smtClean="0">
                <a:solidFill>
                  <a:schemeClr val="accent1"/>
                </a:solidFill>
                <a:cs typeface="B Nazanin" pitchFamily="2" charset="-78"/>
              </a:rPr>
              <a:t>مکتب وقوع</a:t>
            </a:r>
            <a:endParaRPr lang="ar-IQ" b="1" dirty="0">
              <a:solidFill>
                <a:schemeClr val="accent1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endParaRPr lang="fa-IR" sz="3600" dirty="0" smtClean="0">
              <a:solidFill>
                <a:schemeClr val="tx1"/>
              </a:solidFill>
              <a:cs typeface="B Nazanin" pitchFamily="2" charset="-78"/>
            </a:endParaRPr>
          </a:p>
          <a:p>
            <a:pPr>
              <a:buFont typeface="Courier New" pitchFamily="49" charset="0"/>
              <a:buChar char="o"/>
            </a:pPr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نام دیگر: شیوه بیان حال</a:t>
            </a:r>
          </a:p>
          <a:p>
            <a:pPr>
              <a:buFont typeface="Courier New" pitchFamily="49" charset="0"/>
              <a:buChar char="o"/>
            </a:pPr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در قرن دهم آغاز شد</a:t>
            </a:r>
          </a:p>
          <a:p>
            <a:pPr>
              <a:buFont typeface="Courier New" pitchFamily="49" charset="0"/>
              <a:buChar char="o"/>
            </a:pPr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با شاعرانی چون بابافغانی شیرازی و شرف جهان قزوینی</a:t>
            </a:r>
          </a:p>
          <a:p>
            <a:pPr algn="just">
              <a:buFont typeface="Courier New" pitchFamily="49" charset="0"/>
              <a:buChar char="o"/>
            </a:pPr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این شاعران در غزل به توصیف عواطف و احساسات واقعی خود در کشاکش روی دادهای عاشقانة عادی می پرداختند و گاه آن را با گله و شکایت همراه می کردند.</a:t>
            </a:r>
          </a:p>
          <a:p>
            <a:r>
              <a:rPr lang="fa-IR" sz="3600" dirty="0" smtClean="0">
                <a:cs typeface="B Nazanin" pitchFamily="2" charset="-78"/>
              </a:rPr>
              <a:t>افراط در واقعه گویی موجب پیدایش </a:t>
            </a:r>
            <a:r>
              <a:rPr lang="fa-IR" sz="3600" dirty="0" smtClean="0">
                <a:solidFill>
                  <a:schemeClr val="accent1"/>
                </a:solidFill>
                <a:cs typeface="B Nazanin" pitchFamily="2" charset="-78"/>
              </a:rPr>
              <a:t>«واسوخت» </a:t>
            </a:r>
            <a:r>
              <a:rPr lang="fa-IR" sz="3600" dirty="0" smtClean="0">
                <a:cs typeface="B Nazanin" pitchFamily="2" charset="-78"/>
              </a:rPr>
              <a:t>گردید.</a:t>
            </a:r>
            <a:endParaRPr lang="ar-IQ" sz="36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650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a-IR" b="1" dirty="0" smtClean="0">
                <a:solidFill>
                  <a:schemeClr val="accent2"/>
                </a:solidFill>
                <a:cs typeface="B Nazanin" pitchFamily="2" charset="-78"/>
              </a:rPr>
              <a:t>مکتب واسوخت</a:t>
            </a:r>
            <a:endParaRPr lang="ar-IQ" b="1" dirty="0">
              <a:solidFill>
                <a:schemeClr val="accent2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endParaRPr lang="fa-IR" sz="3600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عاشق عکس العمل قهر و عتاب خود را در مقابل ناسپاسی و قدرناشناسی معشوق نشان می دهد.</a:t>
            </a:r>
          </a:p>
          <a:p>
            <a:pPr algn="just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وحشی بافقی از شاعران برجستة مکتب واسوخت است. </a:t>
            </a:r>
          </a:p>
          <a:p>
            <a:pPr marL="0" indent="0" algn="just">
              <a:buNone/>
            </a:pPr>
            <a:endParaRPr lang="fa-IR" sz="3600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بعد از این دو سبک میانی؛ سبک هندی با ظهور صائب در ایران و بیدل دهلوی در هندوستان شکل گرفت و رواج یافت.   </a:t>
            </a:r>
            <a:endParaRPr lang="ar-IQ" sz="36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258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اهداف کلی درس</a:t>
            </a:r>
            <a:endParaRPr lang="ar-IQ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ar-IQ" sz="4300" dirty="0" smtClean="0">
                <a:cs typeface="B Nazanin" panose="00000400000000000000" pitchFamily="2" charset="-78"/>
              </a:rPr>
              <a:t>آشنایی </a:t>
            </a:r>
            <a:r>
              <a:rPr lang="ar-IQ" sz="4300" dirty="0">
                <a:cs typeface="B Nazanin" panose="00000400000000000000" pitchFamily="2" charset="-78"/>
              </a:rPr>
              <a:t>دانشجو با سبک های شعر فارسی اعم از مختصات زبانی، فکری و ادبی.</a:t>
            </a:r>
            <a:endParaRPr lang="en-US" sz="4300" dirty="0">
              <a:cs typeface="B Nazanin" panose="00000400000000000000" pitchFamily="2" charset="-78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ar-IQ" sz="4300" dirty="0">
                <a:cs typeface="B Nazanin" panose="00000400000000000000" pitchFamily="2" charset="-78"/>
              </a:rPr>
              <a:t>آشنايي دانشجو با انواع نوشته­هاي ادبي اعم از متون توصیفی، حماسی، عرفانی، </a:t>
            </a:r>
            <a:r>
              <a:rPr lang="ar-IQ" sz="4300" dirty="0" smtClean="0">
                <a:cs typeface="B Nazanin" panose="00000400000000000000" pitchFamily="2" charset="-78"/>
              </a:rPr>
              <a:t>غنایی</a:t>
            </a:r>
            <a:r>
              <a:rPr lang="ar-IQ" sz="4300" dirty="0">
                <a:cs typeface="B Nazanin" panose="00000400000000000000" pitchFamily="2" charset="-78"/>
              </a:rPr>
              <a:t>،...</a:t>
            </a:r>
            <a:endParaRPr lang="en-US" sz="4300" dirty="0">
              <a:cs typeface="B Nazanin" panose="00000400000000000000" pitchFamily="2" charset="-78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ar-IQ" sz="4300" dirty="0" smtClean="0">
                <a:cs typeface="B Nazanin" panose="00000400000000000000" pitchFamily="2" charset="-78"/>
              </a:rPr>
              <a:t>درك </a:t>
            </a:r>
            <a:r>
              <a:rPr lang="ar-IQ" sz="4300" dirty="0">
                <a:cs typeface="B Nazanin" panose="00000400000000000000" pitchFamily="2" charset="-78"/>
              </a:rPr>
              <a:t>و دريافت مضامين و مفاهيم شعر </a:t>
            </a:r>
            <a:r>
              <a:rPr lang="ar-IQ" sz="4300" dirty="0" smtClean="0">
                <a:cs typeface="B Nazanin" panose="00000400000000000000" pitchFamily="2" charset="-78"/>
              </a:rPr>
              <a:t>و </a:t>
            </a:r>
            <a:r>
              <a:rPr lang="ar-IQ" sz="4300" dirty="0">
                <a:cs typeface="B Nazanin" panose="00000400000000000000" pitchFamily="2" charset="-78"/>
              </a:rPr>
              <a:t>آموختن لغات، تركيبات، امثال و نکات دستوري.</a:t>
            </a:r>
            <a:endParaRPr lang="en-US" sz="4300" dirty="0">
              <a:cs typeface="B Nazanin" panose="00000400000000000000" pitchFamily="2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8502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a-IR" dirty="0" smtClean="0">
                <a:solidFill>
                  <a:schemeClr val="accent2"/>
                </a:solidFill>
                <a:cs typeface="B Nazanin" pitchFamily="2" charset="-78"/>
              </a:rPr>
              <a:t>ویژگیهای زبانی                                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سبک هندی</a:t>
            </a:r>
            <a:endParaRPr lang="ar-IQ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endParaRPr lang="fa-IR" sz="4400" dirty="0" smtClean="0">
              <a:cs typeface="B Nazanin" pitchFamily="2" charset="-78"/>
            </a:endParaRPr>
          </a:p>
          <a:p>
            <a:pPr marL="742950" indent="-742950">
              <a:buFont typeface="+mj-lt"/>
              <a:buAutoNum type="arabicPeriod"/>
            </a:pPr>
            <a:r>
              <a:rPr lang="fa-IR" sz="4400" dirty="0" smtClean="0">
                <a:cs typeface="B Nazanin" pitchFamily="2" charset="-78"/>
              </a:rPr>
              <a:t>به کارگیری اصطلاحات و لغات مردم عامه</a:t>
            </a:r>
          </a:p>
          <a:p>
            <a:pPr marL="742950" indent="-742950">
              <a:buFont typeface="+mj-lt"/>
              <a:buAutoNum type="arabicPeriod"/>
            </a:pPr>
            <a:r>
              <a:rPr lang="fa-IR" sz="4400" dirty="0" smtClean="0">
                <a:cs typeface="B Nazanin" pitchFamily="2" charset="-78"/>
              </a:rPr>
              <a:t>بی توجهی به متانت و صحت زبان</a:t>
            </a:r>
          </a:p>
          <a:p>
            <a:pPr marL="742950" indent="-742950">
              <a:buFont typeface="+mj-lt"/>
              <a:buAutoNum type="arabicPeriod"/>
            </a:pPr>
            <a:r>
              <a:rPr lang="fa-IR" sz="4400" dirty="0" smtClean="0">
                <a:cs typeface="B Nazanin" pitchFamily="2" charset="-78"/>
              </a:rPr>
              <a:t>آوردن ترکیبات غریب و نامأنوس</a:t>
            </a:r>
            <a:endParaRPr lang="ar-IQ" sz="44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218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accent2"/>
                </a:solidFill>
                <a:cs typeface="B Nazanin" pitchFamily="2" charset="-78"/>
              </a:rPr>
              <a:t>ویژگی های فکری                               </a:t>
            </a:r>
            <a:r>
              <a:rPr lang="fa-IR" dirty="0">
                <a:solidFill>
                  <a:srgbClr val="FF0000"/>
                </a:solidFill>
                <a:cs typeface="B Nazanin" pitchFamily="2" charset="-78"/>
              </a:rPr>
              <a:t>سبک هندی</a:t>
            </a:r>
            <a:endParaRPr lang="ar-IQ" dirty="0">
              <a:solidFill>
                <a:schemeClr val="accent2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endParaRPr lang="fa-IR" sz="3600" dirty="0" smtClean="0">
              <a:cs typeface="B Nazanin" pitchFamily="2" charset="-78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fa-IR" sz="3600" dirty="0" smtClean="0">
                <a:cs typeface="B Nazanin" pitchFamily="2" charset="-78"/>
              </a:rPr>
              <a:t>توجه به معنی و مضمون و رها کردن زبان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fa-IR" sz="3600" dirty="0" smtClean="0">
                <a:cs typeface="B Nazanin" pitchFamily="2" charset="-78"/>
              </a:rPr>
              <a:t>اظهار نامرادی و یأس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fa-IR" sz="3600" dirty="0" smtClean="0">
                <a:cs typeface="B Nazanin" pitchFamily="2" charset="-78"/>
              </a:rPr>
              <a:t>رواج حکمت عامیانه و توجه به خرافات و فرهنگ عامیانه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fa-IR" sz="3600" dirty="0" smtClean="0">
                <a:cs typeface="B Nazanin" pitchFamily="2" charset="-78"/>
              </a:rPr>
              <a:t>بیان احوال شخصی و عواطف مربوط به زن و فرزند و خویش و پیوند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fa-IR" sz="3600" dirty="0" smtClean="0">
                <a:cs typeface="B Nazanin" pitchFamily="2" charset="-78"/>
              </a:rPr>
              <a:t>واقعه گویی و واسوخت</a:t>
            </a:r>
            <a:endParaRPr lang="ar-IQ" sz="36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47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a-IR" dirty="0" smtClean="0">
                <a:solidFill>
                  <a:schemeClr val="accent2"/>
                </a:solidFill>
                <a:cs typeface="B Nazanin" pitchFamily="2" charset="-78"/>
              </a:rPr>
              <a:t>ویژگی های ادبی</a:t>
            </a:r>
            <a:endParaRPr lang="ar-IQ" dirty="0">
              <a:solidFill>
                <a:schemeClr val="accent2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endParaRPr lang="fa-IR" sz="4000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v"/>
            </a:pPr>
            <a:r>
              <a:rPr lang="fa-IR" sz="4000" dirty="0" smtClean="0">
                <a:cs typeface="B Nazanin" pitchFamily="2" charset="-78"/>
              </a:rPr>
              <a:t>مضمون سازی و جست و جوی معانی بیگانه(از طریق تشخیص، حس آمیزی و ...)</a:t>
            </a:r>
          </a:p>
          <a:p>
            <a:pPr>
              <a:buFont typeface="Wingdings" pitchFamily="2" charset="2"/>
              <a:buChar char="v"/>
            </a:pPr>
            <a:r>
              <a:rPr lang="fa-IR" sz="4000" dirty="0" smtClean="0">
                <a:cs typeface="B Nazanin" pitchFamily="2" charset="-78"/>
              </a:rPr>
              <a:t>تازه گویی و نازک اندیشی و نکته سنجی و دقت در جزئیات</a:t>
            </a:r>
          </a:p>
          <a:p>
            <a:pPr>
              <a:buFont typeface="Wingdings" pitchFamily="2" charset="2"/>
              <a:buChar char="v"/>
            </a:pPr>
            <a:r>
              <a:rPr lang="fa-IR" sz="4000" dirty="0" smtClean="0">
                <a:cs typeface="B Nazanin" pitchFamily="2" charset="-78"/>
              </a:rPr>
              <a:t>پیچیدگی و ابهام در کلام</a:t>
            </a:r>
          </a:p>
          <a:p>
            <a:pPr>
              <a:buFont typeface="Wingdings" pitchFamily="2" charset="2"/>
              <a:buChar char="v"/>
            </a:pPr>
            <a:r>
              <a:rPr lang="fa-IR" sz="4000" dirty="0" smtClean="0">
                <a:cs typeface="B Nazanin" pitchFamily="2" charset="-78"/>
              </a:rPr>
              <a:t>استفادة فراوان از تمثیل و ارسال مثل و اسلوب معادله</a:t>
            </a:r>
          </a:p>
          <a:p>
            <a:pPr>
              <a:buFont typeface="Wingdings" pitchFamily="2" charset="2"/>
              <a:buChar char="v"/>
            </a:pPr>
            <a:r>
              <a:rPr lang="fa-IR" sz="4000" dirty="0" smtClean="0">
                <a:cs typeface="B Nazanin" pitchFamily="2" charset="-78"/>
              </a:rPr>
              <a:t>آوردن کنایات و استعارات دور از ذهن</a:t>
            </a:r>
            <a:endParaRPr lang="ar-IQ" sz="4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39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دوره مشروطه</a:t>
            </a:r>
            <a:endParaRPr lang="ar-IQ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4000" dirty="0" smtClean="0">
                <a:cs typeface="B Nazanin" pitchFamily="2" charset="-78"/>
              </a:rPr>
              <a:t>در دوران معاصر، مهم ترین دگرگونی اجتماعی که به تحول در فکر و در نتیجه به سبک شعر و نثر انجامید انقلاب مشروطه است و ادبیات مشروطه برآمده از این انقلاب است.</a:t>
            </a:r>
            <a:endParaRPr lang="ar-IQ" sz="4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765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104" y="286603"/>
            <a:ext cx="7471576" cy="1450757"/>
          </a:xfrm>
        </p:spPr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Farnaz" panose="00000400000000000000" pitchFamily="2" charset="-78"/>
              </a:rPr>
              <a:t>سبک دوره بازگشت</a:t>
            </a:r>
            <a:endParaRPr lang="ar-IQ" dirty="0">
              <a:solidFill>
                <a:srgbClr val="FF0000"/>
              </a:solidFill>
              <a:cs typeface="B Farnaz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3600" dirty="0" smtClean="0">
                <a:cs typeface="B Farnaz" panose="00000400000000000000" pitchFamily="2" charset="-78"/>
              </a:rPr>
              <a:t>در نیمه دوم قرن دوازدهم در </a:t>
            </a:r>
            <a:r>
              <a:rPr lang="fa-IR" sz="3600" dirty="0" smtClean="0">
                <a:solidFill>
                  <a:srgbClr val="FFC000"/>
                </a:solidFill>
                <a:cs typeface="B Farnaz" panose="00000400000000000000" pitchFamily="2" charset="-78"/>
              </a:rPr>
              <a:t>اصفهان</a:t>
            </a:r>
            <a:r>
              <a:rPr lang="fa-IR" sz="3600" dirty="0" smtClean="0">
                <a:cs typeface="B Farnaz" panose="00000400000000000000" pitchFamily="2" charset="-78"/>
              </a:rPr>
              <a:t> و بعدها در سایر نقاط ایران، گروهی از شاعران گرد هم آمده، ملول و سرخورده از سیر قهقرایی سبک هندی، به سبک های گذشته شعر فارسی بازگشتند. </a:t>
            </a:r>
          </a:p>
          <a:p>
            <a:pPr algn="just"/>
            <a:r>
              <a:rPr lang="fa-IR" sz="3600" dirty="0" smtClean="0">
                <a:solidFill>
                  <a:srgbClr val="FFC000"/>
                </a:solidFill>
                <a:cs typeface="B Farnaz" panose="00000400000000000000" pitchFamily="2" charset="-78"/>
              </a:rPr>
              <a:t>پیش گامان این نهضت عبارتند بودند از</a:t>
            </a:r>
            <a:r>
              <a:rPr lang="fa-IR" sz="3600" dirty="0" smtClean="0">
                <a:cs typeface="B Farnaz" panose="00000400000000000000" pitchFamily="2" charset="-78"/>
              </a:rPr>
              <a:t>:</a:t>
            </a:r>
          </a:p>
          <a:p>
            <a:pPr algn="just"/>
            <a:r>
              <a:rPr lang="fa-IR" sz="3600" dirty="0" smtClean="0">
                <a:cs typeface="B Farnaz" panose="00000400000000000000" pitchFamily="2" charset="-78"/>
              </a:rPr>
              <a:t>سید محمدعلی مشتاق، عاشق اصفهانی، میرزانصیر اصفهانی، سروش اصفهانی، هاتف اصفهانی و آذر بیگدلی</a:t>
            </a:r>
            <a:endParaRPr lang="ar-IQ" sz="3600" dirty="0"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540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8536" y="394977"/>
            <a:ext cx="10058400" cy="1450757"/>
          </a:xfrm>
        </p:spPr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مختصه های زبانی</a:t>
            </a:r>
            <a:endParaRPr lang="ar-IQ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61776"/>
            <a:ext cx="10058400" cy="4023360"/>
          </a:xfrm>
        </p:spPr>
        <p:txBody>
          <a:bodyPr>
            <a:normAutofit/>
          </a:bodyPr>
          <a:lstStyle/>
          <a:p>
            <a:pPr algn="just"/>
            <a:r>
              <a:rPr lang="fa-IR" sz="3600" dirty="0" smtClean="0">
                <a:cs typeface="B Farnaz" panose="00000400000000000000" pitchFamily="2" charset="-78"/>
              </a:rPr>
              <a:t>1) سبک شعر در غزل و مثنوی غیر حماسی، همان سبک عراقی است.</a:t>
            </a:r>
          </a:p>
          <a:p>
            <a:pPr algn="just"/>
            <a:r>
              <a:rPr lang="fa-IR" sz="3600" dirty="0" smtClean="0">
                <a:cs typeface="B Farnaz" panose="00000400000000000000" pitchFamily="2" charset="-78"/>
              </a:rPr>
              <a:t>2) لغات عامیانه در آن کمتر به چشم می خورد.</a:t>
            </a:r>
          </a:p>
          <a:p>
            <a:pPr algn="just"/>
            <a:r>
              <a:rPr lang="fa-IR" sz="3600" dirty="0" smtClean="0">
                <a:cs typeface="B Farnaz" panose="00000400000000000000" pitchFamily="2" charset="-78"/>
              </a:rPr>
              <a:t>3) برخی از ویژگی های فراموش شده زبان مجددا رواج می یابد.</a:t>
            </a:r>
            <a:endParaRPr lang="ar-IQ" sz="3600" dirty="0"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323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2322" y="222208"/>
            <a:ext cx="6145798" cy="1450757"/>
          </a:xfrm>
        </p:spPr>
        <p:txBody>
          <a:bodyPr/>
          <a:lstStyle/>
          <a:p>
            <a:r>
              <a:rPr lang="fa-IR" dirty="0" smtClean="0">
                <a:solidFill>
                  <a:srgbClr val="FFFF00"/>
                </a:solidFill>
              </a:rPr>
              <a:t>مختصه های فکری</a:t>
            </a:r>
            <a:endParaRPr lang="ar-IQ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3600" b="1" dirty="0" smtClean="0">
                <a:solidFill>
                  <a:srgbClr val="FF0000"/>
                </a:solidFill>
                <a:cs typeface="B Lotus" panose="00000400000000000000" pitchFamily="2" charset="-78"/>
              </a:rPr>
              <a:t>1- </a:t>
            </a:r>
            <a:r>
              <a:rPr lang="fa-IR" sz="3600" b="1" dirty="0" smtClean="0">
                <a:solidFill>
                  <a:srgbClr val="FFC000"/>
                </a:solidFill>
                <a:cs typeface="B Lotus" panose="00000400000000000000" pitchFamily="2" charset="-78"/>
              </a:rPr>
              <a:t>شاعران این سبک در اندیشه و تفکر همچون شاعران سبک خراسانی و عراقی می اندیشند. در واقع تفکر انها با تفکر عصر خودشان مطابقت ندارد.</a:t>
            </a:r>
            <a:endParaRPr lang="fa-IR" sz="3600" b="1" dirty="0" smtClean="0">
              <a:solidFill>
                <a:srgbClr val="FF0000"/>
              </a:solidFill>
              <a:cs typeface="B Lotus" panose="00000400000000000000" pitchFamily="2" charset="-78"/>
            </a:endParaRPr>
          </a:p>
          <a:p>
            <a:pPr algn="just"/>
            <a:r>
              <a:rPr lang="fa-IR" sz="3600" b="1" dirty="0" smtClean="0">
                <a:solidFill>
                  <a:srgbClr val="FF0000"/>
                </a:solidFill>
                <a:cs typeface="B Lotus" panose="00000400000000000000" pitchFamily="2" charset="-78"/>
              </a:rPr>
              <a:t>2- </a:t>
            </a:r>
            <a:r>
              <a:rPr lang="fa-IR" sz="3600" b="1" dirty="0" smtClean="0">
                <a:solidFill>
                  <a:srgbClr val="FFC000"/>
                </a:solidFill>
                <a:cs typeface="B Lotus" panose="00000400000000000000" pitchFamily="2" charset="-78"/>
              </a:rPr>
              <a:t>از نظر موضوعات و محتواها دو سبک گذشته را به یاد می اورد.</a:t>
            </a:r>
            <a:endParaRPr lang="fa-IR" sz="3600" b="1" dirty="0" smtClean="0">
              <a:solidFill>
                <a:srgbClr val="FF0000"/>
              </a:solidFill>
              <a:cs typeface="B Lotus" panose="00000400000000000000" pitchFamily="2" charset="-78"/>
            </a:endParaRPr>
          </a:p>
          <a:p>
            <a:pPr algn="just"/>
            <a:r>
              <a:rPr lang="fa-IR" sz="3600" b="1" dirty="0" smtClean="0">
                <a:solidFill>
                  <a:srgbClr val="FF0000"/>
                </a:solidFill>
                <a:cs typeface="B Lotus" panose="00000400000000000000" pitchFamily="2" charset="-78"/>
              </a:rPr>
              <a:t>3- </a:t>
            </a:r>
            <a:r>
              <a:rPr lang="fa-IR" sz="3600" b="1" dirty="0" smtClean="0">
                <a:solidFill>
                  <a:srgbClr val="FFC000"/>
                </a:solidFill>
                <a:cs typeface="B Lotus" panose="00000400000000000000" pitchFamily="2" charset="-78"/>
              </a:rPr>
              <a:t>مدح شاهان قاجار رواج می گیرد</a:t>
            </a:r>
          </a:p>
          <a:p>
            <a:pPr algn="just"/>
            <a:r>
              <a:rPr lang="fa-IR" sz="3600" b="1" dirty="0" smtClean="0">
                <a:solidFill>
                  <a:srgbClr val="FF0000"/>
                </a:solidFill>
                <a:cs typeface="B Lotus" panose="00000400000000000000" pitchFamily="2" charset="-78"/>
              </a:rPr>
              <a:t>4- </a:t>
            </a:r>
            <a:r>
              <a:rPr lang="fa-IR" sz="3600" b="1" dirty="0" smtClean="0">
                <a:solidFill>
                  <a:srgbClr val="FFC000"/>
                </a:solidFill>
                <a:cs typeface="B Lotus" panose="00000400000000000000" pitchFamily="2" charset="-78"/>
              </a:rPr>
              <a:t>در کنار جریان شعر سنتی سبک فقیهانه رواج می یابد. گفتن شعرهای عامیانه نیز در این دوره رایج می شود.</a:t>
            </a:r>
            <a:endParaRPr lang="ar-IQ" sz="3600" b="1" dirty="0">
              <a:solidFill>
                <a:srgbClr val="FFC000"/>
              </a:solidFill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774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290" y="286603"/>
            <a:ext cx="3956390" cy="1336135"/>
          </a:xfrm>
        </p:spPr>
        <p:txBody>
          <a:bodyPr/>
          <a:lstStyle/>
          <a:p>
            <a:r>
              <a:rPr lang="fa-IR" dirty="0" smtClean="0">
                <a:solidFill>
                  <a:srgbClr val="FFC000"/>
                </a:solidFill>
              </a:rPr>
              <a:t>مختصه های ادبی</a:t>
            </a:r>
            <a:endParaRPr lang="ar-IQ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4400" b="1" dirty="0" smtClean="0">
                <a:solidFill>
                  <a:srgbClr val="00B0F0"/>
                </a:solidFill>
                <a:cs typeface="B Lotus" panose="00000400000000000000" pitchFamily="2" charset="-78"/>
              </a:rPr>
              <a:t>1_ شاعران درقصیده به سبک شعرای خراسانی و در غزل به شیوه سبک عراقی و به تقلید از حافظ و سعدی شعر می سرایند.</a:t>
            </a:r>
          </a:p>
          <a:p>
            <a:pPr algn="just"/>
            <a:r>
              <a:rPr lang="fa-IR" sz="4400" b="1" dirty="0" smtClean="0">
                <a:solidFill>
                  <a:srgbClr val="00B0F0"/>
                </a:solidFill>
                <a:cs typeface="B Lotus" panose="00000400000000000000" pitchFamily="2" charset="-78"/>
              </a:rPr>
              <a:t>2- اصول ادبی رایج در این دوران، اصول رایج در سبک خراسانی است.</a:t>
            </a:r>
            <a:endParaRPr lang="ar-IQ" sz="4400" b="1" dirty="0">
              <a:solidFill>
                <a:srgbClr val="00B0F0"/>
              </a:solidFill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316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مختصه های زبانی</a:t>
            </a:r>
            <a:endParaRPr lang="ar-IQ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cs typeface="B Nazanin" pitchFamily="2" charset="-78"/>
              </a:rPr>
              <a:t>1. استفاده از زبان مرسوم و آسانی و روانی نحو جملات</a:t>
            </a:r>
          </a:p>
          <a:p>
            <a:r>
              <a:rPr lang="fa-IR" sz="4000" dirty="0" smtClean="0">
                <a:cs typeface="B Nazanin" pitchFamily="2" charset="-78"/>
              </a:rPr>
              <a:t>2. استفاده از لغات فرنگی و آزادی استفاده از همه ی واژه ها در شعر</a:t>
            </a:r>
            <a:endParaRPr lang="ar-IQ" sz="4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8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مختصه های فکری</a:t>
            </a:r>
            <a:endParaRPr lang="ar-IQ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0920" y="2013159"/>
            <a:ext cx="10058400" cy="4023360"/>
          </a:xfrm>
        </p:spPr>
        <p:txBody>
          <a:bodyPr>
            <a:normAutofit/>
          </a:bodyPr>
          <a:lstStyle/>
          <a:p>
            <a:r>
              <a:rPr lang="fa-IR" sz="4000" dirty="0" smtClean="0">
                <a:cs typeface="B Nazanin" pitchFamily="2" charset="-78"/>
              </a:rPr>
              <a:t>1. پیدایش این عقیده که </a:t>
            </a:r>
            <a:r>
              <a:rPr lang="fa-IR" sz="4000" smtClean="0">
                <a:cs typeface="B Nazanin" pitchFamily="2" charset="-78"/>
              </a:rPr>
              <a:t>شعر فقط </a:t>
            </a:r>
            <a:r>
              <a:rPr lang="fa-IR" sz="4000" dirty="0" smtClean="0">
                <a:cs typeface="B Nazanin" pitchFamily="2" charset="-78"/>
              </a:rPr>
              <a:t>به </a:t>
            </a:r>
            <a:r>
              <a:rPr lang="fa-IR" sz="4000" smtClean="0">
                <a:cs typeface="B Nazanin" pitchFamily="2" charset="-78"/>
              </a:rPr>
              <a:t>بیان مطالب </a:t>
            </a:r>
            <a:r>
              <a:rPr lang="fa-IR" sz="4000" dirty="0" smtClean="0">
                <a:cs typeface="B Nazanin" pitchFamily="2" charset="-78"/>
              </a:rPr>
              <a:t>خاصی از قبیل عشق، عرفان، مدح و هجو مختصر نمی شود.</a:t>
            </a:r>
          </a:p>
          <a:p>
            <a:r>
              <a:rPr lang="fa-IR" sz="4000" dirty="0" smtClean="0">
                <a:cs typeface="B Nazanin" pitchFamily="2" charset="-78"/>
              </a:rPr>
              <a:t>2. توجه به مسایل اجتماعی و سیاسی و موضوعات روز</a:t>
            </a:r>
          </a:p>
          <a:p>
            <a:r>
              <a:rPr lang="fa-IR" sz="4000" dirty="0" smtClean="0">
                <a:cs typeface="B Nazanin" pitchFamily="2" charset="-78"/>
              </a:rPr>
              <a:t>3. توجه به تاریخ ایران باستان، انتقاد از بیداد، برانگیخته شدن شور تجدد و تجدید حیات فکری</a:t>
            </a:r>
          </a:p>
          <a:p>
            <a:r>
              <a:rPr lang="fa-IR" sz="4000" dirty="0" smtClean="0">
                <a:cs typeface="B Nazanin" pitchFamily="2" charset="-78"/>
              </a:rPr>
              <a:t>4. تنوع موضوعات</a:t>
            </a:r>
            <a:endParaRPr lang="ar-IQ" sz="4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61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sz="4400" dirty="0" smtClean="0">
                <a:solidFill>
                  <a:srgbClr val="FFC000"/>
                </a:solidFill>
                <a:cs typeface="B Nazanin" panose="00000400000000000000" pitchFamily="2" charset="-78"/>
              </a:rPr>
              <a:t>هدف </a:t>
            </a:r>
            <a:r>
              <a:rPr lang="ar-IQ" sz="4400" dirty="0">
                <a:solidFill>
                  <a:srgbClr val="FFC000"/>
                </a:solidFill>
                <a:cs typeface="B Nazanin" panose="00000400000000000000" pitchFamily="2" charset="-78"/>
              </a:rPr>
              <a:t>های </a:t>
            </a:r>
            <a:r>
              <a:rPr lang="ar-IQ" sz="4400" dirty="0" smtClean="0">
                <a:solidFill>
                  <a:srgbClr val="FFC000"/>
                </a:solidFill>
                <a:cs typeface="B Nazanin" panose="00000400000000000000" pitchFamily="2" charset="-78"/>
              </a:rPr>
              <a:t>آموزشی</a:t>
            </a:r>
            <a:r>
              <a:rPr lang="ar-IQ" sz="4400" dirty="0" smtClean="0">
                <a:cs typeface="B Nazanin" panose="00000400000000000000" pitchFamily="2" charset="-78"/>
              </a:rPr>
              <a:t/>
            </a:r>
            <a:br>
              <a:rPr lang="ar-IQ" sz="4400" dirty="0" smtClean="0">
                <a:cs typeface="B Nazanin" panose="00000400000000000000" pitchFamily="2" charset="-78"/>
              </a:rPr>
            </a:br>
            <a:r>
              <a:rPr lang="ar-IQ" sz="4000" dirty="0" smtClean="0">
                <a:cs typeface="B Nazanin" panose="00000400000000000000" pitchFamily="2" charset="-78"/>
              </a:rPr>
              <a:t>از </a:t>
            </a:r>
            <a:r>
              <a:rPr lang="ar-IQ" sz="4000" dirty="0">
                <a:cs typeface="B Nazanin" panose="00000400000000000000" pitchFamily="2" charset="-78"/>
              </a:rPr>
              <a:t>دانشجویان گرامی انتظار می رود که: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b="1" dirty="0" smtClean="0"/>
              <a:t>- </a:t>
            </a:r>
            <a:r>
              <a:rPr lang="ar-IQ" sz="2400" b="1" dirty="0">
                <a:cs typeface="B Nazanin" panose="00000400000000000000" pitchFamily="2" charset="-78"/>
              </a:rPr>
              <a:t>متنهای ادبی را بدون غلط، سليس و روان بخواند.</a:t>
            </a:r>
            <a:endParaRPr lang="en-US" sz="2400" dirty="0">
              <a:cs typeface="B Nazanin" panose="00000400000000000000" pitchFamily="2" charset="-78"/>
            </a:endParaRPr>
          </a:p>
          <a:p>
            <a:r>
              <a:rPr lang="ar-IQ" sz="2400" b="1" dirty="0">
                <a:cs typeface="B Nazanin" panose="00000400000000000000" pitchFamily="2" charset="-78"/>
              </a:rPr>
              <a:t>-  با استفاده از معاني داده شده، واژه­ها، تعبيرات و اصطلاحات بخشهاي مربوط به متن های خوانده شده را معني كند و معادل آن را به زبان فارسي امروزي بنويسد.</a:t>
            </a:r>
            <a:endParaRPr lang="en-US" sz="2400" dirty="0">
              <a:cs typeface="B Nazanin" panose="00000400000000000000" pitchFamily="2" charset="-78"/>
            </a:endParaRPr>
          </a:p>
          <a:p>
            <a:r>
              <a:rPr lang="ar-IQ" sz="2400" b="1" dirty="0">
                <a:cs typeface="B Nazanin" panose="00000400000000000000" pitchFamily="2" charset="-78"/>
              </a:rPr>
              <a:t>- ويژگيهاي سبک شعر هر نویسنده را نام ببرند.</a:t>
            </a:r>
            <a:endParaRPr lang="en-US" sz="2400" dirty="0">
              <a:cs typeface="B Nazanin" panose="00000400000000000000" pitchFamily="2" charset="-78"/>
            </a:endParaRPr>
          </a:p>
          <a:p>
            <a:r>
              <a:rPr lang="ar-IQ" sz="2400" b="1" dirty="0">
                <a:cs typeface="B Nazanin" panose="00000400000000000000" pitchFamily="2" charset="-78"/>
              </a:rPr>
              <a:t>- ابیات و عبارتها را به فارسي متدوال برگردانند.</a:t>
            </a:r>
            <a:endParaRPr lang="en-US" sz="2400" dirty="0">
              <a:cs typeface="B Nazanin" panose="00000400000000000000" pitchFamily="2" charset="-78"/>
            </a:endParaRPr>
          </a:p>
          <a:p>
            <a:pPr lvl="0"/>
            <a:r>
              <a:rPr lang="ar-IQ" sz="2400" b="1" dirty="0">
                <a:cs typeface="B Nazanin" panose="00000400000000000000" pitchFamily="2" charset="-78"/>
              </a:rPr>
              <a:t>با اصطلاحات و تعبیرات ادبی متن اعم از عرفاني و حماسی و ... مربوط به متن آشنا شود.</a:t>
            </a:r>
            <a:endParaRPr lang="en-US" sz="2400" dirty="0">
              <a:cs typeface="B Nazanin" panose="00000400000000000000" pitchFamily="2" charset="-78"/>
            </a:endParaRPr>
          </a:p>
          <a:p>
            <a:pPr lvl="0"/>
            <a:r>
              <a:rPr lang="ar-IQ" sz="2400" b="1" dirty="0">
                <a:cs typeface="B Nazanin" panose="00000400000000000000" pitchFamily="2" charset="-78"/>
              </a:rPr>
              <a:t>با زيباييهاي لفظي و معنوي سخن شاعران آشنا شوند.</a:t>
            </a:r>
            <a:endParaRPr lang="en-US" sz="2400" dirty="0">
              <a:cs typeface="B Nazanin" panose="00000400000000000000" pitchFamily="2" charset="-78"/>
            </a:endParaRPr>
          </a:p>
          <a:p>
            <a:pPr lvl="0"/>
            <a:r>
              <a:rPr lang="ar-IQ" sz="2400" b="1" dirty="0">
                <a:cs typeface="B Nazanin" panose="00000400000000000000" pitchFamily="2" charset="-78"/>
              </a:rPr>
              <a:t>با قالب های شعری بيشتر آشنا شوند و يك داستان بلند را در قالب مثنوي بخوانند.</a:t>
            </a:r>
            <a:endParaRPr lang="en-US" sz="2400" dirty="0">
              <a:cs typeface="B Nazanin" panose="00000400000000000000" pitchFamily="2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0864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>
                <a:solidFill>
                  <a:srgbClr val="FF0000"/>
                </a:solidFill>
                <a:cs typeface="B Nazanin" pitchFamily="2" charset="-78"/>
              </a:rPr>
              <a:t>مختصه 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های ادبی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4000" dirty="0" smtClean="0">
                <a:cs typeface="B Nazanin" pitchFamily="2" charset="-78"/>
              </a:rPr>
              <a:t>1. کم توجهی شاعران به صنایع ادبی نسبت به گذشته</a:t>
            </a:r>
          </a:p>
          <a:p>
            <a:r>
              <a:rPr lang="fa-IR" sz="4000" dirty="0" smtClean="0">
                <a:cs typeface="B Nazanin" pitchFamily="2" charset="-78"/>
              </a:rPr>
              <a:t>2. رواج قوالب جدیدی از انواع </a:t>
            </a:r>
            <a:r>
              <a:rPr lang="fa-IR" sz="4000" smtClean="0">
                <a:cs typeface="B Nazanin" pitchFamily="2" charset="-78"/>
              </a:rPr>
              <a:t>ترجیع بند</a:t>
            </a:r>
            <a:r>
              <a:rPr lang="fa-IR" sz="4000" dirty="0" smtClean="0">
                <a:cs typeface="B Nazanin" pitchFamily="2" charset="-78"/>
              </a:rPr>
              <a:t>، مستزاد، مسمط و چهار پاره با دخل و تصرف در قالب های سنتی</a:t>
            </a:r>
          </a:p>
          <a:p>
            <a:r>
              <a:rPr lang="fa-IR" sz="4000" dirty="0" smtClean="0">
                <a:cs typeface="B Nazanin" pitchFamily="2" charset="-78"/>
              </a:rPr>
              <a:t>3. انتقاد از ادبیات گذشته و تاختن به مضامین ادبی و دوره بازگشت</a:t>
            </a:r>
          </a:p>
          <a:p>
            <a:r>
              <a:rPr lang="fa-IR" sz="4000" dirty="0" smtClean="0">
                <a:cs typeface="B Nazanin" pitchFamily="2" charset="-78"/>
              </a:rPr>
              <a:t>4. تلاش در نوآوری و نوگرایی، که اوج آن را در ظهمور نیما و شعر نو می توان مشاهده کرد.</a:t>
            </a:r>
            <a:endParaRPr lang="ar-IQ" sz="4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612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00B0F0"/>
                </a:solidFill>
                <a:cs typeface="B Nazanin" panose="00000400000000000000" pitchFamily="2" charset="-78"/>
              </a:rPr>
              <a:t>سبك شناسي</a:t>
            </a:r>
            <a:endParaRPr lang="ar-IQ" b="1" dirty="0">
              <a:solidFill>
                <a:srgbClr val="00B0F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IQ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سبك: </a:t>
            </a:r>
            <a:r>
              <a:rPr lang="ar-IQ" sz="4000" dirty="0" smtClean="0">
                <a:cs typeface="B Nazanin" panose="00000400000000000000" pitchFamily="2" charset="-78"/>
              </a:rPr>
              <a:t>شيو</a:t>
            </a:r>
            <a:r>
              <a:rPr lang="fa-IR" sz="4000" dirty="0" smtClean="0">
                <a:cs typeface="B Nazanin" panose="00000400000000000000" pitchFamily="2" charset="-78"/>
              </a:rPr>
              <a:t>ة خاص یک اثر یا مجموعة آثار ادبی است.</a:t>
            </a:r>
          </a:p>
          <a:p>
            <a:pPr algn="just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سبک شعر: </a:t>
            </a:r>
            <a:r>
              <a:rPr lang="fa-IR" sz="4000" dirty="0" smtClean="0">
                <a:cs typeface="B Nazanin" panose="00000400000000000000" pitchFamily="2" charset="-78"/>
              </a:rPr>
              <a:t>مجموعة ویژگیهایی است که شاعر یا شاعران در نحوة بیان اندیشه و اسلوبهای لفظی بدان توجه داشته اند.  </a:t>
            </a:r>
          </a:p>
          <a:p>
            <a:pPr algn="just"/>
            <a:r>
              <a:rPr lang="fa-IR" sz="4000" dirty="0" smtClean="0">
                <a:cs typeface="B Nazanin" panose="00000400000000000000" pitchFamily="2" charset="-78"/>
              </a:rPr>
              <a:t>شاعر و نویسنده با انتخاب الفاظ، طرز تعبیر، ترکیب کلمات و روش خاص در بیان ادراک و احساس خویش شیوه ای را پی می ریزد که اثر او را از دیگر آثار ادبی متمایز می سازد.  </a:t>
            </a:r>
            <a:endParaRPr lang="ar-IQ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63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دسته بندی سبک بر اساس نظریه ارسطو</a:t>
            </a:r>
            <a:endParaRPr lang="ar-IQ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3200" b="1" dirty="0">
                <a:cs typeface="B Nazanin" panose="00000400000000000000" pitchFamily="2" charset="-78"/>
              </a:rPr>
              <a:t>ب</a:t>
            </a:r>
            <a:r>
              <a:rPr lang="fa-IR" sz="3200" b="1" dirty="0" smtClean="0">
                <a:cs typeface="B Nazanin" panose="00000400000000000000" pitchFamily="2" charset="-78"/>
              </a:rPr>
              <a:t>ر اساس نام مولف و خالق اثر، مانند سبک هومر و سبک حافظ</a:t>
            </a:r>
          </a:p>
          <a:p>
            <a:r>
              <a:rPr lang="fa-IR" sz="3200" b="1" dirty="0">
                <a:cs typeface="B Nazanin" panose="00000400000000000000" pitchFamily="2" charset="-78"/>
              </a:rPr>
              <a:t>بر </a:t>
            </a:r>
            <a:r>
              <a:rPr lang="fa-IR" sz="3200" b="1" dirty="0" smtClean="0">
                <a:cs typeface="B Nazanin" panose="00000400000000000000" pitchFamily="2" charset="-78"/>
              </a:rPr>
              <a:t>اساس زمان و دورة اثر، مانند سبک قرون وسطایی و سبک جدید</a:t>
            </a:r>
          </a:p>
          <a:p>
            <a:r>
              <a:rPr lang="fa-IR" sz="3200" b="1" dirty="0">
                <a:cs typeface="B Nazanin" panose="00000400000000000000" pitchFamily="2" charset="-78"/>
              </a:rPr>
              <a:t>بر </a:t>
            </a:r>
            <a:r>
              <a:rPr lang="fa-IR" sz="3200" b="1" dirty="0" smtClean="0">
                <a:cs typeface="B Nazanin" panose="00000400000000000000" pitchFamily="2" charset="-78"/>
              </a:rPr>
              <a:t>اساس زبان به کار گرفته شده در اثر، مانند سبک ایرانی و فرانسوی</a:t>
            </a:r>
          </a:p>
          <a:p>
            <a:r>
              <a:rPr lang="fa-IR" sz="3200" b="1" dirty="0">
                <a:cs typeface="B Nazanin" panose="00000400000000000000" pitchFamily="2" charset="-78"/>
              </a:rPr>
              <a:t>بر </a:t>
            </a:r>
            <a:r>
              <a:rPr lang="fa-IR" sz="3200" b="1" dirty="0" smtClean="0">
                <a:cs typeface="B Nazanin" panose="00000400000000000000" pitchFamily="2" charset="-78"/>
              </a:rPr>
              <a:t>اساس موضوع، مانند سبک عرفانی</a:t>
            </a:r>
          </a:p>
          <a:p>
            <a:r>
              <a:rPr lang="fa-IR" sz="3200" b="1" dirty="0">
                <a:cs typeface="B Nazanin" panose="00000400000000000000" pitchFamily="2" charset="-78"/>
              </a:rPr>
              <a:t>بر </a:t>
            </a:r>
            <a:r>
              <a:rPr lang="fa-IR" sz="3200" b="1" dirty="0" smtClean="0">
                <a:cs typeface="B Nazanin" panose="00000400000000000000" pitchFamily="2" charset="-78"/>
              </a:rPr>
              <a:t>اساس محیط جغرافیایی، مانند سبک آذربایجانی و سبک خراسانی</a:t>
            </a:r>
          </a:p>
          <a:p>
            <a:r>
              <a:rPr lang="fa-IR" sz="3200" b="1" dirty="0">
                <a:cs typeface="B Nazanin" panose="00000400000000000000" pitchFamily="2" charset="-78"/>
              </a:rPr>
              <a:t>بر </a:t>
            </a:r>
            <a:r>
              <a:rPr lang="fa-IR" sz="3200" b="1" dirty="0" smtClean="0">
                <a:cs typeface="B Nazanin" panose="00000400000000000000" pitchFamily="2" charset="-78"/>
              </a:rPr>
              <a:t>اساس هدف، مانند سبک تعلیمی و سبک فکاهی</a:t>
            </a:r>
          </a:p>
          <a:p>
            <a:r>
              <a:rPr lang="fa-IR" sz="3200" b="1" dirty="0" smtClean="0">
                <a:cs typeface="B Nazanin" panose="00000400000000000000" pitchFamily="2" charset="-78"/>
              </a:rPr>
              <a:t>به تناسب مخاطب ها، مانند سبک عامیانه یا عالمانه</a:t>
            </a:r>
            <a:endParaRPr lang="ar-IQ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536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735" y="260845"/>
            <a:ext cx="10058400" cy="1450757"/>
          </a:xfrm>
        </p:spPr>
        <p:txBody>
          <a:bodyPr>
            <a:normAutofit/>
          </a:bodyPr>
          <a:lstStyle/>
          <a:p>
            <a:pPr algn="just"/>
            <a:r>
              <a:rPr lang="fa-IR" sz="4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دسته </a:t>
            </a:r>
            <a:r>
              <a:rPr lang="fa-IR" sz="4000" b="1" dirty="0">
                <a:solidFill>
                  <a:srgbClr val="FF0000"/>
                </a:solidFill>
                <a:cs typeface="B Nazanin" panose="00000400000000000000" pitchFamily="2" charset="-78"/>
              </a:rPr>
              <a:t>بندی </a:t>
            </a:r>
            <a:r>
              <a:rPr lang="fa-IR" sz="4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سبکهای شعرفارسی از منظر ملک الشعرا بهار</a:t>
            </a:r>
            <a:endParaRPr lang="ar-IQ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b="1" dirty="0" smtClean="0">
                <a:cs typeface="B Nazanin" panose="00000400000000000000" pitchFamily="2" charset="-78"/>
              </a:rPr>
              <a:t>سبک خراسانی یا ترکستانی (آغاز شعر فارسی تا قرن ششم)</a:t>
            </a:r>
          </a:p>
          <a:p>
            <a:r>
              <a:rPr lang="fa-IR" sz="3600" b="1" dirty="0" smtClean="0">
                <a:cs typeface="B Nazanin" panose="00000400000000000000" pitchFamily="2" charset="-78"/>
              </a:rPr>
              <a:t>سبک عراقی (از قرن ششم تا قرن دهم)</a:t>
            </a:r>
            <a:endParaRPr lang="fa-IR" sz="3600" b="1" dirty="0">
              <a:cs typeface="B Nazanin" panose="00000400000000000000" pitchFamily="2" charset="-78"/>
            </a:endParaRPr>
          </a:p>
          <a:p>
            <a:r>
              <a:rPr lang="fa-IR" sz="3600" b="1" dirty="0" smtClean="0">
                <a:cs typeface="B Nazanin" panose="00000400000000000000" pitchFamily="2" charset="-78"/>
              </a:rPr>
              <a:t>سبک هندی (از قرن دهم تا قرن سیزدهم)</a:t>
            </a:r>
          </a:p>
          <a:p>
            <a:r>
              <a:rPr lang="fa-IR" sz="3600" b="1" dirty="0" smtClean="0">
                <a:cs typeface="B Nazanin" panose="00000400000000000000" pitchFamily="2" charset="-78"/>
              </a:rPr>
              <a:t>دوره بازگشت در تمام طول قرن سیزدهم</a:t>
            </a:r>
          </a:p>
          <a:p>
            <a:r>
              <a:rPr lang="fa-IR" sz="3600" b="1" dirty="0" smtClean="0">
                <a:cs typeface="B Nazanin" panose="00000400000000000000" pitchFamily="2" charset="-78"/>
              </a:rPr>
              <a:t>دورة مشروطه</a:t>
            </a:r>
          </a:p>
          <a:p>
            <a:r>
              <a:rPr lang="fa-IR" sz="3600" b="1" dirty="0" smtClean="0">
                <a:cs typeface="B Nazanin" panose="00000400000000000000" pitchFamily="2" charset="-78"/>
              </a:rPr>
              <a:t>دورة معاصر</a:t>
            </a:r>
            <a:endParaRPr lang="ar-IQ" sz="36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675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سبک خراسانی</a:t>
            </a:r>
            <a:endParaRPr lang="ar-IQ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4000" dirty="0" smtClean="0">
                <a:cs typeface="B Nazanin" panose="00000400000000000000" pitchFamily="2" charset="-78"/>
              </a:rPr>
              <a:t>سبک خراسانی ابتدا در خراسان به وجود آمد و چون ترکستان هم جزء خراسان بزرگ بود بدان ترکستانی نیز گفته اند</a:t>
            </a:r>
            <a:r>
              <a:rPr lang="fa-IR" sz="4000" dirty="0">
                <a:cs typeface="B Nazanin" panose="00000400000000000000" pitchFamily="2" charset="-78"/>
              </a:rPr>
              <a:t> </a:t>
            </a:r>
            <a:endParaRPr lang="fa-IR" sz="4000" dirty="0" smtClean="0">
              <a:cs typeface="B Nazanin" panose="00000400000000000000" pitchFamily="2" charset="-78"/>
            </a:endParaRPr>
          </a:p>
          <a:p>
            <a:pPr marL="0" indent="0">
              <a:buNone/>
            </a:pPr>
            <a:r>
              <a:rPr lang="fa-IR" sz="4000" dirty="0" smtClean="0">
                <a:cs typeface="B Nazanin" panose="00000400000000000000" pitchFamily="2" charset="-78"/>
              </a:rPr>
              <a:t>و به علت آنکه ظهورش درزمان سامانیان بوده، آن را سبک سامانی نیز نامیده اند.  </a:t>
            </a:r>
          </a:p>
          <a:p>
            <a:pPr marL="0" indent="0">
              <a:buNone/>
            </a:pPr>
            <a:endParaRPr lang="ar-IQ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873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دسته بندی سبک </a:t>
            </a: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خراسانی بر حسب زمان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fa-IR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سبک سامانی</a:t>
            </a:r>
          </a:p>
          <a:p>
            <a:pPr marL="742950" indent="-742950">
              <a:buFont typeface="+mj-lt"/>
              <a:buAutoNum type="arabicParenR"/>
            </a:pPr>
            <a:r>
              <a:rPr lang="fa-IR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سبک غزنوی</a:t>
            </a:r>
          </a:p>
          <a:p>
            <a:pPr marL="742950" indent="-742950">
              <a:buFont typeface="+mj-lt"/>
              <a:buAutoNum type="arabicParenR"/>
            </a:pPr>
            <a:r>
              <a:rPr lang="fa-IR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سبک سلجوقی</a:t>
            </a:r>
          </a:p>
          <a:p>
            <a:pPr marL="0" indent="0">
              <a:buNone/>
            </a:pPr>
            <a:r>
              <a:rPr lang="fa-IR" sz="3600" dirty="0" smtClean="0">
                <a:solidFill>
                  <a:schemeClr val="accent5">
                    <a:lumMod val="75000"/>
                  </a:schemeClr>
                </a:solidFill>
                <a:cs typeface="B Nazanin" panose="00000400000000000000" pitchFamily="2" charset="-78"/>
              </a:rPr>
              <a:t>از شعرای معروف سبک خراسانی: </a:t>
            </a:r>
            <a:r>
              <a:rPr lang="fa-IR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رودکی، فزخی، عنصری، منوچهری، فردوسی، ناصر خسرو، سنایی، مسعود سعد، ...</a:t>
            </a:r>
          </a:p>
          <a:p>
            <a:pPr marL="0" indent="0">
              <a:buNone/>
            </a:pPr>
            <a:endParaRPr lang="ar-IQ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59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                                                      </a:t>
            </a:r>
            <a:r>
              <a:rPr lang="fa-IR" b="1" dirty="0" smtClean="0">
                <a:solidFill>
                  <a:srgbClr val="FFC000"/>
                </a:solidFill>
                <a:cs typeface="B Nazanin" panose="00000400000000000000" pitchFamily="2" charset="-78"/>
              </a:rPr>
              <a:t>سبک خراسانی</a:t>
            </a:r>
            <a:r>
              <a:rPr lang="fa-IR" b="1" dirty="0" smtClean="0">
                <a:solidFill>
                  <a:schemeClr val="accent5">
                    <a:lumMod val="75000"/>
                  </a:schemeClr>
                </a:solidFill>
                <a:cs typeface="B Nazanin" panose="00000400000000000000" pitchFamily="2" charset="-78"/>
              </a:rPr>
              <a:t/>
            </a:r>
            <a:br>
              <a:rPr lang="fa-IR" b="1" dirty="0" smtClean="0">
                <a:solidFill>
                  <a:schemeClr val="accent5">
                    <a:lumMod val="75000"/>
                  </a:schemeClr>
                </a:solidFill>
                <a:cs typeface="B Nazanin" panose="00000400000000000000" pitchFamily="2" charset="-78"/>
              </a:rPr>
            </a:br>
            <a:r>
              <a:rPr lang="fa-IR" b="1" dirty="0" smtClean="0">
                <a:solidFill>
                  <a:schemeClr val="accent5">
                    <a:lumMod val="75000"/>
                  </a:schemeClr>
                </a:solidFill>
                <a:cs typeface="B Nazanin" panose="00000400000000000000" pitchFamily="2" charset="-78"/>
              </a:rPr>
              <a:t>الف) مختصات </a:t>
            </a:r>
            <a:r>
              <a:rPr lang="fa-IR" b="1" dirty="0">
                <a:solidFill>
                  <a:schemeClr val="accent5">
                    <a:lumMod val="75000"/>
                  </a:schemeClr>
                </a:solidFill>
                <a:cs typeface="B Nazanin" panose="00000400000000000000" pitchFamily="2" charset="-78"/>
              </a:rPr>
              <a:t>زبانی</a:t>
            </a:r>
            <a:r>
              <a:rPr lang="fa-IR" b="1" dirty="0" smtClean="0">
                <a:solidFill>
                  <a:schemeClr val="accent5">
                    <a:lumMod val="75000"/>
                  </a:schemeClr>
                </a:solidFill>
                <a:cs typeface="B Nazanin" panose="00000400000000000000" pitchFamily="2" charset="-78"/>
              </a:rPr>
              <a:t> </a:t>
            </a:r>
            <a:endParaRPr lang="ar-IQ" b="1" dirty="0">
              <a:solidFill>
                <a:schemeClr val="accent5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3" y="1845734"/>
            <a:ext cx="10614767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fa-IR" sz="3900" b="1" dirty="0" smtClean="0">
                <a:cs typeface="B Nazanin" panose="00000400000000000000" pitchFamily="2" charset="-78"/>
              </a:rPr>
              <a:t>سادگی زبان شعر (این دوره را دورة تکوین زبان می نامند.)</a:t>
            </a:r>
            <a:endParaRPr lang="fa-IR" sz="3900" b="1" dirty="0">
              <a:cs typeface="B Nazanin" panose="00000400000000000000" pitchFamily="2" charset="-78"/>
            </a:endParaRPr>
          </a:p>
          <a:p>
            <a:pPr marL="742950" indent="-742950">
              <a:buFont typeface="+mj-lt"/>
              <a:buAutoNum type="arabicParenR"/>
            </a:pPr>
            <a:r>
              <a:rPr lang="fa-IR" sz="3900" b="1" dirty="0" smtClean="0">
                <a:cs typeface="B Nazanin" panose="00000400000000000000" pitchFamily="2" charset="-78"/>
              </a:rPr>
              <a:t>کمی لغات عربی و لغات بیگانه (به جز اصطلاحات دینی و علمی)</a:t>
            </a:r>
          </a:p>
          <a:p>
            <a:pPr marL="742950" indent="-742950">
              <a:buFont typeface="+mj-lt"/>
              <a:buAutoNum type="arabicParenR"/>
            </a:pPr>
            <a:r>
              <a:rPr lang="fa-IR" sz="3900" b="1" dirty="0" smtClean="0">
                <a:cs typeface="B Nazanin" panose="00000400000000000000" pitchFamily="2" charset="-78"/>
              </a:rPr>
              <a:t>تفاوت تلفظ برخی از کلمات در مقایسه با زبان امروز</a:t>
            </a:r>
          </a:p>
          <a:p>
            <a:pPr marL="742950" indent="-742950">
              <a:buFont typeface="+mj-lt"/>
              <a:buAutoNum type="arabicParenR"/>
            </a:pPr>
            <a:r>
              <a:rPr lang="fa-IR" sz="3900" b="1" dirty="0" smtClean="0">
                <a:cs typeface="B Nazanin" panose="00000400000000000000" pitchFamily="2" charset="-78"/>
              </a:rPr>
              <a:t>کهنه ومهجوربودن بخشی ازلغات درمقایسه بازبان </a:t>
            </a:r>
            <a:r>
              <a:rPr lang="fa-IR" sz="3900" b="1" dirty="0">
                <a:cs typeface="B Nazanin" panose="00000400000000000000" pitchFamily="2" charset="-78"/>
              </a:rPr>
              <a:t>امروز</a:t>
            </a:r>
          </a:p>
          <a:p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84372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480</TotalTime>
  <Words>1756</Words>
  <Application>Microsoft Office PowerPoint</Application>
  <PresentationFormat>Custom</PresentationFormat>
  <Paragraphs>170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Adjacency</vt:lpstr>
      <vt:lpstr>سبک شناسی</vt:lpstr>
      <vt:lpstr>اهداف کلی درس</vt:lpstr>
      <vt:lpstr>هدف های آموزشی از دانشجویان گرامی انتظار می رود که: </vt:lpstr>
      <vt:lpstr>سبك شناسي</vt:lpstr>
      <vt:lpstr>دسته بندی سبک بر اساس نظریه ارسطو</vt:lpstr>
      <vt:lpstr>دسته بندی سبکهای شعرفارسی از منظر ملک الشعرا بهار</vt:lpstr>
      <vt:lpstr>سبک خراسانی</vt:lpstr>
      <vt:lpstr>دسته بندی سبک خراسانی بر حسب زمان</vt:lpstr>
      <vt:lpstr>                                                        سبک خراسانی الف) مختصات زبانی </vt:lpstr>
      <vt:lpstr>                                                       سبک خراسانی ب) مختصات فکری </vt:lpstr>
      <vt:lpstr>                                              سبک خراسانی ج) مختصات ادبي </vt:lpstr>
      <vt:lpstr>سبک عراقی</vt:lpstr>
      <vt:lpstr>سبک عراقی</vt:lpstr>
      <vt:lpstr>                                                          سبک عراقی الف) مختصات زبانی</vt:lpstr>
      <vt:lpstr> ب- مختصات فکری</vt:lpstr>
      <vt:lpstr>                                                          سبک عراقی الف) مختصات ادبی</vt:lpstr>
      <vt:lpstr>سبک هندی</vt:lpstr>
      <vt:lpstr>مکتب وقوع</vt:lpstr>
      <vt:lpstr>مکتب واسوخت</vt:lpstr>
      <vt:lpstr>ویژگیهای زبانی                                سبک هندی</vt:lpstr>
      <vt:lpstr>ویژگی های فکری                               سبک هندی</vt:lpstr>
      <vt:lpstr>ویژگی های ادبی</vt:lpstr>
      <vt:lpstr>دوره مشروطه</vt:lpstr>
      <vt:lpstr>سبک دوره بازگشت</vt:lpstr>
      <vt:lpstr>مختصه های زبانی</vt:lpstr>
      <vt:lpstr>مختصه های فکری</vt:lpstr>
      <vt:lpstr>مختصه های ادبی</vt:lpstr>
      <vt:lpstr>مختصه های زبانی</vt:lpstr>
      <vt:lpstr>مختصه های فکری</vt:lpstr>
      <vt:lpstr>مختصه های ادبی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متون ادبی (نظم)</dc:title>
  <dc:creator>IB_1</dc:creator>
  <cp:lastModifiedBy>ElectroMall</cp:lastModifiedBy>
  <cp:revision>50</cp:revision>
  <dcterms:created xsi:type="dcterms:W3CDTF">2015-10-14T07:40:34Z</dcterms:created>
  <dcterms:modified xsi:type="dcterms:W3CDTF">2022-04-25T20:33:22Z</dcterms:modified>
</cp:coreProperties>
</file>