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04A3B388-CD70-4B00-84F6-A043E4D485B9}" type="datetimeFigureOut">
              <a:rPr lang="ar-IQ" smtClean="0"/>
              <a:t>10/04/1444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20555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4A3B388-CD70-4B00-84F6-A043E4D485B9}" type="datetimeFigureOut">
              <a:rPr lang="ar-IQ" smtClean="0"/>
              <a:t>10/04/1444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391323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4A3B388-CD70-4B00-84F6-A043E4D485B9}" type="datetimeFigureOut">
              <a:rPr lang="ar-IQ" smtClean="0"/>
              <a:t>10/04/1444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212035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04A3B388-CD70-4B00-84F6-A043E4D485B9}" type="datetimeFigureOut">
              <a:rPr lang="ar-IQ" smtClean="0"/>
              <a:t>10/04/1444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42236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3B388-CD70-4B00-84F6-A043E4D485B9}" type="datetimeFigureOut">
              <a:rPr lang="ar-IQ" smtClean="0"/>
              <a:t>10/04/1444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324043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4A3B388-CD70-4B00-84F6-A043E4D485B9}" type="datetimeFigureOut">
              <a:rPr lang="ar-IQ" smtClean="0"/>
              <a:t>10/04/1444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36591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04A3B388-CD70-4B00-84F6-A043E4D485B9}" type="datetimeFigureOut">
              <a:rPr lang="ar-IQ" smtClean="0"/>
              <a:t>10/04/1444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229809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04A3B388-CD70-4B00-84F6-A043E4D485B9}" type="datetimeFigureOut">
              <a:rPr lang="ar-IQ" smtClean="0"/>
              <a:t>10/04/1444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87812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3B388-CD70-4B00-84F6-A043E4D485B9}" type="datetimeFigureOut">
              <a:rPr lang="ar-IQ" smtClean="0"/>
              <a:t>10/04/1444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294206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3B388-CD70-4B00-84F6-A043E4D485B9}" type="datetimeFigureOut">
              <a:rPr lang="ar-IQ" smtClean="0"/>
              <a:t>10/04/1444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3734855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3B388-CD70-4B00-84F6-A043E4D485B9}" type="datetimeFigureOut">
              <a:rPr lang="ar-IQ" smtClean="0"/>
              <a:t>10/04/1444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E2F1B23-3812-47BE-9715-889AE203F882}" type="slidenum">
              <a:rPr lang="ar-IQ" smtClean="0"/>
              <a:t>‹#›</a:t>
            </a:fld>
            <a:endParaRPr lang="ar-IQ"/>
          </a:p>
        </p:txBody>
      </p:sp>
    </p:spTree>
    <p:extLst>
      <p:ext uri="{BB962C8B-B14F-4D97-AF65-F5344CB8AC3E}">
        <p14:creationId xmlns:p14="http://schemas.microsoft.com/office/powerpoint/2010/main" val="19290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A3B388-CD70-4B00-84F6-A043E4D485B9}" type="datetimeFigureOut">
              <a:rPr lang="ar-IQ" smtClean="0"/>
              <a:t>10/04/1444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E2F1B23-3812-47BE-9715-889AE203F882}" type="slidenum">
              <a:rPr lang="ar-IQ" smtClean="0"/>
              <a:t>‹#›</a:t>
            </a:fld>
            <a:endParaRPr lang="ar-IQ"/>
          </a:p>
        </p:txBody>
      </p:sp>
    </p:spTree>
    <p:extLst>
      <p:ext uri="{BB962C8B-B14F-4D97-AF65-F5344CB8AC3E}">
        <p14:creationId xmlns:p14="http://schemas.microsoft.com/office/powerpoint/2010/main" val="3893831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Instruments , tools and equipment use during animal husbandry procedures </a:t>
            </a:r>
            <a:endParaRPr lang="ar-IQ" sz="3600" dirty="0"/>
          </a:p>
        </p:txBody>
      </p:sp>
      <p:sp>
        <p:nvSpPr>
          <p:cNvPr id="3" name="Subtitle 2"/>
          <p:cNvSpPr>
            <a:spLocks noGrp="1"/>
          </p:cNvSpPr>
          <p:nvPr>
            <p:ph type="subTitle" idx="1"/>
          </p:nvPr>
        </p:nvSpPr>
        <p:spPr/>
        <p:txBody>
          <a:bodyPr/>
          <a:lstStyle/>
          <a:p>
            <a:r>
              <a:rPr lang="en-US" dirty="0" smtClean="0">
                <a:solidFill>
                  <a:srgbClr val="C00000"/>
                </a:solidFill>
              </a:rPr>
              <a:t>Presented by :Dr. Jinan Najdat </a:t>
            </a:r>
          </a:p>
          <a:p>
            <a:r>
              <a:rPr lang="en-US" dirty="0" smtClean="0">
                <a:solidFill>
                  <a:srgbClr val="C00000"/>
                </a:solidFill>
              </a:rPr>
              <a:t>Dr. Ekhlas salih</a:t>
            </a:r>
            <a:r>
              <a:rPr lang="en-US" dirty="0" smtClean="0"/>
              <a:t> </a:t>
            </a:r>
            <a:endParaRPr lang="ar-IQ" dirty="0"/>
          </a:p>
        </p:txBody>
      </p:sp>
      <p:pic>
        <p:nvPicPr>
          <p:cNvPr id="1026" name="Picture 2" descr="C:\Users\NoorErbil\Desktop\animal manag&amp;husbandry2022-2023\tools of husband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50912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oorErbil\Desktop\animal manag&amp;husbandry2022-2023\tools sry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2514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ivestock production tools and equipment - Form 1 Agriculture Notes - Easy  Elim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04664"/>
            <a:ext cx="22860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Mastitis testing tools</a:t>
            </a:r>
            <a:endParaRPr lang="ar-IQ" dirty="0"/>
          </a:p>
        </p:txBody>
      </p:sp>
      <p:sp>
        <p:nvSpPr>
          <p:cNvPr id="3" name="Content Placeholder 2"/>
          <p:cNvSpPr>
            <a:spLocks noGrp="1"/>
          </p:cNvSpPr>
          <p:nvPr>
            <p:ph idx="1"/>
          </p:nvPr>
        </p:nvSpPr>
        <p:spPr/>
        <p:txBody>
          <a:bodyPr/>
          <a:lstStyle/>
          <a:p>
            <a:pPr marL="0" indent="0" algn="l">
              <a:buNone/>
            </a:pPr>
            <a:r>
              <a:rPr lang="en-US" dirty="0" smtClean="0"/>
              <a:t>2-California Mastitis Test(CMT):</a:t>
            </a:r>
          </a:p>
          <a:p>
            <a:pPr marL="0" indent="0" algn="l">
              <a:buNone/>
            </a:pPr>
            <a:r>
              <a:rPr lang="en-US" dirty="0" smtClean="0"/>
              <a:t>This test consist of a paddle with 4 cups one for each quarter(front left, front-right, hind-</a:t>
            </a:r>
            <a:r>
              <a:rPr lang="ar-IQ" dirty="0" smtClean="0"/>
              <a:t> صهفا </a:t>
            </a:r>
            <a:r>
              <a:rPr lang="en-US" dirty="0" smtClean="0"/>
              <a:t>left, hind-right) with test solution from CMT bottle, if the mix of milk and test solution stay liquid the quarter is healthy but if the mix show stickiness' indicate mastitis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3346" y="4725144"/>
            <a:ext cx="25336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08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Hoof trimming tools</a:t>
            </a:r>
            <a:endParaRPr lang="ar-IQ" dirty="0"/>
          </a:p>
        </p:txBody>
      </p:sp>
      <p:sp>
        <p:nvSpPr>
          <p:cNvPr id="3" name="Content Placeholder 2"/>
          <p:cNvSpPr>
            <a:spLocks noGrp="1"/>
          </p:cNvSpPr>
          <p:nvPr>
            <p:ph idx="1"/>
          </p:nvPr>
        </p:nvSpPr>
        <p:spPr/>
        <p:txBody>
          <a:bodyPr/>
          <a:lstStyle/>
          <a:p>
            <a:pPr marL="0" indent="0" algn="l">
              <a:buNone/>
            </a:pPr>
            <a:r>
              <a:rPr lang="en-US" dirty="0" smtClean="0"/>
              <a:t>In some areas and specially where the ground is soft the hooves of animal grow faster  so hoof trimming become necessary in order for animal to be able to walk normally ,deformed hoofs makes animal walking difficult and painful . </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355570"/>
            <a:ext cx="2736304" cy="20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4355570"/>
            <a:ext cx="3168353" cy="198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592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Glass slides for making blood smears</a:t>
            </a:r>
            <a:endParaRPr lang="ar-IQ" dirty="0"/>
          </a:p>
        </p:txBody>
      </p:sp>
      <p:sp>
        <p:nvSpPr>
          <p:cNvPr id="3" name="Content Placeholder 2"/>
          <p:cNvSpPr>
            <a:spLocks noGrp="1"/>
          </p:cNvSpPr>
          <p:nvPr>
            <p:ph idx="1"/>
          </p:nvPr>
        </p:nvSpPr>
        <p:spPr/>
        <p:txBody>
          <a:bodyPr/>
          <a:lstStyle/>
          <a:p>
            <a:pPr marL="0" indent="0" algn="l">
              <a:buNone/>
            </a:pPr>
            <a:r>
              <a:rPr lang="en-US" dirty="0" smtClean="0"/>
              <a:t>Blood samples are useful for examining diseases in cattle such as </a:t>
            </a:r>
            <a:r>
              <a:rPr lang="en-US" dirty="0" err="1"/>
              <a:t>B</a:t>
            </a:r>
            <a:r>
              <a:rPr lang="en-US" dirty="0" err="1" smtClean="0"/>
              <a:t>abesiosis</a:t>
            </a:r>
            <a:r>
              <a:rPr lang="en-US" dirty="0" smtClean="0"/>
              <a:t> and </a:t>
            </a:r>
            <a:r>
              <a:rPr lang="en-US" dirty="0" err="1" smtClean="0"/>
              <a:t>Anaplasmosis</a:t>
            </a:r>
            <a:r>
              <a:rPr lang="en-US" dirty="0" smtClean="0"/>
              <a:t> caused by </a:t>
            </a:r>
            <a:r>
              <a:rPr lang="en-US" dirty="0" err="1" smtClean="0"/>
              <a:t>organisims</a:t>
            </a:r>
            <a:r>
              <a:rPr lang="en-US" dirty="0" smtClean="0"/>
              <a:t> will show under microscope in a good blood smear </a:t>
            </a:r>
          </a:p>
          <a:p>
            <a:pPr marL="0" indent="0" algn="l">
              <a:buNone/>
            </a:pPr>
            <a:r>
              <a:rPr lang="en-US" dirty="0" smtClean="0"/>
              <a:t>  </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035" y="4221088"/>
            <a:ext cx="486287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Burdizzo castrator</a:t>
            </a:r>
            <a:endParaRPr lang="ar-IQ" dirty="0"/>
          </a:p>
        </p:txBody>
      </p:sp>
      <p:sp>
        <p:nvSpPr>
          <p:cNvPr id="3" name="Content Placeholder 2"/>
          <p:cNvSpPr>
            <a:spLocks noGrp="1"/>
          </p:cNvSpPr>
          <p:nvPr>
            <p:ph idx="1"/>
          </p:nvPr>
        </p:nvSpPr>
        <p:spPr/>
        <p:txBody>
          <a:bodyPr>
            <a:normAutofit lnSpcReduction="10000"/>
          </a:bodyPr>
          <a:lstStyle/>
          <a:p>
            <a:pPr marL="0" indent="0" algn="l">
              <a:buNone/>
            </a:pPr>
            <a:r>
              <a:rPr lang="en-US" dirty="0" smtClean="0"/>
              <a:t>Burdizzo castrator is the best and cleanest tool for bulls and rams and bucks . Two different sizes are available (14 for bulls and smaller size for sheep and goats.</a:t>
            </a:r>
          </a:p>
          <a:p>
            <a:pPr marL="0" indent="0" algn="l">
              <a:buNone/>
            </a:pPr>
            <a:endParaRPr lang="en-US" dirty="0"/>
          </a:p>
          <a:p>
            <a:pPr marL="0" indent="0" algn="l">
              <a:buNone/>
            </a:pPr>
            <a:endParaRPr lang="en-US" dirty="0" smtClean="0"/>
          </a:p>
          <a:p>
            <a:pPr marL="0" indent="0" algn="l">
              <a:buNone/>
            </a:pPr>
            <a:endParaRPr lang="en-US" dirty="0"/>
          </a:p>
          <a:p>
            <a:pPr marL="0" indent="0" algn="l">
              <a:buNone/>
            </a:pPr>
            <a:r>
              <a:rPr lang="en-US" dirty="0" smtClean="0"/>
              <a:t>         Size14                                      </a:t>
            </a:r>
            <a:r>
              <a:rPr lang="en-US" dirty="0" err="1" smtClean="0"/>
              <a:t>ssssho</a:t>
            </a:r>
            <a:r>
              <a:rPr lang="en-US" dirty="0" smtClean="0"/>
              <a:t>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43" y="3807430"/>
            <a:ext cx="38100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NoorErbil\Desktop\animal manag&amp;husbandry2022-2023\sheep and goat burdizz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645024"/>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998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Trocar </a:t>
            </a:r>
            <a:endParaRPr lang="ar-IQ" dirty="0"/>
          </a:p>
        </p:txBody>
      </p:sp>
      <p:sp>
        <p:nvSpPr>
          <p:cNvPr id="3" name="Content Placeholder 2"/>
          <p:cNvSpPr>
            <a:spLocks noGrp="1"/>
          </p:cNvSpPr>
          <p:nvPr>
            <p:ph idx="1"/>
          </p:nvPr>
        </p:nvSpPr>
        <p:spPr/>
        <p:txBody>
          <a:bodyPr/>
          <a:lstStyle/>
          <a:p>
            <a:pPr marL="0" indent="0" algn="l">
              <a:buNone/>
            </a:pPr>
            <a:r>
              <a:rPr lang="en-US" dirty="0" smtClean="0"/>
              <a:t>Trocar for making a hole into the rumen to treat serious cases of bloat .the trocar has an inside tube  or canula which left in the wound and anti bloat medicine can be directly administer through this tube into stomach </a:t>
            </a:r>
          </a:p>
          <a:p>
            <a:pPr marL="0" indent="0" algn="l">
              <a:buNone/>
            </a:pPr>
            <a:r>
              <a:rPr lang="en-US" dirty="0" smtClean="0"/>
              <a:t>   </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437112"/>
            <a:ext cx="533046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00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important tools </a:t>
            </a:r>
            <a:endParaRPr lang="ar-IQ" dirty="0"/>
          </a:p>
        </p:txBody>
      </p:sp>
      <p:sp>
        <p:nvSpPr>
          <p:cNvPr id="3" name="Content Placeholder 2"/>
          <p:cNvSpPr>
            <a:spLocks noGrp="1"/>
          </p:cNvSpPr>
          <p:nvPr>
            <p:ph idx="1"/>
          </p:nvPr>
        </p:nvSpPr>
        <p:spPr/>
        <p:txBody>
          <a:bodyPr>
            <a:normAutofit fontScale="92500" lnSpcReduction="20000"/>
          </a:bodyPr>
          <a:lstStyle/>
          <a:p>
            <a:pPr marL="0" indent="0" algn="l">
              <a:buNone/>
            </a:pPr>
            <a:r>
              <a:rPr lang="en-US" dirty="0" smtClean="0"/>
              <a:t>*</a:t>
            </a:r>
            <a:r>
              <a:rPr lang="en-US" sz="3500" b="1" dirty="0" smtClean="0">
                <a:solidFill>
                  <a:srgbClr val="FF0000"/>
                </a:solidFill>
                <a:cs typeface="+mj-cs"/>
              </a:rPr>
              <a:t>Bandages</a:t>
            </a:r>
            <a:r>
              <a:rPr lang="en-US" sz="3500" dirty="0" smtClean="0">
                <a:cs typeface="+mj-cs"/>
              </a:rPr>
              <a:t> and clean clothes for cleaning wounds and covering them and for holding broken legs in place</a:t>
            </a:r>
          </a:p>
          <a:p>
            <a:pPr marL="0" indent="0" algn="l">
              <a:buNone/>
            </a:pPr>
            <a:r>
              <a:rPr lang="en-US" sz="3500" dirty="0" smtClean="0">
                <a:cs typeface="+mj-cs"/>
              </a:rPr>
              <a:t>*</a:t>
            </a:r>
            <a:r>
              <a:rPr lang="en-US" sz="3500" b="1" dirty="0" smtClean="0">
                <a:solidFill>
                  <a:srgbClr val="FFC000"/>
                </a:solidFill>
                <a:cs typeface="+mj-cs"/>
              </a:rPr>
              <a:t>Container</a:t>
            </a:r>
            <a:r>
              <a:rPr lang="en-US" sz="3500" dirty="0" smtClean="0">
                <a:cs typeface="+mj-cs"/>
              </a:rPr>
              <a:t> for sterilizing equipment</a:t>
            </a:r>
          </a:p>
          <a:p>
            <a:pPr marL="0" indent="0" algn="l">
              <a:buNone/>
            </a:pPr>
            <a:r>
              <a:rPr lang="en-US" sz="3500" dirty="0" smtClean="0">
                <a:cs typeface="+mj-cs"/>
              </a:rPr>
              <a:t>*</a:t>
            </a:r>
            <a:r>
              <a:rPr lang="en-US" sz="3500" b="1" dirty="0" smtClean="0">
                <a:solidFill>
                  <a:srgbClr val="92D050"/>
                </a:solidFill>
                <a:cs typeface="+mj-cs"/>
              </a:rPr>
              <a:t>Rope</a:t>
            </a:r>
            <a:r>
              <a:rPr lang="en-US" sz="3500" dirty="0" smtClean="0">
                <a:cs typeface="+mj-cs"/>
              </a:rPr>
              <a:t> which is essential for any livestock keeper very useful for tying up animals or useful hen assisting a cow  with difficult birth.</a:t>
            </a:r>
          </a:p>
          <a:p>
            <a:pPr marL="0" indent="0" algn="l">
              <a:buNone/>
            </a:pPr>
            <a:r>
              <a:rPr lang="en-US" sz="3500" dirty="0" smtClean="0">
                <a:cs typeface="+mj-cs"/>
              </a:rPr>
              <a:t>*</a:t>
            </a:r>
            <a:r>
              <a:rPr lang="en-US" sz="3500" b="1" dirty="0" smtClean="0">
                <a:solidFill>
                  <a:srgbClr val="00B050"/>
                </a:solidFill>
                <a:cs typeface="+mj-cs"/>
              </a:rPr>
              <a:t>syringes and needles </a:t>
            </a:r>
            <a:r>
              <a:rPr lang="en-US" sz="3500" dirty="0" smtClean="0">
                <a:cs typeface="+mj-cs"/>
              </a:rPr>
              <a:t>for injection. </a:t>
            </a:r>
          </a:p>
          <a:p>
            <a:pPr marL="0" indent="0" algn="l">
              <a:buNone/>
            </a:pPr>
            <a:r>
              <a:rPr lang="en-US" sz="3500" dirty="0" smtClean="0">
                <a:cs typeface="+mj-cs"/>
              </a:rPr>
              <a:t>*</a:t>
            </a:r>
            <a:r>
              <a:rPr lang="en-US" sz="3500" b="1" dirty="0" smtClean="0">
                <a:solidFill>
                  <a:srgbClr val="00B0F0"/>
                </a:solidFill>
                <a:cs typeface="+mj-cs"/>
              </a:rPr>
              <a:t>castration rings </a:t>
            </a:r>
            <a:r>
              <a:rPr lang="en-US" sz="3500" dirty="0" smtClean="0">
                <a:cs typeface="+mj-cs"/>
              </a:rPr>
              <a:t>mostly for goats and sheep and small new born calves.</a:t>
            </a:r>
            <a:r>
              <a:rPr lang="en-US" dirty="0" smtClean="0"/>
              <a:t> </a:t>
            </a:r>
            <a:endParaRPr lang="ar-IQ" dirty="0"/>
          </a:p>
        </p:txBody>
      </p:sp>
    </p:spTree>
    <p:extLst>
      <p:ext uri="{BB962C8B-B14F-4D97-AF65-F5344CB8AC3E}">
        <p14:creationId xmlns:p14="http://schemas.microsoft.com/office/powerpoint/2010/main" val="877564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p:txBody>
          <a:bodyPr/>
          <a:lstStyle/>
          <a:p>
            <a:pPr marL="0" indent="0" algn="ctr">
              <a:buNone/>
            </a:pPr>
            <a:r>
              <a:rPr lang="en-US" dirty="0" smtClean="0"/>
              <a:t>Thanks for your attention</a:t>
            </a:r>
            <a:endParaRPr lang="ar-IQ" dirty="0"/>
          </a:p>
        </p:txBody>
      </p:sp>
    </p:spTree>
    <p:extLst>
      <p:ext uri="{BB962C8B-B14F-4D97-AF65-F5344CB8AC3E}">
        <p14:creationId xmlns:p14="http://schemas.microsoft.com/office/powerpoint/2010/main" val="29758485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use the tools</a:t>
            </a:r>
            <a:endParaRPr lang="ar-IQ" dirty="0"/>
          </a:p>
        </p:txBody>
      </p:sp>
      <p:sp>
        <p:nvSpPr>
          <p:cNvPr id="3" name="Content Placeholder 2"/>
          <p:cNvSpPr>
            <a:spLocks noGrp="1"/>
          </p:cNvSpPr>
          <p:nvPr>
            <p:ph idx="1"/>
          </p:nvPr>
        </p:nvSpPr>
        <p:spPr/>
        <p:txBody>
          <a:bodyPr>
            <a:normAutofit lnSpcReduction="10000"/>
          </a:bodyPr>
          <a:lstStyle/>
          <a:p>
            <a:pPr marL="0" indent="0" algn="l">
              <a:buNone/>
            </a:pPr>
            <a:r>
              <a:rPr lang="en-US" dirty="0" smtClean="0"/>
              <a:t>Any farm live stock farmer is aware that live stock need tender loving care in order to benefit the owner, so since there are many health challenges to keeping healthy livestock it is essential to also know the basics of good animal care.</a:t>
            </a:r>
          </a:p>
          <a:p>
            <a:pPr marL="0" indent="0" algn="l">
              <a:buNone/>
            </a:pPr>
            <a:r>
              <a:rPr lang="en-US" dirty="0" smtClean="0"/>
              <a:t>It may not come as much surprise that animals respond to tender loving care by coming more productive .  </a:t>
            </a:r>
            <a:endParaRPr lang="ar-IQ" dirty="0"/>
          </a:p>
        </p:txBody>
      </p:sp>
    </p:spTree>
    <p:extLst>
      <p:ext uri="{BB962C8B-B14F-4D97-AF65-F5344CB8AC3E}">
        <p14:creationId xmlns:p14="http://schemas.microsoft.com/office/powerpoint/2010/main" val="63872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Importance tools for good care of animal</a:t>
            </a:r>
            <a:endParaRPr lang="ar-IQ" sz="3600" dirty="0"/>
          </a:p>
        </p:txBody>
      </p:sp>
      <p:sp>
        <p:nvSpPr>
          <p:cNvPr id="3" name="Content Placeholder 2"/>
          <p:cNvSpPr>
            <a:spLocks noGrp="1"/>
          </p:cNvSpPr>
          <p:nvPr>
            <p:ph idx="1"/>
          </p:nvPr>
        </p:nvSpPr>
        <p:spPr/>
        <p:txBody>
          <a:bodyPr>
            <a:normAutofit fontScale="92500" lnSpcReduction="10000"/>
          </a:bodyPr>
          <a:lstStyle/>
          <a:p>
            <a:pPr marL="0" indent="0" algn="l">
              <a:buNone/>
            </a:pPr>
            <a:r>
              <a:rPr lang="en-US" dirty="0" smtClean="0"/>
              <a:t>To take good care of animals, to diagnoses if animals are diseased and to treat animals there are some tools that can be useful and practical to have within reach in the following some of the more common tools are listed :-</a:t>
            </a:r>
          </a:p>
          <a:p>
            <a:pPr marL="0" indent="0" algn="l">
              <a:buNone/>
            </a:pPr>
            <a:r>
              <a:rPr lang="en-US" dirty="0" smtClean="0"/>
              <a:t>1- mouth Gages :</a:t>
            </a:r>
          </a:p>
          <a:p>
            <a:pPr marL="0" indent="0" algn="l">
              <a:buNone/>
            </a:pPr>
            <a:r>
              <a:rPr lang="en-US" dirty="0"/>
              <a:t>Mouth gags are surgical devices placed between the upper and the lower jaw to prevent the mouth from closing during operative procedures of the mouth or throat</a:t>
            </a:r>
            <a:r>
              <a:rPr lang="en-US" dirty="0" smtClean="0"/>
              <a:t> </a:t>
            </a:r>
            <a:endParaRPr lang="ar-IQ" dirty="0"/>
          </a:p>
        </p:txBody>
      </p:sp>
    </p:spTree>
    <p:extLst>
      <p:ext uri="{BB962C8B-B14F-4D97-AF65-F5344CB8AC3E}">
        <p14:creationId xmlns:p14="http://schemas.microsoft.com/office/powerpoint/2010/main" val="1139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mouth gags</a:t>
            </a:r>
            <a:endParaRPr lang="ar-IQ" dirty="0"/>
          </a:p>
        </p:txBody>
      </p:sp>
      <p:sp>
        <p:nvSpPr>
          <p:cNvPr id="3" name="Content Placeholder 2"/>
          <p:cNvSpPr>
            <a:spLocks noGrp="1"/>
          </p:cNvSpPr>
          <p:nvPr>
            <p:ph idx="1"/>
          </p:nvPr>
        </p:nvSpPr>
        <p:spPr/>
        <p:txBody>
          <a:bodyPr>
            <a:normAutofit fontScale="92500" lnSpcReduction="20000"/>
          </a:bodyPr>
          <a:lstStyle/>
          <a:p>
            <a:pPr marL="0" indent="0" algn="l">
              <a:buNone/>
            </a:pPr>
            <a:r>
              <a:rPr lang="en-US" dirty="0" smtClean="0">
                <a:cs typeface="+mj-cs"/>
              </a:rPr>
              <a:t> There are many uses of this device in animal farm</a:t>
            </a:r>
          </a:p>
          <a:p>
            <a:pPr marL="0" indent="0" algn="l">
              <a:buNone/>
            </a:pPr>
            <a:r>
              <a:rPr lang="en-US" dirty="0" smtClean="0">
                <a:cs typeface="+mj-cs"/>
              </a:rPr>
              <a:t>1-Signs </a:t>
            </a:r>
            <a:r>
              <a:rPr lang="en-US" dirty="0">
                <a:cs typeface="+mj-cs"/>
              </a:rPr>
              <a:t>of health</a:t>
            </a:r>
          </a:p>
          <a:p>
            <a:pPr marL="0" indent="0" algn="l">
              <a:buNone/>
            </a:pPr>
            <a:r>
              <a:rPr lang="en-US" dirty="0" smtClean="0">
                <a:cs typeface="+mj-cs"/>
              </a:rPr>
              <a:t>2-dentition</a:t>
            </a:r>
          </a:p>
          <a:p>
            <a:pPr marL="0" indent="0" algn="l">
              <a:buNone/>
            </a:pPr>
            <a:r>
              <a:rPr lang="en-US" dirty="0" smtClean="0">
                <a:cs typeface="+mj-cs"/>
              </a:rPr>
              <a:t>3-diseases </a:t>
            </a:r>
            <a:r>
              <a:rPr lang="en-US" dirty="0">
                <a:cs typeface="+mj-cs"/>
              </a:rPr>
              <a:t>detection </a:t>
            </a:r>
            <a:endParaRPr lang="en-US" dirty="0" smtClean="0">
              <a:cs typeface="+mj-cs"/>
            </a:endParaRPr>
          </a:p>
          <a:p>
            <a:pPr marL="0" indent="0" algn="l">
              <a:buNone/>
            </a:pPr>
            <a:r>
              <a:rPr lang="en-US" dirty="0" smtClean="0">
                <a:cs typeface="+mj-cs"/>
              </a:rPr>
              <a:t>4-Removal </a:t>
            </a:r>
            <a:r>
              <a:rPr lang="en-US" dirty="0">
                <a:cs typeface="+mj-cs"/>
              </a:rPr>
              <a:t>of foreign </a:t>
            </a:r>
            <a:r>
              <a:rPr lang="en-US" dirty="0" smtClean="0">
                <a:cs typeface="+mj-cs"/>
              </a:rPr>
              <a:t>bodies</a:t>
            </a:r>
          </a:p>
          <a:p>
            <a:pPr marL="0" indent="0" algn="l">
              <a:buNone/>
            </a:pPr>
            <a:r>
              <a:rPr lang="en-US" dirty="0" smtClean="0"/>
              <a:t>5-drug </a:t>
            </a:r>
            <a:r>
              <a:rPr lang="en-US" dirty="0"/>
              <a:t>administration </a:t>
            </a:r>
          </a:p>
          <a:p>
            <a:pPr marL="0" indent="0" algn="l">
              <a:buNone/>
            </a:pPr>
            <a:r>
              <a:rPr lang="en-US" dirty="0" smtClean="0"/>
              <a:t>6-washing </a:t>
            </a:r>
            <a:r>
              <a:rPr lang="en-US" dirty="0"/>
              <a:t>and antisepsis of </a:t>
            </a:r>
            <a:r>
              <a:rPr lang="en-US" dirty="0" smtClean="0"/>
              <a:t>mouth</a:t>
            </a:r>
          </a:p>
          <a:p>
            <a:pPr marL="0" indent="0" algn="l">
              <a:buNone/>
            </a:pPr>
            <a:r>
              <a:rPr lang="en-US" dirty="0" smtClean="0">
                <a:cs typeface="+mj-cs"/>
              </a:rPr>
              <a:t>7-rasping </a:t>
            </a:r>
            <a:r>
              <a:rPr lang="en-US" dirty="0">
                <a:cs typeface="+mj-cs"/>
              </a:rPr>
              <a:t>of the teeth</a:t>
            </a:r>
          </a:p>
          <a:p>
            <a:pPr marL="0" indent="0" algn="l">
              <a:buNone/>
            </a:pPr>
            <a:r>
              <a:rPr lang="en-US" dirty="0">
                <a:cs typeface="+mj-cs"/>
              </a:rPr>
              <a:t>8-In horse-for application of stomach tube</a:t>
            </a:r>
            <a:r>
              <a:rPr lang="en-US" b="1" dirty="0"/>
              <a:t> </a:t>
            </a:r>
            <a:endParaRPr lang="ar-IQ" dirty="0">
              <a:cs typeface="+mj-cs"/>
            </a:endParaRPr>
          </a:p>
        </p:txBody>
      </p:sp>
    </p:spTree>
    <p:extLst>
      <p:ext uri="{BB962C8B-B14F-4D97-AF65-F5344CB8AC3E}">
        <p14:creationId xmlns:p14="http://schemas.microsoft.com/office/powerpoint/2010/main" val="1062236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US" sz="3200" dirty="0" smtClean="0"/>
              <a:t>DIFFERENT TYPES OF MOUTH GAGS</a:t>
            </a:r>
            <a:endParaRPr lang="ar-IQ" sz="3200" dirty="0"/>
          </a:p>
        </p:txBody>
      </p:sp>
      <p:sp>
        <p:nvSpPr>
          <p:cNvPr id="4" name="Content Placeholder 3"/>
          <p:cNvSpPr>
            <a:spLocks noGrp="1"/>
          </p:cNvSpPr>
          <p:nvPr>
            <p:ph sz="half" idx="2"/>
          </p:nvPr>
        </p:nvSpPr>
        <p:spPr/>
        <p:txBody>
          <a:bodyPr/>
          <a:lstStyle/>
          <a:p>
            <a:endParaRPr lang="ar-IQ" dirty="0"/>
          </a:p>
        </p:txBody>
      </p:sp>
      <p:pic>
        <p:nvPicPr>
          <p:cNvPr id="5" name="Picture 2" descr="C:\Users\NoorErbil\Desktop\animal manag&amp;husbandry2022-2023\mouth gage of dog.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20574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NoorErbil\Desktop\animal manag&amp;husbandry2022-2023\CAT MOUTH G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653135"/>
            <a:ext cx="1731341" cy="115212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NoorErbil\Desktop\animal manag&amp;husbandry2022-2023\CAT GA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696547"/>
            <a:ext cx="1525711" cy="10152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NoorErbil\Desktop\animal manag&amp;husbandry2022-2023\mouth gage do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272" y="2355540"/>
            <a:ext cx="1433210" cy="142684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NoorErbil\Desktop\animal manag&amp;husbandry2022-2023\HORSE MOUTH GA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204864"/>
            <a:ext cx="1681815" cy="9418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NoorErbil\Desktop\animal manag&amp;husbandry2022-2023\HORSE GAG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2127143"/>
            <a:ext cx="1396553" cy="101953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NoorErbil\Desktop\animal manag&amp;husbandry2022-2023\CATTLE GA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040" y="3578625"/>
            <a:ext cx="1407284" cy="14072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NoorErbil\Desktop\animal manag&amp;husbandry2022-2023\CATTLE GAG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2550" y="3491133"/>
            <a:ext cx="1582267" cy="1582267"/>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NoorErbil\Desktop\animal manag&amp;husbandry2022-2023\DRINKING WATER  GA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4330" y="5073400"/>
            <a:ext cx="1049525" cy="104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39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THERMOMETER</a:t>
            </a:r>
            <a:endParaRPr lang="ar-IQ" sz="3600" dirty="0"/>
          </a:p>
        </p:txBody>
      </p:sp>
      <p:sp>
        <p:nvSpPr>
          <p:cNvPr id="3" name="Content Placeholder 2"/>
          <p:cNvSpPr>
            <a:spLocks noGrp="1"/>
          </p:cNvSpPr>
          <p:nvPr>
            <p:ph idx="1"/>
          </p:nvPr>
        </p:nvSpPr>
        <p:spPr/>
        <p:txBody>
          <a:bodyPr/>
          <a:lstStyle/>
          <a:p>
            <a:pPr marL="0" indent="0" algn="l">
              <a:buNone/>
            </a:pPr>
            <a:r>
              <a:rPr lang="en-US" dirty="0" smtClean="0"/>
              <a:t>A thermometer is very useful to check body temperature and the veterinary one is very cheap can be found in most agro-vet shops help farmer in judging animal health.</a:t>
            </a:r>
          </a:p>
          <a:p>
            <a:pPr marL="0" indent="0" algn="l">
              <a:buNone/>
            </a:pPr>
            <a:r>
              <a:rPr lang="en-US" dirty="0" smtClean="0"/>
              <a:t>If body temperature significantly (</a:t>
            </a:r>
            <a:r>
              <a:rPr lang="en-US" dirty="0" smtClean="0">
                <a:latin typeface="Times New Roman"/>
                <a:cs typeface="Times New Roman"/>
              </a:rPr>
              <a:t>&lt;0.5-1C˚)higher or lower indicated below there is usually a problem to be solved.</a:t>
            </a:r>
            <a:endParaRPr lang="ar-IQ" dirty="0"/>
          </a:p>
        </p:txBody>
      </p:sp>
      <p:pic>
        <p:nvPicPr>
          <p:cNvPr id="4099" name="Picture 3" descr="C:\Users\NoorErbil\Desktop\animal manag&amp;husbandry2022-2023\thermo of d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2656"/>
            <a:ext cx="1947757"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2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THERMOMETER</a:t>
            </a:r>
            <a:endParaRPr lang="ar-IQ" sz="3600" dirty="0"/>
          </a:p>
        </p:txBody>
      </p:sp>
      <p:sp>
        <p:nvSpPr>
          <p:cNvPr id="4" name="Content Placeholder 3"/>
          <p:cNvSpPr>
            <a:spLocks noGrp="1"/>
          </p:cNvSpPr>
          <p:nvPr>
            <p:ph sz="half" idx="2"/>
          </p:nvPr>
        </p:nvSpPr>
        <p:spPr/>
        <p:txBody>
          <a:bodyPr/>
          <a:lstStyle/>
          <a:p>
            <a:endParaRPr lang="ar-IQ" dirty="0"/>
          </a:p>
        </p:txBody>
      </p:sp>
      <p:pic>
        <p:nvPicPr>
          <p:cNvPr id="5"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4469" y="1988840"/>
            <a:ext cx="1889619" cy="20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NoorErbil\Desktop\animal manag&amp;husbandry2022-2023\cat therm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43711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758863"/>
            <a:ext cx="2592337" cy="197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C:\Users\NoorErbil\Desktop\animal manag&amp;husbandry2022-2023\red-cat-lying-thermometer-concept-veterinary-animal-health-studio-shot-849621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5295" y="3933056"/>
            <a:ext cx="2332484" cy="166682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NoorErbil\Desktop\animal manag&amp;husbandry2022-2023\thermo of hor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3782115"/>
            <a:ext cx="2293972" cy="152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220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temperature of animal</a:t>
            </a:r>
            <a:endParaRPr lang="ar-IQ" dirty="0"/>
          </a:p>
        </p:txBody>
      </p:sp>
      <p:sp>
        <p:nvSpPr>
          <p:cNvPr id="3" name="Content Placeholder 2"/>
          <p:cNvSpPr>
            <a:spLocks noGrp="1"/>
          </p:cNvSpPr>
          <p:nvPr>
            <p:ph idx="1"/>
          </p:nvPr>
        </p:nvSpPr>
        <p:spPr/>
        <p:txBody>
          <a:bodyPr/>
          <a:lstStyle/>
          <a:p>
            <a:pPr marL="0" indent="0">
              <a:buNone/>
            </a:pP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7200800" cy="436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35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Mastitis testing tools</a:t>
            </a:r>
            <a:endParaRPr lang="ar-IQ" dirty="0"/>
          </a:p>
        </p:txBody>
      </p:sp>
      <p:sp>
        <p:nvSpPr>
          <p:cNvPr id="3" name="Content Placeholder 2"/>
          <p:cNvSpPr>
            <a:spLocks noGrp="1"/>
          </p:cNvSpPr>
          <p:nvPr>
            <p:ph idx="1"/>
          </p:nvPr>
        </p:nvSpPr>
        <p:spPr/>
        <p:txBody>
          <a:bodyPr/>
          <a:lstStyle/>
          <a:p>
            <a:pPr marL="0" indent="0" algn="l">
              <a:buNone/>
            </a:pPr>
            <a:r>
              <a:rPr lang="en-US" dirty="0" smtClean="0"/>
              <a:t>Consist from</a:t>
            </a:r>
          </a:p>
          <a:p>
            <a:pPr marL="0" indent="0" algn="l">
              <a:buNone/>
            </a:pPr>
            <a:r>
              <a:rPr lang="en-US" dirty="0"/>
              <a:t>1-strip cup</a:t>
            </a:r>
            <a:r>
              <a:rPr lang="en-US" dirty="0" smtClean="0"/>
              <a:t> </a:t>
            </a:r>
          </a:p>
          <a:p>
            <a:pPr marL="0" indent="0" algn="l">
              <a:buNone/>
            </a:pPr>
            <a:r>
              <a:rPr lang="en-US" dirty="0" smtClean="0"/>
              <a:t>Very useful tool and important for all dairy farmer, milking first few strip cup will show if there is any lumps present indicating beginning of mastitis. </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571798"/>
            <a:ext cx="25336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604</Words>
  <Application>Microsoft Office PowerPoint</Application>
  <PresentationFormat>On-screen Show (4:3)</PresentationFormat>
  <Paragraphs>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Instruments , tools and equipment use during animal husbandry procedures </vt:lpstr>
      <vt:lpstr>Importance of use the tools</vt:lpstr>
      <vt:lpstr>Importance tools for good care of animal</vt:lpstr>
      <vt:lpstr>Uses of mouth gags</vt:lpstr>
      <vt:lpstr>DIFFERENT TYPES OF MOUTH GAGS</vt:lpstr>
      <vt:lpstr>THERMOMETER</vt:lpstr>
      <vt:lpstr>THERMOMETER</vt:lpstr>
      <vt:lpstr>Normal temperature of animal</vt:lpstr>
      <vt:lpstr>Mastitis testing tools</vt:lpstr>
      <vt:lpstr>Mastitis testing tools</vt:lpstr>
      <vt:lpstr>Hoof trimming tools</vt:lpstr>
      <vt:lpstr>Glass slides for making blood smears</vt:lpstr>
      <vt:lpstr>Burdizzo castrator</vt:lpstr>
      <vt:lpstr>Trocar </vt:lpstr>
      <vt:lpstr>Another important tools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Instruments , tools and equipment use during animal husbandry procedures</dc:title>
  <dc:creator>jinan najdat</dc:creator>
  <cp:lastModifiedBy>jinan najdat</cp:lastModifiedBy>
  <cp:revision>27</cp:revision>
  <dcterms:created xsi:type="dcterms:W3CDTF">2022-11-03T05:56:45Z</dcterms:created>
  <dcterms:modified xsi:type="dcterms:W3CDTF">2022-11-04T16:04:57Z</dcterms:modified>
</cp:coreProperties>
</file>