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6" r:id="rId3"/>
    <p:sldId id="257" r:id="rId4"/>
    <p:sldId id="267" r:id="rId5"/>
    <p:sldId id="268" r:id="rId6"/>
    <p:sldId id="258" r:id="rId7"/>
    <p:sldId id="263" r:id="rId8"/>
    <p:sldId id="259" r:id="rId9"/>
    <p:sldId id="264" r:id="rId10"/>
    <p:sldId id="260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1A9D8-A114-41E3-9BF7-68AE2ED9A583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BB053-34B5-4A78-BA59-A28523CDA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6592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E15D7-98D0-4287-907D-1225A54CFCAD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882BE-6008-4534-ACCB-1DFA854E1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3108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882BE-6008-4534-ACCB-1DFA854E18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E1A7-6C8C-49BB-BBFE-45A56311F29B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646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35FE-BCC5-47E6-92BD-2BEF661E272A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1615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286F-F037-4BE3-A3FB-D94CE9256DAD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52422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2B5-5DCB-46AE-A288-22D3F839B240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1108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FD3-3182-44E4-8C78-18FC1A5D5C1A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59855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889E-AE91-41CA-99CA-0F9088F25321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06260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B7D6-8E22-472C-8149-865EFFB4274A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6342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F0D4-84E5-4687-A8FA-466751F79DF4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16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7DE5-4F85-44AA-965A-CB4445732CD2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49457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C96A-75AB-4E96-B77F-8C19AAD215EA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1145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95F-5803-428A-971B-D3B632678D47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72969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AA0E-3608-4E48-8B90-5BDDF632F065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4492-005F-4F71-82A1-BCCCB713A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1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q/imgres?imgurl=http://c2187292.cdn.cloudfiles.rackspacecloud.com/1915249-1319524628-b.jpg&amp;imgrefurl=http://www.blogcatalog.com/discuss/entry/what-do-you-think-about-academic-debates-between-atheists-and-christians&amp;h=258&amp;w=300&amp;sz=49&amp;tbnid=1d_l8S2QIhQ-qM:&amp;tbnh=95&amp;tbnw=110&amp;prev=/search?q=academic+debate+photo&amp;tbm=isch&amp;tbo=u&amp;zoom=1&amp;q=academic+debate+photo&amp;usg=__jbthjT5rNhItW_FgoVfjtCOvVHk=&amp;docid=70ciag797OsuOM&amp;hl=en&amp;sa=X&amp;ei=CdGqUIC9C83Lswacl4DABw&amp;ved=0CEwQ9QEwEA&amp;dur=1673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iq/imgres?q=academic+debate+photo&amp;hl=en&amp;sa=X&amp;biw=1024&amp;bih=500&amp;tbm=isch&amp;prmd=imvns&amp;tbnid=hmSPIHig_aiNTM:&amp;imgrefurl=http://www.undp.org.ua/en/media/1-undp-news/1306-ukrainian-academia-joins-global-debate-on-sustainable-development&amp;docid=763ChUgkEIh0hM&amp;imgurl=http://www.undp.org.ua/images/content/1306_b.jpg&amp;w=640&amp;h=363&amp;ei=_tGqUKGnAoGztAaPnIDoCw&amp;zoom=1&amp;iact=hc&amp;vpx=323&amp;vpy=203&amp;dur=1976&amp;hovh=169&amp;hovw=298&amp;tx=135&amp;ty=86&amp;sig=114520129855212228446&amp;page=3&amp;tbnh=129&amp;tbnw=239&amp;start=22&amp;ndsp=17&amp;ved=1t:429,r:31,s:0,i:16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iq/imgres?imgurl=http://www.accord.org.za/pix/news2010/100723.jpg&amp;imgrefurl=http://www.accord.org.za/news/87-knowledge-production/762-accord-introduces-academic-writing-workshops-&amp;h=301&amp;w=450&amp;sz=46&amp;tbnid=drOkRUENfnbsjM:&amp;tbnh=84&amp;tbnw=126&amp;prev=/search?q=academic+debate+photo&amp;tbm=isch&amp;tbo=u&amp;zoom=1&amp;q=academic+debate+photo&amp;usg=___xIwhusNCgkJLjOGgtM6_Nda7BE=&amp;docid=V8UvAQXrvNjA9M&amp;hl=en&amp;sa=X&amp;ei=CdGqUIC9C83Lswacl4DABw&amp;ved=0CBkQ9QEwAA&amp;dur=3286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iq/imgres?q=academic+debate+photo&amp;hl=en&amp;sa=X&amp;biw=1024&amp;bih=500&amp;tbm=isch&amp;prmd=imvns&amp;tbnid=Xkh4u5ro-U1EVM:&amp;imgrefurl=http://www.thehindu.com/news/cities/Bangalore/article58735.ece?textsize=small&amp;test=2&amp;docid=zd2Qp4sVJfjylM&amp;imgurl=http://www.thehindu.com/multimedia/dynamic/00015/VBKD2-BANG-DEBATE_15455f.jpg&amp;w=635&amp;h=383&amp;ei=_tGqUKGnAoGztAaPnIDoCw&amp;zoom=1&amp;iact=hc&amp;vpx=358&amp;vpy=134&amp;dur=1147&amp;hovh=174&amp;hovw=289&amp;tx=155&amp;ty=98&amp;sig=114520129855212228446&amp;page=2&amp;tbnh=134&amp;tbnw=247&amp;start=8&amp;ndsp=14&amp;ved=1t:429,r:19,s:0,i:123" TargetMode="External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q/imgres?q=academic+debate+photo&amp;start=882&amp;hl=en&amp;sa=X&amp;biw=1024&amp;bih=500&amp;tbm=isch&amp;prmd=imvns&amp;tbnid=wjtcxpbmxpTPjM:&amp;imgrefurl=http://erkansaka.net/archives/14727&amp;docid=S2yiqqpFbeUvZM&amp;imgurl=https://lh5.googleusercontent.com/MBcxmukWmmEn96TIYhLUjG2iZYonJdLz6iNXL5d474gds_s_NabPiqMS-5FJn8_d_msrYerOQpx29SJ4Hl4cj2p_kxH6xtZyoiOQj5PKyFKBkiyzUzU&amp;w=512&amp;h=341&amp;ei=e9OqUP3nHs2Uswa0tYH4BQ&amp;zoom=1&amp;iact=hc&amp;vpx=709&amp;vpy=94&amp;dur=1348&amp;hovh=183&amp;hovw=275&amp;tx=168&amp;ty=102&amp;sig=114520129855212228446&amp;page=61&amp;tbnh=141&amp;tbnw=191&amp;ndsp=15&amp;ved=1t:429,r:96,s:800,i:29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q/imgres?q=academic+debate+photo&amp;start=461&amp;hl=en&amp;sa=X&amp;biw=1024&amp;bih=500&amp;tbm=isch&amp;prmd=imvns&amp;tbnid=3URzk2cCtYp9XM:&amp;imgrefurl=http://news.harvard.edu/gazette/story/2012/10/well-thats-debatable/&amp;docid=HYuFI2PJs2pJCM&amp;imgurl=http://news.harvard.edu/gazette/wp-content/uploads/2012/10/1.OBAMA_NOTES_-2_500.jpg&amp;w=500&amp;h=225&amp;ei=-tKqUNaLKMj0sgbU_IGQDQ&amp;zoom=1&amp;iact=hc&amp;vpx=100&amp;vpy=140&amp;dur=2341&amp;hovh=150&amp;hovw=335&amp;tx=178&amp;ty=91&amp;sig=114520129855212228446&amp;page=33&amp;tbnh=139&amp;tbnw=259&amp;ndsp=20&amp;ved=1t:429,r:61,s:400,i:1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iq/imgres?imgurl=http://www.thetravelingscholar.com/wp-content/uploads/2010/11/Debate-300x192.jpg&amp;imgrefurl=http://www.thetravelingscholar.com/2010/11/what-academic-debate-can-do-for-you-lifetime-benefits/&amp;h=192&amp;w=300&amp;sz=17&amp;tbnid=q22ivdG8NzfuWM:&amp;tbnh=84&amp;tbnw=131&amp;prev=/search?q=academic+debate+photo&amp;tbm=isch&amp;tbo=u&amp;zoom=1&amp;q=academic+debate+photo&amp;usg=__aqpgU_eE4jssdlcXCjdk4Owcljc=&amp;docid=ipfoWC8wCWBFnM&amp;hl=en&amp;sa=X&amp;ei=CdGqUIC9C83Lswacl4DABw&amp;ved=0CBwQ9QEwAQ&amp;dur=89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iq/imgres?imgurl=http://thehoot.net/wp-content/uploads/2008/09/the_hoot_9-19-08final_page_09_image_0001.jpg&amp;imgrefurl=http://thebrandeishoot.com/articles/3504&amp;h=920&amp;w=1183&amp;sz=260&amp;tbnid=ouOyTjpVIdUKLM:&amp;tbnh=107&amp;tbnw=138&amp;prev=/search?q=academic+debate+photo&amp;tbm=isch&amp;tbo=u&amp;zoom=1&amp;q=academic+debate+photo&amp;usg=__w6ww12h1cJigQWR-9W9LBR79-fE=&amp;docid=Uz5IfCKzYyBb0M&amp;hl=en&amp;sa=X&amp;ei=CdGqUIC9C83Lswacl4DABw&amp;ved=0CDYQ9QEwCQ&amp;dur=118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iq/imgres?q=academic+debate+photo&amp;hl=en&amp;sa=X&amp;biw=1024&amp;bih=500&amp;tbm=isch&amp;prmd=imvns&amp;tbnid=Xkh4u5ro-U1EVM:&amp;imgrefurl=http://www.thehindu.com/news/cities/Bangalore/article58735.ece?textsize=small&amp;test=2&amp;docid=zd2Qp4sVJfjylM&amp;imgurl=http://www.thehindu.com/multimedia/dynamic/00015/VBKD2-BANG-DEBATE_15455f.jpg&amp;w=635&amp;h=383&amp;ei=_tGqUKGnAoGztAaPnIDoCw&amp;zoom=1&amp;iact=hc&amp;vpx=358&amp;vpy=134&amp;dur=1147&amp;hovh=174&amp;hovw=289&amp;tx=155&amp;ty=98&amp;sig=114520129855212228446&amp;page=2&amp;tbnh=134&amp;tbnw=247&amp;start=8&amp;ndsp=14&amp;ved=1t:429,r:19,s:0,i:12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iq/imgres?imgurl=http://ctlt.ubc.ca/files/2010/04/Great-Debate2.jpg&amp;imgrefurl=http://ctlt.ubc.ca/2010/04/09/educamp-2010-the-great-debate/&amp;h=400&amp;w=580&amp;sz=43&amp;tbnid=EmbZw28zInyH6M:&amp;tbnh=79&amp;tbnw=115&amp;prev=/search?q=academic+debate+photo&amp;tbm=isch&amp;tbo=u&amp;zoom=1&amp;q=academic+debate+photo&amp;usg=__93Oz9gvlAaCc9k6_d4p6IP-Tdbk=&amp;docid=pVNvb_zZkHSnkM&amp;hl=en&amp;sa=X&amp;ei=CdGqUIC9C83Lswacl4DABw&amp;ved=0CEkQ9QEwDw&amp;dur=35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762000"/>
            <a:ext cx="5867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Academic debate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4724400" cy="838200"/>
          </a:xfrm>
        </p:spPr>
        <p:txBody>
          <a:bodyPr>
            <a:normAutofit/>
          </a:bodyPr>
          <a:lstStyle/>
          <a:p>
            <a:pPr rtl="1" eaLnBrk="1" hangingPunct="1">
              <a:lnSpc>
                <a:spcPct val="80000"/>
              </a:lnSpc>
            </a:pPr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Dr. </a:t>
            </a:r>
            <a:r>
              <a:rPr lang="en-US" sz="2400" b="1" i="1" dirty="0" err="1" smtClean="0">
                <a:solidFill>
                  <a:schemeClr val="bg2">
                    <a:lumMod val="10000"/>
                  </a:schemeClr>
                </a:solidFill>
              </a:rPr>
              <a:t>Joshan</a:t>
            </a:r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 M. </a:t>
            </a:r>
            <a:r>
              <a:rPr lang="en-US" sz="2400" b="1" i="1" dirty="0" err="1" smtClean="0">
                <a:solidFill>
                  <a:schemeClr val="bg2">
                    <a:lumMod val="10000"/>
                  </a:schemeClr>
                </a:solidFill>
              </a:rPr>
              <a:t>Hadad</a:t>
            </a:r>
            <a:endParaRPr lang="en-US" sz="2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rtl="1" eaLnBrk="1" hangingPunct="1">
              <a:lnSpc>
                <a:spcPct val="80000"/>
              </a:lnSpc>
            </a:pPr>
            <a:r>
              <a:rPr lang="en-US" sz="2400" b="1" i="1" smtClean="0">
                <a:solidFill>
                  <a:schemeClr val="bg2">
                    <a:lumMod val="10000"/>
                  </a:schemeClr>
                </a:solidFill>
              </a:rPr>
              <a:t>2020-2021</a:t>
            </a:r>
            <a:endParaRPr lang="en-US" sz="2400" b="1" i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" name="Picture 19" descr="Salahaddin-u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5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Diamond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724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1A9A-2178-4031-AA7D-B3DDD022098B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085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x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400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suggest that you follow these four steps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Read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for background information about the subject.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Prepare a comprehensive bibliography.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Collect as much material as you can find.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Read and study the material discovered.</a:t>
            </a:r>
          </a:p>
          <a:p>
            <a:pPr marL="0" indent="0" algn="just" rtl="1">
              <a:buNone/>
            </a:pPr>
            <a:r>
              <a:rPr lang="ar-IQ" sz="2800" dirty="0">
                <a:solidFill>
                  <a:srgbClr val="FFFF00"/>
                </a:solidFill>
              </a:rPr>
              <a:t>نقترح عليك اتباع هذه الخطوات الأربع:</a:t>
            </a:r>
          </a:p>
          <a:p>
            <a:pPr marL="0" indent="0" algn="just" rtl="1">
              <a:buNone/>
            </a:pPr>
            <a:r>
              <a:rPr lang="ar-IQ" sz="2800" dirty="0">
                <a:solidFill>
                  <a:srgbClr val="FFFF00"/>
                </a:solidFill>
              </a:rPr>
              <a:t>اقرأ للحصول على معلومات أساسية حول الموضوع.</a:t>
            </a:r>
          </a:p>
          <a:p>
            <a:pPr marL="0" indent="0" algn="just" rtl="1">
              <a:buNone/>
            </a:pPr>
            <a:r>
              <a:rPr lang="ar-IQ" sz="2800" dirty="0">
                <a:solidFill>
                  <a:srgbClr val="FFFF00"/>
                </a:solidFill>
              </a:rPr>
              <a:t>قم بإعداد ببليوغرافيا شاملة.</a:t>
            </a:r>
          </a:p>
          <a:p>
            <a:pPr marL="0" indent="0" algn="just" rtl="1">
              <a:buNone/>
            </a:pPr>
            <a:r>
              <a:rPr lang="ar-IQ" sz="2800" dirty="0">
                <a:solidFill>
                  <a:srgbClr val="FFFF00"/>
                </a:solidFill>
              </a:rPr>
              <a:t>اجمع قدر ما تستطيع من المواد.</a:t>
            </a:r>
          </a:p>
          <a:p>
            <a:pPr marL="0" indent="0" algn="just" rtl="1">
              <a:buNone/>
            </a:pPr>
            <a:r>
              <a:rPr lang="ar-IQ" sz="2800" dirty="0">
                <a:solidFill>
                  <a:srgbClr val="FFFF00"/>
                </a:solidFill>
              </a:rPr>
              <a:t>اقرأ وادرس المادة المكتشفة.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3376-B0D5-44C5-9605-FEF19A7BEB51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956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2B5-5DCB-46AE-A288-22D3F839B240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http://t3.gstatic.com/images?q=tbn:ANd9GcQIC1weZEBu4ucEF_rFjIEl9_-1y1kDeeq1uO_0tjIOZxZbz21-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4290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t0.gstatic.com/images?q=tbn:ANd9GcRw6dYjxx_b_Xs3WXdr-lnV-TxwIRPpEujknhwgZdSPZedWsN2x3w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588"/>
            <a:ext cx="3962400" cy="2765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t0.gstatic.com/images?q=tbn:ANd9GcTg-EgQ6vyyZsq4H0f4F3ocD0Oxurvf8vVQeJaJagv5yy9pZ29F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39624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t1.gstatic.com/images?q=tbn:ANd9GcT-gKPmj0EF8KnxJa5dyBWVPDRv5UCfP9KuSw-TA9wbXAa4-WQA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35052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3357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-31750" ty="-25400" sx="97000" sy="100000" flip="y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2B5-5DCB-46AE-A288-22D3F839B240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Academic debate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C:\Users\Diamond\Desktop\images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5105400" cy="311546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7"/>
          <p:cNvSpPr/>
          <p:nvPr/>
        </p:nvSpPr>
        <p:spPr>
          <a:xfrm>
            <a:off x="2514600" y="4038600"/>
            <a:ext cx="4724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 for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987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48000"/>
                <a:lumOff val="52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Academic debate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868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What is debate?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A debate is a contest, or, perhaps, like a game, where two or more speakers present their arguments intent on persuading one another. Men have been debating with one another since the beginning of </a:t>
            </a:r>
            <a:r>
              <a:rPr lang="en-US" dirty="0" smtClean="0">
                <a:solidFill>
                  <a:schemeClr val="tx1"/>
                </a:solidFill>
              </a:rPr>
              <a:t>time</a:t>
            </a:r>
          </a:p>
          <a:p>
            <a:pPr algn="just" rtl="1"/>
            <a:r>
              <a:rPr lang="ar-IQ" sz="2600" dirty="0">
                <a:solidFill>
                  <a:schemeClr val="tx1"/>
                </a:solidFill>
              </a:rPr>
              <a:t>ما هو النقاش؟</a:t>
            </a:r>
          </a:p>
          <a:p>
            <a:pPr algn="just" rtl="1"/>
            <a:r>
              <a:rPr lang="ar-IQ" sz="2600" dirty="0" smtClean="0">
                <a:solidFill>
                  <a:schemeClr val="tx1"/>
                </a:solidFill>
              </a:rPr>
              <a:t>المناظرة </a:t>
            </a:r>
            <a:r>
              <a:rPr lang="ar-IQ" sz="2600" dirty="0">
                <a:solidFill>
                  <a:schemeClr val="tx1"/>
                </a:solidFill>
              </a:rPr>
              <a:t>هي مسابقة ، أو ربما ، مثل لعبة ، حيث يقدم متحدثان أو أكثر حججهم بهدف إقناع بعضهم البعض. ظل الرجال يتجادلون مع بعضهم البعض منذ بداية </a:t>
            </a:r>
            <a:r>
              <a:rPr lang="ar-IQ" sz="2600" dirty="0" smtClean="0">
                <a:solidFill>
                  <a:schemeClr val="tx1"/>
                </a:solidFill>
              </a:rPr>
              <a:t>الوقت.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5D08-B2D6-45A8-94C2-1CB2A0F8FD66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766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5105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debate?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6019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He [the student debater] learns to use a library, and to find the exact information he needs in the shortest possible time.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learns to be thorough and accurate.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learns to analyze; to distinguish between the vital and the </a:t>
            </a:r>
            <a:r>
              <a:rPr lang="en-US" dirty="0" smtClean="0"/>
              <a:t>unimportant.</a:t>
            </a:r>
          </a:p>
          <a:p>
            <a:pPr marL="0" indent="0" algn="just" rtl="1">
              <a:buNone/>
            </a:pPr>
            <a:r>
              <a:rPr lang="en-US" sz="2400" dirty="0" smtClean="0"/>
              <a:t>-1</a:t>
            </a:r>
            <a:r>
              <a:rPr lang="ar-IQ" sz="2400" dirty="0" smtClean="0"/>
              <a:t>يتعلم </a:t>
            </a:r>
            <a:r>
              <a:rPr lang="ar-IQ" sz="2400" dirty="0"/>
              <a:t>[الطالب المتحاور] استخدام المكتبة ، والعثور على المعلومات الدقيقة التي يحتاجها في أقصر وقت ممكن.</a:t>
            </a:r>
          </a:p>
          <a:p>
            <a:pPr marL="0" indent="0" algn="just" rtl="1">
              <a:buNone/>
            </a:pPr>
            <a:r>
              <a:rPr lang="en-US" sz="2400" dirty="0" smtClean="0"/>
              <a:t>-2</a:t>
            </a:r>
            <a:r>
              <a:rPr lang="ar-IQ" sz="2400" dirty="0" smtClean="0"/>
              <a:t>يتعلم </a:t>
            </a:r>
            <a:r>
              <a:rPr lang="ar-IQ" sz="2400" dirty="0"/>
              <a:t>أن يكون شاملاً ودقيقًا.</a:t>
            </a:r>
          </a:p>
          <a:p>
            <a:pPr marL="0" indent="0" algn="just" rtl="1">
              <a:buNone/>
            </a:pPr>
            <a:r>
              <a:rPr lang="en-US" sz="2400" dirty="0" smtClean="0"/>
              <a:t>-3</a:t>
            </a:r>
            <a:r>
              <a:rPr lang="ar-IQ" sz="2400" dirty="0" smtClean="0"/>
              <a:t>يتعلم </a:t>
            </a:r>
            <a:r>
              <a:rPr lang="ar-IQ" sz="2400" dirty="0"/>
              <a:t>التحليل. للتمييز بين ما هو حيوي وغير مهم.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C844-BB1F-47C0-BEAC-9C70B62550FB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Academic debate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221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learns the need of proving his statements; of supporting every statement with valid evidence and sound reasoning—and he learns to demand the same sort of proof for the statements of others. </a:t>
            </a:r>
            <a:endParaRPr lang="en-US" dirty="0" smtClean="0"/>
          </a:p>
          <a:p>
            <a:endParaRPr lang="en-US" dirty="0" smtClean="0"/>
          </a:p>
          <a:p>
            <a:pPr algn="r" rtl="1"/>
            <a:r>
              <a:rPr lang="ar-IQ" sz="2800" dirty="0"/>
              <a:t>يتعلم ضرورة إثبات أقواله ؛ من دعم كل بيان بأدلة صحيحة واستدلال سليم - ويتعلم أن يطلب نفس النوع من الإثبات لأقوال الآخرين.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2B5-5DCB-46AE-A288-22D3F839B240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091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 learns to present ideas in a clear and effective manner, and in a way which wins others to his way of thinking. </a:t>
            </a:r>
          </a:p>
          <a:p>
            <a:r>
              <a:rPr lang="en-US" dirty="0"/>
              <a:t>He learns to think under pressure, to "use his head" in a time of need, to make decisions quickly and accurately</a:t>
            </a:r>
          </a:p>
          <a:p>
            <a:pPr algn="r" rtl="1"/>
            <a:r>
              <a:rPr lang="ar-IQ" dirty="0"/>
              <a:t>يتعلم تقديم الأفكار بطريقة واضحة وفعالة ، وبطريقة تكسب الآخرين على طريقة تفكيره.</a:t>
            </a:r>
          </a:p>
          <a:p>
            <a:pPr algn="r" rtl="1"/>
            <a:r>
              <a:rPr lang="ar-IQ" dirty="0"/>
              <a:t>يتعلم التفكير تحت الضغط ، "استخدام رأسه" في وقت الحاجة ، لاتخاذ القرارات بسرعة وبدقة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2B5-5DCB-46AE-A288-22D3F839B240}" type="datetime3">
              <a:rPr lang="en-US" smtClean="0"/>
              <a:pPr/>
              <a:t>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debate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240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100000">
              <a:srgbClr val="D49E6C"/>
            </a:gs>
            <a:gs pos="100000">
              <a:srgbClr val="A65528"/>
            </a:gs>
            <a:gs pos="100000">
              <a:srgbClr val="66301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19800" cy="7921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Four types of </a:t>
            </a:r>
            <a:r>
              <a:rPr lang="en-US" dirty="0" smtClean="0">
                <a:solidFill>
                  <a:schemeClr val="accent1"/>
                </a:solidFill>
              </a:rPr>
              <a:t>debate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1- Parliamentary </a:t>
            </a:r>
            <a:r>
              <a:rPr lang="en-US" dirty="0">
                <a:solidFill>
                  <a:srgbClr val="FF0000"/>
                </a:solidFill>
              </a:rPr>
              <a:t>Debate</a:t>
            </a:r>
            <a:r>
              <a:rPr lang="en-US" dirty="0"/>
              <a:t>. This is the debating that goes on in colleges and universities</a:t>
            </a:r>
            <a:r>
              <a:rPr lang="en-US" dirty="0" smtClean="0"/>
              <a:t>.</a:t>
            </a:r>
          </a:p>
          <a:p>
            <a:pPr marL="0" indent="0" algn="just" rtl="1">
              <a:buNone/>
            </a:pPr>
            <a:r>
              <a:rPr lang="ar-IQ" sz="2400" dirty="0"/>
              <a:t>1- المناقشة البرلمانية. هذا هو النقاش الذي يدور في الكليات والجامعات.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EB0D-4560-4A34-BB8C-B0B6795ABED0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Academic debate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http://t0.gstatic.com/images?q=tbn:ANd9GcRCFhFwA3AbEQduLhuQ5A7Yzuqz5pJx9UjeIo3ctzY0j0jGatzl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57912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615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2">
                <a:lumMod val="50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58000">
              <a:schemeClr val="accent2">
                <a:lumMod val="75000"/>
              </a:schemeClr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839200" cy="6477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2- </a:t>
            </a:r>
            <a:r>
              <a:rPr lang="en-US" sz="2400" dirty="0" smtClean="0">
                <a:solidFill>
                  <a:srgbClr val="FF0000"/>
                </a:solidFill>
              </a:rPr>
              <a:t>Lincoln-Douglas Debate </a:t>
            </a:r>
            <a:r>
              <a:rPr lang="en-US" sz="2400" dirty="0" smtClean="0"/>
              <a:t>(also called value debate) is modeled after the namesake for the activity. In an Illinois election of the mid-1800s, Abe Lincoln and Stephen A. Douglas debated the slavery issue before audiences in different towns around the state. </a:t>
            </a:r>
            <a:endParaRPr lang="en-US" sz="2400" dirty="0" smtClean="0"/>
          </a:p>
          <a:p>
            <a:pPr marL="0" indent="0" algn="just" rtl="1">
              <a:buNone/>
            </a:pPr>
            <a:r>
              <a:rPr lang="ar-IQ" sz="2400" dirty="0"/>
              <a:t>2- </a:t>
            </a:r>
            <a:r>
              <a:rPr lang="ar-IQ" sz="2400" dirty="0" smtClean="0"/>
              <a:t>مناظرة </a:t>
            </a:r>
            <a:r>
              <a:rPr lang="ar-IQ" sz="2400" dirty="0"/>
              <a:t>لينكولن-دوغلاس (وتسمى أيضًا مناقشة القيمة) على غرار الاسم نفسه للنشاط. في انتخابات إلينوي في منتصف القرن التاسع عشر ، ناقش آبي لينكولن وستيفن أ.دوغلاس قضية العبودية أمام الجماهير في مدن مختلفة في جميع أنحاء الولاية.</a:t>
            </a:r>
            <a:endParaRPr lang="en-US" sz="2400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2B5-5DCB-46AE-A288-22D3F839B240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Academic debate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http://t3.gstatic.com/images?q=tbn:ANd9GcQ0NoFP1tBL__8HMCi8jP5O64wtFEm-6Avjco68etf7f24FY48b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33528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t2.gstatic.com/images?q=tbn:ANd9GcTmSdUnqI4T4jZlABlgv9EfITlpPJBnHEbUBm_2GX90kOHgmKkhDA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5200"/>
            <a:ext cx="34290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89493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6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400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3- </a:t>
            </a:r>
            <a:r>
              <a:rPr lang="en-US" sz="2400" dirty="0" smtClean="0">
                <a:solidFill>
                  <a:srgbClr val="FF0000"/>
                </a:solidFill>
              </a:rPr>
              <a:t>Cross </a:t>
            </a:r>
            <a:r>
              <a:rPr lang="en-US" sz="2400" dirty="0">
                <a:solidFill>
                  <a:srgbClr val="FF0000"/>
                </a:solidFill>
              </a:rPr>
              <a:t>Examination Debate </a:t>
            </a:r>
            <a:r>
              <a:rPr lang="en-US" sz="2400" dirty="0"/>
              <a:t>(also called policy debate or team debate). In this type of debate two teams (two students each ), one representing the </a:t>
            </a:r>
            <a:r>
              <a:rPr lang="en-US" sz="2400" b="1" dirty="0"/>
              <a:t>affirmative</a:t>
            </a:r>
            <a:r>
              <a:rPr lang="en-US" sz="2400" dirty="0"/>
              <a:t> position and one representing the </a:t>
            </a:r>
            <a:r>
              <a:rPr lang="en-US" sz="2400" b="1" dirty="0"/>
              <a:t>negative</a:t>
            </a:r>
            <a:r>
              <a:rPr lang="en-US" sz="2400" dirty="0"/>
              <a:t> position, will debate topics of public or government policy.</a:t>
            </a:r>
            <a:r>
              <a:rPr lang="en-US" dirty="0"/>
              <a:t> </a:t>
            </a:r>
            <a:endParaRPr lang="en-US" dirty="0" smtClean="0"/>
          </a:p>
          <a:p>
            <a:pPr marL="0" indent="0" algn="just" rtl="1">
              <a:buNone/>
            </a:pPr>
            <a:r>
              <a:rPr lang="ar-IQ" sz="2400" dirty="0"/>
              <a:t>3- مناظرة عبر الامتحان (وتسمى أيضًا مناقشة السياسة أو مناظرة الفريق). في هذا النوع من المناظرات ، يقوم فريقان (كل طالبين) ، أحدهما يمثل الموقف الإيجابي والآخر يمثل الموقف السلبي ، بمناقشة موضوعات السياسة العامة أو الحكومية.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FBC1-DDE5-4D09-A80C-788A1C7528AD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Academic debate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http://t2.gstatic.com/images?q=tbn:ANd9GcSctrY-E1w_qHPwFinFA9vcnlpeWhBSVSCEW_8UXHDNfYUM0gIW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411480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t0.gstatic.com/images?q=tbn:ANd9GcRw6dYjxx_b_Xs3WXdr-lnV-TxwIRPpEujknhwgZdSPZedWsN2x3w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37338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9734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20000">
              <a:srgbClr val="E6D78A"/>
            </a:gs>
            <a:gs pos="30000">
              <a:srgbClr val="C7AC4C"/>
            </a:gs>
            <a:gs pos="45000">
              <a:srgbClr val="E6D78A"/>
            </a:gs>
            <a:gs pos="75000">
              <a:srgbClr val="C7AC4C"/>
            </a:gs>
            <a:gs pos="100000">
              <a:srgbClr val="E6DCA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668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4- </a:t>
            </a:r>
            <a:r>
              <a:rPr lang="en-US" sz="2400" dirty="0" smtClean="0">
                <a:solidFill>
                  <a:srgbClr val="FF0000"/>
                </a:solidFill>
              </a:rPr>
              <a:t>Academic </a:t>
            </a:r>
            <a:r>
              <a:rPr lang="en-US" sz="2400" dirty="0" smtClean="0">
                <a:solidFill>
                  <a:srgbClr val="FF0000"/>
                </a:solidFill>
              </a:rPr>
              <a:t>Debate</a:t>
            </a:r>
            <a:r>
              <a:rPr lang="en-US" sz="2400" dirty="0" smtClean="0"/>
              <a:t>. These are debates of a purely academic nature</a:t>
            </a:r>
            <a:r>
              <a:rPr lang="en-US" sz="2400" dirty="0" smtClean="0"/>
              <a:t>.</a:t>
            </a:r>
          </a:p>
          <a:p>
            <a:pPr marL="0" indent="0" algn="just" rtl="1">
              <a:buNone/>
            </a:pPr>
            <a:r>
              <a:rPr lang="en-US" sz="2400" dirty="0" smtClean="0"/>
              <a:t> </a:t>
            </a:r>
            <a:r>
              <a:rPr lang="ar-IQ" sz="2400" dirty="0"/>
              <a:t>4- المناظرة الأكاديمية. هذه مناقشات ذات طبيعة أكاديمية بحتة.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2B5-5DCB-46AE-A288-22D3F839B240}" type="datetime3">
              <a:rPr lang="en-US" smtClean="0">
                <a:solidFill>
                  <a:schemeClr val="tx1"/>
                </a:solidFill>
              </a:rPr>
              <a:pPr/>
              <a:t>7 December 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Academic debate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4492-005F-4F71-82A1-BCCCB713AE9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http://t1.gstatic.com/images?q=tbn:ANd9GcS7nf9shONv1ADKWlt_1alW424Nz0RcxL4BtBAHzTRteq1Dm7Dd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54102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0329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594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Academic debate</vt:lpstr>
      <vt:lpstr>Academic debate</vt:lpstr>
      <vt:lpstr> Why debate? </vt:lpstr>
      <vt:lpstr>PowerPoint Presentation</vt:lpstr>
      <vt:lpstr>PowerPoint Presentation</vt:lpstr>
      <vt:lpstr>Four types of debate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debate</dc:title>
  <dc:creator>DR.Ahmed Saker 2O11</dc:creator>
  <cp:lastModifiedBy>hp</cp:lastModifiedBy>
  <cp:revision>35</cp:revision>
  <dcterms:created xsi:type="dcterms:W3CDTF">2012-11-19T23:56:44Z</dcterms:created>
  <dcterms:modified xsi:type="dcterms:W3CDTF">2020-12-07T20:04:34Z</dcterms:modified>
</cp:coreProperties>
</file>