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12192000" cy="6858000"/>
  <p:embeddedFontLst>
    <p:embeddedFont>
      <p:font typeface="Calibri" panose="020F0502020204030204" pitchFamily="34" charset="0"/>
      <p:regular r:id="rId13"/>
      <p:bold r:id="rId14"/>
    </p:embeddedFont>
    <p:embeddedFont>
      <p:font typeface="DTORWL+ArialMT" panose="020B0604020202020204"/>
      <p:regular r:id="rId15"/>
    </p:embeddedFont>
    <p:embeddedFont>
      <p:font typeface="ATMNQI+PBQQRB+MWJNGG+ArialMT" panose="020B0604020202020204"/>
      <p:regular r:id="rId16"/>
    </p:embeddedFont>
    <p:embeddedFont>
      <p:font typeface="ECWPNS+ENPSRM+UMJSJH+Arial-BoldMT,Bold" panose="020B0604020202020204"/>
      <p:regular r:id="rId17"/>
    </p:embeddedFont>
    <p:embeddedFont>
      <p:font typeface="QHCTWO+LEGEKT+JDAKJF+Calibri-Light" panose="020B0604020202020204"/>
      <p:regular r:id="rId18"/>
    </p:embeddedFont>
    <p:embeddedFont>
      <p:font typeface="HROWVL+JAVGKL+MCOFTF+TimesNewRomanPSMT" panose="020B0604020202020204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ree-powerpoint-templates-design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2546" y="2162145"/>
            <a:ext cx="7170160" cy="876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00"/>
              </a:lnSpc>
              <a:spcBef>
                <a:spcPts val="0"/>
              </a:spcBef>
              <a:spcAft>
                <a:spcPts val="0"/>
              </a:spcAft>
            </a:pPr>
            <a:r>
              <a:rPr sz="6600" b="1" strike="sngStrike" dirty="0">
                <a:solidFill>
                  <a:srgbClr val="000000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Evaluate</a:t>
            </a:r>
            <a:r>
              <a:rPr sz="6600" b="1" strike="sngStrike" dirty="0">
                <a:solidFill>
                  <a:srgbClr val="000000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6600" b="1" strike="sngStrike" dirty="0">
                <a:solidFill>
                  <a:srgbClr val="000000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Beef</a:t>
            </a:r>
            <a:r>
              <a:rPr sz="6600" b="1" strike="sngStrike" dirty="0">
                <a:solidFill>
                  <a:srgbClr val="000000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6600" b="1" strike="sngStrike" dirty="0">
                <a:solidFill>
                  <a:srgbClr val="000000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Cattl</a:t>
            </a:r>
            <a:r>
              <a:rPr sz="6600" b="1" dirty="0">
                <a:solidFill>
                  <a:srgbClr val="000000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76362" y="4077072"/>
            <a:ext cx="30893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By:</a:t>
            </a:r>
          </a:p>
          <a:p>
            <a:r>
              <a:rPr lang="en-GB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Joshan</a:t>
            </a:r>
            <a:r>
              <a:rPr lang="en-GB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Majeed</a:t>
            </a:r>
            <a:r>
              <a:rPr lang="en-GB" b="1" dirty="0">
                <a:latin typeface="Times New Roman" panose="02020603050405020304" pitchFamily="18" charset="0"/>
                <a:ea typeface="Calibri" panose="020F0502020204030204" pitchFamily="34" charset="0"/>
              </a:rPr>
              <a:t> Ahmed (PhD)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51697" y="4919192"/>
            <a:ext cx="3862274" cy="80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</a:pPr>
            <a:r>
              <a:rPr sz="6000" dirty="0">
                <a:solidFill>
                  <a:srgbClr val="000000"/>
                </a:solidFill>
                <a:latin typeface="Calibri"/>
                <a:cs typeface="Calibri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53293" y="915875"/>
            <a:ext cx="5651451" cy="803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24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000000"/>
                </a:solidFill>
                <a:latin typeface="ATMNQI+PBQQRB+MWJNGG+ArialMT"/>
                <a:cs typeface="ATMNQI+PBQQRB+MWJNGG+ArialMT"/>
              </a:rPr>
              <a:t>Ou</a:t>
            </a:r>
            <a:r>
              <a:rPr sz="5400" spc="1206" dirty="0">
                <a:solidFill>
                  <a:srgbClr val="000000"/>
                </a:solidFill>
                <a:latin typeface="ATMNQI+PBQQRB+MWJNGG+ArialMT"/>
                <a:cs typeface="ATMNQI+PBQQRB+MWJNGG+ArialMT"/>
              </a:rPr>
              <a:t> </a:t>
            </a:r>
            <a:r>
              <a:rPr sz="5400" dirty="0">
                <a:solidFill>
                  <a:srgbClr val="000000"/>
                </a:solidFill>
                <a:latin typeface="ATMNQI+PBQQRB+MWJNGG+ArialMT"/>
                <a:cs typeface="ATMNQI+PBQQRB+MWJNGG+ArialMT"/>
              </a:rPr>
              <a:t>ine</a:t>
            </a:r>
            <a:r>
              <a:rPr sz="5400" spc="18688" dirty="0">
                <a:solidFill>
                  <a:srgbClr val="000000"/>
                </a:solidFill>
                <a:latin typeface="ATMNQI+PBQQRB+MWJNGG+ArialMT"/>
                <a:cs typeface="ATMNQI+PBQQRB+MWJNGG+ArialMT"/>
              </a:rPr>
              <a:t> </a:t>
            </a:r>
            <a:r>
              <a:rPr sz="5400" dirty="0">
                <a:solidFill>
                  <a:srgbClr val="1FFBFD"/>
                </a:solidFill>
                <a:latin typeface="ECWPNS+ENPSRM+UMJSJH+Arial-BoldMT,Bold"/>
                <a:cs typeface="ECWPNS+ENPSRM+UMJSJH+Arial-BoldMT,Bold"/>
              </a:rPr>
              <a:t>01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20695" y="1095387"/>
            <a:ext cx="2981679" cy="491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1FFBFD"/>
                </a:solidFill>
                <a:latin typeface="ECWPNS+ENPSRM+UMJSJH+Arial-BoldMT,Bold"/>
                <a:cs typeface="ECWPNS+ENPSRM+UMJSJH+Arial-BoldMT,Bold"/>
              </a:rPr>
              <a:t>Cattle</a:t>
            </a:r>
            <a:r>
              <a:rPr sz="3200" spc="163" dirty="0">
                <a:solidFill>
                  <a:srgbClr val="1FFBFD"/>
                </a:solidFill>
                <a:latin typeface="ECWPNS+ENPSRM+UMJSJH+Arial-BoldMT,Bold"/>
                <a:cs typeface="ECWPNS+ENPSRM+UMJSJH+Arial-BoldMT,Bold"/>
              </a:rPr>
              <a:t> </a:t>
            </a:r>
            <a:r>
              <a:rPr sz="3200" dirty="0">
                <a:solidFill>
                  <a:srgbClr val="1FFBFD"/>
                </a:solidFill>
                <a:latin typeface="ECWPNS+ENPSRM+UMJSJH+Arial-BoldMT,Bold"/>
                <a:cs typeface="ECWPNS+ENPSRM+UMJSJH+Arial-BoldMT,Bold"/>
              </a:rPr>
              <a:t>Judging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611" y="2348734"/>
            <a:ext cx="915218" cy="3666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24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0AA6ED"/>
                </a:solidFill>
                <a:latin typeface="ECWPNS+ENPSRM+UMJSJH+Arial-BoldMT,Bold"/>
                <a:cs typeface="ECWPNS+ENPSRM+UMJSJH+Arial-BoldMT,Bold"/>
              </a:rPr>
              <a:t>02</a:t>
            </a:r>
          </a:p>
          <a:p>
            <a:pPr marL="0" marR="0">
              <a:lnSpc>
                <a:spcPts val="6024"/>
              </a:lnSpc>
              <a:spcBef>
                <a:spcPts val="5299"/>
              </a:spcBef>
              <a:spcAft>
                <a:spcPts val="0"/>
              </a:spcAft>
            </a:pPr>
            <a:r>
              <a:rPr sz="5400" dirty="0">
                <a:solidFill>
                  <a:srgbClr val="0085F2"/>
                </a:solidFill>
                <a:latin typeface="ECWPNS+ENPSRM+UMJSJH+Arial-BoldMT,Bold"/>
                <a:cs typeface="ECWPNS+ENPSRM+UMJSJH+Arial-BoldMT,Bold"/>
              </a:rPr>
              <a:t>03</a:t>
            </a:r>
          </a:p>
          <a:p>
            <a:pPr marL="0" marR="0">
              <a:lnSpc>
                <a:spcPts val="6024"/>
              </a:lnSpc>
              <a:spcBef>
                <a:spcPts val="5249"/>
              </a:spcBef>
              <a:spcAft>
                <a:spcPts val="0"/>
              </a:spcAft>
            </a:pPr>
            <a:r>
              <a:rPr sz="5400" dirty="0">
                <a:solidFill>
                  <a:srgbClr val="125AC4"/>
                </a:solidFill>
                <a:latin typeface="ECWPNS+ENPSRM+UMJSJH+Arial-BoldMT,Bold"/>
                <a:cs typeface="ECWPNS+ENPSRM+UMJSJH+Arial-BoldMT,Bold"/>
              </a:rPr>
              <a:t>04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25160" y="2461879"/>
            <a:ext cx="4640705" cy="491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AA6ED"/>
                </a:solidFill>
                <a:latin typeface="ECWPNS+ENPSRM+UMJSJH+Arial-BoldMT,Bold"/>
                <a:cs typeface="ECWPNS+ENPSRM+UMJSJH+Arial-BoldMT,Bold"/>
              </a:rPr>
              <a:t>Importance</a:t>
            </a:r>
            <a:r>
              <a:rPr sz="3200" spc="165" dirty="0">
                <a:solidFill>
                  <a:srgbClr val="0AA6ED"/>
                </a:solidFill>
                <a:latin typeface="ECWPNS+ENPSRM+UMJSJH+Arial-BoldMT,Bold"/>
                <a:cs typeface="ECWPNS+ENPSRM+UMJSJH+Arial-BoldMT,Bold"/>
              </a:rPr>
              <a:t> </a:t>
            </a:r>
            <a:r>
              <a:rPr sz="3200" dirty="0">
                <a:solidFill>
                  <a:srgbClr val="0AA6ED"/>
                </a:solidFill>
                <a:latin typeface="ECWPNS+ENPSRM+UMJSJH+Arial-BoldMT,Bold"/>
                <a:cs typeface="ECWPNS+ENPSRM+UMJSJH+Arial-BoldMT,Bold"/>
              </a:rPr>
              <a:t>of</a:t>
            </a:r>
            <a:r>
              <a:rPr sz="3200" spc="174" dirty="0">
                <a:solidFill>
                  <a:srgbClr val="0AA6ED"/>
                </a:solidFill>
                <a:latin typeface="ECWPNS+ENPSRM+UMJSJH+Arial-BoldMT,Bold"/>
                <a:cs typeface="ECWPNS+ENPSRM+UMJSJH+Arial-BoldMT,Bold"/>
              </a:rPr>
              <a:t> </a:t>
            </a:r>
            <a:r>
              <a:rPr sz="3200" dirty="0">
                <a:solidFill>
                  <a:srgbClr val="0AA6ED"/>
                </a:solidFill>
                <a:latin typeface="ECWPNS+ENPSRM+UMJSJH+Arial-BoldMT,Bold"/>
                <a:cs typeface="ECWPNS+ENPSRM+UMJSJH+Arial-BoldMT,Bold"/>
              </a:rPr>
              <a:t>Evaluate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25160" y="3932444"/>
            <a:ext cx="4614302" cy="1884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85F2"/>
                </a:solidFill>
                <a:latin typeface="ECWPNS+ENPSRM+UMJSJH+Arial-BoldMT,Bold"/>
                <a:cs typeface="ECWPNS+ENPSRM+UMJSJH+Arial-BoldMT,Bold"/>
              </a:rPr>
              <a:t>Parts</a:t>
            </a:r>
            <a:r>
              <a:rPr sz="3200" spc="175" dirty="0">
                <a:solidFill>
                  <a:srgbClr val="0085F2"/>
                </a:solidFill>
                <a:latin typeface="ECWPNS+ENPSRM+UMJSJH+Arial-BoldMT,Bold"/>
                <a:cs typeface="ECWPNS+ENPSRM+UMJSJH+Arial-BoldMT,Bold"/>
              </a:rPr>
              <a:t> </a:t>
            </a:r>
            <a:r>
              <a:rPr sz="3200" dirty="0">
                <a:solidFill>
                  <a:srgbClr val="0085F2"/>
                </a:solidFill>
                <a:latin typeface="ECWPNS+ENPSRM+UMJSJH+Arial-BoldMT,Bold"/>
                <a:cs typeface="ECWPNS+ENPSRM+UMJSJH+Arial-BoldMT,Bold"/>
              </a:rPr>
              <a:t>of</a:t>
            </a:r>
            <a:r>
              <a:rPr sz="3200" spc="174" dirty="0">
                <a:solidFill>
                  <a:srgbClr val="0085F2"/>
                </a:solidFill>
                <a:latin typeface="ECWPNS+ENPSRM+UMJSJH+Arial-BoldMT,Bold"/>
                <a:cs typeface="ECWPNS+ENPSRM+UMJSJH+Arial-BoldMT,Bold"/>
              </a:rPr>
              <a:t> </a:t>
            </a:r>
            <a:r>
              <a:rPr sz="3200" dirty="0">
                <a:solidFill>
                  <a:srgbClr val="0085F2"/>
                </a:solidFill>
                <a:latin typeface="ECWPNS+ENPSRM+UMJSJH+Arial-BoldMT,Bold"/>
                <a:cs typeface="ECWPNS+ENPSRM+UMJSJH+Arial-BoldMT,Bold"/>
              </a:rPr>
              <a:t>Animal's</a:t>
            </a:r>
            <a:r>
              <a:rPr sz="3200" spc="180" dirty="0">
                <a:solidFill>
                  <a:srgbClr val="0085F2"/>
                </a:solidFill>
                <a:latin typeface="ECWPNS+ENPSRM+UMJSJH+Arial-BoldMT,Bold"/>
                <a:cs typeface="ECWPNS+ENPSRM+UMJSJH+Arial-BoldMT,Bold"/>
              </a:rPr>
              <a:t> </a:t>
            </a:r>
            <a:r>
              <a:rPr sz="3200" dirty="0">
                <a:solidFill>
                  <a:srgbClr val="0085F2"/>
                </a:solidFill>
                <a:latin typeface="ECWPNS+ENPSRM+UMJSJH+Arial-BoldMT,Bold"/>
                <a:cs typeface="ECWPNS+ENPSRM+UMJSJH+Arial-BoldMT,Bold"/>
              </a:rPr>
              <a:t>Body</a:t>
            </a:r>
          </a:p>
          <a:p>
            <a:pPr marL="0" marR="0">
              <a:lnSpc>
                <a:spcPts val="3570"/>
              </a:lnSpc>
              <a:spcBef>
                <a:spcPts val="7349"/>
              </a:spcBef>
              <a:spcAft>
                <a:spcPts val="0"/>
              </a:spcAft>
            </a:pPr>
            <a:r>
              <a:rPr sz="3200" dirty="0">
                <a:solidFill>
                  <a:srgbClr val="125AC4"/>
                </a:solidFill>
                <a:latin typeface="ECWPNS+ENPSRM+UMJSJH+Arial-BoldMT,Bold"/>
                <a:cs typeface="ECWPNS+ENPSRM+UMJSJH+Arial-BoldMT,Bold"/>
              </a:rPr>
              <a:t>Beef</a:t>
            </a:r>
            <a:r>
              <a:rPr sz="3200" spc="166" dirty="0">
                <a:solidFill>
                  <a:srgbClr val="125AC4"/>
                </a:solidFill>
                <a:latin typeface="ECWPNS+ENPSRM+UMJSJH+Arial-BoldMT,Bold"/>
                <a:cs typeface="ECWPNS+ENPSRM+UMJSJH+Arial-BoldMT,Bold"/>
              </a:rPr>
              <a:t> </a:t>
            </a:r>
            <a:r>
              <a:rPr sz="3200" dirty="0">
                <a:solidFill>
                  <a:srgbClr val="125AC4"/>
                </a:solidFill>
                <a:latin typeface="ECWPNS+ENPSRM+UMJSJH+Arial-BoldMT,Bold"/>
                <a:cs typeface="ECWPNS+ENPSRM+UMJSJH+Arial-BoldMT,Bold"/>
              </a:rPr>
              <a:t>Animal</a:t>
            </a:r>
            <a:r>
              <a:rPr sz="3200" spc="174" dirty="0">
                <a:solidFill>
                  <a:srgbClr val="125AC4"/>
                </a:solidFill>
                <a:latin typeface="ECWPNS+ENPSRM+UMJSJH+Arial-BoldMT,Bold"/>
                <a:cs typeface="ECWPNS+ENPSRM+UMJSJH+Arial-BoldMT,Bold"/>
              </a:rPr>
              <a:t> </a:t>
            </a:r>
            <a:r>
              <a:rPr sz="3200" dirty="0">
                <a:solidFill>
                  <a:srgbClr val="125AC4"/>
                </a:solidFill>
                <a:latin typeface="ECWPNS+ENPSRM+UMJSJH+Arial-BoldMT,Bold"/>
                <a:cs typeface="ECWPNS+ENPSRM+UMJSJH+Arial-BoldMT,Bold"/>
              </a:rPr>
              <a:t>Selection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6237" y="456984"/>
            <a:ext cx="3200475" cy="548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000000"/>
                </a:solidFill>
                <a:latin typeface="DTORWL+ArialMT"/>
                <a:cs typeface="DTORWL+ArialMT"/>
              </a:rPr>
              <a:t>Cattle Judging: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6237" y="1142286"/>
            <a:ext cx="11738719" cy="1540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4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are</a:t>
            </a:r>
            <a:r>
              <a:rPr sz="3200" spc="4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the</a:t>
            </a:r>
            <a:r>
              <a:rPr sz="3200" spc="4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process</a:t>
            </a:r>
            <a:r>
              <a:rPr sz="3200" spc="4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of</a:t>
            </a:r>
            <a:r>
              <a:rPr sz="3200" spc="4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judging</a:t>
            </a:r>
            <a:r>
              <a:rPr sz="3200" spc="4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a</a:t>
            </a:r>
            <a:r>
              <a:rPr sz="3200" spc="4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series</a:t>
            </a:r>
            <a:r>
              <a:rPr sz="3200" spc="48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of</a:t>
            </a:r>
            <a:r>
              <a:rPr sz="3200" spc="4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cattle</a:t>
            </a:r>
            <a:r>
              <a:rPr sz="3200" spc="4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and</a:t>
            </a:r>
            <a:r>
              <a:rPr sz="3200" spc="4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pronouncing</a:t>
            </a:r>
            <a:r>
              <a:rPr sz="3200" spc="4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a</a:t>
            </a:r>
            <a:r>
              <a:rPr sz="3200" spc="4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first,</a:t>
            </a:r>
          </a:p>
          <a:p>
            <a:pPr marL="0" marR="0">
              <a:lnSpc>
                <a:spcPts val="3542"/>
              </a:lnSpc>
              <a:spcBef>
                <a:spcPts val="64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second</a:t>
            </a:r>
            <a:r>
              <a:rPr sz="3200" spc="10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and</a:t>
            </a:r>
            <a:r>
              <a:rPr sz="3200" spc="10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third</a:t>
            </a:r>
            <a:r>
              <a:rPr sz="3200" spc="9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place</a:t>
            </a:r>
            <a:r>
              <a:rPr sz="3200" spc="10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animal</a:t>
            </a:r>
            <a:r>
              <a:rPr sz="3200" spc="10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based</a:t>
            </a:r>
            <a:r>
              <a:rPr sz="3200" spc="10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on</a:t>
            </a:r>
            <a:r>
              <a:rPr sz="3200" spc="9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each</a:t>
            </a:r>
            <a:r>
              <a:rPr sz="3200" spc="10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animal's</a:t>
            </a:r>
            <a:r>
              <a:rPr sz="3200" spc="105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individual</a:t>
            </a:r>
          </a:p>
          <a:p>
            <a:pPr marL="0" marR="0">
              <a:lnSpc>
                <a:spcPts val="3542"/>
              </a:lnSpc>
              <a:spcBef>
                <a:spcPts val="59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compared</a:t>
            </a:r>
            <a:r>
              <a:rPr sz="32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to</a:t>
            </a:r>
            <a:r>
              <a:rPr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that</a:t>
            </a:r>
            <a:r>
              <a:rPr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of</a:t>
            </a:r>
            <a:r>
              <a:rPr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the</a:t>
            </a:r>
            <a:r>
              <a:rPr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others.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6238" y="2868048"/>
            <a:ext cx="4850656" cy="548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000000"/>
                </a:solidFill>
                <a:latin typeface="DTORWL+ArialMT"/>
                <a:cs typeface="DTORWL+ArialMT"/>
              </a:rPr>
              <a:t>Importance of Evaluate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6237" y="3525880"/>
            <a:ext cx="11739311" cy="29657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4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A</a:t>
            </a:r>
            <a:r>
              <a:rPr sz="3200" spc="3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livestock</a:t>
            </a:r>
            <a:r>
              <a:rPr sz="3200" spc="6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producer</a:t>
            </a:r>
            <a:r>
              <a:rPr sz="3200" spc="5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must</a:t>
            </a:r>
            <a:r>
              <a:rPr sz="3200" spc="5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possess</a:t>
            </a:r>
            <a:r>
              <a:rPr sz="3200" spc="6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the</a:t>
            </a:r>
            <a:r>
              <a:rPr sz="3200" spc="55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proper</a:t>
            </a:r>
            <a:r>
              <a:rPr sz="3200" spc="5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understanding</a:t>
            </a:r>
            <a:r>
              <a:rPr sz="3200" spc="5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of</a:t>
            </a:r>
            <a:r>
              <a:rPr sz="3200" spc="5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live</a:t>
            </a:r>
          </a:p>
          <a:p>
            <a:pPr marL="0" marR="0">
              <a:lnSpc>
                <a:spcPts val="3542"/>
              </a:lnSpc>
              <a:spcBef>
                <a:spcPts val="44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animal</a:t>
            </a:r>
            <a:r>
              <a:rPr sz="3200" spc="1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and</a:t>
            </a:r>
            <a:r>
              <a:rPr sz="3200" spc="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carcass</a:t>
            </a:r>
            <a:r>
              <a:rPr sz="3200" spc="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evaluation</a:t>
            </a:r>
            <a:r>
              <a:rPr sz="3200" spc="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in</a:t>
            </a:r>
            <a:r>
              <a:rPr sz="3200" spc="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order</a:t>
            </a:r>
            <a:r>
              <a:rPr sz="3200" spc="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to</a:t>
            </a:r>
            <a:r>
              <a:rPr sz="3200" spc="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remain</a:t>
            </a:r>
            <a:r>
              <a:rPr sz="3200" spc="1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competitive</a:t>
            </a:r>
            <a:r>
              <a:rPr sz="3200" spc="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(rekabet)</a:t>
            </a:r>
          </a:p>
          <a:p>
            <a:pPr marL="0" marR="0">
              <a:lnSpc>
                <a:spcPts val="3542"/>
              </a:lnSpc>
              <a:spcBef>
                <a:spcPts val="29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in</a:t>
            </a:r>
            <a:r>
              <a:rPr sz="3200" spc="7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today's</a:t>
            </a:r>
            <a:r>
              <a:rPr sz="3200" spc="7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changing</a:t>
            </a:r>
            <a:r>
              <a:rPr sz="3200" spc="7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marketplace.</a:t>
            </a:r>
            <a:r>
              <a:rPr sz="3200" spc="8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Furthermore,</a:t>
            </a:r>
            <a:r>
              <a:rPr sz="3200" spc="7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the</a:t>
            </a:r>
            <a:r>
              <a:rPr sz="3200" spc="7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producer</a:t>
            </a:r>
            <a:r>
              <a:rPr sz="3200" spc="7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should</a:t>
            </a:r>
          </a:p>
          <a:p>
            <a:pPr marL="0" marR="0">
              <a:lnSpc>
                <a:spcPts val="3542"/>
              </a:lnSpc>
              <a:spcBef>
                <a:spcPts val="44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develop</a:t>
            </a:r>
            <a:r>
              <a:rPr sz="3200" spc="3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an</a:t>
            </a:r>
            <a:r>
              <a:rPr sz="3200" spc="3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ability</a:t>
            </a:r>
            <a:r>
              <a:rPr sz="3200" spc="3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to</a:t>
            </a:r>
            <a:r>
              <a:rPr sz="3200" spc="3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correlate</a:t>
            </a:r>
            <a:r>
              <a:rPr sz="3200" spc="3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these</a:t>
            </a:r>
            <a:r>
              <a:rPr sz="3200" spc="3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factors</a:t>
            </a:r>
            <a:r>
              <a:rPr sz="3200" spc="3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with</a:t>
            </a:r>
            <a:r>
              <a:rPr sz="3200" spc="3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the</a:t>
            </a:r>
            <a:r>
              <a:rPr sz="3200" spc="3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conformation</a:t>
            </a:r>
            <a:r>
              <a:rPr sz="3200" spc="3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or</a:t>
            </a:r>
          </a:p>
          <a:p>
            <a:pPr marL="0" marR="0">
              <a:lnSpc>
                <a:spcPts val="3542"/>
              </a:lnSpc>
              <a:spcBef>
                <a:spcPts val="29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shape</a:t>
            </a:r>
            <a:r>
              <a:rPr sz="3200" spc="2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of</a:t>
            </a:r>
            <a:r>
              <a:rPr sz="3200" spc="1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the</a:t>
            </a:r>
            <a:r>
              <a:rPr sz="3200" spc="1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live</a:t>
            </a:r>
            <a:r>
              <a:rPr sz="3200" spc="1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animal.</a:t>
            </a:r>
            <a:r>
              <a:rPr sz="3200" spc="20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Most</a:t>
            </a:r>
            <a:r>
              <a:rPr sz="3200" spc="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market</a:t>
            </a:r>
            <a:r>
              <a:rPr sz="3200" spc="1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animals</a:t>
            </a:r>
            <a:r>
              <a:rPr sz="3200" spc="2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are</a:t>
            </a:r>
            <a:r>
              <a:rPr sz="3200" spc="1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bought</a:t>
            </a:r>
            <a:r>
              <a:rPr sz="3200" spc="1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and</a:t>
            </a:r>
            <a:r>
              <a:rPr sz="3200" spc="1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sold</a:t>
            </a:r>
            <a:r>
              <a:rPr sz="3200" spc="1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on</a:t>
            </a:r>
          </a:p>
          <a:p>
            <a:pPr marL="0" marR="0">
              <a:lnSpc>
                <a:spcPts val="3542"/>
              </a:lnSpc>
              <a:spcBef>
                <a:spcPts val="44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the</a:t>
            </a:r>
            <a:r>
              <a:rPr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basis</a:t>
            </a:r>
            <a:r>
              <a:rPr sz="32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of</a:t>
            </a:r>
            <a:r>
              <a:rPr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visual</a:t>
            </a:r>
            <a:r>
              <a:rPr sz="32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estimation.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412103" y="2739024"/>
            <a:ext cx="1644425" cy="1739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4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ECWPNS+ENPSRM+UMJSJH+Arial-BoldMT,Bold"/>
                <a:cs typeface="ECWPNS+ENPSRM+UMJSJH+Arial-BoldMT,Bold"/>
              </a:rPr>
              <a:t>Figure</a:t>
            </a:r>
            <a:r>
              <a:rPr sz="2800" spc="169" dirty="0">
                <a:solidFill>
                  <a:srgbClr val="000000"/>
                </a:solidFill>
                <a:latin typeface="ECWPNS+ENPSRM+UMJSJH+Arial-BoldMT,Bold"/>
                <a:cs typeface="ECWPNS+ENPSRM+UMJSJH+Arial-BoldMT,Bold"/>
              </a:rPr>
              <a:t> </a:t>
            </a:r>
            <a:r>
              <a:rPr sz="2800" dirty="0">
                <a:solidFill>
                  <a:srgbClr val="000000"/>
                </a:solidFill>
                <a:latin typeface="ECWPNS+ENPSRM+UMJSJH+Arial-BoldMT,Bold"/>
                <a:cs typeface="ECWPNS+ENPSRM+UMJSJH+Arial-BoldMT,Bold"/>
              </a:rPr>
              <a:t>1.</a:t>
            </a:r>
          </a:p>
          <a:p>
            <a:pPr marL="78581" marR="0">
              <a:lnSpc>
                <a:spcPts val="3124"/>
              </a:lnSpc>
              <a:spcBef>
                <a:spcPts val="39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ECWPNS+ENPSRM+UMJSJH+Arial-BoldMT,Bold"/>
                <a:cs typeface="ECWPNS+ENPSRM+UMJSJH+Arial-BoldMT,Bold"/>
              </a:rPr>
              <a:t>Parts</a:t>
            </a:r>
            <a:r>
              <a:rPr sz="2800" spc="162" dirty="0">
                <a:solidFill>
                  <a:srgbClr val="000000"/>
                </a:solidFill>
                <a:latin typeface="ECWPNS+ENPSRM+UMJSJH+Arial-BoldMT,Bold"/>
                <a:cs typeface="ECWPNS+ENPSRM+UMJSJH+Arial-BoldMT,Bold"/>
              </a:rPr>
              <a:t> </a:t>
            </a:r>
            <a:r>
              <a:rPr sz="2800" dirty="0">
                <a:solidFill>
                  <a:srgbClr val="000000"/>
                </a:solidFill>
                <a:latin typeface="ECWPNS+ENPSRM+UMJSJH+Arial-BoldMT,Bold"/>
                <a:cs typeface="ECWPNS+ENPSRM+UMJSJH+Arial-BoldMT,Bold"/>
              </a:rPr>
              <a:t>of</a:t>
            </a:r>
          </a:p>
          <a:p>
            <a:pPr marL="7142" marR="0">
              <a:lnSpc>
                <a:spcPts val="3124"/>
              </a:lnSpc>
              <a:spcBef>
                <a:spcPts val="24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ECWPNS+ENPSRM+UMJSJH+Arial-BoldMT,Bold"/>
                <a:cs typeface="ECWPNS+ENPSRM+UMJSJH+Arial-BoldMT,Bold"/>
              </a:rPr>
              <a:t>Animal's</a:t>
            </a:r>
          </a:p>
          <a:p>
            <a:pPr marL="296067" marR="0">
              <a:lnSpc>
                <a:spcPts val="3124"/>
              </a:lnSpc>
              <a:spcBef>
                <a:spcPts val="29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ECWPNS+ENPSRM+UMJSJH+Arial-BoldMT,Bold"/>
                <a:cs typeface="ECWPNS+ENPSRM+UMJSJH+Arial-BoldMT,Bold"/>
              </a:rPr>
              <a:t>Body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10638" y="977537"/>
            <a:ext cx="2615413" cy="10548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000000"/>
                </a:solidFill>
                <a:latin typeface="DTORWL+ArialMT"/>
                <a:cs typeface="DTORWL+ArialMT"/>
              </a:rPr>
              <a:t>Beef Animal</a:t>
            </a:r>
          </a:p>
          <a:p>
            <a:pPr marL="0" marR="0">
              <a:lnSpc>
                <a:spcPts val="3984"/>
              </a:lnSpc>
              <a:spcBef>
                <a:spcPts val="0"/>
              </a:spcBef>
              <a:spcAft>
                <a:spcPts val="0"/>
              </a:spcAft>
            </a:pPr>
            <a:r>
              <a:rPr sz="3600" spc="-21" dirty="0">
                <a:solidFill>
                  <a:srgbClr val="000000"/>
                </a:solidFill>
                <a:latin typeface="DTORWL+ArialMT"/>
                <a:cs typeface="DTORWL+ArialMT"/>
              </a:rPr>
              <a:t>Selection: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10638" y="1712245"/>
            <a:ext cx="9710673" cy="3907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0000"/>
                </a:solidFill>
                <a:latin typeface="DTORWL+ArialMT"/>
                <a:cs typeface="DTORWL+ArialMT"/>
              </a:rPr>
              <a:t>1. Growth, Frame and Skeletal Size:</a:t>
            </a:r>
          </a:p>
          <a:p>
            <a:pPr marL="171450" marR="0">
              <a:lnSpc>
                <a:spcPts val="3984"/>
              </a:lnSpc>
              <a:spcBef>
                <a:spcPts val="441"/>
              </a:spcBef>
              <a:spcAft>
                <a:spcPts val="0"/>
              </a:spcAft>
            </a:pP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The</a:t>
            </a:r>
            <a:r>
              <a:rPr sz="3600" spc="12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Beef</a:t>
            </a:r>
            <a:r>
              <a:rPr sz="3600" spc="12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Industry</a:t>
            </a:r>
            <a:r>
              <a:rPr sz="3600" spc="119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has</a:t>
            </a:r>
            <a:r>
              <a:rPr sz="3600" spc="119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ideal</a:t>
            </a:r>
            <a:r>
              <a:rPr sz="3600" spc="12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final</a:t>
            </a:r>
            <a:r>
              <a:rPr sz="3600" spc="12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weights</a:t>
            </a:r>
            <a:r>
              <a:rPr sz="3600" spc="12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and</a:t>
            </a:r>
          </a:p>
          <a:p>
            <a:pPr marL="171450" marR="0">
              <a:lnSpc>
                <a:spcPts val="3984"/>
              </a:lnSpc>
              <a:spcBef>
                <a:spcPts val="299"/>
              </a:spcBef>
              <a:spcAft>
                <a:spcPts val="0"/>
              </a:spcAft>
            </a:pP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carcass</a:t>
            </a:r>
            <a:r>
              <a:rPr sz="3600" spc="19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weights</a:t>
            </a:r>
            <a:r>
              <a:rPr sz="36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of</a:t>
            </a:r>
            <a:r>
              <a:rPr sz="3600" spc="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550</a:t>
            </a:r>
            <a:r>
              <a:rPr sz="3600" spc="1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-</a:t>
            </a:r>
            <a:r>
              <a:rPr sz="3600" spc="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600</a:t>
            </a:r>
            <a:r>
              <a:rPr sz="3600" spc="1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kg</a:t>
            </a:r>
            <a:r>
              <a:rPr sz="3600" spc="1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and</a:t>
            </a:r>
            <a:r>
              <a:rPr sz="3600" spc="1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300</a:t>
            </a:r>
            <a:r>
              <a:rPr sz="3600" spc="1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–</a:t>
            </a:r>
            <a:r>
              <a:rPr sz="3600" spc="1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400</a:t>
            </a:r>
            <a:r>
              <a:rPr sz="3600" spc="1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kg.</a:t>
            </a:r>
          </a:p>
          <a:p>
            <a:pPr marL="171450" marR="0">
              <a:lnSpc>
                <a:spcPts val="3984"/>
              </a:lnSpc>
              <a:spcBef>
                <a:spcPts val="299"/>
              </a:spcBef>
              <a:spcAft>
                <a:spcPts val="0"/>
              </a:spcAft>
            </a:pP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Market</a:t>
            </a:r>
            <a:r>
              <a:rPr sz="3600" spc="4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ready</a:t>
            </a:r>
            <a:r>
              <a:rPr sz="3600" spc="4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animals</a:t>
            </a:r>
            <a:r>
              <a:rPr sz="3600" spc="4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can</a:t>
            </a:r>
            <a:r>
              <a:rPr sz="3600" spc="4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be</a:t>
            </a:r>
            <a:r>
              <a:rPr sz="3600" spc="4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too</a:t>
            </a:r>
            <a:r>
              <a:rPr sz="3600" spc="4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small</a:t>
            </a:r>
            <a:r>
              <a:rPr sz="3600" spc="4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(less</a:t>
            </a:r>
            <a:r>
              <a:rPr sz="3600" spc="4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than</a:t>
            </a:r>
          </a:p>
          <a:p>
            <a:pPr marL="171450" marR="0">
              <a:lnSpc>
                <a:spcPts val="3984"/>
              </a:lnSpc>
              <a:spcBef>
                <a:spcPts val="399"/>
              </a:spcBef>
              <a:spcAft>
                <a:spcPts val="0"/>
              </a:spcAft>
            </a:pP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450</a:t>
            </a:r>
            <a:r>
              <a:rPr sz="3600" spc="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kg)</a:t>
            </a:r>
            <a:r>
              <a:rPr sz="36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and</a:t>
            </a:r>
            <a:r>
              <a:rPr sz="3600" spc="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cost</a:t>
            </a:r>
            <a:r>
              <a:rPr sz="3600" spc="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the</a:t>
            </a:r>
            <a:r>
              <a:rPr sz="3600" spc="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industry</a:t>
            </a:r>
            <a:r>
              <a:rPr sz="36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more</a:t>
            </a:r>
            <a:r>
              <a:rPr sz="36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per</a:t>
            </a:r>
            <a:r>
              <a:rPr sz="36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kilogram</a:t>
            </a:r>
            <a:r>
              <a:rPr sz="3600" spc="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or</a:t>
            </a:r>
          </a:p>
          <a:p>
            <a:pPr marL="171450" marR="0">
              <a:lnSpc>
                <a:spcPts val="3984"/>
              </a:lnSpc>
              <a:spcBef>
                <a:spcPts val="299"/>
              </a:spcBef>
              <a:spcAft>
                <a:spcPts val="0"/>
              </a:spcAft>
            </a:pP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too</a:t>
            </a:r>
            <a:r>
              <a:rPr sz="3600" spc="17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large</a:t>
            </a:r>
            <a:r>
              <a:rPr sz="3600" spc="17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(650</a:t>
            </a:r>
            <a:r>
              <a:rPr sz="3600" spc="17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kg)</a:t>
            </a:r>
            <a:r>
              <a:rPr sz="3600" spc="17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for</a:t>
            </a:r>
            <a:r>
              <a:rPr sz="3600" spc="17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handling</a:t>
            </a:r>
            <a:r>
              <a:rPr sz="3600" spc="17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facilities</a:t>
            </a:r>
            <a:r>
              <a:rPr sz="3600" spc="18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or</a:t>
            </a:r>
          </a:p>
          <a:p>
            <a:pPr marL="171450" marR="0">
              <a:lnSpc>
                <a:spcPts val="3984"/>
              </a:lnSpc>
              <a:spcBef>
                <a:spcPts val="299"/>
              </a:spcBef>
              <a:spcAft>
                <a:spcPts val="0"/>
              </a:spcAft>
            </a:pP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consumers.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10638" y="1019390"/>
            <a:ext cx="7035883" cy="1167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0000"/>
                </a:solidFill>
                <a:latin typeface="DTORWL+ArialMT"/>
                <a:cs typeface="DTORWL+ArialMT"/>
              </a:rPr>
              <a:t>1. Growth, Frame and Skeletal</a:t>
            </a:r>
          </a:p>
          <a:p>
            <a:pPr marL="0" marR="0">
              <a:lnSpc>
                <a:spcPts val="4427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0000"/>
                </a:solidFill>
                <a:latin typeface="DTORWL+ArialMT"/>
                <a:cs typeface="DTORWL+ArialMT"/>
              </a:rPr>
              <a:t>Size: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82088" y="2190373"/>
            <a:ext cx="3565525" cy="551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40"/>
              </a:lnSpc>
              <a:spcBef>
                <a:spcPts val="0"/>
              </a:spcBef>
              <a:spcAft>
                <a:spcPts val="0"/>
              </a:spcAft>
            </a:pPr>
            <a:r>
              <a:rPr sz="365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1.</a:t>
            </a:r>
            <a:r>
              <a:rPr sz="3650" spc="2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length</a:t>
            </a:r>
            <a:r>
              <a:rPr sz="36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of</a:t>
            </a:r>
            <a:r>
              <a:rPr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body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82088" y="2211546"/>
            <a:ext cx="4106747" cy="544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4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Indicators</a:t>
            </a:r>
            <a:r>
              <a:rPr sz="3600" spc="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of</a:t>
            </a:r>
            <a:r>
              <a:rPr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size</a:t>
            </a:r>
            <a:r>
              <a:rPr sz="3600" spc="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are: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82088" y="2754253"/>
            <a:ext cx="6808316" cy="11023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40"/>
              </a:lnSpc>
              <a:spcBef>
                <a:spcPts val="0"/>
              </a:spcBef>
              <a:spcAft>
                <a:spcPts val="0"/>
              </a:spcAft>
            </a:pPr>
            <a:r>
              <a:rPr sz="365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2.</a:t>
            </a:r>
            <a:r>
              <a:rPr sz="3650" spc="3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height</a:t>
            </a:r>
            <a:r>
              <a:rPr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at</a:t>
            </a:r>
            <a:r>
              <a:rPr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the</a:t>
            </a:r>
            <a:r>
              <a:rPr sz="36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hip</a:t>
            </a:r>
          </a:p>
          <a:p>
            <a:pPr marL="0" marR="0">
              <a:lnSpc>
                <a:spcPts val="4040"/>
              </a:lnSpc>
              <a:spcBef>
                <a:spcPts val="349"/>
              </a:spcBef>
              <a:spcAft>
                <a:spcPts val="0"/>
              </a:spcAft>
            </a:pPr>
            <a:r>
              <a:rPr sz="365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3.</a:t>
            </a:r>
            <a:r>
              <a:rPr sz="3650" spc="3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length</a:t>
            </a:r>
            <a:r>
              <a:rPr sz="36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and</a:t>
            </a:r>
            <a:r>
              <a:rPr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size</a:t>
            </a:r>
            <a:r>
              <a:rPr sz="36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of</a:t>
            </a:r>
            <a:r>
              <a:rPr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cannon</a:t>
            </a:r>
            <a:r>
              <a:rPr sz="3600" spc="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bone.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82089" y="4390460"/>
            <a:ext cx="9544132" cy="1088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4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Below</a:t>
            </a:r>
            <a:r>
              <a:rPr sz="3600" spc="5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is</a:t>
            </a:r>
            <a:r>
              <a:rPr sz="3600" spc="5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a</a:t>
            </a:r>
            <a:r>
              <a:rPr sz="3600" spc="5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picture</a:t>
            </a:r>
            <a:r>
              <a:rPr sz="3600" spc="5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of</a:t>
            </a:r>
            <a:r>
              <a:rPr sz="3600" spc="5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a</a:t>
            </a:r>
            <a:r>
              <a:rPr sz="3600" spc="5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small,</a:t>
            </a:r>
            <a:r>
              <a:rPr sz="3600" spc="5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medium</a:t>
            </a:r>
            <a:r>
              <a:rPr sz="3600" spc="5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and</a:t>
            </a:r>
            <a:r>
              <a:rPr sz="3600" spc="5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large</a:t>
            </a:r>
          </a:p>
          <a:p>
            <a:pPr marL="0" marR="0">
              <a:lnSpc>
                <a:spcPts val="3984"/>
              </a:lnSpc>
              <a:spcBef>
                <a:spcPts val="299"/>
              </a:spcBef>
              <a:spcAft>
                <a:spcPts val="0"/>
              </a:spcAft>
            </a:pP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frame</a:t>
            </a:r>
            <a:r>
              <a:rPr sz="3600" spc="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HROWVL+JAVGKL+MCOFTF+TimesNewRomanPSMT"/>
                <a:cs typeface="HROWVL+JAVGKL+MCOFTF+TimesNewRomanPSMT"/>
              </a:rPr>
              <a:t>steer.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76274" y="6083860"/>
            <a:ext cx="6916802" cy="804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262626"/>
                </a:solidFill>
                <a:latin typeface="DTORWL+ArialMT"/>
                <a:cs typeface="DTORWL+ArialMT"/>
              </a:rPr>
              <a:t>Figure</a:t>
            </a:r>
            <a:r>
              <a:rPr sz="5400" spc="-242" dirty="0">
                <a:solidFill>
                  <a:srgbClr val="262626"/>
                </a:solidFill>
                <a:latin typeface="DTORWL+ArialMT"/>
                <a:cs typeface="DTORWL+ArialMT"/>
              </a:rPr>
              <a:t> </a:t>
            </a:r>
            <a:r>
              <a:rPr sz="5400" dirty="0">
                <a:solidFill>
                  <a:srgbClr val="262626"/>
                </a:solidFill>
                <a:latin typeface="DTORWL+ArialMT"/>
                <a:cs typeface="DTORWL+ArialMT"/>
              </a:rPr>
              <a:t>2.</a:t>
            </a:r>
            <a:r>
              <a:rPr sz="5400" spc="-241" dirty="0">
                <a:solidFill>
                  <a:srgbClr val="262626"/>
                </a:solidFill>
                <a:latin typeface="DTORWL+ArialMT"/>
                <a:cs typeface="DTORWL+ArialMT"/>
              </a:rPr>
              <a:t> </a:t>
            </a:r>
            <a:r>
              <a:rPr sz="5400" dirty="0">
                <a:solidFill>
                  <a:srgbClr val="262626"/>
                </a:solidFill>
                <a:latin typeface="DTORWL+ArialMT"/>
                <a:cs typeface="DTORWL+ArialMT"/>
              </a:rPr>
              <a:t>Cattle</a:t>
            </a:r>
            <a:r>
              <a:rPr sz="5400" spc="-243" dirty="0">
                <a:solidFill>
                  <a:srgbClr val="262626"/>
                </a:solidFill>
                <a:latin typeface="DTORWL+ArialMT"/>
                <a:cs typeface="DTORWL+ArialMT"/>
              </a:rPr>
              <a:t> </a:t>
            </a:r>
            <a:r>
              <a:rPr sz="5400" dirty="0">
                <a:solidFill>
                  <a:srgbClr val="262626"/>
                </a:solidFill>
                <a:latin typeface="DTORWL+ArialMT"/>
                <a:cs typeface="DTORWL+ArialMT"/>
              </a:rPr>
              <a:t>Frame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75278" y="6188871"/>
            <a:ext cx="8866657" cy="674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012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262626"/>
                </a:solidFill>
                <a:latin typeface="QHCTWO+LEGEKT+JDAKJF+Calibri-Light"/>
                <a:cs typeface="QHCTWO+LEGEKT+JDAKJF+Calibri-Light"/>
              </a:rPr>
              <a:t>Figure 3. Skeletal System of Bull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81967" y="1166596"/>
            <a:ext cx="358378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37131" y="2149978"/>
            <a:ext cx="1484887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Hip Height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81967" y="5093006"/>
            <a:ext cx="358378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30349" y="6083860"/>
            <a:ext cx="9960188" cy="804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262626"/>
                </a:solidFill>
                <a:latin typeface="DTORWL+ArialMT"/>
                <a:cs typeface="DTORWL+ArialMT"/>
              </a:rPr>
              <a:t>Figure</a:t>
            </a:r>
            <a:r>
              <a:rPr sz="5400" spc="-242" dirty="0">
                <a:solidFill>
                  <a:srgbClr val="262626"/>
                </a:solidFill>
                <a:latin typeface="DTORWL+ArialMT"/>
                <a:cs typeface="DTORWL+ArialMT"/>
              </a:rPr>
              <a:t> </a:t>
            </a:r>
            <a:r>
              <a:rPr sz="5400" spc="-75" dirty="0">
                <a:solidFill>
                  <a:srgbClr val="262626"/>
                </a:solidFill>
                <a:latin typeface="DTORWL+ArialMT"/>
                <a:cs typeface="DTORWL+ArialMT"/>
              </a:rPr>
              <a:t>4.</a:t>
            </a:r>
            <a:r>
              <a:rPr sz="5400" spc="-162" dirty="0">
                <a:solidFill>
                  <a:srgbClr val="262626"/>
                </a:solidFill>
                <a:latin typeface="DTORWL+ArialMT"/>
                <a:cs typeface="DTORWL+ArialMT"/>
              </a:rPr>
              <a:t> </a:t>
            </a:r>
            <a:r>
              <a:rPr sz="5400" dirty="0">
                <a:solidFill>
                  <a:srgbClr val="262626"/>
                </a:solidFill>
                <a:latin typeface="DTORWL+ArialMT"/>
                <a:cs typeface="DTORWL+ArialMT"/>
              </a:rPr>
              <a:t>Body</a:t>
            </a:r>
            <a:r>
              <a:rPr sz="5400" spc="-265" dirty="0">
                <a:solidFill>
                  <a:srgbClr val="262626"/>
                </a:solidFill>
                <a:latin typeface="DTORWL+ArialMT"/>
                <a:cs typeface="DTORWL+ArialMT"/>
              </a:rPr>
              <a:t> </a:t>
            </a:r>
            <a:r>
              <a:rPr sz="5400" dirty="0">
                <a:solidFill>
                  <a:srgbClr val="262626"/>
                </a:solidFill>
                <a:latin typeface="DTORWL+ArialMT"/>
                <a:cs typeface="DTORWL+ArialMT"/>
              </a:rPr>
              <a:t>Measurements</a:t>
            </a:r>
            <a:r>
              <a:rPr sz="5400" spc="-258" dirty="0">
                <a:solidFill>
                  <a:srgbClr val="262626"/>
                </a:solidFill>
                <a:latin typeface="DTORWL+ArialMT"/>
                <a:cs typeface="DTORWL+ArialMT"/>
              </a:rPr>
              <a:t> </a:t>
            </a:r>
            <a:r>
              <a:rPr sz="5400" dirty="0">
                <a:solidFill>
                  <a:srgbClr val="262626"/>
                </a:solidFill>
                <a:latin typeface="DTORWL+ArialMT"/>
                <a:cs typeface="DTORWL+ArialMT"/>
              </a:rPr>
              <a:t>of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275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Calibri</vt:lpstr>
      <vt:lpstr>Times New Roman</vt:lpstr>
      <vt:lpstr>DTORWL+ArialMT</vt:lpstr>
      <vt:lpstr>ATMNQI+PBQQRB+MWJNGG+ArialMT</vt:lpstr>
      <vt:lpstr>ECWPNS+ENPSRM+UMJSJH+Arial-BoldMT,Bold</vt:lpstr>
      <vt:lpstr>QHCTWO+LEGEKT+JDAKJF+Calibri-Light</vt:lpstr>
      <vt:lpstr>HROWVL+JAVGKL+MCOFTF+TimesNewRomanPSMT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Administrator</dc:creator>
  <cp:lastModifiedBy>Maher</cp:lastModifiedBy>
  <cp:revision>2</cp:revision>
  <dcterms:modified xsi:type="dcterms:W3CDTF">2025-03-05T10:46:59Z</dcterms:modified>
</cp:coreProperties>
</file>