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7" r:id="rId3"/>
    <p:sldId id="257" r:id="rId4"/>
    <p:sldId id="258" r:id="rId5"/>
    <p:sldId id="259" r:id="rId6"/>
    <p:sldId id="260" r:id="rId7"/>
    <p:sldId id="261" r:id="rId8"/>
    <p:sldId id="262" r:id="rId9"/>
    <p:sldId id="263" r:id="rId10"/>
    <p:sldId id="264" r:id="rId11"/>
    <p:sldId id="265" r:id="rId12"/>
    <p:sldId id="26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59" d="100"/>
          <a:sy n="59" d="100"/>
        </p:scale>
        <p:origin x="868" y="-1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C33A26-FED6-4798-9AF4-CDF66876097A}" type="datetimeFigureOut">
              <a:rPr lang="en-US" smtClean="0"/>
              <a:t>11/11/2024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8B65BF-7B60-45E5-A641-D42314503673}" type="slidenum">
              <a:rPr lang="en-US" smtClean="0"/>
              <a:t>‹#›</a:t>
            </a:fld>
            <a:endParaRPr lang="en-US"/>
          </a:p>
        </p:txBody>
      </p:sp>
    </p:spTree>
    <p:extLst>
      <p:ext uri="{BB962C8B-B14F-4D97-AF65-F5344CB8AC3E}">
        <p14:creationId xmlns:p14="http://schemas.microsoft.com/office/powerpoint/2010/main" val="4856648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38B65BF-7B60-45E5-A641-D42314503673}" type="slidenum">
              <a:rPr lang="en-US" smtClean="0"/>
              <a:t>1</a:t>
            </a:fld>
            <a:endParaRPr lang="en-US"/>
          </a:p>
        </p:txBody>
      </p:sp>
    </p:spTree>
    <p:extLst>
      <p:ext uri="{BB962C8B-B14F-4D97-AF65-F5344CB8AC3E}">
        <p14:creationId xmlns:p14="http://schemas.microsoft.com/office/powerpoint/2010/main" val="6780004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C74A9-E2AD-AED0-1623-9411268534D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C5FEDA4-44DA-921B-ED7F-555E8B1E8E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D967B34-37B1-55F9-4DCE-5C7E67843E93}"/>
              </a:ext>
            </a:extLst>
          </p:cNvPr>
          <p:cNvSpPr>
            <a:spLocks noGrp="1"/>
          </p:cNvSpPr>
          <p:nvPr>
            <p:ph type="dt" sz="half" idx="10"/>
          </p:nvPr>
        </p:nvSpPr>
        <p:spPr/>
        <p:txBody>
          <a:bodyPr/>
          <a:lstStyle/>
          <a:p>
            <a:fld id="{8F4B7CEF-7DEB-443B-87EE-B1AD97C743CC}" type="datetimeFigureOut">
              <a:rPr lang="en-US" smtClean="0"/>
              <a:t>11/11/2024</a:t>
            </a:fld>
            <a:endParaRPr lang="en-US"/>
          </a:p>
        </p:txBody>
      </p:sp>
      <p:sp>
        <p:nvSpPr>
          <p:cNvPr id="5" name="Footer Placeholder 4">
            <a:extLst>
              <a:ext uri="{FF2B5EF4-FFF2-40B4-BE49-F238E27FC236}">
                <a16:creationId xmlns:a16="http://schemas.microsoft.com/office/drawing/2014/main" id="{94BFADAD-FDCB-DBB5-DEEC-5160B54C4D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0F3118-F05B-C74F-FC1C-A783845A626C}"/>
              </a:ext>
            </a:extLst>
          </p:cNvPr>
          <p:cNvSpPr>
            <a:spLocks noGrp="1"/>
          </p:cNvSpPr>
          <p:nvPr>
            <p:ph type="sldNum" sz="quarter" idx="12"/>
          </p:nvPr>
        </p:nvSpPr>
        <p:spPr/>
        <p:txBody>
          <a:bodyPr/>
          <a:lstStyle/>
          <a:p>
            <a:fld id="{4ACA1E9B-917A-47B9-AA19-78DAEBD59F79}" type="slidenum">
              <a:rPr lang="en-US" smtClean="0"/>
              <a:t>‹#›</a:t>
            </a:fld>
            <a:endParaRPr lang="en-US"/>
          </a:p>
        </p:txBody>
      </p:sp>
    </p:spTree>
    <p:extLst>
      <p:ext uri="{BB962C8B-B14F-4D97-AF65-F5344CB8AC3E}">
        <p14:creationId xmlns:p14="http://schemas.microsoft.com/office/powerpoint/2010/main" val="2375859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22BB7A-EE95-F736-296D-6CC923E5AA2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AD9318E-7BFD-0528-1704-2133F9D2AE5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42188D-9A43-231B-E878-B50D1F159968}"/>
              </a:ext>
            </a:extLst>
          </p:cNvPr>
          <p:cNvSpPr>
            <a:spLocks noGrp="1"/>
          </p:cNvSpPr>
          <p:nvPr>
            <p:ph type="dt" sz="half" idx="10"/>
          </p:nvPr>
        </p:nvSpPr>
        <p:spPr/>
        <p:txBody>
          <a:bodyPr/>
          <a:lstStyle/>
          <a:p>
            <a:fld id="{8F4B7CEF-7DEB-443B-87EE-B1AD97C743CC}" type="datetimeFigureOut">
              <a:rPr lang="en-US" smtClean="0"/>
              <a:t>11/11/2024</a:t>
            </a:fld>
            <a:endParaRPr lang="en-US"/>
          </a:p>
        </p:txBody>
      </p:sp>
      <p:sp>
        <p:nvSpPr>
          <p:cNvPr id="5" name="Footer Placeholder 4">
            <a:extLst>
              <a:ext uri="{FF2B5EF4-FFF2-40B4-BE49-F238E27FC236}">
                <a16:creationId xmlns:a16="http://schemas.microsoft.com/office/drawing/2014/main" id="{21C15C05-5657-5634-B49F-D360DBFA7B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F69AD5-6386-312A-8EE3-D47FC34D9273}"/>
              </a:ext>
            </a:extLst>
          </p:cNvPr>
          <p:cNvSpPr>
            <a:spLocks noGrp="1"/>
          </p:cNvSpPr>
          <p:nvPr>
            <p:ph type="sldNum" sz="quarter" idx="12"/>
          </p:nvPr>
        </p:nvSpPr>
        <p:spPr/>
        <p:txBody>
          <a:bodyPr/>
          <a:lstStyle/>
          <a:p>
            <a:fld id="{4ACA1E9B-917A-47B9-AA19-78DAEBD59F79}" type="slidenum">
              <a:rPr lang="en-US" smtClean="0"/>
              <a:t>‹#›</a:t>
            </a:fld>
            <a:endParaRPr lang="en-US"/>
          </a:p>
        </p:txBody>
      </p:sp>
    </p:spTree>
    <p:extLst>
      <p:ext uri="{BB962C8B-B14F-4D97-AF65-F5344CB8AC3E}">
        <p14:creationId xmlns:p14="http://schemas.microsoft.com/office/powerpoint/2010/main" val="1520809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8A2FF98-3E34-D2CD-E083-3C8E43A1258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818D37F-E3D4-29F5-E972-15584694ED8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1291EC-E1BA-35F6-4D08-FC40CB87AFD2}"/>
              </a:ext>
            </a:extLst>
          </p:cNvPr>
          <p:cNvSpPr>
            <a:spLocks noGrp="1"/>
          </p:cNvSpPr>
          <p:nvPr>
            <p:ph type="dt" sz="half" idx="10"/>
          </p:nvPr>
        </p:nvSpPr>
        <p:spPr/>
        <p:txBody>
          <a:bodyPr/>
          <a:lstStyle/>
          <a:p>
            <a:fld id="{8F4B7CEF-7DEB-443B-87EE-B1AD97C743CC}" type="datetimeFigureOut">
              <a:rPr lang="en-US" smtClean="0"/>
              <a:t>11/11/2024</a:t>
            </a:fld>
            <a:endParaRPr lang="en-US"/>
          </a:p>
        </p:txBody>
      </p:sp>
      <p:sp>
        <p:nvSpPr>
          <p:cNvPr id="5" name="Footer Placeholder 4">
            <a:extLst>
              <a:ext uri="{FF2B5EF4-FFF2-40B4-BE49-F238E27FC236}">
                <a16:creationId xmlns:a16="http://schemas.microsoft.com/office/drawing/2014/main" id="{4C6357EA-24CC-845B-35AF-1DB1919E13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DCB1F8-6F1A-4197-8298-98F1CCFC10BF}"/>
              </a:ext>
            </a:extLst>
          </p:cNvPr>
          <p:cNvSpPr>
            <a:spLocks noGrp="1"/>
          </p:cNvSpPr>
          <p:nvPr>
            <p:ph type="sldNum" sz="quarter" idx="12"/>
          </p:nvPr>
        </p:nvSpPr>
        <p:spPr/>
        <p:txBody>
          <a:bodyPr/>
          <a:lstStyle/>
          <a:p>
            <a:fld id="{4ACA1E9B-917A-47B9-AA19-78DAEBD59F79}" type="slidenum">
              <a:rPr lang="en-US" smtClean="0"/>
              <a:t>‹#›</a:t>
            </a:fld>
            <a:endParaRPr lang="en-US"/>
          </a:p>
        </p:txBody>
      </p:sp>
    </p:spTree>
    <p:extLst>
      <p:ext uri="{BB962C8B-B14F-4D97-AF65-F5344CB8AC3E}">
        <p14:creationId xmlns:p14="http://schemas.microsoft.com/office/powerpoint/2010/main" val="1911116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AD659-D6B5-8213-0E7A-F008C42ED8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EFFB516-0B5A-EB68-5B72-DCA3CC532B2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451E21-B02E-D9D2-3E5D-EDC648E239C0}"/>
              </a:ext>
            </a:extLst>
          </p:cNvPr>
          <p:cNvSpPr>
            <a:spLocks noGrp="1"/>
          </p:cNvSpPr>
          <p:nvPr>
            <p:ph type="dt" sz="half" idx="10"/>
          </p:nvPr>
        </p:nvSpPr>
        <p:spPr/>
        <p:txBody>
          <a:bodyPr/>
          <a:lstStyle/>
          <a:p>
            <a:fld id="{8F4B7CEF-7DEB-443B-87EE-B1AD97C743CC}" type="datetimeFigureOut">
              <a:rPr lang="en-US" smtClean="0"/>
              <a:t>11/11/2024</a:t>
            </a:fld>
            <a:endParaRPr lang="en-US"/>
          </a:p>
        </p:txBody>
      </p:sp>
      <p:sp>
        <p:nvSpPr>
          <p:cNvPr id="5" name="Footer Placeholder 4">
            <a:extLst>
              <a:ext uri="{FF2B5EF4-FFF2-40B4-BE49-F238E27FC236}">
                <a16:creationId xmlns:a16="http://schemas.microsoft.com/office/drawing/2014/main" id="{AF6EED31-F56F-9570-6AC2-98FA5212D2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788385-08F2-CB94-EF91-C55AD3213606}"/>
              </a:ext>
            </a:extLst>
          </p:cNvPr>
          <p:cNvSpPr>
            <a:spLocks noGrp="1"/>
          </p:cNvSpPr>
          <p:nvPr>
            <p:ph type="sldNum" sz="quarter" idx="12"/>
          </p:nvPr>
        </p:nvSpPr>
        <p:spPr/>
        <p:txBody>
          <a:bodyPr/>
          <a:lstStyle/>
          <a:p>
            <a:fld id="{4ACA1E9B-917A-47B9-AA19-78DAEBD59F79}" type="slidenum">
              <a:rPr lang="en-US" smtClean="0"/>
              <a:t>‹#›</a:t>
            </a:fld>
            <a:endParaRPr lang="en-US"/>
          </a:p>
        </p:txBody>
      </p:sp>
    </p:spTree>
    <p:extLst>
      <p:ext uri="{BB962C8B-B14F-4D97-AF65-F5344CB8AC3E}">
        <p14:creationId xmlns:p14="http://schemas.microsoft.com/office/powerpoint/2010/main" val="406733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548E4-7EC6-A9D5-A86D-ED426B83FED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7346719-2BBC-099F-CC8E-8084371A479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760E81D-4DE1-CAE6-9971-9C615709DB65}"/>
              </a:ext>
            </a:extLst>
          </p:cNvPr>
          <p:cNvSpPr>
            <a:spLocks noGrp="1"/>
          </p:cNvSpPr>
          <p:nvPr>
            <p:ph type="dt" sz="half" idx="10"/>
          </p:nvPr>
        </p:nvSpPr>
        <p:spPr/>
        <p:txBody>
          <a:bodyPr/>
          <a:lstStyle/>
          <a:p>
            <a:fld id="{8F4B7CEF-7DEB-443B-87EE-B1AD97C743CC}" type="datetimeFigureOut">
              <a:rPr lang="en-US" smtClean="0"/>
              <a:t>11/11/2024</a:t>
            </a:fld>
            <a:endParaRPr lang="en-US"/>
          </a:p>
        </p:txBody>
      </p:sp>
      <p:sp>
        <p:nvSpPr>
          <p:cNvPr id="5" name="Footer Placeholder 4">
            <a:extLst>
              <a:ext uri="{FF2B5EF4-FFF2-40B4-BE49-F238E27FC236}">
                <a16:creationId xmlns:a16="http://schemas.microsoft.com/office/drawing/2014/main" id="{D71A0D80-ECD8-608C-A6CE-E4DAEDFBFD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B8FF33-9E06-565E-F91E-30E74AE9CCC5}"/>
              </a:ext>
            </a:extLst>
          </p:cNvPr>
          <p:cNvSpPr>
            <a:spLocks noGrp="1"/>
          </p:cNvSpPr>
          <p:nvPr>
            <p:ph type="sldNum" sz="quarter" idx="12"/>
          </p:nvPr>
        </p:nvSpPr>
        <p:spPr/>
        <p:txBody>
          <a:bodyPr/>
          <a:lstStyle/>
          <a:p>
            <a:fld id="{4ACA1E9B-917A-47B9-AA19-78DAEBD59F79}" type="slidenum">
              <a:rPr lang="en-US" smtClean="0"/>
              <a:t>‹#›</a:t>
            </a:fld>
            <a:endParaRPr lang="en-US"/>
          </a:p>
        </p:txBody>
      </p:sp>
    </p:spTree>
    <p:extLst>
      <p:ext uri="{BB962C8B-B14F-4D97-AF65-F5344CB8AC3E}">
        <p14:creationId xmlns:p14="http://schemas.microsoft.com/office/powerpoint/2010/main" val="432542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1DC0D-CDBB-C46F-863B-90C95F49289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FF77565-5E4C-63FE-1972-81FD570C382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3AA8D06-C5A7-D5EF-D571-AE3B4C9D848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DA4C73E-C24B-55A0-07C8-6464EDD3ECAD}"/>
              </a:ext>
            </a:extLst>
          </p:cNvPr>
          <p:cNvSpPr>
            <a:spLocks noGrp="1"/>
          </p:cNvSpPr>
          <p:nvPr>
            <p:ph type="dt" sz="half" idx="10"/>
          </p:nvPr>
        </p:nvSpPr>
        <p:spPr/>
        <p:txBody>
          <a:bodyPr/>
          <a:lstStyle/>
          <a:p>
            <a:fld id="{8F4B7CEF-7DEB-443B-87EE-B1AD97C743CC}" type="datetimeFigureOut">
              <a:rPr lang="en-US" smtClean="0"/>
              <a:t>11/11/2024</a:t>
            </a:fld>
            <a:endParaRPr lang="en-US"/>
          </a:p>
        </p:txBody>
      </p:sp>
      <p:sp>
        <p:nvSpPr>
          <p:cNvPr id="6" name="Footer Placeholder 5">
            <a:extLst>
              <a:ext uri="{FF2B5EF4-FFF2-40B4-BE49-F238E27FC236}">
                <a16:creationId xmlns:a16="http://schemas.microsoft.com/office/drawing/2014/main" id="{6102EDEE-9B9A-6F06-71AF-E7E1D17A46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154F27-7C50-4C68-5FAE-76C7B87D3E41}"/>
              </a:ext>
            </a:extLst>
          </p:cNvPr>
          <p:cNvSpPr>
            <a:spLocks noGrp="1"/>
          </p:cNvSpPr>
          <p:nvPr>
            <p:ph type="sldNum" sz="quarter" idx="12"/>
          </p:nvPr>
        </p:nvSpPr>
        <p:spPr/>
        <p:txBody>
          <a:bodyPr/>
          <a:lstStyle/>
          <a:p>
            <a:fld id="{4ACA1E9B-917A-47B9-AA19-78DAEBD59F79}" type="slidenum">
              <a:rPr lang="en-US" smtClean="0"/>
              <a:t>‹#›</a:t>
            </a:fld>
            <a:endParaRPr lang="en-US"/>
          </a:p>
        </p:txBody>
      </p:sp>
    </p:spTree>
    <p:extLst>
      <p:ext uri="{BB962C8B-B14F-4D97-AF65-F5344CB8AC3E}">
        <p14:creationId xmlns:p14="http://schemas.microsoft.com/office/powerpoint/2010/main" val="1582191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038C6-53CE-0487-B497-CB1312F8E33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956F478-4AEC-2003-1345-DA67BF5D1CD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81CE65A-C2C4-D483-1EA5-07B0BBA23D2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CE5BB7C-6766-A1EB-174C-05D2979C7AC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A746649-A508-B6E5-764D-876EFC37A27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5BCF661-4753-733C-ECFD-0213BBB4CE77}"/>
              </a:ext>
            </a:extLst>
          </p:cNvPr>
          <p:cNvSpPr>
            <a:spLocks noGrp="1"/>
          </p:cNvSpPr>
          <p:nvPr>
            <p:ph type="dt" sz="half" idx="10"/>
          </p:nvPr>
        </p:nvSpPr>
        <p:spPr/>
        <p:txBody>
          <a:bodyPr/>
          <a:lstStyle/>
          <a:p>
            <a:fld id="{8F4B7CEF-7DEB-443B-87EE-B1AD97C743CC}" type="datetimeFigureOut">
              <a:rPr lang="en-US" smtClean="0"/>
              <a:t>11/11/2024</a:t>
            </a:fld>
            <a:endParaRPr lang="en-US"/>
          </a:p>
        </p:txBody>
      </p:sp>
      <p:sp>
        <p:nvSpPr>
          <p:cNvPr id="8" name="Footer Placeholder 7">
            <a:extLst>
              <a:ext uri="{FF2B5EF4-FFF2-40B4-BE49-F238E27FC236}">
                <a16:creationId xmlns:a16="http://schemas.microsoft.com/office/drawing/2014/main" id="{3FAB5825-3826-3DD8-8448-9792DDC2992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54E13F7-22F7-6BC4-CA4D-3EA423C1DBA4}"/>
              </a:ext>
            </a:extLst>
          </p:cNvPr>
          <p:cNvSpPr>
            <a:spLocks noGrp="1"/>
          </p:cNvSpPr>
          <p:nvPr>
            <p:ph type="sldNum" sz="quarter" idx="12"/>
          </p:nvPr>
        </p:nvSpPr>
        <p:spPr/>
        <p:txBody>
          <a:bodyPr/>
          <a:lstStyle/>
          <a:p>
            <a:fld id="{4ACA1E9B-917A-47B9-AA19-78DAEBD59F79}" type="slidenum">
              <a:rPr lang="en-US" smtClean="0"/>
              <a:t>‹#›</a:t>
            </a:fld>
            <a:endParaRPr lang="en-US"/>
          </a:p>
        </p:txBody>
      </p:sp>
    </p:spTree>
    <p:extLst>
      <p:ext uri="{BB962C8B-B14F-4D97-AF65-F5344CB8AC3E}">
        <p14:creationId xmlns:p14="http://schemas.microsoft.com/office/powerpoint/2010/main" val="671274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EEDC4-2084-045B-B9EE-407A228DEC5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F821D4A-22BD-A446-04CE-39B911FD3B29}"/>
              </a:ext>
            </a:extLst>
          </p:cNvPr>
          <p:cNvSpPr>
            <a:spLocks noGrp="1"/>
          </p:cNvSpPr>
          <p:nvPr>
            <p:ph type="dt" sz="half" idx="10"/>
          </p:nvPr>
        </p:nvSpPr>
        <p:spPr/>
        <p:txBody>
          <a:bodyPr/>
          <a:lstStyle/>
          <a:p>
            <a:fld id="{8F4B7CEF-7DEB-443B-87EE-B1AD97C743CC}" type="datetimeFigureOut">
              <a:rPr lang="en-US" smtClean="0"/>
              <a:t>11/11/2024</a:t>
            </a:fld>
            <a:endParaRPr lang="en-US"/>
          </a:p>
        </p:txBody>
      </p:sp>
      <p:sp>
        <p:nvSpPr>
          <p:cNvPr id="4" name="Footer Placeholder 3">
            <a:extLst>
              <a:ext uri="{FF2B5EF4-FFF2-40B4-BE49-F238E27FC236}">
                <a16:creationId xmlns:a16="http://schemas.microsoft.com/office/drawing/2014/main" id="{CD6CDAD2-8888-7915-45B1-8FD72BBEC89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9594E04-97A2-AF32-DE45-12EBE2F968C9}"/>
              </a:ext>
            </a:extLst>
          </p:cNvPr>
          <p:cNvSpPr>
            <a:spLocks noGrp="1"/>
          </p:cNvSpPr>
          <p:nvPr>
            <p:ph type="sldNum" sz="quarter" idx="12"/>
          </p:nvPr>
        </p:nvSpPr>
        <p:spPr/>
        <p:txBody>
          <a:bodyPr/>
          <a:lstStyle/>
          <a:p>
            <a:fld id="{4ACA1E9B-917A-47B9-AA19-78DAEBD59F79}" type="slidenum">
              <a:rPr lang="en-US" smtClean="0"/>
              <a:t>‹#›</a:t>
            </a:fld>
            <a:endParaRPr lang="en-US"/>
          </a:p>
        </p:txBody>
      </p:sp>
    </p:spTree>
    <p:extLst>
      <p:ext uri="{BB962C8B-B14F-4D97-AF65-F5344CB8AC3E}">
        <p14:creationId xmlns:p14="http://schemas.microsoft.com/office/powerpoint/2010/main" val="4107355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4B5BAF-A82C-B4FD-421C-5082F8673014}"/>
              </a:ext>
            </a:extLst>
          </p:cNvPr>
          <p:cNvSpPr>
            <a:spLocks noGrp="1"/>
          </p:cNvSpPr>
          <p:nvPr>
            <p:ph type="dt" sz="half" idx="10"/>
          </p:nvPr>
        </p:nvSpPr>
        <p:spPr/>
        <p:txBody>
          <a:bodyPr/>
          <a:lstStyle/>
          <a:p>
            <a:fld id="{8F4B7CEF-7DEB-443B-87EE-B1AD97C743CC}" type="datetimeFigureOut">
              <a:rPr lang="en-US" smtClean="0"/>
              <a:t>11/11/2024</a:t>
            </a:fld>
            <a:endParaRPr lang="en-US"/>
          </a:p>
        </p:txBody>
      </p:sp>
      <p:sp>
        <p:nvSpPr>
          <p:cNvPr id="3" name="Footer Placeholder 2">
            <a:extLst>
              <a:ext uri="{FF2B5EF4-FFF2-40B4-BE49-F238E27FC236}">
                <a16:creationId xmlns:a16="http://schemas.microsoft.com/office/drawing/2014/main" id="{1D573537-8762-1482-E798-A912C06C68B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C6B1D70-CCAA-388A-FF16-F2525763DE17}"/>
              </a:ext>
            </a:extLst>
          </p:cNvPr>
          <p:cNvSpPr>
            <a:spLocks noGrp="1"/>
          </p:cNvSpPr>
          <p:nvPr>
            <p:ph type="sldNum" sz="quarter" idx="12"/>
          </p:nvPr>
        </p:nvSpPr>
        <p:spPr/>
        <p:txBody>
          <a:bodyPr/>
          <a:lstStyle/>
          <a:p>
            <a:fld id="{4ACA1E9B-917A-47B9-AA19-78DAEBD59F79}" type="slidenum">
              <a:rPr lang="en-US" smtClean="0"/>
              <a:t>‹#›</a:t>
            </a:fld>
            <a:endParaRPr lang="en-US"/>
          </a:p>
        </p:txBody>
      </p:sp>
    </p:spTree>
    <p:extLst>
      <p:ext uri="{BB962C8B-B14F-4D97-AF65-F5344CB8AC3E}">
        <p14:creationId xmlns:p14="http://schemas.microsoft.com/office/powerpoint/2010/main" val="3757578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38AE1-D84F-5FD7-3F38-E86379474F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853FCC-F28B-1633-CC95-3CAA80E3035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1208FC0-6436-C126-2F36-FD9A96BCF1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337BA1E-8A57-4F21-B883-3EB9773DCC18}"/>
              </a:ext>
            </a:extLst>
          </p:cNvPr>
          <p:cNvSpPr>
            <a:spLocks noGrp="1"/>
          </p:cNvSpPr>
          <p:nvPr>
            <p:ph type="dt" sz="half" idx="10"/>
          </p:nvPr>
        </p:nvSpPr>
        <p:spPr/>
        <p:txBody>
          <a:bodyPr/>
          <a:lstStyle/>
          <a:p>
            <a:fld id="{8F4B7CEF-7DEB-443B-87EE-B1AD97C743CC}" type="datetimeFigureOut">
              <a:rPr lang="en-US" smtClean="0"/>
              <a:t>11/11/2024</a:t>
            </a:fld>
            <a:endParaRPr lang="en-US"/>
          </a:p>
        </p:txBody>
      </p:sp>
      <p:sp>
        <p:nvSpPr>
          <p:cNvPr id="6" name="Footer Placeholder 5">
            <a:extLst>
              <a:ext uri="{FF2B5EF4-FFF2-40B4-BE49-F238E27FC236}">
                <a16:creationId xmlns:a16="http://schemas.microsoft.com/office/drawing/2014/main" id="{205C8BD3-606C-10AA-C171-6CB9F137C5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B0978F-93F2-5DCD-87A3-02B27DB9F0D2}"/>
              </a:ext>
            </a:extLst>
          </p:cNvPr>
          <p:cNvSpPr>
            <a:spLocks noGrp="1"/>
          </p:cNvSpPr>
          <p:nvPr>
            <p:ph type="sldNum" sz="quarter" idx="12"/>
          </p:nvPr>
        </p:nvSpPr>
        <p:spPr/>
        <p:txBody>
          <a:bodyPr/>
          <a:lstStyle/>
          <a:p>
            <a:fld id="{4ACA1E9B-917A-47B9-AA19-78DAEBD59F79}" type="slidenum">
              <a:rPr lang="en-US" smtClean="0"/>
              <a:t>‹#›</a:t>
            </a:fld>
            <a:endParaRPr lang="en-US"/>
          </a:p>
        </p:txBody>
      </p:sp>
    </p:spTree>
    <p:extLst>
      <p:ext uri="{BB962C8B-B14F-4D97-AF65-F5344CB8AC3E}">
        <p14:creationId xmlns:p14="http://schemas.microsoft.com/office/powerpoint/2010/main" val="2136487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A19DC-817C-B596-325D-921C9B1D8D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8A02768-3277-2629-BA09-9444907E71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C3A681D-6F2A-C9A7-9810-6A1FDAE68A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24748F-0F75-CF95-C924-306E54DE0D1F}"/>
              </a:ext>
            </a:extLst>
          </p:cNvPr>
          <p:cNvSpPr>
            <a:spLocks noGrp="1"/>
          </p:cNvSpPr>
          <p:nvPr>
            <p:ph type="dt" sz="half" idx="10"/>
          </p:nvPr>
        </p:nvSpPr>
        <p:spPr/>
        <p:txBody>
          <a:bodyPr/>
          <a:lstStyle/>
          <a:p>
            <a:fld id="{8F4B7CEF-7DEB-443B-87EE-B1AD97C743CC}" type="datetimeFigureOut">
              <a:rPr lang="en-US" smtClean="0"/>
              <a:t>11/11/2024</a:t>
            </a:fld>
            <a:endParaRPr lang="en-US"/>
          </a:p>
        </p:txBody>
      </p:sp>
      <p:sp>
        <p:nvSpPr>
          <p:cNvPr id="6" name="Footer Placeholder 5">
            <a:extLst>
              <a:ext uri="{FF2B5EF4-FFF2-40B4-BE49-F238E27FC236}">
                <a16:creationId xmlns:a16="http://schemas.microsoft.com/office/drawing/2014/main" id="{24BD606A-DFB0-6CD8-D061-F2B5A24824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10DCE6D-BD4C-F289-A7CF-9E94F8D606D4}"/>
              </a:ext>
            </a:extLst>
          </p:cNvPr>
          <p:cNvSpPr>
            <a:spLocks noGrp="1"/>
          </p:cNvSpPr>
          <p:nvPr>
            <p:ph type="sldNum" sz="quarter" idx="12"/>
          </p:nvPr>
        </p:nvSpPr>
        <p:spPr/>
        <p:txBody>
          <a:bodyPr/>
          <a:lstStyle/>
          <a:p>
            <a:fld id="{4ACA1E9B-917A-47B9-AA19-78DAEBD59F79}" type="slidenum">
              <a:rPr lang="en-US" smtClean="0"/>
              <a:t>‹#›</a:t>
            </a:fld>
            <a:endParaRPr lang="en-US"/>
          </a:p>
        </p:txBody>
      </p:sp>
    </p:spTree>
    <p:extLst>
      <p:ext uri="{BB962C8B-B14F-4D97-AF65-F5344CB8AC3E}">
        <p14:creationId xmlns:p14="http://schemas.microsoft.com/office/powerpoint/2010/main" val="792149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03AF3A0-F6A0-FD49-64F7-1644A52EFB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8E0017-7B84-646B-333C-C79A2A61DD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3272E6-8E53-FEDE-3E7E-5493CBE2FA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F4B7CEF-7DEB-443B-87EE-B1AD97C743CC}" type="datetimeFigureOut">
              <a:rPr lang="en-US" smtClean="0"/>
              <a:t>11/11/2024</a:t>
            </a:fld>
            <a:endParaRPr lang="en-US"/>
          </a:p>
        </p:txBody>
      </p:sp>
      <p:sp>
        <p:nvSpPr>
          <p:cNvPr id="5" name="Footer Placeholder 4">
            <a:extLst>
              <a:ext uri="{FF2B5EF4-FFF2-40B4-BE49-F238E27FC236}">
                <a16:creationId xmlns:a16="http://schemas.microsoft.com/office/drawing/2014/main" id="{77E43F1D-59A6-A4C7-C794-24C5EBC1F76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6C760C50-1284-6BB7-39A4-415164476F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ACA1E9B-917A-47B9-AA19-78DAEBD59F79}" type="slidenum">
              <a:rPr lang="en-US" smtClean="0"/>
              <a:t>‹#›</a:t>
            </a:fld>
            <a:endParaRPr lang="en-US"/>
          </a:p>
        </p:txBody>
      </p:sp>
    </p:spTree>
    <p:extLst>
      <p:ext uri="{BB962C8B-B14F-4D97-AF65-F5344CB8AC3E}">
        <p14:creationId xmlns:p14="http://schemas.microsoft.com/office/powerpoint/2010/main" val="33834715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210AD5-1AB0-7444-1970-0F232DB27F48}"/>
              </a:ext>
            </a:extLst>
          </p:cNvPr>
          <p:cNvSpPr>
            <a:spLocks noGrp="1"/>
          </p:cNvSpPr>
          <p:nvPr>
            <p:ph type="title"/>
          </p:nvPr>
        </p:nvSpPr>
        <p:spPr>
          <a:xfrm>
            <a:off x="838200" y="365125"/>
            <a:ext cx="10515600" cy="6072745"/>
          </a:xfrm>
        </p:spPr>
        <p:txBody>
          <a:bodyPr>
            <a:normAutofit/>
          </a:bodyPr>
          <a:lstStyle/>
          <a:p>
            <a:pPr>
              <a:tabLst>
                <a:tab pos="3138488" algn="l"/>
              </a:tabLst>
            </a:pPr>
            <a:r>
              <a:rPr lang="en-US" sz="2800" dirty="0"/>
              <a:t>   </a:t>
            </a:r>
            <a:r>
              <a:rPr lang="en-US" sz="2800" b="1" dirty="0"/>
              <a:t>History is like narrative, or history resembles literature and fiction </a:t>
            </a:r>
            <a:r>
              <a:rPr lang="en-US" sz="2800" dirty="0"/>
              <a:t>when it comes to the techniques used in constituting it.</a:t>
            </a:r>
            <a:r>
              <a:rPr lang="en-US" sz="2800" dirty="0">
                <a:latin typeface="+mn-lt"/>
                <a:cs typeface="_R i b a Z_32" panose="00000400000000000000" pitchFamily="2" charset="-78"/>
              </a:rPr>
              <a:t> </a:t>
            </a:r>
            <a:r>
              <a:rPr lang="en-US" sz="2800" b="1" dirty="0">
                <a:latin typeface="Calibri" panose="020F0502020204030204" pitchFamily="34" charset="0"/>
                <a:ea typeface="Calibri" panose="020F0502020204030204" pitchFamily="34" charset="0"/>
                <a:cs typeface="Calibri" panose="020F0502020204030204" pitchFamily="34" charset="0"/>
              </a:rPr>
              <a:t>Hayden White </a:t>
            </a:r>
            <a:r>
              <a:rPr lang="en-US" sz="2800" dirty="0">
                <a:latin typeface="Calibri" panose="020F0502020204030204" pitchFamily="34" charset="0"/>
                <a:ea typeface="Calibri" panose="020F0502020204030204" pitchFamily="34" charset="0"/>
                <a:cs typeface="Calibri" panose="020F0502020204030204" pitchFamily="34" charset="0"/>
              </a:rPr>
              <a:t>presents several strategies, which he believes that historians use in their writing of historical texts. First, he concentrates on </a:t>
            </a:r>
            <a:r>
              <a:rPr lang="en-US" sz="2800" b="1" dirty="0">
                <a:latin typeface="Calibri" panose="020F0502020204030204" pitchFamily="34" charset="0"/>
                <a:ea typeface="Calibri" panose="020F0502020204030204" pitchFamily="34" charset="0"/>
                <a:cs typeface="Calibri" panose="020F0502020204030204" pitchFamily="34" charset="0"/>
              </a:rPr>
              <a:t>the rhetorical aspect of history writing which is considered a poetic act. </a:t>
            </a:r>
            <a:r>
              <a:rPr lang="en-US" sz="2800" dirty="0">
                <a:latin typeface="Calibri" panose="020F0502020204030204" pitchFamily="34" charset="0"/>
                <a:ea typeface="Calibri" panose="020F0502020204030204" pitchFamily="34" charset="0"/>
                <a:cs typeface="Calibri" panose="020F0502020204030204" pitchFamily="34" charset="0"/>
              </a:rPr>
              <a:t>This prefigurative act consists of four tropes of figurative language, which are </a:t>
            </a:r>
            <a:r>
              <a:rPr lang="en-US" sz="2800" b="1" dirty="0">
                <a:latin typeface="Calibri" panose="020F0502020204030204" pitchFamily="34" charset="0"/>
                <a:ea typeface="Calibri" panose="020F0502020204030204" pitchFamily="34" charset="0"/>
                <a:cs typeface="Calibri" panose="020F0502020204030204" pitchFamily="34" charset="0"/>
              </a:rPr>
              <a:t>metaphor, metonymy, synecdoche, and irony</a:t>
            </a:r>
            <a:r>
              <a:rPr lang="en-US" sz="2800" dirty="0">
                <a:latin typeface="Calibri" panose="020F0502020204030204" pitchFamily="34" charset="0"/>
                <a:ea typeface="Calibri" panose="020F0502020204030204" pitchFamily="34" charset="0"/>
                <a:cs typeface="Calibri" panose="020F0502020204030204" pitchFamily="34" charset="0"/>
              </a:rPr>
              <a:t>. Second, Hayden argues, </a:t>
            </a:r>
            <a:r>
              <a:rPr lang="en-US" sz="2800" b="1" dirty="0">
                <a:latin typeface="Calibri" panose="020F0502020204030204" pitchFamily="34" charset="0"/>
                <a:ea typeface="Calibri" panose="020F0502020204030204" pitchFamily="34" charset="0"/>
                <a:cs typeface="Calibri" panose="020F0502020204030204" pitchFamily="34" charset="0"/>
              </a:rPr>
              <a:t>historians use in their texts certain modes such as romance, tragedy, comedy, and satire to determine the type of the texts</a:t>
            </a:r>
            <a:r>
              <a:rPr lang="en-US" sz="2800" dirty="0">
                <a:latin typeface="Calibri" panose="020F0502020204030204" pitchFamily="34" charset="0"/>
                <a:ea typeface="Calibri" panose="020F0502020204030204" pitchFamily="34" charset="0"/>
                <a:cs typeface="Calibri" panose="020F0502020204030204" pitchFamily="34" charset="0"/>
              </a:rPr>
              <a:t>; these modes are called explanation by formal argument. Third, and lastly, </a:t>
            </a:r>
            <a:r>
              <a:rPr lang="en-US" sz="2800" b="1" dirty="0">
                <a:latin typeface="Calibri" panose="020F0502020204030204" pitchFamily="34" charset="0"/>
                <a:ea typeface="Calibri" panose="020F0502020204030204" pitchFamily="34" charset="0"/>
                <a:cs typeface="Calibri" panose="020F0502020204030204" pitchFamily="34" charset="0"/>
              </a:rPr>
              <a:t>White concentrates on the type of closure of the historical narratives that the historians use, this mode is called explanation by ideological implication where historians show the influence of the period that was imposed on them</a:t>
            </a:r>
          </a:p>
        </p:txBody>
      </p:sp>
    </p:spTree>
    <p:extLst>
      <p:ext uri="{BB962C8B-B14F-4D97-AF65-F5344CB8AC3E}">
        <p14:creationId xmlns:p14="http://schemas.microsoft.com/office/powerpoint/2010/main" val="29032369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E93AA-F33B-99B5-4313-D14D5A599BD3}"/>
              </a:ext>
            </a:extLst>
          </p:cNvPr>
          <p:cNvSpPr>
            <a:spLocks noGrp="1"/>
          </p:cNvSpPr>
          <p:nvPr>
            <p:ph type="title"/>
          </p:nvPr>
        </p:nvSpPr>
        <p:spPr>
          <a:xfrm>
            <a:off x="838200" y="365125"/>
            <a:ext cx="10515600" cy="6381664"/>
          </a:xfrm>
        </p:spPr>
        <p:txBody>
          <a:bodyPr>
            <a:normAutofit/>
          </a:bodyPr>
          <a:lstStyle/>
          <a:p>
            <a:r>
              <a:rPr lang="en-US" sz="2800" dirty="0"/>
              <a:t>The final thought about new historicism </a:t>
            </a:r>
            <a:r>
              <a:rPr lang="en-US" sz="2800" b="1" dirty="0"/>
              <a:t>is the importance of language, Bressler (2005) underlines its significance that language forms the culture and this culture in turn shapes the use of language </a:t>
            </a:r>
            <a:r>
              <a:rPr lang="en-US" sz="2800" dirty="0"/>
              <a:t>(133). According to new historicism, language consists of discourses, writings, literature, and other social relations among people who may impose their ideas or acts on others through the use of language. </a:t>
            </a:r>
            <a:r>
              <a:rPr lang="en-US" sz="2800" b="1" dirty="0"/>
              <a:t>New historicism sees history like literature, as a narrative discourse. History and literature are identical, they are both narrative discourses that react to the historical situations, authors, readers, and culture. Literature is representative of a culture.</a:t>
            </a:r>
          </a:p>
        </p:txBody>
      </p:sp>
    </p:spTree>
    <p:extLst>
      <p:ext uri="{BB962C8B-B14F-4D97-AF65-F5344CB8AC3E}">
        <p14:creationId xmlns:p14="http://schemas.microsoft.com/office/powerpoint/2010/main" val="39393352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1C5B7-283C-424D-743E-A067334F3BA2}"/>
              </a:ext>
            </a:extLst>
          </p:cNvPr>
          <p:cNvSpPr>
            <a:spLocks noGrp="1"/>
          </p:cNvSpPr>
          <p:nvPr>
            <p:ph type="title"/>
          </p:nvPr>
        </p:nvSpPr>
        <p:spPr>
          <a:xfrm>
            <a:off x="838200" y="365125"/>
            <a:ext cx="10515600" cy="6307524"/>
          </a:xfrm>
        </p:spPr>
        <p:txBody>
          <a:bodyPr>
            <a:normAutofit/>
          </a:bodyPr>
          <a:lstStyle/>
          <a:p>
            <a:r>
              <a:rPr lang="en-US" sz="2800" dirty="0">
                <a:latin typeface="Calibri" panose="020F0502020204030204" pitchFamily="34" charset="0"/>
                <a:ea typeface="Calibri" panose="020F0502020204030204" pitchFamily="34" charset="0"/>
                <a:cs typeface="Calibri" panose="020F0502020204030204" pitchFamily="34" charset="0"/>
              </a:rPr>
              <a:t>The new historicist Hayden White supports this idea, and he suggests that our knowledge of the past is determined by particular narrative structures, he says that to talk about the past, we tell stories: histories ought never to be read as unambiguous signs of the events they report, but rather as symbolic structures, extended metaphors, that ‘liken’ the events reported in them to some form with which we have already become familiar in our literary culture. . . . By the very constitution of a set of events in such a way as to make a comprehensible story out of them, the historian charges those events with the symbolic significance of a comprehensible plot structure. (White, 1978, 91–2)</a:t>
            </a:r>
          </a:p>
        </p:txBody>
      </p:sp>
    </p:spTree>
    <p:extLst>
      <p:ext uri="{BB962C8B-B14F-4D97-AF65-F5344CB8AC3E}">
        <p14:creationId xmlns:p14="http://schemas.microsoft.com/office/powerpoint/2010/main" val="34072824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10FF2-6574-C3C9-E1E0-5372EEBA2268}"/>
              </a:ext>
            </a:extLst>
          </p:cNvPr>
          <p:cNvSpPr>
            <a:spLocks noGrp="1"/>
          </p:cNvSpPr>
          <p:nvPr>
            <p:ph type="title"/>
          </p:nvPr>
        </p:nvSpPr>
        <p:spPr>
          <a:xfrm>
            <a:off x="838200" y="365125"/>
            <a:ext cx="10515600" cy="6282810"/>
          </a:xfrm>
        </p:spPr>
        <p:txBody>
          <a:bodyPr>
            <a:normAutofit/>
          </a:bodyPr>
          <a:lstStyle/>
          <a:p>
            <a:endParaRPr lang="en-US" sz="2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32722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69665-C22E-0FE0-E288-FF79B989D448}"/>
              </a:ext>
            </a:extLst>
          </p:cNvPr>
          <p:cNvSpPr>
            <a:spLocks noGrp="1"/>
          </p:cNvSpPr>
          <p:nvPr>
            <p:ph type="title"/>
          </p:nvPr>
        </p:nvSpPr>
        <p:spPr>
          <a:xfrm>
            <a:off x="838200" y="365125"/>
            <a:ext cx="10515600" cy="6356951"/>
          </a:xfrm>
        </p:spPr>
        <p:txBody>
          <a:bodyPr>
            <a:normAutofit/>
          </a:bodyPr>
          <a:lstStyle/>
          <a:p>
            <a:r>
              <a:rPr kumimoji="0" lang="en-US" sz="2800" b="0" i="0" u="none" strike="noStrike" kern="1200" cap="none" spc="0" normalizeH="0" baseline="0" noProof="0" dirty="0">
                <a:ln>
                  <a:noFill/>
                </a:ln>
                <a:solidFill>
                  <a:prstClr val="black"/>
                </a:solidFill>
                <a:effectLst/>
                <a:uLnTx/>
                <a:uFillTx/>
                <a:latin typeface="Aptos" panose="02110004020202020204"/>
                <a:ea typeface="+mj-ea"/>
                <a:cs typeface="_R i b a Z_32" panose="00000400000000000000" pitchFamily="2" charset="-78"/>
              </a:rPr>
              <a:t>New historicism is a critical and post-structuralism method, which was first used by the American critic Stephen Greenblatt. The movement started at the beginning of the 1980s, at that time, Greenblatt edited a selection of Renaissance essays titled " Renaissance Self Fashioning: From More to Shakespeare". His work is one of the most important works that made new historicism appear as a new specific critical movement.</a:t>
            </a:r>
            <a:endParaRPr lang="en-US" sz="2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90341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9F6F7-AB2A-EE39-B43E-C31B367B947C}"/>
              </a:ext>
            </a:extLst>
          </p:cNvPr>
          <p:cNvSpPr>
            <a:spLocks noGrp="1"/>
          </p:cNvSpPr>
          <p:nvPr>
            <p:ph type="title"/>
          </p:nvPr>
        </p:nvSpPr>
        <p:spPr>
          <a:xfrm>
            <a:off x="838200" y="365125"/>
            <a:ext cx="10515600" cy="6282810"/>
          </a:xfrm>
        </p:spPr>
        <p:txBody>
          <a:bodyPr>
            <a:normAutofit/>
          </a:bodyPr>
          <a:lstStyle/>
          <a:p>
            <a:r>
              <a:rPr lang="en-US" sz="2800" dirty="0">
                <a:latin typeface="Calibri" panose="020F0502020204030204" pitchFamily="34" charset="0"/>
                <a:ea typeface="Calibri" panose="020F0502020204030204" pitchFamily="34" charset="0"/>
                <a:cs typeface="Calibri" panose="020F0502020204030204" pitchFamily="34" charset="0"/>
              </a:rPr>
              <a:t>Greenblatt's concept of self– fashioning explains how cultures and texts can interact. It is "used to describe the process of constructing one's identity and public persona according to a set of socially acceptable standards" (Greenblatt, 1980). Greenblatt sees that before new historicism, </a:t>
            </a:r>
            <a:r>
              <a:rPr lang="en-US" sz="2800" b="1" dirty="0">
                <a:latin typeface="Calibri" panose="020F0502020204030204" pitchFamily="34" charset="0"/>
                <a:ea typeface="Calibri" panose="020F0502020204030204" pitchFamily="34" charset="0"/>
                <a:cs typeface="Calibri" panose="020F0502020204030204" pitchFamily="34" charset="0"/>
              </a:rPr>
              <a:t>literary texts were analyzed with close reading, formal, and linguistic details. </a:t>
            </a:r>
            <a:r>
              <a:rPr lang="en-US" sz="2800" dirty="0">
                <a:latin typeface="Calibri" panose="020F0502020204030204" pitchFamily="34" charset="0"/>
                <a:ea typeface="Calibri" panose="020F0502020204030204" pitchFamily="34" charset="0"/>
                <a:cs typeface="Calibri" panose="020F0502020204030204" pitchFamily="34" charset="0"/>
              </a:rPr>
              <a:t>Nevertheless, he adds that the subordinate literary topics should be analyzed instead of the primary ones and the less noticeable ones. Greenblatt asserts on some points, </a:t>
            </a:r>
            <a:r>
              <a:rPr lang="en-US" sz="2800" b="1" dirty="0">
                <a:latin typeface="Calibri" panose="020F0502020204030204" pitchFamily="34" charset="0"/>
                <a:ea typeface="Calibri" panose="020F0502020204030204" pitchFamily="34" charset="0"/>
                <a:cs typeface="Calibri" panose="020F0502020204030204" pitchFamily="34" charset="0"/>
              </a:rPr>
              <a:t>he considers that the creative source of a literary text is not only the author who wrote it</a:t>
            </a:r>
          </a:p>
        </p:txBody>
      </p:sp>
    </p:spTree>
    <p:extLst>
      <p:ext uri="{BB962C8B-B14F-4D97-AF65-F5344CB8AC3E}">
        <p14:creationId xmlns:p14="http://schemas.microsoft.com/office/powerpoint/2010/main" val="1577075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8B8B9-29D0-E88F-7E6A-93D0B3544001}"/>
              </a:ext>
            </a:extLst>
          </p:cNvPr>
          <p:cNvSpPr>
            <a:spLocks noGrp="1"/>
          </p:cNvSpPr>
          <p:nvPr>
            <p:ph type="title"/>
          </p:nvPr>
        </p:nvSpPr>
        <p:spPr>
          <a:xfrm>
            <a:off x="838200" y="365125"/>
            <a:ext cx="10515600" cy="6492875"/>
          </a:xfrm>
        </p:spPr>
        <p:txBody>
          <a:bodyPr>
            <a:normAutofit/>
          </a:bodyPr>
          <a:lstStyle/>
          <a:p>
            <a:r>
              <a:rPr lang="en-US" sz="2800" dirty="0"/>
              <a:t>However, he says that literary works can not be separated from the power of their times, and no literary work of art exists without its social energy. Moreover, </a:t>
            </a:r>
            <a:r>
              <a:rPr lang="en-US" sz="2800" b="1" dirty="0"/>
              <a:t>he states that every literary work is of a purpose and aim, which has to be fulfilled. Greenblatt insists that literary critics should clarify the author's purpose in writing his/her work, and the condition and situation that the work imposes on the author</a:t>
            </a:r>
            <a:r>
              <a:rPr lang="en-US" sz="2800" dirty="0"/>
              <a:t>. </a:t>
            </a:r>
            <a:r>
              <a:rPr lang="en-US" sz="2800" b="1" dirty="0"/>
              <a:t>He also underlines the importance of showing the relationship that the critics should denote between literary texts and cultures</a:t>
            </a:r>
            <a:r>
              <a:rPr lang="en-US" sz="2800" dirty="0"/>
              <a:t>.</a:t>
            </a:r>
            <a:endParaRPr lang="en-US" sz="2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71480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E3799-F57B-730D-030B-62F5D03299BC}"/>
              </a:ext>
            </a:extLst>
          </p:cNvPr>
          <p:cNvSpPr>
            <a:spLocks noGrp="1"/>
          </p:cNvSpPr>
          <p:nvPr>
            <p:ph type="title"/>
          </p:nvPr>
        </p:nvSpPr>
        <p:spPr>
          <a:xfrm>
            <a:off x="838200" y="365125"/>
            <a:ext cx="10515600" cy="6183956"/>
          </a:xfrm>
        </p:spPr>
        <p:txBody>
          <a:bodyPr>
            <a:normAutofit/>
          </a:bodyPr>
          <a:lstStyle/>
          <a:p>
            <a:r>
              <a:rPr lang="en-US" sz="2800" b="1" dirty="0">
                <a:latin typeface="Calibri" panose="020F0502020204030204" pitchFamily="34" charset="0"/>
                <a:ea typeface="Calibri" panose="020F0502020204030204" pitchFamily="34" charset="0"/>
                <a:cs typeface="Calibri" panose="020F0502020204030204" pitchFamily="34" charset="0"/>
              </a:rPr>
              <a:t>New historicism seeks to find meaning in the text within the context of the dominating ideas and social assumptions of the historical period in which the text is found</a:t>
            </a:r>
            <a:r>
              <a:rPr lang="en-US" sz="2800" dirty="0">
                <a:latin typeface="Calibri" panose="020F0502020204030204" pitchFamily="34" charset="0"/>
                <a:ea typeface="Calibri" panose="020F0502020204030204" pitchFamily="34" charset="0"/>
                <a:cs typeface="Calibri" panose="020F0502020204030204" pitchFamily="34" charset="0"/>
              </a:rPr>
              <a:t>. As </a:t>
            </a:r>
            <a:r>
              <a:rPr lang="en-US" sz="2800" b="1" dirty="0">
                <a:latin typeface="Calibri" panose="020F0502020204030204" pitchFamily="34" charset="0"/>
                <a:ea typeface="Calibri" panose="020F0502020204030204" pitchFamily="34" charset="0"/>
                <a:cs typeface="Calibri" panose="020F0502020204030204" pitchFamily="34" charset="0"/>
              </a:rPr>
              <a:t>Bressler (2003) says, new historicists attempt to understand literature from a historical perspective, because they think that, the new criticism could not provide that Moreover, new historicism as a new theory rejected the old historicism, which considered any text as an autonomous entity </a:t>
            </a:r>
            <a:r>
              <a:rPr lang="en-US" sz="2800" dirty="0">
                <a:latin typeface="Calibri" panose="020F0502020204030204" pitchFamily="34" charset="0"/>
                <a:ea typeface="Calibri" panose="020F0502020204030204" pitchFamily="34" charset="0"/>
                <a:cs typeface="Calibri" panose="020F0502020204030204" pitchFamily="34" charset="0"/>
              </a:rPr>
              <a:t>(182). </a:t>
            </a:r>
            <a:r>
              <a:rPr lang="en-US" sz="2800" b="1" dirty="0">
                <a:latin typeface="Calibri" panose="020F0502020204030204" pitchFamily="34" charset="0"/>
                <a:ea typeface="Calibri" panose="020F0502020204030204" pitchFamily="34" charset="0"/>
                <a:cs typeface="Calibri" panose="020F0502020204030204" pitchFamily="34" charset="0"/>
              </a:rPr>
              <a:t>While new historicism deals with the text as a reality in the period that was produced</a:t>
            </a:r>
            <a:r>
              <a:rPr lang="en-US" sz="2800" dirty="0">
                <a:latin typeface="Calibri" panose="020F0502020204030204" pitchFamily="34" charset="0"/>
                <a:ea typeface="Calibri" panose="020F0502020204030204" pitchFamily="34" charset="0"/>
                <a:cs typeface="Calibri" panose="020F0502020204030204" pitchFamily="34" charset="0"/>
              </a:rPr>
              <a:t>. </a:t>
            </a:r>
            <a:r>
              <a:rPr lang="en-US" sz="2800" b="1" dirty="0">
                <a:latin typeface="Calibri" panose="020F0502020204030204" pitchFamily="34" charset="0"/>
                <a:ea typeface="Calibri" panose="020F0502020204030204" pitchFamily="34" charset="0"/>
                <a:cs typeface="Calibri" panose="020F0502020204030204" pitchFamily="34" charset="0"/>
              </a:rPr>
              <a:t>Old historicism views history as an accurate account of what has happened, historians can write objectively about any given historical period. </a:t>
            </a:r>
          </a:p>
        </p:txBody>
      </p:sp>
    </p:spTree>
    <p:extLst>
      <p:ext uri="{BB962C8B-B14F-4D97-AF65-F5344CB8AC3E}">
        <p14:creationId xmlns:p14="http://schemas.microsoft.com/office/powerpoint/2010/main" val="180402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049C6-DF06-98B4-6BE9-85A5B207BB74}"/>
              </a:ext>
            </a:extLst>
          </p:cNvPr>
          <p:cNvSpPr>
            <a:spLocks noGrp="1"/>
          </p:cNvSpPr>
          <p:nvPr>
            <p:ph type="title"/>
          </p:nvPr>
        </p:nvSpPr>
        <p:spPr>
          <a:xfrm>
            <a:off x="838200" y="365125"/>
            <a:ext cx="10515600" cy="6344594"/>
          </a:xfrm>
        </p:spPr>
        <p:txBody>
          <a:bodyPr>
            <a:normAutofit/>
          </a:bodyPr>
          <a:lstStyle/>
          <a:p>
            <a:r>
              <a:rPr lang="en-US" sz="2800" dirty="0">
                <a:latin typeface="Calibri" panose="020F0502020204030204" pitchFamily="34" charset="0"/>
                <a:ea typeface="Calibri" panose="020F0502020204030204" pitchFamily="34" charset="0"/>
                <a:cs typeface="Calibri" panose="020F0502020204030204" pitchFamily="34" charset="0"/>
              </a:rPr>
              <a:t>New historicism refuses the views and methods of old historicism. </a:t>
            </a:r>
            <a:r>
              <a:rPr lang="en-US" sz="2800" b="1" dirty="0">
                <a:latin typeface="Calibri" panose="020F0502020204030204" pitchFamily="34" charset="0"/>
                <a:ea typeface="Calibri" panose="020F0502020204030204" pitchFamily="34" charset="0"/>
                <a:cs typeface="Calibri" panose="020F0502020204030204" pitchFamily="34" charset="0"/>
              </a:rPr>
              <a:t>According to new historicism, history is subjective, and the writers of history can be affected by their biases and prejudices and as a result, that can affect the interpretation of the past.</a:t>
            </a:r>
            <a:r>
              <a:rPr lang="en-US" sz="2800" dirty="0">
                <a:latin typeface="Calibri" panose="020F0502020204030204" pitchFamily="34" charset="0"/>
                <a:ea typeface="Calibri" panose="020F0502020204030204" pitchFamily="34" charset="0"/>
                <a:cs typeface="Calibri" panose="020F0502020204030204" pitchFamily="34" charset="0"/>
              </a:rPr>
              <a:t> New historicism argues that history can not provide us with the truth. Wilson and Dutton (1992) suggest that history is formed or written from political reality and that is what makes it true (13).</a:t>
            </a:r>
          </a:p>
        </p:txBody>
      </p:sp>
    </p:spTree>
    <p:extLst>
      <p:ext uri="{BB962C8B-B14F-4D97-AF65-F5344CB8AC3E}">
        <p14:creationId xmlns:p14="http://schemas.microsoft.com/office/powerpoint/2010/main" val="4666663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09175-C1DE-7525-E27C-C9E482C0BB44}"/>
              </a:ext>
            </a:extLst>
          </p:cNvPr>
          <p:cNvSpPr>
            <a:spLocks noGrp="1"/>
          </p:cNvSpPr>
          <p:nvPr>
            <p:ph type="title"/>
          </p:nvPr>
        </p:nvSpPr>
        <p:spPr>
          <a:xfrm>
            <a:off x="838200" y="365125"/>
            <a:ext cx="10515600" cy="6233383"/>
          </a:xfrm>
        </p:spPr>
        <p:txBody>
          <a:bodyPr>
            <a:normAutofit/>
          </a:bodyPr>
          <a:lstStyle/>
          <a:p>
            <a:r>
              <a:rPr lang="en-US" sz="2800" dirty="0"/>
              <a:t>As stated before, new historicism disagrees with old historicism in terms of looking at history. While old historicism observes history as an autonomous thing, new historicism states that history is a discourse of seeing and considering the world. </a:t>
            </a:r>
            <a:r>
              <a:rPr lang="en-US" sz="2800" b="1" dirty="0"/>
              <a:t>It also claims that literature has to be read in relation to history, culture, society, and other factors, which aid to determine the meaning of a text. Therefore, new historicists attempt to interpret literature as a cultural product and its text as a cultural product too.</a:t>
            </a:r>
            <a:r>
              <a:rPr lang="en-US" sz="2800" dirty="0"/>
              <a:t> New historicism is "based on a parallel reading of literary and non-literary texts usually of the same historical period"(Barry,2009,172). </a:t>
            </a:r>
          </a:p>
        </p:txBody>
      </p:sp>
    </p:spTree>
    <p:extLst>
      <p:ext uri="{BB962C8B-B14F-4D97-AF65-F5344CB8AC3E}">
        <p14:creationId xmlns:p14="http://schemas.microsoft.com/office/powerpoint/2010/main" val="2783663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3C2EC-083E-5A0A-12DB-68B6C5789F99}"/>
              </a:ext>
            </a:extLst>
          </p:cNvPr>
          <p:cNvSpPr>
            <a:spLocks noGrp="1"/>
          </p:cNvSpPr>
          <p:nvPr>
            <p:ph type="title"/>
          </p:nvPr>
        </p:nvSpPr>
        <p:spPr>
          <a:xfrm>
            <a:off x="838200" y="365125"/>
            <a:ext cx="10515600" cy="6245740"/>
          </a:xfrm>
        </p:spPr>
        <p:txBody>
          <a:bodyPr>
            <a:normAutofit/>
          </a:bodyPr>
          <a:lstStyle/>
          <a:p>
            <a:r>
              <a:rPr lang="en-US" sz="2800" b="1" dirty="0">
                <a:latin typeface="Calibri" panose="020F0502020204030204" pitchFamily="34" charset="0"/>
                <a:ea typeface="Calibri" panose="020F0502020204030204" pitchFamily="34" charset="0"/>
                <a:cs typeface="Calibri" panose="020F0502020204030204" pitchFamily="34" charset="0"/>
              </a:rPr>
              <a:t>Giles Gunn (1998) suggests New historicism also pays attention to the ideological factors of literary text (37). Therefore, new historicism should analyze the ideologies that the literary texts contain and they have to consider texts in their socio-cultural context</a:t>
            </a:r>
            <a:r>
              <a:rPr lang="en-US" sz="2800" dirty="0">
                <a:latin typeface="Calibri" panose="020F0502020204030204" pitchFamily="34" charset="0"/>
                <a:ea typeface="Calibri" panose="020F0502020204030204" pitchFamily="34" charset="0"/>
                <a:cs typeface="Calibri" panose="020F0502020204030204" pitchFamily="34" charset="0"/>
              </a:rPr>
              <a:t>. New historicism gives importance to the relationship between society and a literary text. </a:t>
            </a:r>
            <a:r>
              <a:rPr lang="en-US" sz="2800" b="1" dirty="0">
                <a:latin typeface="Calibri" panose="020F0502020204030204" pitchFamily="34" charset="0"/>
                <a:ea typeface="Calibri" panose="020F0502020204030204" pitchFamily="34" charset="0"/>
                <a:cs typeface="Calibri" panose="020F0502020204030204" pitchFamily="34" charset="0"/>
              </a:rPr>
              <a:t>That is why new historicists think that all literary texts are social documents and they reflect the historical environment</a:t>
            </a:r>
            <a:r>
              <a:rPr lang="en-US" sz="2800" dirty="0">
                <a:latin typeface="Calibri" panose="020F0502020204030204" pitchFamily="34" charset="0"/>
                <a:ea typeface="Calibri" panose="020F0502020204030204" pitchFamily="34" charset="0"/>
                <a:cs typeface="Calibri" panose="020F0502020204030204" pitchFamily="34" charset="0"/>
              </a:rPr>
              <a:t>. A text is not interpreted completely unless it is not related to several discourses, thus, this text is a reflection of the views of the author, customs, society, and social practices.</a:t>
            </a:r>
          </a:p>
        </p:txBody>
      </p:sp>
    </p:spTree>
    <p:extLst>
      <p:ext uri="{BB962C8B-B14F-4D97-AF65-F5344CB8AC3E}">
        <p14:creationId xmlns:p14="http://schemas.microsoft.com/office/powerpoint/2010/main" val="27075973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3E627-5FFC-422F-DD07-30C69112CACB}"/>
              </a:ext>
            </a:extLst>
          </p:cNvPr>
          <p:cNvSpPr>
            <a:spLocks noGrp="1"/>
          </p:cNvSpPr>
          <p:nvPr>
            <p:ph type="title"/>
          </p:nvPr>
        </p:nvSpPr>
        <p:spPr>
          <a:xfrm>
            <a:off x="0" y="-236124"/>
            <a:ext cx="10515600" cy="6245740"/>
          </a:xfrm>
        </p:spPr>
        <p:txBody>
          <a:bodyPr>
            <a:normAutofit/>
          </a:bodyPr>
          <a:lstStyle/>
          <a:p>
            <a:r>
              <a:rPr lang="en-US" sz="2800" dirty="0"/>
              <a:t>Therefore, to understand new historicism much more, Muller (2013) determines the main perspectives of its principles. New historicists examine the historical works or texts from historical and cultural conditions of production, meanings, and effects. Texts can be agents and makers of history, History is textual, literature is history, and history is literature. Historians are authors who use literature and literary strategies to tell events. New historicists contextualize literature within other cultural texts. New Historicism pays attention to the contextualization of literary production and consumption, and to the ideologies that govern these acts as well (3-4).</a:t>
            </a:r>
          </a:p>
        </p:txBody>
      </p:sp>
    </p:spTree>
    <p:extLst>
      <p:ext uri="{BB962C8B-B14F-4D97-AF65-F5344CB8AC3E}">
        <p14:creationId xmlns:p14="http://schemas.microsoft.com/office/powerpoint/2010/main" val="3874051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299</TotalTime>
  <Words>1257</Words>
  <Application>Microsoft Office PowerPoint</Application>
  <PresentationFormat>Widescreen</PresentationFormat>
  <Paragraphs>12</Paragraphs>
  <Slides>12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Aptos</vt:lpstr>
      <vt:lpstr>Aptos Display</vt:lpstr>
      <vt:lpstr>Arial</vt:lpstr>
      <vt:lpstr>Calibri</vt:lpstr>
      <vt:lpstr>Office Theme</vt:lpstr>
      <vt:lpstr>   History is like narrative, or history resembles literature and fiction when it comes to the techniques used in constituting it. Hayden White presents several strategies, which he believes that historians use in their writing of historical texts. First, he concentrates on the rhetorical aspect of history writing which is considered a poetic act. This prefigurative act consists of four tropes of figurative language, which are metaphor, metonymy, synecdoche, and irony. Second, Hayden argues, historians use in their texts certain modes such as romance, tragedy, comedy, and satire to determine the type of the texts; these modes are called explanation by formal argument. Third, and lastly, White concentrates on the type of closure of the historical narratives that the historians use, this mode is called explanation by ideological implication where historians show the influence of the period that was imposed on them</vt:lpstr>
      <vt:lpstr>New historicism is a critical and post-structuralism method, which was first used by the American critic Stephen Greenblatt. The movement started at the beginning of the 1980s, at that time, Greenblatt edited a selection of Renaissance essays titled " Renaissance Self Fashioning: From More to Shakespeare". His work is one of the most important works that made new historicism appear as a new specific critical movement.</vt:lpstr>
      <vt:lpstr>Greenblatt's concept of self– fashioning explains how cultures and texts can interact. It is "used to describe the process of constructing one's identity and public persona according to a set of socially acceptable standards" (Greenblatt, 1980). Greenblatt sees that before new historicism, literary texts were analyzed with close reading, formal, and linguistic details. Nevertheless, he adds that the subordinate literary topics should be analyzed instead of the primary ones and the less noticeable ones. Greenblatt asserts on some points, he considers that the creative source of a literary text is not only the author who wrote it</vt:lpstr>
      <vt:lpstr>However, he says that literary works can not be separated from the power of their times, and no literary work of art exists without its social energy. Moreover, he states that every literary work is of a purpose and aim, which has to be fulfilled. Greenblatt insists that literary critics should clarify the author's purpose in writing his/her work, and the condition and situation that the work imposes on the author. He also underlines the importance of showing the relationship that the critics should denote between literary texts and cultures.</vt:lpstr>
      <vt:lpstr>New historicism seeks to find meaning in the text within the context of the dominating ideas and social assumptions of the historical period in which the text is found. As Bressler (2003) says, new historicists attempt to understand literature from a historical perspective, because they think that, the new criticism could not provide that Moreover, new historicism as a new theory rejected the old historicism, which considered any text as an autonomous entity (182). While new historicism deals with the text as a reality in the period that was produced. Old historicism views history as an accurate account of what has happened, historians can write objectively about any given historical period. </vt:lpstr>
      <vt:lpstr>New historicism refuses the views and methods of old historicism. According to new historicism, history is subjective, and the writers of history can be affected by their biases and prejudices and as a result, that can affect the interpretation of the past. New historicism argues that history can not provide us with the truth. Wilson and Dutton (1992) suggest that history is formed or written from political reality and that is what makes it true (13).</vt:lpstr>
      <vt:lpstr>As stated before, new historicism disagrees with old historicism in terms of looking at history. While old historicism observes history as an autonomous thing, new historicism states that history is a discourse of seeing and considering the world. It also claims that literature has to be read in relation to history, culture, society, and other factors, which aid to determine the meaning of a text. Therefore, new historicists attempt to interpret literature as a cultural product and its text as a cultural product too. New historicism is "based on a parallel reading of literary and non-literary texts usually of the same historical period"(Barry,2009,172). </vt:lpstr>
      <vt:lpstr>Giles Gunn (1998) suggests New historicism also pays attention to the ideological factors of literary text (37). Therefore, new historicism should analyze the ideologies that the literary texts contain and they have to consider texts in their socio-cultural context. New historicism gives importance to the relationship between society and a literary text. That is why new historicists think that all literary texts are social documents and they reflect the historical environment. A text is not interpreted completely unless it is not related to several discourses, thus, this text is a reflection of the views of the author, customs, society, and social practices.</vt:lpstr>
      <vt:lpstr>Therefore, to understand new historicism much more, Muller (2013) determines the main perspectives of its principles. New historicists examine the historical works or texts from historical and cultural conditions of production, meanings, and effects. Texts can be agents and makers of history, History is textual, literature is history, and history is literature. Historians are authors who use literature and literary strategies to tell events. New historicists contextualize literature within other cultural texts. New Historicism pays attention to the contextualization of literary production and consumption, and to the ideologies that govern these acts as well (3-4).</vt:lpstr>
      <vt:lpstr>The final thought about new historicism is the importance of language, Bressler (2005) underlines its significance that language forms the culture and this culture in turn shapes the use of language (133). According to new historicism, language consists of discourses, writings, literature, and other social relations among people who may impose their ideas or acts on others through the use of language. New historicism sees history like literature, as a narrative discourse. History and literature are identical, they are both narrative discourses that react to the historical situations, authors, readers, and culture. Literature is representative of a culture.</vt:lpstr>
      <vt:lpstr>The new historicist Hayden White supports this idea, and he suggests that our knowledge of the past is determined by particular narrative structures, he says that to talk about the past, we tell stories: histories ought never to be read as unambiguous signs of the events they report, but rather as symbolic structures, extended metaphors, that ‘liken’ the events reported in them to some form with which we have already become familiar in our literary culture. . . . By the very constitution of a set of events in such a way as to make a comprehensible story out of them, the historian charges those events with the symbolic significance of a comprehensible plot structure. (White, 1978, 91–2)</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juan ibrahim</dc:creator>
  <cp:lastModifiedBy>juan ibrahim</cp:lastModifiedBy>
  <cp:revision>32</cp:revision>
  <dcterms:created xsi:type="dcterms:W3CDTF">2024-11-06T15:44:39Z</dcterms:created>
  <dcterms:modified xsi:type="dcterms:W3CDTF">2024-11-11T19:04:10Z</dcterms:modified>
</cp:coreProperties>
</file>