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10" r:id="rId44"/>
    <p:sldId id="311" r:id="rId45"/>
    <p:sldId id="312" r:id="rId46"/>
    <p:sldId id="313" r:id="rId47"/>
    <p:sldId id="314" r:id="rId48"/>
    <p:sldId id="316" r:id="rId49"/>
    <p:sldId id="317" r:id="rId50"/>
    <p:sldId id="318" r:id="rId51"/>
    <p:sldId id="319" r:id="rId52"/>
    <p:sldId id="320" r:id="rId53"/>
    <p:sldId id="321" r:id="rId54"/>
    <p:sldId id="322" r:id="rId55"/>
    <p:sldId id="323" r:id="rId56"/>
    <p:sldId id="324" r:id="rId57"/>
    <p:sldId id="331" r:id="rId58"/>
    <p:sldId id="325" r:id="rId59"/>
    <p:sldId id="326" r:id="rId60"/>
    <p:sldId id="328" r:id="rId61"/>
    <p:sldId id="327" r:id="rId62"/>
    <p:sldId id="329" r:id="rId63"/>
    <p:sldId id="330"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69986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2665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1821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5074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3833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C1B651-F176-45E6-BE42-C2E56B7BE057}"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83026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C1B651-F176-45E6-BE42-C2E56B7BE057}" type="datetimeFigureOut">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4484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1B651-F176-45E6-BE42-C2E56B7BE057}" type="datetimeFigureOut">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37835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1B651-F176-45E6-BE42-C2E56B7BE057}" type="datetimeFigureOut">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12409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57029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2159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1B651-F176-45E6-BE42-C2E56B7BE057}" type="datetimeFigureOut">
              <a:rPr lang="en-US" smtClean="0"/>
              <a:t>5/13/2024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246FB-FAEC-4EB0-8E6F-8868B15DE605}" type="slidenum">
              <a:rPr lang="en-US" smtClean="0"/>
              <a:t>‹#›</a:t>
            </a:fld>
            <a:endParaRPr lang="en-US"/>
          </a:p>
        </p:txBody>
      </p:sp>
    </p:spTree>
    <p:extLst>
      <p:ext uri="{BB962C8B-B14F-4D97-AF65-F5344CB8AC3E}">
        <p14:creationId xmlns:p14="http://schemas.microsoft.com/office/powerpoint/2010/main" val="411795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rtl="1" eaLnBrk="0" fontAlgn="base" hangingPunct="0">
              <a:lnSpc>
                <a:spcPct val="100000"/>
              </a:lnSpc>
              <a:spcAft>
                <a:spcPct val="0"/>
              </a:spcAft>
              <a:tabLst>
                <a:tab pos="5456238" algn="l"/>
              </a:tabLst>
            </a:pPr>
            <a: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2000" b="1" dirty="0" smtClean="0">
                <a:latin typeface="Simplified Arabic" panose="02020603050405020304" pitchFamily="18" charset="-78"/>
                <a:ea typeface="Times New Roman" panose="02020603050405020304" pitchFamily="18" charset="0"/>
                <a:cs typeface="Simplified Arabic" panose="02020603050405020304" pitchFamily="18" charset="-78"/>
              </a:rPr>
              <a:t>جامعة </a:t>
            </a: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صلاح الدين – اربيل                                                                    </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كلية العلوم السياسية</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قسم النظم السياسية والسياسة العامة</a:t>
            </a:r>
            <a: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r>
            <a:b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10000"/>
          </a:bodyPr>
          <a:lstStyle/>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endParaRPr lang="ar-IQ" sz="2400" b="1" dirty="0">
              <a:latin typeface="Simplified Arabic" panose="02020603050405020304" pitchFamily="18" charset="-78"/>
              <a:cs typeface="Simplified Arabic" panose="02020603050405020304" pitchFamily="18" charset="-78"/>
            </a:endParaRPr>
          </a:p>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r>
              <a:rPr lang="ar-IQ" b="1" dirty="0" smtClean="0">
                <a:latin typeface="Simplified Arabic" panose="02020603050405020304" pitchFamily="18" charset="-78"/>
                <a:cs typeface="Simplified Arabic" panose="02020603050405020304" pitchFamily="18" charset="-78"/>
              </a:rPr>
              <a:t>الحوكمة</a:t>
            </a:r>
            <a:r>
              <a:rPr lang="ar-IQ" b="1" dirty="0">
                <a:latin typeface="Simplified Arabic" panose="02020603050405020304" pitchFamily="18" charset="-78"/>
                <a:cs typeface="Simplified Arabic" panose="02020603050405020304" pitchFamily="18" charset="-78"/>
              </a:rPr>
              <a:t>: مبادئ </a:t>
            </a:r>
            <a:r>
              <a:rPr lang="ar-IQ" b="1" dirty="0" smtClean="0">
                <a:latin typeface="Simplified Arabic" panose="02020603050405020304" pitchFamily="18" charset="-78"/>
                <a:cs typeface="Simplified Arabic" panose="02020603050405020304" pitchFamily="18" charset="-78"/>
              </a:rPr>
              <a:t>ونماذج</a:t>
            </a:r>
          </a:p>
          <a:p>
            <a:pPr marL="0" indent="0" algn="ctr" rtl="1">
              <a:buNone/>
            </a:pPr>
            <a:r>
              <a:rPr lang="ar-IQ" b="1" dirty="0">
                <a:latin typeface="Simplified Arabic" panose="02020603050405020304" pitchFamily="18" charset="-78"/>
                <a:cs typeface="Simplified Arabic" panose="02020603050405020304" pitchFamily="18" charset="-78"/>
              </a:rPr>
              <a:t>إعداد:م. جونا صبحي جميل</a:t>
            </a:r>
            <a:endParaRPr lang="ar-IQ" b="1" dirty="0" smtClean="0">
              <a:latin typeface="Simplified Arabic" panose="02020603050405020304" pitchFamily="18" charset="-78"/>
              <a:cs typeface="Simplified Arabic" panose="02020603050405020304" pitchFamily="18" charset="-78"/>
            </a:endParaRPr>
          </a:p>
          <a:p>
            <a:pPr marL="0" indent="0" algn="ctr" rtl="1">
              <a:buNone/>
            </a:pPr>
            <a:r>
              <a:rPr lang="ar-IQ" b="1" dirty="0">
                <a:latin typeface="Simplified Arabic" panose="02020603050405020304" pitchFamily="18" charset="-78"/>
                <a:cs typeface="Simplified Arabic" panose="02020603050405020304" pitchFamily="18" charset="-78"/>
              </a:rPr>
              <a:t>المرحلة الرابعة</a:t>
            </a:r>
          </a:p>
          <a:p>
            <a:pPr marL="0" indent="0" algn="ctr" rtl="1">
              <a:buNone/>
            </a:pPr>
            <a:endParaRPr lang="ar-IQ" b="1" dirty="0" smtClean="0">
              <a:latin typeface="Simplified Arabic" panose="02020603050405020304" pitchFamily="18" charset="-78"/>
              <a:cs typeface="Simplified Arabic" panose="02020603050405020304" pitchFamily="18" charset="-78"/>
            </a:endParaRPr>
          </a:p>
          <a:p>
            <a:pPr marL="0" indent="0" algn="ctr" rtl="1">
              <a:buNone/>
            </a:pPr>
            <a:endParaRPr lang="en-US" sz="2400" b="1" dirty="0">
              <a:latin typeface="Simplified Arabic" panose="02020603050405020304" pitchFamily="18" charset="-78"/>
              <a:cs typeface="Simplified Arabic" panose="02020603050405020304" pitchFamily="18" charset="-78"/>
            </a:endParaRPr>
          </a:p>
          <a:p>
            <a:pPr marL="0" indent="0" algn="r" rtl="1">
              <a:buNone/>
            </a:pPr>
            <a:r>
              <a:rPr lang="ar-IQ" sz="2400" b="1" dirty="0" smtClean="0">
                <a:latin typeface="Simplified Arabic" panose="02020603050405020304" pitchFamily="18" charset="-78"/>
                <a:cs typeface="Simplified Arabic" panose="02020603050405020304" pitchFamily="18" charset="-78"/>
              </a:rPr>
              <a:t>                             </a:t>
            </a:r>
            <a:endParaRPr lang="en-US" sz="2400" b="1" dirty="0">
              <a:latin typeface="Simplified Arabic" panose="02020603050405020304" pitchFamily="18" charset="-78"/>
              <a:cs typeface="Simplified Arabic" panose="02020603050405020304" pitchFamily="18" charset="-78"/>
            </a:endParaRPr>
          </a:p>
          <a:p>
            <a:pPr marL="0" indent="0" algn="ctr" rtl="1">
              <a:buNone/>
            </a:pPr>
            <a:r>
              <a:rPr lang="ar-IQ" sz="2400" b="1" smtClean="0">
                <a:latin typeface="Simplified Arabic" panose="02020603050405020304" pitchFamily="18" charset="-78"/>
                <a:cs typeface="Simplified Arabic" panose="02020603050405020304" pitchFamily="18" charset="-78"/>
              </a:rPr>
              <a:t>2023-2024</a:t>
            </a:r>
            <a:endParaRPr lang="en-US" sz="2400" b="1" dirty="0">
              <a:latin typeface="Simplified Arabic" panose="02020603050405020304" pitchFamily="18" charset="-78"/>
              <a:cs typeface="Simplified Arabic" panose="02020603050405020304" pitchFamily="18" charset="-78"/>
            </a:endParaRP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27050"/>
            <a:ext cx="1169669"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95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000"/>
            <a:ext cx="10515600" cy="5541963"/>
          </a:xfrm>
        </p:spPr>
        <p:txBody>
          <a:bodyPr>
            <a:normAutofit fontScale="92500" lnSpcReduction="20000"/>
          </a:bodyPr>
          <a:lstStyle/>
          <a:p>
            <a:pPr marL="0" indent="0" algn="r" rtl="1">
              <a:buNone/>
            </a:pPr>
            <a:r>
              <a:rPr lang="ar-IQ" b="1" dirty="0"/>
              <a:t>ثالثاً: أسباب ظهور الحوكمة</a:t>
            </a:r>
            <a:endParaRPr lang="en-US" b="1" dirty="0"/>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IQ" dirty="0">
                <a:latin typeface="Simplified Arabic" panose="02020603050405020304" pitchFamily="18" charset="-78"/>
                <a:cs typeface="Simplified Arabic" panose="02020603050405020304" pitchFamily="18" charset="-78"/>
              </a:rPr>
              <a:t>قد شاع مفهوم الحوكمة في السنوات الأخيرة واهتمت به الدراسات السياسية والاقتصادية والإدارية، لتشكل نظرة جديدة لواقع العيش، أي أنها عبارة عن انعكاس لتطورات اقتصادية واجتماعية وسياسية وثقافية حدثت في العالم، أدت الى بروز هذا المفهوم وتطوره وأهميته سواء على مستوى الدول المتقدمة أو الدول النامية، وفيما يلي نعرض العوامل التي ساعدت في ظهور الحوكمة</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b="1" dirty="0" smtClean="0">
                <a:latin typeface="Simplified Arabic" panose="02020603050405020304" pitchFamily="18" charset="-78"/>
                <a:cs typeface="Simplified Arabic" panose="02020603050405020304" pitchFamily="18" charset="-78"/>
              </a:rPr>
              <a:t>1-الأسباب </a:t>
            </a:r>
            <a:r>
              <a:rPr lang="ar-IQ" b="1" dirty="0">
                <a:latin typeface="Simplified Arabic" panose="02020603050405020304" pitchFamily="18" charset="-78"/>
                <a:cs typeface="Simplified Arabic" panose="02020603050405020304" pitchFamily="18" charset="-78"/>
              </a:rPr>
              <a:t>الاقتصادية:</a:t>
            </a:r>
            <a:r>
              <a:rPr lang="ar-IQ"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تمثلت أهم الأسباب الاقتصادية التي ساعدت على ظهور الحوكمة في انفجار الأزمات المالية العالمية، والتي يمكن وصفها بأنها كانت بمثابة أزمة ثقة في المؤسسات والتشريعات التي كانت تنظم الأعمال والعلاقات القائمة بين مؤسسات الأعمال والحكومات. مما أدى لتصاعد قضايا الفساد الشهيرة في كبري الشركات الأمريكية، وعلى رأسها شركة </a:t>
            </a:r>
            <a:r>
              <a:rPr lang="ar-SA" dirty="0" smtClean="0">
                <a:latin typeface="Simplified Arabic" panose="02020603050405020304" pitchFamily="18" charset="-78"/>
                <a:cs typeface="Simplified Arabic" panose="02020603050405020304" pitchFamily="18" charset="-78"/>
              </a:rPr>
              <a:t>إنرون</a:t>
            </a:r>
            <a:r>
              <a:rPr lang="en-US" dirty="0" smtClean="0">
                <a:latin typeface="Simplified Arabic" panose="02020603050405020304" pitchFamily="18" charset="-78"/>
                <a:cs typeface="Simplified Arabic" panose="02020603050405020304" pitchFamily="18" charset="-78"/>
              </a:rPr>
              <a:t>Enron </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وغيرها</a:t>
            </a:r>
            <a:r>
              <a:rPr lang="ar-SA" dirty="0">
                <a:latin typeface="Simplified Arabic" panose="02020603050405020304" pitchFamily="18" charset="-78"/>
                <a:cs typeface="Simplified Arabic" panose="02020603050405020304" pitchFamily="18" charset="-78"/>
              </a:rPr>
              <a:t>، بالإضافة إلى ممارسات الشركات متعددة الجنسيات في اقتصاديات العولمة، حيث أصبحت هذه الشركات تقوم بعملية الاستحواذ والاندماج بين الشركات؛ من أجل السيطرة على الأسواق العالمية. ويمكن التدليل على ذلك من خلال معرفة أن هناك مائة شركة فقط تستحوذ على مقدرات التجارة الخارجية على المستوي العالمي من خلال ممارساتها الاحتكارية. بما أدى في النهاية إلى التحول من الاقتصاد الوطني المنغلق على نفسه إلى الاقتصاد العالمي. وكذلك الرغبة في الانتقال من أسلوب الإدارة العامة القائم على احترام الأقدمية والتدرج الوظيفي، ٕإعطاء فرصة أكبر للمسئولية إلى الإدارة الحديثة المستندة على التمكين والتركيز على النتائج ومعيار الإنجاز والتعليم المستمر. وأخير النجاح الذي يحققه المصطلح في مجال إدارة الأعمال والممارسات المرتبطة بضمأن مصالح وحقوق المساهمين، مما أغرى بإمكانية توسيع المفهوم ليشمل جميع المؤسسات القائمة بالمجتمع.</a:t>
            </a:r>
            <a:endParaRPr lang="en-US" b="1" dirty="0">
              <a:latin typeface="Simplified Arabic" panose="02020603050405020304" pitchFamily="18" charset="-78"/>
              <a:cs typeface="Simplified Arabic" panose="02020603050405020304" pitchFamily="18" charset="-78"/>
            </a:endParaRPr>
          </a:p>
          <a:p>
            <a:pPr marL="0" indent="0" algn="just" rtl="1">
              <a:buNone/>
            </a:pPr>
            <a:endParaRPr lang="en-US" b="1" dirty="0"/>
          </a:p>
          <a:p>
            <a:pPr marL="0" indent="0" algn="r">
              <a:buNone/>
            </a:pPr>
            <a:endParaRPr lang="en-US" dirty="0"/>
          </a:p>
        </p:txBody>
      </p:sp>
    </p:spTree>
    <p:extLst>
      <p:ext uri="{BB962C8B-B14F-4D97-AF65-F5344CB8AC3E}">
        <p14:creationId xmlns:p14="http://schemas.microsoft.com/office/powerpoint/2010/main" val="3747034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normAutofit lnSpcReduction="10000"/>
          </a:bodyPr>
          <a:lstStyle/>
          <a:p>
            <a:pPr marL="0" indent="0" algn="just">
              <a:buNone/>
            </a:pPr>
            <a:r>
              <a:rPr lang="ar-IQ" b="1" dirty="0" smtClean="0">
                <a:latin typeface="Simplified Arabic" panose="02020603050405020304" pitchFamily="18" charset="-78"/>
                <a:cs typeface="Simplified Arabic" panose="02020603050405020304" pitchFamily="18" charset="-78"/>
              </a:rPr>
              <a:t>2.الأسباب </a:t>
            </a:r>
            <a:r>
              <a:rPr lang="ar-IQ" b="1" dirty="0">
                <a:latin typeface="Simplified Arabic" panose="02020603050405020304" pitchFamily="18" charset="-78"/>
                <a:cs typeface="Simplified Arabic" panose="02020603050405020304" pitchFamily="18" charset="-78"/>
              </a:rPr>
              <a:t>الاجتماعية: </a:t>
            </a:r>
            <a:r>
              <a:rPr lang="ar-SA" dirty="0">
                <a:latin typeface="Simplified Arabic" panose="02020603050405020304" pitchFamily="18" charset="-78"/>
                <a:cs typeface="Simplified Arabic" panose="02020603050405020304" pitchFamily="18" charset="-78"/>
              </a:rPr>
              <a:t>لعبت الأسباب الاجتماعية دورا ً مهم في ظهور الحوكمة فجاء على رأسها، انعزال الحكومات القائمة عن المواطنين والتصاقها وتقيدها بالعمليات الإدارية، مما دعا إلى ضرورة التفكير في وجود ممثلين لهؤلاء المواطنين يتولون عنهم مهمة تمثيلهم، ونقل وجهة نظرهم في رسم السياسات التنموية التي تهم المواطنين والمجتمع. حيث أدى فقدان الحكومات لسيطرتها واحتكارها للسياسات الاقتصادية والاجتماعية إلى ظهور لاعبين جدد على مسرح الأحداث كالمنظمات غير الحكومية والشركات متعددة الجنسيات، بالإضافة إلى رغبة الهيئات الدولية المانحة في تحسين فاعلية برامج المساعدات التنموية التي ظلت متدنية في كثير من الدول النامية؛ نتيجة لعدم الالتزام ببرامج الإصلاح من ناحية، وانتشار الفساد والفقر من ناحية أخرى، بالإضافة إلى صعوبة إيجاد الفرد الذي يملك بمفرده المعارف والوسائل اللازمة لأجل الحل الانفرادي للمشاكل المطروحة، فهناك دوم عمليات التقاء ومفاوضة أصبحت ضرورية بين الأفراد، حتى ٕوان كانوا متنافرين وغير متجانسين، فالحوكمة تستلزم المشاركة والمفاوضة والتنسيق، في ظل وجود أفراد من كل الفئات لديهم الرغبة في عملية المشاركة في صنع القرار، وهم في ذات الوقت في وضعية تمكنهم من اقتراح حلول جديدة للمشاكل القائمة. وأخير التحول من المجتمع الصناعي إلى مجتمع المعرفة والمعلومات، ومن اهتمامات المدى القصير إلى اهتمامات المدى البعيد، ومن التنظيمات الهرمية إلى التنظيمات الشبكي</a:t>
            </a:r>
            <a:r>
              <a:rPr lang="ar-SA" dirty="0" smtClean="0"/>
              <a:t>.</a:t>
            </a:r>
            <a:r>
              <a:rPr lang="ar-IQ" dirty="0" smtClean="0"/>
              <a:t>                         </a:t>
            </a:r>
            <a:endParaRPr lang="en-US" dirty="0"/>
          </a:p>
        </p:txBody>
      </p:sp>
    </p:spTree>
    <p:extLst>
      <p:ext uri="{BB962C8B-B14F-4D97-AF65-F5344CB8AC3E}">
        <p14:creationId xmlns:p14="http://schemas.microsoft.com/office/powerpoint/2010/main" val="357478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rmAutofit fontScale="92500" lnSpcReduction="20000"/>
          </a:bodyPr>
          <a:lstStyle/>
          <a:p>
            <a:pPr marL="0" indent="0" algn="just" rtl="1">
              <a:buNone/>
            </a:pPr>
            <a:r>
              <a:rPr lang="ar-IQ" b="1" dirty="0" smtClean="0">
                <a:latin typeface="Simplified Arabic" panose="02020603050405020304" pitchFamily="18" charset="-78"/>
                <a:cs typeface="Simplified Arabic" panose="02020603050405020304" pitchFamily="18" charset="-78"/>
              </a:rPr>
              <a:t>3</a:t>
            </a:r>
            <a:r>
              <a:rPr lang="ar-IQ" sz="3000" b="1" dirty="0" smtClean="0">
                <a:latin typeface="Simplified Arabic" panose="02020603050405020304" pitchFamily="18" charset="-78"/>
                <a:cs typeface="Simplified Arabic" panose="02020603050405020304" pitchFamily="18" charset="-78"/>
              </a:rPr>
              <a:t>.الأسباب </a:t>
            </a:r>
            <a:r>
              <a:rPr lang="ar-IQ" sz="3000" b="1" dirty="0">
                <a:latin typeface="Simplified Arabic" panose="02020603050405020304" pitchFamily="18" charset="-78"/>
                <a:cs typeface="Simplified Arabic" panose="02020603050405020304" pitchFamily="18" charset="-78"/>
              </a:rPr>
              <a:t>السياسية: </a:t>
            </a:r>
            <a:r>
              <a:rPr lang="ar-SA" sz="3000" dirty="0">
                <a:latin typeface="Simplified Arabic" panose="02020603050405020304" pitchFamily="18" charset="-78"/>
                <a:cs typeface="Simplified Arabic" panose="02020603050405020304" pitchFamily="18" charset="-78"/>
              </a:rPr>
              <a:t>في حين تمثلت الأسباب السياسية في الأهمية القصوى التي اكتسبها المصطلح بالنسبة للديمقراطيات الناشئة خصوصا في دول العالم الثالث النامي؛ نظراً لضعف النظم القانونية القائمة بها، والتي لا يمكن معها إجراء تنفيذ العقود، وحل المنازعات بطرق فعالة، وانتهاء الحرب الباردة، وما ترتب عليها من اختفاء الدوافع المساندة للغرب لاستمراره في مساندة الأنظمة السلطوية أو حتى تجاهل ممارساتها، والتحول من النظم المركزية إلى النظم اللامركزية، ومن نظم الديمقراطية النيابية، إلى نظم ديمقراطية المشاركة</a:t>
            </a:r>
            <a:r>
              <a:rPr lang="en-US" sz="3000" dirty="0">
                <a:latin typeface="Simplified Arabic" panose="02020603050405020304" pitchFamily="18" charset="-78"/>
                <a:cs typeface="Simplified Arabic" panose="02020603050405020304" pitchFamily="18" charset="-78"/>
              </a:rPr>
              <a:t>.</a:t>
            </a:r>
            <a:r>
              <a:rPr lang="ar-SA" sz="3000" dirty="0">
                <a:latin typeface="Simplified Arabic" panose="02020603050405020304" pitchFamily="18" charset="-78"/>
                <a:cs typeface="Simplified Arabic" panose="02020603050405020304" pitchFamily="18" charset="-78"/>
              </a:rPr>
              <a:t> بالإضافة إلى التطورات العالمية المرتبطة بثورة المعلومات والاتصالات والعولمة، وما ترتب عليها من انعكاسات على أدوار الدولة في العصر الحاضر، وضرورة انتقالها من الدولة الحارسة المسئولة عن جميع الخدمات الصحية والتعليمية وغيرها، إلى دولة تنموية تلعب فيها المؤسسات غير الحكومية دورا ً كبير</a:t>
            </a:r>
            <a:r>
              <a:rPr lang="en-US" sz="3000" dirty="0" smtClean="0">
                <a:latin typeface="Simplified Arabic" panose="02020603050405020304" pitchFamily="18" charset="-78"/>
                <a:cs typeface="Simplified Arabic" panose="02020603050405020304" pitchFamily="18" charset="-78"/>
              </a:rPr>
              <a:t>.</a:t>
            </a:r>
            <a:endParaRPr lang="ar-IQ" sz="3000" b="1" dirty="0" smtClean="0">
              <a:latin typeface="Simplified Arabic" panose="02020603050405020304" pitchFamily="18" charset="-78"/>
              <a:cs typeface="Simplified Arabic" panose="02020603050405020304" pitchFamily="18" charset="-78"/>
            </a:endParaRPr>
          </a:p>
          <a:p>
            <a:pPr marL="0" indent="0" algn="just" rtl="1">
              <a:buNone/>
            </a:pPr>
            <a:r>
              <a:rPr lang="ar-IQ" sz="3000" dirty="0" smtClean="0">
                <a:latin typeface="Simplified Arabic" panose="02020603050405020304" pitchFamily="18" charset="-78"/>
                <a:cs typeface="Simplified Arabic" panose="02020603050405020304" pitchFamily="18" charset="-78"/>
              </a:rPr>
              <a:t>من </a:t>
            </a:r>
            <a:r>
              <a:rPr lang="ar-IQ" sz="3000" dirty="0">
                <a:latin typeface="Simplified Arabic" panose="02020603050405020304" pitchFamily="18" charset="-78"/>
                <a:cs typeface="Simplified Arabic" panose="02020603050405020304" pitchFamily="18" charset="-78"/>
              </a:rPr>
              <a:t>خلال </a:t>
            </a:r>
            <a:r>
              <a:rPr lang="ar-SA" sz="3000" dirty="0">
                <a:latin typeface="Simplified Arabic" panose="02020603050405020304" pitchFamily="18" charset="-78"/>
                <a:cs typeface="Simplified Arabic" panose="02020603050405020304" pitchFamily="18" charset="-78"/>
              </a:rPr>
              <a:t>ماتقدم لهذه الأسباب وغيرها، نرى أن الفلسفة الكامنة وراء نشأة </a:t>
            </a:r>
            <a:r>
              <a:rPr lang="ar-SA" sz="3000" dirty="0" smtClean="0">
                <a:latin typeface="Simplified Arabic" panose="02020603050405020304" pitchFamily="18" charset="-78"/>
                <a:cs typeface="Simplified Arabic" panose="02020603050405020304" pitchFamily="18" charset="-78"/>
              </a:rPr>
              <a:t>الحوكمة</a:t>
            </a:r>
            <a:r>
              <a:rPr lang="ar-IQ" sz="3000" dirty="0" smtClean="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وظهورها </a:t>
            </a:r>
            <a:r>
              <a:rPr lang="ar-SA" sz="3000" dirty="0">
                <a:latin typeface="Simplified Arabic" panose="02020603050405020304" pitchFamily="18" charset="-78"/>
                <a:cs typeface="Simplified Arabic" panose="02020603050405020304" pitchFamily="18" charset="-78"/>
              </a:rPr>
              <a:t>نتيجة التغيرات الحادثة في طبيعة أدوار </a:t>
            </a:r>
            <a:r>
              <a:rPr lang="ar-SA" sz="3000" dirty="0" smtClean="0">
                <a:latin typeface="Simplified Arabic" panose="02020603050405020304" pitchFamily="18" charset="-78"/>
                <a:cs typeface="Simplified Arabic" panose="02020603050405020304" pitchFamily="18" charset="-78"/>
              </a:rPr>
              <a:t>الدولة،</a:t>
            </a:r>
            <a:r>
              <a:rPr lang="ar-IQ" sz="3000" dirty="0" smtClean="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وما </a:t>
            </a:r>
            <a:r>
              <a:rPr lang="ar-SA" sz="3000" dirty="0">
                <a:latin typeface="Simplified Arabic" panose="02020603050405020304" pitchFamily="18" charset="-78"/>
                <a:cs typeface="Simplified Arabic" panose="02020603050405020304" pitchFamily="18" charset="-78"/>
              </a:rPr>
              <a:t>فرضته هذه العوامل من تحديات جمة أمام الدول يأتي في مقدمتها ضرورة إعادة توزيع الأدوار، والتنازل طواعية عن أدوار عديدة كانت في السابق من أخص اختصاصات الحكومات المركزية، وبالتالي أصبحت الحاجة ماسة لأسلوب إداري جديد قادر على الجمع بين المؤسسات الرسمية ٕ وغير الرسمية، وإدخالها في صنع القرار وتنفيذه</a:t>
            </a:r>
            <a:r>
              <a:rPr lang="en-US" sz="3000" dirty="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285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lnSpcReduction="10000"/>
          </a:bodyPr>
          <a:lstStyle/>
          <a:p>
            <a:pPr marL="0" indent="0" algn="just" rtl="1">
              <a:buNone/>
            </a:pPr>
            <a:r>
              <a:rPr lang="ar-SA" b="1" dirty="0">
                <a:latin typeface="Simplified Arabic" panose="02020603050405020304" pitchFamily="18" charset="-78"/>
                <a:cs typeface="Simplified Arabic" panose="02020603050405020304" pitchFamily="18" charset="-78"/>
              </a:rPr>
              <a:t>رابعاً: انـــــواع الحوكمـــة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1.</a:t>
            </a:r>
            <a:r>
              <a:rPr lang="ar-SA" b="1" dirty="0">
                <a:latin typeface="Simplified Arabic" panose="02020603050405020304" pitchFamily="18" charset="-78"/>
                <a:cs typeface="Simplified Arabic" panose="02020603050405020304" pitchFamily="18" charset="-78"/>
              </a:rPr>
              <a:t>الحوكمة السياسية: </a:t>
            </a:r>
            <a:r>
              <a:rPr lang="ar-SA" dirty="0">
                <a:latin typeface="Simplified Arabic" panose="02020603050405020304" pitchFamily="18" charset="-78"/>
                <a:cs typeface="Simplified Arabic" panose="02020603050405020304" pitchFamily="18" charset="-78"/>
              </a:rPr>
              <a:t>تتمحور حول عملية اتخاذ القرارات السياسية وتنفيذها من قبل السلطات، وشرعية تلك السلطات، وتطبيق الديمقراطية من خلال الفصل بين السلطات وتوفير حرية للمواطنين في اختيار قادتهم وممثليهم من خلال انتخابات حرة تتسم بالنزاهة والشفافية، واحترام حقوق الإنسان، وتوفر الأمن</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IQ" b="1" dirty="0" smtClean="0">
                <a:latin typeface="Simplified Arabic" panose="02020603050405020304" pitchFamily="18" charset="-78"/>
                <a:cs typeface="Simplified Arabic" panose="02020603050405020304" pitchFamily="18" charset="-78"/>
              </a:rPr>
              <a:t>2</a:t>
            </a:r>
            <a:r>
              <a:rPr lang="ar-SA" b="1" dirty="0" smtClean="0">
                <a:latin typeface="Simplified Arabic" panose="02020603050405020304" pitchFamily="18" charset="-78"/>
                <a:cs typeface="Simplified Arabic" panose="02020603050405020304" pitchFamily="18" charset="-78"/>
              </a:rPr>
              <a:t>.الحوكمة </a:t>
            </a:r>
            <a:r>
              <a:rPr lang="ar-SA" b="1" dirty="0">
                <a:latin typeface="Simplified Arabic" panose="02020603050405020304" pitchFamily="18" charset="-78"/>
                <a:cs typeface="Simplified Arabic" panose="02020603050405020304" pitchFamily="18" charset="-78"/>
              </a:rPr>
              <a:t>الاقتصادية، </a:t>
            </a:r>
            <a:r>
              <a:rPr lang="ar-SA" dirty="0">
                <a:latin typeface="Simplified Arabic" panose="02020603050405020304" pitchFamily="18" charset="-78"/>
                <a:cs typeface="Simplified Arabic" panose="02020603050405020304" pitchFamily="18" charset="-78"/>
              </a:rPr>
              <a:t>تؤثر الحوكمة الاقتصادية بشكل كبير على إنتاج الثروات وتوزيعها وعلى مستوى المعيشة بشكل عام، حيث تهتم بكيفية اتخاذ القرارات المتعلقة بالأنشطة الاقتصادية الداخلية والخارجية للدولة، والهيكلية الاقتصادية ومدى انسجام السياسات النقدية والمالية والتجارية، ضرورة وجود سلطات تنظيمية رقابية، وأهمية تنسيق الأنشطة الاقتصادية، وذلك كله بما يحقق نمو شامل والتنمية المستدامة</a:t>
            </a:r>
            <a:r>
              <a:rPr lang="en-US"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عليه تسعى الى :</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SA" dirty="0">
                <a:latin typeface="Simplified Arabic" panose="02020603050405020304" pitchFamily="18" charset="-78"/>
                <a:cs typeface="Simplified Arabic" panose="02020603050405020304" pitchFamily="18" charset="-78"/>
              </a:rPr>
              <a:t>أ.تحسين وزيادة النمو الاقتصادي العالمي الذي يؤدي الى تحسين اداء الدولة في السياسات </a:t>
            </a:r>
            <a:r>
              <a:rPr lang="ar-SA" dirty="0" smtClean="0">
                <a:latin typeface="Simplified Arabic" panose="02020603050405020304" pitchFamily="18" charset="-78"/>
                <a:cs typeface="Simplified Arabic" panose="02020603050405020304" pitchFamily="18" charset="-78"/>
              </a:rPr>
              <a:t>الاقتصادية.</a:t>
            </a:r>
            <a:endParaRPr lang="ar-IQ" b="1" dirty="0" smtClean="0">
              <a:latin typeface="Simplified Arabic" panose="02020603050405020304" pitchFamily="18" charset="-78"/>
              <a:cs typeface="Simplified Arabic" panose="02020603050405020304" pitchFamily="18" charset="-78"/>
            </a:endParaRPr>
          </a:p>
          <a:p>
            <a:pPr marL="0" indent="0" algn="just" rtl="1" fontAlgn="base">
              <a:buNone/>
            </a:pPr>
            <a:r>
              <a:rPr lang="ar-SA" dirty="0" smtClean="0">
                <a:latin typeface="Simplified Arabic" panose="02020603050405020304" pitchFamily="18" charset="-78"/>
                <a:cs typeface="Simplified Arabic" panose="02020603050405020304" pitchFamily="18" charset="-78"/>
              </a:rPr>
              <a:t>ب</a:t>
            </a:r>
            <a:r>
              <a:rPr lang="ar-SA" dirty="0">
                <a:latin typeface="Simplified Arabic" panose="02020603050405020304" pitchFamily="18" charset="-78"/>
                <a:cs typeface="Simplified Arabic" panose="02020603050405020304" pitchFamily="18" charset="-78"/>
              </a:rPr>
              <a:t>. تحسين الجانب الاقتصادي ليس على مستوى الدولة فقط بل على المستوى الاقليمي والعالمي.</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3058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lstStyle/>
          <a:p>
            <a:pPr marL="0" indent="0" algn="just" rtl="1" fontAlgn="base">
              <a:buNone/>
            </a:pPr>
            <a:r>
              <a:rPr lang="ar-SA" dirty="0">
                <a:latin typeface="Simplified Arabic" panose="02020603050405020304" pitchFamily="18" charset="-78"/>
                <a:cs typeface="Simplified Arabic" panose="02020603050405020304" pitchFamily="18" charset="-78"/>
              </a:rPr>
              <a:t>ت. انها مهمة للبلدان الريعيه خصوصا الدول العربية لزيادة التنمية الاقتصادية.</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SA" dirty="0">
                <a:latin typeface="Simplified Arabic" panose="02020603050405020304" pitchFamily="18" charset="-78"/>
                <a:cs typeface="Simplified Arabic" panose="02020603050405020304" pitchFamily="18" charset="-78"/>
              </a:rPr>
              <a:t>ث.تتمثل الحوكمة الاقتصادية بالانفتاح الاقتصادي العالمي وتحرير التجارة وزيادة الاستثمارات الاجنبية والخصخصة وضخامة التدفقات النقدية الخاصة بين الدول.</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SA" dirty="0">
                <a:latin typeface="Simplified Arabic" panose="02020603050405020304" pitchFamily="18" charset="-78"/>
                <a:cs typeface="Simplified Arabic" panose="02020603050405020304" pitchFamily="18" charset="-78"/>
              </a:rPr>
              <a:t>ح. خلق نظام اقتصادي مستقر ينظم العلاقات بين الدول من خلال منظمات دولية تضع مجموعة من القواعد والقوانين تنظم عملية الاستثمارات والتبادل التجاري وحمل الاسهم والسندات وهي اسس تلتزم بها الدول</a:t>
            </a:r>
            <a:r>
              <a:rPr lang="en-US"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just" rtl="1" fontAlgn="base">
              <a:buNone/>
            </a:pPr>
            <a:endParaRPr lang="ar-IQ" b="1" dirty="0">
              <a:latin typeface="Simplified Arabic" panose="02020603050405020304" pitchFamily="18" charset="-78"/>
              <a:cs typeface="Simplified Arabic" panose="02020603050405020304" pitchFamily="18" charset="-78"/>
            </a:endParaRPr>
          </a:p>
          <a:p>
            <a:pPr marL="0" indent="0" algn="just" rtl="1" fontAlgn="base">
              <a:buNone/>
            </a:pPr>
            <a:r>
              <a:rPr lang="ar-IQ" b="1" dirty="0">
                <a:latin typeface="Simplified Arabic" panose="02020603050405020304" pitchFamily="18" charset="-78"/>
                <a:cs typeface="Simplified Arabic" panose="02020603050405020304" pitchFamily="18" charset="-78"/>
              </a:rPr>
              <a:t>3.</a:t>
            </a:r>
            <a:r>
              <a:rPr lang="ar-SA" b="1" dirty="0">
                <a:latin typeface="Simplified Arabic" panose="02020603050405020304" pitchFamily="18" charset="-78"/>
                <a:cs typeface="Simplified Arabic" panose="02020603050405020304" pitchFamily="18" charset="-78"/>
              </a:rPr>
              <a:t>الحوكمة الإدارية: </a:t>
            </a:r>
            <a:r>
              <a:rPr lang="ar-SA" dirty="0">
                <a:latin typeface="Simplified Arabic" panose="02020603050405020304" pitchFamily="18" charset="-78"/>
                <a:cs typeface="Simplified Arabic" panose="02020603050405020304" pitchFamily="18" charset="-78"/>
              </a:rPr>
              <a:t>أي وجود نظام إداري في القطاع العام يتسم بالاستقلال والكفاءة يضع سياسات ومتابعة تنفيذها، وتطبيق المساءلة والالتزام بالقانون، ويتضمن نظام الحوكمة الإدارية ثلاث مهام أساسية</a:t>
            </a:r>
            <a:r>
              <a:rPr lang="en-US" dirty="0">
                <a:latin typeface="Simplified Arabic" panose="02020603050405020304" pitchFamily="18" charset="-78"/>
                <a:cs typeface="Simplified Arabic" panose="02020603050405020304" pitchFamily="18" charset="-78"/>
              </a:rPr>
              <a:t>:</a:t>
            </a:r>
            <a:r>
              <a:rPr lang="ar-SA" dirty="0">
                <a:latin typeface="Simplified Arabic" panose="02020603050405020304" pitchFamily="18" charset="-78"/>
                <a:cs typeface="Simplified Arabic" panose="02020603050405020304" pitchFamily="18" charset="-78"/>
              </a:rPr>
              <a:t> كيف تقوم الحكومة بأداء المهام، كيف تتم الرقابة والمتابعة من قبل المؤسسات المعنية لضمان مساءلة الحكومة، كيف يتم إدماج المواطنين بفعالية في عمليات الحوكمة</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endParaRPr lang="en-US" b="1" dirty="0"/>
          </a:p>
          <a:p>
            <a:endParaRPr lang="en-US" dirty="0"/>
          </a:p>
        </p:txBody>
      </p:sp>
    </p:spTree>
    <p:extLst>
      <p:ext uri="{BB962C8B-B14F-4D97-AF65-F5344CB8AC3E}">
        <p14:creationId xmlns:p14="http://schemas.microsoft.com/office/powerpoint/2010/main" val="202834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800"/>
            <a:ext cx="10515600" cy="5618163"/>
          </a:xfrm>
        </p:spPr>
        <p:txBody>
          <a:bodyPr>
            <a:normAutofit/>
          </a:bodyPr>
          <a:lstStyle/>
          <a:p>
            <a:pPr marL="0" indent="0" algn="just" rtl="1">
              <a:buNone/>
            </a:pPr>
            <a:r>
              <a:rPr lang="ar-IQ" sz="2600" b="1" dirty="0" smtClean="0">
                <a:latin typeface="Simplified Arabic" panose="02020603050405020304" pitchFamily="18" charset="-78"/>
                <a:cs typeface="Simplified Arabic" panose="02020603050405020304" pitchFamily="18" charset="-78"/>
              </a:rPr>
              <a:t>4</a:t>
            </a:r>
            <a:r>
              <a:rPr lang="ar-SA" sz="2600" b="1" dirty="0" smtClean="0">
                <a:latin typeface="Simplified Arabic" panose="02020603050405020304" pitchFamily="18" charset="-78"/>
                <a:cs typeface="Simplified Arabic" panose="02020603050405020304" pitchFamily="18" charset="-78"/>
              </a:rPr>
              <a:t>.حوكمة </a:t>
            </a:r>
            <a:r>
              <a:rPr lang="ar-SA" sz="2600" b="1" dirty="0">
                <a:latin typeface="Simplified Arabic" panose="02020603050405020304" pitchFamily="18" charset="-78"/>
                <a:cs typeface="Simplified Arabic" panose="02020603050405020304" pitchFamily="18" charset="-78"/>
              </a:rPr>
              <a:t>الشركات:</a:t>
            </a:r>
            <a:r>
              <a:rPr lang="ar-SA" sz="2600" dirty="0">
                <a:latin typeface="Simplified Arabic" panose="02020603050405020304" pitchFamily="18" charset="-78"/>
                <a:cs typeface="Simplified Arabic" panose="02020603050405020304" pitchFamily="18" charset="-78"/>
              </a:rPr>
              <a:t> تطبيق نظام لتوجيه ومراقبة مؤسسات الأعمال، وتوزيع الحقوق والمسؤوليات بين المشاركين في المؤسسات المتمثلين في مجلس الإدارة، والمديرين، والمساهمين وغيرهم من المعنيين، وأهمية وجود شفافية، وتطبيق القوانين التي تجذب الاستثمارات الخارجية أو المحلية</a:t>
            </a:r>
            <a:r>
              <a:rPr lang="en-US" sz="2600" dirty="0">
                <a:latin typeface="Simplified Arabic" panose="02020603050405020304" pitchFamily="18" charset="-78"/>
                <a:cs typeface="Simplified Arabic" panose="02020603050405020304" pitchFamily="18" charset="-78"/>
              </a:rPr>
              <a:t>.</a:t>
            </a:r>
            <a:endParaRPr lang="en-US" sz="2600" b="1" dirty="0">
              <a:latin typeface="Simplified Arabic" panose="02020603050405020304" pitchFamily="18" charset="-78"/>
              <a:cs typeface="Simplified Arabic" panose="02020603050405020304" pitchFamily="18" charset="-78"/>
            </a:endParaRPr>
          </a:p>
          <a:p>
            <a:pPr marL="0" indent="0" algn="just" rtl="1">
              <a:buNone/>
            </a:pPr>
            <a:r>
              <a:rPr lang="ar-IQ" sz="2600" b="1" dirty="0" smtClean="0">
                <a:latin typeface="Simplified Arabic" panose="02020603050405020304" pitchFamily="18" charset="-78"/>
                <a:cs typeface="Simplified Arabic" panose="02020603050405020304" pitchFamily="18" charset="-78"/>
              </a:rPr>
              <a:t>5</a:t>
            </a:r>
            <a:r>
              <a:rPr lang="ar-SA" sz="2600" b="1" dirty="0" smtClean="0">
                <a:latin typeface="Simplified Arabic" panose="02020603050405020304" pitchFamily="18" charset="-78"/>
                <a:cs typeface="Simplified Arabic" panose="02020603050405020304" pitchFamily="18" charset="-78"/>
              </a:rPr>
              <a:t>.الحوكمة </a:t>
            </a:r>
            <a:r>
              <a:rPr lang="ar-SA" sz="2600" b="1" dirty="0">
                <a:latin typeface="Simplified Arabic" panose="02020603050405020304" pitchFamily="18" charset="-78"/>
                <a:cs typeface="Simplified Arabic" panose="02020603050405020304" pitchFamily="18" charset="-78"/>
              </a:rPr>
              <a:t>الإنسانية:</a:t>
            </a:r>
            <a:r>
              <a:rPr lang="ar-SA" sz="2600" dirty="0">
                <a:latin typeface="Simplified Arabic" panose="02020603050405020304" pitchFamily="18" charset="-78"/>
                <a:cs typeface="Simplified Arabic" panose="02020603050405020304" pitchFamily="18" charset="-78"/>
              </a:rPr>
              <a:t> تعتمد على إعادة تصميم العلاقة بين الحكومة والمواطنين وإعطاء الدور المركزي للمواطن، وإيجاد ثقافة جديدة وإنسانية للإدارة </a:t>
            </a:r>
            <a:r>
              <a:rPr lang="ar-SA" sz="2600" dirty="0" smtClean="0">
                <a:latin typeface="Simplified Arabic" panose="02020603050405020304" pitchFamily="18" charset="-78"/>
                <a:cs typeface="Simplified Arabic" panose="02020603050405020304" pitchFamily="18" charset="-78"/>
              </a:rPr>
              <a:t>العامة</a:t>
            </a:r>
            <a:r>
              <a:rPr lang="ar-IQ" sz="2600" dirty="0" smtClean="0">
                <a:latin typeface="Simplified Arabic" panose="02020603050405020304" pitchFamily="18" charset="-78"/>
                <a:cs typeface="Simplified Arabic" panose="02020603050405020304" pitchFamily="18" charset="-78"/>
              </a:rPr>
              <a:t>.</a:t>
            </a:r>
            <a:endParaRPr lang="en-US" sz="2600" b="1" dirty="0">
              <a:latin typeface="Simplified Arabic" panose="02020603050405020304" pitchFamily="18" charset="-78"/>
              <a:cs typeface="Simplified Arabic" panose="02020603050405020304" pitchFamily="18" charset="-78"/>
            </a:endParaRPr>
          </a:p>
          <a:p>
            <a:pPr marL="0" indent="0" algn="just">
              <a:buNone/>
            </a:pPr>
            <a:r>
              <a:rPr lang="ar-SA" sz="2600" b="1" dirty="0">
                <a:latin typeface="Simplified Arabic" panose="02020603050405020304" pitchFamily="18" charset="-78"/>
                <a:cs typeface="Simplified Arabic" panose="02020603050405020304" pitchFamily="18" charset="-78"/>
              </a:rPr>
              <a:t>6.الحوكمة الإلكترونية: </a:t>
            </a:r>
            <a:r>
              <a:rPr lang="ar-SA" sz="2600" dirty="0">
                <a:latin typeface="Simplified Arabic" panose="02020603050405020304" pitchFamily="18" charset="-78"/>
                <a:cs typeface="Simplified Arabic" panose="02020603050405020304" pitchFamily="18" charset="-78"/>
              </a:rPr>
              <a:t>مع تطور وسائل الاتصال والتكنولوجيا والتوجه نحو التحول الرقمي ظهر مفهوم الحوكمة الالكترونية، وهدفها استخدام التكنولوجيا من أجل تحقيق المصلحة العامة وزيادة توافر المعلومات وسرعة الوصول لها، مما يؤثر في وجود شفافية أكثر، وذلك كله بأقل تكلفة وأقل جهد.</a:t>
            </a:r>
            <a:endParaRPr lang="en-US" sz="2600" b="1" dirty="0">
              <a:latin typeface="Simplified Arabic" panose="02020603050405020304" pitchFamily="18" charset="-78"/>
              <a:cs typeface="Simplified Arabic" panose="02020603050405020304" pitchFamily="18" charset="-78"/>
            </a:endParaRPr>
          </a:p>
          <a:p>
            <a:pPr marL="457200" lvl="1" indent="0" algn="r">
              <a:buNone/>
            </a:pPr>
            <a:r>
              <a:rPr lang="ar-SA" sz="2200" dirty="0">
                <a:latin typeface="Simplified Arabic" panose="02020603050405020304" pitchFamily="18" charset="-78"/>
                <a:cs typeface="Simplified Arabic" panose="02020603050405020304" pitchFamily="18" charset="-78"/>
              </a:rPr>
              <a:t>7.</a:t>
            </a:r>
            <a:r>
              <a:rPr lang="ar-SA" sz="2200" i="1" dirty="0">
                <a:latin typeface="Simplified Arabic" panose="02020603050405020304" pitchFamily="18" charset="-78"/>
                <a:cs typeface="Simplified Arabic" panose="02020603050405020304" pitchFamily="18" charset="-78"/>
              </a:rPr>
              <a:t> </a:t>
            </a:r>
            <a:r>
              <a:rPr lang="ar-SA" sz="2200" b="1" dirty="0">
                <a:latin typeface="Simplified Arabic" panose="02020603050405020304" pitchFamily="18" charset="-78"/>
                <a:cs typeface="Simplified Arabic" panose="02020603050405020304" pitchFamily="18" charset="-78"/>
              </a:rPr>
              <a:t>الحوكمة التشاركية أو الديمقراطية: </a:t>
            </a:r>
            <a:r>
              <a:rPr lang="ar-SA" sz="2200" dirty="0">
                <a:latin typeface="Simplified Arabic" panose="02020603050405020304" pitchFamily="18" charset="-78"/>
                <a:cs typeface="Simplified Arabic" panose="02020603050405020304" pitchFamily="18" charset="-78"/>
              </a:rPr>
              <a:t>يضمن هذا النوع مشاركة المواطنين في عملية صنع السياسات </a:t>
            </a:r>
            <a:r>
              <a:rPr lang="ar-SA" sz="2200" dirty="0" smtClean="0">
                <a:latin typeface="Simplified Arabic" panose="02020603050405020304" pitchFamily="18" charset="-78"/>
                <a:cs typeface="Simplified Arabic" panose="02020603050405020304" pitchFamily="18" charset="-78"/>
              </a:rPr>
              <a:t>وتنفيذها.</a:t>
            </a:r>
            <a:r>
              <a:rPr lang="ar-IQ" sz="2200" dirty="0" smtClean="0">
                <a:latin typeface="Simplified Arabic" panose="02020603050405020304" pitchFamily="18" charset="-78"/>
                <a:cs typeface="Simplified Arabic" panose="02020603050405020304" pitchFamily="18" charset="-78"/>
              </a:rPr>
              <a:t> </a:t>
            </a:r>
            <a:r>
              <a:rPr lang="ar-SA" sz="2200" dirty="0" smtClean="0">
                <a:latin typeface="Simplified Arabic" panose="02020603050405020304" pitchFamily="18" charset="-78"/>
                <a:cs typeface="Simplified Arabic" panose="02020603050405020304" pitchFamily="18" charset="-78"/>
              </a:rPr>
              <a:t>يمكن </a:t>
            </a:r>
            <a:r>
              <a:rPr lang="ar-SA" sz="2200" dirty="0">
                <a:latin typeface="Simplified Arabic" panose="02020603050405020304" pitchFamily="18" charset="-78"/>
                <a:cs typeface="Simplified Arabic" panose="02020603050405020304" pitchFamily="18" charset="-78"/>
              </a:rPr>
              <a:t>أن تكون المشاركة من خلال الانتخابات، أو الاستفتاء والاحتجاج، وما إلى </a:t>
            </a:r>
            <a:r>
              <a:rPr lang="ar-SA" sz="2200" dirty="0" smtClean="0">
                <a:latin typeface="Simplified Arabic" panose="02020603050405020304" pitchFamily="18" charset="-78"/>
                <a:cs typeface="Simplified Arabic" panose="02020603050405020304" pitchFamily="18" charset="-78"/>
              </a:rPr>
              <a:t>ذلك</a:t>
            </a:r>
            <a:r>
              <a:rPr lang="ar-IQ" sz="2200" dirty="0" smtClean="0">
                <a:latin typeface="Simplified Arabic" panose="02020603050405020304" pitchFamily="18" charset="-78"/>
                <a:cs typeface="Simplified Arabic" panose="02020603050405020304" pitchFamily="18" charset="-78"/>
              </a:rPr>
              <a:t>.</a:t>
            </a:r>
          </a:p>
          <a:p>
            <a:pPr marL="0" indent="0" algn="r">
              <a:buNone/>
            </a:pPr>
            <a:r>
              <a:rPr lang="ar-SA" sz="2600" b="1" dirty="0">
                <a:latin typeface="Simplified Arabic" panose="02020603050405020304" pitchFamily="18" charset="-78"/>
                <a:cs typeface="Simplified Arabic" panose="02020603050405020304" pitchFamily="18" charset="-78"/>
              </a:rPr>
              <a:t>8.الحوكمة التنظيمية:</a:t>
            </a:r>
            <a:r>
              <a:rPr lang="ar-SA" sz="2600" dirty="0">
                <a:latin typeface="Simplified Arabic" panose="02020603050405020304" pitchFamily="18" charset="-78"/>
                <a:cs typeface="Simplified Arabic" panose="02020603050405020304" pitchFamily="18" charset="-78"/>
              </a:rPr>
              <a:t> تشمل كل المساهمات الموجهة لتحسين حياة المواطنين من خلال </a:t>
            </a:r>
            <a:r>
              <a:rPr lang="ar-SA" sz="2600" dirty="0" smtClean="0">
                <a:latin typeface="Simplified Arabic" panose="02020603050405020304" pitchFamily="18" charset="-78"/>
                <a:cs typeface="Simplified Arabic" panose="02020603050405020304" pitchFamily="18" charset="-78"/>
              </a:rPr>
              <a:t>أنواع</a:t>
            </a:r>
            <a:r>
              <a:rPr lang="ar-IQ" sz="2600" dirty="0" smtClean="0">
                <a:latin typeface="Simplified Arabic" panose="02020603050405020304" pitchFamily="18" charset="-78"/>
                <a:cs typeface="Simplified Arabic" panose="02020603050405020304" pitchFamily="18" charset="-78"/>
              </a:rPr>
              <a:t> </a:t>
            </a:r>
            <a:r>
              <a:rPr lang="ar-SA" sz="2600" dirty="0" smtClean="0">
                <a:latin typeface="Simplified Arabic" panose="02020603050405020304" pitchFamily="18" charset="-78"/>
                <a:cs typeface="Simplified Arabic" panose="02020603050405020304" pitchFamily="18" charset="-78"/>
              </a:rPr>
              <a:t>الحوكمة </a:t>
            </a:r>
            <a:r>
              <a:rPr lang="ar-SA" sz="2600" dirty="0">
                <a:latin typeface="Simplified Arabic" panose="02020603050405020304" pitchFamily="18" charset="-78"/>
                <a:cs typeface="Simplified Arabic" panose="02020603050405020304" pitchFamily="18" charset="-78"/>
              </a:rPr>
              <a:t>السابقة.</a:t>
            </a:r>
            <a:endParaRPr lang="en-US" sz="2600" b="1" dirty="0">
              <a:latin typeface="Simplified Arabic" panose="02020603050405020304" pitchFamily="18" charset="-78"/>
              <a:cs typeface="Simplified Arabic" panose="02020603050405020304" pitchFamily="18" charset="-78"/>
            </a:endParaRPr>
          </a:p>
          <a:p>
            <a:pPr marL="0" indent="0" algn="r">
              <a:buNone/>
            </a:pPr>
            <a:r>
              <a:rPr lang="en-US" dirty="0" smtClean="0"/>
              <a:t>  </a:t>
            </a:r>
            <a:endParaRPr lang="en-US" dirty="0"/>
          </a:p>
        </p:txBody>
      </p:sp>
    </p:spTree>
    <p:extLst>
      <p:ext uri="{BB962C8B-B14F-4D97-AF65-F5344CB8AC3E}">
        <p14:creationId xmlns:p14="http://schemas.microsoft.com/office/powerpoint/2010/main" val="364234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100"/>
            <a:ext cx="10515600" cy="5503863"/>
          </a:xfrm>
        </p:spPr>
        <p:txBody>
          <a:bodyPr>
            <a:normAutofit lnSpcReduction="10000"/>
          </a:bodyPr>
          <a:lstStyle/>
          <a:p>
            <a:pPr marL="0" indent="0" algn="r">
              <a:buNone/>
            </a:pPr>
            <a:r>
              <a:rPr lang="ar-IQ" b="1" dirty="0">
                <a:latin typeface="Simplified Arabic" panose="02020603050405020304" pitchFamily="18" charset="-78"/>
                <a:cs typeface="Simplified Arabic" panose="02020603050405020304" pitchFamily="18" charset="-78"/>
              </a:rPr>
              <a:t>المحور الثاني: الحوكمة (أهمية -الاطراف-ابعاد</a:t>
            </a:r>
            <a:r>
              <a:rPr lang="ar-IQ" b="1" dirty="0" smtClean="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algn="just" rtl="1"/>
            <a:r>
              <a:rPr lang="ar-IQ" b="1" dirty="0">
                <a:latin typeface="Simplified Arabic" panose="02020603050405020304" pitchFamily="18" charset="-78"/>
                <a:cs typeface="Simplified Arabic" panose="02020603050405020304" pitchFamily="18" charset="-78"/>
              </a:rPr>
              <a:t>اولأ: أهمية الحوكمة</a:t>
            </a:r>
            <a:endParaRPr lang="en-US" b="1" dirty="0">
              <a:latin typeface="Simplified Arabic" panose="02020603050405020304" pitchFamily="18" charset="-78"/>
              <a:cs typeface="Simplified Arabic" panose="02020603050405020304" pitchFamily="18" charset="-78"/>
            </a:endParaRPr>
          </a:p>
          <a:p>
            <a:pPr algn="just" rtl="1"/>
            <a:r>
              <a:rPr lang="ar-SA" dirty="0">
                <a:latin typeface="Simplified Arabic" panose="02020603050405020304" pitchFamily="18" charset="-78"/>
                <a:cs typeface="Simplified Arabic" panose="02020603050405020304" pitchFamily="18" charset="-78"/>
              </a:rPr>
              <a:t>أن أهمية  الحوكمة تتجسد في ضمأن تحقيق أداء أفضل، نوضحها فيما يلي:</a:t>
            </a:r>
            <a:r>
              <a:rPr lang="en-US" dirty="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algn="just" rtl="1"/>
            <a:r>
              <a:rPr lang="ar-IQ" dirty="0">
                <a:latin typeface="Simplified Arabic" panose="02020603050405020304" pitchFamily="18" charset="-78"/>
                <a:cs typeface="Simplified Arabic" panose="02020603050405020304" pitchFamily="18" charset="-78"/>
              </a:rPr>
              <a:t>1. الحوكمة هي عنصر قوة للدولة، فهي توفر بيئة من المميزات الحسنة، تحقق الشرعية وتوفر الحرية لإنشاء منظمات المجتمع المدني، ترتقي بالمجتمع وتفعل المشاركة الإيجابية في الحياة العامة وتدعم حرية التعبير، تضمن وجود هياكل ونظم قانونية وتشريعية ثابتة وعادلة، وتعتمد الشفافية والنزاهة والمساءلة وحكم القانون في عمل كل الإدارات، وتحقق التعاون المثمر بين الحكومة ومنظمات المجتمع الدولي.</a:t>
            </a:r>
            <a:endParaRPr lang="en-US" b="1" dirty="0">
              <a:latin typeface="Simplified Arabic" panose="02020603050405020304" pitchFamily="18" charset="-78"/>
              <a:cs typeface="Simplified Arabic" panose="02020603050405020304" pitchFamily="18" charset="-78"/>
            </a:endParaRPr>
          </a:p>
          <a:p>
            <a:pPr algn="just" rtl="1"/>
            <a:r>
              <a:rPr lang="ar-IQ" dirty="0">
                <a:latin typeface="Simplified Arabic" panose="02020603050405020304" pitchFamily="18" charset="-78"/>
                <a:cs typeface="Simplified Arabic" panose="02020603050405020304" pitchFamily="18" charset="-78"/>
              </a:rPr>
              <a:t>2.</a:t>
            </a:r>
            <a:r>
              <a:rPr lang="ar-SA" dirty="0">
                <a:latin typeface="Simplified Arabic" panose="02020603050405020304" pitchFamily="18" charset="-78"/>
                <a:cs typeface="Simplified Arabic" panose="02020603050405020304" pitchFamily="18" charset="-78"/>
              </a:rPr>
              <a:t> ت</a:t>
            </a:r>
            <a:r>
              <a:rPr lang="ar-IQ" dirty="0">
                <a:latin typeface="Simplified Arabic" panose="02020603050405020304" pitchFamily="18" charset="-78"/>
                <a:cs typeface="Simplified Arabic" panose="02020603050405020304" pitchFamily="18" charset="-78"/>
              </a:rPr>
              <a:t>قاوم الحوكمة أشكال الفساد الإداري والمالي عن طريق قيامها بتوفير الشفافية والمحاسبة، بحيث يمكن لأي مواطن أن يتأكد بأن الجمعية تترجم الموارد إلى برامج تحقق التنمية، وذلك عن طريق معرفة آليات صنع القرار، وتكلفة تقديم الخدمة المقدمة.</a:t>
            </a:r>
            <a:endParaRPr lang="en-US" b="1" dirty="0">
              <a:latin typeface="Simplified Arabic" panose="02020603050405020304" pitchFamily="18" charset="-78"/>
              <a:cs typeface="Simplified Arabic" panose="02020603050405020304" pitchFamily="18" charset="-78"/>
            </a:endParaRPr>
          </a:p>
          <a:p>
            <a:pPr algn="just" rtl="1"/>
            <a:r>
              <a:rPr lang="ar-IQ" dirty="0">
                <a:latin typeface="Simplified Arabic" panose="02020603050405020304" pitchFamily="18" charset="-78"/>
                <a:cs typeface="Simplified Arabic" panose="02020603050405020304" pitchFamily="18" charset="-78"/>
              </a:rPr>
              <a:t>3. تساعد الحوكمة في تحديد الأهداف وسبل تحقيقها والرقابة على الأداء، وضمان الاستمرارية بأسلوب علمي يعتمد على دراسة احتياجات وأولويات المجتمعات المستهدفة</a:t>
            </a:r>
            <a:r>
              <a:rPr lang="ar-IQ" dirty="0"/>
              <a:t>.</a:t>
            </a:r>
            <a:endParaRPr lang="en-US" b="1" dirty="0"/>
          </a:p>
          <a:p>
            <a:pPr marL="0" indent="0">
              <a:buNone/>
            </a:pPr>
            <a:endParaRPr lang="en-US" dirty="0"/>
          </a:p>
        </p:txBody>
      </p:sp>
    </p:spTree>
    <p:extLst>
      <p:ext uri="{BB962C8B-B14F-4D97-AF65-F5344CB8AC3E}">
        <p14:creationId xmlns:p14="http://schemas.microsoft.com/office/powerpoint/2010/main" val="203610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lstStyle/>
          <a:p>
            <a:pPr marL="0" indent="0" algn="just" rtl="1">
              <a:buNone/>
            </a:pPr>
            <a:r>
              <a:rPr lang="ar-IQ" dirty="0">
                <a:latin typeface="Simplified Arabic" panose="02020603050405020304" pitchFamily="18" charset="-78"/>
                <a:cs typeface="Simplified Arabic" panose="02020603050405020304" pitchFamily="18" charset="-78"/>
              </a:rPr>
              <a:t>4</a:t>
            </a:r>
            <a:r>
              <a:rPr lang="ar-IQ" dirty="0" smtClean="0">
                <a:latin typeface="Simplified Arabic" panose="02020603050405020304" pitchFamily="18" charset="-78"/>
                <a:cs typeface="Simplified Arabic" panose="02020603050405020304" pitchFamily="18" charset="-78"/>
              </a:rPr>
              <a:t>. تساهم الحوكمة في تعزيز رفاه الإنسان، وتوسيع قدرات البشر وخياراتهم وفرصهم وحرياتهم الاقتصادية والاجتماعية والسياسية وخاصة الأكثر فقرا وتهميشا.</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5.</a:t>
            </a:r>
            <a:r>
              <a:rPr lang="ar-SA" dirty="0" smtClean="0">
                <a:latin typeface="Simplified Arabic" panose="02020603050405020304" pitchFamily="18" charset="-78"/>
                <a:cs typeface="Simplified Arabic" panose="02020603050405020304" pitchFamily="18" charset="-78"/>
              </a:rPr>
              <a:t> تقلل من </a:t>
            </a:r>
            <a:r>
              <a:rPr lang="ar-IQ" dirty="0" smtClean="0">
                <a:latin typeface="Simplified Arabic" panose="02020603050405020304" pitchFamily="18" charset="-78"/>
                <a:cs typeface="Simplified Arabic" panose="02020603050405020304" pitchFamily="18" charset="-78"/>
              </a:rPr>
              <a:t>الأزمات </a:t>
            </a:r>
            <a:r>
              <a:rPr lang="ar-SA" dirty="0" smtClean="0">
                <a:latin typeface="Simplified Arabic" panose="02020603050405020304" pitchFamily="18" charset="-78"/>
                <a:cs typeface="Simplified Arabic" panose="02020603050405020304" pitchFamily="18" charset="-78"/>
              </a:rPr>
              <a:t>المالية والإدارية، وتساعد على الخروج بأقل الخسائر، وتضمن استمرار الكفاءة والفعالية في استخدام الموارد</a:t>
            </a:r>
            <a:r>
              <a:rPr lang="en-US" dirty="0" smtClean="0">
                <a:latin typeface="Simplified Arabic" panose="02020603050405020304" pitchFamily="18" charset="-78"/>
                <a:cs typeface="Simplified Arabic" panose="02020603050405020304" pitchFamily="18" charset="-78"/>
              </a:rPr>
              <a:t>. </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خلاصة القول، أن أهمية الحوكمة تمكن في تحقيق هذه الأهداف وغيرها الموضوعة لها، بكفاءة، وفاعلية، في إطار القوانين والأنظمة، وذلك عبر إدارة مفوضة ومتطوعة لخدمة المجتمع.  </a:t>
            </a:r>
            <a:endParaRPr lang="en-US" b="1"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870881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normAutofit fontScale="92500"/>
          </a:bodyPr>
          <a:lstStyle/>
          <a:p>
            <a:pPr marL="0" indent="0" algn="r" rtl="1">
              <a:buNone/>
            </a:pPr>
            <a:r>
              <a:rPr lang="ar-SA" b="1" dirty="0" smtClean="0">
                <a:latin typeface="Simplified Arabic" panose="02020603050405020304" pitchFamily="18" charset="-78"/>
                <a:cs typeface="Simplified Arabic" panose="02020603050405020304" pitchFamily="18" charset="-78"/>
              </a:rPr>
              <a:t>ثانياً</a:t>
            </a:r>
            <a:r>
              <a:rPr lang="ar-SA" b="1" dirty="0">
                <a:latin typeface="Simplified Arabic" panose="02020603050405020304" pitchFamily="18" charset="-78"/>
                <a:cs typeface="Simplified Arabic" panose="02020603050405020304" pitchFamily="18" charset="-78"/>
              </a:rPr>
              <a:t>: الاطراف </a:t>
            </a:r>
            <a:r>
              <a:rPr lang="ar-IQ" b="1" dirty="0">
                <a:latin typeface="Simplified Arabic" panose="02020603050405020304" pitchFamily="18" charset="-78"/>
                <a:cs typeface="Simplified Arabic" panose="02020603050405020304" pitchFamily="18" charset="-78"/>
              </a:rPr>
              <a:t>الفاعلة في</a:t>
            </a:r>
            <a:r>
              <a:rPr lang="ar-SA" b="1" dirty="0">
                <a:latin typeface="Simplified Arabic" panose="02020603050405020304" pitchFamily="18" charset="-78"/>
                <a:cs typeface="Simplified Arabic" panose="02020603050405020304" pitchFamily="18" charset="-78"/>
              </a:rPr>
              <a:t>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1.</a:t>
            </a:r>
            <a:r>
              <a:rPr lang="ar-SA" b="1" dirty="0" smtClean="0">
                <a:latin typeface="Simplified Arabic" panose="02020603050405020304" pitchFamily="18" charset="-78"/>
                <a:cs typeface="Simplified Arabic" panose="02020603050405020304" pitchFamily="18" charset="-78"/>
              </a:rPr>
              <a:t>القطاع </a:t>
            </a:r>
            <a:r>
              <a:rPr lang="ar-SA" b="1" dirty="0">
                <a:latin typeface="Simplified Arabic" panose="02020603050405020304" pitchFamily="18" charset="-78"/>
                <a:cs typeface="Simplified Arabic" panose="02020603050405020304" pitchFamily="18" charset="-78"/>
              </a:rPr>
              <a:t>العام:</a:t>
            </a:r>
            <a:r>
              <a:rPr lang="ar-SA" dirty="0">
                <a:latin typeface="Simplified Arabic" panose="02020603050405020304" pitchFamily="18" charset="-78"/>
                <a:cs typeface="Simplified Arabic" panose="02020603050405020304" pitchFamily="18" charset="-78"/>
              </a:rPr>
              <a:t> أدت التغييرات الكثيرة في العالم الشك في النظرة التقليدية للدولة كفاعل أساسي في صنع السياسات العامة، ومن تلك المتغييرات انهيار النظام الاشتراكي في تسعينيات القرن العشرين والتطورات التي تلتها، فالدولة في ظل تلك المتغييرات، أصبحت لها ثلاثة وظائف أساسية تتمثل في</a:t>
            </a:r>
            <a:r>
              <a:rPr lang="ar-SA" dirty="0" smtClean="0">
                <a:latin typeface="Simplified Arabic" panose="02020603050405020304" pitchFamily="18" charset="-78"/>
                <a:cs typeface="Simplified Arabic" panose="02020603050405020304" pitchFamily="18" charset="-78"/>
              </a:rPr>
              <a:t>:</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 </a:t>
            </a:r>
            <a:r>
              <a:rPr lang="ar-SA" b="1" dirty="0">
                <a:latin typeface="Simplified Arabic" panose="02020603050405020304" pitchFamily="18" charset="-78"/>
                <a:cs typeface="Simplified Arabic" panose="02020603050405020304" pitchFamily="18" charset="-78"/>
              </a:rPr>
              <a:t>- وظائف الدنيا،</a:t>
            </a:r>
            <a:r>
              <a:rPr lang="ar-SA" dirty="0">
                <a:latin typeface="Simplified Arabic" panose="02020603050405020304" pitchFamily="18" charset="-78"/>
                <a:cs typeface="Simplified Arabic" panose="02020603050405020304" pitchFamily="18" charset="-78"/>
              </a:rPr>
              <a:t> مثل تقديم الخدمات العامة للمواطنين والدفاع عنهم وحمايتهم من الأخطار والتهديدات الخارجية، والعمل على تهيئة البيئة المساعدة على التنمية البشرية في المجتمع. وهي الغايات التي يتفاوت أمر تحقيقها من حكومة إلى أخرى، في ظل التحديات التي أصبحت تواجهة العمل الحكومي. </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b="1" dirty="0">
                <a:latin typeface="Simplified Arabic" panose="02020603050405020304" pitchFamily="18" charset="-78"/>
                <a:cs typeface="Simplified Arabic" panose="02020603050405020304" pitchFamily="18" charset="-78"/>
              </a:rPr>
              <a:t>- الوظائف الوسيطة،</a:t>
            </a:r>
            <a:r>
              <a:rPr lang="ar-SA" dirty="0">
                <a:latin typeface="Simplified Arabic" panose="02020603050405020304" pitchFamily="18" charset="-78"/>
                <a:cs typeface="Simplified Arabic" panose="02020603050405020304" pitchFamily="18" charset="-78"/>
              </a:rPr>
              <a:t> من خلال البعد السياسي والقانوني لكونها صاحبة السلطة، فهي تتحكم وتراقب ممارسة القوة، وأنها معنية بوضع الإطار العام القانوني والتشريعي .</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b="1" dirty="0">
                <a:latin typeface="Simplified Arabic" panose="02020603050405020304" pitchFamily="18" charset="-78"/>
                <a:cs typeface="Simplified Arabic" panose="02020603050405020304" pitchFamily="18" charset="-78"/>
              </a:rPr>
              <a:t>- الوظائف الفعالة،</a:t>
            </a:r>
            <a:r>
              <a:rPr lang="ar-SA" dirty="0">
                <a:latin typeface="Simplified Arabic" panose="02020603050405020304" pitchFamily="18" charset="-78"/>
                <a:cs typeface="Simplified Arabic" panose="02020603050405020304" pitchFamily="18" charset="-78"/>
              </a:rPr>
              <a:t> وتتمثل في دعم الأنشطة الخاصة عبر تشجيع الأسواق الحرة، إضافة الى تحقيق توازن أفضل بين الحكومة والسوق من خلال العمل على خلق الاستقرار والعدالة في السوق.</a:t>
            </a:r>
            <a:endParaRPr lang="en-US" b="1" dirty="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47786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lnSpcReduction="10000"/>
          </a:bodyPr>
          <a:lstStyle/>
          <a:p>
            <a:pPr marL="0" indent="0" algn="just">
              <a:buNone/>
            </a:pPr>
            <a:r>
              <a:rPr lang="ar-SA" dirty="0" smtClean="0">
                <a:latin typeface="Simplified Arabic" panose="02020603050405020304" pitchFamily="18" charset="-78"/>
                <a:cs typeface="Simplified Arabic" panose="02020603050405020304" pitchFamily="18" charset="-78"/>
              </a:rPr>
              <a:t>ان استجابة الحكومات في الدول المختلفة بالنسبة لهذه الوظائف تتفاوت من دولة لأخرى، فالعديد من الدول بادرت لاتخاذ خطوات إعادة هيكلية اقتصادياتها وأنظمتها للإدارة الحكومية من خلال سياساتها التجارية بينما عمل البعض على تقليل الخدمات العامة الأساسية التي تقدمها الحكومات من خلال إعادة هيكلية والتركيز على الاصلاح الإداري والاقتصادي لزيادة الكفاءة والفعالية وجودة الخدمات ومن خلال إيجاد البيئة المناسبة، هذه التحولات في السياسات ضرورة سواء في الدول المتقدمة  أو النامية إذا ما كانت تلك الحكومات حريصة على خدمة مواطنيها وتخفيف الفقر على بعض فئات المجتمع وتحقيق العدالة والديمقراطية ورفع مستوى المعيشة. وعلى العموم تتشكل الحكومة من ثلاثة سلطات وهي على التوال</a:t>
            </a:r>
            <a:r>
              <a:rPr lang="ar-IQ" dirty="0" smtClean="0">
                <a:latin typeface="Simplified Arabic" panose="02020603050405020304" pitchFamily="18" charset="-78"/>
                <a:cs typeface="Simplified Arabic" panose="02020603050405020304" pitchFamily="18" charset="-78"/>
              </a:rPr>
              <a:t>ي:                  </a:t>
            </a:r>
          </a:p>
          <a:p>
            <a:pPr marL="0" indent="0" algn="just">
              <a:buNone/>
            </a:pPr>
            <a:r>
              <a:rPr lang="ar-SA" b="1" dirty="0" smtClean="0"/>
              <a:t>الأول: السلطة التشريعية،</a:t>
            </a:r>
            <a:r>
              <a:rPr lang="ar-SA" dirty="0" smtClean="0"/>
              <a:t> تتمثل السلطة التشريعية في السلطة التشريعية المنتخبة (البرلمانات، الجمعيات الوطنية، السلطة الوطنية أو التأسيسية... الخ) </a:t>
            </a:r>
            <a:r>
              <a:rPr lang="ar-IQ" dirty="0" smtClean="0"/>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smtClean="0"/>
              <a:t>الثاني: السلطة التنفيذية،</a:t>
            </a:r>
            <a:r>
              <a:rPr lang="ar-SA" dirty="0" smtClean="0"/>
              <a:t> تعتبر السلطة التنفيذية الجهاز الأساسي للدولة، والتي تمكنها من تحقيق السيطرة وتأديـة الوظائف الرئيسية لها، وتختلف هذه السلطة من دولة إلى أخرى</a:t>
            </a:r>
            <a:r>
              <a:rPr lang="ar-IQ" dirty="0" smtClean="0"/>
              <a:t>.      </a:t>
            </a:r>
          </a:p>
          <a:p>
            <a:pPr marL="0" indent="0" algn="just">
              <a:buNone/>
            </a:pPr>
            <a:r>
              <a:rPr lang="ar-SA" b="1" dirty="0" smtClean="0"/>
              <a:t>الثالث: السلطة القضائية،</a:t>
            </a:r>
            <a:r>
              <a:rPr lang="ar-SA" dirty="0" smtClean="0"/>
              <a:t> تولي الدول الحديثة أهمية قصوى للسلطة القضائية وتعتبرها جوهرة العملية الديمقراطية، كما تسعى جاهدة إلى إرساء مبدأ استقلالية القضاء، الذي يظل الغاية المنشودة في كل الأنظمـة</a:t>
            </a:r>
            <a:r>
              <a:rPr lang="ar-IQ" dirty="0" smtClean="0"/>
              <a:t>.                                                                    </a:t>
            </a:r>
            <a:endParaRPr lang="en-US"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42123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100"/>
            <a:ext cx="10515600" cy="5757863"/>
          </a:xfrm>
        </p:spPr>
        <p:txBody>
          <a:bodyPr/>
          <a:lstStyle/>
          <a:p>
            <a:pPr marL="0" indent="0" algn="r" rtl="1">
              <a:buNone/>
            </a:pPr>
            <a:r>
              <a:rPr lang="ar-IQ" b="1" dirty="0" smtClean="0">
                <a:latin typeface="Simplified Arabic" panose="02020603050405020304" pitchFamily="18" charset="-78"/>
                <a:cs typeface="Simplified Arabic" panose="02020603050405020304" pitchFamily="18" charset="-78"/>
              </a:rPr>
              <a:t>المحور </a:t>
            </a:r>
            <a:r>
              <a:rPr lang="ar-IQ" b="1" dirty="0">
                <a:latin typeface="Simplified Arabic" panose="02020603050405020304" pitchFamily="18" charset="-78"/>
                <a:cs typeface="Simplified Arabic" panose="02020603050405020304" pitchFamily="18" charset="-78"/>
              </a:rPr>
              <a:t>الأول: مفهوم </a:t>
            </a:r>
            <a:r>
              <a:rPr lang="ar-IQ" b="1" dirty="0" smtClean="0">
                <a:latin typeface="Simplified Arabic" panose="02020603050405020304" pitchFamily="18" charset="-78"/>
                <a:cs typeface="Simplified Arabic" panose="02020603050405020304" pitchFamily="18" charset="-78"/>
              </a:rPr>
              <a:t>الحوكمة</a:t>
            </a:r>
            <a:endParaRPr lang="en-US" b="1" dirty="0" smtClean="0">
              <a:latin typeface="Simplified Arabic" panose="02020603050405020304" pitchFamily="18" charset="-78"/>
              <a:cs typeface="Simplified Arabic" panose="02020603050405020304" pitchFamily="18" charset="-78"/>
            </a:endParaRPr>
          </a:p>
          <a:p>
            <a:pPr marL="0" indent="0" algn="r" rtl="1">
              <a:buNone/>
            </a:pPr>
            <a:r>
              <a:rPr lang="ar-IQ" b="1" dirty="0" smtClean="0">
                <a:latin typeface="Simplified Arabic" panose="02020603050405020304" pitchFamily="18" charset="-78"/>
                <a:cs typeface="Simplified Arabic" panose="02020603050405020304" pitchFamily="18" charset="-78"/>
              </a:rPr>
              <a:t>اولأ</a:t>
            </a:r>
            <a:r>
              <a:rPr lang="ar-IQ" b="1" dirty="0">
                <a:latin typeface="Simplified Arabic" panose="02020603050405020304" pitchFamily="18" charset="-78"/>
                <a:cs typeface="Simplified Arabic" panose="02020603050405020304" pitchFamily="18" charset="-78"/>
              </a:rPr>
              <a:t>: نشأة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يعد </a:t>
            </a:r>
            <a:r>
              <a:rPr lang="ar-SA" dirty="0">
                <a:latin typeface="Simplified Arabic" panose="02020603050405020304" pitchFamily="18" charset="-78"/>
                <a:cs typeface="Simplified Arabic" panose="02020603050405020304" pitchFamily="18" charset="-78"/>
              </a:rPr>
              <a:t>مفهوم الحوكمة من المفاهيم التي نالت اهتمامـا واسـعا فـي السـنوات القليلـة الماضـية، كونهـا وليـدة العقـد الأخيـر مـن القـرن الماضـي علـى الـرغم مـن جذورها التي تعود إلى آلاف السنين، حيث </a:t>
            </a:r>
            <a:r>
              <a:rPr lang="ar-IQ" dirty="0">
                <a:latin typeface="Simplified Arabic" panose="02020603050405020304" pitchFamily="18" charset="-78"/>
                <a:cs typeface="Simplified Arabic" panose="02020603050405020304" pitchFamily="18" charset="-78"/>
              </a:rPr>
              <a:t>وجد مفهوم الحوكمة منذ القدم كما ورد في الحضارات القديمة مثل حضارة الهند القديمة حيث أن المخطوطات أثبتت وجود نصوص مكتوبة توضح العلاقة بين الحاكم والمحكوم وتحديد المسؤوليات والمهام للمشاركين في إدارة شؤون الدولة، </a:t>
            </a:r>
            <a:r>
              <a:rPr lang="ar-SA" dirty="0">
                <a:latin typeface="Simplified Arabic" panose="02020603050405020304" pitchFamily="18" charset="-78"/>
                <a:cs typeface="Simplified Arabic" panose="02020603050405020304" pitchFamily="18" charset="-78"/>
              </a:rPr>
              <a:t>علاوة على ذلك، تشــير المتابعــة الدقيقــة لتطــور هــذا المفهــوم بوضــوح، إلــى جــذور حقبــة إســلامية تاريخيــة محــددة بدولــة المدينــة الأولــى؛ بولايــة الرســول </a:t>
            </a:r>
            <a:r>
              <a:rPr lang="ar-IQ" dirty="0">
                <a:latin typeface="Simplified Arabic" panose="02020603050405020304" pitchFamily="18" charset="-78"/>
                <a:cs typeface="Simplified Arabic" panose="02020603050405020304" pitchFamily="18" charset="-78"/>
              </a:rPr>
              <a:t>محمد "صلى الله </a:t>
            </a:r>
            <a:r>
              <a:rPr lang="ar-SA" dirty="0">
                <a:latin typeface="Simplified Arabic" panose="02020603050405020304" pitchFamily="18" charset="-78"/>
                <a:cs typeface="Simplified Arabic" panose="02020603050405020304" pitchFamily="18" charset="-78"/>
              </a:rPr>
              <a:t>عليــه وسلم" الدينيــة ابتــداء والمدنيــة مــروراً بزمــن الخلفــاء </a:t>
            </a:r>
            <a:r>
              <a:rPr lang="ar-SA" dirty="0" smtClean="0">
                <a:latin typeface="Simplified Arabic" panose="02020603050405020304" pitchFamily="18" charset="-78"/>
                <a:cs typeface="Simplified Arabic" panose="02020603050405020304" pitchFamily="18" charset="-78"/>
              </a:rPr>
              <a:t>الراشــدين</a:t>
            </a:r>
            <a:r>
              <a:rPr lang="ar-IQ" dirty="0"/>
              <a:t>.</a:t>
            </a:r>
            <a:endParaRPr lang="en-US" dirty="0"/>
          </a:p>
        </p:txBody>
      </p:sp>
    </p:spTree>
    <p:extLst>
      <p:ext uri="{BB962C8B-B14F-4D97-AF65-F5344CB8AC3E}">
        <p14:creationId xmlns:p14="http://schemas.microsoft.com/office/powerpoint/2010/main" val="1951062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lstStyle/>
          <a:p>
            <a:pPr marL="0" indent="0" algn="just">
              <a:buNone/>
            </a:pPr>
            <a:r>
              <a:rPr lang="ar-SA" b="1" dirty="0"/>
              <a:t>2</a:t>
            </a:r>
            <a:r>
              <a:rPr lang="ar-SA" b="1" dirty="0">
                <a:latin typeface="Simplified Arabic" panose="02020603050405020304" pitchFamily="18" charset="-78"/>
                <a:cs typeface="Simplified Arabic" panose="02020603050405020304" pitchFamily="18" charset="-78"/>
              </a:rPr>
              <a:t>. القطاع الخاص: </a:t>
            </a:r>
            <a:r>
              <a:rPr lang="ar-SA" dirty="0">
                <a:latin typeface="Simplified Arabic" panose="02020603050405020304" pitchFamily="18" charset="-78"/>
                <a:cs typeface="Simplified Arabic" panose="02020603050405020304" pitchFamily="18" charset="-78"/>
              </a:rPr>
              <a:t>للقطاع العام دور اقتصادي كبير في تحقيق التنمية، وفي الوقت نفسه للقطاع الخاص دوراً كبيراً في هذا المجال من خلال خلق البيئة الاقتصادية اللازمة لدعم القطاع الخاص، ومنع الاحتكار وعدم تكافؤ الفرص، و تعزيز المشاريع التي تتيح فرص العمل وتخلقها، واستقطاب الاستثمارات، نقل المعرفة والتكنولوجيا للطبقات الفقيرة بشكل خاص. أن معظم الدول أصبحت تدرك أن القطاع يمثل المورد الرئيسي للفرص التي تفتح المجالات الاقتصادية لتشغيل الأيدي العاملة على كافة مستوياتها إضافة إلى تاهيلها لتحقيق النتائج الإيجابية التي تساهم في التنمية الاقتصادية لتشغيل الأيدي العاملة على كافة مستوياتها إضافة إلى تاهيلها لتحقيق النتائج الإيجابية التي تساهم في التنمية الاقتصادية للمجتمع ورفع مستوى المعيشة للمواطنين وتحسين مستوى الخدمات لهم</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569383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9300"/>
            <a:ext cx="10515600" cy="5427663"/>
          </a:xfrm>
        </p:spPr>
        <p:txBody>
          <a:bodyPr/>
          <a:lstStyle/>
          <a:p>
            <a:pPr marL="0" indent="0" algn="just">
              <a:buNone/>
            </a:pPr>
            <a:r>
              <a:rPr lang="ar-SA" b="1" dirty="0">
                <a:latin typeface="Simplified Arabic" panose="02020603050405020304" pitchFamily="18" charset="-78"/>
                <a:cs typeface="Simplified Arabic" panose="02020603050405020304" pitchFamily="18" charset="-78"/>
              </a:rPr>
              <a:t>3. المجتمع المدني: </a:t>
            </a:r>
            <a:r>
              <a:rPr lang="ar-SA" dirty="0">
                <a:latin typeface="Simplified Arabic" panose="02020603050405020304" pitchFamily="18" charset="-78"/>
                <a:cs typeface="Simplified Arabic" panose="02020603050405020304" pitchFamily="18" charset="-78"/>
              </a:rPr>
              <a:t>يعتبر المجتمع المدني شريكا في صياغة السياسات من خلال مشاركة المواطنين في عملية إدارة الحكم بالاضافة إلى تعريف المواطنين بحقوقهم والدفاع عنهم. لذا دور مؤسسات المجتمع المدني لايقل شأناً عن دور القطاع الحكومي أو دور القطاع الخاص، حيث تعمل مؤسسات المجتمع المدني على إشراك الأفراد في الانشطة الاقتصادية والاجتماعية وتعمل على تنظيمهم في مجموعات ذات تاثير في السياسات العامة. يتميز المجتمع المدني بمجموعة من الخصائص جعلته شريك أساسي إلى جانب الدولة، ويتكون على الأقل من أربعة خصائص</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r">
              <a:buNone/>
            </a:pPr>
            <a:r>
              <a:rPr lang="ar-SA" b="1" dirty="0" smtClean="0">
                <a:latin typeface="Simplified Arabic" panose="02020603050405020304" pitchFamily="18" charset="-78"/>
                <a:cs typeface="Simplified Arabic" panose="02020603050405020304" pitchFamily="18" charset="-78"/>
              </a:rPr>
              <a:t>1.الاستقلالية: </a:t>
            </a:r>
            <a:r>
              <a:rPr lang="ar-IQ" b="1" dirty="0" smtClean="0">
                <a:latin typeface="Simplified Arabic" panose="02020603050405020304" pitchFamily="18" charset="-78"/>
                <a:cs typeface="Simplified Arabic" panose="02020603050405020304" pitchFamily="18" charset="-78"/>
              </a:rPr>
              <a:t> </a:t>
            </a:r>
          </a:p>
          <a:p>
            <a:pPr marL="0" indent="0" algn="r">
              <a:buNone/>
            </a:pPr>
            <a:r>
              <a:rPr lang="ar-IQ" b="1" dirty="0" smtClean="0">
                <a:latin typeface="Simplified Arabic" panose="02020603050405020304" pitchFamily="18" charset="-78"/>
                <a:cs typeface="Simplified Arabic" panose="02020603050405020304" pitchFamily="18" charset="-78"/>
              </a:rPr>
              <a:t>2</a:t>
            </a:r>
            <a:r>
              <a:rPr lang="ar-SA" b="1" dirty="0" smtClean="0">
                <a:latin typeface="Simplified Arabic" panose="02020603050405020304" pitchFamily="18" charset="-78"/>
                <a:cs typeface="Simplified Arabic" panose="02020603050405020304" pitchFamily="18" charset="-78"/>
              </a:rPr>
              <a:t>.الطوعية</a:t>
            </a:r>
            <a:r>
              <a:rPr lang="ar-SA" b="1" dirty="0">
                <a:latin typeface="Simplified Arabic" panose="02020603050405020304" pitchFamily="18" charset="-78"/>
                <a:cs typeface="Simplified Arabic" panose="02020603050405020304" pitchFamily="18" charset="-78"/>
              </a:rPr>
              <a:t>: </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SA" b="1" dirty="0">
                <a:latin typeface="Simplified Arabic" panose="02020603050405020304" pitchFamily="18" charset="-78"/>
                <a:cs typeface="Simplified Arabic" panose="02020603050405020304" pitchFamily="18" charset="-78"/>
              </a:rPr>
              <a:t>3.غير ربحية: </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SA" b="1" dirty="0">
                <a:latin typeface="Simplified Arabic" panose="02020603050405020304" pitchFamily="18" charset="-78"/>
                <a:cs typeface="Simplified Arabic" panose="02020603050405020304" pitchFamily="18" charset="-78"/>
              </a:rPr>
              <a:t>4.ذاتية الحكم: </a:t>
            </a:r>
            <a:r>
              <a:rPr lang="ar-IQ" b="1"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625439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6300"/>
            <a:ext cx="10515600" cy="5300663"/>
          </a:xfrm>
        </p:spPr>
        <p:txBody>
          <a:bodyPr/>
          <a:lstStyle/>
          <a:p>
            <a:pPr marL="0" indent="0" algn="just" rtl="1">
              <a:buNone/>
            </a:pPr>
            <a:r>
              <a:rPr lang="ar-SA" b="1" dirty="0">
                <a:latin typeface="Simplified Arabic" panose="02020603050405020304" pitchFamily="18" charset="-78"/>
                <a:cs typeface="Simplified Arabic" panose="02020603050405020304" pitchFamily="18" charset="-78"/>
              </a:rPr>
              <a:t>ثالثا: ابعاد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1</a:t>
            </a:r>
            <a:r>
              <a:rPr lang="ar-SA" b="1" dirty="0" smtClean="0">
                <a:latin typeface="Simplified Arabic" panose="02020603050405020304" pitchFamily="18" charset="-78"/>
                <a:cs typeface="Simplified Arabic" panose="02020603050405020304" pitchFamily="18" charset="-78"/>
              </a:rPr>
              <a:t>.البعد </a:t>
            </a:r>
            <a:r>
              <a:rPr lang="ar-SA" b="1" dirty="0">
                <a:latin typeface="Simplified Arabic" panose="02020603050405020304" pitchFamily="18" charset="-78"/>
                <a:cs typeface="Simplified Arabic" panose="02020603050405020304" pitchFamily="18" charset="-78"/>
              </a:rPr>
              <a:t>الاقتصادي:  </a:t>
            </a:r>
            <a:r>
              <a:rPr lang="ar-SA" dirty="0">
                <a:latin typeface="Simplified Arabic" panose="02020603050405020304" pitchFamily="18" charset="-78"/>
                <a:cs typeface="Simplified Arabic" panose="02020603050405020304" pitchFamily="18" charset="-78"/>
              </a:rPr>
              <a:t>يـرتبط البعـد الاقتصـادي للحوكمة بالمنظمـات المالية الدوليـة- كالبنـك الدولـي وصنـدوق النقـد الدولـي- ويختـص هـذا البعـد بالتنميـة الاقتصاديـة التـي كانـت مثـار الاهتمـام بالموضـوع، وذلـك للعلاقـة بيـن ممارسـات الحوكمة وحجـم الاسـتثمار مـن جهـة، والقضـاء علـى الفسـاد مـن جهـة ثانيـة، وتحقيـق التنميـة الاقتصاديـة مـن جهـة ثالثـة.</a:t>
            </a:r>
            <a:endParaRPr lang="en-US" b="1" dirty="0">
              <a:latin typeface="Simplified Arabic" panose="02020603050405020304" pitchFamily="18" charset="-78"/>
              <a:cs typeface="Simplified Arabic" panose="02020603050405020304" pitchFamily="18" charset="-78"/>
            </a:endParaRPr>
          </a:p>
          <a:p>
            <a:pPr marL="0" indent="0" algn="just">
              <a:buNone/>
            </a:pPr>
            <a:r>
              <a:rPr lang="ar-SA" b="1" dirty="0">
                <a:latin typeface="Simplified Arabic" panose="02020603050405020304" pitchFamily="18" charset="-78"/>
                <a:cs typeface="Simplified Arabic" panose="02020603050405020304" pitchFamily="18" charset="-78"/>
              </a:rPr>
              <a:t>2.البعد السياسي: </a:t>
            </a:r>
            <a:r>
              <a:rPr lang="ar-SA" dirty="0">
                <a:latin typeface="Simplified Arabic" panose="02020603050405020304" pitchFamily="18" charset="-78"/>
                <a:cs typeface="Simplified Arabic" panose="02020603050405020304" pitchFamily="18" charset="-78"/>
              </a:rPr>
              <a:t>تعلـق البعـد السياسي بطبيعـة السـلطة السياسـية وشـرعية تمثيلهـا وتفعيـل الديمقراطيـة وتنظيـم انتخابـات حــرة ونـزيهة، ويتضـح البعـد السياسـي مـن خـال اعتمـاده مـن قبـل المنظمـات الدوليـة ووضعـه كشـرط للتعامـل والتعـاون معهـا، ولأهمية البعـد السياسـي فـي الحوكمة، فقـد شـكل البعد السياسـي أحـد المؤشـرات العالمية للحوكمـة</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166965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lstStyle/>
          <a:p>
            <a:pPr marL="0" indent="0" algn="just" rtl="1">
              <a:buNone/>
            </a:pPr>
            <a:r>
              <a:rPr lang="ar-IQ" b="1" dirty="0" smtClean="0"/>
              <a:t>3</a:t>
            </a:r>
            <a:r>
              <a:rPr lang="ar-SA" b="1" dirty="0" smtClean="0"/>
              <a:t>. </a:t>
            </a:r>
            <a:r>
              <a:rPr lang="ar-SA" b="1" dirty="0"/>
              <a:t>البعد الإدراي: </a:t>
            </a:r>
            <a:r>
              <a:rPr lang="ar-SA" dirty="0"/>
              <a:t>يتعلـق البعـد الإداري أو التقنـي بعمـل الإدارة العامـة وكفاءتهـا وفاعليتهـا، ويــركز علـى مقومـات الإدارة الناجحـة، ونظراً لأهمية البعـد الإداري تعتبــر فعاليـة الحكومـة أحـد المؤشـرات العالمية للحوكمـة</a:t>
            </a:r>
            <a:r>
              <a:rPr lang="ar-SA" dirty="0" smtClean="0"/>
              <a:t>.</a:t>
            </a:r>
            <a:endParaRPr lang="ar-IQ" b="1" dirty="0" smtClean="0"/>
          </a:p>
          <a:p>
            <a:pPr marL="0" indent="0" algn="just" rtl="1">
              <a:buNone/>
            </a:pPr>
            <a:r>
              <a:rPr lang="ar-IQ" b="1" dirty="0"/>
              <a:t>4</a:t>
            </a:r>
            <a:r>
              <a:rPr lang="ar-SA" b="1" dirty="0" smtClean="0"/>
              <a:t>. </a:t>
            </a:r>
            <a:r>
              <a:rPr lang="ar-SA" b="1" dirty="0"/>
              <a:t>البعد الاجتماعي: </a:t>
            </a:r>
            <a:r>
              <a:rPr lang="ar-SA" dirty="0"/>
              <a:t>يتعلق البعد الاجتماعي بنشـر ثقافة حقوق الإنسـان وممارسـة الحـريات وبناء نظام اجتماعي عادل وتحقيق مؤشـرات نوعيـة لتحسيـن حيـاة المواطنيـن. كمـا تقوم بتقديم الخدمات الاجتماعية الأساسية وفق العدالة الاجتماعية وإتاحة الفرص المتساوية للمواطنين. </a:t>
            </a:r>
            <a:endParaRPr lang="en-US" b="1" dirty="0"/>
          </a:p>
          <a:p>
            <a:pPr marL="0" indent="0" algn="just" rtl="1">
              <a:buNone/>
            </a:pPr>
            <a:r>
              <a:rPr lang="ar-IQ" dirty="0" smtClean="0"/>
              <a:t> </a:t>
            </a:r>
            <a:r>
              <a:rPr lang="ar-SA" dirty="0" smtClean="0"/>
              <a:t>  </a:t>
            </a:r>
            <a:r>
              <a:rPr lang="ar-SA" dirty="0"/>
              <a:t>تاسيسا على ماسبق، نجد إن إدارة المجتمع من خلال الحوكمة تتضمن ابعاد مترابطة ومتصلة فيما بينها، حيث لايمكن أن تستغني عن أي منها وإذا مانعدم أو غاب أحد هذه الأبعاد لا يمكننا الحديث عن وجود حوكمة.</a:t>
            </a:r>
            <a:endParaRPr lang="en-US" b="1" dirty="0"/>
          </a:p>
          <a:p>
            <a:pPr marL="0" indent="0" algn="r">
              <a:buNone/>
            </a:pPr>
            <a:endParaRPr lang="en-US" dirty="0"/>
          </a:p>
        </p:txBody>
      </p:sp>
    </p:spTree>
    <p:extLst>
      <p:ext uri="{BB962C8B-B14F-4D97-AF65-F5344CB8AC3E}">
        <p14:creationId xmlns:p14="http://schemas.microsoft.com/office/powerpoint/2010/main" val="599520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lstStyle/>
          <a:p>
            <a:pPr marL="0" indent="0" algn="r" rtl="1">
              <a:buNone/>
            </a:pPr>
            <a:r>
              <a:rPr lang="ar-SA" sz="3200" b="1" dirty="0" smtClean="0">
                <a:latin typeface="Simplified Arabic" panose="02020603050405020304" pitchFamily="18" charset="-78"/>
                <a:cs typeface="Simplified Arabic" panose="02020603050405020304" pitchFamily="18" charset="-78"/>
              </a:rPr>
              <a:t>المحور الثالث: مبادئ الحوكمة ومؤشرات قياسها</a:t>
            </a:r>
            <a:endParaRPr lang="en-US" sz="3200" b="1" dirty="0" smtClean="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سنحاول في هذا المحور بيان مجموعة من المبادئ التي تستند عليها مضمون الحوكمة، وكذلك على مجموعة من المؤشرات التي يتم إعتمادها لقياسها.</a:t>
            </a:r>
            <a:endParaRPr lang="en-US"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اولأ: مبادئ الحوكمة</a:t>
            </a:r>
            <a:endParaRPr lang="en-US" b="1" dirty="0" smtClean="0">
              <a:latin typeface="Simplified Arabic" panose="02020603050405020304" pitchFamily="18" charset="-78"/>
              <a:cs typeface="Simplified Arabic" panose="02020603050405020304" pitchFamily="18" charset="-78"/>
            </a:endParaRPr>
          </a:p>
          <a:p>
            <a:pPr marL="0" indent="0" algn="just">
              <a:buNone/>
            </a:pPr>
            <a:r>
              <a:rPr lang="ar-SA" b="1" dirty="0" smtClean="0">
                <a:latin typeface="Simplified Arabic" panose="02020603050405020304" pitchFamily="18" charset="-78"/>
                <a:cs typeface="Simplified Arabic" panose="02020603050405020304" pitchFamily="18" charset="-78"/>
              </a:rPr>
              <a:t>1. سيادة </a:t>
            </a:r>
            <a:r>
              <a:rPr lang="ar-SA" b="1" dirty="0">
                <a:latin typeface="Simplified Arabic" panose="02020603050405020304" pitchFamily="18" charset="-78"/>
                <a:cs typeface="Simplified Arabic" panose="02020603050405020304" pitchFamily="18" charset="-78"/>
              </a:rPr>
              <a:t>القانون:</a:t>
            </a:r>
            <a:r>
              <a:rPr lang="ar-SA" dirty="0">
                <a:latin typeface="Simplified Arabic" panose="02020603050405020304" pitchFamily="18" charset="-78"/>
                <a:cs typeface="Simplified Arabic" panose="02020603050405020304" pitchFamily="18" charset="-78"/>
              </a:rPr>
              <a:t> إن هذا المبدأ يعني سيادة القانون على الجميع بدون استثناء </a:t>
            </a:r>
            <a:r>
              <a:rPr lang="ar-SA" dirty="0" smtClean="0">
                <a:latin typeface="Simplified Arabic" panose="02020603050405020304" pitchFamily="18" charset="-78"/>
                <a:cs typeface="Simplified Arabic" panose="02020603050405020304" pitchFamily="18" charset="-78"/>
              </a:rPr>
              <a:t>لتحقيق</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العدالة </a:t>
            </a:r>
            <a:r>
              <a:rPr lang="ar-SA" dirty="0">
                <a:latin typeface="Simplified Arabic" panose="02020603050405020304" pitchFamily="18" charset="-78"/>
                <a:cs typeface="Simplified Arabic" panose="02020603050405020304" pitchFamily="18" charset="-78"/>
              </a:rPr>
              <a:t>والمساواة بين المواطنين، وهذا يتطلب عدة أمور من أهمها: وضوح القوانين وشفاقيتها وانسجامها في التطبيق، فسيادة القانون تستلزم حماية متساوية لحقوق الأفراد </a:t>
            </a:r>
            <a:r>
              <a:rPr lang="ar-SA" dirty="0" smtClean="0">
                <a:latin typeface="Simplified Arabic" panose="02020603050405020304" pitchFamily="18" charset="-78"/>
                <a:cs typeface="Simplified Arabic" panose="02020603050405020304" pitchFamily="18" charset="-78"/>
              </a:rPr>
              <a:t>والجماعات</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2</a:t>
            </a:r>
            <a:r>
              <a:rPr lang="ar-SA" b="1" dirty="0" smtClean="0">
                <a:latin typeface="Simplified Arabic" panose="02020603050405020304" pitchFamily="18" charset="-78"/>
                <a:cs typeface="Simplified Arabic" panose="02020603050405020304" pitchFamily="18" charset="-78"/>
              </a:rPr>
              <a:t>. </a:t>
            </a:r>
            <a:r>
              <a:rPr lang="ar-SA" b="1" dirty="0">
                <a:latin typeface="Simplified Arabic" panose="02020603050405020304" pitchFamily="18" charset="-78"/>
                <a:cs typeface="Simplified Arabic" panose="02020603050405020304" pitchFamily="18" charset="-78"/>
              </a:rPr>
              <a:t>المشاركة: </a:t>
            </a:r>
            <a:r>
              <a:rPr lang="ar-SA" dirty="0">
                <a:latin typeface="Simplified Arabic" panose="02020603050405020304" pitchFamily="18" charset="-78"/>
                <a:cs typeface="Simplified Arabic" panose="02020603050405020304" pitchFamily="18" charset="-78"/>
              </a:rPr>
              <a:t>تعني حق جميع أفراد المجتمع في ابداء الرأي والمساهمة في اتخاذ القرار في الحياة الاجتماعية والاقتصادية والثقافية والسياسية، بشكل مباشر أو غير مباشر. وتتطلب المشاركة مطلبين: المطلب الأول، توفر القوانين التي تضمن حرية تشكيل الجمعيات والأحزاب وحرية التعبير والانتخاب. المطلب الثاني، توفر المؤسسات السياسية القادرة على استيعاب نشاطات المواطنين</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7954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fontScale="92500" lnSpcReduction="10000"/>
          </a:bodyPr>
          <a:lstStyle/>
          <a:p>
            <a:pPr marL="0" indent="0" algn="just">
              <a:buNone/>
            </a:pPr>
            <a:r>
              <a:rPr lang="ar-SA" b="1" dirty="0">
                <a:latin typeface="Simplified Arabic" panose="02020603050405020304" pitchFamily="18" charset="-78"/>
                <a:cs typeface="Simplified Arabic" panose="02020603050405020304" pitchFamily="18" charset="-78"/>
              </a:rPr>
              <a:t>3. المساءلة:</a:t>
            </a:r>
            <a:r>
              <a:rPr lang="ar-SA" dirty="0">
                <a:latin typeface="Simplified Arabic" panose="02020603050405020304" pitchFamily="18" charset="-78"/>
                <a:cs typeface="Simplified Arabic" panose="02020603050405020304" pitchFamily="18" charset="-78"/>
              </a:rPr>
              <a:t> تعني أن يكون جميع المسؤولين والحكام ومتخدي القرار في جميع القطاعات خاضعين لمبدأ المحاسبة أمام الشعب أو ممثليه دون استثناء من حيث كيفية استعمالهم لسلطاتهم ولموارد </a:t>
            </a:r>
            <a:r>
              <a:rPr lang="ar-SA" dirty="0" smtClean="0">
                <a:latin typeface="Simplified Arabic" panose="02020603050405020304" pitchFamily="18" charset="-78"/>
                <a:cs typeface="Simplified Arabic" panose="02020603050405020304" pitchFamily="18" charset="-78"/>
              </a:rPr>
              <a:t>الشعب</a:t>
            </a: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وتأحذ المساءلة أشكالاً متعددة، </a:t>
            </a:r>
            <a:r>
              <a:rPr lang="ar-IQ" dirty="0" smtClean="0">
                <a:latin typeface="Simplified Arabic" panose="02020603050405020304" pitchFamily="18" charset="-78"/>
                <a:cs typeface="Simplified Arabic" panose="02020603050405020304" pitchFamily="18" charset="-78"/>
              </a:rPr>
              <a:t>أبرزها:                                                    </a:t>
            </a:r>
            <a:endParaRPr lang="en-US" b="1" dirty="0">
              <a:latin typeface="Simplified Arabic" panose="02020603050405020304" pitchFamily="18" charset="-78"/>
              <a:cs typeface="Simplified Arabic" panose="02020603050405020304" pitchFamily="18" charset="-78"/>
            </a:endParaRPr>
          </a:p>
          <a:p>
            <a:pPr marL="0" indent="0" algn="r">
              <a:buNone/>
            </a:pP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أ. المساءلة السياسية: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ب. المساءلة الادارية: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ج.المساءلة عن </a:t>
            </a:r>
            <a:r>
              <a:rPr lang="ar-SA" dirty="0" smtClean="0">
                <a:latin typeface="Simplified Arabic" panose="02020603050405020304" pitchFamily="18" charset="-78"/>
                <a:cs typeface="Simplified Arabic" panose="02020603050405020304" pitchFamily="18" charset="-78"/>
              </a:rPr>
              <a:t>طريق</a:t>
            </a:r>
            <a:r>
              <a:rPr lang="ar-IQ" dirty="0" smtClean="0">
                <a:latin typeface="Simplified Arabic" panose="02020603050405020304" pitchFamily="18" charset="-78"/>
                <a:cs typeface="Simplified Arabic" panose="02020603050405020304" pitchFamily="18" charset="-78"/>
              </a:rPr>
              <a:t> الهيئات القضائية:</a:t>
            </a:r>
          </a:p>
          <a:p>
            <a:pPr marL="0" indent="0" algn="r">
              <a:buNone/>
            </a:pPr>
            <a:r>
              <a:rPr lang="ar-SA" dirty="0">
                <a:latin typeface="Simplified Arabic" panose="02020603050405020304" pitchFamily="18" charset="-78"/>
                <a:cs typeface="Simplified Arabic" panose="02020603050405020304" pitchFamily="18" charset="-78"/>
              </a:rPr>
              <a:t>د.المساءلة من خلال الهيئات المستقلة: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ر.المساءلة من خلال وسائل الإعلام والإتصال</a:t>
            </a:r>
            <a:r>
              <a:rPr lang="ar-SA"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smtClean="0">
                <a:latin typeface="Simplified Arabic" panose="02020603050405020304" pitchFamily="18" charset="-78"/>
                <a:cs typeface="Simplified Arabic" panose="02020603050405020304" pitchFamily="18" charset="-78"/>
              </a:rPr>
              <a:t>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b="1" dirty="0">
                <a:latin typeface="Simplified Arabic" panose="02020603050405020304" pitchFamily="18" charset="-78"/>
                <a:cs typeface="Simplified Arabic" panose="02020603050405020304" pitchFamily="18" charset="-78"/>
              </a:rPr>
              <a:t>4- الشفافية: </a:t>
            </a:r>
            <a:r>
              <a:rPr lang="ar-SA" dirty="0">
                <a:latin typeface="Simplified Arabic" panose="02020603050405020304" pitchFamily="18" charset="-78"/>
                <a:cs typeface="Simplified Arabic" panose="02020603050405020304" pitchFamily="18" charset="-78"/>
              </a:rPr>
              <a:t>تعني إفساح المجال أمام الجميع للإطلاع على المعلومات الضرورية والموثقة بيسر وبدون تكلفة كبيرة.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IQ" dirty="0" smtClean="0"/>
              <a:t>                                                                     </a:t>
            </a:r>
            <a:endParaRPr lang="en-US" dirty="0"/>
          </a:p>
        </p:txBody>
      </p:sp>
    </p:spTree>
    <p:extLst>
      <p:ext uri="{BB962C8B-B14F-4D97-AF65-F5344CB8AC3E}">
        <p14:creationId xmlns:p14="http://schemas.microsoft.com/office/powerpoint/2010/main" val="1719895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lstStyle/>
          <a:p>
            <a:pPr marL="0" indent="0" algn="r" rtl="1">
              <a:buNone/>
            </a:pPr>
            <a:r>
              <a:rPr lang="ar-IQ" b="1" dirty="0"/>
              <a:t>5</a:t>
            </a:r>
            <a:r>
              <a:rPr lang="ar-SA" b="1" dirty="0" smtClean="0"/>
              <a:t>-السيطرة </a:t>
            </a:r>
            <a:r>
              <a:rPr lang="ar-SA" b="1" dirty="0"/>
              <a:t>على الفساد: </a:t>
            </a:r>
            <a:r>
              <a:rPr lang="ar-SA" dirty="0"/>
              <a:t>هناك علاقة مباشرة بين الفساد والحوكمة، حيث إن الحوكمة تشكل البنية الأساسية التي لاتسمح للفساد، حيث ربط نجاح الحوكمة في الدول بالنجاح في مكافحة الفساد، لأن الفساد يضعف الثقة بمؤسسات الدولة ويحد من قدرتها</a:t>
            </a:r>
            <a:r>
              <a:rPr lang="ar-SA" dirty="0" smtClean="0"/>
              <a:t>.</a:t>
            </a:r>
            <a:endParaRPr lang="ar-IQ" b="1" dirty="0" smtClean="0"/>
          </a:p>
          <a:p>
            <a:pPr marL="0" indent="0" algn="r" rtl="1">
              <a:buNone/>
            </a:pPr>
            <a:r>
              <a:rPr lang="ar-IQ" b="1" dirty="0"/>
              <a:t>6</a:t>
            </a:r>
            <a:r>
              <a:rPr lang="ar-SA" b="1" dirty="0" smtClean="0"/>
              <a:t>. </a:t>
            </a:r>
            <a:r>
              <a:rPr lang="ar-SA" b="1" dirty="0"/>
              <a:t>الإدارة العامة: </a:t>
            </a:r>
            <a:r>
              <a:rPr lang="ar-SA" dirty="0"/>
              <a:t>يقصد بها البعد الفني لإدارة الحكم، هنا تعد الإدارة العامة احدى المبادئ الأساسية للحكوكمة، وذلك لعدة اعتبارات في مقدمتها: محاربة الفساد، ترشيد استخدام الموارد العامة وخلق صورة ايجابية مقبولة لدى المواطن عن الحكم في مجتمعه نظر لأنه يتعامل مع الإدارة الحكومية في تسيير شؤون المجتمع. وهكذا من أجل تحقيق إدارة عامة كفوءة، يجب تجديد البناء التنظيمي للإدارة واستخدام الطرق الحديثة، ومن تلك الوسائل نشير الى مسألتين هما</a:t>
            </a:r>
            <a:r>
              <a:rPr lang="ar-SA" dirty="0" smtClean="0"/>
              <a:t>:</a:t>
            </a:r>
            <a:endParaRPr lang="ar-IQ" dirty="0" smtClean="0"/>
          </a:p>
          <a:p>
            <a:pPr marL="0" indent="0" algn="r" rtl="1">
              <a:buNone/>
            </a:pPr>
            <a:r>
              <a:rPr lang="ar-IQ" dirty="0" smtClean="0"/>
              <a:t>-</a:t>
            </a:r>
            <a:r>
              <a:rPr lang="ar-SA" dirty="0" smtClean="0"/>
              <a:t> </a:t>
            </a:r>
            <a:r>
              <a:rPr lang="ar-SA" dirty="0"/>
              <a:t>أولهما، اللامركزية الإدارية: </a:t>
            </a:r>
            <a:endParaRPr lang="ar-IQ" dirty="0" smtClean="0"/>
          </a:p>
          <a:p>
            <a:pPr marL="0" indent="0" algn="r" rtl="1">
              <a:buNone/>
            </a:pPr>
            <a:r>
              <a:rPr lang="ar-IQ" dirty="0" smtClean="0"/>
              <a:t>- </a:t>
            </a:r>
            <a:r>
              <a:rPr lang="ar-SA" dirty="0" smtClean="0"/>
              <a:t>ثانيهما</a:t>
            </a:r>
            <a:r>
              <a:rPr lang="ar-SA" dirty="0"/>
              <a:t>، الحكومة الالكترونية: </a:t>
            </a:r>
            <a:endParaRPr lang="en-US" b="1" dirty="0"/>
          </a:p>
          <a:p>
            <a:pPr marL="0" indent="0" algn="r">
              <a:buNone/>
            </a:pPr>
            <a:endParaRPr lang="en-US" dirty="0"/>
          </a:p>
        </p:txBody>
      </p:sp>
    </p:spTree>
    <p:extLst>
      <p:ext uri="{BB962C8B-B14F-4D97-AF65-F5344CB8AC3E}">
        <p14:creationId xmlns:p14="http://schemas.microsoft.com/office/powerpoint/2010/main" val="128404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lstStyle/>
          <a:p>
            <a:pPr marL="0" indent="0" algn="just">
              <a:buNone/>
            </a:pPr>
            <a:r>
              <a:rPr lang="ar-SA" b="1" dirty="0"/>
              <a:t>7. الاستقرار السياسي،</a:t>
            </a:r>
            <a:r>
              <a:rPr lang="ar-SA" dirty="0"/>
              <a:t> يعد الاستقرار السياسي من المبادئ الهامة للحوكمة، فكلما كانت الدولة مستقرة  سياسياً فإن ذلك يدعم فعالية وكفاءة السلطة التشريعية والتنفيذية، وللاستقرار السياسي مجموعة من المؤشرات التي يمكن إجمالها بــ: نمط انتقال السلطة في الدولة، شرعية النظام السياسي، الديمقراطية والمشاركة السياسية، غياب العنف... </a:t>
            </a:r>
            <a:r>
              <a:rPr lang="ar-SA" dirty="0" smtClean="0"/>
              <a:t>وغيرها</a:t>
            </a:r>
            <a:r>
              <a:rPr lang="ar-IQ" dirty="0" smtClean="0"/>
              <a:t>.                    </a:t>
            </a:r>
            <a:endParaRPr lang="en-US" b="1" dirty="0"/>
          </a:p>
          <a:p>
            <a:pPr marL="0" indent="0" algn="r">
              <a:buNone/>
            </a:pPr>
            <a:endParaRPr lang="en-US" dirty="0"/>
          </a:p>
        </p:txBody>
      </p:sp>
    </p:spTree>
    <p:extLst>
      <p:ext uri="{BB962C8B-B14F-4D97-AF65-F5344CB8AC3E}">
        <p14:creationId xmlns:p14="http://schemas.microsoft.com/office/powerpoint/2010/main" val="352417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lstStyle/>
          <a:p>
            <a:pPr marL="0" indent="0" algn="just" rtl="1">
              <a:buNone/>
            </a:pPr>
            <a:r>
              <a:rPr lang="ar-SA" b="1" dirty="0">
                <a:latin typeface="Simplified Arabic" panose="02020603050405020304" pitchFamily="18" charset="-78"/>
                <a:cs typeface="Simplified Arabic" panose="02020603050405020304" pitchFamily="18" charset="-78"/>
              </a:rPr>
              <a:t>ثانيا: مؤشرات قياس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يصدر عدد من المنظمات والهيئات الدولية تقارير دورية لدراسة أنظمة الحكم المختلفة في العالم من خلال رصد وتحليل أبعاد متعددة والتي تعتمد على مجموعة من المؤشرات تقيس مدى صلاح تلك الأنظمة أو فسادها، حيث يتم تصنيف الدول بحسب موقعها من هذه المؤشرات</a:t>
            </a:r>
            <a:r>
              <a:rPr lang="ar-IQ" dirty="0">
                <a:latin typeface="Simplified Arabic" panose="02020603050405020304" pitchFamily="18" charset="-78"/>
                <a:cs typeface="Simplified Arabic" panose="02020603050405020304" pitchFamily="18" charset="-78"/>
              </a:rPr>
              <a:t>، وذلك وفق نظام احصائي خاص بكل من تلك الهيئات أو المنظمات. والغاية من غصدار هذه المؤشرات هي مساعدة الدول ولاسيما الدول النامية منها، على تحديد مواطن الضعف والقوة فيها. سنحاول هنا التطرق إلى إبرز المؤشرات صادرة من ثلاث هيئات دولية مختصة بهذا الجانب، وهي</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b="1" dirty="0">
                <a:latin typeface="Simplified Arabic" panose="02020603050405020304" pitchFamily="18" charset="-78"/>
                <a:cs typeface="Simplified Arabic" panose="02020603050405020304" pitchFamily="18" charset="-78"/>
              </a:rPr>
              <a:t>الهيئة الاولى: مؤشرات البنك </a:t>
            </a:r>
            <a:r>
              <a:rPr lang="ar-IQ" b="1" dirty="0" smtClean="0">
                <a:latin typeface="Simplified Arabic" panose="02020603050405020304" pitchFamily="18" charset="-78"/>
                <a:cs typeface="Simplified Arabic" panose="02020603050405020304" pitchFamily="18" charset="-78"/>
              </a:rPr>
              <a:t>الدولي</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IQ" b="1" dirty="0">
                <a:latin typeface="Simplified Arabic" panose="02020603050405020304" pitchFamily="18" charset="-78"/>
                <a:cs typeface="Simplified Arabic" panose="02020603050405020304" pitchFamily="18" charset="-78"/>
              </a:rPr>
              <a:t>الهيئة الثانية: مؤشرات برنامج الحوكمة في الدول </a:t>
            </a:r>
            <a:r>
              <a:rPr lang="ar-IQ" b="1" dirty="0" smtClean="0">
                <a:latin typeface="Simplified Arabic" panose="02020603050405020304" pitchFamily="18" charset="-78"/>
                <a:cs typeface="Simplified Arabic" panose="02020603050405020304" pitchFamily="18" charset="-78"/>
              </a:rPr>
              <a:t>العربية</a:t>
            </a:r>
          </a:p>
          <a:p>
            <a:pPr marL="0" indent="0" algn="just" rtl="1">
              <a:buNone/>
            </a:pPr>
            <a:r>
              <a:rPr lang="ar-IQ" b="1" dirty="0">
                <a:latin typeface="Simplified Arabic" panose="02020603050405020304" pitchFamily="18" charset="-78"/>
                <a:cs typeface="Simplified Arabic" panose="02020603050405020304" pitchFamily="18" charset="-78"/>
              </a:rPr>
              <a:t>الهيئة الثالث: مؤشر النزاهة العالمية</a:t>
            </a:r>
          </a:p>
          <a:p>
            <a:pPr marL="0" indent="0" algn="just" rtl="1">
              <a:buNone/>
            </a:pP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39888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0400"/>
            <a:ext cx="10515600" cy="5516563"/>
          </a:xfrm>
        </p:spPr>
        <p:txBody>
          <a:bodyPr/>
          <a:lstStyle/>
          <a:p>
            <a:pPr marL="0" indent="0" algn="just" rtl="1">
              <a:buNone/>
            </a:pPr>
            <a:r>
              <a:rPr lang="ar-SA" sz="3200" b="1" dirty="0">
                <a:latin typeface="Simplified Arabic" panose="02020603050405020304" pitchFamily="18" charset="-78"/>
                <a:cs typeface="Simplified Arabic" panose="02020603050405020304" pitchFamily="18" charset="-78"/>
              </a:rPr>
              <a:t>المحور الرابع: المفاهيم المرتبطة بالحوكمة </a:t>
            </a:r>
            <a:endParaRPr lang="ar-IQ" sz="3200"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اولأ</a:t>
            </a:r>
            <a:r>
              <a:rPr lang="ar-SA" b="1" dirty="0">
                <a:latin typeface="Simplified Arabic" panose="02020603050405020304" pitchFamily="18" charset="-78"/>
                <a:cs typeface="Simplified Arabic" panose="02020603050405020304" pitchFamily="18" charset="-78"/>
              </a:rPr>
              <a:t>: الإصلاح السياسي، </a:t>
            </a:r>
            <a:r>
              <a:rPr lang="ar-SA" dirty="0">
                <a:latin typeface="Simplified Arabic" panose="02020603050405020304" pitchFamily="18" charset="-78"/>
                <a:cs typeface="Simplified Arabic" panose="02020603050405020304" pitchFamily="18" charset="-78"/>
              </a:rPr>
              <a:t>ارتبط مفهوم الحوكمة بمفهوم إصلاح النظام، من منطلق إن هذا  الاخير يتضمن مجموعة من القواعد تنظم المجال السياسي، ومن هنا وجدت الحوكمة كأسلوب راق في إدارة وصياغة القواعد الأساسية التي تعمل الدولة في اطارها بالتنسيق مع فواعل أخرى جوهرية داخل المجتمع كالمجتمع المدني لاحتواء حاجيات المجتمع والقطاع الخاص لتأطير الاقتصاد وتدويره بإتجاه التنمية، ولايمكن بلوغه إلا من خلال ترسيبها عبر إصلاح الدساتير والقوانين والتنظيمات الادارية، وقد وضعت المجتمعات الإنسانية العديد من الخطط والاسترايجيات للحد من فساد الحكم، على اختلاف توجهاتها. عليه، تشترك الحوكمة مع الاصلاح السياسي في مظاهر محاربة الفساد في الحكم لإصلاح مواضع الخلل في الحكم تتمثل في : عدم تطبيق القانون، عدم شفافية المعلومات، الفشل في المصلحة العامة والمصلحة الخاصة، وخاصة بين المال العام والمال الخاص.</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15690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a:bodyPr>
          <a:lstStyle/>
          <a:p>
            <a:pPr marL="0" indent="0" algn="just" rtl="1">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تعود </a:t>
            </a:r>
            <a:r>
              <a:rPr lang="ar-SA" dirty="0">
                <a:latin typeface="Simplified Arabic" panose="02020603050405020304" pitchFamily="18" charset="-78"/>
                <a:cs typeface="Simplified Arabic" panose="02020603050405020304" pitchFamily="18" charset="-78"/>
              </a:rPr>
              <a:t>جذور الحوكمة بوصفه أحد ال</a:t>
            </a:r>
            <a:r>
              <a:rPr lang="ar-IQ" dirty="0">
                <a:latin typeface="Simplified Arabic" panose="02020603050405020304" pitchFamily="18" charset="-78"/>
                <a:cs typeface="Simplified Arabic" panose="02020603050405020304" pitchFamily="18" charset="-78"/>
              </a:rPr>
              <a:t>م</a:t>
            </a:r>
            <a:r>
              <a:rPr lang="ar-SA" dirty="0">
                <a:latin typeface="Simplified Arabic" panose="02020603050405020304" pitchFamily="18" charset="-78"/>
                <a:cs typeface="Simplified Arabic" panose="02020603050405020304" pitchFamily="18" charset="-78"/>
              </a:rPr>
              <a:t>صطلحات الحديثة نسبيا إلى المؤلفين الإمريكييـن </a:t>
            </a:r>
            <a:r>
              <a:rPr lang="ar-IQ" dirty="0">
                <a:latin typeface="Simplified Arabic" panose="02020603050405020304" pitchFamily="18" charset="-78"/>
                <a:cs typeface="Simplified Arabic" panose="02020603050405020304" pitchFamily="18" charset="-78"/>
              </a:rPr>
              <a:t>جاردينر مينز وأدولف </a:t>
            </a:r>
            <a:r>
              <a:rPr lang="ar-IQ" dirty="0" smtClean="0">
                <a:latin typeface="Simplified Arabic" panose="02020603050405020304" pitchFamily="18" charset="-78"/>
                <a:cs typeface="Simplified Arabic" panose="02020603050405020304" pitchFamily="18" charset="-78"/>
              </a:rPr>
              <a:t>بيرل </a:t>
            </a:r>
            <a:r>
              <a:rPr lang="ar-SA" dirty="0" smtClean="0">
                <a:latin typeface="Simplified Arabic" panose="02020603050405020304" pitchFamily="18" charset="-78"/>
                <a:cs typeface="Simplified Arabic" panose="02020603050405020304" pitchFamily="18" charset="-78"/>
              </a:rPr>
              <a:t>في </a:t>
            </a:r>
            <a:r>
              <a:rPr lang="ar-SA" dirty="0">
                <a:latin typeface="Simplified Arabic" panose="02020603050405020304" pitchFamily="18" charset="-78"/>
                <a:cs typeface="Simplified Arabic" panose="02020603050405020304" pitchFamily="18" charset="-78"/>
              </a:rPr>
              <a:t>عام 1932، حيث كانا أول من تناول فصل الملكية عن الإدارة وأهمية آليات حوكمة الشركات في سد الفجوة التي تحدث بين المدراء ومالكي الشركة، نتيجة الممارسات السلبية التي يمكن أن تضر بالشركة وباقتصاد الدولة ككل</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أعيد </a:t>
            </a:r>
            <a:r>
              <a:rPr lang="ar-SA" dirty="0">
                <a:latin typeface="Simplified Arabic" panose="02020603050405020304" pitchFamily="18" charset="-78"/>
                <a:cs typeface="Simplified Arabic" panose="02020603050405020304" pitchFamily="18" charset="-78"/>
              </a:rPr>
              <a:t>استعمال مفهوم الحوكمة في تقرير البنك الدولي بشأن التنمية الصادر في الدول الأفريقية جنوب الصحراء عام </a:t>
            </a:r>
            <a:r>
              <a:rPr lang="ar-SA" dirty="0" smtClean="0">
                <a:latin typeface="Simplified Arabic" panose="02020603050405020304" pitchFamily="18" charset="-78"/>
                <a:cs typeface="Simplified Arabic" panose="02020603050405020304" pitchFamily="18" charset="-78"/>
              </a:rPr>
              <a:t>1989</a:t>
            </a: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حيث تم استخدامها للتركيز على المساءلة المالية للحكومات، </a:t>
            </a:r>
            <a:r>
              <a:rPr lang="ar-IQ" dirty="0">
                <a:latin typeface="Simplified Arabic" panose="02020603050405020304" pitchFamily="18" charset="-78"/>
                <a:cs typeface="Simplified Arabic" panose="02020603050405020304" pitchFamily="18" charset="-78"/>
              </a:rPr>
              <a:t>فوفقا </a:t>
            </a:r>
            <a:r>
              <a:rPr lang="ar-SA" dirty="0">
                <a:latin typeface="Simplified Arabic" panose="02020603050405020304" pitchFamily="18" charset="-78"/>
                <a:cs typeface="Simplified Arabic" panose="02020603050405020304" pitchFamily="18" charset="-78"/>
              </a:rPr>
              <a:t>لحوكمة الشركات فإن الأدوات الحكومية للسياسات الاقتصادية ليس من المفروض أن تكون اقتصادية وفعالة فقط، ولكن لابد أيضا أن تكفل العدالة </a:t>
            </a:r>
            <a:r>
              <a:rPr lang="ar-SA" dirty="0" smtClean="0">
                <a:latin typeface="Simplified Arabic" panose="02020603050405020304" pitchFamily="18" charset="-78"/>
                <a:cs typeface="Simplified Arabic" panose="02020603050405020304" pitchFamily="18" charset="-78"/>
              </a:rPr>
              <a:t>والمساواة</a:t>
            </a:r>
            <a:r>
              <a:rPr lang="ar-IQ" dirty="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لذا </a:t>
            </a:r>
            <a:r>
              <a:rPr lang="ar-IQ" dirty="0">
                <a:latin typeface="Simplified Arabic" panose="02020603050405020304" pitchFamily="18" charset="-78"/>
                <a:cs typeface="Simplified Arabic" panose="02020603050405020304" pitchFamily="18" charset="-78"/>
              </a:rPr>
              <a:t>ظهرت الحاجة إلى الحوكمة في العديد من الاقتصاديات المتقدمة والناشئة خلال العقود القليلة الماضية، خاصة في أعقاب الانهيارات الاقتصادية والأزمات المالية التي شهدها عدد من دول ومنها ماليزيا، وكوريا، واليابان عام 1997.</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07276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900"/>
            <a:ext cx="10515600" cy="5326063"/>
          </a:xfrm>
        </p:spPr>
        <p:txBody>
          <a:bodyPr/>
          <a:lstStyle/>
          <a:p>
            <a:pPr marL="0" indent="0" algn="just">
              <a:buNone/>
            </a:pPr>
            <a:r>
              <a:rPr lang="ar-SA" b="1" dirty="0">
                <a:latin typeface="Simplified Arabic" panose="02020603050405020304" pitchFamily="18" charset="-78"/>
                <a:cs typeface="Simplified Arabic" panose="02020603050405020304" pitchFamily="18" charset="-78"/>
              </a:rPr>
              <a:t>ثانيا: التنمية السياسية، </a:t>
            </a:r>
            <a:r>
              <a:rPr lang="ar-SA" dirty="0">
                <a:latin typeface="Simplified Arabic" panose="02020603050405020304" pitchFamily="18" charset="-78"/>
                <a:cs typeface="Simplified Arabic" panose="02020603050405020304" pitchFamily="18" charset="-78"/>
              </a:rPr>
              <a:t>لقد ترافق ظهور مفهوم الحوكمة مع تطور مفاهيم التنمية التي تطورت من التركيز على النمو الاقتصادي إلى التركيز على التنمية البشرية ثم التنمية البشرية المستدامة، أي الانتقال من الرأسمال البشري إلى الرأسمال الاجتماعي، وصولا إلى التنمية إلانسانية الشاملة، واقترن هذا التطور في مفاهيم التنمية بإدخال مفهوم الحوكمة في أدبيات منظمات الأمم المتحدة والمؤسسات المالية الدولية، ويعود ذلك إلى أن النمو الاقتصادي لبعض البلدان لم يتوافق مع تحسين مستوى عيش أغلبية السكان، حيث أن تحسن الدخل القومي لايعني بالضرورة تحسين نوعية الحياة لمواطنين، فتطور مفهوم التنمية إلى تنمية بشرية </a:t>
            </a:r>
            <a:r>
              <a:rPr lang="ar-SA" dirty="0" smtClean="0">
                <a:latin typeface="Simplified Arabic" panose="02020603050405020304" pitchFamily="18" charset="-78"/>
                <a:cs typeface="Simplified Arabic" panose="02020603050405020304" pitchFamily="18" charset="-78"/>
              </a:rPr>
              <a:t>مستدامة</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يشمل </a:t>
            </a:r>
            <a:r>
              <a:rPr lang="ar-SA" dirty="0">
                <a:latin typeface="Simplified Arabic" panose="02020603050405020304" pitchFamily="18" charset="-78"/>
                <a:cs typeface="Simplified Arabic" panose="02020603050405020304" pitchFamily="18" charset="-78"/>
              </a:rPr>
              <a:t>عملية مترابطة لكل المستويات الحياة الاجتماعية، الاقتصادية، </a:t>
            </a:r>
            <a:r>
              <a:rPr lang="ar-SA" dirty="0" smtClean="0">
                <a:latin typeface="Simplified Arabic" panose="02020603050405020304" pitchFamily="18" charset="-78"/>
                <a:cs typeface="Simplified Arabic" panose="02020603050405020304" pitchFamily="18" charset="-78"/>
              </a:rPr>
              <a:t>السياسية،</a:t>
            </a:r>
            <a:r>
              <a:rPr lang="ar-IQ" dirty="0" smtClean="0">
                <a:latin typeface="Simplified Arabic" panose="02020603050405020304" pitchFamily="18" charset="-78"/>
                <a:cs typeface="Simplified Arabic" panose="02020603050405020304" pitchFamily="18" charset="-78"/>
              </a:rPr>
              <a:t> والثقافية وحتى البيئية.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17256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9000"/>
            <a:ext cx="10515600" cy="5287963"/>
          </a:xfrm>
        </p:spPr>
        <p:txBody>
          <a:bodyPr/>
          <a:lstStyle/>
          <a:p>
            <a:pPr marL="0" indent="0" algn="just">
              <a:buNone/>
            </a:pPr>
            <a:r>
              <a:rPr lang="ar-SA" b="1" dirty="0">
                <a:latin typeface="Simplified Arabic" panose="02020603050405020304" pitchFamily="18" charset="-78"/>
                <a:cs typeface="Simplified Arabic" panose="02020603050405020304" pitchFamily="18" charset="-78"/>
              </a:rPr>
              <a:t>ثالثا: الديمقراطية، </a:t>
            </a:r>
            <a:r>
              <a:rPr lang="ar-SA" dirty="0">
                <a:latin typeface="Simplified Arabic" panose="02020603050405020304" pitchFamily="18" charset="-78"/>
                <a:cs typeface="Simplified Arabic" panose="02020603050405020304" pitchFamily="18" charset="-78"/>
              </a:rPr>
              <a:t>أن الحوكمة شرط أساسي وعامل محرك للديمقراطية لأن الحكم لايكون مقبولا إنسانيا واجتماعيا إذا لم يهدف إلى تحقيق الديمقراطية، وبالمثل فإنه لايمكن أن تتجسد في جو تخلو منه المبادئ الديمقراطية، لأن احترام الأخيرة شرط تطبيق الحوكمة وتخفيف العبء السياسي والاجتماعي الناتج عنها خاصة في جانبها الاجتماعي، فالشروط الأساسية لإقامة الحوكمة تتطلب الإجماع داخل المجتمع على السياسات العامة المرسومة وتحديد أولوياتها في مختلف المجالات، وهذا يعني أن الحكومة ليست الفاعل الأوحد في احتكار القوى المشروعة، وإنما هناك هيئات أخرى تساهم في حفظ الأمن والسلم والنظام وتشارك في </a:t>
            </a:r>
            <a:r>
              <a:rPr lang="ar-SA" dirty="0" smtClean="0">
                <a:latin typeface="Simplified Arabic" panose="02020603050405020304" pitchFamily="18" charset="-78"/>
                <a:cs typeface="Simplified Arabic" panose="02020603050405020304" pitchFamily="18" charset="-78"/>
              </a:rPr>
              <a:t>وض</a:t>
            </a:r>
            <a:r>
              <a:rPr lang="ar-IQ" dirty="0" smtClean="0">
                <a:latin typeface="Simplified Arabic" panose="02020603050405020304" pitchFamily="18" charset="-78"/>
                <a:cs typeface="Simplified Arabic" panose="02020603050405020304" pitchFamily="18" charset="-78"/>
              </a:rPr>
              <a:t>ع السياسات.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65331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a:bodyPr>
          <a:lstStyle/>
          <a:p>
            <a:pPr marL="0" indent="0" algn="just">
              <a:buNone/>
            </a:pPr>
            <a:r>
              <a:rPr lang="ar-SA" b="1" dirty="0">
                <a:latin typeface="Simplified Arabic" panose="02020603050405020304" pitchFamily="18" charset="-78"/>
                <a:cs typeface="Simplified Arabic" panose="02020603050405020304" pitchFamily="18" charset="-78"/>
              </a:rPr>
              <a:t>رابعاً: حقوق الانسان، </a:t>
            </a:r>
            <a:r>
              <a:rPr lang="ar-SA" dirty="0">
                <a:latin typeface="Simplified Arabic" panose="02020603050405020304" pitchFamily="18" charset="-78"/>
                <a:cs typeface="Simplified Arabic" panose="02020603050405020304" pitchFamily="18" charset="-78"/>
              </a:rPr>
              <a:t>إن مبادئ الحوكمة ( المشاركة السياسية، سيادة القانون، المساواة) تتطلب وجود مؤسسات سياسية تتمثل في بناء سلطة سياسية تضمن المساواة بين المواطنين، وإقامة نظام مبني على احترام الحقوق العامة وتوزيع المهام على أساس الكفاءة والقدرة على الانجاز، فهي كلها لاتخرج عن تأمين الحقوق الأساسية للإنسان</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a:latin typeface="Simplified Arabic" panose="02020603050405020304" pitchFamily="18" charset="-78"/>
                <a:cs typeface="Simplified Arabic" panose="02020603050405020304" pitchFamily="18" charset="-78"/>
              </a:rPr>
              <a:t>خامساً: الفساد، </a:t>
            </a:r>
            <a:r>
              <a:rPr lang="ar-SA" dirty="0">
                <a:latin typeface="Simplified Arabic" panose="02020603050405020304" pitchFamily="18" charset="-78"/>
                <a:cs typeface="Simplified Arabic" panose="02020603050405020304" pitchFamily="18" charset="-78"/>
              </a:rPr>
              <a:t>يرتبط الفساد والحوكمة الرشيدة مع بعضها البعض بعلاقة سببية ثنائية الاتجاه وتغذي بعضها البعض في حلقة مفرغة. وإذا لم تكن مبادئ وهياكل الحوكمة الرشيدة موجودة فسوف يوفر ذلك فرصة أكبر للفساد</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smtClean="0">
                <a:latin typeface="Simplified Arabic" panose="02020603050405020304" pitchFamily="18" charset="-78"/>
                <a:cs typeface="Simplified Arabic" panose="02020603050405020304" pitchFamily="18" charset="-78"/>
              </a:rPr>
              <a:t>سادساً</a:t>
            </a:r>
            <a:r>
              <a:rPr lang="ar-SA" b="1" dirty="0">
                <a:latin typeface="Simplified Arabic" panose="02020603050405020304" pitchFamily="18" charset="-78"/>
                <a:cs typeface="Simplified Arabic" panose="02020603050405020304" pitchFamily="18" charset="-78"/>
              </a:rPr>
              <a:t>: التمكين، </a:t>
            </a:r>
            <a:r>
              <a:rPr lang="ar-SA" dirty="0">
                <a:latin typeface="Simplified Arabic" panose="02020603050405020304" pitchFamily="18" charset="-78"/>
                <a:cs typeface="Simplified Arabic" panose="02020603050405020304" pitchFamily="18" charset="-78"/>
              </a:rPr>
              <a:t>إن عملية تطبيق الحوكمة بطريقة سليمة تعزز من مبادئ المساءلة والمشاركة والشفافية والمواطنة والمساواة، ويرتبط بهذه المبادئ عدة مفاهيم أخرى هامة لابد من أخذها بعين الاعتبار مثل التمكين، العلاقة بين مفهوم الحوكمة وتطبيقه وبين مفهوم التمكين سواء تمكين المرأة وتمكين الشباب على مستوى التمكين </a:t>
            </a:r>
            <a:r>
              <a:rPr lang="ar-SA" dirty="0" smtClean="0">
                <a:latin typeface="Simplified Arabic" panose="02020603050405020304" pitchFamily="18" charset="-78"/>
                <a:cs typeface="Simplified Arabic" panose="02020603050405020304" pitchFamily="18" charset="-78"/>
              </a:rPr>
              <a:t>السياسي</a:t>
            </a:r>
            <a:r>
              <a:rPr lang="ar-IQ" dirty="0" smtClean="0">
                <a:latin typeface="Simplified Arabic" panose="02020603050405020304" pitchFamily="18" charset="-78"/>
                <a:cs typeface="Simplified Arabic" panose="02020603050405020304" pitchFamily="18" charset="-78"/>
              </a:rPr>
              <a:t> والاقتصادي والاجتماعي.                                                                               </a:t>
            </a:r>
          </a:p>
          <a:p>
            <a:pPr marL="0" indent="0" algn="just">
              <a:buNone/>
            </a:pPr>
            <a:endParaRPr lang="ar-IQ" dirty="0"/>
          </a:p>
          <a:p>
            <a:pPr marL="0" indent="0" algn="just">
              <a:buNone/>
            </a:pPr>
            <a:endParaRPr lang="ar-IQ" dirty="0" smtClean="0"/>
          </a:p>
          <a:p>
            <a:pPr marL="0" indent="0" algn="just">
              <a:buNone/>
            </a:pPr>
            <a:endParaRPr lang="ar-IQ" dirty="0"/>
          </a:p>
          <a:p>
            <a:pPr marL="0" indent="0" algn="just">
              <a:buNone/>
            </a:pPr>
            <a:endParaRPr lang="ar-IQ" dirty="0" smtClean="0"/>
          </a:p>
          <a:p>
            <a:pPr marL="0" indent="0" algn="just">
              <a:buNone/>
            </a:pPr>
            <a:endParaRPr lang="ar-IQ" dirty="0"/>
          </a:p>
          <a:p>
            <a:pPr marL="0" indent="0" algn="just">
              <a:buNone/>
            </a:pPr>
            <a:endParaRPr lang="ar-IQ" dirty="0" smtClean="0"/>
          </a:p>
          <a:p>
            <a:pPr marL="0" indent="0" algn="just">
              <a:buNone/>
            </a:pPr>
            <a:endParaRPr lang="en-US" dirty="0"/>
          </a:p>
        </p:txBody>
      </p:sp>
    </p:spTree>
    <p:extLst>
      <p:ext uri="{BB962C8B-B14F-4D97-AF65-F5344CB8AC3E}">
        <p14:creationId xmlns:p14="http://schemas.microsoft.com/office/powerpoint/2010/main" val="3670462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rtl="1">
              <a:buNone/>
            </a:pPr>
            <a:r>
              <a:rPr lang="ar-SA" b="1" dirty="0">
                <a:latin typeface="Simplified Arabic" panose="02020603050405020304" pitchFamily="18" charset="-78"/>
                <a:cs typeface="Simplified Arabic" panose="02020603050405020304" pitchFamily="18" charset="-78"/>
              </a:rPr>
              <a:t>المحور الخامس: شروط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هناك مجموعة من الشروط التي من دونها يستحيل التطرق إلى تفعيل الحوكمة، ناهيـك عن التحدث في مسائل تطبيقه على أرض الواقع، ونظرا للانتشار الواسع للمصـطلح فقـد أصبحنا نلاحظه ونلمسه في سياسات الدول النامية والتي أصدرت في معظمها قوانين ولوائح لمكافحة الفساد، كما عكفت على تبني العديد من الوصفات المحلية والدولية والإقليمية لإقامة الحوكمة، إلاّ أنّ ذلك الأمر مازال يعرف الكثير من التعثر عند محاولة تطبيقه على أرض الواقع، وهذا طبعا راجع إلى غياب الشروط التي بموجبها يمكننا تبني الحوكمة، ومن بين هذه الشروط ما يلي</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rtl="1">
              <a:buNone/>
            </a:pPr>
            <a:r>
              <a:rPr lang="ar-SA" dirty="0">
                <a:latin typeface="Simplified Arabic" panose="02020603050405020304" pitchFamily="18" charset="-78"/>
                <a:cs typeface="Simplified Arabic" panose="02020603050405020304" pitchFamily="18" charset="-78"/>
              </a:rPr>
              <a:t>أولا: ضرورة اقتناع النخب الحاكمة في الدولة بحتمية إرساء الحوكمة، لأنها وبدون اقتناع تلك النخب والقيادات نكون كمن يبني بناءا دون أن يضع أساسات </a:t>
            </a:r>
            <a:r>
              <a:rPr lang="ar-SA" dirty="0" smtClean="0">
                <a:latin typeface="Simplified Arabic" panose="02020603050405020304" pitchFamily="18" charset="-78"/>
                <a:cs typeface="Simplified Arabic" panose="02020603050405020304" pitchFamily="18" charset="-78"/>
              </a:rPr>
              <a:t>لبنائـه</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SA" dirty="0">
                <a:latin typeface="Simplified Arabic" panose="02020603050405020304" pitchFamily="18" charset="-78"/>
                <a:cs typeface="Simplified Arabic" panose="02020603050405020304" pitchFamily="18" charset="-78"/>
              </a:rPr>
              <a:t>ثانيا: اقتناع ممثلي الشعب أي البرلمانيون أو النواب، بضرورة وحتمية إرساء خطة وطنية للحوكمة في البلاد، والنواب يعتبرون همزة الوصل بـين السـلطات العامة في الدولة </a:t>
            </a:r>
            <a:r>
              <a:rPr lang="ar-SA" dirty="0" smtClean="0">
                <a:latin typeface="Simplified Arabic" panose="02020603050405020304" pitchFamily="18" charset="-78"/>
                <a:cs typeface="Simplified Arabic" panose="02020603050405020304" pitchFamily="18" charset="-78"/>
              </a:rPr>
              <a:t>ومواطنيها</a:t>
            </a:r>
            <a:r>
              <a:rPr lang="ar-IQ"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552224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lstStyle/>
          <a:p>
            <a:pPr marL="0" indent="0" algn="just">
              <a:buNone/>
            </a:pPr>
            <a:r>
              <a:rPr lang="ar-SA" dirty="0">
                <a:latin typeface="Simplified Arabic" panose="02020603050405020304" pitchFamily="18" charset="-78"/>
                <a:cs typeface="Simplified Arabic" panose="02020603050405020304" pitchFamily="18" charset="-78"/>
              </a:rPr>
              <a:t>ثالثا: ضرورة اقتناع المجتمع المدني وعامة الناس من ورائه بضرورة الانخراط في البرنامج الرسمي الذي انتهجته الدولة لإرساء دعائم الحوكمة، خاصة إذا علمنا بأنّ المجتمع المدني يعتـبر أحد أهم الدعامات الأساسية </a:t>
            </a:r>
            <a:r>
              <a:rPr lang="ar-SA" dirty="0" smtClean="0">
                <a:latin typeface="Simplified Arabic" panose="02020603050405020304" pitchFamily="18" charset="-78"/>
                <a:cs typeface="Simplified Arabic" panose="02020603050405020304" pitchFamily="18" charset="-78"/>
              </a:rPr>
              <a:t>للحكوكمة</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dirty="0">
                <a:latin typeface="Simplified Arabic" panose="02020603050405020304" pitchFamily="18" charset="-78"/>
                <a:cs typeface="Simplified Arabic" panose="02020603050405020304" pitchFamily="18" charset="-78"/>
              </a:rPr>
              <a:t>رابعا: اقتناع مختلف الفاعلين في القطاع الخاص بحتمية وضرورة إرساء مبادئ الحوكمة في البلاد للخروج من دائرة التخلف التي نعاني منها، ومن بين الفاعلين الأساسيين في القطاع الخاص نجد أصحاب الشركات والمؤسسات الإنتاجيـة والخدماتيـة المختلفـة، المقـاولين، المستثمرين، رجال المال والأعمال، البنوك الخاصة...الخ وتعتبر هذه الفئة عالميا الأكثـر خلقا وإنشاءً للثروة من غيرها من الفئات حتى من الدولة الحديثة نفسها، إذ أنّ هنـاك مـن الدول في العالم من يساهم قطاعها الخاص في المداخيل العامة بنسبة </a:t>
            </a:r>
            <a:r>
              <a:rPr lang="ar-SA" dirty="0" smtClean="0">
                <a:latin typeface="Simplified Arabic" panose="02020603050405020304" pitchFamily="18" charset="-78"/>
                <a:cs typeface="Simplified Arabic" panose="02020603050405020304" pitchFamily="18" charset="-78"/>
              </a:rPr>
              <a:t>كبيرة</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dirty="0">
                <a:latin typeface="Simplified Arabic" panose="02020603050405020304" pitchFamily="18" charset="-78"/>
                <a:cs typeface="Simplified Arabic" panose="02020603050405020304" pitchFamily="18" charset="-78"/>
              </a:rPr>
              <a:t>خامسا: اقتناع الإعلاميين ومختلف وسائلهم الإعلامية من مقروءة ومكتوبة وسمعية وسمعيـة بصرية وانترنت وغيرها بحتمية تطبيق مبادئ الحوكمة، وأنهم أطراف فاعلة في معادلـة </a:t>
            </a:r>
            <a:r>
              <a:rPr lang="ar-SA" dirty="0" smtClean="0">
                <a:latin typeface="Simplified Arabic" panose="02020603050405020304" pitchFamily="18" charset="-78"/>
                <a:cs typeface="Simplified Arabic" panose="02020603050405020304" pitchFamily="18" charset="-78"/>
              </a:rPr>
              <a:t>الحوكمة</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96162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pPr marL="0" indent="0" algn="just">
              <a:buNone/>
            </a:pPr>
            <a:r>
              <a:rPr lang="ar-SA" dirty="0"/>
              <a:t>سادسا: وجود مؤسسة أو سلطة قضائية متمتعة بصلاحيات فوق كـل السـلطات، وذات كفاءة عالية ونزاهة غير معهودة، بحيث تكون قادرة على تحقيق العدالة والمساواة بين الأفـراد والمواطنين والجماعات والمؤسسات المحلية والدولية، وهو ما يتطلب وجود أنظمة وتشـريعات قادرة على تنفيذ حكم القانون</a:t>
            </a:r>
            <a:r>
              <a:rPr lang="ar-SA" dirty="0" smtClean="0"/>
              <a:t>.</a:t>
            </a:r>
            <a:r>
              <a:rPr lang="ar-IQ" dirty="0" smtClean="0"/>
              <a:t>                                                         </a:t>
            </a:r>
            <a:endParaRPr lang="en-US" dirty="0"/>
          </a:p>
        </p:txBody>
      </p:sp>
    </p:spTree>
    <p:extLst>
      <p:ext uri="{BB962C8B-B14F-4D97-AF65-F5344CB8AC3E}">
        <p14:creationId xmlns:p14="http://schemas.microsoft.com/office/powerpoint/2010/main" val="4284333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lstStyle/>
          <a:p>
            <a:pPr marL="0" indent="0" algn="r">
              <a:buNone/>
            </a:pPr>
            <a:r>
              <a:rPr lang="ar-SA" b="1" dirty="0"/>
              <a:t>المحور السادس: تقييم الحوكمة</a:t>
            </a:r>
            <a:endParaRPr lang="en-US" b="1" dirty="0"/>
          </a:p>
          <a:p>
            <a:pPr marL="0" indent="0" algn="r" rtl="1">
              <a:buNone/>
            </a:pPr>
            <a:r>
              <a:rPr lang="ar-SA" b="1" dirty="0"/>
              <a:t>اولأ: مقومات الحوكمة، </a:t>
            </a:r>
            <a:r>
              <a:rPr lang="ar-SA" dirty="0"/>
              <a:t>هناك العديد من المقومات الاساسية لقيام الحوكمة يمكننا الإشارة إلى أبرزها:</a:t>
            </a:r>
            <a:endParaRPr lang="en-US" b="1" dirty="0"/>
          </a:p>
          <a:p>
            <a:pPr marL="0" indent="0" algn="just">
              <a:buNone/>
            </a:pPr>
            <a:r>
              <a:rPr lang="ar-SA" dirty="0" smtClean="0"/>
              <a:t>1.الاستثمار </a:t>
            </a:r>
            <a:r>
              <a:rPr lang="ar-SA" dirty="0"/>
              <a:t>في رأس المال الاجتماعي والمؤسساتي: في نفس الوقت مع الاستثمار في </a:t>
            </a:r>
            <a:r>
              <a:rPr lang="ar-SA" dirty="0" smtClean="0"/>
              <a:t>رأس</a:t>
            </a:r>
            <a:r>
              <a:rPr lang="ar-IQ" dirty="0" smtClean="0"/>
              <a:t> </a:t>
            </a:r>
            <a:r>
              <a:rPr lang="ar-SA" dirty="0" smtClean="0"/>
              <a:t>المـال </a:t>
            </a:r>
            <a:r>
              <a:rPr lang="ar-SA" dirty="0"/>
              <a:t>البشري (التربية، الصحة) وفي رأس المال المادي (الهياكل القاعدية للاتـصال ودعـم </a:t>
            </a:r>
            <a:r>
              <a:rPr lang="ar-SA" dirty="0" smtClean="0"/>
              <a:t>النـشاطات </a:t>
            </a:r>
            <a:r>
              <a:rPr lang="ar-SA" dirty="0"/>
              <a:t>الانتاجية</a:t>
            </a:r>
            <a:r>
              <a:rPr lang="ar-SA" dirty="0" smtClean="0"/>
              <a:t>)</a:t>
            </a:r>
            <a:r>
              <a:rPr lang="ar-IQ" dirty="0" smtClean="0"/>
              <a:t>.                                                                                </a:t>
            </a:r>
          </a:p>
          <a:p>
            <a:pPr marL="0" indent="0" algn="just">
              <a:buNone/>
            </a:pPr>
            <a:r>
              <a:rPr lang="ar-SA" dirty="0"/>
              <a:t>2. إعادة تحديد وتأكيد دور الدولة: من أجل جعل تحرير الاقتصاد يتم بطريقة أكثر فعالية، وتقويـة مسار بناء دولة القانون وتطوير العدالة في قطاع الخدمات العمومية، وتوجيه المبـادرات العموميـة فـي صالح التنمية البشرية الدائمة وإشباع الحقوق الأساسية </a:t>
            </a:r>
            <a:r>
              <a:rPr lang="ar-SA" dirty="0" smtClean="0"/>
              <a:t>للجميع</a:t>
            </a:r>
            <a:r>
              <a:rPr lang="ar-IQ" dirty="0" smtClean="0"/>
              <a:t>.      </a:t>
            </a:r>
          </a:p>
          <a:p>
            <a:pPr marL="0" indent="0" algn="r">
              <a:buNone/>
            </a:pPr>
            <a:r>
              <a:rPr lang="ar-IQ" dirty="0" smtClean="0"/>
              <a:t>3.</a:t>
            </a:r>
            <a:r>
              <a:rPr lang="ar-SA" dirty="0" smtClean="0"/>
              <a:t>ضمان </a:t>
            </a:r>
            <a:r>
              <a:rPr lang="ar-SA" dirty="0"/>
              <a:t>تسيير أحسن للقطاع العمومي: بما فيه تسيير دقيق للسياسة الاقتصادية والقدرة على توفير المعلومات، التحليل، تقييم السياسات في إطار التنمية البشرية </a:t>
            </a:r>
            <a:r>
              <a:rPr lang="ar-SA" dirty="0" smtClean="0"/>
              <a:t>المستدامة</a:t>
            </a:r>
            <a:r>
              <a:rPr lang="ar-IQ" dirty="0" smtClean="0"/>
              <a:t>.</a:t>
            </a:r>
            <a:r>
              <a:rPr lang="ar-SA" dirty="0" smtClean="0"/>
              <a:t> </a:t>
            </a:r>
            <a:r>
              <a:rPr lang="ar-IQ" dirty="0" smtClean="0"/>
              <a:t>    </a:t>
            </a:r>
            <a:endParaRPr lang="en-US" dirty="0"/>
          </a:p>
        </p:txBody>
      </p:sp>
    </p:spTree>
    <p:extLst>
      <p:ext uri="{BB962C8B-B14F-4D97-AF65-F5344CB8AC3E}">
        <p14:creationId xmlns:p14="http://schemas.microsoft.com/office/powerpoint/2010/main" val="694916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9300"/>
            <a:ext cx="10515600" cy="5427663"/>
          </a:xfrm>
        </p:spPr>
        <p:txBody>
          <a:bodyPr/>
          <a:lstStyle/>
          <a:p>
            <a:pPr marL="0" indent="0" algn="just">
              <a:buNone/>
            </a:pPr>
            <a:r>
              <a:rPr lang="ar-SA" dirty="0"/>
              <a:t>4. خلق محيط ملائم لتنمية المبادرات الخاصة: إن للعديد من العوامل يـد فـي الأداء الاقتـصادي السلبي في العديد من المناطق، ولرداءة إدارة الحكم دور مركزي في الكثير من هذه العوامـل</a:t>
            </a:r>
            <a:r>
              <a:rPr lang="ar-SA" dirty="0" smtClean="0"/>
              <a:t>.</a:t>
            </a:r>
            <a:r>
              <a:rPr lang="ar-IQ" dirty="0" smtClean="0"/>
              <a:t>                                                                                        </a:t>
            </a:r>
            <a:r>
              <a:rPr lang="ar-SA" dirty="0" smtClean="0"/>
              <a:t> </a:t>
            </a:r>
            <a:endParaRPr lang="ar-IQ" dirty="0" smtClean="0"/>
          </a:p>
          <a:p>
            <a:pPr marL="0" indent="0" algn="just">
              <a:buNone/>
            </a:pPr>
            <a:r>
              <a:rPr lang="ar-SA" dirty="0"/>
              <a:t>5. الارتقاء بنظام الحكم وحل النزاعات: ليس هناك نموذجاً واحداً لتحقيق عملية الارتقاء بأنظمـة الحكم، كما أن الارتقاء بنظم الحكم إلى المستوى المرغوب من شأنه أن يستغرق زمناً </a:t>
            </a:r>
            <a:r>
              <a:rPr lang="ar-SA" dirty="0" smtClean="0"/>
              <a:t>طـويلاً</a:t>
            </a:r>
            <a:r>
              <a:rPr lang="ar-IQ" dirty="0" smtClean="0"/>
              <a:t>.                                                                                                </a:t>
            </a:r>
          </a:p>
          <a:p>
            <a:pPr marL="0" indent="0" algn="just">
              <a:buNone/>
            </a:pPr>
            <a:r>
              <a:rPr lang="ar-SA" dirty="0"/>
              <a:t>6. تعمل على إتاحة الحقوق السياسية للمواطنين وتطبيق النظم الديموقراطية، وإشـراك المـواطنين فـي اتخـاذ القرارات التي تؤثر في حياتهم من خلال تعميق أطر </a:t>
            </a:r>
            <a:r>
              <a:rPr lang="ar-SA" dirty="0" smtClean="0"/>
              <a:t>اللامركزية</a:t>
            </a:r>
            <a:r>
              <a:rPr lang="ar-IQ" dirty="0" smtClean="0"/>
              <a:t>.       </a:t>
            </a:r>
          </a:p>
          <a:p>
            <a:pPr marL="0" indent="0" algn="just">
              <a:buNone/>
            </a:pPr>
            <a:r>
              <a:rPr lang="ar-SA" dirty="0"/>
              <a:t>7.</a:t>
            </a:r>
            <a:r>
              <a:rPr lang="ar-SA" b="1" dirty="0"/>
              <a:t> </a:t>
            </a:r>
            <a:r>
              <a:rPr lang="ar-SA" dirty="0"/>
              <a:t>تلعب التنشئة الاجتماعية دورا بارزا وكبيرا في التأسيس لأرضية الانطـلاق لإرسـاء الحوكمة انطلاقا من كونها تؤدي في النهاية إلى إرساء التنمية المستدامة، التي لا تكون بدورها إلاّ عن طريق التفكير الذي تمارسه الأجيال الحالية في الأجيال </a:t>
            </a:r>
            <a:r>
              <a:rPr lang="ar-SA" dirty="0" smtClean="0"/>
              <a:t>القادمة</a:t>
            </a:r>
            <a:r>
              <a:rPr lang="ar-IQ" dirty="0" smtClean="0"/>
              <a:t>.                 </a:t>
            </a:r>
            <a:endParaRPr lang="en-US" dirty="0"/>
          </a:p>
        </p:txBody>
      </p:sp>
    </p:spTree>
    <p:extLst>
      <p:ext uri="{BB962C8B-B14F-4D97-AF65-F5344CB8AC3E}">
        <p14:creationId xmlns:p14="http://schemas.microsoft.com/office/powerpoint/2010/main" val="672985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pPr marL="0" indent="0" algn="just">
              <a:buNone/>
            </a:pPr>
            <a:r>
              <a:rPr lang="ar-SA" b="1" dirty="0">
                <a:latin typeface="Simplified Arabic" panose="02020603050405020304" pitchFamily="18" charset="-78"/>
                <a:cs typeface="Simplified Arabic" panose="02020603050405020304" pitchFamily="18" charset="-78"/>
              </a:rPr>
              <a:t>ثانياً: معوقات الحوكمة، </a:t>
            </a:r>
            <a:r>
              <a:rPr lang="ar-SA" dirty="0">
                <a:latin typeface="Simplified Arabic" panose="02020603050405020304" pitchFamily="18" charset="-78"/>
                <a:cs typeface="Simplified Arabic" panose="02020603050405020304" pitchFamily="18" charset="-78"/>
              </a:rPr>
              <a:t>تقف أمام عملية الإنتقال للحوكمة عدة معيقات، تختلف هذه الأخيرة في نوعها ودرجة تأثيرها السلبي حسب الخصوصيات الثقافية والفوارق في مستويات التطور الإقتصادي والسياسي في الدولة التي يراد تطبيقه بها. وعموما هذه المعيقات فيما يلي</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r>
              <a:rPr lang="ar-IQ" dirty="0" smtClean="0">
                <a:latin typeface="Simplified Arabic" panose="02020603050405020304" pitchFamily="18" charset="-78"/>
                <a:cs typeface="Simplified Arabic" panose="02020603050405020304" pitchFamily="18" charset="-78"/>
              </a:rPr>
              <a:t>1.</a:t>
            </a:r>
            <a:r>
              <a:rPr lang="ar-SA" dirty="0" smtClean="0">
                <a:latin typeface="Simplified Arabic" panose="02020603050405020304" pitchFamily="18" charset="-78"/>
                <a:cs typeface="Simplified Arabic" panose="02020603050405020304" pitchFamily="18" charset="-78"/>
              </a:rPr>
              <a:t>إذا </a:t>
            </a:r>
            <a:r>
              <a:rPr lang="ar-SA" dirty="0">
                <a:latin typeface="Simplified Arabic" panose="02020603050405020304" pitchFamily="18" charset="-78"/>
                <a:cs typeface="Simplified Arabic" panose="02020603050405020304" pitchFamily="18" charset="-78"/>
              </a:rPr>
              <a:t>لم تتمكن الهيئات الحاكمة من الفصل بشكل واضح في الحقوق المالية والمصالح وبين ما هو خاص، وما هو عام، فإنه سيتم إستخدام الموارد العامة لتحقيق المصالح الخاصة للطبقة </a:t>
            </a:r>
            <a:r>
              <a:rPr lang="ar-SA" dirty="0" smtClean="0">
                <a:latin typeface="Simplified Arabic" panose="02020603050405020304" pitchFamily="18" charset="-78"/>
                <a:cs typeface="Simplified Arabic" panose="02020603050405020304" pitchFamily="18" charset="-78"/>
              </a:rPr>
              <a:t>الح</a:t>
            </a:r>
            <a:r>
              <a:rPr lang="ar-IQ" dirty="0" smtClean="0">
                <a:latin typeface="Simplified Arabic" panose="02020603050405020304" pitchFamily="18" charset="-78"/>
                <a:cs typeface="Simplified Arabic" panose="02020603050405020304" pitchFamily="18" charset="-78"/>
              </a:rPr>
              <a:t>ا</a:t>
            </a:r>
            <a:r>
              <a:rPr lang="ar-SA" dirty="0" smtClean="0">
                <a:latin typeface="Simplified Arabic" panose="02020603050405020304" pitchFamily="18" charset="-78"/>
                <a:cs typeface="Simplified Arabic" panose="02020603050405020304" pitchFamily="18" charset="-78"/>
              </a:rPr>
              <a:t>كمة.</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just">
              <a:buNone/>
            </a:pPr>
            <a:r>
              <a:rPr lang="ar-SA" dirty="0" smtClean="0">
                <a:latin typeface="Simplified Arabic" panose="02020603050405020304" pitchFamily="18" charset="-78"/>
                <a:cs typeface="Simplified Arabic" panose="02020603050405020304" pitchFamily="18" charset="-78"/>
              </a:rPr>
              <a:t>2ـ </a:t>
            </a:r>
            <a:r>
              <a:rPr lang="ar-SA" dirty="0">
                <a:latin typeface="Simplified Arabic" panose="02020603050405020304" pitchFamily="18" charset="-78"/>
                <a:cs typeface="Simplified Arabic" panose="02020603050405020304" pitchFamily="18" charset="-78"/>
              </a:rPr>
              <a:t>اذا لم تستند أجهزة الدولة في حكمها الى القانون كقاعدة أساسية في ادارة ً شؤونها على شعبها ، وتعمل في المقابل على تطبيقه تعسفا على شعبها وإعفاء المسؤولين الكبار وذوي النفوذ من </a:t>
            </a:r>
            <a:r>
              <a:rPr lang="ar-SA" dirty="0" smtClean="0">
                <a:latin typeface="Simplified Arabic" panose="02020603050405020304" pitchFamily="18" charset="-78"/>
                <a:cs typeface="Simplified Arabic" panose="02020603050405020304" pitchFamily="18" charset="-78"/>
              </a:rPr>
              <a:t>التقييد</a:t>
            </a:r>
            <a:r>
              <a:rPr lang="ar-IQ" dirty="0" smtClean="0">
                <a:latin typeface="Simplified Arabic" panose="02020603050405020304" pitchFamily="18" charset="-78"/>
                <a:cs typeface="Simplified Arabic" panose="02020603050405020304" pitchFamily="18" charset="-78"/>
              </a:rPr>
              <a:t> بها.                                                                       </a:t>
            </a:r>
            <a:endParaRPr lang="en-US" b="1" dirty="0">
              <a:latin typeface="Simplified Arabic" panose="02020603050405020304" pitchFamily="18" charset="-78"/>
              <a:cs typeface="Simplified Arabic" panose="02020603050405020304" pitchFamily="18" charset="-78"/>
            </a:endParaRPr>
          </a:p>
          <a:p>
            <a:pPr marL="0" indent="0" algn="just">
              <a:buNone/>
            </a:pPr>
            <a:r>
              <a:rPr lang="ar-SA" dirty="0">
                <a:latin typeface="Simplified Arabic" panose="02020603050405020304" pitchFamily="18" charset="-78"/>
                <a:cs typeface="Simplified Arabic" panose="02020603050405020304" pitchFamily="18" charset="-78"/>
              </a:rPr>
              <a:t>3. إذا لم تتمكن الدولة من تقليص العدد الكبير من القواعد القانونية والإجرائية المعيقة للإستثمار والإنتاج سواء الداخلي أو الخارجي، الأمر الذي يدفع على تنمية الانشطة الربحية السريعة غير المنتجة، ويقوي المضاربات على حساب خلق الثروات المادية</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3228096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lstStyle/>
          <a:p>
            <a:pPr marL="0" indent="0" algn="just" rtl="1">
              <a:buNone/>
            </a:pPr>
            <a:r>
              <a:rPr lang="ar-SA" dirty="0">
                <a:latin typeface="Simplified Arabic" panose="02020603050405020304" pitchFamily="18" charset="-78"/>
                <a:cs typeface="Simplified Arabic" panose="02020603050405020304" pitchFamily="18" charset="-78"/>
              </a:rPr>
              <a:t>4. إذا كان للنظام الحاكم أولويات تتعارض مع التنمية وتدفع إلى تبذير الموارد الإقتصادية المتواجدة بإستغلالها اسوء إستغلال.</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5</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وجود حكم قاعدته ضيقة أو مغلقة وغير شفافة للمعلومات المساعدة على عملية وضع القرار ورسم السياسات العامة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dirty="0">
                <a:latin typeface="Simplified Arabic" panose="02020603050405020304" pitchFamily="18" charset="-78"/>
                <a:cs typeface="Simplified Arabic" panose="02020603050405020304" pitchFamily="18" charset="-78"/>
              </a:rPr>
              <a:t>6. إذا زاد الفساد وإنتشرت آلياته وثقافته في الدولة، وفي المقابل تكون آليات ردعه غير صارمة</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7</a:t>
            </a:r>
            <a:r>
              <a:rPr lang="ar-SA" dirty="0" smtClean="0">
                <a:latin typeface="Simplified Arabic" panose="02020603050405020304" pitchFamily="18" charset="-78"/>
                <a:cs typeface="Simplified Arabic" panose="02020603050405020304" pitchFamily="18" charset="-78"/>
              </a:rPr>
              <a:t>.الحكم </a:t>
            </a:r>
            <a:r>
              <a:rPr lang="ar-SA" dirty="0">
                <a:latin typeface="Simplified Arabic" panose="02020603050405020304" pitchFamily="18" charset="-78"/>
                <a:cs typeface="Simplified Arabic" panose="02020603050405020304" pitchFamily="18" charset="-78"/>
              </a:rPr>
              <a:t>الذي يتميز بإهتزاز شرعية السلطة وضعف ثقة المواطنين بها، الأمر الذي يولد إنتشار القمع ومصادرة الحقوق وإنتهاك حقوق الإنسان.</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8</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إذا واصلت الدولة في الإعتماد على تمويل إقتصادها على نمط ريعي واحد </a:t>
            </a:r>
            <a:r>
              <a:rPr lang="en-US" dirty="0">
                <a:latin typeface="Simplified Arabic" panose="02020603050405020304" pitchFamily="18" charset="-78"/>
                <a:cs typeface="Simplified Arabic" panose="02020603050405020304" pitchFamily="18" charset="-78"/>
              </a:rPr>
              <a:t>)</a:t>
            </a:r>
            <a:r>
              <a:rPr lang="ar-SA" dirty="0">
                <a:latin typeface="Simplified Arabic" panose="02020603050405020304" pitchFamily="18" charset="-78"/>
                <a:cs typeface="Simplified Arabic" panose="02020603050405020304" pitchFamily="18" charset="-78"/>
              </a:rPr>
              <a:t>كالبترول، أو بالإعتماد على القروض والإستثمار الأجنبي)،الأمر الذي يجعل منها مهتمة بالتوزيع دون أن تكون منتجة</a:t>
            </a:r>
            <a:r>
              <a:rPr lang="en-US" dirty="0">
                <a:latin typeface="Simplified Arabic" panose="02020603050405020304" pitchFamily="18" charset="-78"/>
                <a:cs typeface="Simplified Arabic" panose="02020603050405020304" pitchFamily="18" charset="-78"/>
              </a:rPr>
              <a:t> </a:t>
            </a:r>
            <a:r>
              <a:rPr lang="en-US" dirty="0"/>
              <a:t>.</a:t>
            </a:r>
            <a:endParaRPr lang="en-US" b="1" dirty="0"/>
          </a:p>
          <a:p>
            <a:pPr marL="0" indent="0" algn="r">
              <a:buNone/>
            </a:pPr>
            <a:endParaRPr lang="en-US" dirty="0"/>
          </a:p>
        </p:txBody>
      </p:sp>
    </p:spTree>
    <p:extLst>
      <p:ext uri="{BB962C8B-B14F-4D97-AF65-F5344CB8AC3E}">
        <p14:creationId xmlns:p14="http://schemas.microsoft.com/office/powerpoint/2010/main" val="91410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4949" y="395834"/>
            <a:ext cx="10515600" cy="6237721"/>
          </a:xfrm>
        </p:spPr>
        <p:txBody>
          <a:bodyPr>
            <a:normAutofit lnSpcReduction="10000"/>
          </a:bodyPr>
          <a:lstStyle/>
          <a:p>
            <a:pPr marL="0" indent="0" algn="just" rtl="1">
              <a:buNone/>
            </a:pP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مع </a:t>
            </a:r>
            <a:r>
              <a:rPr lang="ar-SA" dirty="0">
                <a:latin typeface="Simplified Arabic" panose="02020603050405020304" pitchFamily="18" charset="-78"/>
                <a:cs typeface="Simplified Arabic" panose="02020603050405020304" pitchFamily="18" charset="-78"/>
              </a:rPr>
              <a:t>بداية التسعينات من القرن العشرين تم التركيز على الأبعاد السياسية لمفهوم لحوكمة من حيث تدعيم الديمقراطية المشاركة، وتفعيل الدور الذي يجب أن يلعبه المجتمع المدني، وإزاحة الغبار عن كل مايجعل من الدولة ممثلا شرعية لمواطنيها. حيث ربطت منظمة التنمية الاقتصادية بين جودة وفعالية الحوكمة، </a:t>
            </a:r>
            <a:r>
              <a:rPr lang="ar-SA" dirty="0" smtClean="0">
                <a:latin typeface="Simplified Arabic" panose="02020603050405020304" pitchFamily="18" charset="-78"/>
                <a:cs typeface="Simplified Arabic" panose="02020603050405020304" pitchFamily="18" charset="-78"/>
              </a:rPr>
              <a:t>وبين</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درجة </a:t>
            </a:r>
            <a:r>
              <a:rPr lang="ar-SA" dirty="0">
                <a:latin typeface="Simplified Arabic" panose="02020603050405020304" pitchFamily="18" charset="-78"/>
                <a:cs typeface="Simplified Arabic" panose="02020603050405020304" pitchFamily="18" charset="-78"/>
              </a:rPr>
              <a:t>رخاء </a:t>
            </a:r>
            <a:r>
              <a:rPr lang="ar-SA" dirty="0" smtClean="0">
                <a:latin typeface="Simplified Arabic" panose="02020603050405020304" pitchFamily="18" charset="-78"/>
                <a:cs typeface="Simplified Arabic" panose="02020603050405020304" pitchFamily="18" charset="-78"/>
              </a:rPr>
              <a:t>المجتمع</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من </a:t>
            </a:r>
            <a:r>
              <a:rPr lang="ar-SA" dirty="0">
                <a:latin typeface="Simplified Arabic" panose="02020603050405020304" pitchFamily="18" charset="-78"/>
                <a:cs typeface="Simplified Arabic" panose="02020603050405020304" pitchFamily="18" charset="-78"/>
              </a:rPr>
              <a:t>خلال التركيز على كيفية تطبيق الديمقراطية؛ لمساعدة الدول في حل المشاكل التي تواجهها لتبني سياسات اقتصادية وإدارية معينة لمحاربة الفساد لتحسين الأداء السياسي والإقتصادي لها من جهة، وتحسين فاعلية المساعدات الدولية المقدمة لها من جهة أخرى، ومن هذا المنطلق تم تبني المفهوم من قبل المنظمات الدولية كالبنك الدولي</a:t>
            </a:r>
            <a:r>
              <a:rPr lang="ar-SA"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dirty="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مما </a:t>
            </a:r>
            <a:r>
              <a:rPr lang="ar-SA" dirty="0">
                <a:latin typeface="Simplified Arabic" panose="02020603050405020304" pitchFamily="18" charset="-78"/>
                <a:cs typeface="Simplified Arabic" panose="02020603050405020304" pitchFamily="18" charset="-78"/>
              </a:rPr>
              <a:t>سبق يمكننا استنتاج أن مفهوم الحوكمة مر بعدة مراحل على النحو التالي: </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b="1" dirty="0">
                <a:latin typeface="Simplified Arabic" panose="02020603050405020304" pitchFamily="18" charset="-78"/>
                <a:cs typeface="Simplified Arabic" panose="02020603050405020304" pitchFamily="18" charset="-78"/>
              </a:rPr>
              <a:t>المرحلة الأولى:</a:t>
            </a:r>
            <a:r>
              <a:rPr lang="ar-SA" dirty="0">
                <a:latin typeface="Simplified Arabic" panose="02020603050405020304" pitchFamily="18" charset="-78"/>
                <a:cs typeface="Simplified Arabic" panose="02020603050405020304" pitchFamily="18" charset="-78"/>
              </a:rPr>
              <a:t> عام 1932 وكان ذلك من أجل تقليل الفجوة بين مديري الشركات ومالكيها وحفاظا على كيان تلك الشركات وبقائها </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المرحلة </a:t>
            </a:r>
            <a:r>
              <a:rPr lang="ar-SA" b="1" dirty="0">
                <a:latin typeface="Simplified Arabic" panose="02020603050405020304" pitchFamily="18" charset="-78"/>
                <a:cs typeface="Simplified Arabic" panose="02020603050405020304" pitchFamily="18" charset="-78"/>
              </a:rPr>
              <a:t>الثانية:</a:t>
            </a:r>
            <a:r>
              <a:rPr lang="ar-SA" dirty="0">
                <a:latin typeface="Simplified Arabic" panose="02020603050405020304" pitchFamily="18" charset="-78"/>
                <a:cs typeface="Simplified Arabic" panose="02020603050405020304" pitchFamily="18" charset="-78"/>
              </a:rPr>
              <a:t> في الثمانينات من القرن الماضي وركزت على تفعيل مساءلة الحكومات وتحقيق </a:t>
            </a:r>
            <a:r>
              <a:rPr lang="ar-SA" dirty="0" smtClean="0">
                <a:latin typeface="Simplified Arabic" panose="02020603050405020304" pitchFamily="18" charset="-78"/>
                <a:cs typeface="Simplified Arabic" panose="02020603050405020304" pitchFamily="18" charset="-78"/>
              </a:rPr>
              <a:t>العدالة</a:t>
            </a:r>
            <a:r>
              <a:rPr lang="ar-IQ" dirty="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والمساواة.</a:t>
            </a:r>
            <a:r>
              <a:rPr lang="en-US" dirty="0" smtClean="0">
                <a:latin typeface="Simplified Arabic" panose="02020603050405020304" pitchFamily="18" charset="-78"/>
                <a:cs typeface="Simplified Arabic" panose="02020603050405020304" pitchFamily="18" charset="-78"/>
              </a:rPr>
              <a:t> </a:t>
            </a:r>
            <a:endParaRPr lang="ar-IQ"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المرحلة </a:t>
            </a:r>
            <a:r>
              <a:rPr lang="ar-SA" b="1" dirty="0">
                <a:latin typeface="Simplified Arabic" panose="02020603050405020304" pitchFamily="18" charset="-78"/>
                <a:cs typeface="Simplified Arabic" panose="02020603050405020304" pitchFamily="18" charset="-78"/>
              </a:rPr>
              <a:t>الثالثة:</a:t>
            </a:r>
            <a:r>
              <a:rPr lang="ar-SA" dirty="0">
                <a:latin typeface="Simplified Arabic" panose="02020603050405020304" pitchFamily="18" charset="-78"/>
                <a:cs typeface="Simplified Arabic" panose="02020603050405020304" pitchFamily="18" charset="-78"/>
              </a:rPr>
              <a:t> في التسعينات من القرن الماضي وركزت على الديمقراطية وتعزيز </a:t>
            </a:r>
            <a:r>
              <a:rPr lang="ar-SA" dirty="0" smtClean="0">
                <a:latin typeface="Simplified Arabic" panose="02020603050405020304" pitchFamily="18" charset="-78"/>
                <a:cs typeface="Simplified Arabic" panose="02020603050405020304" pitchFamily="18" charset="-78"/>
              </a:rPr>
              <a:t>المشاركة</a:t>
            </a:r>
            <a:r>
              <a:rPr lang="ar-IQ"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المرحلة </a:t>
            </a:r>
            <a:r>
              <a:rPr lang="ar-SA" b="1" dirty="0">
                <a:latin typeface="Simplified Arabic" panose="02020603050405020304" pitchFamily="18" charset="-78"/>
                <a:cs typeface="Simplified Arabic" panose="02020603050405020304" pitchFamily="18" charset="-78"/>
              </a:rPr>
              <a:t>الرابعة:</a:t>
            </a:r>
            <a:r>
              <a:rPr lang="ar-SA" dirty="0">
                <a:latin typeface="Simplified Arabic" panose="02020603050405020304" pitchFamily="18" charset="-78"/>
                <a:cs typeface="Simplified Arabic" panose="02020603050405020304" pitchFamily="18" charset="-78"/>
              </a:rPr>
              <a:t> بداية القرن الحادي والعشرين وفي هذه المرحلة زاد الاهتمام كثيرا بالحوكمة وأصبحت الية لدرء الفساد وتحقيق النزاهة اضافة الى رفع كفاءة الشركات والمؤسسات</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a:buNone/>
            </a:pPr>
            <a:endParaRPr lang="en-US" dirty="0"/>
          </a:p>
        </p:txBody>
      </p:sp>
    </p:spTree>
    <p:extLst>
      <p:ext uri="{BB962C8B-B14F-4D97-AF65-F5344CB8AC3E}">
        <p14:creationId xmlns:p14="http://schemas.microsoft.com/office/powerpoint/2010/main" val="12633393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lstStyle/>
          <a:p>
            <a:pPr marL="0" indent="0" algn="just">
              <a:buNone/>
            </a:pPr>
            <a:r>
              <a:rPr lang="ar-IQ" dirty="0" smtClean="0">
                <a:latin typeface="Simplified Arabic" panose="02020603050405020304" pitchFamily="18" charset="-78"/>
                <a:cs typeface="Simplified Arabic" panose="02020603050405020304" pitchFamily="18" charset="-78"/>
              </a:rPr>
              <a:t>9.</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إذا حدث نمو كبير للأجهزة البيروقراطية على حساب المؤسسات الإنتخابية الأمر الذي يزيد في عجز ميزانية الدولة ويرفع من مديونيتها. إن إجتماع مثل هذه العوامل يؤدي إلى فساد نسق الحكم حيث تنتهك الحقوق والحريات الإنسانية ويضيق الخناق على حرية التعبير والتنظيم، ضف إلى ذلك إنتشار الفساد الإقتصادي والإجتماعي. بمعنى تخصيص الموارد النادرة وتوزيعها لإعتبارات غير الكفاءة والصالح العام مما يؤدي إلى إعاقة عملية الناتج المحدود تبعا التنمية بسبب سوء توزيع الدخل و الثروة، ومن ثمة القوة في المجتمع. كما يؤدي إلى فساد أجهزة الضبط والمساءلة الذي ينجم عنها غياب </a:t>
            </a:r>
            <a:r>
              <a:rPr lang="ar-SA" dirty="0" smtClean="0">
                <a:latin typeface="Simplified Arabic" panose="02020603050405020304" pitchFamily="18" charset="-78"/>
                <a:cs typeface="Simplified Arabic" panose="02020603050405020304" pitchFamily="18" charset="-78"/>
              </a:rPr>
              <a:t>الديمقراطية</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والشفافية</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78094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464300"/>
          </a:xfrm>
        </p:spPr>
        <p:txBody>
          <a:bodyPr>
            <a:normAutofit fontScale="77500" lnSpcReduction="20000"/>
          </a:bodyPr>
          <a:lstStyle/>
          <a:p>
            <a:pPr marL="0" indent="0" algn="r" rtl="1">
              <a:lnSpc>
                <a:spcPct val="120000"/>
              </a:lnSpc>
              <a:buNone/>
            </a:pPr>
            <a:r>
              <a:rPr lang="ar-IQ" b="1" dirty="0" smtClean="0">
                <a:latin typeface="Simplified Arabic" panose="02020603050405020304" pitchFamily="18" charset="-78"/>
                <a:cs typeface="Simplified Arabic" panose="02020603050405020304" pitchFamily="18" charset="-78"/>
              </a:rPr>
              <a:t>ا</a:t>
            </a:r>
            <a:r>
              <a:rPr lang="ar-SA" sz="3000" b="1" dirty="0" smtClean="0">
                <a:latin typeface="Simplified Arabic" panose="02020603050405020304" pitchFamily="18" charset="-78"/>
                <a:cs typeface="Simplified Arabic" panose="02020603050405020304" pitchFamily="18" charset="-78"/>
              </a:rPr>
              <a:t>لمحور </a:t>
            </a:r>
            <a:r>
              <a:rPr lang="ar-SA" sz="3000" b="1" dirty="0">
                <a:latin typeface="Simplified Arabic" panose="02020603050405020304" pitchFamily="18" charset="-78"/>
                <a:cs typeface="Simplified Arabic" panose="02020603050405020304" pitchFamily="18" charset="-78"/>
              </a:rPr>
              <a:t>السابع: تجارب الدول في الحوكمة</a:t>
            </a:r>
            <a:endParaRPr lang="en-US" sz="3000" b="1" dirty="0">
              <a:latin typeface="Simplified Arabic" panose="02020603050405020304" pitchFamily="18" charset="-78"/>
              <a:cs typeface="Simplified Arabic" panose="02020603050405020304" pitchFamily="18" charset="-78"/>
            </a:endParaRPr>
          </a:p>
          <a:p>
            <a:pPr marL="0" indent="0" algn="r" rtl="1">
              <a:lnSpc>
                <a:spcPct val="120000"/>
              </a:lnSpc>
              <a:buNone/>
            </a:pPr>
            <a:r>
              <a:rPr lang="ar-SA" sz="3000" b="1" dirty="0">
                <a:latin typeface="Simplified Arabic" panose="02020603050405020304" pitchFamily="18" charset="-78"/>
                <a:cs typeface="Simplified Arabic" panose="02020603050405020304" pitchFamily="18" charset="-78"/>
              </a:rPr>
              <a:t>اولأ: تجربة الحوكمة في العراق</a:t>
            </a:r>
            <a:endParaRPr lang="en-US" sz="3000" b="1" dirty="0">
              <a:latin typeface="Simplified Arabic" panose="02020603050405020304" pitchFamily="18" charset="-78"/>
              <a:cs typeface="Simplified Arabic" panose="02020603050405020304" pitchFamily="18" charset="-78"/>
            </a:endParaRPr>
          </a:p>
          <a:p>
            <a:pPr marL="0" indent="0" algn="r" rtl="1">
              <a:lnSpc>
                <a:spcPct val="120000"/>
              </a:lnSpc>
              <a:buNone/>
            </a:pPr>
            <a:r>
              <a:rPr lang="ar-IQ" sz="3300" b="1" dirty="0" smtClean="0">
                <a:latin typeface="Simplified Arabic" panose="02020603050405020304" pitchFamily="18" charset="-78"/>
                <a:cs typeface="Simplified Arabic" panose="02020603050405020304" pitchFamily="18" charset="-78"/>
              </a:rPr>
              <a:t>1.</a:t>
            </a:r>
            <a:r>
              <a:rPr lang="ar-SA" sz="3300" b="1" dirty="0" smtClean="0">
                <a:latin typeface="Simplified Arabic" panose="02020603050405020304" pitchFamily="18" charset="-78"/>
                <a:cs typeface="Simplified Arabic" panose="02020603050405020304" pitchFamily="18" charset="-78"/>
              </a:rPr>
              <a:t>نبذة </a:t>
            </a:r>
            <a:r>
              <a:rPr lang="ar-SA" sz="3300" b="1" dirty="0">
                <a:latin typeface="Simplified Arabic" panose="02020603050405020304" pitchFamily="18" charset="-78"/>
                <a:cs typeface="Simplified Arabic" panose="02020603050405020304" pitchFamily="18" charset="-78"/>
              </a:rPr>
              <a:t>عن العراق: </a:t>
            </a:r>
            <a:endParaRPr lang="ar-IQ" sz="3300" b="1" dirty="0" smtClean="0">
              <a:latin typeface="Simplified Arabic" panose="02020603050405020304" pitchFamily="18" charset="-78"/>
              <a:cs typeface="Simplified Arabic" panose="02020603050405020304" pitchFamily="18" charset="-78"/>
            </a:endParaRPr>
          </a:p>
          <a:p>
            <a:pPr marL="0" indent="0" algn="just" rtl="1">
              <a:lnSpc>
                <a:spcPct val="120000"/>
              </a:lnSpc>
              <a:buNone/>
            </a:pPr>
            <a:r>
              <a:rPr lang="ar-SA" sz="3300" b="1" dirty="0" smtClean="0">
                <a:latin typeface="Simplified Arabic" panose="02020603050405020304" pitchFamily="18" charset="-78"/>
                <a:cs typeface="Simplified Arabic" panose="02020603050405020304" pitchFamily="18" charset="-78"/>
              </a:rPr>
              <a:t>-الموقع الجغرافي: </a:t>
            </a:r>
            <a:r>
              <a:rPr lang="ar-SA" sz="3300" dirty="0" smtClean="0">
                <a:latin typeface="Simplified Arabic" panose="02020603050405020304" pitchFamily="18" charset="-78"/>
                <a:cs typeface="Simplified Arabic" panose="02020603050405020304" pitchFamily="18" charset="-78"/>
              </a:rPr>
              <a:t>رسمياً جمهورية العراق، هو بلد يقع في </a:t>
            </a:r>
            <a:r>
              <a:rPr lang="ar-IQ" sz="3300" dirty="0" smtClean="0">
                <a:latin typeface="Simplified Arabic" panose="02020603050405020304" pitchFamily="18" charset="-78"/>
                <a:cs typeface="Simplified Arabic" panose="02020603050405020304" pitchFamily="18" charset="-78"/>
              </a:rPr>
              <a:t>غرب آسيا </a:t>
            </a:r>
            <a:r>
              <a:rPr lang="ar-SA" sz="3300" dirty="0" smtClean="0">
                <a:latin typeface="Simplified Arabic" panose="02020603050405020304" pitchFamily="18" charset="-78"/>
                <a:cs typeface="Simplified Arabic" panose="02020603050405020304" pitchFamily="18" charset="-78"/>
              </a:rPr>
              <a:t>يشمل</a:t>
            </a:r>
            <a:r>
              <a:rPr lang="ar-IQ" sz="3300" dirty="0" smtClean="0">
                <a:latin typeface="Simplified Arabic" panose="02020603050405020304" pitchFamily="18" charset="-78"/>
                <a:cs typeface="Simplified Arabic" panose="02020603050405020304" pitchFamily="18" charset="-78"/>
              </a:rPr>
              <a:t> السهول الرسوبية </a:t>
            </a:r>
            <a:r>
              <a:rPr lang="ar-SA" sz="3300" dirty="0" smtClean="0">
                <a:latin typeface="Simplified Arabic" panose="02020603050405020304" pitchFamily="18" charset="-78"/>
                <a:cs typeface="Simplified Arabic" panose="02020603050405020304" pitchFamily="18" charset="-78"/>
              </a:rPr>
              <a:t> في </a:t>
            </a:r>
            <a:r>
              <a:rPr lang="ar-IQ" sz="3300" dirty="0" smtClean="0">
                <a:latin typeface="Simplified Arabic" panose="02020603050405020304" pitchFamily="18" charset="-78"/>
                <a:cs typeface="Simplified Arabic" panose="02020603050405020304" pitchFamily="18" charset="-78"/>
              </a:rPr>
              <a:t>بلاد الرافدين</a:t>
            </a:r>
            <a:r>
              <a:rPr lang="ar-SA" sz="3300" dirty="0" smtClean="0">
                <a:latin typeface="Simplified Arabic" panose="02020603050405020304" pitchFamily="18" charset="-78"/>
                <a:cs typeface="Simplified Arabic" panose="02020603050405020304" pitchFamily="18" charset="-78"/>
              </a:rPr>
              <a:t>، والطرف الشمالي الغربي من</a:t>
            </a:r>
            <a:r>
              <a:rPr lang="ar-IQ" sz="3300" dirty="0" smtClean="0">
                <a:latin typeface="Simplified Arabic" panose="02020603050405020304" pitchFamily="18" charset="-78"/>
                <a:cs typeface="Simplified Arabic" panose="02020603050405020304" pitchFamily="18" charset="-78"/>
              </a:rPr>
              <a:t> سلسلة جبال زاكروس</a:t>
            </a:r>
            <a:r>
              <a:rPr lang="ar-SA" sz="3300" dirty="0" smtClean="0">
                <a:latin typeface="Simplified Arabic" panose="02020603050405020304" pitchFamily="18" charset="-78"/>
                <a:cs typeface="Simplified Arabic" panose="02020603050405020304" pitchFamily="18" charset="-78"/>
              </a:rPr>
              <a:t>، والمنطق الشرقية من </a:t>
            </a:r>
            <a:r>
              <a:rPr lang="ar-IQ" sz="3300" dirty="0" smtClean="0">
                <a:latin typeface="Simplified Arabic" panose="02020603050405020304" pitchFamily="18" charset="-78"/>
                <a:cs typeface="Simplified Arabic" panose="02020603050405020304" pitchFamily="18" charset="-78"/>
              </a:rPr>
              <a:t>الصحراء السورية</a:t>
            </a:r>
            <a:r>
              <a:rPr lang="ar-SA" sz="3300" dirty="0" smtClean="0">
                <a:latin typeface="Simplified Arabic" panose="02020603050405020304" pitchFamily="18" charset="-78"/>
                <a:cs typeface="Simplified Arabic" panose="02020603050405020304" pitchFamily="18" charset="-78"/>
              </a:rPr>
              <a:t>.</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تحده تر</a:t>
            </a:r>
            <a:r>
              <a:rPr lang="ar-IQ" sz="3300" dirty="0" smtClean="0">
                <a:latin typeface="Simplified Arabic" panose="02020603050405020304" pitchFamily="18" charset="-78"/>
                <a:cs typeface="Simplified Arabic" panose="02020603050405020304" pitchFamily="18" charset="-78"/>
              </a:rPr>
              <a:t>كيا</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الشمال، إيران</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الشرق، الكويت</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الجنوب الشرقي، السعودية</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الجنوب، الأردن</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الجنوب الغربي، وسوريا</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الغرب. يمتلك العراق قطاع ساحلي ضيق يبلغ 58 كم على الساحل الشمالي للخليج العربي عاصمته مدينة بغداد</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وتقع في المنطقة الشرقية الوسطى من البلاد. وسط البلاد، يجري نهري دجلة</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والفرات، من الشمال الغربي إلى الجنوب الغربي</a:t>
            </a:r>
            <a:r>
              <a:rPr lang="en-US" sz="3300" dirty="0" smtClean="0">
                <a:latin typeface="Simplified Arabic" panose="02020603050405020304" pitchFamily="18" charset="-78"/>
                <a:cs typeface="Simplified Arabic" panose="02020603050405020304" pitchFamily="18" charset="-78"/>
              </a:rPr>
              <a:t>.</a:t>
            </a:r>
            <a:endParaRPr lang="en-US" sz="3300" b="1" dirty="0" smtClean="0">
              <a:latin typeface="Simplified Arabic" panose="02020603050405020304" pitchFamily="18" charset="-78"/>
              <a:cs typeface="Simplified Arabic" panose="02020603050405020304" pitchFamily="18" charset="-78"/>
            </a:endParaRPr>
          </a:p>
          <a:p>
            <a:pPr marL="0" indent="0" algn="just" rtl="1">
              <a:lnSpc>
                <a:spcPct val="120000"/>
              </a:lnSpc>
              <a:buNone/>
            </a:pPr>
            <a:r>
              <a:rPr lang="ar-SA" sz="3300" b="1" dirty="0" smtClean="0">
                <a:latin typeface="Simplified Arabic" panose="02020603050405020304" pitchFamily="18" charset="-78"/>
                <a:cs typeface="Simplified Arabic" panose="02020603050405020304" pitchFamily="18" charset="-78"/>
              </a:rPr>
              <a:t>-</a:t>
            </a:r>
            <a:r>
              <a:rPr lang="ar-SA" sz="3300" b="1" dirty="0">
                <a:latin typeface="Simplified Arabic" panose="02020603050405020304" pitchFamily="18" charset="-78"/>
                <a:cs typeface="Simplified Arabic" panose="02020603050405020304" pitchFamily="18" charset="-78"/>
              </a:rPr>
              <a:t>التركيبة السكانية:</a:t>
            </a:r>
            <a:r>
              <a:rPr lang="ar-SA" sz="3300" dirty="0">
                <a:latin typeface="Simplified Arabic" panose="02020603050405020304" pitchFamily="18" charset="-78"/>
                <a:cs typeface="Simplified Arabic" panose="02020603050405020304" pitchFamily="18" charset="-78"/>
              </a:rPr>
              <a:t> عام 2020 جاوز التعداد السكاني للعراق الـ 40 مليون نسمة، وفق ما أفادت وزارة التخطيط العراقية، وبحسب دستور عام 1970 للعراق، ويمتاز العراق بالتعدد على المستوى القومي ( العرب والكورد والتركمان والاشوريين) والتعدد على مستوى المذهبي والديني(الاسلام والمسيحية والايزيدية والصائبة المندائيين). </a:t>
            </a:r>
            <a:endParaRPr lang="en-US" sz="3300" b="1" dirty="0">
              <a:latin typeface="Simplified Arabic" panose="02020603050405020304" pitchFamily="18" charset="-78"/>
              <a:cs typeface="Simplified Arabic" panose="02020603050405020304" pitchFamily="18" charset="-78"/>
            </a:endParaRPr>
          </a:p>
          <a:p>
            <a:pPr marL="0" indent="0" algn="r" rtl="1">
              <a:lnSpc>
                <a:spcPct val="120000"/>
              </a:lnSpc>
              <a:buNone/>
            </a:pPr>
            <a:endParaRPr lang="en-US" b="1" dirty="0" smtClean="0">
              <a:latin typeface="Simplified Arabic" panose="02020603050405020304" pitchFamily="18" charset="-78"/>
              <a:cs typeface="Simplified Arabic" panose="02020603050405020304" pitchFamily="18" charset="-78"/>
            </a:endParaRPr>
          </a:p>
          <a:p>
            <a:pPr marL="0" indent="0" algn="r">
              <a:lnSpc>
                <a:spcPct val="120000"/>
              </a:lnSpc>
              <a:buNone/>
            </a:pP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26063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700"/>
            <a:ext cx="10515600" cy="5656263"/>
          </a:xfrm>
        </p:spPr>
        <p:txBody>
          <a:bodyPr/>
          <a:lstStyle/>
          <a:p>
            <a:pPr marL="0" indent="0" algn="just">
              <a:buNone/>
            </a:pPr>
            <a:r>
              <a:rPr lang="ku-Arab-IQ" b="1" dirty="0" smtClean="0">
                <a:latin typeface="Simplified Arabic" panose="02020603050405020304" pitchFamily="18" charset="-78"/>
                <a:cs typeface="Simplified Arabic" panose="02020603050405020304" pitchFamily="18" charset="-78"/>
              </a:rPr>
              <a:t>بالنسبة للمؤسسات السياسية: </a:t>
            </a:r>
            <a:r>
              <a:rPr lang="ku-Arab-IQ" dirty="0" smtClean="0">
                <a:latin typeface="Simplified Arabic" panose="02020603050405020304" pitchFamily="18" charset="-78"/>
                <a:cs typeface="Simplified Arabic" panose="02020603050405020304" pitchFamily="18" charset="-78"/>
              </a:rPr>
              <a:t>تتكون من السلطة التنفيذية والسلطة التشريعية والسلطة القضائية، سياسة العراق تجري في إطار جمهورية برلمانية ديمقراطية فيدرالية حيث تمارس السلطة التنفيذية من قبل رئيس الوزراء لمجلس الوزراء بصفته رئيس الحكومة، فضلا عن رئيس العراق، وتناط السلطة التشريعية في مجلس النواب العراقي ومجلس الاتحاد العراقي. رئيس الوزراء الحالي للعراق هو مصطفى الكاظمي، الذي يحمل أكثر من السلطة التنفيذية ويعين مجلس الوزراء، الذي يعمل بمثابة الحكومة التي تعاون رئيسها في وضع السياسات واتخاذ القرارات. ويتألف مجلس الرئاسة الحالية، لاستبدالها الانتقالية للرئيس جمهورية العراق الذي يعمل إلى حد كبير على انه شخصية رئيسية مع القوى قليلة، من برهم صالح ومحمد الحلبوسي ومصطفى الكاظمي. اما السلطة التشريعية وفق الدستور العراقي من مجلس النواب ومجلس الاتحاد، وفي حين ما يزال قانون مجلس الاتحاد قيد التشريع</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1903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4500"/>
            <a:ext cx="10515600" cy="6070600"/>
          </a:xfrm>
        </p:spPr>
        <p:txBody>
          <a:bodyPr>
            <a:noAutofit/>
          </a:bodyPr>
          <a:lstStyle/>
          <a:p>
            <a:pPr marL="0" indent="0" algn="r">
              <a:buNone/>
            </a:pPr>
            <a:r>
              <a:rPr lang="ku-Arab-IQ" b="1" dirty="0" smtClean="0">
                <a:latin typeface="Simplified Arabic" panose="02020603050405020304" pitchFamily="18" charset="-78"/>
                <a:cs typeface="Simplified Arabic" panose="02020603050405020304" pitchFamily="18" charset="-78"/>
              </a:rPr>
              <a:t>2. معوقات الحوكمة في العراق:</a:t>
            </a:r>
          </a:p>
          <a:p>
            <a:pPr marL="0" indent="0" algn="just">
              <a:buNone/>
            </a:pPr>
            <a:r>
              <a:rPr lang="ku-Arab-IQ" dirty="0" smtClean="0">
                <a:latin typeface="Simplified Arabic" panose="02020603050405020304" pitchFamily="18" charset="-78"/>
                <a:cs typeface="Simplified Arabic" panose="02020603050405020304" pitchFamily="18" charset="-78"/>
              </a:rPr>
              <a:t>   بعد الاحتلال الأمريكي للعراق (2003) والتدهور الذي حصل في جميع مرافق الحياة وحل مؤسسات الدولة العسكرية والأمنية وغيرها التي أدت إلى إنهيار منظومة الدولة إضافة إلى تحطيم البنى التحتية وتفشي ثفافة الفساد والرشوة وعدم المساءلة الأمر الذي يحتاج الى تشخيص الواقع العراقي بعد الاحتلال الى تفصيل كثير لأن جميع القطاعات الاقتصادية والخدمية والاجتماعية والاخلاقية أصابها الأنهيار و لذللك اصبح موقع العراق بين دول العالم متخلف، ونذكر هنا بعض الأسباب:</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السبب الأول: الوضع الأمني، شهد الجانب الأمني تدهوراً كبيراً في جميع أنحاء العراق عدا اقليم كوردستان حيث بلغ معدل الجريمة في العراق من قتل واغتصاب وسرقة ومتاجرة بالمخدرات والتجاوز على القانون رقماً مخيفاً حيث صنف العراق من بين اسوأ دول العالم في الجانب الأمني.الأمن هو البقاء والـدفاع ضـد الأخطـار والتهديـدات المختلفـة سـواء كانـت عسـكرية او اقتصـادية او بيئيـة او غيرهـا .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t>.</a:t>
            </a:r>
            <a:r>
              <a:rPr lang="ar-IQ" dirty="0" smtClean="0"/>
              <a:t>  </a:t>
            </a:r>
            <a:endParaRPr lang="ku-Arab-IQ" dirty="0" smtClean="0"/>
          </a:p>
          <a:p>
            <a:pPr marL="0" indent="0" algn="r">
              <a:buNone/>
            </a:pPr>
            <a:endParaRPr lang="en-US" sz="2400" dirty="0"/>
          </a:p>
        </p:txBody>
      </p:sp>
    </p:spTree>
    <p:extLst>
      <p:ext uri="{BB962C8B-B14F-4D97-AF65-F5344CB8AC3E}">
        <p14:creationId xmlns:p14="http://schemas.microsoft.com/office/powerpoint/2010/main" val="887726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normAutofit fontScale="85000" lnSpcReduction="10000"/>
          </a:bodyPr>
          <a:lstStyle/>
          <a:p>
            <a:pPr marL="0" indent="0" algn="r">
              <a:buNone/>
            </a:pPr>
            <a:endParaRPr lang="ar-IQ" dirty="0" smtClean="0"/>
          </a:p>
          <a:p>
            <a:pPr marL="0" indent="0" algn="just">
              <a:buNone/>
            </a:pPr>
            <a:r>
              <a:rPr lang="ku-Arab-IQ" sz="3000" dirty="0" smtClean="0">
                <a:latin typeface="Simplified Arabic" panose="02020603050405020304" pitchFamily="18" charset="-78"/>
                <a:cs typeface="Simplified Arabic" panose="02020603050405020304" pitchFamily="18" charset="-78"/>
              </a:rPr>
              <a:t>السبب الثاني: عدم الاستقرار السياسي، شهدت العملية السياسية تحديات كبيرة تمثلت بتعـارض البـرامج الانتخابيـة للأحـزاب المختلفة ولاسيما الكبرى منهـا إذ ان كـل حـزب سياسـي تمثـل مصـالح قو ميتـه او طائفتـه</a:t>
            </a:r>
            <a:r>
              <a:rPr lang="ar-IQ" sz="3000" dirty="0" smtClean="0">
                <a:latin typeface="Simplified Arabic" panose="02020603050405020304" pitchFamily="18" charset="-78"/>
                <a:cs typeface="Simplified Arabic" panose="02020603050405020304" pitchFamily="18" charset="-78"/>
              </a:rPr>
              <a:t>.                                                                                   </a:t>
            </a:r>
          </a:p>
          <a:p>
            <a:pPr marL="0" indent="0" algn="just">
              <a:buNone/>
            </a:pPr>
            <a:r>
              <a:rPr lang="ku-Arab-IQ" sz="3000" dirty="0" smtClean="0">
                <a:latin typeface="Simplified Arabic" panose="02020603050405020304" pitchFamily="18" charset="-78"/>
                <a:cs typeface="Simplified Arabic" panose="02020603050405020304" pitchFamily="18" charset="-78"/>
              </a:rPr>
              <a:t>السبب الثالث: استشراء الفساد، فشل الحكومة في معالجة الفساد في جميع المؤسسات وعلى المستويات كافة، الذي وصل الى مراتب متدنية بحسب تقرير منظمة الشفافية الدولية، مثل تسليم أموال المشاريع دون إنجاز</a:t>
            </a:r>
            <a:r>
              <a:rPr lang="ar-IQ" sz="3000" dirty="0">
                <a:latin typeface="Simplified Arabic" panose="02020603050405020304" pitchFamily="18" charset="-78"/>
                <a:cs typeface="Simplified Arabic" panose="02020603050405020304" pitchFamily="18" charset="-78"/>
              </a:rPr>
              <a:t>.</a:t>
            </a:r>
            <a:r>
              <a:rPr lang="ar-IQ" sz="3000" dirty="0" smtClean="0">
                <a:latin typeface="Simplified Arabic" panose="02020603050405020304" pitchFamily="18" charset="-78"/>
                <a:cs typeface="Simplified Arabic" panose="02020603050405020304" pitchFamily="18" charset="-78"/>
              </a:rPr>
              <a:t>                                                                        </a:t>
            </a:r>
          </a:p>
          <a:p>
            <a:pPr marL="0" indent="0" algn="just">
              <a:buNone/>
            </a:pPr>
            <a:r>
              <a:rPr lang="ku-Arab-IQ" sz="3000" dirty="0" smtClean="0">
                <a:latin typeface="Simplified Arabic" panose="02020603050405020304" pitchFamily="18" charset="-78"/>
                <a:cs typeface="Simplified Arabic" panose="02020603050405020304" pitchFamily="18" charset="-78"/>
              </a:rPr>
              <a:t>السبب الرابع: سوء توظيف الإيرادات النفطية بما يحقق التنويع الاقتصادي المتمثل بتفعيل القطاعات الإنتاجية مثل القطاع الصناعي التحويلي والزراعي والسياحي وغيرها، الأمر الذي ساهم في تأخير عملية الانتقال الديمقراطي، ويمكن تلمس معالم هذه المشكلة باستقصاء الراي العام العراقي، الذي عاد للميل إلى نموذج الحكم الفردي، وبصورته الريعية الموجود في دول الخليج، بعد اليأس العام من الفساد، وتردي الخدمات، كما أصبح نظام التعددية الحزبية مأخذ سلبي، يقف خلف الفساد، وتأخر البلد، وتردي الخدمات، من دون التمييز بين فساد الأشخاص وصواب التنظيم.كما موضح في الشكل رقم (1)</a:t>
            </a:r>
            <a:r>
              <a:rPr lang="ar-IQ" sz="3000" dirty="0">
                <a:latin typeface="Simplified Arabic" panose="02020603050405020304" pitchFamily="18" charset="-78"/>
                <a:cs typeface="Simplified Arabic" panose="02020603050405020304" pitchFamily="18" charset="-78"/>
              </a:rPr>
              <a:t>.</a:t>
            </a:r>
            <a:r>
              <a:rPr lang="ar-IQ" sz="3000"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r>
              <a:rPr lang="ku-Arab-IQ" dirty="0" smtClean="0"/>
              <a:t> </a:t>
            </a:r>
          </a:p>
          <a:p>
            <a:pPr marL="0" indent="0" algn="r">
              <a:buNone/>
            </a:pPr>
            <a:endParaRPr lang="en-US" dirty="0"/>
          </a:p>
        </p:txBody>
      </p:sp>
    </p:spTree>
    <p:extLst>
      <p:ext uri="{BB962C8B-B14F-4D97-AF65-F5344CB8AC3E}">
        <p14:creationId xmlns:p14="http://schemas.microsoft.com/office/powerpoint/2010/main" val="4250566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6900"/>
            <a:ext cx="10515600" cy="5580063"/>
          </a:xfrm>
        </p:spPr>
        <p:txBody>
          <a:bodyPr/>
          <a:lstStyle/>
          <a:p>
            <a:pPr marL="0" indent="0" algn="r">
              <a:buNone/>
            </a:pPr>
            <a:endParaRPr lang="ar-IQ" dirty="0" smtClean="0"/>
          </a:p>
          <a:p>
            <a:pPr marL="0" indent="0" algn="r">
              <a:buNone/>
            </a:pPr>
            <a:endParaRPr lang="ar-IQ" dirty="0"/>
          </a:p>
          <a:p>
            <a:pPr marL="0" indent="0" algn="r">
              <a:buNone/>
            </a:pPr>
            <a:endParaRPr lang="ar-IQ" dirty="0" smtClean="0"/>
          </a:p>
          <a:p>
            <a:pPr marL="0" indent="0" algn="r">
              <a:buNone/>
            </a:pPr>
            <a:endParaRPr lang="ar-IQ" dirty="0"/>
          </a:p>
          <a:p>
            <a:pPr marL="0" indent="0" algn="r">
              <a:buNone/>
            </a:pPr>
            <a:endParaRPr lang="en-US" dirty="0"/>
          </a:p>
        </p:txBody>
      </p:sp>
      <p:pic>
        <p:nvPicPr>
          <p:cNvPr id="4" name="Picture 3"/>
          <p:cNvPicPr>
            <a:picLocks noChangeAspect="1"/>
          </p:cNvPicPr>
          <p:nvPr/>
        </p:nvPicPr>
        <p:blipFill>
          <a:blip r:embed="rId2"/>
          <a:stretch>
            <a:fillRect/>
          </a:stretch>
        </p:blipFill>
        <p:spPr>
          <a:xfrm>
            <a:off x="1397000" y="1203107"/>
            <a:ext cx="8483599" cy="3797300"/>
          </a:xfrm>
          <a:prstGeom prst="rect">
            <a:avLst/>
          </a:prstGeom>
        </p:spPr>
      </p:pic>
      <p:sp>
        <p:nvSpPr>
          <p:cNvPr id="5" name="Rectangle 4"/>
          <p:cNvSpPr/>
          <p:nvPr/>
        </p:nvSpPr>
        <p:spPr>
          <a:xfrm>
            <a:off x="2400300" y="406400"/>
            <a:ext cx="6464300" cy="348813"/>
          </a:xfrm>
          <a:prstGeom prst="rect">
            <a:avLst/>
          </a:prstGeom>
        </p:spPr>
        <p:txBody>
          <a:bodyPr wrap="square">
            <a:spAutoFit/>
          </a:bodyPr>
          <a:lstStyle/>
          <a:p>
            <a:pPr algn="ctr" rtl="1">
              <a:lnSpc>
                <a:spcPts val="1950"/>
              </a:lnSpc>
            </a:pPr>
            <a:r>
              <a:rPr lang="ar-SA" sz="2000" b="1" dirty="0">
                <a:latin typeface="Arial" panose="020B0604020202020204" pitchFamily="34" charset="0"/>
                <a:ea typeface="Times New Roman" panose="02020603050405020304" pitchFamily="18" charset="0"/>
                <a:cs typeface="Simplified Arabic" panose="02020603050405020304" pitchFamily="18" charset="-78"/>
              </a:rPr>
              <a:t>الشكل رقم (1) مؤشر التحول الديمقراطي في العراق2020-2021</a:t>
            </a:r>
            <a:endParaRPr lang="en-US"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3111950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71500"/>
            <a:ext cx="10744200" cy="56054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وفي هذا السياق يمكن ملاحظة العراق تدني مستوى العراق في تطبيق الحوكمة، فعلى سبيل المثال على صعيد مؤشر مدركات الفساد العالمي</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لعام 2021 ، فقد حصل</a:t>
            </a:r>
            <a:r>
              <a:rPr lang="ar-IQ" dirty="0" smtClean="0">
                <a:latin typeface="Simplified Arabic" panose="02020603050405020304" pitchFamily="18" charset="-78"/>
                <a:cs typeface="Simplified Arabic" panose="02020603050405020304" pitchFamily="18" charset="-78"/>
              </a:rPr>
              <a:t> العراق</a:t>
            </a:r>
            <a:r>
              <a:rPr lang="ku-Arab-IQ" dirty="0" smtClean="0">
                <a:latin typeface="Simplified Arabic" panose="02020603050405020304" pitchFamily="18" charset="-78"/>
                <a:cs typeface="Simplified Arabic" panose="02020603050405020304" pitchFamily="18" charset="-78"/>
              </a:rPr>
              <a:t> على (23) درجة من (100) وجاء في المركز (157) متقدما عن العام 2020 بدرجتين إذ كانت درجته (21)</a:t>
            </a:r>
            <a:r>
              <a:rPr lang="ar-IQ" dirty="0" smtClean="0">
                <a:latin typeface="Simplified Arabic" panose="02020603050405020304" pitchFamily="18" charset="-78"/>
                <a:cs typeface="Simplified Arabic" panose="02020603050405020304" pitchFamily="18" charset="-78"/>
              </a:rPr>
              <a:t>، وحقق العراق عموماً تطوراً بطيئاً في معيار مكافحة الفساد، ويعود ذلك إلى أن الوضع السياسي ما زال متردياً. يعاني العراق على هذا المستوى تفتيتاً طائفيا فضلاً عن الوضع الأمني الهش الذي مازال غير مستقر بوجود تنظيم تنظيم الدولة الإسلامية "داعش"، والذي كان لها انعكاس سلبي على كل المؤشرات التي يعتمدها التقرير، كما موضح في الشكل  رقم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(2).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246524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بطيئاً في معيار مكافحة الفساد، ويعود ذلك إلى أن الوضع السياسي ما زال متردياً. يعاني العراق على هذا المستوى تفتيتاً طائفيا فضلاً عن الوضع الأمني الهش الذي مازال غير مستقر بوجود تنظيم تنظيم الدولة الإسلامية "داعش"، والذي كان لها انعكاس سلبي على كل المؤشرات التي يعتمدها التقرير، كما موضح في الشكل رقم (2).</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ctr">
              <a:buNone/>
            </a:pPr>
            <a:r>
              <a:rPr lang="ku-Arab-IQ" sz="2000" b="1" dirty="0" smtClean="0">
                <a:latin typeface="Simplified Arabic" panose="02020603050405020304" pitchFamily="18" charset="-78"/>
                <a:cs typeface="Simplified Arabic" panose="02020603050405020304" pitchFamily="18" charset="-78"/>
              </a:rPr>
              <a:t>الشكل رقم (2) ترتيب العراق في مؤشر مدركات الفساد لعام 2021</a:t>
            </a:r>
            <a:endParaRPr lang="ku-Arab-IQ" dirty="0" smtClean="0"/>
          </a:p>
          <a:p>
            <a:pPr marL="0" indent="0" algn="r">
              <a:buNone/>
            </a:pP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300" y="2755901"/>
            <a:ext cx="10223500" cy="3421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8357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وعلى صعيد فعالية الحكومة، حل العراق، ضمن قائمة الحكومات الأسوأ في العالم وفق تصنيف وكالة غلوبل إيكونومي، مسجلًا المرتبة 174 من أصل 192 دولة،هذا المعيار يحدد الأداء والفاعلية للحكومات وفق المعايير التالية: السيطرة على الفساد، الجودة التنظيمية، المساءلة، استقرار سياسي، تصورات الفساد - منظمة الشفافية الدولية، الحقوق السياسية، الحريات المدنية، التنافسية، تكلفة بدء عمل تجاري، اقتصاد الظل. مؤشر فاعلية الحكومة</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 (-2.5) ضعيف الأسوأ، (2.5) قوي الأفضل،. ما سجله أداء الحكومات العراقية هو معدل (1.33 -) مما يضعه بمصاف الدول الاسواء وبالمرتبة 174.كما موضح في الشكل رقم (3).</a:t>
            </a:r>
            <a:r>
              <a:rPr lang="ar-IQ" dirty="0" smtClean="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t>                                                                                                  </a:t>
            </a:r>
            <a:endParaRPr lang="en-US" dirty="0"/>
          </a:p>
        </p:txBody>
      </p:sp>
    </p:spTree>
    <p:extLst>
      <p:ext uri="{BB962C8B-B14F-4D97-AF65-F5344CB8AC3E}">
        <p14:creationId xmlns:p14="http://schemas.microsoft.com/office/powerpoint/2010/main" val="3353037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676401" y="2374348"/>
            <a:ext cx="8661398" cy="3175552"/>
          </a:xfrm>
          <a:prstGeom prst="rect">
            <a:avLst/>
          </a:prstGeom>
        </p:spPr>
      </p:pic>
      <p:sp>
        <p:nvSpPr>
          <p:cNvPr id="5" name="Rectangle 4"/>
          <p:cNvSpPr/>
          <p:nvPr/>
        </p:nvSpPr>
        <p:spPr>
          <a:xfrm rot="10800000" flipV="1">
            <a:off x="977899" y="1094107"/>
            <a:ext cx="9359899" cy="810478"/>
          </a:xfrm>
          <a:prstGeom prst="rect">
            <a:avLst/>
          </a:prstGeom>
        </p:spPr>
        <p:txBody>
          <a:bodyPr wrap="square">
            <a:spAutoFit/>
          </a:bodyPr>
          <a:lstStyle/>
          <a:p>
            <a:pPr algn="just" rtl="1">
              <a:spcAft>
                <a:spcPts val="750"/>
              </a:spcAft>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smtClean="0">
              <a:effectLst/>
              <a:latin typeface="Times New Roman" panose="02020603050405020304" pitchFamily="18" charset="0"/>
              <a:ea typeface="Times New Roman" panose="02020603050405020304" pitchFamily="18" charset="0"/>
            </a:endParaRPr>
          </a:p>
          <a:p>
            <a:pPr algn="ctr" rtl="1">
              <a:spcAft>
                <a:spcPts val="750"/>
              </a:spcAf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الشكل رقم (3) فاعلية الحكومة وفق تصنيف </a:t>
            </a: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وكالة غلوبل إيكونومي</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 للعام2021</a:t>
            </a:r>
            <a:endParaRPr lang="en-US"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762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6168044"/>
          </a:xfrm>
        </p:spPr>
        <p:txBody>
          <a:bodyPr>
            <a:normAutofit lnSpcReduction="10000"/>
          </a:bodyPr>
          <a:lstStyle/>
          <a:p>
            <a:pPr marL="0" indent="0" algn="r">
              <a:buNone/>
            </a:pPr>
            <a:r>
              <a:rPr lang="ar-IQ" b="1" dirty="0">
                <a:latin typeface="Simplified Arabic" panose="02020603050405020304" pitchFamily="18" charset="-78"/>
                <a:cs typeface="Simplified Arabic" panose="02020603050405020304" pitchFamily="18" charset="-78"/>
              </a:rPr>
              <a:t>ثانياً: مفهوم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a:latin typeface="Simplified Arabic" panose="02020603050405020304" pitchFamily="18" charset="-78"/>
                <a:cs typeface="Simplified Arabic" panose="02020603050405020304" pitchFamily="18" charset="-78"/>
              </a:rPr>
              <a:t> </a:t>
            </a:r>
            <a:r>
              <a:rPr lang="ar-IQ" b="1"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يعتبر </a:t>
            </a:r>
            <a:r>
              <a:rPr lang="ar-IQ" dirty="0">
                <a:latin typeface="Simplified Arabic" panose="02020603050405020304" pitchFamily="18" charset="-78"/>
                <a:cs typeface="Simplified Arabic" panose="02020603050405020304" pitchFamily="18" charset="-78"/>
              </a:rPr>
              <a:t>مفهوم الحوكمة كغيره من المفاهيم في العلوم الإنسانية بشكل عام والعلوم السياسية بشكل خاص، حيث </a:t>
            </a:r>
            <a:r>
              <a:rPr lang="ar-SA" dirty="0">
                <a:latin typeface="Simplified Arabic" panose="02020603050405020304" pitchFamily="18" charset="-78"/>
                <a:cs typeface="Simplified Arabic" panose="02020603050405020304" pitchFamily="18" charset="-78"/>
              </a:rPr>
              <a:t>عرف مفهوم الحوكمة تعريفات متباينة، كنتيجة لتعدد المعرفي لهذا المفهوم، الذي تم نقله من مجال إلى آخر بداية من علم الاقتصاد ثم مجال الإدارة العامة و أخيرا الدولة والحكم، إلى جانب الاختلاف الناجم عن عملية الترجمة، لذا يعد </a:t>
            </a:r>
            <a:r>
              <a:rPr lang="ar-IQ" dirty="0" smtClean="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(Governance)  </a:t>
            </a:r>
            <a:r>
              <a:rPr lang="ar-SA" dirty="0">
                <a:latin typeface="Simplified Arabic" panose="02020603050405020304" pitchFamily="18" charset="-78"/>
                <a:cs typeface="Simplified Arabic" panose="02020603050405020304" pitchFamily="18" charset="-78"/>
              </a:rPr>
              <a:t>من المفاهيم التي أثارت جدلاً واضحاً في العقود الاخيرة، وذلك  لعدم وجود ترجمة حرفية باللغة العربية تعكس المعنى والدلالات، حيث نجد العديد من الترجمات له في المصادر العربية من أبرزها: الحكم الرشيد، والحكم الصالح، والحاكمية، والحكم السليم، والحكمانية، والحِكامة، والإدارة الرشيدة، والإدارة الجيدة، والإدارة المجتمعية، وإدارة شؤون المجتمع</a:t>
            </a:r>
            <a:r>
              <a:rPr lang="ar-SA"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علاوة </a:t>
            </a:r>
            <a:r>
              <a:rPr lang="ar-SA" dirty="0">
                <a:latin typeface="Simplified Arabic" panose="02020603050405020304" pitchFamily="18" charset="-78"/>
                <a:cs typeface="Simplified Arabic" panose="02020603050405020304" pitchFamily="18" charset="-78"/>
              </a:rPr>
              <a:t>على ذلك، اولأ وقبل كل شيء لابد من التفرقة بين مصطلحي أسلوب الحكم والحوكمة؛ بحيث </a:t>
            </a:r>
            <a:r>
              <a:rPr lang="ar-SA" dirty="0" smtClean="0">
                <a:latin typeface="Simplified Arabic" panose="02020603050405020304" pitchFamily="18" charset="-78"/>
                <a:cs typeface="Simplified Arabic" panose="02020603050405020304" pitchFamily="18" charset="-78"/>
              </a:rPr>
              <a:t>أنّ </a:t>
            </a:r>
            <a:r>
              <a:rPr lang="ar-SA" dirty="0">
                <a:latin typeface="Simplified Arabic" panose="02020603050405020304" pitchFamily="18" charset="-78"/>
                <a:cs typeface="Simplified Arabic" panose="02020603050405020304" pitchFamily="18" charset="-78"/>
              </a:rPr>
              <a:t>الحكم يعني مجموعة من القواعد والمؤسسات والعمليات التي تمـارس مـن خلالها السلطة في الدولة، وهي بهذا تتصل بالسياسة والأبعاد السياسية بالمعنى الشـامل، اي ان مصطلح حكم يتغاضى عن كافة الأبعاد الاقتصادية والاجتماعية والإنسانية...</a:t>
            </a:r>
            <a:r>
              <a:rPr lang="ar-SA" dirty="0" smtClean="0">
                <a:latin typeface="Simplified Arabic" panose="02020603050405020304" pitchFamily="18" charset="-78"/>
                <a:cs typeface="Simplified Arabic" panose="02020603050405020304" pitchFamily="18" charset="-78"/>
              </a:rPr>
              <a:t>الخ</a:t>
            </a: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أمـا </a:t>
            </a:r>
            <a:r>
              <a:rPr lang="ar-SA" dirty="0">
                <a:latin typeface="Simplified Arabic" panose="02020603050405020304" pitchFamily="18" charset="-78"/>
                <a:cs typeface="Simplified Arabic" panose="02020603050405020304" pitchFamily="18" charset="-78"/>
              </a:rPr>
              <a:t>الحوكمة فإنه يتعلق بدراسة العناصر التي تجعل تلـك الآليـات والقواعـد المؤسسـية والعمليات تتسم بالفعالية، كحكم القانون، الشفافية، المسـاءلة، المشاركة، التمكين، حقوق الإنسان...الخ، وإشراك العديد من الفواعل في عملية الحكم والتسيير وصنع القرار ورسم السياسـات.</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745517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700" y="673100"/>
            <a:ext cx="10477500" cy="5491163"/>
          </a:xfrm>
        </p:spPr>
        <p:txBody>
          <a:bodyPr/>
          <a:lstStyle/>
          <a:p>
            <a:pPr marL="0" indent="0" algn="just">
              <a:buNone/>
            </a:pPr>
            <a:r>
              <a:rPr lang="ar-IQ" b="1" dirty="0">
                <a:latin typeface="Simplified Arabic" panose="02020603050405020304" pitchFamily="18" charset="-78"/>
                <a:cs typeface="Simplified Arabic" panose="02020603050405020304" pitchFamily="18" charset="-78"/>
              </a:rPr>
              <a:t>السبب الخامس:</a:t>
            </a:r>
            <a:r>
              <a:rPr lang="ar-SA" b="1" dirty="0">
                <a:latin typeface="Simplified Arabic" panose="02020603050405020304" pitchFamily="18" charset="-78"/>
                <a:cs typeface="Simplified Arabic" panose="02020603050405020304" pitchFamily="18" charset="-78"/>
              </a:rPr>
              <a:t> الترهل الوظيفي وتضخم حجم القطاع العام،</a:t>
            </a:r>
            <a:r>
              <a:rPr lang="ar-SA" dirty="0">
                <a:latin typeface="Simplified Arabic" panose="02020603050405020304" pitchFamily="18" charset="-78"/>
                <a:cs typeface="Simplified Arabic" panose="02020603050405020304" pitchFamily="18" charset="-78"/>
              </a:rPr>
              <a:t> ان التنـامي المسـتمر فـي نمـو مؤسسـات الدولـة المختلفـة وازديـاد عـدد العـاملين فيهـا بمعـدلات تفوق في أحيان كثيرة معدل النمـو الاقتصـادي هـو أمـر يعـود الـى أن الدولـة الجديـدة قـد ورثـت، جهـازا متضخما قياسا بالحاجة الحقيقية من العاميلن. وبعد عام ٢٠٠٣ استمرت سـلطة الاحـتلال والحكومـات المتعاقبة إلى استمرار التوظيف بغض النظر عن الحاجة الفعلية لهذا العدد الكبير والمتنـامي باسـتمرار مما نجم عن اسـتمرار تضـخم القطـاع </a:t>
            </a:r>
            <a:r>
              <a:rPr lang="ar-SA" dirty="0" smtClean="0">
                <a:latin typeface="Simplified Arabic" panose="02020603050405020304" pitchFamily="18" charset="-78"/>
                <a:cs typeface="Simplified Arabic" panose="02020603050405020304" pitchFamily="18" charset="-78"/>
              </a:rPr>
              <a:t>العـام</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smtClean="0">
                <a:latin typeface="Simplified Arabic" panose="02020603050405020304" pitchFamily="18" charset="-78"/>
                <a:cs typeface="Simplified Arabic" panose="02020603050405020304" pitchFamily="18" charset="-78"/>
              </a:rPr>
              <a:t>3.سبل تعزيز الحوكمة في العراق:</a:t>
            </a:r>
            <a:r>
              <a:rPr lang="ar-IQ" b="1" dirty="0" smtClean="0">
                <a:latin typeface="Simplified Arabic" panose="02020603050405020304" pitchFamily="18" charset="-78"/>
                <a:cs typeface="Simplified Arabic" panose="02020603050405020304" pitchFamily="18" charset="-78"/>
              </a:rPr>
              <a:t>                                                         </a:t>
            </a:r>
            <a:endParaRPr lang="en-US" b="1" dirty="0" smtClean="0">
              <a:latin typeface="Simplified Arabic" panose="02020603050405020304" pitchFamily="18" charset="-78"/>
              <a:cs typeface="Simplified Arabic" panose="02020603050405020304" pitchFamily="18" charset="-78"/>
            </a:endParaRPr>
          </a:p>
          <a:p>
            <a:pPr marL="0" indent="0" algn="r" rtl="1">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ان سبل تعزيز الحوكمة في العراق عديـدة ومتنوعـة يمكـن تسـليط الضـوء علـى أهمهـا </a:t>
            </a:r>
            <a:r>
              <a:rPr lang="ar-SA" dirty="0" smtClean="0">
                <a:latin typeface="Simplified Arabic" panose="02020603050405020304" pitchFamily="18" charset="-78"/>
                <a:cs typeface="Simplified Arabic" panose="02020603050405020304" pitchFamily="18" charset="-78"/>
              </a:rPr>
              <a:t>مـن</a:t>
            </a:r>
            <a:r>
              <a:rPr lang="ar-IQ" dirty="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خلال </a:t>
            </a:r>
            <a:r>
              <a:rPr lang="ar-SA" dirty="0">
                <a:latin typeface="Simplified Arabic" panose="02020603050405020304" pitchFamily="18" charset="-78"/>
                <a:cs typeface="Simplified Arabic" panose="02020603050405020304" pitchFamily="18" charset="-78"/>
              </a:rPr>
              <a:t>النقاط التالية:</a:t>
            </a:r>
            <a:endParaRPr lang="en-US" b="1" dirty="0">
              <a:latin typeface="Simplified Arabic" panose="02020603050405020304" pitchFamily="18" charset="-78"/>
              <a:cs typeface="Simplified Arabic" panose="02020603050405020304" pitchFamily="18" charset="-78"/>
            </a:endParaRPr>
          </a:p>
          <a:p>
            <a:pPr marL="0" indent="0" algn="just">
              <a:buNone/>
            </a:pPr>
            <a:endParaRPr lang="en-US" dirty="0"/>
          </a:p>
        </p:txBody>
      </p:sp>
    </p:spTree>
    <p:extLst>
      <p:ext uri="{BB962C8B-B14F-4D97-AF65-F5344CB8AC3E}">
        <p14:creationId xmlns:p14="http://schemas.microsoft.com/office/powerpoint/2010/main" val="16468372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7100"/>
            <a:ext cx="10515600" cy="5249863"/>
          </a:xfrm>
        </p:spPr>
        <p:txBody>
          <a:bodyPr>
            <a:normAutofit/>
          </a:bodyPr>
          <a:lstStyle/>
          <a:p>
            <a:pPr marL="0" indent="0" algn="just">
              <a:buNone/>
            </a:pPr>
            <a:r>
              <a:rPr lang="ku-Arab-IQ" dirty="0" smtClean="0">
                <a:latin typeface="Simplified Arabic" panose="02020603050405020304" pitchFamily="18" charset="-78"/>
                <a:cs typeface="Simplified Arabic" panose="02020603050405020304" pitchFamily="18" charset="-78"/>
              </a:rPr>
              <a:t>أ. إعادة النظر في الجهاز الحكومي إن الترهل الكبير في أجهزة الدولة المختلفة من خلال دعم القطاع الخاص بالشكل الذي يؤهله في خلق الوظائف وفرص العمل وبالتالي تخفيف الضغط على</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القطاع</a:t>
            </a:r>
            <a:r>
              <a:rPr lang="ar-IQ" dirty="0" smtClean="0">
                <a:latin typeface="Simplified Arabic" panose="02020603050405020304" pitchFamily="18" charset="-78"/>
                <a:cs typeface="Simplified Arabic" panose="02020603050405020304" pitchFamily="18" charset="-78"/>
              </a:rPr>
              <a:t> العام.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ب. معالجة مشكلة الفساد إن خطـورة الآثـار الناجمـة عـن مشـكلة الفسـاد الإداري والمـالي تحـتم علـى الدولـة العمـل بشـكل جدي وفعال لحل هذه المشكلة والتخفيـف مـن آثارهـا والنتـائج المترتبـة عليهـا، إذ لا يمكـن تصـور حوكمة مـع وجـود هـذه المشـكلة ، فيمكن الاسـتفادة مـن تجـارب البلـدان التـي مـرت بهذه المشكلة والتي تتشابه فـي ظروفهـا وخصائصـها مـع العـراق، ومشـاركة منظمـات المجتمـع المـدني بشـــكل جـــدي وفعـــال، ووضـــع نظـــام فعـــال وشـــفاف للرقابـــة والإشـــراف والمحاســـبة علـــى المؤسســـات</a:t>
            </a:r>
            <a:r>
              <a:rPr lang="ar-IQ" dirty="0" smtClean="0">
                <a:latin typeface="Simplified Arabic" panose="02020603050405020304" pitchFamily="18" charset="-78"/>
                <a:cs typeface="Simplified Arabic" panose="02020603050405020304" pitchFamily="18" charset="-78"/>
              </a:rPr>
              <a:t> الاجتماعية.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778437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9800"/>
            <a:ext cx="10515600" cy="52371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ج. إستفحال ظاهرة التكالب على السلطة وتزايد ظاهرة تأسيس الأحزاب والتحالفات المؤقتة والموسمية التي تظهر وقت الانتخابات وتختفي بعدها، وبما ترفعه هذه الأحزاب المؤقتة وحتى الدائمة من برامج وشعارات مكررة ومستنسخة أفقدتها مقومات الثقة والمصداقية والإقتدار والتحفيز والأستقطاب ما عزز فرص المقاطعة.</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د. عدم تبني وأستقطاب المرجعيات السياسية للنخب الوطنية الكفوءة والمستقلة والتي يراهن عليها للوصول إلى مواقع السلطة، مما أوصل رسائل سلبية للناخبين بعدم الجدوى من المشاركة لإنعدام التغيير وإعادة إنتاج ذات الوجوه المستهلكة</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ن. </a:t>
            </a:r>
            <a:r>
              <a:rPr lang="ku-Arab-IQ" dirty="0">
                <a:latin typeface="Simplified Arabic" panose="02020603050405020304" pitchFamily="18" charset="-78"/>
                <a:cs typeface="Simplified Arabic" panose="02020603050405020304" pitchFamily="18" charset="-78"/>
              </a:rPr>
              <a:t>تجاوز تحدي إنتشار السلاح خارج إطار الدولة و إقناع الأحزاب والقوى السياسية لنفسها واتباعها بضرورة إحترام القانون والمؤسسات والنظام العام.</a:t>
            </a:r>
            <a:r>
              <a:rPr lang="ar-IQ" dirty="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858548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ه. تعزيز الهوية الوطنية مـن البـديهي إن الأشـخاص فـي أي حـال مـن الأحـوال لا يمكـن لهـم نسـيان انتمـاءاتهم العرقيـة والدينيـة أو علـى الأقـل التهـاون فـي مسـالة التخلـي عـن هـذه الانتمـاءات، لـذا فـان علـى الدولـة العمـل ومن خلال الوسائل المختلفة كالوسائل التشريعية والقانونية ومن خـلال وسـائل الإعـلام المختلفـة علـى تشـجيع الأفـراد فـي الانـدماج مـع الألـوان والأطيـاف الأخـر ى دون التخلـي عـن انتمـاءاتهم واعتقـاداتهم المختلفة عبر تحقيق العدالة الاجتماعية ومساواة الأفـراد بـالحقوق والواجبـات. وعلـى العكـس مـن ذلـك فان الإخلال في هذا الجانب يعني جر البلد في نفق مظلم ليس من السهولة بمكـان رؤيـة نهايـة قريبـة له وبالتالي الابتعاد عن الحكم الصالح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ن. تعـد مسـالة تعزيـز اللامركزيـة الإداريـة مـن الأمـور المهمـة فـي عمليـة إدارة الدولـة مـن خـلال العمل على تنظيم علاقتها بالمركز وتحديد الصلاحيات لكل منهما وفقـا للدسـتور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8567336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IQ" dirty="0" smtClean="0"/>
              <a:t>    </a:t>
            </a:r>
            <a:r>
              <a:rPr lang="ku-Arab-IQ" dirty="0" smtClean="0"/>
              <a:t> يمكننا القول، ان الغرض الأساس من تطبيق الحوكمة هو السعي في تحقيق رفاهية واستقرار المواطنين وهو مايجب ان تسعى اليه الحكومة العراقية اذا ماارادت تحقيق استقرار حقيقي اذ يساعد على ضمأن الأمن والأمان في جميع مفاصل المجتمع من خلال تمكين المواطنين من توسيع خياراتهم وتقوية اشكال المشاركة وتفعيل دور الأحزاب السياسية وفق تعددية ديمقراطية فعلية خلال التنافس بين الاحزاب وكذلك العمل على تقوية وتعزيز منظمات المجتمع المدني بما يشمله ذلك من حرية العمل النقابي للمنظمات والجمعيات الخيرية بمختلف توجهاتهم.</a:t>
            </a:r>
            <a:r>
              <a:rPr lang="ar-IQ" dirty="0" smtClean="0"/>
              <a:t>                                                                                             </a:t>
            </a:r>
            <a:endParaRPr lang="en-US" dirty="0"/>
          </a:p>
        </p:txBody>
      </p:sp>
    </p:spTree>
    <p:extLst>
      <p:ext uri="{BB962C8B-B14F-4D97-AF65-F5344CB8AC3E}">
        <p14:creationId xmlns:p14="http://schemas.microsoft.com/office/powerpoint/2010/main" val="12768882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Autofit/>
          </a:bodyPr>
          <a:lstStyle/>
          <a:p>
            <a:pPr marL="0" indent="0" algn="r">
              <a:lnSpc>
                <a:spcPct val="120000"/>
              </a:lnSpc>
              <a:buNone/>
            </a:pPr>
            <a:r>
              <a:rPr lang="ar-IQ" b="1" dirty="0" smtClean="0">
                <a:latin typeface="Simplified Arabic" panose="02020603050405020304" pitchFamily="18" charset="-78"/>
                <a:cs typeface="Simplified Arabic" panose="02020603050405020304" pitchFamily="18" charset="-78"/>
              </a:rPr>
              <a:t>ثانياً</a:t>
            </a:r>
            <a:r>
              <a:rPr lang="ku-Arab-IQ" b="1" dirty="0" smtClean="0">
                <a:latin typeface="Simplified Arabic" panose="02020603050405020304" pitchFamily="18" charset="-78"/>
                <a:cs typeface="Simplified Arabic" panose="02020603050405020304" pitchFamily="18" charset="-78"/>
              </a:rPr>
              <a:t>: التجربة الماليزية</a:t>
            </a:r>
          </a:p>
          <a:p>
            <a:pPr marL="0" indent="0" algn="just">
              <a:lnSpc>
                <a:spcPct val="120000"/>
              </a:lnSpc>
              <a:buNone/>
            </a:pPr>
            <a:r>
              <a:rPr lang="ku-Arab-IQ" dirty="0" smtClean="0">
                <a:latin typeface="Simplified Arabic" panose="02020603050405020304" pitchFamily="18" charset="-78"/>
                <a:cs typeface="Simplified Arabic" panose="02020603050405020304" pitchFamily="18" charset="-78"/>
              </a:rPr>
              <a:t>1.نبذة عن ماليزيا: إن التجربة الماليزية في التنمية المستدامة تعد من التجارب الرائدة في دول العالم الثالث، والتي يمكن أن يُقتدى بها للتخلص من التخلف والتبعية الاقتصادية، وقد حظت التجربة الماليزية بالاهتمام البحثي في الشأن التنموي، ولم يكن ذلك النجاح عشوائياً بل من خلال الحوكمة التي ساعدت على تحقيق تلك النقلة من بلد يعتمد على الزراعة إلى دولة متطورة</a:t>
            </a:r>
            <a:r>
              <a:rPr lang="ar-IQ" dirty="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صناعياً</a:t>
            </a:r>
            <a:r>
              <a:rPr lang="ar-IQ" dirty="0" smtClean="0">
                <a:latin typeface="Simplified Arabic" panose="02020603050405020304" pitchFamily="18" charset="-78"/>
                <a:cs typeface="Simplified Arabic" panose="02020603050405020304" pitchFamily="18" charset="-78"/>
              </a:rPr>
              <a:t> واجتماعياً.                                                                 </a:t>
            </a:r>
            <a:endParaRPr lang="ku-Arab-IQ" dirty="0" smtClean="0">
              <a:latin typeface="Simplified Arabic" panose="02020603050405020304" pitchFamily="18" charset="-78"/>
              <a:cs typeface="Simplified Arabic" panose="02020603050405020304" pitchFamily="18" charset="-78"/>
            </a:endParaRPr>
          </a:p>
          <a:p>
            <a:pPr marL="0" indent="0" algn="just">
              <a:lnSpc>
                <a:spcPct val="120000"/>
              </a:lnSpc>
              <a:buNone/>
            </a:pP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27903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3600"/>
            <a:ext cx="10515600" cy="5313363"/>
          </a:xfrm>
        </p:spPr>
        <p:txBody>
          <a:bodyPr>
            <a:normAutofit fontScale="92500"/>
          </a:bodyPr>
          <a:lstStyle/>
          <a:p>
            <a:pPr marL="0" indent="0" algn="just">
              <a:lnSpc>
                <a:spcPct val="170000"/>
              </a:lnSpc>
              <a:buNone/>
            </a:pPr>
            <a:r>
              <a:rPr lang="ku-Arab-IQ" sz="3000" dirty="0">
                <a:latin typeface="Simplified Arabic" panose="02020603050405020304" pitchFamily="18" charset="-78"/>
                <a:cs typeface="Simplified Arabic" panose="02020603050405020304" pitchFamily="18" charset="-78"/>
              </a:rPr>
              <a:t>- الموقع الجغرافي: تقع ماليزيا في قلب الجنوب الشرقي لقارة آسيا، يحدها من الشمال بحر الصين الجنوبي وجزيرة تايلاند، ومن الجنوب دولة اندونيسيا، ومن الشرق ولاية بورينو التابعة لإندونيسيا، ومن الغرب مضيق ملف، تبلغ مساحتها 329،758 كم مربع. تتكون من منطقتين أساسيتين هما ماليزيا الشرقية وماليزيا الغربية، وتشمل 13 ولاية بالإضافة إلى المقاطعات الفيدرالية التي تضم العاصمة كوالالامبور، ومركز إدارة الحكومة الفيدرالية مدينة بوتراجايا.تبلغ المساحة الزراعية لماليزيا الغربية 3 ملايين هكتار، ويعمل بالزراعة نحو 55% من إجمالي القوة </a:t>
            </a:r>
            <a:r>
              <a:rPr lang="ku-Arab-IQ" sz="3000" dirty="0" smtClean="0">
                <a:latin typeface="Simplified Arabic" panose="02020603050405020304" pitchFamily="18" charset="-78"/>
                <a:cs typeface="Simplified Arabic" panose="02020603050405020304" pitchFamily="18" charset="-78"/>
              </a:rPr>
              <a:t>العاملة</a:t>
            </a:r>
            <a:r>
              <a:rPr lang="ar-IQ" sz="3000" dirty="0" smtClean="0">
                <a:latin typeface="Simplified Arabic" panose="02020603050405020304" pitchFamily="18" charset="-78"/>
                <a:cs typeface="Simplified Arabic" panose="02020603050405020304" pitchFamily="18" charset="-78"/>
              </a:rPr>
              <a:t>.                                              </a:t>
            </a:r>
          </a:p>
        </p:txBody>
      </p:sp>
    </p:spTree>
    <p:extLst>
      <p:ext uri="{BB962C8B-B14F-4D97-AF65-F5344CB8AC3E}">
        <p14:creationId xmlns:p14="http://schemas.microsoft.com/office/powerpoint/2010/main" val="34730224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a:lnSpc>
                <a:spcPct val="120000"/>
              </a:lnSpc>
              <a:buNone/>
            </a:pPr>
            <a:endParaRPr lang="ar-IQ" sz="3300" dirty="0">
              <a:latin typeface="Simplified Arabic" panose="02020603050405020304" pitchFamily="18" charset="-78"/>
              <a:cs typeface="Simplified Arabic" panose="02020603050405020304" pitchFamily="18" charset="-78"/>
            </a:endParaRPr>
          </a:p>
          <a:p>
            <a:pPr marL="0" indent="0" algn="just">
              <a:lnSpc>
                <a:spcPct val="120000"/>
              </a:lnSpc>
              <a:buNone/>
            </a:pPr>
            <a:r>
              <a:rPr lang="ku-Arab-IQ" dirty="0">
                <a:latin typeface="Simplified Arabic" panose="02020603050405020304" pitchFamily="18" charset="-78"/>
                <a:cs typeface="Simplified Arabic" panose="02020603050405020304" pitchFamily="18" charset="-78"/>
              </a:rPr>
              <a:t>- التركيبة السكانية: تتكون من ثلاثة عناصر أساسية وهي: عنصر الملايو، الذي يتواجد على سواحل ماليزيا الشرقية والغربية، ويشكلون الغالبية العظمى بنسبة 57% من إجمالي السكان الأصليون لماليزيا. العنصر الصيني، وهم الوافدون من الصين خلال فترة الاستعمار البريطاني ونسبتهم 27% من إجمالي السكان. العنصر الهندي، يرجع وجودهم لفترة الاستعمار ويمثلو 0.7% من إجمالي السكان. والأعراق الأخرى تمثل 0.9% من إجمالي السكان. وبالنسبة للأديان فإن الإسلام هو الديانة الرسمية للبلاد ونسبة المسلمين 56%، ونسبة أهل الكتاب 13%، والعقائد الأخرى 31</a:t>
            </a:r>
            <a:r>
              <a:rPr lang="ku-Arab-IQ"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a:t>
            </a:r>
            <a:r>
              <a:rPr lang="ku-Arab-IQ" dirty="0" smtClean="0">
                <a:latin typeface="Simplified Arabic" panose="02020603050405020304" pitchFamily="18" charset="-78"/>
                <a:cs typeface="Simplified Arabic" panose="02020603050405020304" pitchFamily="18" charset="-78"/>
              </a:rPr>
              <a:t> </a:t>
            </a:r>
            <a:r>
              <a:rPr lang="ku-Arab-IQ" dirty="0">
                <a:latin typeface="Simplified Arabic" panose="02020603050405020304" pitchFamily="18" charset="-78"/>
                <a:cs typeface="Simplified Arabic" panose="02020603050405020304" pitchFamily="18" charset="-78"/>
              </a:rPr>
              <a:t>وبالنسبة للغة فإن الملايوية والإنجليزية هما اللغتان الرسميتان في البلاد، كما توجد اللغة العربية والصينية والتاميل</a:t>
            </a:r>
            <a:r>
              <a:rPr lang="ku-Arab-IQ"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a:p>
            <a:endParaRPr lang="en-US" dirty="0"/>
          </a:p>
        </p:txBody>
      </p:sp>
    </p:spTree>
    <p:extLst>
      <p:ext uri="{BB962C8B-B14F-4D97-AF65-F5344CB8AC3E}">
        <p14:creationId xmlns:p14="http://schemas.microsoft.com/office/powerpoint/2010/main" val="41759399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lnSpcReduction="10000"/>
          </a:bodyPr>
          <a:lstStyle/>
          <a:p>
            <a:pPr marL="0" indent="0" algn="just">
              <a:buNone/>
            </a:pPr>
            <a:r>
              <a:rPr lang="ku-Arab-IQ" dirty="0" smtClean="0">
                <a:latin typeface="Simplified Arabic" panose="02020603050405020304" pitchFamily="18" charset="-78"/>
                <a:cs typeface="Simplified Arabic" panose="02020603050405020304" pitchFamily="18" charset="-78"/>
              </a:rPr>
              <a:t>- بالنسبة للمؤسسات السياسية: تتكون من السلطة التنفيذية والسلطة التشريعية والسلطة القضائية والسلطة</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الفيدرالية.</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السلطة التنفيذية: الحكومة المركزية يشرف عليها رئيس الوزراء ومجلس الوزراء، ولكل ولايات ماليزيا سلاطين يحكمون</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بالوراثة</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 </a:t>
            </a:r>
          </a:p>
          <a:p>
            <a:pPr marL="0" indent="0" algn="just">
              <a:buNone/>
            </a:pPr>
            <a:r>
              <a:rPr lang="ku-Arab-IQ" dirty="0" smtClean="0">
                <a:latin typeface="Simplified Arabic" panose="02020603050405020304" pitchFamily="18" charset="-78"/>
                <a:cs typeface="Simplified Arabic" panose="02020603050405020304" pitchFamily="18" charset="-78"/>
              </a:rPr>
              <a:t>السلطة التشريعية: يتكون البرلمان من غرفتين المجلس الأصغر (ديوان راكيات) وعدد أعضائه 192 ويُنتخب كل خمس سنوات، المجلس الأعلى (ديوان تيغارا) ويتكون من 69 عضوا، 29 منهم مختارون من خلال المجالس التشريعية، و40 معينون من طرف الملك لمدة ثلاث سنوات، البرلمان له صلاحية إقرار القوانين التي تخص الاتحا</a:t>
            </a:r>
            <a:r>
              <a:rPr lang="ar-IQ" dirty="0" smtClean="0">
                <a:latin typeface="Simplified Arabic" panose="02020603050405020304" pitchFamily="18" charset="-78"/>
                <a:cs typeface="Simplified Arabic" panose="02020603050405020304" pitchFamily="18" charset="-78"/>
              </a:rPr>
              <a:t>د والولايات.                    </a:t>
            </a:r>
          </a:p>
          <a:p>
            <a:pPr marL="0" indent="0" algn="just">
              <a:buNone/>
            </a:pPr>
            <a:r>
              <a:rPr lang="ku-Arab-IQ" dirty="0" smtClean="0">
                <a:latin typeface="Simplified Arabic" panose="02020603050405020304" pitchFamily="18" charset="-78"/>
                <a:cs typeface="Simplified Arabic" panose="02020603050405020304" pitchFamily="18" charset="-78"/>
              </a:rPr>
              <a:t>السلطة القضائية: ترتكز قوة القضاء في المحكمة العليا (صباح وسراواك)، وهناك المحكمة الاستثنائية، والمحكمة الابتدائية، ومحكمة العمدة، ويرأس القضاء الحاكم الأول للمحكمة الفيدرالية المركزية ويساعده أعضاء تلك المحكمة وحاكمان من المحاكم العليا للولايات، والمحكمة المركزية لها صلاحية البت والتصديق على القوانين التي يسنها البرلمان أو المجلس التشريعي لكل ولاية، والفض في النزاعات التي تنشأ بين الحكومة الفيدرالية والولايات، أو بين الولايات. لاختصاصات:</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698750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5200"/>
            <a:ext cx="10515600" cy="5211763"/>
          </a:xfrm>
        </p:spPr>
        <p:txBody>
          <a:bodyPr>
            <a:normAutofit fontScale="92500" lnSpcReduction="10000"/>
          </a:bodyPr>
          <a:lstStyle/>
          <a:p>
            <a:pPr marL="0" indent="0" algn="r">
              <a:buNone/>
            </a:pPr>
            <a:r>
              <a:rPr lang="ku-Arab-IQ" dirty="0" smtClean="0"/>
              <a:t>2</a:t>
            </a:r>
            <a:r>
              <a:rPr lang="ku-Arab-IQ" dirty="0" smtClean="0">
                <a:latin typeface="Simplified Arabic" panose="02020603050405020304" pitchFamily="18" charset="-78"/>
                <a:cs typeface="Simplified Arabic" panose="02020603050405020304" pitchFamily="18" charset="-78"/>
              </a:rPr>
              <a:t>. أثر تطبيق الحوكمة على ماليزيا، سنعرض هنا خصائص تطبيق الحوكمة في ماليزيا بعرض مدى الالتزام بمؤشرات الحوكمة ومقومات تجربة الحوكمة في ماليزيا:</a:t>
            </a:r>
            <a:r>
              <a:rPr lang="ar-IQ" dirty="0" smtClean="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en-US" dirty="0" smtClean="0">
              <a:latin typeface="Simplified Arabic" panose="02020603050405020304" pitchFamily="18" charset="-78"/>
              <a:cs typeface="Simplified Arabic" panose="02020603050405020304" pitchFamily="18" charset="-78"/>
            </a:endParaRPr>
          </a:p>
          <a:p>
            <a:pPr marL="0" indent="0" algn="just">
              <a:buNone/>
            </a:pPr>
            <a:r>
              <a:rPr lang="ar-IQ" dirty="0" smtClean="0">
                <a:latin typeface="Simplified Arabic" panose="02020603050405020304" pitchFamily="18" charset="-78"/>
                <a:cs typeface="Simplified Arabic" panose="02020603050405020304" pitchFamily="18" charset="-78"/>
              </a:rPr>
              <a:t>               </a:t>
            </a:r>
          </a:p>
          <a:p>
            <a:pPr marL="0" indent="0" algn="r">
              <a:buNone/>
            </a:pPr>
            <a:r>
              <a:rPr lang="ku-Arab-IQ" b="1" dirty="0" smtClean="0">
                <a:latin typeface="Simplified Arabic" panose="02020603050405020304" pitchFamily="18" charset="-78"/>
                <a:cs typeface="Simplified Arabic" panose="02020603050405020304" pitchFamily="18" charset="-78"/>
              </a:rPr>
              <a:t>أ- خصائص تطبيق الحوكمة في ماليزيا:</a:t>
            </a:r>
          </a:p>
          <a:p>
            <a:pPr marL="0" indent="0" algn="just">
              <a:buNone/>
            </a:pPr>
            <a:r>
              <a:rPr lang="ku-Arab-IQ" dirty="0" smtClean="0">
                <a:latin typeface="Simplified Arabic" panose="02020603050405020304" pitchFamily="18" charset="-78"/>
                <a:cs typeface="Simplified Arabic" panose="02020603050405020304" pitchFamily="18" charset="-78"/>
              </a:rPr>
              <a:t>المؤشر الأول: هيئة مكافحة الفساد، هي هيئة حكومية تم إنشائها عام 2009 بقرار تشريعي من البرلمان، تتولى الهيئة المتابعة والتحقيق في قضايا الفساد، وتقدم استشارات للهيئات والمؤسسات لمساعدتها في مكافحة الفساد، ونشر الوعي للمواطنين بأهمية ثقافة مكافحة الفساد لحشد التأييد الشعبي في مواجهة انتشار الفساد.</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r>
              <a:rPr lang="ku-Arab-IQ" dirty="0" smtClean="0">
                <a:latin typeface="Simplified Arabic" panose="02020603050405020304" pitchFamily="18" charset="-78"/>
                <a:cs typeface="Simplified Arabic" panose="02020603050405020304" pitchFamily="18" charset="-78"/>
              </a:rPr>
              <a:t>المؤشر الثاني: سيادة القانون، يعتبر الدستور الماليزي من الدساتير المكتوبة منذ فترة طويلة، يكفل الدستور</a:t>
            </a:r>
            <a:r>
              <a:rPr lang="ar-IQ" dirty="0" smtClean="0">
                <a:latin typeface="Simplified Arabic" panose="02020603050405020304" pitchFamily="18" charset="-78"/>
                <a:cs typeface="Simplified Arabic" panose="02020603050405020304" pitchFamily="18" charset="-78"/>
              </a:rPr>
              <a:t> يكفل حق الإحزاب.</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المؤشر الثالث: التعددية الحزبية، تتميز التعددية الحزبية في ماليزيا بالتعايش السلمي والاحترام وذلك نتيجة لاتباع الثقافة التعددية السياسية، فنجد عدد كبير من الأحزاب السياسية تنقسم إلى الأحزاب الشريكة في الائتلاف الحاكم ولا تقل عن 14 حزباً</a:t>
            </a:r>
            <a:r>
              <a:rPr lang="ar-IQ" dirty="0" smtClean="0">
                <a:latin typeface="Simplified Arabic" panose="02020603050405020304" pitchFamily="18" charset="-78"/>
                <a:cs typeface="Simplified Arabic" panose="02020603050405020304" pitchFamily="18" charset="-78"/>
              </a:rPr>
              <a:t>.</a:t>
            </a:r>
            <a:r>
              <a:rPr lang="ku-Arab-IQ"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en-US" dirty="0"/>
          </a:p>
        </p:txBody>
      </p:sp>
    </p:spTree>
    <p:extLst>
      <p:ext uri="{BB962C8B-B14F-4D97-AF65-F5344CB8AC3E}">
        <p14:creationId xmlns:p14="http://schemas.microsoft.com/office/powerpoint/2010/main" val="1631348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505"/>
            <a:ext cx="10515600" cy="6483928"/>
          </a:xfrm>
        </p:spPr>
        <p:txBody>
          <a:bodyPr>
            <a:normAutofit lnSpcReduction="10000"/>
          </a:bodyPr>
          <a:lstStyle/>
          <a:p>
            <a:pPr algn="just" rtl="1">
              <a:buFontTx/>
              <a:buChar char="-"/>
            </a:pPr>
            <a:r>
              <a:rPr lang="ar-SA" dirty="0" smtClean="0">
                <a:latin typeface="Simplified Arabic" panose="02020603050405020304" pitchFamily="18" charset="-78"/>
                <a:cs typeface="Simplified Arabic" panose="02020603050405020304" pitchFamily="18" charset="-78"/>
              </a:rPr>
              <a:t>أما </a:t>
            </a:r>
            <a:r>
              <a:rPr lang="ar-SA" dirty="0">
                <a:latin typeface="Simplified Arabic" panose="02020603050405020304" pitchFamily="18" charset="-78"/>
                <a:cs typeface="Simplified Arabic" panose="02020603050405020304" pitchFamily="18" charset="-78"/>
              </a:rPr>
              <a:t>فيما يخص الفرق بين مفهوم الحوكمة ومفهوم الحكومة، فيمكن القول أنه في بداية ظهور هذا المفهوم كان يستعمل كمرادف للحكومة، والذي لم يكن تجسيده على أرض الواقع إلاّ من خلالها، غير أنه أخذ في التميز والتباين عنها، حينما أصبحت هذه الأخيرة أكثر انعزالية وعدائية للمواطنين، وانحصرت مهامها أساسا في تسيير الوظائف التنظيمية الإداريـة التقليدية، لاسيما في ظل اتساع الوعاء السكاني للدولة، مما أدى إلى ضرورة وجـود ممـثلي لهؤلاء المواطنين يتولون مهمة تمثيلهم ونقل وجهات نظرهم، كـالمجتمع المـدني والإعـلام وجماعات الضغط والمصالح.    </a:t>
            </a:r>
            <a:endParaRPr lang="ar-IQ" dirty="0" smtClean="0">
              <a:latin typeface="Simplified Arabic" panose="02020603050405020304" pitchFamily="18" charset="-78"/>
              <a:cs typeface="Simplified Arabic" panose="02020603050405020304" pitchFamily="18" charset="-78"/>
            </a:endParaRPr>
          </a:p>
          <a:p>
            <a:pPr algn="just" rtl="1">
              <a:buFontTx/>
              <a:buChar char="-"/>
            </a:pPr>
            <a:endParaRPr lang="ar-IQ" dirty="0">
              <a:latin typeface="Simplified Arabic" panose="02020603050405020304" pitchFamily="18" charset="-78"/>
              <a:cs typeface="Simplified Arabic" panose="02020603050405020304" pitchFamily="18" charset="-78"/>
            </a:endParaRPr>
          </a:p>
          <a:p>
            <a:pPr algn="just" rtl="1">
              <a:buFontTx/>
              <a:buChar char="-"/>
            </a:pPr>
            <a:r>
              <a:rPr lang="ar-SA" dirty="0">
                <a:latin typeface="Simplified Arabic" panose="02020603050405020304" pitchFamily="18" charset="-78"/>
                <a:cs typeface="Simplified Arabic" panose="02020603050405020304" pitchFamily="18" charset="-78"/>
              </a:rPr>
              <a:t>التعريف </a:t>
            </a:r>
            <a:r>
              <a:rPr lang="ar-SA" dirty="0" smtClean="0">
                <a:latin typeface="Simplified Arabic" panose="02020603050405020304" pitchFamily="18" charset="-78"/>
                <a:cs typeface="Simplified Arabic" panose="02020603050405020304" pitchFamily="18" charset="-78"/>
              </a:rPr>
              <a:t>اللغوي</a:t>
            </a:r>
            <a:r>
              <a:rPr lang="ar-IQ" dirty="0" smtClean="0">
                <a:latin typeface="Simplified Arabic" panose="02020603050405020304" pitchFamily="18" charset="-78"/>
                <a:cs typeface="Simplified Arabic" panose="02020603050405020304" pitchFamily="18" charset="-78"/>
              </a:rPr>
              <a:t> للحوكمة</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الحوكمة في المفهوم اللغوي مشتقة من الفعل حكم، يحكم، حكماً، وحكمه، ويقال إن الشخص حكيم أي أنه صار حكيماً، وأن أفعاله وأقواله تصدر عن رؤية ورأى سديد، وحكم الشيء يعني منعه من الفساد، وفي هذا السياق تشـير بعـض الدراسـات إلـى أن لفـظ الحوكمـة يعـود إلــى كلمــة يونانية قديمة تعبر عن قيم وأخلاق ونزاهة وسلوك ربان السفينة، ومهاراته في القيادة وسط الأمواج والأعاصير، وقدرته في الحفاظ على أرواح وممتلكات الركاب، ودفاعه عنها ضد القراصنة وضد الأخطار التي تتعرض لها أثناء الإبحار، فإذا ما وصل القبطان وحمولته بسلام، أطلق عليه التجار وأمراء البحار لقب (القبطان المتحوكم جيداً</a:t>
            </a:r>
            <a:r>
              <a:rPr lang="ar-IQ"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a:p>
            <a:pPr marL="0" indent="0" algn="r">
              <a:buNone/>
            </a:pP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950706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المؤشر الرابع: حقوق الإنسان، تعتبر ماليزيا عضواً في العديد من المنظمات الدولية لحقوق</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الإنسان، وتعمل ماليزيا على احترام حقوق</a:t>
            </a:r>
            <a:r>
              <a:rPr lang="ar-IQ" dirty="0" smtClean="0">
                <a:latin typeface="Simplified Arabic" panose="02020603050405020304" pitchFamily="18" charset="-78"/>
                <a:cs typeface="Simplified Arabic" panose="02020603050405020304" pitchFamily="18" charset="-78"/>
              </a:rPr>
              <a:t> الإنسان.                                         </a:t>
            </a:r>
            <a:r>
              <a:rPr lang="ku-Arab-IQ" dirty="0" smtClean="0">
                <a:latin typeface="Simplified Arabic" panose="02020603050405020304" pitchFamily="18" charset="-78"/>
                <a:cs typeface="Simplified Arabic" panose="02020603050405020304" pitchFamily="18" charset="-78"/>
              </a:rPr>
              <a:t> </a:t>
            </a:r>
          </a:p>
          <a:p>
            <a:pPr marL="0" indent="0" algn="just">
              <a:buNone/>
            </a:pPr>
            <a:r>
              <a:rPr lang="ku-Arab-IQ" dirty="0" smtClean="0">
                <a:latin typeface="Simplified Arabic" panose="02020603050405020304" pitchFamily="18" charset="-78"/>
                <a:cs typeface="Simplified Arabic" panose="02020603050405020304" pitchFamily="18" charset="-78"/>
              </a:rPr>
              <a:t>المؤشر الخامس: المشاركة والتوافق، اعتماد النظام الفيدرالي أدى إلى زيادة المشاركة السياسية، كما ساهمت استراتيجية تقسيم السلطة في ضمان مشاركة مختلف القطاعات في العملية السياسية، وذلك في ظل أخذ القرار بالتوافق وليس بالأغلبية، التوصل لما يحقق الصالح العام وأن المجتمع فوق الفرد، والموازنة بين الشركاء حتى لو كانت المساهمة غير متساوية</a:t>
            </a:r>
            <a:r>
              <a:rPr lang="ku-Arab-IQ" dirty="0" smtClean="0"/>
              <a:t>. </a:t>
            </a:r>
            <a:r>
              <a:rPr lang="ar-IQ" dirty="0" smtClean="0"/>
              <a:t>                                                                                              </a:t>
            </a:r>
            <a:endParaRPr lang="en-US" dirty="0"/>
          </a:p>
        </p:txBody>
      </p:sp>
    </p:spTree>
    <p:extLst>
      <p:ext uri="{BB962C8B-B14F-4D97-AF65-F5344CB8AC3E}">
        <p14:creationId xmlns:p14="http://schemas.microsoft.com/office/powerpoint/2010/main" val="13067591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700"/>
            <a:ext cx="10515600" cy="5275263"/>
          </a:xfrm>
        </p:spPr>
        <p:txBody>
          <a:bodyPr>
            <a:normAutofit fontScale="92500" lnSpcReduction="10000"/>
          </a:bodyPr>
          <a:lstStyle/>
          <a:p>
            <a:pPr marL="0" indent="0" algn="r">
              <a:buNone/>
            </a:pPr>
            <a:r>
              <a:rPr lang="ku-Arab-IQ" b="1" dirty="0" smtClean="0">
                <a:latin typeface="Simplified Arabic" panose="02020603050405020304" pitchFamily="18" charset="-78"/>
                <a:cs typeface="Simplified Arabic" panose="02020603050405020304" pitchFamily="18" charset="-78"/>
              </a:rPr>
              <a:t>ب- مقومات التجربة الماليزية: </a:t>
            </a:r>
            <a:endParaRPr lang="ar-IQ" b="1"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المقوم الأول: الإرادة السياسية والرؤية الإستراتيجية: فتلك التجربة ما لم تكن لتتحقق دون وجود رغبة وإرادة سياسية تحت قيادة لها رؤية واضحة وخطة طويلة الأمد حيث كانت القيادة على معرفة جيدة واطلاع بالواقع الحالي والمشكلات والتحديات، والواقع الخارجي، ورسم صورة مستقبلية مناسب، فلقد تميزت التجربة الماليزية بسياسة يطلق عليها سياسة ذات اتجاهين في التنمية، الاتجاه الأول: والذي أطلق عليه (مهاتير محمد)  "الاتجاه شرقاً" الذي تبناها عام 1981 وامتد العمل بها حتى 1991، وكان الهدف من تلك السياسة هو الاستفادة من التجربة اليابانية والاقتداء بها، وتشجيع الماليزيين على أخلاقيات العمل، والتطور التقني بهدف تحقيق أداء اقتصادي مميز. الاتجاه الثاني: هو الاتجاه الإسلامي وذلك بهدف الحد من احتجاجات الحركات الإسلامية في ماليزيا التي تنادي بأسلمة التنمية، وذلك يعتبر عائق حيث تتميز ماليزيا بالتعدد العرقي والديني، وفي نفس الوقت كان إعطاء التنمية بعداً إسلامية عامل في اكتساب الرضا عن التجربة خاصة من الملايو الأغلبية وهم مسلمون. لذلك فالمواءمة بين الاتجاهين خدمت نجاح التجربة الماليزية.</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المقوم الثاني: تحقيق إصلاح سياسي، حيث تمكنت ماليزيا من تحقيق الاستقرار السياسي تحت قيادة وطنية واعية للحفاظ على السلم والوحدة في ظل التعدد العرقي والديني، من خلال إنشاء مشروعات وطنية تهدف لتعزيز روح الانتماء والوطنية</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303389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a:bodyPr>
          <a:lstStyle/>
          <a:p>
            <a:pPr marL="0" indent="0" algn="just">
              <a:buNone/>
            </a:pPr>
            <a:r>
              <a:rPr lang="ku-Arab-IQ" dirty="0" smtClean="0">
                <a:latin typeface="Simplified Arabic" panose="02020603050405020304" pitchFamily="18" charset="-78"/>
                <a:cs typeface="Simplified Arabic" panose="02020603050405020304" pitchFamily="18" charset="-78"/>
              </a:rPr>
              <a:t>المقوم الثالث: دور القيادة في التجربة الماليزية، بالتركيز على دور مهاتير محمد في التجربة التنموية الماليزية، حيث أكد على الاستقرار السياسي، وضرورة أن تقوم ماليزيا بصياغة الديمقراطية بالشكل الذي يتناسب مع قيمها</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المقوم الثالث: الاهتمام بالخطط التنموية في ماليزيا، فعلى سبيل المثال خطة ماليزيا الثانية عشر (2021-2025) والتي ركزت الخطة ال12 على ثلاثة أبعاد وهي، البعد الأول: التمكين الاقتصادي وإعادة ضبط الاقتصاد وتعزيز مكانة ماليزيا في سلسلة التوريد العالمية، والتحول إلى الأنشطة الاقتصادية عالية القيمة وذات المهارات العالية.</a:t>
            </a:r>
            <a:r>
              <a:rPr lang="ar-SA" dirty="0"/>
              <a:t> البعد الثاني: تعزيز الأمن والرفاهية والشمولية، أي ضمان الدفاع والأمن عن المواطنين، وتكثيف جهود منع الجريمة،</a:t>
            </a:r>
            <a:r>
              <a:rPr lang="ar-IQ" dirty="0" smtClean="0">
                <a:latin typeface="Simplified Arabic" panose="02020603050405020304" pitchFamily="18" charset="-78"/>
                <a:cs typeface="Simplified Arabic" panose="02020603050405020304" pitchFamily="18" charset="-78"/>
              </a:rPr>
              <a:t> </a:t>
            </a:r>
            <a:r>
              <a:rPr lang="ar-SA" dirty="0"/>
              <a:t>البعد الثالث: تعزيز الاستدامة، أي دفع عجلة النمو الأخضر وتعزيز استدامة الطاقة، والتحول إلى ممارسات وأنشطة اقتصادية واجتماعية </a:t>
            </a:r>
            <a:r>
              <a:rPr lang="ar-IQ" dirty="0" smtClean="0"/>
              <a:t>أكثر استدامة.                                        </a:t>
            </a:r>
          </a:p>
          <a:p>
            <a:pPr marL="0" indent="0" algn="just">
              <a:buNone/>
            </a:pPr>
            <a:r>
              <a:rPr lang="ar-IQ" dirty="0" smtClean="0"/>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648742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9800"/>
            <a:ext cx="10515600" cy="5237163"/>
          </a:xfrm>
        </p:spPr>
        <p:txBody>
          <a:bodyPr/>
          <a:lstStyle/>
          <a:p>
            <a:pPr marL="0" indent="0" algn="just">
              <a:buNone/>
            </a:pP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انطلاقا مما سبق،</a:t>
            </a:r>
            <a:r>
              <a:rPr lang="ar-IQ" dirty="0" smtClean="0">
                <a:latin typeface="Simplified Arabic" panose="02020603050405020304" pitchFamily="18" charset="-78"/>
                <a:cs typeface="Simplified Arabic" panose="02020603050405020304" pitchFamily="18" charset="-78"/>
              </a:rPr>
              <a:t> نجد انه قد </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ساهمت الحوكمة الرشيدة في النظام السياسي وإعمال الديمقراطية بما يتناسب مع قيم التجربة الماليزية، لذلك نرى أنها منفردة في تفعيل </a:t>
            </a:r>
            <a:r>
              <a:rPr lang="ar-SA" dirty="0" smtClean="0">
                <a:latin typeface="Simplified Arabic" panose="02020603050405020304" pitchFamily="18" charset="-78"/>
                <a:cs typeface="Simplified Arabic" panose="02020603050405020304" pitchFamily="18" charset="-78"/>
              </a:rPr>
              <a:t>الحوكمة</a:t>
            </a:r>
            <a:r>
              <a:rPr lang="ar-IQ" dirty="0" smtClean="0">
                <a:latin typeface="Simplified Arabic" panose="02020603050405020304" pitchFamily="18" charset="-78"/>
                <a:cs typeface="Simplified Arabic" panose="02020603050405020304" pitchFamily="18" charset="-78"/>
              </a:rPr>
              <a:t>.                                                                                  </a:t>
            </a:r>
            <a:endParaRPr lang="en-US" dirty="0"/>
          </a:p>
        </p:txBody>
      </p:sp>
    </p:spTree>
    <p:extLst>
      <p:ext uri="{BB962C8B-B14F-4D97-AF65-F5344CB8AC3E}">
        <p14:creationId xmlns:p14="http://schemas.microsoft.com/office/powerpoint/2010/main" val="4154723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632"/>
            <a:ext cx="10515600" cy="6434051"/>
          </a:xfrm>
        </p:spPr>
        <p:txBody>
          <a:bodyPr>
            <a:normAutofit lnSpcReduction="10000"/>
          </a:bodyPr>
          <a:lstStyle/>
          <a:p>
            <a:pPr marL="0" indent="0" algn="just" rtl="1">
              <a:buNone/>
            </a:pPr>
            <a:r>
              <a:rPr lang="ar-IQ" dirty="0" smtClean="0">
                <a:latin typeface="Simplified Arabic" panose="02020603050405020304" pitchFamily="18" charset="-78"/>
                <a:cs typeface="Simplified Arabic" panose="02020603050405020304" pitchFamily="18" charset="-78"/>
              </a:rPr>
              <a:t>- واستخدم </a:t>
            </a:r>
            <a:r>
              <a:rPr lang="ar-IQ" dirty="0">
                <a:latin typeface="Simplified Arabic" panose="02020603050405020304" pitchFamily="18" charset="-78"/>
                <a:cs typeface="Simplified Arabic" panose="02020603050405020304" pitchFamily="18" charset="-78"/>
              </a:rPr>
              <a:t>مصطلح </a:t>
            </a:r>
            <a:r>
              <a:rPr lang="ar-IQ" dirty="0" smtClean="0">
                <a:latin typeface="Simplified Arabic" panose="02020603050405020304" pitchFamily="18" charset="-78"/>
                <a:cs typeface="Simplified Arabic" panose="02020603050405020304" pitchFamily="18" charset="-78"/>
              </a:rPr>
              <a:t>الحوكمة في اللغة الفرنسية كمرادف </a:t>
            </a:r>
            <a:r>
              <a:rPr lang="ar-IQ" dirty="0">
                <a:latin typeface="Simplified Arabic" panose="02020603050405020304" pitchFamily="18" charset="-78"/>
                <a:cs typeface="Simplified Arabic" panose="02020603050405020304" pitchFamily="18" charset="-78"/>
              </a:rPr>
              <a:t>لمصطلح </a:t>
            </a:r>
            <a:r>
              <a:rPr lang="ar-IQ" dirty="0" smtClean="0">
                <a:latin typeface="Simplified Arabic" panose="02020603050405020304" pitchFamily="18" charset="-78"/>
                <a:cs typeface="Simplified Arabic" panose="02020603050405020304" pitchFamily="18" charset="-78"/>
              </a:rPr>
              <a:t>الحكومة في القرن الثالث عشر </a:t>
            </a:r>
            <a:r>
              <a:rPr lang="ar-SA" dirty="0" smtClean="0">
                <a:latin typeface="Simplified Arabic" panose="02020603050405020304" pitchFamily="18" charset="-78"/>
                <a:cs typeface="Simplified Arabic" panose="02020603050405020304" pitchFamily="18" charset="-78"/>
              </a:rPr>
              <a:t>ثم </a:t>
            </a:r>
            <a:r>
              <a:rPr lang="ar-SA" dirty="0">
                <a:latin typeface="Simplified Arabic" panose="02020603050405020304" pitchFamily="18" charset="-78"/>
                <a:cs typeface="Simplified Arabic" panose="02020603050405020304" pitchFamily="18" charset="-78"/>
              </a:rPr>
              <a:t>كمصطلح قانوني سنة (1478 ) ليستعمل بعدها في نطاق واسع و معبر عن </a:t>
            </a:r>
            <a:r>
              <a:rPr lang="ar-SA" dirty="0" smtClean="0">
                <a:latin typeface="Simplified Arabic" panose="02020603050405020304" pitchFamily="18" charset="-78"/>
                <a:cs typeface="Simplified Arabic" panose="02020603050405020304" pitchFamily="18" charset="-78"/>
              </a:rPr>
              <a:t>تكاليف</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تسيير </a:t>
            </a:r>
            <a:r>
              <a:rPr lang="ar-SA" dirty="0">
                <a:latin typeface="Simplified Arabic" panose="02020603050405020304" pitchFamily="18" charset="-78"/>
                <a:cs typeface="Simplified Arabic" panose="02020603050405020304" pitchFamily="18" charset="-78"/>
              </a:rPr>
              <a:t>النظام الإجتماعي من أجل تحقيق المطالب </a:t>
            </a:r>
            <a:r>
              <a:rPr lang="ar-SA" dirty="0" smtClean="0">
                <a:latin typeface="Simplified Arabic" panose="02020603050405020304" pitchFamily="18" charset="-78"/>
                <a:cs typeface="Simplified Arabic" panose="02020603050405020304" pitchFamily="18" charset="-78"/>
              </a:rPr>
              <a:t>الديمقراطية</a:t>
            </a:r>
            <a:r>
              <a:rPr lang="ar-IQ" dirty="0" smtClean="0">
                <a:latin typeface="Simplified Arabic" panose="02020603050405020304" pitchFamily="18" charset="-78"/>
                <a:cs typeface="Simplified Arabic" panose="02020603050405020304" pitchFamily="18" charset="-78"/>
              </a:rPr>
              <a:t>.</a:t>
            </a:r>
          </a:p>
          <a:p>
            <a:pPr algn="r" rtl="1">
              <a:buFontTx/>
              <a:buChar char="-"/>
            </a:pPr>
            <a:r>
              <a:rPr lang="ar-IQ" dirty="0" smtClean="0">
                <a:latin typeface="Simplified Arabic" panose="02020603050405020304" pitchFamily="18" charset="-78"/>
                <a:cs typeface="Simplified Arabic" panose="02020603050405020304" pitchFamily="18" charset="-78"/>
              </a:rPr>
              <a:t>أما في الغة الإنجليزية فيرجع استخدام الحوكمة إلى عام 1937 عندما استعمله الإقتصادي الامريكي رونالد في إطار المفهوم الاقتصادي.</a:t>
            </a:r>
          </a:p>
          <a:p>
            <a:pPr marL="0" indent="0" algn="r" rtl="1">
              <a:buNone/>
            </a:pPr>
            <a:endParaRPr lang="ar-IQ" dirty="0" smtClean="0">
              <a:latin typeface="Simplified Arabic" panose="02020603050405020304" pitchFamily="18" charset="-78"/>
              <a:cs typeface="Simplified Arabic" panose="02020603050405020304" pitchFamily="18" charset="-78"/>
            </a:endParaRPr>
          </a:p>
          <a:p>
            <a:pPr marL="0" indent="0" algn="r">
              <a:buNone/>
            </a:pPr>
            <a:r>
              <a:rPr lang="ar-IQ" dirty="0" smtClean="0">
                <a:latin typeface="Simplified Arabic" panose="02020603050405020304" pitchFamily="18" charset="-78"/>
                <a:cs typeface="Simplified Arabic" panose="02020603050405020304" pitchFamily="18" charset="-78"/>
              </a:rPr>
              <a:t>- </a:t>
            </a:r>
            <a:r>
              <a:rPr lang="ar-IQ" b="1" dirty="0">
                <a:latin typeface="Simplified Arabic" panose="02020603050405020304" pitchFamily="18" charset="-78"/>
                <a:cs typeface="Simplified Arabic" panose="02020603050405020304" pitchFamily="18" charset="-78"/>
              </a:rPr>
              <a:t>التعريف الاصطلاحي:</a:t>
            </a:r>
            <a:r>
              <a:rPr lang="ar-IQ"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هناك تعريفات عدة لمفهوم الحوكمة وضعت من قبل منظمات دولية مختصة وباحثين فلا يوجد إجماع في الأدبيات على تعريف محدد، إبرزها</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تعريف (البنك الدولي) للحوكمة بأنها "الموسسات التي من خلالها تمارس السلطة </a:t>
            </a:r>
            <a:r>
              <a:rPr lang="ar-SA" dirty="0" smtClean="0">
                <a:latin typeface="Simplified Arabic" panose="02020603050405020304" pitchFamily="18" charset="-78"/>
                <a:cs typeface="Simplified Arabic" panose="02020603050405020304" pitchFamily="18" charset="-78"/>
              </a:rPr>
              <a:t>السياسي</a:t>
            </a:r>
            <a:r>
              <a:rPr lang="ar-IQ" dirty="0" smtClean="0">
                <a:latin typeface="Simplified Arabic" panose="02020603050405020304" pitchFamily="18" charset="-78"/>
                <a:cs typeface="Simplified Arabic" panose="02020603050405020304" pitchFamily="18" charset="-78"/>
              </a:rPr>
              <a:t>ة</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في الدولة من أجل الصالح العام</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IQ" dirty="0" smtClean="0"/>
              <a:t>- </a:t>
            </a:r>
            <a:r>
              <a:rPr lang="ar-SA" dirty="0" smtClean="0"/>
              <a:t>اما </a:t>
            </a:r>
            <a:r>
              <a:rPr lang="ar-SA" dirty="0"/>
              <a:t>(برنامج الأمم المتحدة الإنمائي) فيعرف الحوكمة بأنها "ممارسة السلطات الاقتصادية والسياسية والإدارية لإدارة شؤون المجتمع على المستويات كافة، وتحقيق التنمية</a:t>
            </a:r>
            <a:r>
              <a:rPr lang="ar-SA" dirty="0" smtClean="0"/>
              <a:t>".</a:t>
            </a:r>
            <a:endParaRPr lang="ar-IQ" dirty="0" smtClean="0"/>
          </a:p>
          <a:p>
            <a:pPr marL="0" indent="0" algn="r">
              <a:buNone/>
            </a:pPr>
            <a:r>
              <a:rPr lang="ar-IQ" dirty="0" smtClean="0"/>
              <a:t>- </a:t>
            </a:r>
            <a:r>
              <a:rPr lang="ar-SA" dirty="0"/>
              <a:t>أما (منظمة التعاون والتنمية الاقتصادية) فقد عرفت الحوكمة بأنها "قدرة السلطة السياسية على توفير الإجراءات القانونية والبيئية المناسبة لتمكين الفاعلين الاقتصاديين من تحقيق التنمية الاقتصادية والاجتماعية</a:t>
            </a:r>
            <a:r>
              <a:rPr lang="ar-SA" dirty="0" smtClean="0"/>
              <a:t>"</a:t>
            </a:r>
            <a:r>
              <a:rPr lang="ar-IQ" dirty="0" smtClean="0"/>
              <a:t>.</a:t>
            </a:r>
            <a:endParaRPr lang="en-US" dirty="0" smtClean="0"/>
          </a:p>
        </p:txBody>
      </p:sp>
    </p:spTree>
    <p:extLst>
      <p:ext uri="{BB962C8B-B14F-4D97-AF65-F5344CB8AC3E}">
        <p14:creationId xmlns:p14="http://schemas.microsoft.com/office/powerpoint/2010/main" val="242623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2178"/>
            <a:ext cx="10515600" cy="5544785"/>
          </a:xfrm>
        </p:spPr>
        <p:txBody>
          <a:bodyPr>
            <a:normAutofit/>
          </a:bodyPr>
          <a:lstStyle/>
          <a:p>
            <a:pPr marL="0" indent="0" algn="just">
              <a:buNone/>
            </a:pPr>
            <a:endParaRPr lang="ar-IQ" dirty="0" smtClean="0"/>
          </a:p>
          <a:p>
            <a:pPr marL="0" indent="0" algn="just">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تعريف </a:t>
            </a:r>
            <a:r>
              <a:rPr lang="ar-SA" dirty="0">
                <a:latin typeface="Simplified Arabic" panose="02020603050405020304" pitchFamily="18" charset="-78"/>
                <a:cs typeface="Simplified Arabic" panose="02020603050405020304" pitchFamily="18" charset="-78"/>
              </a:rPr>
              <a:t>(الوكالة الأمريكية للتنمية الدولية) فقد عرفت الحوكمة على أنها "قدرة الحكومة في الحفاظ على السلام الاجتماعي وضمان القانون، وخلق النمو الاقتصادي، وضمان الحد الأدنى من النمو الاجتماعي</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في حين فإنّ (منظمة الشفافية الدولية) ترى الحوكمة هو "الغاية الحاصلة من تكاتف جهود كل من الدولة والقطاع الخاص والمجتمع المدني ومختلف المواطنين في مكافحة ظاهرة الفساد، بداية من جمع المعلومات وتحليلها ونشرها لزيادة الوعي العام حول الظاهرة، وخلق آليات تمكن هذه الأطراف من القضاء على الظاهرة أو على الأقل التقليص منها </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يعرف </a:t>
            </a:r>
            <a:r>
              <a:rPr lang="ar-SA" dirty="0">
                <a:latin typeface="Simplified Arabic" panose="02020603050405020304" pitchFamily="18" charset="-78"/>
                <a:cs typeface="Simplified Arabic" panose="02020603050405020304" pitchFamily="18" charset="-78"/>
              </a:rPr>
              <a:t>المفكر السياسي الجزائري(الدكتور عبد الرزاق مقري) بأنه هو " الحكم الذي يقدر على ضمان الناس الأن، وحاجات الأجيال القادمة، ولايكون ذلك إلأ بإدراك الحاكم لضروريات التنمية الإقتصادية  وآثارها على حياة الناس وفي استقرار البلد وانسجامه وسيادته</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78870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889"/>
            <a:ext cx="10515600" cy="5556074"/>
          </a:xfrm>
        </p:spPr>
        <p:txBody>
          <a:bodyPr>
            <a:normAutofit fontScale="92500" lnSpcReduction="10000"/>
          </a:bodyPr>
          <a:lstStyle/>
          <a:p>
            <a:pPr algn="just" rtl="1">
              <a:buFontTx/>
              <a:buChar char="-"/>
            </a:pPr>
            <a:r>
              <a:rPr lang="ar-SA" dirty="0" smtClean="0">
                <a:latin typeface="Simplified Arabic" panose="02020603050405020304" pitchFamily="18" charset="-78"/>
                <a:cs typeface="Simplified Arabic" panose="02020603050405020304" pitchFamily="18" charset="-78"/>
              </a:rPr>
              <a:t>يرى </a:t>
            </a:r>
            <a:r>
              <a:rPr lang="ar-SA" dirty="0">
                <a:latin typeface="Simplified Arabic" panose="02020603050405020304" pitchFamily="18" charset="-78"/>
                <a:cs typeface="Simplified Arabic" panose="02020603050405020304" pitchFamily="18" charset="-78"/>
              </a:rPr>
              <a:t>(الدكتور حسن كريم) الحوكمة بأنها " الحكم الذي تقوم بها قيادات سياسية منتخبة و كوادر ملتزمة بتطوير موارد المجتمع وبتقدم المواطنين وبتحسين حياتيم ورفاهيتهم وذلك برضاىم وعبر مشاركتيم ودعمهم</a:t>
            </a:r>
            <a:r>
              <a:rPr lang="en-US"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algn="just" rtl="1">
              <a:buFontTx/>
              <a:buChar char="-"/>
            </a:pPr>
            <a:r>
              <a:rPr lang="ar-IQ" dirty="0" smtClean="0">
                <a:latin typeface="Simplified Arabic" panose="02020603050405020304" pitchFamily="18" charset="-78"/>
                <a:cs typeface="Simplified Arabic" panose="02020603050405020304" pitchFamily="18" charset="-78"/>
              </a:rPr>
              <a:t>انطلاقا </a:t>
            </a:r>
            <a:r>
              <a:rPr lang="ar-IQ" dirty="0">
                <a:latin typeface="Simplified Arabic" panose="02020603050405020304" pitchFamily="18" charset="-78"/>
                <a:cs typeface="Simplified Arabic" panose="02020603050405020304" pitchFamily="18" charset="-78"/>
              </a:rPr>
              <a:t>من هذه التعاريف وغيرها، نرى ان هناك العديد الاختلافات حول تعريف الحوكمة لإعتبارات ورؤى تختلف من باحث أو مفكر إلى آخر أو من مؤسسة إلى أخرى، مما جعل التعاريف تتراوح بين بعدين</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dirty="0" smtClean="0">
                <a:latin typeface="Simplified Arabic" panose="02020603050405020304" pitchFamily="18" charset="-78"/>
                <a:cs typeface="Simplified Arabic" panose="02020603050405020304" pitchFamily="18" charset="-78"/>
              </a:rPr>
              <a:t>-أولهما</a:t>
            </a:r>
            <a:r>
              <a:rPr lang="ar-IQ" dirty="0">
                <a:latin typeface="Simplified Arabic" panose="02020603050405020304" pitchFamily="18" charset="-78"/>
                <a:cs typeface="Simplified Arabic" panose="02020603050405020304" pitchFamily="18" charset="-78"/>
              </a:rPr>
              <a:t>: التركيز على الجوانب الإدارية والاقتصادية للمفهوم.</a:t>
            </a:r>
            <a:endParaRPr lang="en-US"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-ثانيهما</a:t>
            </a:r>
            <a:r>
              <a:rPr lang="ar-IQ" dirty="0">
                <a:latin typeface="Simplified Arabic" panose="02020603050405020304" pitchFamily="18" charset="-78"/>
                <a:cs typeface="Simplified Arabic" panose="02020603050405020304" pitchFamily="18" charset="-78"/>
              </a:rPr>
              <a:t>: يؤكد على الجانب السياسي للمفهوم من خلال تسليط الضوء على الاهتمام بالإصلاح والكفاءة الإدارية وكذلك التركيز على منظومة القيم الديمقراطية.</a:t>
            </a:r>
            <a:endParaRPr lang="en-US"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IQ" dirty="0">
                <a:latin typeface="Simplified Arabic" panose="02020603050405020304" pitchFamily="18" charset="-78"/>
                <a:cs typeface="Simplified Arabic" panose="02020603050405020304" pitchFamily="18" charset="-78"/>
              </a:rPr>
              <a:t>في الختام، وانطلاقا من التعريفات المذكورة آنفاً للحوكمة، نتفق مع تعريف( الاستاذ الدكتور أمين فرج شريف) الذي يرى في كونها "ممارسة السلطات السياسية والقانونية والاقتصادية والادارية والإجتماعية والثقافية لتسيير شؤون دولة ما والخصائص والمؤشرات التي عن طريقها يتمكن المواطنون (أفرادا وجماعات) من تحقيق مصالحها وتوسيع خياراتها". نرى في هذا التعريف قد تم التركيز على جميع الابعاد للحوكمة من خلال التركيز على الترابط المتين بين حقل العلوم الاجتماعية والانسانية.</a:t>
            </a:r>
            <a:endParaRPr lang="en-US" dirty="0">
              <a:latin typeface="Simplified Arabic" panose="02020603050405020304" pitchFamily="18" charset="-78"/>
              <a:cs typeface="Simplified Arabic" panose="02020603050405020304" pitchFamily="18" charset="-78"/>
            </a:endParaRPr>
          </a:p>
          <a:p>
            <a:pPr marL="0" indent="0" algn="just" rtl="1">
              <a:buNone/>
            </a:pPr>
            <a:endParaRPr lang="en-US"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97204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8148</Words>
  <Application>Microsoft Office PowerPoint</Application>
  <PresentationFormat>Widescreen</PresentationFormat>
  <Paragraphs>226</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Calibri</vt:lpstr>
      <vt:lpstr>Calibri Light</vt:lpstr>
      <vt:lpstr>Simplified Arabic</vt:lpstr>
      <vt:lpstr>Times New Roman</vt:lpstr>
      <vt:lpstr>Office Theme</vt:lpstr>
      <vt:lpstr>  جامعة صلاح الدين – اربيل                                                                     كلية العلوم السياسية قسم النظم السياسية والسياسة العامة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صلاح الدين – اربيل                                                                     كلية العلوم السياسية قسم النظم السياسية والسياسة العامة </dc:title>
  <dc:creator>Juna Akreyi</dc:creator>
  <cp:lastModifiedBy>Juna Akreyi</cp:lastModifiedBy>
  <cp:revision>79</cp:revision>
  <dcterms:created xsi:type="dcterms:W3CDTF">2022-09-08T11:34:45Z</dcterms:created>
  <dcterms:modified xsi:type="dcterms:W3CDTF">2024-05-13T17:03:25Z</dcterms:modified>
</cp:coreProperties>
</file>