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1"/>
  </p:sldMasterIdLst>
  <p:sldIdLst>
    <p:sldId id="345" r:id="rId2"/>
    <p:sldId id="346" r:id="rId3"/>
    <p:sldId id="344" r:id="rId4"/>
    <p:sldId id="347" r:id="rId5"/>
    <p:sldId id="349" r:id="rId6"/>
    <p:sldId id="348" r:id="rId7"/>
    <p:sldId id="351" r:id="rId8"/>
    <p:sldId id="350" r:id="rId9"/>
    <p:sldId id="352" r:id="rId10"/>
    <p:sldId id="353" r:id="rId11"/>
    <p:sldId id="354" r:id="rId12"/>
    <p:sldId id="355" r:id="rId13"/>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3BE09B7-505B-4028-8C26-048CC3A716A1}">
          <p14:sldIdLst>
            <p14:sldId id="345"/>
            <p14:sldId id="346"/>
            <p14:sldId id="344"/>
            <p14:sldId id="347"/>
            <p14:sldId id="349"/>
            <p14:sldId id="348"/>
            <p14:sldId id="351"/>
            <p14:sldId id="350"/>
            <p14:sldId id="352"/>
            <p14:sldId id="353"/>
            <p14:sldId id="354"/>
            <p14:sldId id="35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10"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8065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90773E0B-E090-4BCA-99C1-2A4F85C84343}"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4235987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131866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1814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1719782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07769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3264779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277898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2225755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5684508-E398-4A28-9280-F4D0577B74B5}"/>
              </a:ext>
            </a:extLst>
          </p:cNvPr>
          <p:cNvSpPr>
            <a:spLocks noGrp="1"/>
          </p:cNvSpPr>
          <p:nvPr>
            <p:ph type="title"/>
          </p:nvPr>
        </p:nvSpPr>
        <p:spPr>
          <a:xfrm>
            <a:off x="1" y="136525"/>
            <a:ext cx="12191998" cy="1089025"/>
          </a:xfrm>
        </p:spPr>
        <p:txBody>
          <a:bodyPr>
            <a:normAutofit/>
          </a:bodyPr>
          <a:lstStyle>
            <a:lvl1pPr algn="ctr">
              <a:defRPr sz="3600"/>
            </a:lvl1pPr>
          </a:lstStyle>
          <a:p>
            <a:r>
              <a:rPr lang="ar-SA" dirty="0"/>
              <a:t>انقر لتحرير نمط عنوان الشكل الرئيسي</a:t>
            </a:r>
            <a:endParaRPr lang="en-US" dirty="0"/>
          </a:p>
        </p:txBody>
      </p:sp>
      <p:sp>
        <p:nvSpPr>
          <p:cNvPr id="3" name="عنصر نائب للتاريخ 2">
            <a:extLst>
              <a:ext uri="{FF2B5EF4-FFF2-40B4-BE49-F238E27FC236}">
                <a16:creationId xmlns:a16="http://schemas.microsoft.com/office/drawing/2014/main" id="{BD2C35C2-0DC2-4E07-B242-7F5DC94EDB85}"/>
              </a:ext>
            </a:extLst>
          </p:cNvPr>
          <p:cNvSpPr>
            <a:spLocks noGrp="1"/>
          </p:cNvSpPr>
          <p:nvPr>
            <p:ph type="dt" sz="half" idx="10"/>
          </p:nvPr>
        </p:nvSpPr>
        <p:spPr/>
        <p:txBody>
          <a:bodyPr/>
          <a:lstStyle/>
          <a:p>
            <a:fld id="{90773E0B-E090-4BCA-99C1-2A4F85C84343}" type="datetimeFigureOut">
              <a:rPr lang="en-US" smtClean="0"/>
              <a:t>11/1/2023</a:t>
            </a:fld>
            <a:endParaRPr lang="en-US"/>
          </a:p>
        </p:txBody>
      </p:sp>
      <p:sp>
        <p:nvSpPr>
          <p:cNvPr id="4" name="عنصر نائب للتذييل 3">
            <a:extLst>
              <a:ext uri="{FF2B5EF4-FFF2-40B4-BE49-F238E27FC236}">
                <a16:creationId xmlns:a16="http://schemas.microsoft.com/office/drawing/2014/main" id="{B8462905-6558-4940-87B1-DC96E868D345}"/>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id="{3A5516FC-8531-47C1-A330-F1024273D684}"/>
              </a:ext>
            </a:extLst>
          </p:cNvPr>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21612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295208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73E0B-E090-4BCA-99C1-2A4F85C84343}"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3891677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773E0B-E090-4BCA-99C1-2A4F85C84343}"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246668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773E0B-E090-4BCA-99C1-2A4F85C84343}"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112842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773E0B-E090-4BCA-99C1-2A4F85C84343}"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95555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73E0B-E090-4BCA-99C1-2A4F85C84343}"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605618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773E0B-E090-4BCA-99C1-2A4F85C84343}"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65151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773E0B-E090-4BCA-99C1-2A4F85C84343}"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72D331-2876-4256-8D5B-4DDBCC3EC782}" type="slidenum">
              <a:rPr lang="en-US" smtClean="0"/>
              <a:t>‹#›</a:t>
            </a:fld>
            <a:endParaRPr lang="en-US"/>
          </a:p>
        </p:txBody>
      </p:sp>
    </p:spTree>
    <p:extLst>
      <p:ext uri="{BB962C8B-B14F-4D97-AF65-F5344CB8AC3E}">
        <p14:creationId xmlns:p14="http://schemas.microsoft.com/office/powerpoint/2010/main" val="171231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0773E0B-E090-4BCA-99C1-2A4F85C84343}" type="datetimeFigureOut">
              <a:rPr lang="en-US" smtClean="0"/>
              <a:t>11/1/2023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672D331-2876-4256-8D5B-4DDBCC3EC782}" type="slidenum">
              <a:rPr lang="en-US" smtClean="0"/>
              <a:t>‹#›</a:t>
            </a:fld>
            <a:endParaRPr lang="en-US"/>
          </a:p>
        </p:txBody>
      </p:sp>
    </p:spTree>
    <p:extLst>
      <p:ext uri="{BB962C8B-B14F-4D97-AF65-F5344CB8AC3E}">
        <p14:creationId xmlns:p14="http://schemas.microsoft.com/office/powerpoint/2010/main" val="1831371764"/>
      </p:ext>
    </p:extLst>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B8E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F576B-FAE1-47F6-A632-E754CDA04ACA}"/>
              </a:ext>
            </a:extLst>
          </p:cNvPr>
          <p:cNvSpPr>
            <a:spLocks noGrp="1"/>
          </p:cNvSpPr>
          <p:nvPr>
            <p:ph type="title"/>
          </p:nvPr>
        </p:nvSpPr>
        <p:spPr/>
        <p:txBody>
          <a:bodyPr/>
          <a:lstStyle/>
          <a:p>
            <a:pPr algn="r" rtl="1"/>
            <a:r>
              <a:rPr lang="ar-IQ" dirty="0">
                <a:solidFill>
                  <a:schemeClr val="bg1"/>
                </a:solidFill>
                <a:latin typeface="JF Flat" panose="02000500000000000000" pitchFamily="2" charset="-78"/>
                <a:cs typeface="+mn-cs"/>
              </a:rPr>
              <a:t>    </a:t>
            </a:r>
            <a:r>
              <a:rPr lang="ar-IQ" b="1" dirty="0">
                <a:solidFill>
                  <a:schemeClr val="bg1"/>
                </a:solidFill>
                <a:latin typeface="+mn-lt"/>
                <a:cs typeface="+mn-cs"/>
              </a:rPr>
              <a:t>التعريف سوسيولوجيا السلوك الجمعي</a:t>
            </a:r>
            <a:endParaRPr lang="en-IN" b="1" dirty="0">
              <a:solidFill>
                <a:schemeClr val="bg1"/>
              </a:solidFill>
              <a:latin typeface="+mn-lt"/>
              <a:cs typeface="+mn-cs"/>
            </a:endParaRPr>
          </a:p>
        </p:txBody>
      </p:sp>
      <p:sp>
        <p:nvSpPr>
          <p:cNvPr id="152" name="TextBox 151">
            <a:extLst>
              <a:ext uri="{FF2B5EF4-FFF2-40B4-BE49-F238E27FC236}">
                <a16:creationId xmlns:a16="http://schemas.microsoft.com/office/drawing/2014/main" id="{439693BF-F6B2-4AFC-8FDE-F2C9B38C781C}"/>
              </a:ext>
            </a:extLst>
          </p:cNvPr>
          <p:cNvSpPr txBox="1"/>
          <p:nvPr/>
        </p:nvSpPr>
        <p:spPr>
          <a:xfrm>
            <a:off x="124287" y="1091954"/>
            <a:ext cx="11771790" cy="2677656"/>
          </a:xfrm>
          <a:prstGeom prst="rect">
            <a:avLst/>
          </a:prstGeom>
          <a:noFill/>
        </p:spPr>
        <p:txBody>
          <a:bodyPr wrap="squar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ku-Arab-IQ" sz="2400" dirty="0">
                <a:solidFill>
                  <a:prstClr val="black"/>
                </a:solidFill>
              </a:rPr>
              <a:t>سيكولوجية الجماعة، أو العلم النفسي للجماعات، ه</a:t>
            </a:r>
            <a:r>
              <a:rPr lang="ar-IQ" sz="2400" dirty="0">
                <a:solidFill>
                  <a:prstClr val="black"/>
                </a:solidFill>
              </a:rPr>
              <a:t>و</a:t>
            </a:r>
            <a:r>
              <a:rPr lang="ku-Arab-IQ" sz="2400" dirty="0">
                <a:solidFill>
                  <a:prstClr val="black"/>
                </a:solidFill>
              </a:rPr>
              <a:t> فرع من </a:t>
            </a:r>
            <a:r>
              <a:rPr lang="ar-IQ" sz="2400" dirty="0">
                <a:solidFill>
                  <a:prstClr val="black"/>
                </a:solidFill>
              </a:rPr>
              <a:t>فروع </a:t>
            </a:r>
            <a:r>
              <a:rPr lang="ku-Arab-IQ" sz="2400" dirty="0">
                <a:solidFill>
                  <a:prstClr val="black"/>
                </a:solidFill>
              </a:rPr>
              <a:t>علم النفس</a:t>
            </a:r>
            <a:r>
              <a:rPr lang="ar-IQ" sz="2400" dirty="0">
                <a:solidFill>
                  <a:prstClr val="black"/>
                </a:solidFill>
              </a:rPr>
              <a:t> الاجتماعي</a:t>
            </a:r>
            <a:r>
              <a:rPr lang="ku-Arab-IQ" sz="2400" dirty="0">
                <a:solidFill>
                  <a:prstClr val="black"/>
                </a:solidFill>
              </a:rPr>
              <a:t> يركز على دراسة </a:t>
            </a:r>
            <a:r>
              <a:rPr lang="ku-Arab-IQ" sz="2400" b="1" u="sng" dirty="0">
                <a:solidFill>
                  <a:schemeClr val="accent6"/>
                </a:solidFill>
              </a:rPr>
              <a:t>سلوك وتفاعلات الأفراد </a:t>
            </a:r>
            <a:r>
              <a:rPr lang="ku-Arab-IQ" sz="2400" dirty="0">
                <a:solidFill>
                  <a:prstClr val="black"/>
                </a:solidFill>
              </a:rPr>
              <a:t>في سياق الجماعات والمجموعات الاجتماعية. هذا النوع من السيكولوجيا يهتم بفهم كيفية تأثير العوامل الاجتماعية على سلوك الأفراد داخل الجماعات، وكيف يمكن تحليل وتفسير الديناميات الجماعية.</a:t>
            </a:r>
            <a:endParaRPr lang="ar-SY" sz="2400" dirty="0">
              <a:solidFill>
                <a:prstClr val="black"/>
              </a:solidFill>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ku-Arab-IQ" sz="2400" dirty="0">
                <a:solidFill>
                  <a:prstClr val="black"/>
                </a:solidFill>
              </a:rPr>
              <a:t>هذا الفرع من السيكولوجيا يسعى لفهم ما يحدث عندما نكون مع الآخرين وكيف تتشكل أفعالنا واتجاهاتنا نتيجة لهذه التفاعلات. اليوم، سنتعمق في تاريخ السيكولوجيا الاجتماعية ونبدأ بتعريف السلوك الجماعي</a:t>
            </a:r>
            <a:endParaRPr lang="en-US" sz="2400" dirty="0">
              <a:solidFill>
                <a:prstClr val="black"/>
              </a:solidFill>
            </a:endParaRPr>
          </a:p>
        </p:txBody>
      </p:sp>
      <p:sp>
        <p:nvSpPr>
          <p:cNvPr id="11" name="Oval 10">
            <a:extLst>
              <a:ext uri="{FF2B5EF4-FFF2-40B4-BE49-F238E27FC236}">
                <a16:creationId xmlns:a16="http://schemas.microsoft.com/office/drawing/2014/main" id="{C490A6F6-FF50-437F-9E4B-91D5BE73A8E1}"/>
              </a:ext>
            </a:extLst>
          </p:cNvPr>
          <p:cNvSpPr/>
          <p:nvPr/>
        </p:nvSpPr>
        <p:spPr>
          <a:xfrm>
            <a:off x="8513685" y="5028599"/>
            <a:ext cx="2166151" cy="1695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Y" sz="2800" b="1" i="0" u="none" strike="noStrike" kern="1200" cap="none" spc="0" normalizeH="0" baseline="0" noProof="0" dirty="0">
                <a:ln>
                  <a:noFill/>
                </a:ln>
                <a:solidFill>
                  <a:prstClr val="white"/>
                </a:solidFill>
                <a:effectLst/>
                <a:uLnTx/>
                <a:uFillTx/>
                <a:ea typeface="+mn-ea"/>
                <a:cs typeface="JF Flat"/>
              </a:rPr>
              <a:t>الأفراد</a:t>
            </a:r>
            <a:endParaRPr kumimoji="0" lang="en-US" sz="2800" b="1" i="0" u="none" strike="noStrike" kern="1200" cap="none" spc="0" normalizeH="0" baseline="0" noProof="0" dirty="0">
              <a:ln>
                <a:noFill/>
              </a:ln>
              <a:solidFill>
                <a:prstClr val="white"/>
              </a:solidFill>
              <a:effectLst/>
              <a:uLnTx/>
              <a:uFillTx/>
              <a:ea typeface="+mn-ea"/>
              <a:cs typeface="JF Flat"/>
            </a:endParaRPr>
          </a:p>
        </p:txBody>
      </p:sp>
      <p:sp>
        <p:nvSpPr>
          <p:cNvPr id="154" name="Oval 153">
            <a:extLst>
              <a:ext uri="{FF2B5EF4-FFF2-40B4-BE49-F238E27FC236}">
                <a16:creationId xmlns:a16="http://schemas.microsoft.com/office/drawing/2014/main" id="{3E56A2C8-16D0-435A-A098-D13D3C96C560}"/>
              </a:ext>
            </a:extLst>
          </p:cNvPr>
          <p:cNvSpPr/>
          <p:nvPr/>
        </p:nvSpPr>
        <p:spPr>
          <a:xfrm>
            <a:off x="5200862" y="5028599"/>
            <a:ext cx="2166151" cy="1695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Y" sz="2800" b="1" i="0" u="none" strike="noStrike" kern="1200" cap="none" spc="0" normalizeH="0" baseline="0" noProof="0" dirty="0">
                <a:ln>
                  <a:noFill/>
                </a:ln>
                <a:solidFill>
                  <a:prstClr val="white"/>
                </a:solidFill>
                <a:effectLst/>
                <a:uLnTx/>
                <a:uFillTx/>
                <a:ea typeface="+mn-ea"/>
                <a:cs typeface="JF Flat"/>
              </a:rPr>
              <a:t>الجماعات والمجامیع</a:t>
            </a:r>
            <a:endParaRPr kumimoji="0" lang="en-US" sz="2800" b="1" i="0" u="none" strike="noStrike" kern="1200" cap="none" spc="0" normalizeH="0" baseline="0" noProof="0" dirty="0">
              <a:ln>
                <a:noFill/>
              </a:ln>
              <a:solidFill>
                <a:prstClr val="white"/>
              </a:solidFill>
              <a:effectLst/>
              <a:uLnTx/>
              <a:uFillTx/>
              <a:ea typeface="+mn-ea"/>
              <a:cs typeface="JF Flat"/>
            </a:endParaRPr>
          </a:p>
        </p:txBody>
      </p:sp>
      <p:pic>
        <p:nvPicPr>
          <p:cNvPr id="155" name="Picture 154">
            <a:extLst>
              <a:ext uri="{FF2B5EF4-FFF2-40B4-BE49-F238E27FC236}">
                <a16:creationId xmlns:a16="http://schemas.microsoft.com/office/drawing/2014/main" id="{4961E487-6D23-45BE-AC77-AEEE2F7B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00432"/>
            <a:ext cx="3790765" cy="2757568"/>
          </a:xfrm>
          <a:prstGeom prst="rect">
            <a:avLst/>
          </a:prstGeom>
        </p:spPr>
      </p:pic>
      <p:sp>
        <p:nvSpPr>
          <p:cNvPr id="13" name="Arrow: Left 12">
            <a:extLst>
              <a:ext uri="{FF2B5EF4-FFF2-40B4-BE49-F238E27FC236}">
                <a16:creationId xmlns:a16="http://schemas.microsoft.com/office/drawing/2014/main" id="{F88365C5-3FE5-431A-9C9E-7620D8F4286B}"/>
              </a:ext>
            </a:extLst>
          </p:cNvPr>
          <p:cNvSpPr/>
          <p:nvPr/>
        </p:nvSpPr>
        <p:spPr>
          <a:xfrm>
            <a:off x="7513495" y="6125593"/>
            <a:ext cx="923278" cy="2485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ea typeface="+mn-ea"/>
              <a:cs typeface="JF Flat"/>
            </a:endParaRPr>
          </a:p>
        </p:txBody>
      </p:sp>
      <p:sp>
        <p:nvSpPr>
          <p:cNvPr id="15" name="Arrow: Right 14">
            <a:extLst>
              <a:ext uri="{FF2B5EF4-FFF2-40B4-BE49-F238E27FC236}">
                <a16:creationId xmlns:a16="http://schemas.microsoft.com/office/drawing/2014/main" id="{E32E94C3-8990-444C-B217-8384127CD0BC}"/>
              </a:ext>
            </a:extLst>
          </p:cNvPr>
          <p:cNvSpPr/>
          <p:nvPr/>
        </p:nvSpPr>
        <p:spPr>
          <a:xfrm>
            <a:off x="7513495" y="5517470"/>
            <a:ext cx="923278" cy="2485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ea typeface="+mn-ea"/>
              <a:cs typeface="JF Flat"/>
            </a:endParaRPr>
          </a:p>
        </p:txBody>
      </p:sp>
    </p:spTree>
    <p:extLst>
      <p:ext uri="{BB962C8B-B14F-4D97-AF65-F5344CB8AC3E}">
        <p14:creationId xmlns:p14="http://schemas.microsoft.com/office/powerpoint/2010/main" val="4011771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5DC655-C344-4566-9882-A88BF73E9F9D}"/>
              </a:ext>
            </a:extLst>
          </p:cNvPr>
          <p:cNvSpPr txBox="1"/>
          <p:nvPr/>
        </p:nvSpPr>
        <p:spPr>
          <a:xfrm>
            <a:off x="307760" y="135696"/>
            <a:ext cx="11576480" cy="5940088"/>
          </a:xfrm>
          <a:prstGeom prst="rect">
            <a:avLst/>
          </a:prstGeom>
          <a:noFill/>
        </p:spPr>
        <p:txBody>
          <a:bodyPr wrap="square">
            <a:spAutoFit/>
          </a:bodyPr>
          <a:lstStyle/>
          <a:p>
            <a:pPr algn="r" rtl="1"/>
            <a:r>
              <a:rPr lang="ar-IQ" sz="2000" b="1" dirty="0">
                <a:solidFill>
                  <a:prstClr val="black"/>
                </a:solidFill>
              </a:rPr>
              <a:t>2- </a:t>
            </a:r>
            <a:r>
              <a:rPr lang="ku-Arab-IQ" sz="2000" b="1" dirty="0">
                <a:solidFill>
                  <a:prstClr val="black"/>
                </a:solidFill>
              </a:rPr>
              <a:t>وجهة نظر القيمة المضافة (</a:t>
            </a:r>
            <a:r>
              <a:rPr lang="en-US" sz="2000" b="1" dirty="0">
                <a:solidFill>
                  <a:prstClr val="black"/>
                </a:solidFill>
              </a:rPr>
              <a:t>Value-Added Perspective</a:t>
            </a:r>
            <a:r>
              <a:rPr lang="ar-IQ" sz="2000" b="1" dirty="0">
                <a:solidFill>
                  <a:prstClr val="black"/>
                </a:solidFill>
              </a:rPr>
              <a:t>)</a:t>
            </a:r>
            <a:endParaRPr lang="en-US" sz="2000" b="1" dirty="0">
              <a:solidFill>
                <a:prstClr val="black"/>
              </a:solidFill>
            </a:endParaRPr>
          </a:p>
          <a:p>
            <a:pPr lvl="1" algn="r" rtl="1"/>
            <a:r>
              <a:rPr lang="ku-Arab-IQ" sz="2000" dirty="0">
                <a:solidFill>
                  <a:prstClr val="black"/>
                </a:solidFill>
              </a:rPr>
              <a:t>هذا المنظور يركز على القيم والعوامل التي يضيفها الفرد إلى المجموعة أو المجتمع وكيف يمكن أن تؤثر على السلوك الجمعي.</a:t>
            </a:r>
          </a:p>
          <a:p>
            <a:pPr lvl="1" algn="r" rtl="1"/>
            <a:r>
              <a:rPr lang="ku-Arab-IQ" sz="2000" dirty="0">
                <a:solidFill>
                  <a:prstClr val="black"/>
                </a:solidFill>
              </a:rPr>
              <a:t>يشدد على دور الأفراد في إثراء وتطوير العلاقات الاجتماعية والمساهمة في تشكيل القيم والمعايير الاجتماعية.</a:t>
            </a:r>
            <a:endParaRPr lang="ar-IQ" sz="2000" dirty="0">
              <a:solidFill>
                <a:prstClr val="black"/>
              </a:solidFill>
            </a:endParaRPr>
          </a:p>
          <a:p>
            <a:pPr lvl="1" algn="r" rtl="1"/>
            <a:r>
              <a:rPr lang="ar-IQ" sz="2000" dirty="0">
                <a:solidFill>
                  <a:prstClr val="black"/>
                </a:solidFill>
              </a:rPr>
              <a:t>و</a:t>
            </a:r>
            <a:r>
              <a:rPr lang="ku-Arab-IQ" sz="2000" dirty="0">
                <a:solidFill>
                  <a:prstClr val="black"/>
                </a:solidFill>
              </a:rPr>
              <a:t>تُظهر كيف يمكن أن يلعب الفرد دورًا مهمًا في تشكيل السلوك الجماعي وفهمه</a:t>
            </a:r>
            <a:r>
              <a:rPr lang="ar-IQ" sz="2000" dirty="0">
                <a:solidFill>
                  <a:prstClr val="black"/>
                </a:solidFill>
              </a:rPr>
              <a:t>، التي</a:t>
            </a:r>
            <a:r>
              <a:rPr lang="ku-Arab-IQ" sz="2000" dirty="0">
                <a:solidFill>
                  <a:prstClr val="black"/>
                </a:solidFill>
              </a:rPr>
              <a:t> تأسست الوجهة النظرية </a:t>
            </a:r>
            <a:r>
              <a:rPr lang="ar-IQ" sz="2000" dirty="0">
                <a:solidFill>
                  <a:prstClr val="black"/>
                </a:solidFill>
              </a:rPr>
              <a:t>على يد</a:t>
            </a:r>
            <a:r>
              <a:rPr lang="ku-Arab-IQ" sz="2000" dirty="0">
                <a:solidFill>
                  <a:prstClr val="black"/>
                </a:solidFill>
              </a:rPr>
              <a:t> </a:t>
            </a:r>
            <a:r>
              <a:rPr lang="ku-Arab-IQ" sz="2000" dirty="0">
                <a:solidFill>
                  <a:schemeClr val="accent6"/>
                </a:solidFill>
              </a:rPr>
              <a:t>نيل سميلر </a:t>
            </a:r>
            <a:r>
              <a:rPr lang="ku-Arab-IQ" sz="2000" dirty="0">
                <a:solidFill>
                  <a:prstClr val="black"/>
                </a:solidFill>
              </a:rPr>
              <a:t>وهي جزء من التقليد الوظيفي في علم النفس الاجتماعي. </a:t>
            </a:r>
            <a:r>
              <a:rPr lang="ar-IQ" sz="2000" dirty="0">
                <a:solidFill>
                  <a:prstClr val="black"/>
                </a:solidFill>
              </a:rPr>
              <a:t>و</a:t>
            </a:r>
            <a:r>
              <a:rPr lang="ku-Arab-IQ" sz="2000" dirty="0">
                <a:solidFill>
                  <a:prstClr val="black"/>
                </a:solidFill>
              </a:rPr>
              <a:t>تقوم وجهة نظر القيمة المضافة على عدة مفاهيم ومبادئ أساسية:</a:t>
            </a:r>
          </a:p>
          <a:p>
            <a:pPr lvl="1" algn="r" rtl="1"/>
            <a:r>
              <a:rPr lang="ku-Arab-IQ" sz="2000" dirty="0">
                <a:solidFill>
                  <a:prstClr val="black"/>
                </a:solidFill>
              </a:rPr>
              <a:t>يشير نيل سميلر إلى أن السلوك الجمعي يتطلب </a:t>
            </a:r>
            <a:r>
              <a:rPr lang="ku-Arab-IQ" sz="2000" dirty="0">
                <a:solidFill>
                  <a:schemeClr val="accent6"/>
                </a:solidFill>
              </a:rPr>
              <a:t>التصنيف الدقيق </a:t>
            </a:r>
            <a:r>
              <a:rPr lang="ku-Arab-IQ" sz="2000" dirty="0">
                <a:solidFill>
                  <a:prstClr val="black"/>
                </a:solidFill>
              </a:rPr>
              <a:t>للظروف والشروط المؤثرة عليه.</a:t>
            </a:r>
          </a:p>
          <a:p>
            <a:pPr lvl="1" algn="r" rtl="1"/>
            <a:endParaRPr lang="ar-IQ" sz="2000" dirty="0">
              <a:solidFill>
                <a:prstClr val="black"/>
              </a:solidFill>
            </a:endParaRPr>
          </a:p>
          <a:p>
            <a:pPr lvl="1" algn="r" rtl="1"/>
            <a:r>
              <a:rPr lang="ar-IQ" sz="2000" dirty="0">
                <a:solidFill>
                  <a:prstClr val="black"/>
                </a:solidFill>
              </a:rPr>
              <a:t>كما </a:t>
            </a:r>
            <a:r>
              <a:rPr lang="ku-Arab-IQ" sz="2000" dirty="0">
                <a:solidFill>
                  <a:prstClr val="black"/>
                </a:solidFill>
              </a:rPr>
              <a:t>تقترح فكرة </a:t>
            </a:r>
            <a:r>
              <a:rPr lang="ku-Arab-IQ" sz="2000" dirty="0">
                <a:solidFill>
                  <a:schemeClr val="accent6"/>
                </a:solidFill>
              </a:rPr>
              <a:t>القيمة المضافة </a:t>
            </a:r>
            <a:r>
              <a:rPr lang="ku-Arab-IQ" sz="2000" dirty="0">
                <a:solidFill>
                  <a:prstClr val="black"/>
                </a:solidFill>
              </a:rPr>
              <a:t>أن هناك العديد من الظروف التي يجب أن تتواجد بشكل صحيح حتى يتم تحقيق السلوك الجمعي.</a:t>
            </a:r>
          </a:p>
          <a:p>
            <a:pPr lvl="1" algn="r" rtl="1"/>
            <a:r>
              <a:rPr lang="ku-Arab-IQ" sz="2000" dirty="0">
                <a:solidFill>
                  <a:prstClr val="black"/>
                </a:solidFill>
              </a:rPr>
              <a:t>بمعنى آخر، الفرد يضيف "قيمة مضافة" إلى احتمالية حدوث السلوك الجماعي عن طريق مشاركته الفعالة في العمليات الاجتماعية.</a:t>
            </a:r>
          </a:p>
          <a:p>
            <a:pPr lvl="1" algn="r" rtl="1"/>
            <a:endParaRPr lang="ar-IQ" sz="2000" dirty="0">
              <a:solidFill>
                <a:prstClr val="black"/>
              </a:solidFill>
            </a:endParaRPr>
          </a:p>
          <a:p>
            <a:pPr lvl="1" algn="r" rtl="1"/>
            <a:r>
              <a:rPr lang="ar-IQ" sz="2000" dirty="0">
                <a:solidFill>
                  <a:prstClr val="black"/>
                </a:solidFill>
              </a:rPr>
              <a:t>وتركز على </a:t>
            </a:r>
            <a:r>
              <a:rPr lang="ku-Arab-IQ" sz="2000" dirty="0">
                <a:solidFill>
                  <a:prstClr val="black"/>
                </a:solidFill>
              </a:rPr>
              <a:t>وجهة نظر القيمة المضافة </a:t>
            </a:r>
            <a:r>
              <a:rPr lang="ku-Arab-IQ" sz="2000" dirty="0">
                <a:solidFill>
                  <a:schemeClr val="accent6"/>
                </a:solidFill>
              </a:rPr>
              <a:t>تركز على الحالات الفردية </a:t>
            </a:r>
            <a:r>
              <a:rPr lang="ku-Arab-IQ" sz="2000" dirty="0">
                <a:solidFill>
                  <a:prstClr val="black"/>
                </a:solidFill>
              </a:rPr>
              <a:t>وكيف يمكن لكل حالة تحسين فرص حدوث السلوك الجمعي.</a:t>
            </a:r>
          </a:p>
          <a:p>
            <a:pPr lvl="1" algn="r" rtl="1"/>
            <a:r>
              <a:rPr lang="ku-Arab-IQ" sz="2000" dirty="0">
                <a:solidFill>
                  <a:prstClr val="black"/>
                </a:solidFill>
              </a:rPr>
              <a:t>يعني هذا أن الفرد يلعب دورًا في تعزيز السلوك الجمعي من خلال تحسين الظروف المحيطة به وزيادة الفرص.</a:t>
            </a:r>
          </a:p>
        </p:txBody>
      </p:sp>
    </p:spTree>
    <p:extLst>
      <p:ext uri="{BB962C8B-B14F-4D97-AF65-F5344CB8AC3E}">
        <p14:creationId xmlns:p14="http://schemas.microsoft.com/office/powerpoint/2010/main" val="326288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5677352-7A29-4F28-B0AF-A0E639F5ED69}"/>
              </a:ext>
            </a:extLst>
          </p:cNvPr>
          <p:cNvSpPr txBox="1"/>
          <p:nvPr/>
        </p:nvSpPr>
        <p:spPr>
          <a:xfrm>
            <a:off x="236738" y="236945"/>
            <a:ext cx="11718524" cy="6678751"/>
          </a:xfrm>
          <a:prstGeom prst="rect">
            <a:avLst/>
          </a:prstGeom>
          <a:noFill/>
        </p:spPr>
        <p:txBody>
          <a:bodyPr wrap="square">
            <a:spAutoFit/>
          </a:bodyPr>
          <a:lstStyle/>
          <a:p>
            <a:pPr algn="r" rtl="1"/>
            <a:r>
              <a:rPr lang="ar-IQ" sz="1800" b="1" dirty="0">
                <a:solidFill>
                  <a:prstClr val="black"/>
                </a:solidFill>
                <a:latin typeface="+mn-lt"/>
                <a:ea typeface="+mn-ea"/>
                <a:cs typeface="+mn-cs"/>
              </a:rPr>
              <a:t>3</a:t>
            </a:r>
            <a:r>
              <a:rPr lang="ku-Arab-IQ" sz="1800" b="1" dirty="0">
                <a:solidFill>
                  <a:prstClr val="black"/>
                </a:solidFill>
                <a:latin typeface="+mn-lt"/>
                <a:ea typeface="+mn-ea"/>
                <a:cs typeface="+mn-cs"/>
              </a:rPr>
              <a:t>- وجهة نظر التجميع:</a:t>
            </a:r>
            <a:br>
              <a:rPr lang="ku-Arab-IQ" sz="1800" dirty="0">
                <a:solidFill>
                  <a:prstClr val="black"/>
                </a:solidFill>
                <a:latin typeface="+mn-lt"/>
                <a:ea typeface="+mn-ea"/>
                <a:cs typeface="+mn-cs"/>
              </a:rPr>
            </a:br>
            <a:endParaRPr lang="ar-IQ" sz="1800" dirty="0">
              <a:solidFill>
                <a:prstClr val="black"/>
              </a:solidFill>
              <a:latin typeface="+mn-lt"/>
              <a:ea typeface="+mn-ea"/>
              <a:cs typeface="+mn-cs"/>
            </a:endParaRPr>
          </a:p>
          <a:p>
            <a:pPr algn="r" rtl="1"/>
            <a:r>
              <a:rPr lang="ar-IQ" sz="2200" dirty="0">
                <a:solidFill>
                  <a:prstClr val="black"/>
                </a:solidFill>
                <a:latin typeface="+mn-lt"/>
                <a:ea typeface="+mn-ea"/>
                <a:cs typeface="+mn-cs"/>
              </a:rPr>
              <a:t>يرى أن </a:t>
            </a:r>
            <a:r>
              <a:rPr lang="ku-Arab-IQ" sz="2200" dirty="0">
                <a:solidFill>
                  <a:prstClr val="black"/>
                </a:solidFill>
                <a:latin typeface="+mn-lt"/>
                <a:ea typeface="+mn-ea"/>
                <a:cs typeface="+mn-cs"/>
              </a:rPr>
              <a:t>الأفراد في الحشود ككائنات عقلانية</a:t>
            </a:r>
            <a:r>
              <a:rPr lang="ar-IQ" sz="2200" dirty="0">
                <a:solidFill>
                  <a:prstClr val="black"/>
                </a:solidFill>
                <a:latin typeface="+mn-lt"/>
                <a:ea typeface="+mn-ea"/>
                <a:cs typeface="+mn-cs"/>
              </a:rPr>
              <a:t>ويركز على أن </a:t>
            </a:r>
            <a:r>
              <a:rPr lang="ku-Arab-IQ" sz="2200" dirty="0">
                <a:solidFill>
                  <a:prstClr val="black"/>
                </a:solidFill>
                <a:latin typeface="+mn-lt"/>
                <a:ea typeface="+mn-ea"/>
                <a:cs typeface="+mn-cs"/>
              </a:rPr>
              <a:t>السلوك الجمعي </a:t>
            </a:r>
            <a:r>
              <a:rPr lang="ar-IQ" sz="2200" dirty="0">
                <a:solidFill>
                  <a:prstClr val="black"/>
                </a:solidFill>
                <a:latin typeface="+mn-lt"/>
                <a:ea typeface="+mn-ea"/>
                <a:cs typeface="+mn-cs"/>
              </a:rPr>
              <a:t>هو نتيجة</a:t>
            </a:r>
            <a:r>
              <a:rPr lang="ku-Arab-IQ" sz="2200" dirty="0">
                <a:solidFill>
                  <a:prstClr val="black"/>
                </a:solidFill>
                <a:latin typeface="+mn-lt"/>
                <a:ea typeface="+mn-ea"/>
                <a:cs typeface="+mn-cs"/>
              </a:rPr>
              <a:t> العمل الجماعي.</a:t>
            </a:r>
            <a:br>
              <a:rPr lang="ku-Arab-IQ" sz="2200" dirty="0">
                <a:solidFill>
                  <a:prstClr val="black"/>
                </a:solidFill>
                <a:latin typeface="+mn-lt"/>
                <a:ea typeface="+mn-ea"/>
                <a:cs typeface="+mn-cs"/>
              </a:rPr>
            </a:br>
            <a:r>
              <a:rPr lang="ku-Arab-IQ" sz="2200" dirty="0">
                <a:solidFill>
                  <a:prstClr val="black"/>
                </a:solidFill>
                <a:latin typeface="+mn-lt"/>
                <a:ea typeface="+mn-ea"/>
                <a:cs typeface="+mn-cs"/>
              </a:rPr>
              <a:t>وتذكر أن السلوك الجمعي هو تجمع غير مؤسسي، في حين أن العمل الجماعي يقوم على مصلحة مشتركة، وركزت نظرية </a:t>
            </a:r>
            <a:r>
              <a:rPr lang="en-US" sz="2200" dirty="0">
                <a:solidFill>
                  <a:prstClr val="black"/>
                </a:solidFill>
                <a:latin typeface="+mn-lt"/>
                <a:ea typeface="+mn-ea"/>
                <a:cs typeface="+mn-cs"/>
              </a:rPr>
              <a:t>McPhail </a:t>
            </a:r>
            <a:r>
              <a:rPr lang="ar-IQ" sz="2200" dirty="0">
                <a:solidFill>
                  <a:prstClr val="black"/>
                </a:solidFill>
                <a:latin typeface="+mn-lt"/>
                <a:ea typeface="+mn-ea"/>
                <a:cs typeface="+mn-cs"/>
              </a:rPr>
              <a:t> </a:t>
            </a:r>
            <a:r>
              <a:rPr lang="ku-Arab-IQ" sz="2200" dirty="0">
                <a:solidFill>
                  <a:prstClr val="black"/>
                </a:solidFill>
                <a:latin typeface="+mn-lt"/>
                <a:ea typeface="+mn-ea"/>
                <a:cs typeface="+mn-cs"/>
              </a:rPr>
              <a:t>بشكل أساسي على العمليات المرتبطة بسلوك الحشود، بالإضافة إلى دورة حياة التجمعات، وحدد العديد من الأمثلة على السلوك الجمعي المتقارب.</a:t>
            </a:r>
            <a:endParaRPr lang="ar-IQ" sz="2200" dirty="0">
              <a:solidFill>
                <a:prstClr val="black"/>
              </a:solidFill>
              <a:latin typeface="+mn-lt"/>
              <a:ea typeface="+mn-ea"/>
              <a:cs typeface="+mn-cs"/>
            </a:endParaRPr>
          </a:p>
          <a:p>
            <a:pPr algn="r" rtl="1"/>
            <a:endParaRPr lang="ar-IQ" sz="2200" dirty="0">
              <a:solidFill>
                <a:prstClr val="black"/>
              </a:solidFill>
            </a:endParaRPr>
          </a:p>
          <a:p>
            <a:pPr algn="r" rtl="1"/>
            <a:r>
              <a:rPr lang="ar-IQ" sz="2200" dirty="0">
                <a:solidFill>
                  <a:prstClr val="black"/>
                </a:solidFill>
              </a:rPr>
              <a:t>ويشدد هذا المنظور على دور الحشود والمجموعات في تحديد السلوك الجمعي.</a:t>
            </a:r>
          </a:p>
          <a:p>
            <a:pPr algn="r" rtl="1"/>
            <a:r>
              <a:rPr lang="ar-IQ" sz="2200" dirty="0">
                <a:solidFill>
                  <a:prstClr val="black"/>
                </a:solidFill>
              </a:rPr>
              <a:t>يُعتقد أن الفرد يتفاعل مع الآخرين داخل المجموعة، وهذه التفاعلات تلعب دورًا مهمًا في تحديد سلوك الفرد.</a:t>
            </a:r>
          </a:p>
          <a:p>
            <a:pPr algn="r" rtl="1"/>
            <a:endParaRPr lang="ar-IQ" sz="2200" dirty="0">
              <a:solidFill>
                <a:prstClr val="black"/>
              </a:solidFill>
            </a:endParaRPr>
          </a:p>
          <a:p>
            <a:pPr algn="r" rtl="1"/>
            <a:r>
              <a:rPr lang="ar-IQ" sz="2200" dirty="0">
                <a:solidFill>
                  <a:prstClr val="black"/>
                </a:solidFill>
              </a:rPr>
              <a:t>وأن السلوك هي نتيجة للعمل الجماعي أي هو نتيجة التفاعلات والقرارات الجماعية.</a:t>
            </a:r>
          </a:p>
          <a:p>
            <a:pPr algn="r" rtl="1"/>
            <a:r>
              <a:rPr lang="ar-IQ" sz="2200" dirty="0">
                <a:solidFill>
                  <a:prstClr val="black"/>
                </a:solidFill>
              </a:rPr>
              <a:t>يمكن أن يتم تفسير السلوك الاجتماعي من خلال دراسة كيفية تأثير الحشود والمجموعات على اتخاذ القرارات وتشكيل التوجهات.</a:t>
            </a:r>
          </a:p>
          <a:p>
            <a:pPr algn="r" rtl="1"/>
            <a:r>
              <a:rPr lang="ar-IQ" sz="2200" dirty="0">
                <a:solidFill>
                  <a:prstClr val="black"/>
                </a:solidFill>
              </a:rPr>
              <a:t>عتبر الأفراد </a:t>
            </a:r>
            <a:r>
              <a:rPr lang="ar-IQ" sz="2200" dirty="0">
                <a:solidFill>
                  <a:schemeClr val="accent6"/>
                </a:solidFill>
              </a:rPr>
              <a:t>كائنات عقلانية </a:t>
            </a:r>
            <a:r>
              <a:rPr lang="ar-IQ" sz="2200" dirty="0">
                <a:solidFill>
                  <a:prstClr val="black"/>
                </a:solidFill>
              </a:rPr>
              <a:t>قادرة على اتخاذ قرارات والمشاركة في العمل الجماعي.</a:t>
            </a:r>
          </a:p>
          <a:p>
            <a:pPr algn="r" rtl="1"/>
            <a:r>
              <a:rPr lang="ar-IQ" sz="2200" dirty="0">
                <a:solidFill>
                  <a:prstClr val="black"/>
                </a:solidFill>
              </a:rPr>
              <a:t>تؤكد على دور الفرد في تكوين القرارات الجماعية وتأثيره على السلوك الاجتماعي.</a:t>
            </a:r>
          </a:p>
          <a:p>
            <a:pPr algn="r" rtl="1"/>
            <a:r>
              <a:rPr lang="ar-IQ" sz="2200" dirty="0">
                <a:solidFill>
                  <a:prstClr val="black"/>
                </a:solidFill>
              </a:rPr>
              <a:t>بشكل عام، وجهة نظر التجميع تعكس الفهم لكيفية تكوين السلوك كنتيجة للتفاعلات والعمل الجماعي داخل المجموعات والحشود. تعتبر الحشود مؤثرًا قويًا وداعما على الأفراد وتلعب دورًا هامًا في توجيه سلوكهم واتخاذ القرارات الاجتماعية.</a:t>
            </a:r>
          </a:p>
          <a:p>
            <a:pPr algn="r" rtl="1"/>
            <a:endParaRPr lang="en-US" dirty="0"/>
          </a:p>
        </p:txBody>
      </p:sp>
    </p:spTree>
    <p:extLst>
      <p:ext uri="{BB962C8B-B14F-4D97-AF65-F5344CB8AC3E}">
        <p14:creationId xmlns:p14="http://schemas.microsoft.com/office/powerpoint/2010/main" val="3622297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740DE-F08E-4487-A9BD-F4D21EAD3C36}"/>
              </a:ext>
            </a:extLst>
          </p:cNvPr>
          <p:cNvSpPr>
            <a:spLocks noGrp="1"/>
          </p:cNvSpPr>
          <p:nvPr>
            <p:ph type="title"/>
          </p:nvPr>
        </p:nvSpPr>
        <p:spPr/>
        <p:txBody>
          <a:bodyPr>
            <a:normAutofit fontScale="90000"/>
          </a:bodyPr>
          <a:lstStyle/>
          <a:p>
            <a:r>
              <a:rPr lang="ar-IQ" sz="3600" b="1" dirty="0">
                <a:solidFill>
                  <a:prstClr val="black"/>
                </a:solidFill>
              </a:rPr>
              <a:t>الفرق بين </a:t>
            </a:r>
            <a:r>
              <a:rPr lang="ku-Arab-IQ" sz="3600" b="1" dirty="0">
                <a:solidFill>
                  <a:prstClr val="black"/>
                </a:solidFill>
              </a:rPr>
              <a:t>السلوك الجمعي والسلوك الجماعي </a:t>
            </a:r>
            <a:br>
              <a:rPr lang="ku-Arab-IQ" sz="3600" dirty="0">
                <a:solidFill>
                  <a:prstClr val="black"/>
                </a:solidFill>
              </a:rPr>
            </a:br>
            <a:endParaRPr lang="en-US" dirty="0"/>
          </a:p>
        </p:txBody>
      </p:sp>
      <p:sp>
        <p:nvSpPr>
          <p:cNvPr id="4" name="TextBox 3">
            <a:extLst>
              <a:ext uri="{FF2B5EF4-FFF2-40B4-BE49-F238E27FC236}">
                <a16:creationId xmlns:a16="http://schemas.microsoft.com/office/drawing/2014/main" id="{4329DEE8-78FE-449A-A28F-49F7E34252F2}"/>
              </a:ext>
            </a:extLst>
          </p:cNvPr>
          <p:cNvSpPr txBox="1"/>
          <p:nvPr/>
        </p:nvSpPr>
        <p:spPr>
          <a:xfrm>
            <a:off x="346228" y="1291517"/>
            <a:ext cx="11845771" cy="5170646"/>
          </a:xfrm>
          <a:prstGeom prst="rect">
            <a:avLst/>
          </a:prstGeom>
          <a:noFill/>
        </p:spPr>
        <p:txBody>
          <a:bodyPr wrap="square">
            <a:spAutoFit/>
          </a:bodyPr>
          <a:lstStyle/>
          <a:p>
            <a:pPr algn="r" rtl="1"/>
            <a:r>
              <a:rPr lang="ku-Arab-IQ" sz="2200" dirty="0">
                <a:solidFill>
                  <a:prstClr val="black"/>
                </a:solidFill>
              </a:rPr>
              <a:t>هما مفاهيم تستخدم لوصف تصرفات الأفراد في سياق التفاعل مع الآخرين، ولكن لهما اختلافات مهمة:</a:t>
            </a:r>
          </a:p>
          <a:p>
            <a:pPr algn="r" rtl="1"/>
            <a:r>
              <a:rPr lang="ku-Arab-IQ" sz="2200" dirty="0">
                <a:solidFill>
                  <a:prstClr val="black"/>
                </a:solidFill>
              </a:rPr>
              <a:t>1.	السلوك الجماعي:</a:t>
            </a:r>
          </a:p>
          <a:p>
            <a:pPr algn="r" rtl="1"/>
            <a:r>
              <a:rPr lang="ku-Arab-IQ" sz="2200" dirty="0">
                <a:solidFill>
                  <a:prstClr val="black"/>
                </a:solidFill>
              </a:rPr>
              <a:t>•	السلوك الجماعي يشير إلى التصرفات والأفعال التي تتم تحت تأثير الجماعة أو المجموعة. يمكن أن يتم التأثير على السلوك الفردي من قبل التوجهات والقيم والتوقعات الاجتماعية للمجموعة التي ينتمي إليها الشخص.</a:t>
            </a:r>
          </a:p>
          <a:p>
            <a:pPr algn="r" rtl="1"/>
            <a:r>
              <a:rPr lang="ku-Arab-IQ" sz="2200" dirty="0">
                <a:solidFill>
                  <a:prstClr val="black"/>
                </a:solidFill>
              </a:rPr>
              <a:t>•	يمكن أن يكون السلوك الجماعي عرضيًا وغير متعمد في بعض الأحيان، حيث يمكن أن يتأثر الفرد بتصرفات الآخرين دون أن يكون واعيًا تمامًا لهذا التأثير.</a:t>
            </a:r>
          </a:p>
          <a:p>
            <a:pPr algn="r" rtl="1"/>
            <a:r>
              <a:rPr lang="ku-Arab-IQ" sz="2200" dirty="0">
                <a:solidFill>
                  <a:prstClr val="black"/>
                </a:solidFill>
              </a:rPr>
              <a:t>2.	السلوك الجمعي:</a:t>
            </a:r>
          </a:p>
          <a:p>
            <a:pPr algn="r" rtl="1"/>
            <a:r>
              <a:rPr lang="ku-Arab-IQ" sz="2200" dirty="0">
                <a:solidFill>
                  <a:prstClr val="black"/>
                </a:solidFill>
              </a:rPr>
              <a:t>•	السلوك الجمعي هو نوع من السلوك الذي يتم تنظيمه وتنسيقه بوعي من قبل المجموعة أو الجماعة. يشمل هذا السلوك الأنشطة والتصرفات التي تخطط لها وتنفذ من قبل المجموعة بشكل متعاون.</a:t>
            </a:r>
          </a:p>
          <a:p>
            <a:pPr algn="r" rtl="1"/>
            <a:r>
              <a:rPr lang="ku-Arab-IQ" sz="2200" dirty="0">
                <a:solidFill>
                  <a:prstClr val="black"/>
                </a:solidFill>
              </a:rPr>
              <a:t>•	السلوك الجمعي يمكن أن يكون مستندًا إلى أهداف وقواعد ومبادئ مشتركة تتفق عليها المجموعة.</a:t>
            </a:r>
          </a:p>
          <a:p>
            <a:pPr algn="r" rtl="1"/>
            <a:r>
              <a:rPr lang="ku-Arab-IQ" sz="2200" dirty="0">
                <a:solidFill>
                  <a:prstClr val="black"/>
                </a:solidFill>
              </a:rPr>
              <a:t>بشكل عام، الفرق بينهما يتمثل في مدى التنسيق والوعي في التصرفات. السلوك الجماعي يشير إلى تصرفات تم التخطيط لها والتنسيق فيها من قبل المجموعة، بينما السلوك الجمعي يمكن أن يكون أكثر عشوائية وتأثرًا بالعوامل الاجتماعية دون التخطيط المسبق</a:t>
            </a:r>
          </a:p>
        </p:txBody>
      </p:sp>
    </p:spTree>
    <p:extLst>
      <p:ext uri="{BB962C8B-B14F-4D97-AF65-F5344CB8AC3E}">
        <p14:creationId xmlns:p14="http://schemas.microsoft.com/office/powerpoint/2010/main" val="172832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B8E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F576B-FAE1-47F6-A632-E754CDA04ACA}"/>
              </a:ext>
            </a:extLst>
          </p:cNvPr>
          <p:cNvSpPr>
            <a:spLocks noGrp="1"/>
          </p:cNvSpPr>
          <p:nvPr>
            <p:ph type="title"/>
          </p:nvPr>
        </p:nvSpPr>
        <p:spPr/>
        <p:txBody>
          <a:bodyPr/>
          <a:lstStyle/>
          <a:p>
            <a:pPr algn="r" rtl="1"/>
            <a:r>
              <a:rPr lang="ar-IQ" dirty="0">
                <a:solidFill>
                  <a:schemeClr val="bg1"/>
                </a:solidFill>
                <a:latin typeface="JF Flat" panose="02000500000000000000" pitchFamily="2" charset="-78"/>
                <a:cs typeface="+mn-cs"/>
              </a:rPr>
              <a:t>    </a:t>
            </a:r>
            <a:r>
              <a:rPr lang="ar-IQ" b="1" dirty="0">
                <a:latin typeface="+mn-lt"/>
                <a:cs typeface="+mn-cs"/>
              </a:rPr>
              <a:t>التعريف بالسلوك الجماعي:</a:t>
            </a:r>
            <a:endParaRPr lang="en-IN" b="1" dirty="0">
              <a:latin typeface="+mn-lt"/>
              <a:cs typeface="+mn-cs"/>
            </a:endParaRPr>
          </a:p>
        </p:txBody>
      </p:sp>
      <p:sp>
        <p:nvSpPr>
          <p:cNvPr id="152" name="TextBox 151">
            <a:extLst>
              <a:ext uri="{FF2B5EF4-FFF2-40B4-BE49-F238E27FC236}">
                <a16:creationId xmlns:a16="http://schemas.microsoft.com/office/drawing/2014/main" id="{439693BF-F6B2-4AFC-8FDE-F2C9B38C781C}"/>
              </a:ext>
            </a:extLst>
          </p:cNvPr>
          <p:cNvSpPr txBox="1"/>
          <p:nvPr/>
        </p:nvSpPr>
        <p:spPr>
          <a:xfrm>
            <a:off x="506027" y="1091954"/>
            <a:ext cx="11390050" cy="2554545"/>
          </a:xfrm>
          <a:prstGeom prst="rect">
            <a:avLst/>
          </a:prstGeom>
          <a:noFill/>
        </p:spPr>
        <p:txBody>
          <a:bodyPr wrap="square">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ku-Arab-IQ" sz="3200" b="0" i="0" u="none" strike="noStrike" kern="1200" cap="none" spc="0" normalizeH="0" baseline="0" noProof="0" dirty="0">
                <a:ln>
                  <a:noFill/>
                </a:ln>
                <a:solidFill>
                  <a:prstClr val="black"/>
                </a:solidFill>
                <a:effectLst/>
                <a:uLnTx/>
                <a:uFillTx/>
                <a:ea typeface="+mn-ea"/>
                <a:cs typeface="JF Flat"/>
              </a:rPr>
              <a:t>السلوك الجماعي هو مجموعة من </a:t>
            </a:r>
            <a:r>
              <a:rPr kumimoji="0" lang="ku-Arab-IQ" sz="3200" b="1" i="0" u="sng" strike="noStrike" kern="1200" cap="none" spc="0" normalizeH="0" baseline="0" noProof="0" dirty="0">
                <a:ln>
                  <a:noFill/>
                </a:ln>
                <a:solidFill>
                  <a:prstClr val="black"/>
                </a:solidFill>
                <a:effectLst/>
                <a:uLnTx/>
                <a:uFillTx/>
                <a:ea typeface="+mn-ea"/>
                <a:cs typeface="JF Flat"/>
              </a:rPr>
              <a:t>الأفعال والتصرفات </a:t>
            </a:r>
            <a:r>
              <a:rPr kumimoji="0" lang="ku-Arab-IQ" sz="3200" b="0" i="0" u="none" strike="noStrike" kern="1200" cap="none" spc="0" normalizeH="0" baseline="0" noProof="0" dirty="0">
                <a:ln>
                  <a:noFill/>
                </a:ln>
                <a:solidFill>
                  <a:prstClr val="black"/>
                </a:solidFill>
                <a:effectLst/>
                <a:uLnTx/>
                <a:uFillTx/>
                <a:ea typeface="+mn-ea"/>
                <a:cs typeface="JF Flat"/>
              </a:rPr>
              <a:t>التي يقوم بها الأفراد بناءً على التفاعل مع الآخرين والبيئة الاجتماعية المحيطة بهم. يتضمن هذا التصرف الأفعال والقرارات التي يتخذها الفرد كرد فعل على تأثيرات الأفراد الآخرين والقيم والمعتقدات الاجتماعية. يمكن أن يكون السلوك الجماعي إيجابيًا أو سلبيًا، وقد يكون مؤثرًا في تشكيل الثقافة والمجتمعات.</a:t>
            </a:r>
          </a:p>
        </p:txBody>
      </p:sp>
      <p:sp>
        <p:nvSpPr>
          <p:cNvPr id="11" name="Oval 10">
            <a:extLst>
              <a:ext uri="{FF2B5EF4-FFF2-40B4-BE49-F238E27FC236}">
                <a16:creationId xmlns:a16="http://schemas.microsoft.com/office/drawing/2014/main" id="{C490A6F6-FF50-437F-9E4B-91D5BE73A8E1}"/>
              </a:ext>
            </a:extLst>
          </p:cNvPr>
          <p:cNvSpPr/>
          <p:nvPr/>
        </p:nvSpPr>
        <p:spPr>
          <a:xfrm>
            <a:off x="9658905" y="4793939"/>
            <a:ext cx="2166151" cy="1695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Y" sz="2800" b="1" i="0" u="none" strike="noStrike" kern="1200" cap="none" spc="0" normalizeH="0" baseline="0" noProof="0" dirty="0">
                <a:ln>
                  <a:noFill/>
                </a:ln>
                <a:solidFill>
                  <a:prstClr val="white"/>
                </a:solidFill>
                <a:effectLst/>
                <a:uLnTx/>
                <a:uFillTx/>
                <a:ea typeface="+mn-ea"/>
                <a:cs typeface="JF Flat"/>
              </a:rPr>
              <a:t>الأفراد</a:t>
            </a:r>
            <a:endParaRPr kumimoji="0" lang="en-US" sz="2800" b="1" i="0" u="none" strike="noStrike" kern="1200" cap="none" spc="0" normalizeH="0" baseline="0" noProof="0" dirty="0">
              <a:ln>
                <a:noFill/>
              </a:ln>
              <a:solidFill>
                <a:prstClr val="white"/>
              </a:solidFill>
              <a:effectLst/>
              <a:uLnTx/>
              <a:uFillTx/>
              <a:ea typeface="+mn-ea"/>
              <a:cs typeface="JF Flat"/>
            </a:endParaRPr>
          </a:p>
        </p:txBody>
      </p:sp>
      <p:pic>
        <p:nvPicPr>
          <p:cNvPr id="155" name="Picture 154">
            <a:extLst>
              <a:ext uri="{FF2B5EF4-FFF2-40B4-BE49-F238E27FC236}">
                <a16:creationId xmlns:a16="http://schemas.microsoft.com/office/drawing/2014/main" id="{4961E487-6D23-45BE-AC77-AEEE2F7B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00432"/>
            <a:ext cx="3790765" cy="2757568"/>
          </a:xfrm>
          <a:prstGeom prst="rect">
            <a:avLst/>
          </a:prstGeom>
        </p:spPr>
      </p:pic>
      <p:sp>
        <p:nvSpPr>
          <p:cNvPr id="13" name="Arrow: Left 12">
            <a:extLst>
              <a:ext uri="{FF2B5EF4-FFF2-40B4-BE49-F238E27FC236}">
                <a16:creationId xmlns:a16="http://schemas.microsoft.com/office/drawing/2014/main" id="{F88365C5-3FE5-431A-9C9E-7620D8F4286B}"/>
              </a:ext>
            </a:extLst>
          </p:cNvPr>
          <p:cNvSpPr/>
          <p:nvPr/>
        </p:nvSpPr>
        <p:spPr>
          <a:xfrm>
            <a:off x="8596530" y="5930284"/>
            <a:ext cx="923278" cy="2485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ea typeface="+mn-ea"/>
              <a:cs typeface="JF Flat"/>
            </a:endParaRPr>
          </a:p>
        </p:txBody>
      </p:sp>
      <p:sp>
        <p:nvSpPr>
          <p:cNvPr id="15" name="Arrow: Right 14">
            <a:extLst>
              <a:ext uri="{FF2B5EF4-FFF2-40B4-BE49-F238E27FC236}">
                <a16:creationId xmlns:a16="http://schemas.microsoft.com/office/drawing/2014/main" id="{E32E94C3-8990-444C-B217-8384127CD0BC}"/>
              </a:ext>
            </a:extLst>
          </p:cNvPr>
          <p:cNvSpPr/>
          <p:nvPr/>
        </p:nvSpPr>
        <p:spPr>
          <a:xfrm>
            <a:off x="8596530" y="5243955"/>
            <a:ext cx="923278" cy="2485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ea typeface="+mn-ea"/>
              <a:cs typeface="JF Flat"/>
            </a:endParaRPr>
          </a:p>
        </p:txBody>
      </p:sp>
      <p:sp>
        <p:nvSpPr>
          <p:cNvPr id="10" name="Oval 9">
            <a:extLst>
              <a:ext uri="{FF2B5EF4-FFF2-40B4-BE49-F238E27FC236}">
                <a16:creationId xmlns:a16="http://schemas.microsoft.com/office/drawing/2014/main" id="{40964667-47EE-47D0-A2A8-B1CFD71216B8}"/>
              </a:ext>
            </a:extLst>
          </p:cNvPr>
          <p:cNvSpPr/>
          <p:nvPr/>
        </p:nvSpPr>
        <p:spPr>
          <a:xfrm>
            <a:off x="6387480" y="4918228"/>
            <a:ext cx="2166151" cy="1695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Y" sz="2800" b="1" i="0" u="none" strike="noStrike" kern="1200" cap="none" spc="0" normalizeH="0" baseline="0" noProof="0" dirty="0">
                <a:ln>
                  <a:noFill/>
                </a:ln>
                <a:solidFill>
                  <a:prstClr val="white"/>
                </a:solidFill>
                <a:effectLst/>
                <a:uLnTx/>
                <a:uFillTx/>
                <a:ea typeface="+mn-ea"/>
                <a:cs typeface="JF Flat"/>
              </a:rPr>
              <a:t>الأفعال والقرارات</a:t>
            </a:r>
            <a:endParaRPr kumimoji="0" lang="en-US" sz="2800" b="1" i="0" u="none" strike="noStrike" kern="1200" cap="none" spc="0" normalizeH="0" baseline="0" noProof="0" dirty="0">
              <a:ln>
                <a:noFill/>
              </a:ln>
              <a:solidFill>
                <a:prstClr val="white"/>
              </a:solidFill>
              <a:effectLst/>
              <a:uLnTx/>
              <a:uFillTx/>
              <a:ea typeface="+mn-ea"/>
              <a:cs typeface="JF Flat"/>
            </a:endParaRPr>
          </a:p>
        </p:txBody>
      </p:sp>
      <p:sp>
        <p:nvSpPr>
          <p:cNvPr id="12" name="Oval 11">
            <a:extLst>
              <a:ext uri="{FF2B5EF4-FFF2-40B4-BE49-F238E27FC236}">
                <a16:creationId xmlns:a16="http://schemas.microsoft.com/office/drawing/2014/main" id="{CEA09CBE-5ACC-45C7-8848-B64208098E44}"/>
              </a:ext>
            </a:extLst>
          </p:cNvPr>
          <p:cNvSpPr/>
          <p:nvPr/>
        </p:nvSpPr>
        <p:spPr>
          <a:xfrm>
            <a:off x="3790765" y="4949298"/>
            <a:ext cx="2166151" cy="16956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Y" sz="2800" b="1" i="0" u="none" strike="noStrike" kern="1200" cap="none" spc="0" normalizeH="0" baseline="0" noProof="0" dirty="0">
                <a:ln>
                  <a:noFill/>
                </a:ln>
                <a:solidFill>
                  <a:prstClr val="white"/>
                </a:solidFill>
                <a:effectLst/>
                <a:uLnTx/>
                <a:uFillTx/>
                <a:ea typeface="+mn-ea"/>
                <a:cs typeface="JF Flat"/>
              </a:rPr>
              <a:t>الجماعە </a:t>
            </a:r>
            <a:endParaRPr kumimoji="0" lang="en-US" sz="2800" b="1" i="0" u="none" strike="noStrike" kern="1200" cap="none" spc="0" normalizeH="0" baseline="0" noProof="0" dirty="0">
              <a:ln>
                <a:noFill/>
              </a:ln>
              <a:solidFill>
                <a:prstClr val="white"/>
              </a:solidFill>
              <a:effectLst/>
              <a:uLnTx/>
              <a:uFillTx/>
              <a:ea typeface="+mn-ea"/>
              <a:cs typeface="JF Flat"/>
            </a:endParaRPr>
          </a:p>
        </p:txBody>
      </p:sp>
    </p:spTree>
    <p:extLst>
      <p:ext uri="{BB962C8B-B14F-4D97-AF65-F5344CB8AC3E}">
        <p14:creationId xmlns:p14="http://schemas.microsoft.com/office/powerpoint/2010/main" val="3114570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F3F19C7-BBA4-497F-BDCB-0DE4C1F0EF4B}"/>
              </a:ext>
            </a:extLst>
          </p:cNvPr>
          <p:cNvSpPr txBox="1"/>
          <p:nvPr/>
        </p:nvSpPr>
        <p:spPr>
          <a:xfrm>
            <a:off x="125767" y="582067"/>
            <a:ext cx="11940466" cy="5262979"/>
          </a:xfrm>
          <a:prstGeom prst="rect">
            <a:avLst/>
          </a:prstGeom>
          <a:noFill/>
        </p:spPr>
        <p:txBody>
          <a:bodyPr wrap="square">
            <a:spAutoFit/>
          </a:bodyPr>
          <a:lstStyle/>
          <a:p>
            <a:pPr algn="r"/>
            <a:r>
              <a:rPr lang="ar-SY" sz="2400" dirty="0">
                <a:solidFill>
                  <a:prstClr val="black"/>
                </a:solidFill>
              </a:rPr>
              <a:t>یرکز على </a:t>
            </a:r>
            <a:r>
              <a:rPr lang="ku-Arab-IQ" sz="2400" dirty="0">
                <a:solidFill>
                  <a:prstClr val="black"/>
                </a:solidFill>
              </a:rPr>
              <a:t>دراسة </a:t>
            </a:r>
            <a:r>
              <a:rPr lang="ar-SY" sz="2400" dirty="0">
                <a:solidFill>
                  <a:prstClr val="black"/>
                </a:solidFill>
              </a:rPr>
              <a:t>سلوک </a:t>
            </a:r>
            <a:r>
              <a:rPr lang="ku-Arab-IQ" sz="2400" dirty="0">
                <a:solidFill>
                  <a:prstClr val="black"/>
                </a:solidFill>
              </a:rPr>
              <a:t>الجمهور </a:t>
            </a:r>
            <a:r>
              <a:rPr lang="ar-SY" sz="2400" dirty="0">
                <a:solidFill>
                  <a:prstClr val="black"/>
                </a:solidFill>
              </a:rPr>
              <a:t>ال</a:t>
            </a:r>
            <a:r>
              <a:rPr lang="ku-Arab-IQ" sz="2400" dirty="0">
                <a:solidFill>
                  <a:prstClr val="black"/>
                </a:solidFill>
              </a:rPr>
              <a:t>غير المنظم الجمعي</a:t>
            </a:r>
            <a:r>
              <a:rPr lang="ar-SY" sz="2400" dirty="0">
                <a:solidFill>
                  <a:prstClr val="black"/>
                </a:solidFill>
              </a:rPr>
              <a:t>،</a:t>
            </a:r>
            <a:r>
              <a:rPr lang="ku-Arab-IQ" sz="2400" dirty="0">
                <a:solidFill>
                  <a:prstClr val="black"/>
                </a:solidFill>
              </a:rPr>
              <a:t> بينما تهتم الدراسات الاجتماعية الأخرى بدراسة السلوك الاجتماعي المنظم</a:t>
            </a:r>
            <a:r>
              <a:rPr lang="ar-SY" sz="2400" dirty="0">
                <a:solidFill>
                  <a:prstClr val="black"/>
                </a:solidFill>
              </a:rPr>
              <a:t> داخل المن</a:t>
            </a:r>
            <a:r>
              <a:rPr lang="ar-IQ" sz="2400" dirty="0">
                <a:solidFill>
                  <a:prstClr val="black"/>
                </a:solidFill>
              </a:rPr>
              <a:t>ظ</a:t>
            </a:r>
            <a:r>
              <a:rPr lang="ar-SY" sz="2400" dirty="0">
                <a:solidFill>
                  <a:prstClr val="black"/>
                </a:solidFill>
              </a:rPr>
              <a:t>مات والمجامیع الاخرى</a:t>
            </a:r>
            <a:r>
              <a:rPr lang="ku-Arab-IQ" sz="2400" dirty="0">
                <a:solidFill>
                  <a:prstClr val="black"/>
                </a:solidFill>
              </a:rPr>
              <a:t> الذي تحدده القوانين والعادات والتقاليد والقيم الاجتماعية.</a:t>
            </a:r>
            <a:endParaRPr lang="ar-IQ" sz="2400" dirty="0">
              <a:solidFill>
                <a:prstClr val="black"/>
              </a:solidFill>
            </a:endParaRPr>
          </a:p>
          <a:p>
            <a:pPr algn="r"/>
            <a:r>
              <a:rPr lang="ku-Arab-IQ" sz="2400" dirty="0">
                <a:solidFill>
                  <a:prstClr val="black"/>
                </a:solidFill>
              </a:rPr>
              <a:t> </a:t>
            </a:r>
            <a:r>
              <a:rPr lang="ar-IQ" sz="2400" b="1" dirty="0">
                <a:solidFill>
                  <a:prstClr val="black"/>
                </a:solidFill>
              </a:rPr>
              <a:t>ا</a:t>
            </a:r>
            <a:r>
              <a:rPr lang="ku-Arab-IQ" sz="2400" b="1" dirty="0">
                <a:solidFill>
                  <a:prstClr val="black"/>
                </a:solidFill>
              </a:rPr>
              <a:t>لسلوك غير المنظم:</a:t>
            </a:r>
          </a:p>
          <a:p>
            <a:pPr algn="r"/>
            <a:r>
              <a:rPr lang="ku-Arab-IQ" sz="2400" dirty="0">
                <a:solidFill>
                  <a:prstClr val="black"/>
                </a:solidFill>
              </a:rPr>
              <a:t>السلوك غير المنظم يشير إلى التصرفات والأفعال التي تحدث دون تنظيم مسبق أو تنسيق مشدد. هذا النوع من السلوك يمكن أن يكون غالبًا تفاعليًا ويرتبط بتفاعلات فردية أو تصرفات فردية دون تخطيط مسبق من قبل مجموعة كبيرة من الأفراد. على سبيل المثال، الاحتجاجات الشعبية غالبًا ما تظهر على شكل سلوك غير منظم حيث يتحدث الأفراد عن قضاياهم بشكل فردي دون تنسيق مسبق.</a:t>
            </a:r>
          </a:p>
          <a:p>
            <a:pPr algn="r"/>
            <a:r>
              <a:rPr lang="ku-Arab-IQ" sz="2400" b="1" dirty="0">
                <a:solidFill>
                  <a:prstClr val="black"/>
                </a:solidFill>
              </a:rPr>
              <a:t>السلوك المنظم:</a:t>
            </a:r>
          </a:p>
          <a:p>
            <a:pPr algn="r"/>
            <a:r>
              <a:rPr lang="ku-Arab-IQ" sz="2400" dirty="0">
                <a:solidFill>
                  <a:prstClr val="black"/>
                </a:solidFill>
              </a:rPr>
              <a:t>هو العكس تمامًا، حيث يشير إلى الأفعال والسلوكيات التي تتم بتنظيم وتنسيق مسبق من قبل مجموعة أو هيئة معينة. هذا النوع من السلوك يكون غالبًا مرتبطًا بخطط وبرامج ومبادرات تم التخطيط لها مسبقًا. على سبيل المثال، الاحتفالات الوطنية أو الفعاليات الكبيرة تعد أمثلة على سلوك منظم حيث يكون هناك جدول زمني وبرنامج محدد للأنشطة.</a:t>
            </a:r>
            <a:endParaRPr lang="en-US" sz="2400" dirty="0">
              <a:solidFill>
                <a:prstClr val="black"/>
              </a:solidFill>
            </a:endParaRPr>
          </a:p>
        </p:txBody>
      </p:sp>
    </p:spTree>
    <p:extLst>
      <p:ext uri="{BB962C8B-B14F-4D97-AF65-F5344CB8AC3E}">
        <p14:creationId xmlns:p14="http://schemas.microsoft.com/office/powerpoint/2010/main" val="265358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C6D37-221E-4ACD-9594-B46746C08434}"/>
              </a:ext>
            </a:extLst>
          </p:cNvPr>
          <p:cNvSpPr>
            <a:spLocks noGrp="1"/>
          </p:cNvSpPr>
          <p:nvPr>
            <p:ph type="title"/>
          </p:nvPr>
        </p:nvSpPr>
        <p:spPr>
          <a:xfrm>
            <a:off x="0" y="-133942"/>
            <a:ext cx="12191998" cy="1089025"/>
          </a:xfrm>
        </p:spPr>
        <p:txBody>
          <a:bodyPr/>
          <a:lstStyle/>
          <a:p>
            <a:r>
              <a:rPr lang="ar-SY" b="1" dirty="0">
                <a:solidFill>
                  <a:schemeClr val="bg1"/>
                </a:solidFill>
              </a:rPr>
              <a:t>اتجاه السلوک                     ایجابی                     سلبی </a:t>
            </a:r>
            <a:endParaRPr lang="en-US" dirty="0"/>
          </a:p>
        </p:txBody>
      </p:sp>
      <p:sp>
        <p:nvSpPr>
          <p:cNvPr id="4" name="TextBox 3">
            <a:extLst>
              <a:ext uri="{FF2B5EF4-FFF2-40B4-BE49-F238E27FC236}">
                <a16:creationId xmlns:a16="http://schemas.microsoft.com/office/drawing/2014/main" id="{8DD1FC1A-79FE-400D-9B2F-4D0B949A92C8}"/>
              </a:ext>
            </a:extLst>
          </p:cNvPr>
          <p:cNvSpPr txBox="1"/>
          <p:nvPr/>
        </p:nvSpPr>
        <p:spPr>
          <a:xfrm>
            <a:off x="186431" y="753563"/>
            <a:ext cx="12005569" cy="5262979"/>
          </a:xfrm>
          <a:prstGeom prst="rect">
            <a:avLst/>
          </a:prstGeom>
          <a:noFill/>
        </p:spPr>
        <p:txBody>
          <a:bodyPr wrap="square">
            <a:spAutoFit/>
          </a:bodyPr>
          <a:lstStyle/>
          <a:p>
            <a:pPr algn="r" rtl="1">
              <a:buFont typeface="+mj-lt"/>
              <a:buAutoNum type="arabicPeriod"/>
            </a:pPr>
            <a:r>
              <a:rPr lang="ku-Arab-IQ" sz="2400" b="1" dirty="0">
                <a:solidFill>
                  <a:prstClr val="black"/>
                </a:solidFill>
              </a:rPr>
              <a:t>الاتجاه الإيجابي في السلوك الجماعي:</a:t>
            </a:r>
            <a:endParaRPr lang="ar-IQ" sz="2400" b="1" dirty="0">
              <a:solidFill>
                <a:prstClr val="black"/>
              </a:solidFill>
            </a:endParaRPr>
          </a:p>
          <a:p>
            <a:pPr algn="r" rtl="1"/>
            <a:r>
              <a:rPr lang="ku-Arab-IQ" sz="2400" dirty="0">
                <a:solidFill>
                  <a:prstClr val="black"/>
                </a:solidFill>
              </a:rPr>
              <a:t> الاتجاه الإيجابي يعبر عن تأثير السلوك الجماعي الذي يكون مفيدًا ومثمرًا للفرد والمجتمع. هذا يعني أن السلوك يساهم في تحقيق أهداف إيجابية، مثل تعزيز التعاون والتضامن بين الأفراد، وتعزيز التنمية الاجتماعية والاقتصادية، وتحسين الصحة والرفاهية. على سبيل المثال، إذا تعاونت المجموعات لمساعدة الفقراء أو للمساهمة في الحلول الاجتماعية، فإن هذا سيعتبر اتجاهًا إيجابيًا.</a:t>
            </a:r>
          </a:p>
          <a:p>
            <a:pPr algn="r" rtl="1">
              <a:buFont typeface="+mj-lt"/>
              <a:buAutoNum type="arabicPeriod"/>
            </a:pPr>
            <a:r>
              <a:rPr lang="ku-Arab-IQ" sz="2400" b="1" dirty="0">
                <a:solidFill>
                  <a:prstClr val="black"/>
                </a:solidFill>
              </a:rPr>
              <a:t>الاتجاه السلبي في السلوك الجماعي: </a:t>
            </a:r>
            <a:endParaRPr lang="ar-IQ" sz="2400" b="1" dirty="0">
              <a:solidFill>
                <a:prstClr val="black"/>
              </a:solidFill>
            </a:endParaRPr>
          </a:p>
          <a:p>
            <a:pPr algn="r" rtl="1"/>
            <a:r>
              <a:rPr lang="ku-Arab-IQ" sz="2400" dirty="0">
                <a:solidFill>
                  <a:prstClr val="black"/>
                </a:solidFill>
              </a:rPr>
              <a:t>الاتجاه السلبي يشير إلى تأثير السلوك الجماعي الذي يكون ضارًا أو له تأثير سلبي على الفرد والمجتمع. يمكن أن يكون هذا التأثير على شكل تفاقم للصراعات، أو تصاعد للعنف، أو زيادة في التفرقة والتمييز. السلوك الجماعي السلبي يمكن أن يؤدي أيضًا إلى تقويض القيم والمبادئ الاجتماعية والتآكل في البيئة الاجتماعية. على سبيل المثال، إذا قاد الصراع الاجتماعي إلى اندلاع أعمال عنف وتدمير في المجتمع، فإن هذا سيعتبر اتجاهًا سلبيًا.</a:t>
            </a:r>
          </a:p>
          <a:p>
            <a:pPr algn="r"/>
            <a:r>
              <a:rPr lang="ku-Arab-IQ" sz="2400" dirty="0">
                <a:solidFill>
                  <a:prstClr val="black"/>
                </a:solidFill>
              </a:rPr>
              <a:t>التأثير الإيجابي والسلبي للسلوك الجماعي يعتمد على طبيعة وأهداف السلوك وكيف يتم توجيهه. من الضروري فهم هذه الديناميات لتعزيز التعاون وبناء مجتمعات صحية ومزدهرة.</a:t>
            </a:r>
          </a:p>
        </p:txBody>
      </p:sp>
      <p:sp>
        <p:nvSpPr>
          <p:cNvPr id="5" name="Arrow: Left-Right 4">
            <a:extLst>
              <a:ext uri="{FF2B5EF4-FFF2-40B4-BE49-F238E27FC236}">
                <a16:creationId xmlns:a16="http://schemas.microsoft.com/office/drawing/2014/main" id="{5A6076BC-4921-4FE8-A8B3-5045113883E3}"/>
              </a:ext>
            </a:extLst>
          </p:cNvPr>
          <p:cNvSpPr/>
          <p:nvPr/>
        </p:nvSpPr>
        <p:spPr>
          <a:xfrm>
            <a:off x="2414726" y="410570"/>
            <a:ext cx="1766656" cy="337351"/>
          </a:xfrm>
          <a:prstGeom prst="lef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54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F6A6-ACE8-4A57-B211-BE9973B4A659}"/>
              </a:ext>
            </a:extLst>
          </p:cNvPr>
          <p:cNvSpPr>
            <a:spLocks noGrp="1"/>
          </p:cNvSpPr>
          <p:nvPr>
            <p:ph type="title"/>
          </p:nvPr>
        </p:nvSpPr>
        <p:spPr/>
        <p:txBody>
          <a:bodyPr>
            <a:normAutofit fontScale="90000"/>
          </a:bodyPr>
          <a:lstStyle/>
          <a:p>
            <a:r>
              <a:rPr lang="ar-SA" b="1" dirty="0">
                <a:solidFill>
                  <a:schemeClr val="bg1"/>
                </a:solidFill>
              </a:rPr>
              <a:t>السلوك الجمعي والسلوك الجماعي </a:t>
            </a:r>
            <a:br>
              <a:rPr lang="en-US" sz="1800" dirty="0">
                <a:effectLst/>
                <a:latin typeface="Calibri" panose="020F0502020204030204" pitchFamily="34" charset="0"/>
                <a:ea typeface="Times New Roman" panose="02020603050405020304" pitchFamily="18" charset="0"/>
                <a:cs typeface="Arial" panose="020B0604020202020204" pitchFamily="34" charset="0"/>
              </a:rPr>
            </a:br>
            <a:endParaRPr lang="en-US" dirty="0"/>
          </a:p>
        </p:txBody>
      </p:sp>
      <p:sp>
        <p:nvSpPr>
          <p:cNvPr id="4" name="TextBox 3">
            <a:extLst>
              <a:ext uri="{FF2B5EF4-FFF2-40B4-BE49-F238E27FC236}">
                <a16:creationId xmlns:a16="http://schemas.microsoft.com/office/drawing/2014/main" id="{DF9323EF-4041-40B1-83EC-2F33066BB86F}"/>
              </a:ext>
            </a:extLst>
          </p:cNvPr>
          <p:cNvSpPr txBox="1"/>
          <p:nvPr/>
        </p:nvSpPr>
        <p:spPr>
          <a:xfrm>
            <a:off x="1" y="917760"/>
            <a:ext cx="12191999" cy="5785686"/>
          </a:xfrm>
          <a:prstGeom prst="rect">
            <a:avLst/>
          </a:prstGeom>
          <a:noFill/>
        </p:spPr>
        <p:txBody>
          <a:bodyPr wrap="square">
            <a:spAutoFit/>
          </a:bodyPr>
          <a:lstStyle/>
          <a:p>
            <a:pPr marL="0" marR="0" algn="r" rtl="1">
              <a:lnSpc>
                <a:spcPct val="107000"/>
              </a:lnSpc>
              <a:spcBef>
                <a:spcPts val="0"/>
              </a:spcBef>
              <a:spcAft>
                <a:spcPts val="1500"/>
              </a:spcAft>
            </a:pPr>
            <a:r>
              <a:rPr lang="ar-SA" sz="2400" dirty="0">
                <a:solidFill>
                  <a:prstClr val="black"/>
                </a:solidFill>
              </a:rPr>
              <a:t>هما مفاهيم تستخدم لوصف تصرفات الأفراد في سياق التفاعل مع الآخرين، ولكن لهما اختلافات مهمة</a:t>
            </a:r>
            <a:r>
              <a:rPr lang="en-US" sz="2400" dirty="0">
                <a:solidFill>
                  <a:prstClr val="black"/>
                </a:solidFill>
              </a:rPr>
              <a:t>:</a:t>
            </a:r>
          </a:p>
          <a:p>
            <a:pPr marL="342900" marR="0" lvl="0" indent="-342900" algn="r" rtl="1">
              <a:lnSpc>
                <a:spcPct val="107000"/>
              </a:lnSpc>
              <a:spcBef>
                <a:spcPts val="0"/>
              </a:spcBef>
              <a:spcAft>
                <a:spcPts val="0"/>
              </a:spcAft>
              <a:buFont typeface="+mj-lt"/>
              <a:buAutoNum type="arabicPeriod"/>
              <a:tabLst>
                <a:tab pos="457200" algn="l"/>
              </a:tabLst>
            </a:pPr>
            <a:r>
              <a:rPr lang="ar-SA" sz="2400" dirty="0">
                <a:solidFill>
                  <a:prstClr val="black"/>
                </a:solidFill>
              </a:rPr>
              <a:t>السلوك الجماعي</a:t>
            </a:r>
            <a:r>
              <a:rPr lang="en-US" sz="2400" dirty="0">
                <a:solidFill>
                  <a:prstClr val="black"/>
                </a:solidFill>
              </a:rPr>
              <a:t>:</a:t>
            </a:r>
          </a:p>
          <a:p>
            <a:pPr marL="742950" marR="0" lvl="1" indent="-285750" algn="r" rtl="1">
              <a:lnSpc>
                <a:spcPct val="107000"/>
              </a:lnSpc>
              <a:spcBef>
                <a:spcPts val="0"/>
              </a:spcBef>
              <a:spcAft>
                <a:spcPts val="0"/>
              </a:spcAft>
              <a:buSzPts val="1000"/>
              <a:buFont typeface="Symbol" panose="05050102010706020507" pitchFamily="18" charset="2"/>
              <a:buChar char=""/>
              <a:tabLst>
                <a:tab pos="914400" algn="l"/>
              </a:tabLst>
            </a:pPr>
            <a:r>
              <a:rPr lang="ar-SA" sz="2400" dirty="0">
                <a:solidFill>
                  <a:prstClr val="black"/>
                </a:solidFill>
              </a:rPr>
              <a:t>السلوك الجماعي يشير إلى التصرفات والأفعال التي تتم تحت تأثير الجماعة أو المجموعة. يمكن أن يتم التأثير على السلوك الفردي من قبل التوجهات والقيم والتوقعات الاجتماعية للمجموعة التي ينتمي إليها الشخص</a:t>
            </a:r>
            <a:r>
              <a:rPr lang="en-US" sz="2400" dirty="0">
                <a:solidFill>
                  <a:prstClr val="black"/>
                </a:solidFill>
              </a:rPr>
              <a:t>.</a:t>
            </a:r>
          </a:p>
          <a:p>
            <a:pPr marL="742950" marR="0" lvl="1" indent="-285750" algn="r" rtl="1">
              <a:lnSpc>
                <a:spcPct val="107000"/>
              </a:lnSpc>
              <a:spcBef>
                <a:spcPts val="0"/>
              </a:spcBef>
              <a:spcAft>
                <a:spcPts val="0"/>
              </a:spcAft>
              <a:buSzPts val="1000"/>
              <a:buFont typeface="Symbol" panose="05050102010706020507" pitchFamily="18" charset="2"/>
              <a:buChar char=""/>
              <a:tabLst>
                <a:tab pos="914400" algn="l"/>
              </a:tabLst>
            </a:pPr>
            <a:r>
              <a:rPr lang="ar-SA" sz="2400" dirty="0">
                <a:solidFill>
                  <a:prstClr val="black"/>
                </a:solidFill>
              </a:rPr>
              <a:t>يمكن أن يكون السلوك الجماعي عرضيًا وغير متعمد في بعض الأحيان، حيث يمكن أن يتأثر الفرد بتصرفات الآخرين دون أن يكون واعيًا تمامًا لهذا التأثير</a:t>
            </a:r>
            <a:r>
              <a:rPr lang="en-US" sz="2400" dirty="0">
                <a:solidFill>
                  <a:prstClr val="black"/>
                </a:solidFill>
              </a:rPr>
              <a:t>.</a:t>
            </a:r>
          </a:p>
          <a:p>
            <a:pPr marL="342900" marR="0" lvl="0" indent="-342900" algn="r" rtl="1">
              <a:lnSpc>
                <a:spcPct val="107000"/>
              </a:lnSpc>
              <a:spcBef>
                <a:spcPts val="0"/>
              </a:spcBef>
              <a:spcAft>
                <a:spcPts val="0"/>
              </a:spcAft>
              <a:buFont typeface="+mj-lt"/>
              <a:buAutoNum type="arabicPeriod"/>
              <a:tabLst>
                <a:tab pos="457200" algn="l"/>
              </a:tabLst>
            </a:pPr>
            <a:r>
              <a:rPr lang="ar-SA" sz="2400" dirty="0">
                <a:solidFill>
                  <a:prstClr val="black"/>
                </a:solidFill>
              </a:rPr>
              <a:t>السلوك الجمعي</a:t>
            </a:r>
            <a:r>
              <a:rPr lang="en-US" sz="2400" dirty="0">
                <a:solidFill>
                  <a:prstClr val="black"/>
                </a:solidFill>
              </a:rPr>
              <a:t>:</a:t>
            </a:r>
          </a:p>
          <a:p>
            <a:pPr marL="742950" marR="0" lvl="1" indent="-285750" algn="r" rtl="1">
              <a:lnSpc>
                <a:spcPct val="107000"/>
              </a:lnSpc>
              <a:spcBef>
                <a:spcPts val="0"/>
              </a:spcBef>
              <a:spcAft>
                <a:spcPts val="0"/>
              </a:spcAft>
              <a:buSzPts val="1000"/>
              <a:buFont typeface="Symbol" panose="05050102010706020507" pitchFamily="18" charset="2"/>
              <a:buChar char=""/>
              <a:tabLst>
                <a:tab pos="914400" algn="l"/>
              </a:tabLst>
            </a:pPr>
            <a:r>
              <a:rPr lang="ar-SA" sz="2400" dirty="0">
                <a:solidFill>
                  <a:prstClr val="black"/>
                </a:solidFill>
              </a:rPr>
              <a:t>السلوك الجمعي هو نوع من السلوك الذي يتم تنظيمه وتنسيقه بوعي من قبل المجموعة أو الجماعة. يشمل هذا السلوك الأنشطة والتصرفات التي تخطط لها وتنفذ من قبل المجموعة بشكل متعاون</a:t>
            </a:r>
            <a:r>
              <a:rPr lang="en-US" sz="2400" dirty="0">
                <a:solidFill>
                  <a:prstClr val="black"/>
                </a:solidFill>
              </a:rPr>
              <a:t>.</a:t>
            </a:r>
          </a:p>
          <a:p>
            <a:pPr marL="742950" marR="0" lvl="1" indent="-285750" algn="r" rtl="1">
              <a:lnSpc>
                <a:spcPct val="107000"/>
              </a:lnSpc>
              <a:spcBef>
                <a:spcPts val="0"/>
              </a:spcBef>
              <a:spcAft>
                <a:spcPts val="0"/>
              </a:spcAft>
              <a:buSzPts val="1000"/>
              <a:buFont typeface="Symbol" panose="05050102010706020507" pitchFamily="18" charset="2"/>
              <a:buChar char=""/>
              <a:tabLst>
                <a:tab pos="914400" algn="l"/>
              </a:tabLst>
            </a:pPr>
            <a:r>
              <a:rPr lang="ar-SA" sz="2400" dirty="0">
                <a:solidFill>
                  <a:prstClr val="black"/>
                </a:solidFill>
              </a:rPr>
              <a:t>السلوك الجمعي يمكن أن يكون مستندًا إلى أهداف وقواعد ومبادئ مشتركة تتفق عليها المجموعة</a:t>
            </a:r>
            <a:r>
              <a:rPr lang="en-US" sz="2400" dirty="0">
                <a:solidFill>
                  <a:prstClr val="black"/>
                </a:solidFill>
              </a:rPr>
              <a:t>.</a:t>
            </a:r>
          </a:p>
        </p:txBody>
      </p:sp>
    </p:spTree>
    <p:extLst>
      <p:ext uri="{BB962C8B-B14F-4D97-AF65-F5344CB8AC3E}">
        <p14:creationId xmlns:p14="http://schemas.microsoft.com/office/powerpoint/2010/main" val="3067356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1798D-5E7F-43F0-998E-92DD48EC02E8}"/>
              </a:ext>
            </a:extLst>
          </p:cNvPr>
          <p:cNvSpPr>
            <a:spLocks noGrp="1"/>
          </p:cNvSpPr>
          <p:nvPr>
            <p:ph type="title"/>
          </p:nvPr>
        </p:nvSpPr>
        <p:spPr>
          <a:xfrm>
            <a:off x="1" y="136525"/>
            <a:ext cx="12191998" cy="715731"/>
          </a:xfrm>
        </p:spPr>
        <p:txBody>
          <a:bodyPr/>
          <a:lstStyle/>
          <a:p>
            <a:pPr rtl="1"/>
            <a:r>
              <a:rPr lang="ku-Arab-IQ" dirty="0"/>
              <a:t>•</a:t>
            </a:r>
            <a:r>
              <a:rPr lang="ku-Arab-IQ" sz="2800" b="1" dirty="0">
                <a:solidFill>
                  <a:schemeClr val="bg1"/>
                </a:solidFill>
                <a:latin typeface="+mn-lt"/>
                <a:ea typeface="+mn-ea"/>
                <a:cs typeface="+mn-cs"/>
              </a:rPr>
              <a:t>	أنماط السلوك الجمعي في علم النفس الاجتماعي</a:t>
            </a:r>
            <a:endParaRPr lang="en-US" sz="2400" b="1" dirty="0">
              <a:solidFill>
                <a:schemeClr val="bg1"/>
              </a:solidFill>
              <a:latin typeface="+mn-lt"/>
              <a:ea typeface="+mn-ea"/>
              <a:cs typeface="+mn-cs"/>
            </a:endParaRPr>
          </a:p>
        </p:txBody>
      </p:sp>
      <p:sp>
        <p:nvSpPr>
          <p:cNvPr id="4" name="TextBox 3">
            <a:extLst>
              <a:ext uri="{FF2B5EF4-FFF2-40B4-BE49-F238E27FC236}">
                <a16:creationId xmlns:a16="http://schemas.microsoft.com/office/drawing/2014/main" id="{1EF2BBEF-532F-4280-8A16-92FC1227E1ED}"/>
              </a:ext>
            </a:extLst>
          </p:cNvPr>
          <p:cNvSpPr txBox="1"/>
          <p:nvPr/>
        </p:nvSpPr>
        <p:spPr>
          <a:xfrm>
            <a:off x="473474" y="941032"/>
            <a:ext cx="11523216" cy="5632311"/>
          </a:xfrm>
          <a:prstGeom prst="rect">
            <a:avLst/>
          </a:prstGeom>
          <a:noFill/>
        </p:spPr>
        <p:txBody>
          <a:bodyPr wrap="square">
            <a:spAutoFit/>
          </a:bodyPr>
          <a:lstStyle/>
          <a:p>
            <a:pPr algn="r" rtl="1"/>
            <a:r>
              <a:rPr lang="ku-Arab-IQ" sz="2000" dirty="0">
                <a:solidFill>
                  <a:prstClr val="black"/>
                </a:solidFill>
              </a:rPr>
              <a:t>هذه الأنماط ليست دائمًا مستقلة بل يمكن أن تتداخل وتترابط. وفهم هذه الأنماط يساعد على دراسة السلوك الاجتماعي وتحليل تأثير العوامل المختلفة على سلوك الأفراد والمجموعات في المجتمع.</a:t>
            </a:r>
            <a:r>
              <a:rPr lang="ar-IQ" sz="2000" dirty="0">
                <a:solidFill>
                  <a:prstClr val="black"/>
                </a:solidFill>
              </a:rPr>
              <a:t> و</a:t>
            </a:r>
            <a:r>
              <a:rPr lang="ku-Arab-IQ" sz="2000" dirty="0">
                <a:solidFill>
                  <a:prstClr val="black"/>
                </a:solidFill>
              </a:rPr>
              <a:t>تشير إلى أنماط مختلفة من السلوك الذي يمكن رصدها وفهمها في سياق المجموعات والمجتمعات</a:t>
            </a:r>
            <a:r>
              <a:rPr lang="ar-IQ" sz="2000" dirty="0">
                <a:solidFill>
                  <a:prstClr val="black"/>
                </a:solidFill>
              </a:rPr>
              <a:t> التي </a:t>
            </a:r>
            <a:r>
              <a:rPr lang="ku-Arab-IQ" sz="2000" dirty="0">
                <a:solidFill>
                  <a:prstClr val="black"/>
                </a:solidFill>
              </a:rPr>
              <a:t>تساعد على تصنيف وتفسير السلوك الاجتماعي </a:t>
            </a:r>
            <a:r>
              <a:rPr lang="ar-IQ" sz="2000" dirty="0">
                <a:solidFill>
                  <a:prstClr val="black"/>
                </a:solidFill>
              </a:rPr>
              <a:t>ومن هذه </a:t>
            </a:r>
            <a:r>
              <a:rPr lang="ku-Arab-IQ" sz="2000" dirty="0">
                <a:solidFill>
                  <a:prstClr val="black"/>
                </a:solidFill>
              </a:rPr>
              <a:t>الأنماط:</a:t>
            </a:r>
          </a:p>
          <a:p>
            <a:pPr algn="r" rtl="1"/>
            <a:r>
              <a:rPr lang="ku-Arab-IQ" sz="2000" b="1" dirty="0">
                <a:solidFill>
                  <a:prstClr val="black"/>
                </a:solidFill>
              </a:rPr>
              <a:t>السلوك الجمعي السببي:</a:t>
            </a:r>
            <a:endParaRPr lang="ku-Arab-IQ" sz="2000" dirty="0">
              <a:solidFill>
                <a:prstClr val="black"/>
              </a:solidFill>
            </a:endParaRPr>
          </a:p>
          <a:p>
            <a:pPr algn="r" rtl="1"/>
            <a:r>
              <a:rPr lang="ku-Arab-IQ" sz="2000" dirty="0">
                <a:solidFill>
                  <a:prstClr val="black"/>
                </a:solidFill>
              </a:rPr>
              <a:t>يرتكز هذا النمط على البحث عن الأسباب والعوامل التي تؤثر في سلوك الأفراد داخل المجموعة أو المجتمع.</a:t>
            </a:r>
          </a:p>
          <a:p>
            <a:pPr algn="r" rtl="1"/>
            <a:r>
              <a:rPr lang="ku-Arab-IQ" sz="2000" dirty="0">
                <a:solidFill>
                  <a:prstClr val="black"/>
                </a:solidFill>
              </a:rPr>
              <a:t>يركز على دراسة كيفية تأثير المتغيرات البيئية والاجتماعية على سلوك الأفراد وكيف يمكن تفسير السلوك من خلال هذه العوامل.</a:t>
            </a:r>
          </a:p>
          <a:p>
            <a:pPr algn="r" rtl="1"/>
            <a:r>
              <a:rPr lang="ku-Arab-IQ" sz="2000" b="1" dirty="0">
                <a:solidFill>
                  <a:prstClr val="black"/>
                </a:solidFill>
              </a:rPr>
              <a:t>السلوك الجمعي التقليدي:</a:t>
            </a:r>
            <a:endParaRPr lang="ku-Arab-IQ" sz="2000" dirty="0">
              <a:solidFill>
                <a:prstClr val="black"/>
              </a:solidFill>
            </a:endParaRPr>
          </a:p>
          <a:p>
            <a:pPr algn="r" rtl="1"/>
            <a:r>
              <a:rPr lang="ku-Arab-IQ" sz="2000" dirty="0">
                <a:solidFill>
                  <a:prstClr val="black"/>
                </a:solidFill>
              </a:rPr>
              <a:t>يشير هذا النمط إلى السلوك الذي يعتمد على التقاليد والقيم التي تنتقل من جيل إلى آخر.</a:t>
            </a:r>
          </a:p>
          <a:p>
            <a:pPr algn="r" rtl="1"/>
            <a:r>
              <a:rPr lang="ku-Arab-IQ" sz="2000" dirty="0">
                <a:solidFill>
                  <a:prstClr val="black"/>
                </a:solidFill>
              </a:rPr>
              <a:t>يمكن أن يكون السلوك التقليدي مرتبطًا بقيم وعادات مجتمع معين ويكون مقبولًا اجتماعيًا داخل هذا المجتمع.</a:t>
            </a:r>
          </a:p>
          <a:p>
            <a:pPr algn="r" rtl="1"/>
            <a:r>
              <a:rPr lang="ku-Arab-IQ" sz="2000" b="1" dirty="0">
                <a:solidFill>
                  <a:prstClr val="black"/>
                </a:solidFill>
              </a:rPr>
              <a:t>السلوك الجمعي العاطفي:</a:t>
            </a:r>
          </a:p>
          <a:p>
            <a:pPr algn="r" rtl="1"/>
            <a:r>
              <a:rPr lang="ku-Arab-IQ" sz="2000" dirty="0">
                <a:solidFill>
                  <a:prstClr val="black"/>
                </a:solidFill>
              </a:rPr>
              <a:t>يشير هذا النمط إلى السلوك الذي يتأثر بالعواطف والمشاعر.</a:t>
            </a:r>
          </a:p>
          <a:p>
            <a:pPr algn="r" rtl="1"/>
            <a:r>
              <a:rPr lang="ku-Arab-IQ" sz="2000" dirty="0">
                <a:solidFill>
                  <a:prstClr val="black"/>
                </a:solidFill>
              </a:rPr>
              <a:t>يمكن أن يكون السلوك العاطفي مرتبطًا بردود الفعل العاطفية للأفراد في مواقف معينة وكيفية تأثير هذه العواطف على سلوك المجموعة.</a:t>
            </a:r>
          </a:p>
          <a:p>
            <a:pPr algn="r" rtl="1"/>
            <a:r>
              <a:rPr lang="ku-Arab-IQ" sz="2000" b="1" dirty="0">
                <a:solidFill>
                  <a:prstClr val="black"/>
                </a:solidFill>
              </a:rPr>
              <a:t>السلوك الجمعي العدواني:</a:t>
            </a:r>
          </a:p>
          <a:p>
            <a:pPr algn="r" rtl="1"/>
            <a:r>
              <a:rPr lang="ku-Arab-IQ" sz="2000" dirty="0">
                <a:solidFill>
                  <a:prstClr val="black"/>
                </a:solidFill>
              </a:rPr>
              <a:t>يشير هذا النمط إلى السلوك العدواني أو العنيف داخل المجتمع.</a:t>
            </a:r>
          </a:p>
          <a:p>
            <a:pPr algn="r" rtl="1"/>
            <a:r>
              <a:rPr lang="ku-Arab-IQ" sz="2000" dirty="0">
                <a:solidFill>
                  <a:prstClr val="black"/>
                </a:solidFill>
              </a:rPr>
              <a:t>يمكن أن يكون السلوك العدواني مرتبطًا بالعنف الجماعي أو الصراعات ويشمل التصرفات المعادية والعدائية.</a:t>
            </a:r>
            <a:endParaRPr lang="en-US" sz="2000" dirty="0">
              <a:solidFill>
                <a:prstClr val="black"/>
              </a:solidFill>
            </a:endParaRPr>
          </a:p>
        </p:txBody>
      </p:sp>
    </p:spTree>
    <p:extLst>
      <p:ext uri="{BB962C8B-B14F-4D97-AF65-F5344CB8AC3E}">
        <p14:creationId xmlns:p14="http://schemas.microsoft.com/office/powerpoint/2010/main" val="455046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E0E4C-0099-449E-BE96-1AF2D847D378}"/>
              </a:ext>
            </a:extLst>
          </p:cNvPr>
          <p:cNvSpPr>
            <a:spLocks noGrp="1"/>
          </p:cNvSpPr>
          <p:nvPr>
            <p:ph type="title"/>
          </p:nvPr>
        </p:nvSpPr>
        <p:spPr/>
        <p:txBody>
          <a:bodyPr>
            <a:normAutofit fontScale="90000"/>
          </a:bodyPr>
          <a:lstStyle/>
          <a:p>
            <a:pPr algn="r" rtl="1"/>
            <a:r>
              <a:rPr lang="ku-Arab-IQ" b="1" i="0" dirty="0">
                <a:solidFill>
                  <a:schemeClr val="bg1"/>
                </a:solidFill>
                <a:effectLst/>
                <a:latin typeface="Söhne"/>
              </a:rPr>
              <a:t>جهات النظر حول السلوك الجمعي</a:t>
            </a:r>
            <a:br>
              <a:rPr lang="ku-Arab-IQ" dirty="0"/>
            </a:br>
            <a:r>
              <a:rPr lang="ku-Arab-IQ" sz="2200" dirty="0">
                <a:solidFill>
                  <a:prstClr val="black"/>
                </a:solidFill>
                <a:latin typeface="+mn-lt"/>
                <a:ea typeface="+mn-ea"/>
                <a:cs typeface="+mn-cs"/>
              </a:rPr>
              <a:t>تتعدد وجهات النظر حول السلوك الاجتماعي وتعتمد على المدرسة النظرية والاهتمامات البحثية للعلماء والباحثين. تجمع هذه الوجهات المختلفة لتوفير فهم أشمل للسلوك الاجتماعي وتأثيراته.</a:t>
            </a:r>
            <a:endParaRPr lang="en-US" sz="2200" dirty="0">
              <a:solidFill>
                <a:prstClr val="black"/>
              </a:solidFill>
              <a:latin typeface="+mn-lt"/>
              <a:ea typeface="+mn-ea"/>
              <a:cs typeface="+mn-cs"/>
            </a:endParaRPr>
          </a:p>
        </p:txBody>
      </p:sp>
      <p:sp>
        <p:nvSpPr>
          <p:cNvPr id="4" name="TextBox 3">
            <a:extLst>
              <a:ext uri="{FF2B5EF4-FFF2-40B4-BE49-F238E27FC236}">
                <a16:creationId xmlns:a16="http://schemas.microsoft.com/office/drawing/2014/main" id="{87E57301-7E26-4E4E-AE9B-3F2E7C136E86}"/>
              </a:ext>
            </a:extLst>
          </p:cNvPr>
          <p:cNvSpPr txBox="1"/>
          <p:nvPr/>
        </p:nvSpPr>
        <p:spPr>
          <a:xfrm>
            <a:off x="108011" y="1156523"/>
            <a:ext cx="11975977" cy="5601533"/>
          </a:xfrm>
          <a:prstGeom prst="rect">
            <a:avLst/>
          </a:prstGeom>
          <a:noFill/>
        </p:spPr>
        <p:txBody>
          <a:bodyPr wrap="square">
            <a:spAutoFit/>
          </a:bodyPr>
          <a:lstStyle/>
          <a:p>
            <a:pPr algn="r" rtl="1"/>
            <a:r>
              <a:rPr lang="ku-Arab-IQ" sz="2000" dirty="0">
                <a:solidFill>
                  <a:prstClr val="black"/>
                </a:solidFill>
              </a:rPr>
              <a:t>بعض الوجهات الشائعة حول السلوك الجمعي:</a:t>
            </a:r>
          </a:p>
          <a:p>
            <a:pPr algn="r" rtl="1">
              <a:buFont typeface="+mj-lt"/>
              <a:buAutoNum type="arabicPeriod"/>
            </a:pPr>
            <a:r>
              <a:rPr lang="ku-Arab-IQ" sz="2000" b="1" dirty="0">
                <a:solidFill>
                  <a:prstClr val="black"/>
                </a:solidFill>
              </a:rPr>
              <a:t>الوجهة النفسية:</a:t>
            </a:r>
          </a:p>
          <a:p>
            <a:pPr lvl="1" algn="r" rtl="1"/>
            <a:r>
              <a:rPr lang="ku-Arab-IQ" sz="2000" dirty="0">
                <a:solidFill>
                  <a:prstClr val="black"/>
                </a:solidFill>
              </a:rPr>
              <a:t>هذه الوجهة تركز على العوامل النفسية التي تؤثر على سلوك الفرد داخل المجتمع.</a:t>
            </a:r>
          </a:p>
          <a:p>
            <a:pPr lvl="1" algn="r" rtl="1"/>
            <a:r>
              <a:rPr lang="ku-Arab-IQ" sz="2000" dirty="0">
                <a:solidFill>
                  <a:prstClr val="black"/>
                </a:solidFill>
              </a:rPr>
              <a:t>تشمل دراسة الاعتقادات والرغبات والتوقعات الشخصية التي تشكل السلوك الاجتماعي.</a:t>
            </a:r>
          </a:p>
          <a:p>
            <a:pPr lvl="1" algn="r" rtl="1"/>
            <a:r>
              <a:rPr lang="ku-Arab-IQ" sz="2000" dirty="0">
                <a:solidFill>
                  <a:prstClr val="black"/>
                </a:solidFill>
              </a:rPr>
              <a:t>تسعى إلى فهم العوامل مثل التعلم والتطور النفسي التي تلعب دورًا في تشكيل السلوك الاجتماعي.</a:t>
            </a:r>
          </a:p>
          <a:p>
            <a:pPr algn="r" rtl="1">
              <a:buFont typeface="+mj-lt"/>
              <a:buAutoNum type="arabicPeriod"/>
            </a:pPr>
            <a:r>
              <a:rPr lang="ku-Arab-IQ" sz="2000" b="1" dirty="0">
                <a:solidFill>
                  <a:prstClr val="black"/>
                </a:solidFill>
              </a:rPr>
              <a:t>الوجهة الاجتماعية:</a:t>
            </a:r>
          </a:p>
          <a:p>
            <a:pPr lvl="1" algn="r" rtl="1"/>
            <a:r>
              <a:rPr lang="ku-Arab-IQ" sz="2000" dirty="0">
                <a:solidFill>
                  <a:prstClr val="black"/>
                </a:solidFill>
              </a:rPr>
              <a:t>تركز هذه الوجهة على العوامل الاجتماعية والبيئية التي تؤثر على سلوك الأفراد والمجموعات.</a:t>
            </a:r>
          </a:p>
          <a:p>
            <a:pPr lvl="1" algn="r" rtl="1"/>
            <a:r>
              <a:rPr lang="ku-Arab-IQ" sz="2000" dirty="0">
                <a:solidFill>
                  <a:prstClr val="black"/>
                </a:solidFill>
              </a:rPr>
              <a:t>تعتبر العوامل مثل الثقافة والتوجهات الاجتماعية والمجموعات الاجتماعية مهمة في تشكيل السلوك.</a:t>
            </a:r>
          </a:p>
          <a:p>
            <a:pPr lvl="1" algn="r" rtl="1"/>
            <a:r>
              <a:rPr lang="ku-Arab-IQ" sz="2000" dirty="0">
                <a:solidFill>
                  <a:prstClr val="black"/>
                </a:solidFill>
              </a:rPr>
              <a:t>تشير إلى أن السلوك الاجتماعي يمكن أن يكون ناتجًا عن التفاعل بين الأفراد والبيئة الاجتماعية.</a:t>
            </a:r>
          </a:p>
          <a:p>
            <a:pPr algn="r" rtl="1">
              <a:buFont typeface="+mj-lt"/>
              <a:buAutoNum type="arabicPeriod"/>
            </a:pPr>
            <a:r>
              <a:rPr lang="ku-Arab-IQ" sz="2000" b="1" dirty="0">
                <a:solidFill>
                  <a:prstClr val="black"/>
                </a:solidFill>
              </a:rPr>
              <a:t>الوجهة البيئية:</a:t>
            </a:r>
          </a:p>
          <a:p>
            <a:pPr lvl="1" algn="r" rtl="1"/>
            <a:r>
              <a:rPr lang="ku-Arab-IQ" sz="2000" dirty="0">
                <a:solidFill>
                  <a:prstClr val="black"/>
                </a:solidFill>
              </a:rPr>
              <a:t>تشدد هذه الوجهة على دور البيئة والمحيط في تحديد سلوك الفرد.</a:t>
            </a:r>
          </a:p>
          <a:p>
            <a:pPr lvl="1" algn="r" rtl="1"/>
            <a:r>
              <a:rPr lang="ku-Arab-IQ" sz="2000" dirty="0">
                <a:solidFill>
                  <a:prstClr val="black"/>
                </a:solidFill>
              </a:rPr>
              <a:t>تعتبر العوامل البيئية مثل الفقر والتعليم والبنية التحتية الاجتماعية مهمة في تحليل وفهم السلوك الاجتماعي.</a:t>
            </a:r>
          </a:p>
          <a:p>
            <a:pPr algn="r" rtl="1">
              <a:buFont typeface="+mj-lt"/>
              <a:buAutoNum type="arabicPeriod"/>
            </a:pPr>
            <a:r>
              <a:rPr lang="ku-Arab-IQ" sz="2000" b="1" dirty="0">
                <a:solidFill>
                  <a:prstClr val="black"/>
                </a:solidFill>
              </a:rPr>
              <a:t>الوجهة البيولوجية:</a:t>
            </a:r>
          </a:p>
          <a:p>
            <a:pPr lvl="1" algn="r" rtl="1"/>
            <a:r>
              <a:rPr lang="ku-Arab-IQ" sz="2000" dirty="0">
                <a:solidFill>
                  <a:prstClr val="black"/>
                </a:solidFill>
              </a:rPr>
              <a:t>تركز هذه الوجهة على العوامل البيولوجية والوراثية التي يمكن أن تؤثر على سلوك الفرد.</a:t>
            </a:r>
          </a:p>
          <a:p>
            <a:pPr lvl="1" algn="r" rtl="1"/>
            <a:r>
              <a:rPr lang="ku-Arab-IQ" sz="2000" dirty="0">
                <a:solidFill>
                  <a:prstClr val="black"/>
                </a:solidFill>
              </a:rPr>
              <a:t>تبحث في كيفية تأثير الهيكل الجيني والأنشطة العصبية على سلوك الأفراد وتفاعلهم الاجتماعي.</a:t>
            </a:r>
          </a:p>
          <a:p>
            <a:pPr algn="r" rtl="1">
              <a:buFont typeface="+mj-lt"/>
              <a:buAutoNum type="arabicPeriod"/>
            </a:pPr>
            <a:r>
              <a:rPr lang="ku-Arab-IQ" sz="2000" b="1" dirty="0">
                <a:solidFill>
                  <a:prstClr val="black"/>
                </a:solidFill>
              </a:rPr>
              <a:t>الوجهة الثقافية:</a:t>
            </a:r>
          </a:p>
          <a:p>
            <a:pPr lvl="1" algn="r" rtl="1"/>
            <a:r>
              <a:rPr lang="ku-Arab-IQ" sz="2000" dirty="0">
                <a:solidFill>
                  <a:prstClr val="black"/>
                </a:solidFill>
              </a:rPr>
              <a:t>تؤكد هذه الوجهة على دور الثقافة والقيم الثقافية في تشكيل السلوك الاجتماعي</a:t>
            </a:r>
            <a:r>
              <a:rPr lang="ku-Arab-IQ" b="0" i="0" dirty="0">
                <a:solidFill>
                  <a:srgbClr val="D1D5DB"/>
                </a:solidFill>
                <a:effectLst/>
                <a:latin typeface="Söhne"/>
              </a:rPr>
              <a:t>.</a:t>
            </a:r>
          </a:p>
          <a:p>
            <a:pPr lvl="1" algn="r" rtl="1"/>
            <a:r>
              <a:rPr lang="ku-Arab-IQ" sz="2000" dirty="0">
                <a:solidFill>
                  <a:prstClr val="black"/>
                </a:solidFill>
              </a:rPr>
              <a:t>تعتبر العادات والقيم والتقاليد جزءًا مهمًا في توجيه سلوك الأفراد وفهمه.</a:t>
            </a:r>
          </a:p>
        </p:txBody>
      </p:sp>
    </p:spTree>
    <p:extLst>
      <p:ext uri="{BB962C8B-B14F-4D97-AF65-F5344CB8AC3E}">
        <p14:creationId xmlns:p14="http://schemas.microsoft.com/office/powerpoint/2010/main" val="130754887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6F67E-CB61-44B9-B021-EA8DC42AB0F4}"/>
              </a:ext>
            </a:extLst>
          </p:cNvPr>
          <p:cNvSpPr>
            <a:spLocks noGrp="1"/>
          </p:cNvSpPr>
          <p:nvPr>
            <p:ph type="title"/>
          </p:nvPr>
        </p:nvSpPr>
        <p:spPr/>
        <p:txBody>
          <a:bodyPr/>
          <a:lstStyle/>
          <a:p>
            <a:endParaRPr lang="en-US" dirty="0"/>
          </a:p>
        </p:txBody>
      </p:sp>
      <p:sp>
        <p:nvSpPr>
          <p:cNvPr id="4" name="TextBox 3">
            <a:extLst>
              <a:ext uri="{FF2B5EF4-FFF2-40B4-BE49-F238E27FC236}">
                <a16:creationId xmlns:a16="http://schemas.microsoft.com/office/drawing/2014/main" id="{2D1761F5-EA4E-4BE8-9AB3-259B9CBA9487}"/>
              </a:ext>
            </a:extLst>
          </p:cNvPr>
          <p:cNvSpPr txBox="1"/>
          <p:nvPr/>
        </p:nvSpPr>
        <p:spPr>
          <a:xfrm>
            <a:off x="798991" y="-492932"/>
            <a:ext cx="10892900" cy="6494085"/>
          </a:xfrm>
          <a:prstGeom prst="rect">
            <a:avLst/>
          </a:prstGeom>
          <a:noFill/>
        </p:spPr>
        <p:txBody>
          <a:bodyPr wrap="square">
            <a:spAutoFit/>
          </a:bodyPr>
          <a:lstStyle/>
          <a:p>
            <a:pPr algn="r" rtl="1"/>
            <a:r>
              <a:rPr lang="ku-Arab-IQ" dirty="0"/>
              <a:t> </a:t>
            </a:r>
            <a:r>
              <a:rPr lang="ku-Arab-IQ" dirty="0">
                <a:solidFill>
                  <a:schemeClr val="bg1"/>
                </a:solidFill>
              </a:rPr>
              <a:t>إليك أمثلة لكل وجهة من وجهات النظر حول السلوك الجمعي:</a:t>
            </a:r>
          </a:p>
          <a:p>
            <a:pPr algn="r" rtl="1"/>
            <a:endParaRPr lang="ku-Arab-IQ" dirty="0">
              <a:solidFill>
                <a:schemeClr val="bg1"/>
              </a:solidFill>
            </a:endParaRPr>
          </a:p>
          <a:p>
            <a:pPr algn="r" rtl="1"/>
            <a:r>
              <a:rPr lang="ku-Arab-IQ" sz="2000" b="1" dirty="0">
                <a:solidFill>
                  <a:prstClr val="black"/>
                </a:solidFill>
              </a:rPr>
              <a:t>الوجهة النفسية:</a:t>
            </a:r>
          </a:p>
          <a:p>
            <a:pPr algn="r" rtl="1"/>
            <a:r>
              <a:rPr lang="ku-Arab-IQ" sz="2000" dirty="0">
                <a:solidFill>
                  <a:prstClr val="black"/>
                </a:solidFill>
              </a:rPr>
              <a:t>مثال: سلوك الشخص الانسحابي في المدرسة قد يكون نتيجة لتجارب سلبية سابقة أثرت على اعتقاداته وتوقعاته بشكل سلبي.</a:t>
            </a:r>
            <a:endParaRPr lang="ar-IQ" sz="2000" dirty="0">
              <a:solidFill>
                <a:prstClr val="black"/>
              </a:solidFill>
            </a:endParaRPr>
          </a:p>
          <a:p>
            <a:pPr algn="r" rtl="1"/>
            <a:endParaRPr lang="ku-Arab-IQ" sz="2000" dirty="0">
              <a:solidFill>
                <a:prstClr val="black"/>
              </a:solidFill>
            </a:endParaRPr>
          </a:p>
          <a:p>
            <a:pPr algn="r" rtl="1"/>
            <a:r>
              <a:rPr lang="ku-Arab-IQ" sz="2000" b="1" dirty="0">
                <a:solidFill>
                  <a:prstClr val="black"/>
                </a:solidFill>
              </a:rPr>
              <a:t>الوجهة الاجتماعية:</a:t>
            </a:r>
          </a:p>
          <a:p>
            <a:pPr algn="r" rtl="1"/>
            <a:r>
              <a:rPr lang="ku-Arab-IQ" sz="2000" dirty="0">
                <a:solidFill>
                  <a:prstClr val="black"/>
                </a:solidFill>
              </a:rPr>
              <a:t>مثال: تأثير مجموعات الأصدقاء على عادات الشرب في المجتمع، حيث يمكن أن يكون للضغط الاجتماعي دور في تشجيع الأفراد على تناول المشروبات الكحولية.</a:t>
            </a:r>
            <a:endParaRPr lang="ar-IQ" sz="2000" dirty="0">
              <a:solidFill>
                <a:prstClr val="black"/>
              </a:solidFill>
            </a:endParaRPr>
          </a:p>
          <a:p>
            <a:pPr algn="r" rtl="1"/>
            <a:endParaRPr lang="ku-Arab-IQ" sz="2000" dirty="0">
              <a:solidFill>
                <a:prstClr val="black"/>
              </a:solidFill>
            </a:endParaRPr>
          </a:p>
          <a:p>
            <a:pPr algn="r" rtl="1"/>
            <a:r>
              <a:rPr lang="ku-Arab-IQ" sz="2000" b="1" dirty="0">
                <a:solidFill>
                  <a:prstClr val="black"/>
                </a:solidFill>
              </a:rPr>
              <a:t>الوجهة البيئية:</a:t>
            </a:r>
          </a:p>
          <a:p>
            <a:pPr algn="r" rtl="1"/>
            <a:r>
              <a:rPr lang="ku-Arab-IQ" sz="2000" dirty="0">
                <a:solidFill>
                  <a:prstClr val="black"/>
                </a:solidFill>
              </a:rPr>
              <a:t>مثال: انعدام الفرص التعليمية والاقتصادية في مناطق محددة يمكن أن يكون له تأثير سلبي على سلوك الأفراد في تلك المجتمعات.</a:t>
            </a:r>
            <a:endParaRPr lang="ar-IQ" sz="2000" dirty="0">
              <a:solidFill>
                <a:prstClr val="black"/>
              </a:solidFill>
            </a:endParaRPr>
          </a:p>
          <a:p>
            <a:pPr algn="r" rtl="1"/>
            <a:endParaRPr lang="ku-Arab-IQ" sz="2000" dirty="0">
              <a:solidFill>
                <a:prstClr val="black"/>
              </a:solidFill>
            </a:endParaRPr>
          </a:p>
          <a:p>
            <a:pPr algn="r" rtl="1"/>
            <a:r>
              <a:rPr lang="ku-Arab-IQ" sz="2000" b="1" dirty="0">
                <a:solidFill>
                  <a:prstClr val="black"/>
                </a:solidFill>
              </a:rPr>
              <a:t>الوجهة البيولوجية:</a:t>
            </a:r>
          </a:p>
          <a:p>
            <a:pPr algn="r" rtl="1"/>
            <a:r>
              <a:rPr lang="ku-Arab-IQ" sz="2000" dirty="0">
                <a:solidFill>
                  <a:prstClr val="black"/>
                </a:solidFill>
              </a:rPr>
              <a:t>مثال: البحث عن الجوانب الوراثية التي تتعلق بالسلوك الاجتماعي، مثل دراسة الهيكل الجيني المحتمل للسلوك المناعي أو الاجتماعي.</a:t>
            </a:r>
            <a:endParaRPr lang="ar-IQ" sz="2000" dirty="0">
              <a:solidFill>
                <a:prstClr val="black"/>
              </a:solidFill>
            </a:endParaRPr>
          </a:p>
          <a:p>
            <a:pPr algn="r" rtl="1"/>
            <a:endParaRPr lang="ku-Arab-IQ" sz="2000" dirty="0">
              <a:solidFill>
                <a:prstClr val="black"/>
              </a:solidFill>
            </a:endParaRPr>
          </a:p>
          <a:p>
            <a:pPr algn="r" rtl="1"/>
            <a:r>
              <a:rPr lang="ku-Arab-IQ" sz="2000" b="1" dirty="0">
                <a:solidFill>
                  <a:prstClr val="black"/>
                </a:solidFill>
              </a:rPr>
              <a:t>الوجهة الثقافية:</a:t>
            </a:r>
          </a:p>
          <a:p>
            <a:pPr algn="r" rtl="1"/>
            <a:r>
              <a:rPr lang="ku-Arab-IQ" sz="2000" dirty="0">
                <a:solidFill>
                  <a:prstClr val="black"/>
                </a:solidFill>
              </a:rPr>
              <a:t>مثال: التأثير الثقافي على السلوك الاجتماعي يمكن أن يتجلى في مثل تفضيل بعض المجتمعات للعلاقات الاجتماعية الوثيقة والتعاونية على حساب الاستقلالية الفردية.</a:t>
            </a:r>
          </a:p>
        </p:txBody>
      </p:sp>
    </p:spTree>
    <p:extLst>
      <p:ext uri="{BB962C8B-B14F-4D97-AF65-F5344CB8AC3E}">
        <p14:creationId xmlns:p14="http://schemas.microsoft.com/office/powerpoint/2010/main" val="2366116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D91D-61CA-4073-BBC2-28F371ED7364}"/>
              </a:ext>
            </a:extLst>
          </p:cNvPr>
          <p:cNvSpPr>
            <a:spLocks noGrp="1"/>
          </p:cNvSpPr>
          <p:nvPr>
            <p:ph type="title"/>
          </p:nvPr>
        </p:nvSpPr>
        <p:spPr/>
        <p:txBody>
          <a:bodyPr>
            <a:normAutofit/>
          </a:bodyPr>
          <a:lstStyle/>
          <a:p>
            <a:pPr algn="r" rtl="1"/>
            <a:r>
              <a:rPr lang="ar-IQ" sz="2000" dirty="0">
                <a:solidFill>
                  <a:prstClr val="black"/>
                </a:solidFill>
                <a:latin typeface="+mn-lt"/>
                <a:ea typeface="+mn-ea"/>
                <a:cs typeface="+mn-cs"/>
              </a:rPr>
              <a:t>كما </a:t>
            </a:r>
            <a:r>
              <a:rPr lang="ku-Arab-IQ" sz="2000" dirty="0">
                <a:solidFill>
                  <a:prstClr val="black"/>
                </a:solidFill>
                <a:latin typeface="+mn-lt"/>
                <a:ea typeface="+mn-ea"/>
                <a:cs typeface="+mn-cs"/>
              </a:rPr>
              <a:t>ركزت نظريات السلوك الجمعي على لاعقلانية الجماعة، </a:t>
            </a:r>
            <a:r>
              <a:rPr lang="ar-IQ" sz="2000" dirty="0">
                <a:solidFill>
                  <a:prstClr val="black"/>
                </a:solidFill>
                <a:latin typeface="+mn-lt"/>
                <a:ea typeface="+mn-ea"/>
                <a:cs typeface="+mn-cs"/>
              </a:rPr>
              <a:t>وان</a:t>
            </a:r>
            <a:r>
              <a:rPr lang="ku-Arab-IQ" sz="2000" dirty="0">
                <a:solidFill>
                  <a:prstClr val="black"/>
                </a:solidFill>
                <a:latin typeface="+mn-lt"/>
                <a:ea typeface="+mn-ea"/>
                <a:cs typeface="+mn-cs"/>
              </a:rPr>
              <a:t> السلوك العقلاني </a:t>
            </a:r>
            <a:r>
              <a:rPr lang="ar-IQ" sz="2000" dirty="0">
                <a:solidFill>
                  <a:prstClr val="black"/>
                </a:solidFill>
                <a:latin typeface="+mn-lt"/>
                <a:ea typeface="+mn-ea"/>
                <a:cs typeface="+mn-cs"/>
              </a:rPr>
              <a:t>يعتبر صفات </a:t>
            </a:r>
            <a:r>
              <a:rPr lang="ku-Arab-IQ" sz="2000" dirty="0">
                <a:solidFill>
                  <a:prstClr val="black"/>
                </a:solidFill>
                <a:latin typeface="+mn-lt"/>
                <a:ea typeface="+mn-ea"/>
                <a:cs typeface="+mn-cs"/>
              </a:rPr>
              <a:t>للكائنات المنطقية</a:t>
            </a:r>
            <a:r>
              <a:rPr lang="ar-IQ" sz="2000" dirty="0">
                <a:solidFill>
                  <a:prstClr val="black"/>
                </a:solidFill>
                <a:latin typeface="+mn-lt"/>
                <a:ea typeface="+mn-ea"/>
                <a:cs typeface="+mn-cs"/>
              </a:rPr>
              <a:t> العقلانية</a:t>
            </a:r>
            <a:r>
              <a:rPr lang="ku-Arab-IQ" sz="2000" dirty="0">
                <a:solidFill>
                  <a:prstClr val="black"/>
                </a:solidFill>
                <a:latin typeface="+mn-lt"/>
                <a:ea typeface="+mn-ea"/>
                <a:cs typeface="+mn-cs"/>
              </a:rPr>
              <a:t>، بحيث يمكننا ذكر وجهات النظر الخاصة بالسلوك الجمعي في علم النفس الاجتماعي من خلال ما يلي</a:t>
            </a:r>
            <a:endParaRPr lang="en-US" sz="2000" dirty="0">
              <a:solidFill>
                <a:prstClr val="black"/>
              </a:solidFill>
              <a:latin typeface="+mn-lt"/>
              <a:ea typeface="+mn-ea"/>
              <a:cs typeface="+mn-cs"/>
            </a:endParaRPr>
          </a:p>
        </p:txBody>
      </p:sp>
      <p:sp>
        <p:nvSpPr>
          <p:cNvPr id="4" name="TextBox 3">
            <a:extLst>
              <a:ext uri="{FF2B5EF4-FFF2-40B4-BE49-F238E27FC236}">
                <a16:creationId xmlns:a16="http://schemas.microsoft.com/office/drawing/2014/main" id="{995BCFCE-F5E1-475D-8B91-5009EB4B4AF0}"/>
              </a:ext>
            </a:extLst>
          </p:cNvPr>
          <p:cNvSpPr txBox="1"/>
          <p:nvPr/>
        </p:nvSpPr>
        <p:spPr>
          <a:xfrm>
            <a:off x="171635" y="1225550"/>
            <a:ext cx="12020365" cy="5940088"/>
          </a:xfrm>
          <a:prstGeom prst="rect">
            <a:avLst/>
          </a:prstGeom>
          <a:noFill/>
        </p:spPr>
        <p:txBody>
          <a:bodyPr wrap="square">
            <a:spAutoFit/>
          </a:bodyPr>
          <a:lstStyle/>
          <a:p>
            <a:pPr algn="r" rtl="1"/>
            <a:r>
              <a:rPr lang="ar-IQ" sz="2000" b="1" dirty="0">
                <a:solidFill>
                  <a:prstClr val="black"/>
                </a:solidFill>
              </a:rPr>
              <a:t>1- </a:t>
            </a:r>
            <a:r>
              <a:rPr lang="ku-Arab-IQ" sz="2000" b="1" dirty="0">
                <a:solidFill>
                  <a:prstClr val="black"/>
                </a:solidFill>
              </a:rPr>
              <a:t>منظور القاعدة الناشئة (</a:t>
            </a:r>
            <a:r>
              <a:rPr lang="en-US" sz="2000" b="1" dirty="0">
                <a:solidFill>
                  <a:prstClr val="black"/>
                </a:solidFill>
              </a:rPr>
              <a:t>Emergent Norm Perspective</a:t>
            </a:r>
            <a:r>
              <a:rPr lang="ar-IQ" sz="2000" b="1" dirty="0">
                <a:solidFill>
                  <a:prstClr val="black"/>
                </a:solidFill>
              </a:rPr>
              <a:t>)</a:t>
            </a:r>
            <a:endParaRPr lang="en-US" sz="2000" b="1" dirty="0">
              <a:solidFill>
                <a:prstClr val="black"/>
              </a:solidFill>
            </a:endParaRPr>
          </a:p>
          <a:p>
            <a:pPr lvl="1" algn="r" rtl="1"/>
            <a:r>
              <a:rPr lang="ar-IQ" sz="2000" dirty="0">
                <a:solidFill>
                  <a:prstClr val="black"/>
                </a:solidFill>
              </a:rPr>
              <a:t>طور العالمان </a:t>
            </a:r>
            <a:r>
              <a:rPr lang="ar-IQ" sz="2000" dirty="0">
                <a:solidFill>
                  <a:schemeClr val="accent6"/>
                </a:solidFill>
              </a:rPr>
              <a:t>رالف تيرنر ولويس كيليان </a:t>
            </a:r>
            <a:r>
              <a:rPr lang="ar-IQ" sz="2000" dirty="0">
                <a:solidFill>
                  <a:prstClr val="black"/>
                </a:solidFill>
              </a:rPr>
              <a:t>ما يعرف بنظرية القاعدة الناشئة، ويعتقدون أن المعايير التي يمر بها الناس في حشد ما قد تكون متباينة ومتقلبة</a:t>
            </a:r>
            <a:endParaRPr lang="ar-IQ" sz="2000" b="1" dirty="0">
              <a:solidFill>
                <a:prstClr val="black"/>
              </a:solidFill>
            </a:endParaRPr>
          </a:p>
          <a:p>
            <a:pPr lvl="1" algn="r" rtl="1"/>
            <a:r>
              <a:rPr lang="ar-IQ" sz="2000" dirty="0">
                <a:solidFill>
                  <a:prstClr val="black"/>
                </a:solidFill>
              </a:rPr>
              <a:t>ويشير </a:t>
            </a:r>
            <a:r>
              <a:rPr lang="ku-Arab-IQ" sz="2000" dirty="0">
                <a:solidFill>
                  <a:prstClr val="black"/>
                </a:solidFill>
              </a:rPr>
              <a:t>هذا المنظور إلى أن السلوك الاجتماعي ينشأ نتيجة تفاعلات وتكامل الأفراد داخل مجموعة معينة.</a:t>
            </a:r>
          </a:p>
          <a:p>
            <a:pPr lvl="1" algn="r" rtl="1"/>
            <a:r>
              <a:rPr lang="ku-Arab-IQ" sz="2000" dirty="0">
                <a:solidFill>
                  <a:prstClr val="black"/>
                </a:solidFill>
              </a:rPr>
              <a:t>يقترح هذا المنظور أن القواعد والتوجيهات الاجتماعية يمكن أن تظهر بشكل تدريجي خلال تفاعل الأفراد، وليس بالضرورة أن تكون موجودة مسبقًا</a:t>
            </a:r>
            <a:r>
              <a:rPr lang="ar-IQ" sz="2000" dirty="0">
                <a:solidFill>
                  <a:prstClr val="black"/>
                </a:solidFill>
              </a:rPr>
              <a:t>، و</a:t>
            </a:r>
            <a:r>
              <a:rPr lang="ku-Arab-IQ" sz="2000" dirty="0">
                <a:solidFill>
                  <a:prstClr val="black"/>
                </a:solidFill>
              </a:rPr>
              <a:t>يمكن أن يظهر السلوك الاجتماعي كرد فعل للظروف والتحديات الاجتماعية.</a:t>
            </a:r>
          </a:p>
          <a:p>
            <a:pPr lvl="1" algn="r" rtl="1"/>
            <a:endParaRPr lang="ar-IQ" sz="2000" dirty="0">
              <a:solidFill>
                <a:prstClr val="black"/>
              </a:solidFill>
            </a:endParaRPr>
          </a:p>
          <a:p>
            <a:pPr lvl="1" algn="r" rtl="1"/>
            <a:r>
              <a:rPr lang="ku-Arab-IQ" sz="2000" dirty="0">
                <a:solidFill>
                  <a:prstClr val="black"/>
                </a:solidFill>
              </a:rPr>
              <a:t>ما قد تكون متباينة ومتقلبة، ويؤكد</a:t>
            </a:r>
            <a:r>
              <a:rPr lang="ar-IQ" sz="2000" dirty="0">
                <a:solidFill>
                  <a:prstClr val="black"/>
                </a:solidFill>
              </a:rPr>
              <a:t> هذا الاتجاه</a:t>
            </a:r>
            <a:r>
              <a:rPr lang="ku-Arab-IQ" sz="2000" dirty="0">
                <a:solidFill>
                  <a:prstClr val="black"/>
                </a:solidFill>
              </a:rPr>
              <a:t> على أهمية المعايير في تشكيل السلوك الجمعي، وخاصة تلك المعايير التي تتغير بسرعة استجابة</a:t>
            </a:r>
            <a:r>
              <a:rPr lang="ar-IQ" sz="2000" dirty="0">
                <a:solidFill>
                  <a:prstClr val="black"/>
                </a:solidFill>
              </a:rPr>
              <a:t>ً</a:t>
            </a:r>
            <a:r>
              <a:rPr lang="ku-Arab-IQ" sz="2000" dirty="0">
                <a:solidFill>
                  <a:prstClr val="black"/>
                </a:solidFill>
              </a:rPr>
              <a:t> للعوامل الخارجية المتغيرة. تؤكد نظرية القاعدة الناشئة أنه في هذا الظرف، يدرك ال</a:t>
            </a:r>
            <a:r>
              <a:rPr lang="ar-IQ" sz="2000" dirty="0">
                <a:solidFill>
                  <a:prstClr val="black"/>
                </a:solidFill>
              </a:rPr>
              <a:t>أفراد</a:t>
            </a:r>
            <a:r>
              <a:rPr lang="ku-Arab-IQ" sz="2000" dirty="0">
                <a:solidFill>
                  <a:prstClr val="black"/>
                </a:solidFill>
              </a:rPr>
              <a:t> ويستجيبون لحالة الجمع من خلال مجموعة المعايير الفردية الخاصة بهم، والتي قد تتغير مع تطور تجربة الفريق، ويعكس هذا التركيز على المكون الفردي للتفاعل منظورًا تفاعليًا رمزيًا.</a:t>
            </a:r>
          </a:p>
          <a:p>
            <a:pPr lvl="1" algn="r" rtl="1"/>
            <a:r>
              <a:rPr lang="ku-Arab-IQ" sz="2000" dirty="0">
                <a:solidFill>
                  <a:prstClr val="black"/>
                </a:solidFill>
              </a:rPr>
              <a:t>تبدأ العملية الخاصة بالسلوك الجمعي عندما يجد الأفراد أنفسهم فجأة في وضع جديد، أو عندما يصبح الموقف الحالي فجأة غريبًا أو غير مألوف، وبمجرد أن يجد الأفراد أنفسهم في موقف لا يخضع للحكم من قبل المعايير الموضوعة مسبقًا، فإنهم يتفاعلون في مجموعات صغيرة لتطوير إرشادات جديدة حول كيفية التصرف.               </a:t>
            </a:r>
          </a:p>
          <a:p>
            <a:pPr lvl="1" algn="r" rtl="1"/>
            <a:r>
              <a:rPr lang="ku-Arab-IQ" sz="2000" dirty="0">
                <a:solidFill>
                  <a:prstClr val="black"/>
                </a:solidFill>
              </a:rPr>
              <a:t>وفقًا لوجهة نظر القاعدة الناشئة، </a:t>
            </a:r>
            <a:r>
              <a:rPr lang="ku-Arab-IQ" sz="2000" dirty="0">
                <a:solidFill>
                  <a:schemeClr val="accent6"/>
                </a:solidFill>
              </a:rPr>
              <a:t>لا يُنظر إلى الحشود على أنها مجموعات غير عقلانية ومندفعة وغير خاضعة للرقابة،</a:t>
            </a:r>
            <a:r>
              <a:rPr lang="ku-Arab-IQ" sz="2000" dirty="0">
                <a:solidFill>
                  <a:prstClr val="black"/>
                </a:solidFill>
              </a:rPr>
              <a:t> وبدلاً من ذلك، تتطور المعايير ويتم قبولها بما يناسب الموقف، بينما تقدم هذه النظرية نظرة ثاقبة حول سبب تطور المعايير، فإنها تترك طبيعة المعايير غير محددة، وكيف يتم قبولها من قبل الجمهور، وكيف تنتشر بين الحشد.</a:t>
            </a:r>
          </a:p>
          <a:p>
            <a:pPr lvl="1" algn="r" rtl="1"/>
            <a:endParaRPr lang="ku-Arab-IQ" sz="2000" dirty="0">
              <a:solidFill>
                <a:prstClr val="black"/>
              </a:solidFill>
            </a:endParaRPr>
          </a:p>
        </p:txBody>
      </p:sp>
    </p:spTree>
    <p:extLst>
      <p:ext uri="{BB962C8B-B14F-4D97-AF65-F5344CB8AC3E}">
        <p14:creationId xmlns:p14="http://schemas.microsoft.com/office/powerpoint/2010/main" val="114348435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Override1.xml><?xml version="1.0" encoding="utf-8"?>
<a:themeOverride xmlns:a="http://schemas.openxmlformats.org/drawingml/2006/main">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themeOverride>
</file>

<file path=docProps/app.xml><?xml version="1.0" encoding="utf-8"?>
<Properties xmlns="http://schemas.openxmlformats.org/officeDocument/2006/extended-properties" xmlns:vt="http://schemas.openxmlformats.org/officeDocument/2006/docPropsVTypes">
  <Template/>
  <TotalTime>199</TotalTime>
  <Words>2090</Words>
  <Application>Microsoft Office PowerPoint</Application>
  <PresentationFormat>Widescreen</PresentationFormat>
  <Paragraphs>118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Century Gothic</vt:lpstr>
      <vt:lpstr>JF Flat</vt:lpstr>
      <vt:lpstr>Söhne</vt:lpstr>
      <vt:lpstr>Symbol</vt:lpstr>
      <vt:lpstr>Wingdings 3</vt:lpstr>
      <vt:lpstr>Slice</vt:lpstr>
      <vt:lpstr>    التعريف سوسيولوجيا السلوك الجمعي</vt:lpstr>
      <vt:lpstr>    التعريف بالسلوك الجماعي:</vt:lpstr>
      <vt:lpstr>PowerPoint Presentation</vt:lpstr>
      <vt:lpstr>اتجاه السلوک                     ایجابی                     سلبی </vt:lpstr>
      <vt:lpstr>السلوك الجمعي والسلوك الجماعي  </vt:lpstr>
      <vt:lpstr>• أنماط السلوك الجمعي في علم النفس الاجتماعي</vt:lpstr>
      <vt:lpstr>جهات النظر حول السلوك الجمعي تتعدد وجهات النظر حول السلوك الاجتماعي وتعتمد على المدرسة النظرية والاهتمامات البحثية للعلماء والباحثين. تجمع هذه الوجهات المختلفة لتوفير فهم أشمل للسلوك الاجتماعي وتأثيراته.</vt:lpstr>
      <vt:lpstr>PowerPoint Presentation</vt:lpstr>
      <vt:lpstr>كما ركزت نظريات السلوك الجمعي على لاعقلانية الجماعة، وان السلوك العقلاني يعتبر صفات للكائنات المنطقية العقلانية، بحيث يمكننا ذكر وجهات النظر الخاصة بالسلوك الجمعي في علم النفس الاجتماعي من خلال ما يلي</vt:lpstr>
      <vt:lpstr>PowerPoint Presentation</vt:lpstr>
      <vt:lpstr>PowerPoint Presentation</vt:lpstr>
      <vt:lpstr>الفرق بين السلوك الجمعي والسلوك الجماعي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انفوجرافيك الكتب</dc:title>
  <dc:creator>ادركها بوربوينت</dc:creator>
  <cp:lastModifiedBy>juan ismail</cp:lastModifiedBy>
  <cp:revision>37</cp:revision>
  <cp:lastPrinted>2023-10-21T19:59:40Z</cp:lastPrinted>
  <dcterms:created xsi:type="dcterms:W3CDTF">2021-03-06T22:45:42Z</dcterms:created>
  <dcterms:modified xsi:type="dcterms:W3CDTF">2023-11-01T07:54:21Z</dcterms:modified>
</cp:coreProperties>
</file>