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71" r:id="rId4"/>
    <p:sldId id="258" r:id="rId5"/>
    <p:sldId id="259" r:id="rId6"/>
    <p:sldId id="260" r:id="rId7"/>
    <p:sldId id="264" r:id="rId8"/>
    <p:sldId id="265" r:id="rId9"/>
    <p:sldId id="266" r:id="rId10"/>
    <p:sldId id="267" r:id="rId11"/>
    <p:sldId id="268" r:id="rId12"/>
    <p:sldId id="261" r:id="rId13"/>
    <p:sldId id="269" r:id="rId14"/>
    <p:sldId id="262" r:id="rId15"/>
    <p:sldId id="263" r:id="rId16"/>
    <p:sldId id="272" r:id="rId17"/>
    <p:sldId id="270"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662" autoAdjust="0"/>
  </p:normalViewPr>
  <p:slideViewPr>
    <p:cSldViewPr>
      <p:cViewPr varScale="1">
        <p:scale>
          <a:sx n="65" d="100"/>
          <a:sy n="65"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11/3/2022</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481329"/>
            <a:ext cx="8229600" cy="438607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41"/>
            <a:ext cx="6324600" cy="559276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p>
            <a:fld id="{1D8BD707-D9CF-40AE-B4C6-C98DA3205C09}" type="datetimeFigureOut">
              <a:rPr lang="en-US" smtClean="0"/>
              <a:pPr/>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11/3/2022</a:t>
            </a:fld>
            <a:endParaRPr lang="en-US" dirty="0"/>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11/3/2022</a:t>
            </a:fld>
            <a:endParaRPr lang="en-US" dirty="0"/>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9879" y="2286000"/>
            <a:ext cx="7162800" cy="2554545"/>
          </a:xfrm>
          <a:prstGeom prst="rect">
            <a:avLst/>
          </a:prstGeom>
          <a:noFill/>
        </p:spPr>
        <p:txBody>
          <a:bodyPr wrap="square" rtlCol="1" anchor="ctr">
            <a:spAutoFit/>
          </a:bodyPr>
          <a:lstStyle/>
          <a:p>
            <a:pPr algn="ctr"/>
            <a:r>
              <a:rPr lang="en-US" sz="3200" b="1" dirty="0">
                <a:solidFill>
                  <a:srgbClr val="FF0000"/>
                </a:solidFill>
                <a:effectLst>
                  <a:outerShdw blurRad="38100" dist="38100" dir="2700000" algn="tl">
                    <a:srgbClr val="000000">
                      <a:alpha val="43137"/>
                    </a:srgbClr>
                  </a:outerShdw>
                </a:effectLst>
                <a:cs typeface="+mj-cs"/>
              </a:rPr>
              <a:t>Technology of Pulse Production</a:t>
            </a:r>
            <a:endParaRPr lang="ar-IQ" sz="3200" b="1" dirty="0">
              <a:solidFill>
                <a:srgbClr val="FF0000"/>
              </a:solidFill>
              <a:effectLst>
                <a:outerShdw blurRad="38100" dist="38100" dir="2700000" algn="tl">
                  <a:srgbClr val="000000">
                    <a:alpha val="43137"/>
                  </a:srgbClr>
                </a:outerShdw>
              </a:effectLst>
              <a:cs typeface="+mj-cs"/>
            </a:endParaRPr>
          </a:p>
          <a:p>
            <a:pPr algn="ctr"/>
            <a:r>
              <a:rPr lang="en-US" sz="3200" b="1" dirty="0">
                <a:solidFill>
                  <a:srgbClr val="FF0000"/>
                </a:solidFill>
                <a:effectLst>
                  <a:outerShdw blurRad="38100" dist="38100" dir="2700000" algn="tl">
                    <a:srgbClr val="000000">
                      <a:alpha val="43137"/>
                    </a:srgbClr>
                  </a:outerShdw>
                </a:effectLst>
                <a:cs typeface="+mj-cs"/>
              </a:rPr>
              <a:t/>
            </a:r>
            <a:br>
              <a:rPr lang="en-US" sz="3200" b="1" dirty="0">
                <a:solidFill>
                  <a:srgbClr val="FF0000"/>
                </a:solidFill>
                <a:effectLst>
                  <a:outerShdw blurRad="38100" dist="38100" dir="2700000" algn="tl">
                    <a:srgbClr val="000000">
                      <a:alpha val="43137"/>
                    </a:srgbClr>
                  </a:outerShdw>
                </a:effectLst>
                <a:cs typeface="+mj-cs"/>
              </a:rPr>
            </a:br>
            <a:r>
              <a:rPr lang="en-US" sz="3200" dirty="0">
                <a:solidFill>
                  <a:schemeClr val="accent4">
                    <a:lumMod val="75000"/>
                  </a:schemeClr>
                </a:solidFill>
                <a:cs typeface="+mj-cs"/>
              </a:rPr>
              <a:t>Practical Part – Field crop Dept. </a:t>
            </a:r>
            <a:br>
              <a:rPr lang="en-US" sz="3200" dirty="0">
                <a:solidFill>
                  <a:schemeClr val="accent4">
                    <a:lumMod val="75000"/>
                  </a:schemeClr>
                </a:solidFill>
                <a:cs typeface="+mj-cs"/>
              </a:rPr>
            </a:br>
            <a:r>
              <a:rPr lang="en-US" sz="3200" dirty="0">
                <a:solidFill>
                  <a:schemeClr val="accent4">
                    <a:lumMod val="75000"/>
                  </a:schemeClr>
                </a:solidFill>
                <a:cs typeface="+mj-cs"/>
              </a:rPr>
              <a:t>Third Stage – First Lecture</a:t>
            </a:r>
            <a:br>
              <a:rPr lang="en-US" sz="3200" dirty="0">
                <a:solidFill>
                  <a:schemeClr val="accent4">
                    <a:lumMod val="75000"/>
                  </a:schemeClr>
                </a:solidFill>
                <a:cs typeface="+mj-cs"/>
              </a:rPr>
            </a:br>
            <a:endParaRPr lang="ar-IQ" sz="3200" dirty="0">
              <a:solidFill>
                <a:schemeClr val="accent4">
                  <a:lumMod val="75000"/>
                </a:schemeClr>
              </a:solidFill>
              <a:cs typeface="+mj-cs"/>
            </a:endParaRPr>
          </a:p>
        </p:txBody>
      </p:sp>
      <p:pic>
        <p:nvPicPr>
          <p:cNvPr id="4" name="Picture 3">
            <a:extLst>
              <a:ext uri="{FF2B5EF4-FFF2-40B4-BE49-F238E27FC236}">
                <a16:creationId xmlns:a16="http://schemas.microsoft.com/office/drawing/2014/main" xmlns="" id="{4B345293-EDD7-41E2-986E-ED7846C40D5D}"/>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963549" y="228600"/>
            <a:ext cx="2028051" cy="1614751"/>
          </a:xfrm>
          <a:prstGeom prst="rect">
            <a:avLst/>
          </a:prstGeom>
          <a:noFill/>
          <a:ln>
            <a:noFill/>
          </a:ln>
        </p:spPr>
      </p:pic>
      <p:sp>
        <p:nvSpPr>
          <p:cNvPr id="6" name="Rectangle 5">
            <a:extLst>
              <a:ext uri="{FF2B5EF4-FFF2-40B4-BE49-F238E27FC236}">
                <a16:creationId xmlns:a16="http://schemas.microsoft.com/office/drawing/2014/main" xmlns="" id="{5DF8C1AA-4438-4654-83F0-120F6D0B1B20}"/>
              </a:ext>
            </a:extLst>
          </p:cNvPr>
          <p:cNvSpPr/>
          <p:nvPr/>
        </p:nvSpPr>
        <p:spPr>
          <a:xfrm>
            <a:off x="457200" y="566532"/>
            <a:ext cx="4572000" cy="1022459"/>
          </a:xfrm>
          <a:prstGeom prst="rect">
            <a:avLst/>
          </a:prstGeom>
        </p:spPr>
        <p:txBody>
          <a:bodyPr>
            <a:spAutoFit/>
          </a:bodyPr>
          <a:lstStyle/>
          <a:p>
            <a:pPr rtl="1">
              <a:lnSpc>
                <a:spcPct val="115000"/>
              </a:lnSpc>
            </a:pPr>
            <a:r>
              <a:rPr lang="it-IT" b="1" dirty="0">
                <a:solidFill>
                  <a:prstClr val="black"/>
                </a:solidFill>
                <a:latin typeface="Times New Roman" pitchFamily="18" charset="0"/>
                <a:ea typeface="Times New Roman"/>
                <a:cs typeface="Times New Roman" pitchFamily="18" charset="0"/>
              </a:rPr>
              <a:t>Salahaddin University – Erbil.</a:t>
            </a:r>
            <a:endParaRPr lang="en-US" sz="1600" b="1" dirty="0">
              <a:solidFill>
                <a:prstClr val="black"/>
              </a:solidFill>
              <a:latin typeface="Times New Roman" pitchFamily="18" charset="0"/>
              <a:ea typeface="Times New Roman"/>
              <a:cs typeface="Times New Roman" pitchFamily="18" charset="0"/>
            </a:endParaRPr>
          </a:p>
          <a:p>
            <a:pPr rtl="1">
              <a:lnSpc>
                <a:spcPct val="115000"/>
              </a:lnSpc>
            </a:pPr>
            <a:r>
              <a:rPr lang="it-IT" b="1" dirty="0">
                <a:solidFill>
                  <a:prstClr val="black"/>
                </a:solidFill>
                <a:latin typeface="Times New Roman" pitchFamily="18" charset="0"/>
                <a:ea typeface="Times New Roman"/>
                <a:cs typeface="Times New Roman" pitchFamily="18" charset="0"/>
              </a:rPr>
              <a:t>Agriculture Engineering Sciences College</a:t>
            </a:r>
          </a:p>
          <a:p>
            <a:pPr rtl="1">
              <a:lnSpc>
                <a:spcPct val="115000"/>
              </a:lnSpc>
            </a:pPr>
            <a:r>
              <a:rPr lang="it-IT" b="1" dirty="0">
                <a:solidFill>
                  <a:prstClr val="black"/>
                </a:solidFill>
                <a:latin typeface="Times New Roman" pitchFamily="18" charset="0"/>
                <a:cs typeface="Times New Roman" pitchFamily="18" charset="0"/>
              </a:rPr>
              <a:t> Field Crop Departement </a:t>
            </a:r>
            <a:endParaRPr lang="en-US" b="1"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73212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pc-havalan 4991567\Downloads\Legume\9.72.2.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1948" y="152400"/>
            <a:ext cx="8324851"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41042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pc-havalan 4991567\Downloads\Legume\images (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09600" y="457200"/>
            <a:ext cx="7924799" cy="5715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2353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192369"/>
            <a:ext cx="8305800" cy="6324600"/>
          </a:xfrm>
        </p:spPr>
        <p:txBody>
          <a:bodyPr anchor="t">
            <a:normAutofit/>
          </a:bodyPr>
          <a:lstStyle/>
          <a:p>
            <a:pPr rtl="0"/>
            <a:r>
              <a:rPr lang="en-US" sz="2800" dirty="0">
                <a:solidFill>
                  <a:srgbClr val="FF0000"/>
                </a:solidFill>
                <a:latin typeface="Times New Roman" pitchFamily="18" charset="0"/>
                <a:cs typeface="Times New Roman" pitchFamily="18" charset="0"/>
              </a:rPr>
              <a:t>5- fruit:</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	</a:t>
            </a:r>
            <a:r>
              <a:rPr lang="en-US" sz="2000" dirty="0">
                <a:solidFill>
                  <a:schemeClr val="tx1"/>
                </a:solidFill>
                <a:latin typeface="Times New Roman" pitchFamily="18" charset="0"/>
                <a:cs typeface="Times New Roman" pitchFamily="18" charset="0"/>
              </a:rPr>
              <a:t>it is legume or pod its mature ovary which contain one seed or more it is mature ovule. The legume seed is non- endospermic, nutrients are stored in cotyledons, and seed recognized by hilum  which represents the connection of seed s with fruit coat, seeds are connected with fruit coat by funical.</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endParaRPr lang="ar-IQ" sz="2000" dirty="0">
              <a:solidFill>
                <a:schemeClr val="tx1"/>
              </a:solidFill>
              <a:latin typeface="Times New Roman" pitchFamily="18" charset="0"/>
              <a:cs typeface="Times New Roman" pitchFamily="18" charset="0"/>
            </a:endParaRPr>
          </a:p>
        </p:txBody>
      </p:sp>
      <p:pic>
        <p:nvPicPr>
          <p:cNvPr id="9218" name="Picture 2" descr="C:\Users\pc-havalan 4991567\Downloads\Legume\Fava-bean-dip-bissara1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2438400"/>
            <a:ext cx="8763000" cy="40865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5581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228600"/>
            <a:ext cx="5943600" cy="446276"/>
          </a:xfrm>
          <a:prstGeom prst="rect">
            <a:avLst/>
          </a:prstGeom>
        </p:spPr>
        <p:txBody>
          <a:bodyPr wrap="square">
            <a:spAutoFit/>
          </a:bodyPr>
          <a:lstStyle/>
          <a:p>
            <a:r>
              <a:rPr lang="en-US"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difference between legumes and Cereals:</a:t>
            </a:r>
            <a:endParaRPr lang="ar-IQ" sz="23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114564263"/>
              </p:ext>
            </p:extLst>
          </p:nvPr>
        </p:nvGraphicFramePr>
        <p:xfrm>
          <a:off x="228600" y="1447800"/>
          <a:ext cx="5791200" cy="4414520"/>
        </p:xfrm>
        <a:graphic>
          <a:graphicData uri="http://schemas.openxmlformats.org/drawingml/2006/table">
            <a:tbl>
              <a:tblPr rtl="1" firstRow="1" bandRow="1">
                <a:tableStyleId>{2D5ABB26-0587-4C30-8999-92F81FD0307C}</a:tableStyleId>
              </a:tblPr>
              <a:tblGrid>
                <a:gridCol w="1930400">
                  <a:extLst>
                    <a:ext uri="{9D8B030D-6E8A-4147-A177-3AD203B41FA5}">
                      <a16:colId xmlns:a16="http://schemas.microsoft.com/office/drawing/2014/main" xmlns="" val="20000"/>
                    </a:ext>
                  </a:extLst>
                </a:gridCol>
                <a:gridCol w="2952820">
                  <a:extLst>
                    <a:ext uri="{9D8B030D-6E8A-4147-A177-3AD203B41FA5}">
                      <a16:colId xmlns:a16="http://schemas.microsoft.com/office/drawing/2014/main" xmlns="" val="20001"/>
                    </a:ext>
                  </a:extLst>
                </a:gridCol>
                <a:gridCol w="907980">
                  <a:extLst>
                    <a:ext uri="{9D8B030D-6E8A-4147-A177-3AD203B41FA5}">
                      <a16:colId xmlns:a16="http://schemas.microsoft.com/office/drawing/2014/main" xmlns="" val="20002"/>
                    </a:ext>
                  </a:extLst>
                </a:gridCol>
              </a:tblGrid>
              <a:tr h="370840">
                <a:tc>
                  <a:txBody>
                    <a:bodyPr/>
                    <a:lstStyle/>
                    <a:p>
                      <a:pPr algn="l" rtl="0"/>
                      <a:r>
                        <a:rPr lang="en-US" dirty="0"/>
                        <a:t>Cereals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a:t>Legumes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rtl="1"/>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r h="370840">
                <a:tc>
                  <a:txBody>
                    <a:bodyPr/>
                    <a:lstStyle/>
                    <a:p>
                      <a:pPr algn="l" rtl="0"/>
                      <a:r>
                        <a:rPr lang="en-US" dirty="0"/>
                        <a:t>Fiber</a:t>
                      </a:r>
                      <a:r>
                        <a:rPr lang="en-US" baseline="0" dirty="0"/>
                        <a:t> root with out any bacteria node</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a:t>Tap root</a:t>
                      </a:r>
                      <a:r>
                        <a:rPr lang="en-US" baseline="0" dirty="0"/>
                        <a:t> which has secondary branch root with bacteria node to nitrogen fixation.</a:t>
                      </a:r>
                    </a:p>
                    <a:p>
                      <a:pPr algn="l" rtl="0"/>
                      <a:endParaRPr lang="en-US" baseline="0" dirty="0"/>
                    </a:p>
                    <a:p>
                      <a:pPr algn="l" rtl="0"/>
                      <a:endParaRPr lang="en-US" baseline="0" dirty="0"/>
                    </a:p>
                    <a:p>
                      <a:pPr algn="l" rtl="0"/>
                      <a:endParaRPr lang="en-US" baseline="0" dirty="0"/>
                    </a:p>
                    <a:p>
                      <a:pPr algn="l" rtl="0"/>
                      <a:endParaRPr lang="en-US" baseline="0" dirty="0"/>
                    </a:p>
                    <a:p>
                      <a:pPr algn="l" rtl="0"/>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a:t>Root</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1"/>
                  </a:ext>
                </a:extLst>
              </a:tr>
              <a:tr h="1483360">
                <a:tc>
                  <a:txBody>
                    <a:bodyPr/>
                    <a:lstStyle/>
                    <a:p>
                      <a:pPr algn="l" rtl="0"/>
                      <a:r>
                        <a:rPr lang="en-US" dirty="0"/>
                        <a:t>The stem is hollow or solid and solid in node</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a:t>The</a:t>
                      </a:r>
                      <a:r>
                        <a:rPr lang="en-US" baseline="0" dirty="0"/>
                        <a:t> stem is hollow but solid node</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a:r>
                        <a:rPr lang="en-US" dirty="0"/>
                        <a:t>stem</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2"/>
                  </a:ext>
                </a:extLst>
              </a:tr>
            </a:tbl>
          </a:graphicData>
        </a:graphic>
      </p:graphicFrame>
      <p:pic>
        <p:nvPicPr>
          <p:cNvPr id="6146" name="Picture 2" descr="C:\Users\pc-havalan 4991567\Downloads\Legume\images (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604081"/>
            <a:ext cx="2667000" cy="335831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662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3339479073"/>
              </p:ext>
            </p:extLst>
          </p:nvPr>
        </p:nvGraphicFramePr>
        <p:xfrm>
          <a:off x="381000" y="228600"/>
          <a:ext cx="8048767" cy="2108200"/>
        </p:xfrm>
        <a:graphic>
          <a:graphicData uri="http://schemas.openxmlformats.org/drawingml/2006/table">
            <a:tbl>
              <a:tblPr rtl="1" firstRow="1" bandRow="1">
                <a:tableStyleId>{2D5ABB26-0587-4C30-8999-92F81FD0307C}</a:tableStyleId>
              </a:tblPr>
              <a:tblGrid>
                <a:gridCol w="2064223">
                  <a:extLst>
                    <a:ext uri="{9D8B030D-6E8A-4147-A177-3AD203B41FA5}">
                      <a16:colId xmlns:a16="http://schemas.microsoft.com/office/drawing/2014/main" xmlns="" val="20000"/>
                    </a:ext>
                  </a:extLst>
                </a:gridCol>
                <a:gridCol w="5007592">
                  <a:extLst>
                    <a:ext uri="{9D8B030D-6E8A-4147-A177-3AD203B41FA5}">
                      <a16:colId xmlns:a16="http://schemas.microsoft.com/office/drawing/2014/main" xmlns="" val="20001"/>
                    </a:ext>
                  </a:extLst>
                </a:gridCol>
                <a:gridCol w="976952">
                  <a:extLst>
                    <a:ext uri="{9D8B030D-6E8A-4147-A177-3AD203B41FA5}">
                      <a16:colId xmlns:a16="http://schemas.microsoft.com/office/drawing/2014/main" xmlns="" val="20002"/>
                    </a:ext>
                  </a:extLst>
                </a:gridCol>
              </a:tblGrid>
              <a:tr h="370840">
                <a:tc>
                  <a:txBody>
                    <a:bodyPr/>
                    <a:lstStyle/>
                    <a:p>
                      <a:pPr algn="l" rtl="0"/>
                      <a:r>
                        <a:rPr lang="en-US" dirty="0"/>
                        <a:t>Cereals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Legumes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112520">
                <a:tc>
                  <a:txBody>
                    <a:bodyPr/>
                    <a:lstStyle/>
                    <a:p>
                      <a:pPr algn="l" rtl="0"/>
                      <a:r>
                        <a:rPr lang="en-US" dirty="0"/>
                        <a:t>The leaves is simple and composed of blade,</a:t>
                      </a:r>
                      <a:r>
                        <a:rPr lang="en-US" baseline="0" dirty="0"/>
                        <a:t> sheath, Auricles and ligule</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The</a:t>
                      </a:r>
                      <a:r>
                        <a:rPr lang="en-US" baseline="0" dirty="0"/>
                        <a:t> leave is compound which composed of two or more leaflets and big stipules in the base of leaf</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Leaves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pic>
        <p:nvPicPr>
          <p:cNvPr id="7170" name="Picture 2" descr="C:\Users\pc-havalan 4991567\Desktop\saman lec.field crops\picture\wheat\art004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38600" y="2514600"/>
            <a:ext cx="4224337" cy="4038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6805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1727453354"/>
              </p:ext>
            </p:extLst>
          </p:nvPr>
        </p:nvGraphicFramePr>
        <p:xfrm>
          <a:off x="304800" y="228600"/>
          <a:ext cx="8458200" cy="5618480"/>
        </p:xfrm>
        <a:graphic>
          <a:graphicData uri="http://schemas.openxmlformats.org/drawingml/2006/table">
            <a:tbl>
              <a:tblPr rtl="1" firstRow="1" bandRow="1">
                <a:tableStyleId>{2D5ABB26-0587-4C30-8999-92F81FD0307C}</a:tableStyleId>
              </a:tblPr>
              <a:tblGrid>
                <a:gridCol w="2819400">
                  <a:extLst>
                    <a:ext uri="{9D8B030D-6E8A-4147-A177-3AD203B41FA5}">
                      <a16:colId xmlns:a16="http://schemas.microsoft.com/office/drawing/2014/main" xmlns="" val="20000"/>
                    </a:ext>
                  </a:extLst>
                </a:gridCol>
                <a:gridCol w="4443484">
                  <a:extLst>
                    <a:ext uri="{9D8B030D-6E8A-4147-A177-3AD203B41FA5}">
                      <a16:colId xmlns:a16="http://schemas.microsoft.com/office/drawing/2014/main" xmlns="" val="20001"/>
                    </a:ext>
                  </a:extLst>
                </a:gridCol>
                <a:gridCol w="1195316">
                  <a:extLst>
                    <a:ext uri="{9D8B030D-6E8A-4147-A177-3AD203B41FA5}">
                      <a16:colId xmlns:a16="http://schemas.microsoft.com/office/drawing/2014/main" xmlns="" val="20002"/>
                    </a:ext>
                  </a:extLst>
                </a:gridCol>
              </a:tblGrid>
              <a:tr h="431800">
                <a:tc>
                  <a:txBody>
                    <a:bodyPr/>
                    <a:lstStyle/>
                    <a:p>
                      <a:pPr algn="l" rtl="0"/>
                      <a:r>
                        <a:rPr lang="en-US" dirty="0"/>
                        <a:t>Cereals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Legumes</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431800">
                <a:tc>
                  <a:txBody>
                    <a:bodyPr/>
                    <a:lstStyle/>
                    <a:p>
                      <a:pPr algn="l" rtl="0"/>
                      <a:r>
                        <a:rPr lang="en-US" dirty="0"/>
                        <a:t>Spike,</a:t>
                      </a:r>
                      <a:r>
                        <a:rPr lang="en-US" baseline="0" dirty="0"/>
                        <a:t> the unit of inflorescence is spikelet composed of </a:t>
                      </a:r>
                      <a:r>
                        <a:rPr lang="en-US" baseline="0" dirty="0" err="1"/>
                        <a:t>Rachilla</a:t>
                      </a:r>
                      <a:r>
                        <a:rPr lang="en-US" baseline="0" dirty="0"/>
                        <a:t>, </a:t>
                      </a:r>
                      <a:r>
                        <a:rPr lang="en-US" baseline="0" dirty="0" err="1"/>
                        <a:t>palea</a:t>
                      </a:r>
                      <a:r>
                        <a:rPr lang="en-US" baseline="0" dirty="0"/>
                        <a:t> and Lemma.</a:t>
                      </a:r>
                    </a:p>
                    <a:p>
                      <a:pPr algn="l" rtl="0"/>
                      <a:r>
                        <a:rPr lang="en-US" baseline="0" dirty="0"/>
                        <a:t>Androecium composed of 3 Anthers which are free.</a:t>
                      </a:r>
                    </a:p>
                    <a:p>
                      <a:pPr algn="l" rtl="0"/>
                      <a:r>
                        <a:rPr lang="en-US" baseline="0" dirty="0"/>
                        <a:t>Gynoecium is composed of two carpel called pistil composed of hairy stigma, two branch of style and ovary, the pollination it is self pollination.</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sz="1800" dirty="0"/>
                        <a:t>Bisexual florets are composed of </a:t>
                      </a:r>
                      <a:r>
                        <a:rPr lang="en-US" sz="1800" dirty="0">
                          <a:solidFill>
                            <a:srgbClr val="FF0000"/>
                          </a:solidFill>
                        </a:rPr>
                        <a:t>CALYX</a:t>
                      </a:r>
                      <a:r>
                        <a:rPr lang="en-US" sz="1800" dirty="0"/>
                        <a:t> its composed of four or five </a:t>
                      </a:r>
                      <a:r>
                        <a:rPr lang="en-US" sz="1800" dirty="0">
                          <a:solidFill>
                            <a:srgbClr val="FF0000"/>
                          </a:solidFill>
                        </a:rPr>
                        <a:t>Sepals</a:t>
                      </a:r>
                      <a:r>
                        <a:rPr lang="en-US" sz="1800" dirty="0"/>
                        <a:t>, and </a:t>
                      </a:r>
                      <a:r>
                        <a:rPr lang="en-US" sz="1800" dirty="0">
                          <a:solidFill>
                            <a:schemeClr val="accent4"/>
                          </a:solidFill>
                        </a:rPr>
                        <a:t>COROLLA</a:t>
                      </a:r>
                      <a:r>
                        <a:rPr lang="en-US" sz="1800" dirty="0"/>
                        <a:t> its composed of a big central </a:t>
                      </a:r>
                      <a:r>
                        <a:rPr lang="en-US" sz="1800" dirty="0">
                          <a:solidFill>
                            <a:schemeClr val="accent4"/>
                          </a:solidFill>
                        </a:rPr>
                        <a:t>Petal </a:t>
                      </a:r>
                      <a:r>
                        <a:rPr lang="en-US" sz="1800" dirty="0">
                          <a:solidFill>
                            <a:schemeClr val="tx1"/>
                          </a:solidFill>
                        </a:rPr>
                        <a:t> called Standard and two lateral leaflets called wings and two fused leaves called keel or banner.</a:t>
                      </a:r>
                      <a:br>
                        <a:rPr lang="en-US" sz="1800" dirty="0">
                          <a:solidFill>
                            <a:schemeClr val="tx1"/>
                          </a:solidFill>
                        </a:rPr>
                      </a:br>
                      <a:r>
                        <a:rPr lang="en-US" sz="1800" dirty="0">
                          <a:solidFill>
                            <a:schemeClr val="tx1"/>
                          </a:solidFill>
                        </a:rPr>
                        <a:t>Stamen: it is composed of 10 Anther, nine of filament of them are fused and the tenth it is free which are called  Diadelphaous in  this case . But it called Monodelphous if all of 10 filament s are  fused together.</a:t>
                      </a:r>
                      <a:br>
                        <a:rPr lang="en-US" sz="1800" dirty="0">
                          <a:solidFill>
                            <a:schemeClr val="tx1"/>
                          </a:solidFill>
                        </a:rPr>
                      </a:br>
                      <a:r>
                        <a:rPr lang="en-US" sz="1800" dirty="0">
                          <a:solidFill>
                            <a:schemeClr val="tx1"/>
                          </a:solidFill>
                        </a:rPr>
                        <a:t>Pistil: it is single carpel which composed of smooth stigma , and long style and big ovary. The pollination it is cross pollination. </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Flower</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431800">
                <a:tc>
                  <a:txBody>
                    <a:bodyPr/>
                    <a:lstStyle/>
                    <a:p>
                      <a:pPr algn="l" rtl="0"/>
                      <a:r>
                        <a:rPr lang="en-US" dirty="0"/>
                        <a:t>Caryopsis or Grain</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Legume or Pod</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a:r>
                        <a:rPr lang="en-US" dirty="0"/>
                        <a:t>Fruit</a:t>
                      </a:r>
                      <a:endParaRPr lang="ar-IQ"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15101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ereals VERSUS Pulses">
            <a:extLst>
              <a:ext uri="{FF2B5EF4-FFF2-40B4-BE49-F238E27FC236}">
                <a16:creationId xmlns:a16="http://schemas.microsoft.com/office/drawing/2014/main" xmlns="" id="{EE53707B-B5C0-47AD-ABB9-526B8810C177}"/>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93344" y="228600"/>
            <a:ext cx="8861566" cy="6477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62740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pc-havalan 4991567\Desktop\saman lec.field crops\picture\wheat\crop-flower-inflorescence.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8600" y="457200"/>
            <a:ext cx="8579556" cy="5791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88918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763000" cy="5257800"/>
          </a:xfrm>
        </p:spPr>
        <p:txBody>
          <a:bodyPr anchor="t">
            <a:noAutofit/>
          </a:bodyPr>
          <a:lstStyle/>
          <a:p>
            <a:pPr rtl="0"/>
            <a: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Pulses  (legume  crops)</a:t>
            </a:r>
            <a:br>
              <a:rPr lang="en-US" sz="3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8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r>
              <a:rPr lang="en-US" sz="2800" dirty="0">
                <a:solidFill>
                  <a:schemeClr val="tx1"/>
                </a:solidFill>
                <a:effectLst/>
                <a:latin typeface="Times New Roman" pitchFamily="18" charset="0"/>
                <a:cs typeface="Times New Roman" pitchFamily="18" charset="0"/>
              </a:rPr>
              <a:t>Pulses  its Latin term  (</a:t>
            </a:r>
            <a:r>
              <a:rPr lang="en-US" sz="2800" dirty="0" err="1">
                <a:solidFill>
                  <a:schemeClr val="tx1"/>
                </a:solidFill>
                <a:effectLst/>
                <a:latin typeface="Times New Roman" pitchFamily="18" charset="0"/>
                <a:cs typeface="Times New Roman" pitchFamily="18" charset="0"/>
              </a:rPr>
              <a:t>puls</a:t>
            </a:r>
            <a:r>
              <a:rPr lang="en-US" sz="2800" dirty="0">
                <a:solidFill>
                  <a:schemeClr val="tx1"/>
                </a:solidFill>
                <a:effectLst/>
                <a:latin typeface="Times New Roman" pitchFamily="18" charset="0"/>
                <a:cs typeface="Times New Roman" pitchFamily="18" charset="0"/>
              </a:rPr>
              <a:t>) form  Ancient Greek.</a:t>
            </a:r>
            <a:br>
              <a:rPr lang="en-US" sz="2800" dirty="0">
                <a:solidFill>
                  <a:schemeClr val="tx1"/>
                </a:solidFill>
                <a:effectLst/>
                <a:latin typeface="Times New Roman" pitchFamily="18" charset="0"/>
                <a:cs typeface="Times New Roman" pitchFamily="18" charset="0"/>
              </a:rPr>
            </a:br>
            <a:r>
              <a:rPr lang="en-US" sz="2800" dirty="0">
                <a:solidFill>
                  <a:schemeClr val="tx1"/>
                </a:solidFill>
                <a:effectLst/>
                <a:latin typeface="Times New Roman" pitchFamily="18" charset="0"/>
                <a:cs typeface="Times New Roman" pitchFamily="18" charset="0"/>
              </a:rPr>
              <a:t>-A legume crop in botanical is a plant in the family  Fabaceae or  Leguminosae , </a:t>
            </a:r>
            <a:br>
              <a:rPr lang="en-US" sz="2800" dirty="0">
                <a:solidFill>
                  <a:schemeClr val="tx1"/>
                </a:solidFill>
                <a:effectLst/>
                <a:latin typeface="Times New Roman" pitchFamily="18" charset="0"/>
                <a:cs typeface="Times New Roman" pitchFamily="18" charset="0"/>
              </a:rPr>
            </a:br>
            <a:r>
              <a:rPr lang="en-US" sz="2800" dirty="0">
                <a:solidFill>
                  <a:schemeClr val="tx1"/>
                </a:solidFill>
                <a:effectLst/>
                <a:latin typeface="Times New Roman" pitchFamily="18" charset="0"/>
                <a:cs typeface="Times New Roman" pitchFamily="18" charset="0"/>
              </a:rPr>
              <a:t>-It is commonly known as the Legume, Pea or Bean Family.</a:t>
            </a:r>
            <a:br>
              <a:rPr lang="en-US" sz="2800" dirty="0">
                <a:solidFill>
                  <a:schemeClr val="tx1"/>
                </a:solidFill>
                <a:effectLst/>
                <a:latin typeface="Times New Roman" pitchFamily="18" charset="0"/>
                <a:cs typeface="Times New Roman" pitchFamily="18" charset="0"/>
              </a:rPr>
            </a:br>
            <a:r>
              <a:rPr lang="en-US" sz="2800" dirty="0">
                <a:solidFill>
                  <a:schemeClr val="tx1"/>
                </a:solidFill>
                <a:effectLst/>
                <a:latin typeface="Times New Roman" pitchFamily="18" charset="0"/>
                <a:cs typeface="Times New Roman" pitchFamily="18" charset="0"/>
              </a:rPr>
              <a:t>-Fruit of pulses is  simple dry fruit known as Pod.</a:t>
            </a:r>
            <a:br>
              <a:rPr lang="en-US" sz="2800" dirty="0">
                <a:solidFill>
                  <a:schemeClr val="tx1"/>
                </a:solidFill>
                <a:effectLst/>
                <a:latin typeface="Times New Roman" pitchFamily="18" charset="0"/>
                <a:cs typeface="Times New Roman" pitchFamily="18" charset="0"/>
              </a:rPr>
            </a:br>
            <a:r>
              <a:rPr lang="en-US" sz="2800" dirty="0">
                <a:solidFill>
                  <a:schemeClr val="tx1"/>
                </a:solidFill>
                <a:effectLst/>
                <a:latin typeface="Times New Roman" pitchFamily="18" charset="0"/>
                <a:cs typeface="Times New Roman" pitchFamily="18" charset="0"/>
              </a:rPr>
              <a:t/>
            </a:r>
            <a:br>
              <a:rPr lang="en-US" sz="2800" dirty="0">
                <a:solidFill>
                  <a:schemeClr val="tx1"/>
                </a:solidFill>
                <a:effectLst/>
                <a:latin typeface="Times New Roman" pitchFamily="18" charset="0"/>
                <a:cs typeface="Times New Roman" pitchFamily="18" charset="0"/>
              </a:rPr>
            </a:br>
            <a:r>
              <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r>
            <a:br>
              <a:rPr lang="en-US"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endParaRPr lang="ar-IQ" sz="24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xmlns="" val="2832616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F7126D7F-B8E4-4926-8D4B-3B547A139C15}"/>
              </a:ext>
            </a:extLst>
          </p:cNvPr>
          <p:cNvSpPr txBox="1"/>
          <p:nvPr/>
        </p:nvSpPr>
        <p:spPr>
          <a:xfrm>
            <a:off x="0" y="152400"/>
            <a:ext cx="8839200" cy="5693866"/>
          </a:xfrm>
          <a:prstGeom prst="rect">
            <a:avLst/>
          </a:prstGeom>
          <a:noFill/>
        </p:spPr>
        <p:txBody>
          <a:bodyPr wrap="square">
            <a:spAutoFit/>
          </a:bodyPr>
          <a:lstStyle/>
          <a:p>
            <a:pPr algn="just"/>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ar-IQ"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ar-IQ"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Pulse crops are the most important food crops after cereals, refer to “grain legumes.” They are rich source of proteins containing about 20-30%. The share of animal protein is low as 18% . Food legumes are commonly known as “poor man’s meat” because of their high protein content, low price and its wide spread access to the poor. </a:t>
            </a:r>
          </a:p>
          <a:p>
            <a:pPr algn="just"/>
            <a:r>
              <a:rPr lang="ar-IQ"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6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Pulses can fix atmospheric nitrogen and their deep penetrating root system enables the plants to utilize limited available moisture more efficiently. It improve the physical condition of the soil like soil aeration, water holding capacity, improving microbial population, breaking of hard pans and moisture retention. Pulses can be use as catch crop, cover crop, intercrop and crop rotation</a:t>
            </a:r>
          </a:p>
        </p:txBody>
      </p:sp>
    </p:spTree>
    <p:extLst>
      <p:ext uri="{BB962C8B-B14F-4D97-AF65-F5344CB8AC3E}">
        <p14:creationId xmlns:p14="http://schemas.microsoft.com/office/powerpoint/2010/main" xmlns="" val="1627584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600" y="152400"/>
            <a:ext cx="8763000" cy="4800600"/>
          </a:xfrm>
        </p:spPr>
        <p:txBody>
          <a:bodyPr anchor="t">
            <a:noAutofit/>
          </a:bodyPr>
          <a:lstStyle/>
          <a:p>
            <a:pPr rtl="0"/>
            <a:r>
              <a:rPr lang="en-US" sz="2800" dirty="0">
                <a:solidFill>
                  <a:srgbClr val="FF0000"/>
                </a:solidFill>
                <a:latin typeface="Times New Roman" pitchFamily="18" charset="0"/>
                <a:cs typeface="Times New Roman" pitchFamily="18" charset="0"/>
              </a:rPr>
              <a:t>Importance of Legume</a:t>
            </a:r>
            <a:br>
              <a:rPr lang="en-US" sz="2800" dirty="0">
                <a:solidFill>
                  <a:srgbClr val="FF0000"/>
                </a:solidFill>
                <a:latin typeface="Times New Roman" pitchFamily="18" charset="0"/>
                <a:cs typeface="Times New Roman" pitchFamily="18" charset="0"/>
              </a:rPr>
            </a:br>
            <a:r>
              <a:rPr lang="en-US" sz="2800" dirty="0">
                <a:solidFill>
                  <a:srgbClr val="FF0000"/>
                </a:solidFill>
                <a:latin typeface="Times New Roman" pitchFamily="18" charset="0"/>
                <a:cs typeface="Times New Roman" pitchFamily="18" charset="0"/>
              </a:rPr>
              <a:t/>
            </a:r>
            <a:br>
              <a:rPr lang="en-US" sz="2800" dirty="0">
                <a:solidFill>
                  <a:srgbClr val="FF0000"/>
                </a:solidFill>
                <a:latin typeface="Times New Roman" pitchFamily="18" charset="0"/>
                <a:cs typeface="Times New Roman" pitchFamily="18" charset="0"/>
              </a:rPr>
            </a:br>
            <a:r>
              <a:rPr lang="en-US" sz="2800" b="0" dirty="0">
                <a:solidFill>
                  <a:schemeClr val="tx1"/>
                </a:solidFill>
                <a:effectLst/>
                <a:latin typeface="Times New Roman" pitchFamily="18" charset="0"/>
                <a:cs typeface="Times New Roman" pitchFamily="18" charset="0"/>
              </a:rPr>
              <a:t>1- </a:t>
            </a:r>
            <a:r>
              <a:rPr lang="en-US" sz="2600" dirty="0">
                <a:solidFill>
                  <a:schemeClr val="tx1"/>
                </a:solidFill>
                <a:latin typeface="Times New Roman" panose="02020603050405020304" pitchFamily="18" charset="0"/>
                <a:ea typeface="+mn-ea"/>
                <a:cs typeface="Times New Roman" panose="02020603050405020304" pitchFamily="18" charset="0"/>
              </a:rPr>
              <a:t>Nitrogen fixation</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The mutual interaction between  the two species is known as symbiotic relationship </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2- Nutritional benefits:</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it is inexpensive way of supplying required nutrients to the body.</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3- Soil benefits:</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Legumes are cultivated as a Green Crops or  Cover Crops.</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4- Other crop benefits:</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*By Inter cropping with other perennial grass</a:t>
            </a:r>
            <a:br>
              <a:rPr lang="en-US" sz="2600" dirty="0">
                <a:solidFill>
                  <a:schemeClr val="tx1"/>
                </a:solidFill>
                <a:latin typeface="Times New Roman" panose="02020603050405020304" pitchFamily="18" charset="0"/>
                <a:ea typeface="+mn-ea"/>
                <a:cs typeface="Times New Roman" panose="02020603050405020304" pitchFamily="18" charset="0"/>
              </a:rPr>
            </a:br>
            <a:r>
              <a:rPr lang="en-US" sz="2600" dirty="0">
                <a:solidFill>
                  <a:schemeClr val="tx1"/>
                </a:solidFill>
                <a:latin typeface="Times New Roman" panose="02020603050405020304" pitchFamily="18" charset="0"/>
                <a:ea typeface="+mn-ea"/>
                <a:cs typeface="Times New Roman" panose="02020603050405020304" pitchFamily="18" charset="0"/>
              </a:rPr>
              <a:t>* Control weed by cultivation legumes as a cover crop</a:t>
            </a:r>
            <a:r>
              <a:rPr lang="en-US" sz="2600" b="0" dirty="0">
                <a:solidFill>
                  <a:schemeClr val="tx1"/>
                </a:solidFill>
                <a:effectLst/>
                <a:latin typeface="Times New Roman" panose="02020603050405020304" pitchFamily="18" charset="0"/>
                <a:ea typeface="+mn-ea"/>
                <a:cs typeface="Times New Roman" panose="02020603050405020304" pitchFamily="18" charset="0"/>
              </a:rPr>
              <a:t/>
            </a:r>
            <a:br>
              <a:rPr lang="en-US" sz="2600" b="0" dirty="0">
                <a:solidFill>
                  <a:schemeClr val="tx1"/>
                </a:solidFill>
                <a:effectLst/>
                <a:latin typeface="Times New Roman" panose="02020603050405020304" pitchFamily="18" charset="0"/>
                <a:ea typeface="+mn-ea"/>
                <a:cs typeface="Times New Roman" panose="02020603050405020304" pitchFamily="18" charset="0"/>
              </a:rPr>
            </a:br>
            <a:r>
              <a:rPr lang="en-US" sz="2600" b="0" dirty="0">
                <a:solidFill>
                  <a:schemeClr val="tx1"/>
                </a:solidFill>
                <a:effectLst/>
                <a:latin typeface="Times New Roman" panose="02020603050405020304" pitchFamily="18" charset="0"/>
                <a:ea typeface="+mn-ea"/>
                <a:cs typeface="Times New Roman" panose="02020603050405020304" pitchFamily="18" charset="0"/>
              </a:rPr>
              <a:t/>
            </a:r>
            <a:br>
              <a:rPr lang="en-US" sz="2600" b="0" dirty="0">
                <a:solidFill>
                  <a:schemeClr val="tx1"/>
                </a:solidFill>
                <a:effectLst/>
                <a:latin typeface="Times New Roman" panose="02020603050405020304" pitchFamily="18" charset="0"/>
                <a:ea typeface="+mn-ea"/>
                <a:cs typeface="Times New Roman" panose="02020603050405020304" pitchFamily="18" charset="0"/>
              </a:rPr>
            </a:br>
            <a:r>
              <a:rPr lang="en-US" sz="2800" dirty="0">
                <a:solidFill>
                  <a:schemeClr val="tx1"/>
                </a:solidFill>
                <a:latin typeface="Times New Roman" pitchFamily="18" charset="0"/>
                <a:cs typeface="Times New Roman" pitchFamily="18" charset="0"/>
              </a:rPr>
              <a:t/>
            </a:r>
            <a:br>
              <a:rPr lang="en-US" sz="2800" dirty="0">
                <a:solidFill>
                  <a:schemeClr val="tx1"/>
                </a:solidFill>
                <a:latin typeface="Times New Roman" pitchFamily="18" charset="0"/>
                <a:cs typeface="Times New Roman" pitchFamily="18" charset="0"/>
              </a:rPr>
            </a:br>
            <a:r>
              <a:rPr lang="en-US" sz="2800" dirty="0">
                <a:solidFill>
                  <a:schemeClr val="tx1"/>
                </a:solidFill>
                <a:latin typeface="Times New Roman" pitchFamily="18" charset="0"/>
                <a:cs typeface="Times New Roman" pitchFamily="18" charset="0"/>
              </a:rPr>
              <a:t/>
            </a:r>
            <a:br>
              <a:rPr lang="en-US" sz="2800" dirty="0">
                <a:solidFill>
                  <a:schemeClr val="tx1"/>
                </a:solidFill>
                <a:latin typeface="Times New Roman" pitchFamily="18" charset="0"/>
                <a:cs typeface="Times New Roman" pitchFamily="18" charset="0"/>
              </a:rPr>
            </a:br>
            <a:endParaRPr lang="ar-IQ" sz="28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99145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2400" y="152400"/>
            <a:ext cx="8991600" cy="6248400"/>
          </a:xfrm>
        </p:spPr>
        <p:txBody>
          <a:bodyPr anchor="t">
            <a:noAutofit/>
          </a:bodyPr>
          <a:lstStyle/>
          <a:p>
            <a:pPr rtl="0"/>
            <a:r>
              <a:rPr lang="en-US" sz="2800" dirty="0">
                <a:solidFill>
                  <a:srgbClr val="FF0000"/>
                </a:solidFill>
                <a:latin typeface="Times New Roman" pitchFamily="18" charset="0"/>
                <a:cs typeface="Times New Roman" pitchFamily="18" charset="0"/>
              </a:rPr>
              <a:t>Some legume crops:</a:t>
            </a:r>
            <a:br>
              <a:rPr lang="en-US" sz="2800" dirty="0">
                <a:solidFill>
                  <a:srgbClr val="FF0000"/>
                </a:solidFill>
                <a:latin typeface="Times New Roman" pitchFamily="18" charset="0"/>
                <a:cs typeface="Times New Roman" pitchFamily="18" charset="0"/>
              </a:rPr>
            </a:br>
            <a:r>
              <a:rPr lang="en-US" sz="3200" dirty="0">
                <a:solidFill>
                  <a:srgbClr val="FF0000"/>
                </a:solidFill>
                <a:latin typeface="Times New Roman" pitchFamily="18" charset="0"/>
                <a:cs typeface="Times New Roman" pitchFamily="18" charset="0"/>
              </a:rPr>
              <a:t/>
            </a:r>
            <a:br>
              <a:rPr lang="en-US" sz="3200" dirty="0">
                <a:solidFill>
                  <a:srgbClr val="FF0000"/>
                </a:solidFill>
                <a:latin typeface="Times New Roman" pitchFamily="18" charset="0"/>
                <a:cs typeface="Times New Roman" pitchFamily="18" charset="0"/>
              </a:rPr>
            </a:br>
            <a:r>
              <a:rPr lang="en-US" sz="2400" u="sng" dirty="0">
                <a:solidFill>
                  <a:schemeClr val="tx1"/>
                </a:solidFill>
                <a:latin typeface="Times New Roman" pitchFamily="18" charset="0"/>
                <a:cs typeface="Times New Roman" pitchFamily="18" charset="0"/>
              </a:rPr>
              <a:t>Crop name </a:t>
            </a:r>
            <a:r>
              <a:rPr lang="en-US" sz="2400" dirty="0">
                <a:solidFill>
                  <a:schemeClr val="tx1"/>
                </a:solidFill>
                <a:latin typeface="Times New Roman" pitchFamily="18" charset="0"/>
                <a:cs typeface="Times New Roman" pitchFamily="18" charset="0"/>
              </a:rPr>
              <a:t>                                                              </a:t>
            </a:r>
            <a:r>
              <a:rPr lang="en-US" sz="2400" u="sng" dirty="0">
                <a:solidFill>
                  <a:schemeClr val="tx1"/>
                </a:solidFill>
                <a:latin typeface="Times New Roman" pitchFamily="18" charset="0"/>
                <a:cs typeface="Times New Roman" pitchFamily="18" charset="0"/>
              </a:rPr>
              <a:t>Scientific name </a:t>
            </a:r>
            <a:br>
              <a:rPr lang="en-US" sz="2400" u="sng"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1- Chickpea ____________________ _____  </a:t>
            </a:r>
            <a:r>
              <a:rPr lang="en-US" sz="2400" i="1" dirty="0">
                <a:solidFill>
                  <a:schemeClr val="tx1"/>
                </a:solidFill>
                <a:latin typeface="Times New Roman" pitchFamily="18" charset="0"/>
                <a:cs typeface="Times New Roman" pitchFamily="18" charset="0"/>
              </a:rPr>
              <a:t>Cicer   arietinum</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2- Lentil ______________________ ______ </a:t>
            </a:r>
            <a:r>
              <a:rPr lang="en-US" sz="2400" i="1" dirty="0">
                <a:solidFill>
                  <a:schemeClr val="tx1"/>
                </a:solidFill>
                <a:latin typeface="Times New Roman" pitchFamily="18" charset="0"/>
                <a:cs typeface="Times New Roman" pitchFamily="18" charset="0"/>
              </a:rPr>
              <a:t>Lens  esculanta</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3- Broad bean or  Horse bean ____ ______  </a:t>
            </a:r>
            <a:r>
              <a:rPr lang="en-US" sz="2400" i="1" dirty="0">
                <a:solidFill>
                  <a:schemeClr val="tx1"/>
                </a:solidFill>
                <a:latin typeface="Times New Roman" pitchFamily="18" charset="0"/>
                <a:cs typeface="Times New Roman" pitchFamily="18" charset="0"/>
              </a:rPr>
              <a:t>Vicia  faba</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4- Pea ______________________________  </a:t>
            </a:r>
            <a:r>
              <a:rPr lang="en-US" sz="2400" i="1" dirty="0">
                <a:solidFill>
                  <a:schemeClr val="tx1"/>
                </a:solidFill>
                <a:latin typeface="Times New Roman" pitchFamily="18" charset="0"/>
                <a:cs typeface="Times New Roman" pitchFamily="18" charset="0"/>
              </a:rPr>
              <a:t>Pisum   sativum</a:t>
            </a:r>
            <a:br>
              <a:rPr lang="en-US" sz="2400" i="1" dirty="0">
                <a:solidFill>
                  <a:schemeClr val="tx1"/>
                </a:solidFill>
                <a:latin typeface="Times New Roman" pitchFamily="18" charset="0"/>
                <a:cs typeface="Times New Roman" pitchFamily="18" charset="0"/>
              </a:rPr>
            </a:br>
            <a:r>
              <a:rPr lang="en-US" sz="2400" i="1" dirty="0">
                <a:solidFill>
                  <a:schemeClr val="tx1"/>
                </a:solidFill>
                <a:latin typeface="Times New Roman" pitchFamily="18" charset="0"/>
                <a:cs typeface="Times New Roman" pitchFamily="18" charset="0"/>
              </a:rPr>
              <a:t>5- </a:t>
            </a:r>
            <a:r>
              <a:rPr lang="en-US" sz="2400" dirty="0">
                <a:solidFill>
                  <a:schemeClr val="tx1"/>
                </a:solidFill>
                <a:latin typeface="Times New Roman" pitchFamily="18" charset="0"/>
                <a:cs typeface="Times New Roman" pitchFamily="18" charset="0"/>
              </a:rPr>
              <a:t>Green gram  or Mung bean __________   </a:t>
            </a:r>
            <a:r>
              <a:rPr lang="en-US" sz="2400" i="1" dirty="0">
                <a:solidFill>
                  <a:schemeClr val="tx1"/>
                </a:solidFill>
                <a:latin typeface="Times New Roman" pitchFamily="18" charset="0"/>
                <a:cs typeface="Times New Roman" pitchFamily="18" charset="0"/>
              </a:rPr>
              <a:t>Vigna  radiata</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6- pea nut or Ground nut ______________  </a:t>
            </a:r>
            <a:r>
              <a:rPr lang="en-US" sz="2400" i="1" dirty="0">
                <a:solidFill>
                  <a:schemeClr val="tx1"/>
                </a:solidFill>
                <a:latin typeface="Times New Roman" pitchFamily="18" charset="0"/>
                <a:cs typeface="Times New Roman" pitchFamily="18" charset="0"/>
              </a:rPr>
              <a:t>Arachis  hypogea </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7-  Soybean __________________________ </a:t>
            </a:r>
            <a:r>
              <a:rPr lang="en-US" sz="2400" i="1" dirty="0">
                <a:solidFill>
                  <a:schemeClr val="tx1"/>
                </a:solidFill>
                <a:latin typeface="Times New Roman" pitchFamily="18" charset="0"/>
                <a:cs typeface="Times New Roman" pitchFamily="18" charset="0"/>
              </a:rPr>
              <a:t>Glycin  max</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8- Kidney bean or  field bean _____ ______</a:t>
            </a:r>
            <a:r>
              <a:rPr lang="en-US" sz="2400" i="1" dirty="0">
                <a:solidFill>
                  <a:schemeClr val="tx1"/>
                </a:solidFill>
                <a:latin typeface="Times New Roman" pitchFamily="18" charset="0"/>
                <a:cs typeface="Times New Roman" pitchFamily="18" charset="0"/>
              </a:rPr>
              <a:t>Phaseolus  Vulgaris </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9- Cowpea __________________________</a:t>
            </a:r>
            <a:r>
              <a:rPr lang="en-US" sz="2400" i="1" dirty="0">
                <a:solidFill>
                  <a:schemeClr val="tx1"/>
                </a:solidFill>
                <a:latin typeface="Times New Roman" pitchFamily="18" charset="0"/>
                <a:cs typeface="Times New Roman" pitchFamily="18" charset="0"/>
              </a:rPr>
              <a:t>  Vigna  aunguiculata</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10- Lathryrus ________________________ </a:t>
            </a:r>
            <a:r>
              <a:rPr lang="en-US" sz="2400" i="1" dirty="0">
                <a:solidFill>
                  <a:schemeClr val="tx1"/>
                </a:solidFill>
                <a:latin typeface="Times New Roman" pitchFamily="18" charset="0"/>
                <a:cs typeface="Times New Roman" pitchFamily="18" charset="0"/>
              </a:rPr>
              <a:t>Lathyrus  sativus</a:t>
            </a:r>
            <a:br>
              <a:rPr lang="en-US" sz="2400" i="1" dirty="0">
                <a:solidFill>
                  <a:schemeClr val="tx1"/>
                </a:solidFill>
                <a:latin typeface="Times New Roman" pitchFamily="18" charset="0"/>
                <a:cs typeface="Times New Roman" pitchFamily="18" charset="0"/>
              </a:rPr>
            </a:br>
            <a:r>
              <a:rPr lang="en-US" sz="2400" dirty="0">
                <a:solidFill>
                  <a:schemeClr val="tx1"/>
                </a:solidFill>
                <a:latin typeface="Times New Roman" pitchFamily="18" charset="0"/>
                <a:cs typeface="Times New Roman" pitchFamily="18" charset="0"/>
              </a:rPr>
              <a:t>11-  Alfalfa ___________________________ </a:t>
            </a:r>
            <a:r>
              <a:rPr lang="en-US" sz="2400" i="1" dirty="0">
                <a:solidFill>
                  <a:schemeClr val="tx1"/>
                </a:solidFill>
                <a:latin typeface="Times New Roman" pitchFamily="18" charset="0"/>
                <a:cs typeface="Times New Roman" pitchFamily="18" charset="0"/>
              </a:rPr>
              <a:t>Medicago  sativa</a:t>
            </a:r>
            <a:endParaRPr lang="ar-IQ" sz="2000" i="1" u="sng"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3462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875" y="152400"/>
            <a:ext cx="8839200" cy="6324600"/>
          </a:xfrm>
        </p:spPr>
        <p:txBody>
          <a:bodyPr anchor="t">
            <a:normAutofit/>
          </a:bodyPr>
          <a:lstStyle/>
          <a:p>
            <a:pPr rtl="0"/>
            <a:r>
              <a:rPr lang="en-US" sz="2400" dirty="0">
                <a:solidFill>
                  <a:srgbClr val="FF0000"/>
                </a:solidFill>
                <a:latin typeface="Times New Roman" pitchFamily="18" charset="0"/>
                <a:cs typeface="Times New Roman" pitchFamily="18" charset="0"/>
              </a:rPr>
              <a:t>Characteristics and general description  of pulses crops:</a:t>
            </a:r>
            <a:br>
              <a:rPr lang="en-US" sz="2400" dirty="0">
                <a:solidFill>
                  <a:srgbClr val="FF0000"/>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1-  Root:</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Tap root, Branched up to 2-3 m in depth or more, Bacterial nodules are formed on rootlets by </a:t>
            </a:r>
            <a:r>
              <a:rPr lang="en-US" sz="2000" i="1" dirty="0">
                <a:solidFill>
                  <a:schemeClr val="tx1"/>
                </a:solidFill>
                <a:latin typeface="Times New Roman" pitchFamily="18" charset="0"/>
                <a:cs typeface="Times New Roman" pitchFamily="18" charset="0"/>
              </a:rPr>
              <a:t>Rhizobium</a:t>
            </a:r>
            <a:r>
              <a:rPr lang="en-US" sz="2000" dirty="0">
                <a:solidFill>
                  <a:schemeClr val="tx1"/>
                </a:solidFill>
                <a:latin typeface="Times New Roman" pitchFamily="18" charset="0"/>
                <a:cs typeface="Times New Roman" pitchFamily="18" charset="0"/>
              </a:rPr>
              <a:t> spp.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r>
            <a:br>
              <a:rPr lang="en-US" sz="2000" dirty="0">
                <a:solidFill>
                  <a:schemeClr val="tx1"/>
                </a:solidFill>
                <a:latin typeface="Times New Roman" pitchFamily="18" charset="0"/>
                <a:cs typeface="Times New Roman" pitchFamily="18" charset="0"/>
              </a:rPr>
            </a:br>
            <a:r>
              <a:rPr lang="en-US" sz="2000" dirty="0">
                <a:solidFill>
                  <a:schemeClr val="tx1"/>
                </a:solidFill>
                <a:latin typeface="Times New Roman" pitchFamily="18" charset="0"/>
                <a:cs typeface="Times New Roman" pitchFamily="18" charset="0"/>
              </a:rPr>
              <a:t>  </a:t>
            </a:r>
            <a:endParaRPr lang="ar-IQ" sz="2000" dirty="0">
              <a:solidFill>
                <a:schemeClr val="tx1"/>
              </a:solidFill>
              <a:latin typeface="Times New Roman" pitchFamily="18" charset="0"/>
              <a:cs typeface="Times New Roman" pitchFamily="18" charset="0"/>
            </a:endParaRPr>
          </a:p>
        </p:txBody>
      </p:sp>
      <p:pic>
        <p:nvPicPr>
          <p:cNvPr id="1026" name="Picture 2" descr="C:\Users\pc-havalan 4991567\Downloads\Legume\38-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 y="1600200"/>
            <a:ext cx="4572000"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pc-havalan 4991567\Downloads\Legume\download.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4400" y="1600200"/>
            <a:ext cx="4114800" cy="36576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41438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457200"/>
            <a:ext cx="8305800" cy="2462213"/>
          </a:xfrm>
          <a:prstGeom prst="rect">
            <a:avLst/>
          </a:prstGeom>
        </p:spPr>
        <p:txBody>
          <a:bodyPr wrap="square">
            <a:spAutoFit/>
          </a:bodyPr>
          <a:lstStyle/>
          <a:p>
            <a:r>
              <a:rPr lang="en-US" sz="2200" b="1" dirty="0">
                <a:solidFill>
                  <a:srgbClr val="FF0000"/>
                </a:solidFill>
                <a:latin typeface="Times New Roman" pitchFamily="18" charset="0"/>
                <a:cs typeface="Times New Roman" pitchFamily="18" charset="0"/>
              </a:rPr>
              <a:t>2- Stem:</a:t>
            </a:r>
            <a:br>
              <a:rPr lang="en-US" sz="2200" b="1" dirty="0">
                <a:solidFill>
                  <a:srgbClr val="FF0000"/>
                </a:solidFill>
                <a:latin typeface="Times New Roman" pitchFamily="18" charset="0"/>
                <a:cs typeface="Times New Roman" pitchFamily="18" charset="0"/>
              </a:rPr>
            </a:br>
            <a:r>
              <a:rPr lang="en-US" sz="2200" b="1" dirty="0">
                <a:solidFill>
                  <a:srgbClr val="FF0000"/>
                </a:solidFill>
                <a:latin typeface="Times New Roman" pitchFamily="18" charset="0"/>
                <a:cs typeface="Times New Roman" pitchFamily="18" charset="0"/>
              </a:rPr>
              <a:t>	</a:t>
            </a:r>
            <a:r>
              <a:rPr lang="en-US" sz="2200" b="1" dirty="0">
                <a:latin typeface="Times New Roman" pitchFamily="18" charset="0"/>
                <a:cs typeface="Times New Roman" pitchFamily="18" charset="0"/>
              </a:rPr>
              <a:t>It is erect or  prostrate  or semi- erect  or  semi- prostrate  according  to  species and varieties , stems are different in length, size and branching.</a:t>
            </a:r>
            <a:br>
              <a:rPr lang="en-US" sz="2200" b="1" dirty="0">
                <a:latin typeface="Times New Roman" pitchFamily="18" charset="0"/>
                <a:cs typeface="Times New Roman" pitchFamily="18" charset="0"/>
              </a:rPr>
            </a:br>
            <a:r>
              <a:rPr lang="en-US" sz="2200" b="1" dirty="0">
                <a:latin typeface="Times New Roman" pitchFamily="18" charset="0"/>
                <a:cs typeface="Times New Roman" pitchFamily="18" charset="0"/>
              </a:rPr>
              <a:t/>
            </a:r>
            <a:br>
              <a:rPr lang="en-US" sz="2200" b="1" dirty="0">
                <a:latin typeface="Times New Roman" pitchFamily="18" charset="0"/>
                <a:cs typeface="Times New Roman" pitchFamily="18" charset="0"/>
              </a:rPr>
            </a:br>
            <a:r>
              <a:rPr lang="en-US" sz="2200" b="1" dirty="0">
                <a:solidFill>
                  <a:schemeClr val="accent4"/>
                </a:solidFill>
                <a:latin typeface="Times New Roman" pitchFamily="18" charset="0"/>
                <a:cs typeface="Times New Roman" pitchFamily="18" charset="0"/>
              </a:rPr>
              <a:t/>
            </a:r>
            <a:br>
              <a:rPr lang="en-US" sz="2200" b="1" dirty="0">
                <a:solidFill>
                  <a:schemeClr val="accent4"/>
                </a:solidFill>
                <a:latin typeface="Times New Roman" pitchFamily="18" charset="0"/>
                <a:cs typeface="Times New Roman" pitchFamily="18" charset="0"/>
              </a:rPr>
            </a:br>
            <a:endParaRPr lang="ar-IQ" sz="2200" b="1" dirty="0">
              <a:latin typeface="Times New Roman" pitchFamily="18" charset="0"/>
              <a:cs typeface="Times New Roman" pitchFamily="18" charset="0"/>
            </a:endParaRPr>
          </a:p>
        </p:txBody>
      </p:sp>
      <p:pic>
        <p:nvPicPr>
          <p:cNvPr id="2050" name="Picture 2" descr="C:\Users\pc-havalan 4991567\Downloads\Legume\530803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3413" y="1981200"/>
            <a:ext cx="4038600" cy="47244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pc-havalan 4991567\Downloads\Legume\subclover.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57701" y="2057400"/>
            <a:ext cx="4305299"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131017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4119"/>
            <a:ext cx="8382000" cy="2554545"/>
          </a:xfrm>
          <a:prstGeom prst="rect">
            <a:avLst/>
          </a:prstGeom>
        </p:spPr>
        <p:txBody>
          <a:bodyPr wrap="square">
            <a:spAutoFit/>
          </a:bodyPr>
          <a:lstStyle/>
          <a:p>
            <a:r>
              <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3-Leaf:</a:t>
            </a:r>
            <a:endParaRPr lang="ar-IQ" sz="2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r>
              <a:rPr lang="ar-IQ" sz="22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200" dirty="0">
                <a:effectLst>
                  <a:outerShdw blurRad="38100" dist="38100" dir="2700000" algn="tl">
                    <a:srgbClr val="000000">
                      <a:alpha val="43137"/>
                    </a:srgbClr>
                  </a:outerShdw>
                </a:effectLst>
                <a:latin typeface="Times New Roman" pitchFamily="18" charset="0"/>
                <a:cs typeface="Times New Roman" pitchFamily="18" charset="0"/>
              </a:rPr>
              <a:t>The leaf is compound consist of two leaflets or more at alternative position, with big stipulates at leaf base, leaves are normally compound, petiole or sessile some time, lateral leaflets is petiole or not, some of leaves are developed to tendrils, leaves have stipules some times</a:t>
            </a:r>
            <a:br>
              <a:rPr lang="en-US" sz="2200" dirty="0">
                <a:effectLst>
                  <a:outerShdw blurRad="38100" dist="38100" dir="2700000" algn="tl">
                    <a:srgbClr val="000000">
                      <a:alpha val="43137"/>
                    </a:srgbClr>
                  </a:outerShdw>
                </a:effectLst>
                <a:latin typeface="Times New Roman" pitchFamily="18" charset="0"/>
                <a:cs typeface="Times New Roman" pitchFamily="18" charset="0"/>
              </a:rPr>
            </a:br>
            <a:r>
              <a:rPr lang="en-US" sz="2200" dirty="0">
                <a:effectLst>
                  <a:outerShdw blurRad="38100" dist="38100" dir="2700000" algn="tl">
                    <a:srgbClr val="000000">
                      <a:alpha val="43137"/>
                    </a:srgbClr>
                  </a:outerShdw>
                </a:effectLst>
                <a:latin typeface="Times New Roman" pitchFamily="18" charset="0"/>
                <a:cs typeface="Times New Roman" pitchFamily="18" charset="0"/>
              </a:rPr>
              <a:t/>
            </a:r>
            <a:br>
              <a:rPr lang="en-US" sz="2200" dirty="0">
                <a:effectLst>
                  <a:outerShdw blurRad="38100" dist="38100" dir="2700000" algn="tl">
                    <a:srgbClr val="000000">
                      <a:alpha val="43137"/>
                    </a:srgbClr>
                  </a:outerShdw>
                </a:effectLst>
                <a:latin typeface="Times New Roman" pitchFamily="18" charset="0"/>
                <a:cs typeface="Times New Roman" pitchFamily="18" charset="0"/>
              </a:rPr>
            </a:br>
            <a:endParaRPr lang="ar-IQ" sz="2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2" name="Picture 2" descr="C:\Users\pc-havalan 4991567\Downloads\Legume\images (2).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199" y="2288157"/>
            <a:ext cx="3557587" cy="4341243"/>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pc-havalan 4991567\Downloads\Legume\images (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243387" y="2209800"/>
            <a:ext cx="4595813" cy="43243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4701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84287"/>
            <a:ext cx="8686799" cy="5078313"/>
          </a:xfrm>
          <a:prstGeom prst="rect">
            <a:avLst/>
          </a:prstGeom>
        </p:spPr>
        <p:txBody>
          <a:bodyPr wrap="square">
            <a:spAutoFit/>
          </a:bodyPr>
          <a:lstStyle/>
          <a:p>
            <a:r>
              <a:rPr lang="en-US" sz="2800" b="1" dirty="0">
                <a:solidFill>
                  <a:srgbClr val="FF0000"/>
                </a:solidFill>
                <a:latin typeface="Times New Roman" pitchFamily="18" charset="0"/>
                <a:cs typeface="Times New Roman" pitchFamily="18" charset="0"/>
              </a:rPr>
              <a:t>4- Inflorescence system:</a:t>
            </a:r>
            <a:endParaRPr lang="ar-IQ" sz="2800" b="1" dirty="0">
              <a:solidFill>
                <a:srgbClr val="FF0000"/>
              </a:solidFill>
              <a:latin typeface="Times New Roman" pitchFamily="18" charset="0"/>
              <a:cs typeface="Times New Roman" pitchFamily="18" charset="0"/>
            </a:endParaRPr>
          </a:p>
          <a:p>
            <a:r>
              <a:rPr lang="en-US" sz="2800" b="1" dirty="0">
                <a:solidFill>
                  <a:srgbClr val="FF0000"/>
                </a:solidFill>
                <a:latin typeface="Times New Roman" pitchFamily="18" charset="0"/>
                <a:cs typeface="Times New Roman" pitchFamily="18" charset="0"/>
              </a:rPr>
              <a:t/>
            </a:r>
            <a:br>
              <a:rPr lang="en-US" sz="2800" b="1" dirty="0">
                <a:solidFill>
                  <a:srgbClr val="FF0000"/>
                </a:solidFill>
                <a:latin typeface="Times New Roman" pitchFamily="18" charset="0"/>
                <a:cs typeface="Times New Roman" pitchFamily="18" charset="0"/>
              </a:rPr>
            </a:br>
            <a:r>
              <a:rPr lang="ar-IQ" sz="2800" b="1" dirty="0">
                <a:solidFill>
                  <a:srgbClr val="FF0000"/>
                </a:solidFill>
                <a:latin typeface="Times New Roman" pitchFamily="18" charset="0"/>
                <a:cs typeface="Times New Roman" pitchFamily="18" charset="0"/>
              </a:rPr>
              <a:t>	</a:t>
            </a:r>
            <a:r>
              <a:rPr lang="en-US" sz="2400" b="1" dirty="0">
                <a:latin typeface="Times New Roman" pitchFamily="18" charset="0"/>
                <a:cs typeface="Times New Roman" pitchFamily="18" charset="0"/>
              </a:rPr>
              <a:t>It is raceme, head, panicle or spike. Bisexual florets are composed of </a:t>
            </a:r>
            <a:r>
              <a:rPr lang="en-US" sz="2400" b="1" dirty="0">
                <a:solidFill>
                  <a:srgbClr val="FF0000"/>
                </a:solidFill>
                <a:latin typeface="Times New Roman" pitchFamily="18" charset="0"/>
                <a:cs typeface="Times New Roman" pitchFamily="18" charset="0"/>
              </a:rPr>
              <a:t>CALYX</a:t>
            </a:r>
            <a:r>
              <a:rPr lang="en-US" sz="2400" b="1" dirty="0">
                <a:latin typeface="Times New Roman" pitchFamily="18" charset="0"/>
                <a:cs typeface="Times New Roman" pitchFamily="18" charset="0"/>
              </a:rPr>
              <a:t> its composed of four or five </a:t>
            </a:r>
            <a:r>
              <a:rPr lang="en-US" sz="2400" b="1" dirty="0">
                <a:solidFill>
                  <a:srgbClr val="FF0000"/>
                </a:solidFill>
                <a:latin typeface="Times New Roman" pitchFamily="18" charset="0"/>
                <a:cs typeface="Times New Roman" pitchFamily="18" charset="0"/>
              </a:rPr>
              <a:t>Sepals</a:t>
            </a:r>
            <a:r>
              <a:rPr lang="en-US" sz="2400" b="1" dirty="0">
                <a:latin typeface="Times New Roman" pitchFamily="18" charset="0"/>
                <a:cs typeface="Times New Roman" pitchFamily="18" charset="0"/>
              </a:rPr>
              <a:t>, and </a:t>
            </a:r>
            <a:r>
              <a:rPr lang="en-US" sz="2400" b="1" dirty="0">
                <a:solidFill>
                  <a:schemeClr val="accent4"/>
                </a:solidFill>
                <a:latin typeface="Times New Roman" pitchFamily="18" charset="0"/>
                <a:cs typeface="Times New Roman" pitchFamily="18" charset="0"/>
              </a:rPr>
              <a:t>COROLLA</a:t>
            </a:r>
            <a:r>
              <a:rPr lang="en-US" sz="2400" b="1" dirty="0">
                <a:latin typeface="Times New Roman" pitchFamily="18" charset="0"/>
                <a:cs typeface="Times New Roman" pitchFamily="18" charset="0"/>
              </a:rPr>
              <a:t> its composed of a big central </a:t>
            </a:r>
            <a:r>
              <a:rPr lang="en-US" sz="2400" b="1" dirty="0">
                <a:solidFill>
                  <a:schemeClr val="accent4"/>
                </a:solidFill>
                <a:latin typeface="Times New Roman" pitchFamily="18" charset="0"/>
                <a:cs typeface="Times New Roman" pitchFamily="18" charset="0"/>
              </a:rPr>
              <a:t>Petal </a:t>
            </a:r>
            <a:r>
              <a:rPr lang="en-US" sz="2400" b="1" dirty="0">
                <a:latin typeface="Times New Roman" pitchFamily="18" charset="0"/>
                <a:cs typeface="Times New Roman" pitchFamily="18" charset="0"/>
              </a:rPr>
              <a:t> called </a:t>
            </a:r>
            <a:r>
              <a:rPr lang="en-US" sz="2400" b="1" dirty="0">
                <a:solidFill>
                  <a:srgbClr val="FF0000"/>
                </a:solidFill>
                <a:latin typeface="Times New Roman" pitchFamily="18" charset="0"/>
                <a:cs typeface="Times New Roman" pitchFamily="18" charset="0"/>
              </a:rPr>
              <a:t>Standard</a:t>
            </a:r>
            <a:r>
              <a:rPr lang="en-US" sz="2400" b="1" dirty="0">
                <a:latin typeface="Times New Roman" pitchFamily="18" charset="0"/>
                <a:cs typeface="Times New Roman" pitchFamily="18" charset="0"/>
              </a:rPr>
              <a:t> and two lateral leaflets called </a:t>
            </a:r>
            <a:r>
              <a:rPr lang="en-US" sz="2400" b="1" dirty="0">
                <a:solidFill>
                  <a:srgbClr val="FF0000"/>
                </a:solidFill>
                <a:latin typeface="Times New Roman" pitchFamily="18" charset="0"/>
                <a:cs typeface="Times New Roman" pitchFamily="18" charset="0"/>
              </a:rPr>
              <a:t>wings</a:t>
            </a:r>
            <a:r>
              <a:rPr lang="en-US" sz="2400" b="1" dirty="0">
                <a:latin typeface="Times New Roman" pitchFamily="18" charset="0"/>
                <a:cs typeface="Times New Roman" pitchFamily="18" charset="0"/>
              </a:rPr>
              <a:t> and two fused leaves called </a:t>
            </a:r>
            <a:r>
              <a:rPr lang="en-US" sz="2400" b="1" dirty="0">
                <a:solidFill>
                  <a:srgbClr val="FF0000"/>
                </a:solidFill>
                <a:latin typeface="Times New Roman" pitchFamily="18" charset="0"/>
                <a:cs typeface="Times New Roman" pitchFamily="18" charset="0"/>
              </a:rPr>
              <a:t>keel or banner</a:t>
            </a:r>
            <a:r>
              <a:rPr lang="en-US" sz="2400" b="1" dirty="0">
                <a:latin typeface="Times New Roman" pitchFamily="18" charset="0"/>
                <a:cs typeface="Times New Roman" pitchFamily="18" charset="0"/>
              </a:rPr>
              <a:t>.</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Stamen: it is composed of 10 Anther, nine of filament of them are fused and the tenth it is free which are called  Diadelphaous in  this case . But it called Monodelphous if all of 10 filament s are  fused together.</a:t>
            </a:r>
            <a:br>
              <a:rPr lang="en-US" sz="2400" b="1" dirty="0">
                <a:latin typeface="Times New Roman" pitchFamily="18" charset="0"/>
                <a:cs typeface="Times New Roman" pitchFamily="18" charset="0"/>
              </a:rPr>
            </a:br>
            <a:r>
              <a:rPr lang="en-US" sz="2400" b="1" dirty="0">
                <a:latin typeface="Times New Roman" pitchFamily="18" charset="0"/>
                <a:cs typeface="Times New Roman" pitchFamily="18" charset="0"/>
              </a:rPr>
              <a:t>Pistil: it is single carpel which composed of smooth stigma , and long style and big ovary. The pollination it is cross pollination. </a:t>
            </a:r>
            <a:endParaRPr lang="ar-IQ"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748401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567</TotalTime>
  <Words>237</Words>
  <Application>Microsoft Office PowerPoint</Application>
  <PresentationFormat>On-screen Show (4:3)</PresentationFormat>
  <Paragraphs>45</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Concourse</vt:lpstr>
      <vt:lpstr>Slide 1</vt:lpstr>
      <vt:lpstr>                          Pulses  (legume  crops)   -Pulses  its Latin term  (puls) form  Ancient Greek. -A legume crop in botanical is a plant in the family  Fabaceae or  Leguminosae ,  -It is commonly known as the Legume, Pea or Bean Family. -Fruit of pulses is  simple dry fruit known as Pod.   </vt:lpstr>
      <vt:lpstr>Slide 3</vt:lpstr>
      <vt:lpstr>Importance of Legume  1- Nitrogen fixation The mutual interaction between  the two species is known as symbiotic relationship  2- Nutritional benefits: it is inexpensive way of supplying required nutrients to the body. 3- Soil benefits: Legumes are cultivated as a Green Crops or  Cover Crops. 4- Other crop benefits: *By Inter cropping with other perennial grass * Control weed by cultivation legumes as a cover crop    </vt:lpstr>
      <vt:lpstr>Some legume crops:  Crop name                                                               Scientific name  1- Chickpea ____________________ _____  Cicer   arietinum 2- Lentil ______________________ ______ Lens  esculanta 3- Broad bean or  Horse bean ____ ______  Vicia  faba 4- Pea ______________________________  Pisum   sativum 5- Green gram  or Mung bean __________   Vigna  radiata 6- pea nut or Ground nut ______________  Arachis  hypogea  7-  Soybean __________________________ Glycin  max 8- Kidney bean or  field bean _____ ______Phaseolus  Vulgaris  9- Cowpea __________________________  Vigna  aunguiculata 10- Lathryrus ________________________ Lathyrus  sativus 11-  Alfalfa ___________________________ Medicago  sativa</vt:lpstr>
      <vt:lpstr>Characteristics and general description  of pulses crops: 1-  Root: Tap root, Branched up to 2-3 m in depth or more, Bacterial nodules are formed on rootlets by Rhizobium spp.          </vt:lpstr>
      <vt:lpstr>Slide 7</vt:lpstr>
      <vt:lpstr>Slide 8</vt:lpstr>
      <vt:lpstr>Slide 9</vt:lpstr>
      <vt:lpstr>Slide 10</vt:lpstr>
      <vt:lpstr>Slide 11</vt:lpstr>
      <vt:lpstr>5- fruit:  it is legume or pod its mature ovary which contain one seed or more it is mature ovule. The legume seed is non- endospermic, nutrients are stored in cotyledons, and seed recognized by hilum  which represents the connection of seed s with fruit coat, seeds are connected with fruit coat by funical.   </vt:lpstr>
      <vt:lpstr>Slide 13</vt:lpstr>
      <vt:lpstr>Slide 14</vt:lpstr>
      <vt:lpstr>Slide 15</vt:lpstr>
      <vt:lpstr>Slide 16</vt:lpstr>
      <vt:lpstr>Slide 17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Pulses ( Legume crops) Practical Part – Field crop Dept.  Third Stage – First Lecture </dc:title>
  <dc:creator>pc-havalan 4991567</dc:creator>
  <cp:lastModifiedBy>dana</cp:lastModifiedBy>
  <cp:revision>54</cp:revision>
  <dcterms:created xsi:type="dcterms:W3CDTF">2006-08-16T00:00:00Z</dcterms:created>
  <dcterms:modified xsi:type="dcterms:W3CDTF">2022-11-04T03:11:52Z</dcterms:modified>
</cp:coreProperties>
</file>