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sldIdLst>
    <p:sldId id="256" r:id="rId2"/>
    <p:sldId id="267" r:id="rId3"/>
    <p:sldId id="259" r:id="rId4"/>
    <p:sldId id="260" r:id="rId5"/>
    <p:sldId id="261" r:id="rId6"/>
    <p:sldId id="262" r:id="rId7"/>
    <p:sldId id="264" r:id="rId8"/>
    <p:sldId id="265" r:id="rId9"/>
    <p:sldId id="263"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E49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67" d="100"/>
          <a:sy n="67" d="100"/>
        </p:scale>
        <p:origin x="14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1/31/2023</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7232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2233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3964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642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1D8BD707-D9CF-40AE-B4C6-C98DA3205C09}" type="datetimeFigureOut">
              <a:rPr lang="en-US" smtClean="0"/>
              <a:pPr/>
              <a:t>1/31/2023</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4151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8146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2170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1D8BD707-D9CF-40AE-B4C6-C98DA3205C09}" type="datetimeFigureOut">
              <a:rPr lang="en-US" smtClean="0"/>
              <a:pPr/>
              <a:t>1/31/2023</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0756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7846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1D8BD707-D9CF-40AE-B4C6-C98DA3205C09}" type="datetimeFigureOut">
              <a:rPr lang="en-US" smtClean="0"/>
              <a:pPr/>
              <a:t>1/31/2023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5697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1D8BD707-D9CF-40AE-B4C6-C98DA3205C09}" type="datetimeFigureOut">
              <a:rPr lang="en-US" smtClean="0"/>
              <a:pPr/>
              <a:t>1/31/2023</a:t>
            </a:fld>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3692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1D8BD707-D9CF-40AE-B4C6-C98DA3205C09}" type="datetimeFigureOut">
              <a:rPr lang="en-US" smtClean="0"/>
              <a:pPr/>
              <a:t>1/31/2023</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76338852"/>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52400" y="2848213"/>
            <a:ext cx="8839200" cy="3600986"/>
          </a:xfrm>
          <a:prstGeom prst="rect">
            <a:avLst/>
          </a:prstGeom>
          <a:noFill/>
        </p:spPr>
        <p:txBody>
          <a:bodyPr wrap="square" rtlCol="1" anchor="ctr">
            <a:spAutoFit/>
          </a:bodyPr>
          <a:lstStyle/>
          <a:p>
            <a:pPr algn="ctr"/>
            <a:r>
              <a:rPr lang="en-US" sz="3600" b="1" dirty="0">
                <a:solidFill>
                  <a:srgbClr val="FF0000"/>
                </a:solidFill>
                <a:effectLst>
                  <a:outerShdw blurRad="38100" dist="38100" dir="2700000" algn="tl">
                    <a:srgbClr val="000000">
                      <a:alpha val="43137"/>
                    </a:srgbClr>
                  </a:outerShdw>
                </a:effectLst>
                <a:cs typeface="+mj-cs"/>
              </a:rPr>
              <a:t>Technology of Pulse Production</a:t>
            </a:r>
            <a:endParaRPr lang="ar-IQ" sz="3600" b="1" dirty="0">
              <a:solidFill>
                <a:srgbClr val="FF0000"/>
              </a:solidFill>
              <a:effectLst>
                <a:outerShdw blurRad="38100" dist="38100" dir="2700000" algn="tl">
                  <a:srgbClr val="000000">
                    <a:alpha val="43137"/>
                  </a:srgbClr>
                </a:outerShdw>
              </a:effectLst>
              <a:cs typeface="+mj-cs"/>
            </a:endParaRPr>
          </a:p>
          <a:p>
            <a:pPr algn="ctr"/>
            <a:br>
              <a:rPr lang="en-US" sz="3200" b="1" dirty="0">
                <a:solidFill>
                  <a:srgbClr val="FF0000"/>
                </a:solidFill>
                <a:effectLst>
                  <a:outerShdw blurRad="38100" dist="38100" dir="2700000" algn="tl">
                    <a:srgbClr val="000000">
                      <a:alpha val="43137"/>
                    </a:srgbClr>
                  </a:outerShdw>
                </a:effectLst>
                <a:cs typeface="+mj-cs"/>
              </a:rPr>
            </a:br>
            <a:r>
              <a:rPr lang="en-US" sz="3200" b="1" dirty="0">
                <a:solidFill>
                  <a:schemeClr val="accent4">
                    <a:lumMod val="75000"/>
                  </a:schemeClr>
                </a:solidFill>
                <a:latin typeface="Times New Roman" panose="02020603050405020304" pitchFamily="18" charset="0"/>
                <a:cs typeface="Times New Roman" panose="02020603050405020304" pitchFamily="18" charset="0"/>
              </a:rPr>
              <a:t>Practical Part – Field crop Dept. </a:t>
            </a:r>
            <a:br>
              <a:rPr lang="en-US" sz="3200" b="1" dirty="0">
                <a:solidFill>
                  <a:schemeClr val="accent4">
                    <a:lumMod val="75000"/>
                  </a:schemeClr>
                </a:solidFill>
                <a:latin typeface="Times New Roman" panose="02020603050405020304" pitchFamily="18" charset="0"/>
                <a:cs typeface="Times New Roman" panose="02020603050405020304" pitchFamily="18" charset="0"/>
              </a:rPr>
            </a:br>
            <a:r>
              <a:rPr lang="en-US" sz="3200" b="1" dirty="0">
                <a:solidFill>
                  <a:schemeClr val="accent4">
                    <a:lumMod val="75000"/>
                  </a:schemeClr>
                </a:solidFill>
                <a:latin typeface="Times New Roman" panose="02020603050405020304" pitchFamily="18" charset="0"/>
                <a:cs typeface="Times New Roman" panose="02020603050405020304" pitchFamily="18" charset="0"/>
              </a:rPr>
              <a:t>Third Stage – Second Lecture</a:t>
            </a:r>
          </a:p>
          <a:p>
            <a:pPr algn="ctr"/>
            <a:endParaRPr lang="en-US" sz="3200" b="1" dirty="0">
              <a:solidFill>
                <a:schemeClr val="accent4">
                  <a:lumMod val="75000"/>
                </a:schemeClr>
              </a:solidFill>
              <a:latin typeface="Times New Roman" panose="02020603050405020304" pitchFamily="18" charset="0"/>
              <a:cs typeface="Times New Roman" panose="02020603050405020304" pitchFamily="18" charset="0"/>
            </a:endParaRPr>
          </a:p>
          <a:p>
            <a:pPr algn="ctr"/>
            <a:r>
              <a:rPr lang="en-US" sz="3200" b="1" i="1" dirty="0">
                <a:solidFill>
                  <a:srgbClr val="C00000"/>
                </a:solidFill>
                <a:latin typeface="Times New Roman" panose="02020603050405020304" pitchFamily="18" charset="0"/>
                <a:cs typeface="Times New Roman" panose="02020603050405020304" pitchFamily="18" charset="0"/>
              </a:rPr>
              <a:t>Vicia faba</a:t>
            </a:r>
          </a:p>
          <a:p>
            <a:pPr algn="ctr"/>
            <a:r>
              <a:rPr lang="en-US" sz="3200" b="1" dirty="0">
                <a:solidFill>
                  <a:srgbClr val="C00000"/>
                </a:solidFill>
                <a:latin typeface="Times New Roman" panose="02020603050405020304" pitchFamily="18" charset="0"/>
                <a:cs typeface="Times New Roman" panose="02020603050405020304" pitchFamily="18" charset="0"/>
              </a:rPr>
              <a:t>Broad bean</a:t>
            </a:r>
            <a:endParaRPr lang="ar-IQ" sz="3200" b="1" dirty="0">
              <a:solidFill>
                <a:srgbClr val="C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867F99C-979B-4358-BD33-B70B9FC9FC5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3549" y="518849"/>
            <a:ext cx="2028051" cy="1614751"/>
          </a:xfrm>
          <a:prstGeom prst="rect">
            <a:avLst/>
          </a:prstGeom>
          <a:noFill/>
          <a:ln>
            <a:noFill/>
          </a:ln>
        </p:spPr>
      </p:pic>
      <p:sp>
        <p:nvSpPr>
          <p:cNvPr id="6" name="Rectangle 5">
            <a:extLst>
              <a:ext uri="{FF2B5EF4-FFF2-40B4-BE49-F238E27FC236}">
                <a16:creationId xmlns:a16="http://schemas.microsoft.com/office/drawing/2014/main" id="{133A869D-24AD-4386-949E-3BF9575E1E2C}"/>
              </a:ext>
            </a:extLst>
          </p:cNvPr>
          <p:cNvSpPr/>
          <p:nvPr/>
        </p:nvSpPr>
        <p:spPr>
          <a:xfrm>
            <a:off x="457200" y="958741"/>
            <a:ext cx="4572000" cy="1022459"/>
          </a:xfrm>
          <a:prstGeom prst="rect">
            <a:avLst/>
          </a:prstGeom>
        </p:spPr>
        <p:txBody>
          <a:bodyPr>
            <a:spAutoFit/>
          </a:bodyPr>
          <a:lstStyle/>
          <a:p>
            <a:pPr rtl="1">
              <a:lnSpc>
                <a:spcPct val="115000"/>
              </a:lnSpc>
            </a:pPr>
            <a:r>
              <a:rPr lang="it-IT" b="1" dirty="0">
                <a:solidFill>
                  <a:prstClr val="black"/>
                </a:solidFill>
                <a:latin typeface="Times New Roman" pitchFamily="18" charset="0"/>
                <a:ea typeface="Times New Roman"/>
                <a:cs typeface="Times New Roman" pitchFamily="18" charset="0"/>
              </a:rPr>
              <a:t>Salahaddin University – Erbil.</a:t>
            </a:r>
            <a:endParaRPr lang="en-US" sz="1600" b="1" dirty="0">
              <a:solidFill>
                <a:prstClr val="black"/>
              </a:solidFill>
              <a:latin typeface="Times New Roman" pitchFamily="18" charset="0"/>
              <a:ea typeface="Times New Roman"/>
              <a:cs typeface="Times New Roman" pitchFamily="18" charset="0"/>
            </a:endParaRPr>
          </a:p>
          <a:p>
            <a:pPr rtl="1">
              <a:lnSpc>
                <a:spcPct val="115000"/>
              </a:lnSpc>
            </a:pPr>
            <a:r>
              <a:rPr lang="it-IT" b="1" dirty="0">
                <a:solidFill>
                  <a:prstClr val="black"/>
                </a:solidFill>
                <a:latin typeface="Times New Roman" pitchFamily="18" charset="0"/>
                <a:ea typeface="Times New Roman"/>
                <a:cs typeface="Times New Roman" pitchFamily="18" charset="0"/>
              </a:rPr>
              <a:t>Agriculture Engineering Sciences College</a:t>
            </a:r>
          </a:p>
          <a:p>
            <a:pPr rtl="1">
              <a:lnSpc>
                <a:spcPct val="115000"/>
              </a:lnSpc>
            </a:pPr>
            <a:r>
              <a:rPr lang="it-IT" b="1" dirty="0">
                <a:solidFill>
                  <a:prstClr val="black"/>
                </a:solidFill>
                <a:latin typeface="Times New Roman" pitchFamily="18" charset="0"/>
                <a:cs typeface="Times New Roman" pitchFamily="18" charset="0"/>
              </a:rPr>
              <a:t> Field Crop Departement </a:t>
            </a:r>
            <a:endParaRPr lang="en-US"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87321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alth Benefits of Broad Beans">
            <a:extLst>
              <a:ext uri="{FF2B5EF4-FFF2-40B4-BE49-F238E27FC236}">
                <a16:creationId xmlns:a16="http://schemas.microsoft.com/office/drawing/2014/main" id="{F40F0277-B073-4577-861C-7F56FAB60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84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4F38D4-F912-484E-B685-25FC9E908360}"/>
              </a:ext>
            </a:extLst>
          </p:cNvPr>
          <p:cNvSpPr txBox="1"/>
          <p:nvPr/>
        </p:nvSpPr>
        <p:spPr>
          <a:xfrm>
            <a:off x="304800" y="228600"/>
            <a:ext cx="8458200" cy="6986528"/>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750" dirty="0">
                <a:latin typeface="Times New Roman" panose="02020603050405020304" pitchFamily="18" charset="0"/>
                <a:cs typeface="Times New Roman" panose="02020603050405020304" pitchFamily="18" charset="0"/>
              </a:rPr>
              <a:t>broad bean, (</a:t>
            </a:r>
            <a:r>
              <a:rPr lang="en-US" sz="2750" b="1" i="1" dirty="0">
                <a:latin typeface="Times New Roman" panose="02020603050405020304" pitchFamily="18" charset="0"/>
                <a:cs typeface="Times New Roman" panose="02020603050405020304" pitchFamily="18" charset="0"/>
              </a:rPr>
              <a:t>Vicia faba</a:t>
            </a:r>
            <a:r>
              <a:rPr lang="en-US" sz="2750" dirty="0">
                <a:latin typeface="Times New Roman" panose="02020603050405020304" pitchFamily="18" charset="0"/>
                <a:cs typeface="Times New Roman" panose="02020603050405020304" pitchFamily="18" charset="0"/>
              </a:rPr>
              <a:t>), also called fava bean or faba bean, species of legume (</a:t>
            </a:r>
            <a:r>
              <a:rPr lang="en-US" sz="2750" b="1" dirty="0">
                <a:latin typeface="Times New Roman" panose="02020603050405020304" pitchFamily="18" charset="0"/>
                <a:cs typeface="Times New Roman" panose="02020603050405020304" pitchFamily="18" charset="0"/>
              </a:rPr>
              <a:t>family Fabaceae</a:t>
            </a:r>
            <a:r>
              <a:rPr lang="en-US" sz="2750" dirty="0">
                <a:latin typeface="Times New Roman" panose="02020603050405020304" pitchFamily="18" charset="0"/>
                <a:cs typeface="Times New Roman" panose="02020603050405020304" pitchFamily="18" charset="0"/>
              </a:rPr>
              <a:t>) widely cultivated for its edible seeds. The broad bean is the principal bean of Europe, though it is generally less well known in the United States, as with other vetches, broad beans are frequently planted as cover crops and green manures, as they add nitrogen to the soil by means of nitrogen-fixing bacteria. The plant is also used as livestock and poultry fodder, where it is sometimes called field, or tick, bean. </a:t>
            </a:r>
          </a:p>
          <a:p>
            <a:pPr algn="just"/>
            <a:r>
              <a:rPr lang="en-US" sz="2750" dirty="0">
                <a:latin typeface="Times New Roman" panose="02020603050405020304" pitchFamily="18" charset="0"/>
                <a:cs typeface="Times New Roman" panose="02020603050405020304" pitchFamily="18" charset="0"/>
              </a:rPr>
              <a:t>	As with other beans, broad beans are rich in </a:t>
            </a:r>
            <a:r>
              <a:rPr lang="en-US" sz="2750" b="1" dirty="0">
                <a:latin typeface="Times New Roman" panose="02020603050405020304" pitchFamily="18" charset="0"/>
                <a:cs typeface="Times New Roman" panose="02020603050405020304" pitchFamily="18" charset="0"/>
              </a:rPr>
              <a:t>protein</a:t>
            </a:r>
            <a:r>
              <a:rPr lang="en-US" sz="2750" dirty="0">
                <a:latin typeface="Times New Roman" panose="02020603050405020304" pitchFamily="18" charset="0"/>
                <a:cs typeface="Times New Roman" panose="02020603050405020304" pitchFamily="18" charset="0"/>
              </a:rPr>
              <a:t> and provide moderate amounts of </a:t>
            </a:r>
            <a:r>
              <a:rPr lang="en-US" sz="2750" b="1" dirty="0">
                <a:latin typeface="Times New Roman" panose="02020603050405020304" pitchFamily="18" charset="0"/>
                <a:cs typeface="Times New Roman" panose="02020603050405020304" pitchFamily="18" charset="0"/>
              </a:rPr>
              <a:t>iron, thiamin</a:t>
            </a:r>
            <a:r>
              <a:rPr lang="en-US" sz="2750" dirty="0">
                <a:latin typeface="Times New Roman" panose="02020603050405020304" pitchFamily="18" charset="0"/>
                <a:cs typeface="Times New Roman" panose="02020603050405020304" pitchFamily="18" charset="0"/>
              </a:rPr>
              <a:t>, and </a:t>
            </a:r>
            <a:r>
              <a:rPr lang="en-US" sz="2750" b="1" dirty="0">
                <a:latin typeface="Times New Roman" panose="02020603050405020304" pitchFamily="18" charset="0"/>
                <a:cs typeface="Times New Roman" panose="02020603050405020304" pitchFamily="18" charset="0"/>
              </a:rPr>
              <a:t>riboflavin</a:t>
            </a:r>
            <a:r>
              <a:rPr lang="en-US" sz="2750" dirty="0">
                <a:latin typeface="Times New Roman" panose="02020603050405020304" pitchFamily="18" charset="0"/>
                <a:cs typeface="Times New Roman" panose="02020603050405020304" pitchFamily="18" charset="0"/>
              </a:rPr>
              <a:t>. Ingestion of broad beans can cause acute hemolytic anemia in people with favism, a genetic disorder.</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574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123646"/>
            <a:ext cx="8618538" cy="6124754"/>
          </a:xfrm>
          <a:prstGeom prst="rect">
            <a:avLst/>
          </a:prstGeom>
          <a:noFill/>
        </p:spPr>
        <p:txBody>
          <a:bodyPr wrap="square" rtlCol="1">
            <a:spAutoFit/>
          </a:bodyPr>
          <a:lstStyle/>
          <a:p>
            <a:pPr algn="just"/>
            <a:r>
              <a:rPr lang="en-US" sz="2800" b="1" dirty="0">
                <a:solidFill>
                  <a:srgbClr val="C00000"/>
                </a:solidFill>
                <a:latin typeface="Times New Roman" panose="02020603050405020304" pitchFamily="18" charset="0"/>
                <a:cs typeface="Times New Roman" panose="02020603050405020304" pitchFamily="18" charset="0"/>
              </a:rPr>
              <a:t>Plant Description:</a:t>
            </a:r>
          </a:p>
          <a:p>
            <a:pPr algn="just"/>
            <a:endParaRPr lang="en-US" sz="2400" b="1" dirty="0">
              <a:latin typeface="Times New Roman" panose="02020603050405020304" pitchFamily="18" charset="0"/>
              <a:cs typeface="Times New Roman" panose="02020603050405020304" pitchFamily="18" charset="0"/>
            </a:endParaRPr>
          </a:p>
          <a:p>
            <a:pPr lvl="0" algn="just"/>
            <a:r>
              <a:rPr lang="en-US" sz="2800" b="1" dirty="0">
                <a:solidFill>
                  <a:srgbClr val="C00000"/>
                </a:solidFill>
                <a:latin typeface="Times New Roman" panose="02020603050405020304" pitchFamily="18" charset="0"/>
                <a:cs typeface="Times New Roman" panose="02020603050405020304" pitchFamily="18" charset="0"/>
              </a:rPr>
              <a:t>1-Root:</a:t>
            </a:r>
          </a:p>
          <a:p>
            <a:pPr algn="just"/>
            <a:r>
              <a:rPr lang="en-US" sz="2400" b="1" dirty="0">
                <a:latin typeface="Times New Roman" panose="02020603050405020304" pitchFamily="18" charset="0"/>
                <a:cs typeface="Times New Roman" panose="02020603050405020304" pitchFamily="18" charset="0"/>
              </a:rPr>
              <a:t>	Tap root, and branched of it secondary roots, it is characterized by feature bacteria nodules on root, and different root depth in the soil depending varieties and the nature of the soil.</a:t>
            </a:r>
          </a:p>
          <a:p>
            <a:pPr algn="just"/>
            <a:endParaRPr lang="en-US" dirty="0">
              <a:solidFill>
                <a:srgbClr val="C00000"/>
              </a:solidFill>
            </a:endParaRPr>
          </a:p>
          <a:p>
            <a:pPr algn="just"/>
            <a:endParaRPr lang="en-US" dirty="0">
              <a:solidFill>
                <a:srgbClr val="C00000"/>
              </a:solidFill>
            </a:endParaRPr>
          </a:p>
          <a:p>
            <a:pPr algn="just"/>
            <a:endParaRPr lang="en-US" dirty="0">
              <a:solidFill>
                <a:srgbClr val="C00000"/>
              </a:solidFill>
            </a:endParaRPr>
          </a:p>
          <a:p>
            <a:pPr algn="just"/>
            <a:endParaRPr lang="en-US" dirty="0">
              <a:solidFill>
                <a:srgbClr val="C00000"/>
              </a:solidFill>
            </a:endParaRPr>
          </a:p>
          <a:p>
            <a:pPr algn="just"/>
            <a:endParaRPr lang="en-US" dirty="0">
              <a:solidFill>
                <a:srgbClr val="C00000"/>
              </a:solidFill>
            </a:endParaRPr>
          </a:p>
          <a:p>
            <a:pPr algn="just"/>
            <a:endParaRPr lang="en-US" dirty="0">
              <a:solidFill>
                <a:srgbClr val="C00000"/>
              </a:solidFill>
            </a:endParaRPr>
          </a:p>
          <a:p>
            <a:pPr algn="just"/>
            <a:endParaRPr lang="en-US" dirty="0">
              <a:solidFill>
                <a:srgbClr val="C00000"/>
              </a:solidFill>
            </a:endParaRPr>
          </a:p>
          <a:p>
            <a:pPr algn="just"/>
            <a:endParaRPr lang="en-US" dirty="0">
              <a:solidFill>
                <a:srgbClr val="C00000"/>
              </a:solidFill>
            </a:endParaRPr>
          </a:p>
          <a:p>
            <a:pPr algn="just"/>
            <a:endParaRPr lang="en-US" dirty="0">
              <a:solidFill>
                <a:srgbClr val="C00000"/>
              </a:solidFill>
            </a:endParaRPr>
          </a:p>
          <a:p>
            <a:pPr algn="just"/>
            <a:endParaRPr lang="en-US" dirty="0">
              <a:solidFill>
                <a:srgbClr val="C00000"/>
              </a:solidFill>
            </a:endParaRPr>
          </a:p>
          <a:p>
            <a:pPr algn="just"/>
            <a:endParaRPr lang="en-US" dirty="0">
              <a:solidFill>
                <a:srgbClr val="C00000"/>
              </a:solidFill>
            </a:endParaRPr>
          </a:p>
          <a:p>
            <a:pPr algn="just"/>
            <a:endParaRPr lang="ar-IQ" dirty="0"/>
          </a:p>
        </p:txBody>
      </p:sp>
      <p:sp>
        <p:nvSpPr>
          <p:cNvPr id="4" name="AutoShape 2" descr="data:image/jpeg;base64,/9j/4AAQSkZJRgABAQAAAQABAAD/2wCEAAkGBxQTEhUTExQWFhUXGRoZGRgYGBoaGhwcHhoeGhwYHRoYHCgiHBolHBocIjEiJSkrLi4uHCAzODMsNygtLisBCgoKDg0OGhAQGywkHyQsLCwsLCwsLCwsLCwsLCwsLCwsLCwsLCwsLCwsLCwsLCwsLCwsLCwsLCwsLCwsLCwsLP/AABEIAQMAwgMBIgACEQEDEQH/xAAbAAACAwEBAQAAAAAAAAAAAAADBAACBQYBB//EAD4QAAECBAQEAwYFBAEEAgMAAAECEQADITEEEkFRBSJhcYGRsQYTMqHB8CNC0eHxFFJicrJDgpKiU9IVJDP/xAAZAQEBAQEBAQAAAAAAAAAAAAACAwEABAb/xAAlEQACAgICAgEEAwAAAAAAAAAAAQIRITESQQNRBCIyYXETkbH/2gAMAwEAAhEDEQA/AOwkrALaiLkhT+LDeFxRzBkksS1WsI8yKUPy0AjKEVSAH0t8zGjhsO8kONz84U4QtTHMkABrVqA1PKG1Y03DsxuLl79osqqyYHBYdOU0dyodqx5KwwBNQWiIWa5izufHaKSVsKDwhGGfJkugF6Zl/wDIx6hFlWAUl7mLYRRyMWqpRbX4jDOFLnKNPWJpJmsx8ZLSlczcn5ZRC01AJSpnBWg/fjGljpHMok6n6QCUlgDcAv8AOPB8uNR5+v8ACPmjizz25l/gSv8AY+kchhl1KSNEkHcsXTH0PjgSuSElNwWJuO0cDIkNMUk6BLDwP34QfB9UUl+CfjjcaQ/hgA2tYfwUnlB6ecJSU0J2BI8o2ZEhlJCVU5bx71k9B6lL3vr+ke4iT+LKVWoV6AtDSZbqUEsWPygWKRzSid1eDphvRqIxzeNBBJMkFKn3IJEUSgijAVNYNLLJrGyaOigZoTf7p6Vj2RLBoaXixrfyiSgAnpvHQ2cxSaAk2ivuQoitbwefKBZjpeKy5iQCSBbW3eFJhSFsRJILBVe2+0ZmOlV7xqylOQpOoo+28DyFSmZwTf1hRqgy2c1lOxiRvnDI+zHkHBvFmpKD0O8NpQEh/SBGXV4kyY1fPpHnTo9LHJE9SRZgbbfzBpqfh6iEDxYBGci1Ny9rQaUXSFWoG8YtEky89Rt1j1JF4i1BXelY8xwaXyJUS7MmpJNK1oNY5z2zHhCcoJEqUctWevUvDGCUySqgAL117Q3LwAShKa8qWrCuElnOUkAgb+MeaXnw3HZCXnVY2UxCfeEEWfWngIa4XhQR7tSWJuWrd7w9JwoFTU+naCSfjTEblNVPsmvJN4l2Y3tEjIlCEBy7DoI5CShps0FncA98o9HjsPa13cP4RyGBDqnMz5/RIjfjwSbr9FvGkroZEpGUq3B7xrFQzA/feMOaOVT2YxppVUa2oI9UWVY0liTRok6U8yWSTZdiW+GlO8UQWcnW3jBk/wDTJb81+0M4umXS/wDMUxRoOt+8GWsAteBTJQoCYx7Ei8tshJ3vsYqmekpLGzPSColvybvHq5TMkwoLsMmCOH5HNHBAAa9rfWM/G4UKBFQLFnDhum8aM8Kzf4ACnX9opPW/35eEdLJsROczBqMPsRJUxFvzO/yiJLJLV3eMXhPD56cQta5udDFkkAEm94SboD2bBldfmI9ivvOnrEgX+Bjpn1YaXi2IUaAWb+YsVDsALQWTKq9OnaJ0UYXhuBdXNQAAj73h7FISQKFq9IgAyA1zEU6QNQVZV4tWCdihlGjaaQjxriipIKwFsA5YA0HQxqzCwtC/GUJOFmuK5FC3+MT8kFNNMM48lTOfle2i8yXCGo4LpUQf9qA+MdLh8YlfPLBfVLX7EFn8Y53E8ISoJoC6EuP+2Mhfs4UArllUsuWykjs7R5X8WS+1/wBnll4PTPpQmE1bwgstXMnd/pHyY4ziCKImksRVYGUDqS0dd7F46fMmATZqVlKVFQSlk6AMb01e8Q/k4yUXuzFFxlTNL2tqlTM5pUs7MTXsPlHB8IxQeazuZhNugFPKO19qcvul5yACthfYbVjgeFAutQFPeL9Yfx5XKVey3jWWzXxFQs9Hh6Wz72bwjPBdJetPCGEr2j1p5L9D2cltouFfCD1haVMYNDYWBMSdif8AiaxSOQvB4FuWD9IflSHqS0ZyF81rxoA1Z6Fo4aCAkGnUvtA503mIN/t4KpVH06QnmvXpFIgkBw3GUrmrksrMgWIYK3Yx6tL2HlBpCEUUoAq0LVAOj7R7PlZS6dOu0GYogm5D0iq0MHem0VVMBJ0pHqS5NagdB0sbw4vAGslxOH9qv/IRIEqYp7nyTEg2xDjbHSDigDaQvKnLIUCAliwq7jtpWLodQe1dXH2IiWNTBT7uCzR7i5jsz02OjwrhXbS0RNHN9G+sWWibPVJLnQGFOPLV/SzGP5CPlDoIJBUe3SM72qm/hqSGqFOWta1aftBeEFsckNlS4DlItqGjzEI/Kw+ECJLAASajlHpFMRMO9beEUrBM4ziGFWqcUG1WYUs411jV9k1e4XnyEkgpNagZr+YIg2LKQpTEuBdJZQNavvA8DJUtecKKkkB6fpWPn/k+CXhmnF77Iyi07Roe1k3MJbB7qI8LmOS4ZJVkL/mKlX/yjf4hiAZgcl0pNLX3G9Iz+FYcmTLVoAadzr6x7vixfBN9lvGvpKz0NKWToCW+kMrFTXtAsYeRdW5SIvNXX6x6lsowsrrS3qIZSnmc7n0MKS1Fq1qn/kIeXNbuHbxeKLTMLhAoQH+2i8sc1fSBoTVJe1adbvDBnAqoLH+TBbsSLKW4IFBvd69IPg8Ok3NSPu8IJmOCBRiRZnZ6+Lw378gC7C7adbRWOgPYPHJb4Q2g7fbxRKy3QbUb9axea6vOrmsemTpUdGFad4ElbGistAKS94zlFpw5i6LjQuLHeNGUsuR1r3dvvtFVYIvmJ5d+/pSHWA2CXiQ55Bf+394kWWgOeQ36frEhfV7OtDKZKTu7/KPcVh8yUpdTAuNDffbpBMtPH6RVCrl3t+/zjzfguXwlCdmjwSpiTmKwUGwysfEvpBZSsuv28FUvMnJSpp/PWKRponIDMSQKhoS40oHDzSfiSkkRsTkhgF6W6xi8TKfcro4KCdXs7R0jB8KAQFM/IDTqLRSYbKa4etoHhln3Uo6mWh//AB13vFJ0505S4I9NTCsFGTipdVqbmUD9Y6b2XlJThk5mLBwablP0jnprsUgOS4D9mv3MLe0vGRKwUyWknPllpDUA/Mz9qUjy+e8JbNSGOPIC505QbLku7Vb94rwtARhUpJJzJcHdw7dIzcJNXOwpmk1Uknobj0h8YkiVLQzpCU6f40t4QvEqWTqoWxSfw1m9PrFZwrrBvaBGSVNGgS/zECKSDSrwuzWFQk5SWpQ/N/pDShA5KqL3y20/mHJ4cjLf9a6xRLAexKXNcsOsHKwBQ1oYCqSynLihFYrjJjAMljTXtVoAzVyuA1TUlvvpBjhuug+6RXCqIQl0kZg999YYnqAYAioHWseiKwSbKT2SoBx2Jga5iSDQipbyb6wOYm1Tm1/Zu0Cnb12D/J2O8Seyi0Vw8wl7kjqO7tBP6tWUIGpNOnjtWFsMSzJYEmj0HUPW9YiksrKaERVfaT7HgiXqS+tf2iQuJKtFMPCJErZSkHC71g0lQatr6QvMwqlmhyqY8zOQT3vBZgZnZ2am14kk3ks2GmrFGavnDqJjF1A1YUt23hBCUuzCgJEOSZtQLu1T0EWgSkwuKBJoBoeaum3jGBxlX/687/RZ+Uak6YrPRXbo/aM72mKU4aaALJqN966CMlqzBjCoCJctL2QkA2DZR8qQpipnMC/LUMT97w5LlD3SAT+VOujD9YzgA9KOSSeu7xsjDF9rOOe7PuxnExSXQUgVr8Lu75mdhbzjBl8ZGLw6pC5Z96ipWCySHoWJcEvXtG5x3ACZiEKUZgGUpBSHCSHUS76gP5AXpyXs5w+dNxR/DKpDJdWVwQz1pRTsWLXjzTSb3kpFUjuOHyijBpQp3Epvk7eDwypBEtGVJqEKBcf2ike4hPKRd031tfaFcNhCZcvOpRykLSxIApRJY1AiiYWicYAXKmAkDMGc9+kRCQG0JAtAeKhSZCzlSSGpoa08DDEpBLdg/lHLZjPULoof4/Qw/OSS3QB6jSE0JrUNUV8HguJcrAFAPvyiixEPYZcx9CRRrEnRovMwo/tOj9PsRVJSA5IpvZ/sRSbik5aqKAbKNuo3JLFmid1ljovIWSrI/KBSv21YLOmOb0YffnAcJNExJUkBABKb2ag8SAD4mLzlFtKChv8AWKwdxsEtlfekG/32i00PQkDpU1+tNY9UQ5tqK7+It5RFywooCmAAt5N0o0dFWaxVmdizddu0Mow6nzAn70imJlBnsSTfs0Ww80pIrRxfMfIC0OqDdlsh2fxH6xIkyepy1nP5YkHiilmjLmliQLku1r6QPFLBLpIUO9jtC1QkMq+0ElSNgKMKa9KaxJPobRaWg5nKtLDXuPCGp6qj70pCmZRewoBS4DRdM0UJLkD0f5w4sEi2GSzkvUEP4gCFPagA4WcEiwyk66fOL4mYpRKgpnVTYD9KQhxvFBMqaArK5JS5TUhIPwqvXvGSeKMGlzFZUf6p8HTCcyZk5i2Wp6hvCtfWAYKd71EkylJmjlAYu6gGKibBi+7NBsfxL3RlyZqQlRU7hOZy9EvppWJznSFGNmFxbig94lBAHvUlIKiWdyCyQXAoPtjAfZPDkGfLZYD/AJVrSk7gIBejXreCe0nB865eISPxUoAAzMHUqrjSpIcdL0hbB4daVieTMISpSFS0LYJURUuGUVM5FvnHmi1GdMs1cLOskLKEM4UlqIWAW0+Js1O7RJSkhCQFBICAp5gLDQDMLGjANCuD4nnQAk5kqoQpjlDNlYh/PcwD+jQuXKzBP9w5QUg1DhKnu5+UXrtEb9huLSi4kE5c7AKejEgEA60JLdI0OLYSXJlpmCYogqCA4uW6WsY5nE4qfhgsLV71KzynKMqWqyktymtC+3ixh5E3KCufNU4zZSWQHZgEsxYa3vGXJPIkotDBnkMWJBUKeLM53t4wwrEulKgCGBcBL+W9jY7QhKCqEqDOlqVcKvfpZh3h8ndVPynqSKHW0PLWwYRnpwKpozT1BRQo5QAQEhTAUL1y7VDmsamHRKBeakryhSspJuzsH1ftFUm432v1MZ/Hsb7qXlSDNUohklwnq6gCwAc+EdSOsX9neIKnoxCEzUAiYVDkYKQapPKxSoUBzOC1bvGtgpxlyghZUTXmCDlPMWZnYaN2j57J4XMwUz+pGYIT8SksQpBqUnNYpIvqNi8d3wbjKMRLTOlvrykCjFtPPxjkuKOk7eh/CT0rcIUCxY7h9CDbtD09CUitWBrvq/pGFOWU4iXPQl3GScHDZbpJfUKLBt2aNLHBQfbrpru0V8cgyCzVpKQQOgNresJmctABSAXuD9BvDEuYSlmNCOz6loVEwqUUpKSQa2cU1c0u8Uk7SAhr+vX/APEPEkn1iRhTJc9z+Im+qTHkS4j5HQysW5UCCMoA/wAT21goxDZQSl/iY9Bca+MBy2cUb5/xA1KdTnR2NHrErLDE6fQlIJ6UqNa9BCx4lJBKCsZmtlV+jeRg5mWGm367w4xur7pFIoEjn8PxSZOlJOFRyzHPvVgsEpUxKUj4nFq9WMYnG+FTsTOzLmASpAcskBa1muUM/KWAJps2o7iVP0omoSALUDtGCqaQZ+e6ikAAk1ZhcdoLpZZm9ApvCkiUVSyZcxMsrSUAgB9k5mfmV3rAl44oTLMxK2CkDMacymSVMolQNPnq8aKcQVSEOnLLyhWQh1qATy5mLBi5btHuDmCal8qkhQqFXro0BRt2zbpUX945+HM5YFn3LB7liK6NGTwzDJSVBRW3vzlNUr7m2ZIJUyTQjuIH7VY6fKkAygQZC86V0IqS7g3oXYhvKOO4h7U4gzZQWoJITLUo6qBDkswDkKJoNB2iUYNzcvY3L6aO5nYRKZgWksonMCkUUl7mnxNvtW0MCYlMqiklOhf/ACDhu3rCXAJKVIXlKkyylSwslKU5nDAl3BLXpcQfCcQkolozJBJFUF6PdNQaDfoBCTp2jGjzH4t5SnAIpq4IzXtt0jyRiAZUug+EPQxbikpKgAmYEvZgTS4Dix6dqx6vBqTh0TlqBUUvlNTle5Ol38YamHgzM4jOUlSTLUc7NXmQBVisFi1w6TtQ6Y6PaGdMVkVIWtbkKyVANiwcNpUnSNVfEUFIKSLh2apcUu+3nGNxVS0K99KTVBUDLDup0jmIo7ULa+Udjo7PZrqUAkcqqCwU6uoobuwN4cRPzSkmr0uD4v6RhYPFD3aC7zVcoBdirUtfKKmlaWjoJWHOUhagTowZIpa5MdHZj0ExawEKSplCqWUAxBoaDQ184zDgZcvKZJMoswILg0sx26Rp4rha5YaaGJL7g9jCeKwrH4+YWS4oBcNdy8VkrjYI4dGbwj2inywtWIlKKQzKSlCnHUcpF9R3jpDxRUxPKknN8OoZg9dG+kYa5BCwNDQ9K69IYwOdRZLh6lWYgjQJBFhr/ETU2nSFS2zUmYw0SBcWFdHLxbhEpCSSAXLqq5pf5UjI4nwhU1DGdNStwAXBSxo1Q4oTrCUtWKkJy5QsJpmCiFBtWIINBvvFnyWQ4Z0U2Q5JyipP936xIyZftIwAMuaSAHJKX8WWA/hEg/yfhjo6oTSpIqCDtV/GALxFSB6HbtBJM/QCn87QKSt3KauTeoFWf1iTyUssh3o1en6xpS1MkDYdOsIoS5LXDdAWO/cweSpkgG9air/tFI4AzPx+KmpkqmS5f4gchKjR37jQxlTMWufiDLAyolp94Vt8S7ApqzB6nsN2U9ouMD+pk4dCgl182ayqVTQ2FbhiWh4ThLnFACQgS2JcA5ionzN4Ekpfo7Q/IlNKQlrACv6DUx5hErUtIzjmyhtHJr6/bwuVhYIqoFOWhamlquKx7g0c4CfypKkg/wByQ9rmrW+cbpGbYzjAUCZk5uZVKEB+WhVQtaoMcFxn2bVPne9KvxSEqyE8uRKWplrRj8t46PD8UBnJKkLyAKJWtDHOA6kgaV1LWicJxuWahU4US6M9kuqgP+xApvXePNKVO4llH2Z3CMGyAFAHKnME6hV8xrcHRjGlOkLSpKiBmCXdSkkgCiTQuQC9K3icWxUtM0yiWK5YUEFKvEunlcjR6EdYvxOWhEuUoTElSwkANTMRQJOtAfsiFHMQybuzHk4qe63CXYKcc2ZVVTGCtanSwLQzOxBmJWAgKSpATLCyQlCz+dSU0U5Ph4l8HjXGWmpw0oKE1KhZJcF7NRTvfvGmnE5QCCQSKpFdWJAc0fxBpHOHE5Ts0MRgVS1S/dzFhLozOAQpX5gDlBT+kLidlpmyk0AOtagOw012jO4Xjpqp2eX7wS2KFqUCgOSCGC7lulPXZxpR8YbNYoYljYsGtYnvDeMBuzJIl++RmSUlpiksogrTlcpV/kkFRDNQaxdeEIme8lTZklJynKoFViSAQSGpe/WBcbwedIU6uQk8igqYDkUXCAXa7jQPDHCceFSUqZRUxBJqFZdT3beORxvYv2jmTR//ADDJBISn8xPxUUQXPfzjFw/EkqGeXlAIcB+a22n7xWXPUZgIcJUw1bYqOwtSA8X4SFZVo5FJU4KRlc0qzNUCpOwh1aDyzkLMmlbl1JpylxfY70etq9IPw7FrRll8oG/ZzoLs0ZXD+IOhTgkpPw3ymjvXYaQWTNDhYSLlgLatcnVtTBRrO4xOK/BSgVcJ5u1vSFZkwKWlLa6N6W8IBw3EBeHOUl0kUIL3D3tc11i8qiqtTpWv7R6VK0SoGqSQSyPlEhszF7q8xEg2hjoHyOn31iuHSyilTBwWYkUbrERLABzal+9q0iyZTih5ruait4kkNhJqykMUlv8AGvpBmaUVJSCWJTW9HEC95UE1NqQyidyHYF/laKRQGYMng0sSle8CfeTHClUcdH1IrHGKnzlzUSiAsgsoLocybKrUAsCO8d3xKWopzJKUqrlJFiRet6escaMOuZiEZyUTKF0m1CPHsYLxRt2bPEOImSqUCknO9U1SGFXJ8Ibl8cVJSwQnMW5ndVSWIGvWulbwTiCXDqajtvdreEITETBLUpCEZ/iQSLJ/KkkE6hyGZ97xPyZwheN07NDhuIlyUTJs2pTmyC4UQWUCpyM2c5WJBcG7RzsjiSp34c4oEiYVLCARmSpJZgoXqxGzdmxcNwmbKlzSpQXNmkZU1IStTlg91EmtLDaNXhnCyqSEqUkmXcpNcyaEMzACg6t5lxUdDUuTL8ex0lYlyBMV70KCRz/iV5QsrflqWZ2L2pGjwLCHIlEwpzyVDIpgsihdlqBu6SDSOKxGElyJvvWUrJMBID3DKLVDsNTSO7xcrOgT5KUTHTVNRmlm4yihUEuxOtKQJUqo5byIe2iZiJSClS0g5go5mKrEOQc1gddo5vh+KCk5kFyxSp/m5269jpHTzeCYvFP/AE65JlDKQiYlg4qwYFlPQ9Iyv/wykKVLWgSVj/pknKdilRodWcxTFAe7M3hM1RWtKpyphzBgpRUoMzh1Elo11zSFOksp9DfSvV/pHPjDql4tKyGSzFtDS9KW9Y2FLJJo9Tr5eHjCYTzEYucJoy5AlQyqLJSrMT8WYV0DtQtWDeyKJK8TMk4j3iCQDlTQA3JbKQzENuNYBN+T3F4rwXGKw2LE2UA5lkKSqyg410ILV+waHGXTN5KwlSwFApCiAdwNYFMxXKp9nHS+kIcQ4oZ00zMiUknmTUDYkH+4kaiExxUZ/drGUsL+gOsOL2Tks4AnCqkzXGVSFLZVGLszu9XPnGtISSbuBWlQOlO9xRxrCPEizMGDu4d30HdwKRbhc5QzZml1GVO4N1AbBRb+II+jpeHLBcFVGfxsIipnMb0oDpe8J4DEhKixIJDOaB/pWLSS6q6Ob1Jf6PFYvom0bSZSGHw+X7xIBlHU9WH6R5CozkbGIsGFKeUAZSspdug8DWKzkLOVIIFH89G6AiCy5IFVXZr/AKbxPsoXzB+jvTTRocw8vlUrVx4APtrGdLFW+7w9Immx831aKQ2GQtijQ1Dfv60ji5+OKcWkTEgGpABBBq3SjdNo6jiExWbLQCgJ1F6uOkcxisODiUqL2odx1r3prBkzEaq8a7kBTtQMzvUX1eJxCdmmApSAgJYl2cilrVa8IY+eqSAQKk5QWoGBOsAw3H5SvcMhS0LLJAvmToxuMz10iT2LoY4kcgAchZS5LkZXAsDqQ1dBCfCAqUSSrMgMH/uJ+FJ3IANf7QIFxfELStWU+9mO5QKXNnNtorMAUMyk79eum3SClgV5Og9nZKZs2YlaQrOk8pa+7i5Z45lcydw+YiRMlpJKgJawWSEKUHlqLcqgxZQfxeNThkxMnOpYM4ZRkC2UEKcMqjE+JJpGR7bJw+HlSkpmqxM4rKlGYpRIpcVoDQCukNRTwdbo6WRjRJxjgZUlDKY2UWZ0gsSyk1G1dI0vaUyJ0oTc34ksAO9VilVdB9Y+d8Ix8ybIyzFulasinFVJyjMOugfQiEuN8KmS5SveTOWWeRyaj/7vRx10jIJXxZsng2uJYsFJU6eTKVKDO2axA6A1P6QXD4lJUWLi9GIqHFuhEBwPsXipWGmYiYUIQZb+7UaqSA+VQykdGhadwJeHShbe7EwZ2zP/ANpVlDEPt5tC4paA7orxXHZSAmhuVXYfrGh7PShPn5QtLhLBZZnew3diWjnv6oBJ94nl+aqnZmPygvB5Rqs0W9DYE5dUgMz+sY0bGls6PE4ZlKQSeUtpXdjAUYMdy3Q6WhbD4km7O9da9I28DLCwTqLjpHILXZlTErSohIzJocqrUsQQXSR0MT+rSXUXl6kKbKN+YVA8I1cTIOgqQdvrGf7o2Id9/mO36xlZFY1gpqXAbMTXlr4EHwbvB5AVnNAHNRa6RbVoUlSc5GdTtlZQq1G32josNgkmoLKNjVmFHy2r9vDjGT0FuJQyZ2hpp2849jRGDBq5r1P6xIrxJ8kFzlwKNUNajftEkTC7H4uug39YVw0xwCXYktHs2blPbzeI2XGgWzH0hjBqzIzbE/KMubi2AAFSKu9ob4OSpKmtV3NIpB5BIQ4svKmgrWunb0jncdPAnDK1GG7VFBua+sdJxhLAV3p99o5HHg+9TZIap8Hf0+UTezkbXEpqcgzAbknSlB4uYrkbLLlhMtmUQG5Uk1SmxcqcktXWGPfUYEXBLs7AHTvrCuE4csn35B92sJ92vM4Uhs1WsCslhBWWJqkHVh7k6uf/AGNL1t84QxCectYfMw/i5tOSlbtoGoPLtWMgzQVKJVmZh5fxCVBZ4vUGw831jO4nKdLAAlJBANjuO0GeaVFKbACg7Vcm3bpCvEsQUy1ANmGrjWjCOSMvJ5w3iE2YFKyiUiWHUeUPblSCNaB/KHsTxL3khMtaZapiiQnMWS7kjMSdh2fURjYmaBIDBhy/FU6kjzjQwGFSpAMxCVpSxU4LDcki1NYxxzYuR0fD8XMmzES8QFFJHKaFOYPt+Zq7UjQ9qeG4eYmVJnKUhVcq8zU72NdNPGEfZbGS1JmJKEoRnCQUlsv+VwxZdwXLCMn2y4PiSlSllc6QglOcgOmoIszpb8w8bQIPplW8GJhpAmy6gmpDBqh8t2ry6iH8JIAlhwXuX6l2pGBwWapByF8jaUKjsdSOn0jrjw6cJQWqUtKFAZVFLDer/wAVhyWSV2LyJSSxNH2t5tV4fwEsvQfdYDIlhIanQA2dzaH+GEuR/Jjlsxnq0gkAvveCow9gQACKA0Nv006QwEBvh2gScQ5IPhq+/aFWThWdITLpTwoPAC1NIewWIGYczJSKjWux0q8Am4Rw5UEhnc7+FqQTBZcouaXHc+cVhYJUM5hurzEeQMiVuREilgoBwfEkICS7ixO2gbu8PYjM5VlBBYmrfLV4rJkgA5Q9g52FbbvDFWY3028XjyZPSxaYjKA6a1r3/Ro0MEgZQakB6daisILQSQCe4MOyi4y+FNt4pD2CQvxVRUA4sAY5nE4BcxYSkFRe4sOpOgjfnzVTFlCWKizB7Mzk9gCTGTxHjAHuxJJEospTfFMG9N9B0gTfo1IucEDPQsUKVMtYryE5VAClGYvVqxtcU9p0ITlloZKQE9Gs4T5xjIWnOEChKQtTUZwSkb+cKKn8zlndgALC0Ti2UboKmbSlvLQFqdGhFaQlRISATzE7ndt6QbPUlq/tA5aXfXv3MMkVmSgoekJHCBRrod6eMacuVFZsu3nCRjMz2hktJQP8gd9DT5fOCL4tNw8lclCUqQsNeqXDVpZq39YJxkOhCdMyd9v3g3E5aUpKmzcmZr1azRrMToV4d7RpwWDWn3JmGapSOYsA4Ckk0J+Fu7CC+xvtxNwwTJnpzySQM5qQNS9SU1PXwguG4VJmhlsETcqlG7NZQ6gU+UNcY4NJlzCiUxSltrNR63g0qopyezV4j7M4VMz+rlUSquUMQP8AIXYG2m+rR1x9oJKzLkySmYUkBYUQWFLjr9Y+eYOcuW4CnSoAFJq27d9naNLgy8LhEqUmRMmTJhZSlqYCtEBiyRawfrSJW02mysa6Roe2nCJcqbmlgJSoOUijKZ6AaMPDxjBwk4FbCjJFH6VN/t4ZwPtHJxGLVJWShKXPMo5gyQ/MouoXYnaA4dASteX4XUAbOH6bw82CSSNJKKE/fyhYJ3diL0ve3lETiCcwe/pTbWBycQCAgKq31iktk45R5iFFikVdNt6Fvt4cJ95KQAGUAxu4P1F/lCuIADMSdA/WkClYwlICw5dnc+HlFIMnJZBqmsWBLd4kX/qx/j/4iJDtHUbGCccxoIKiaFdXA84VJJSd3dthpCs+dMQgqRlFQCVOzPXW8eW6LmmuawII2Ox7CAY5AyF1lAJuCz9B52jKxcyeshKEpuKlSrdks0MTOHsUqchSQTQlnLWD9x4RqbfRjoU4T7LKE4hGJdKEha0kDMo6h9q/TWFeNzVyQkoKQVTGNAFBN+U6J0OsaMxAAWolydXqafxGBxDmIJ6UZ96MYLWTeWKDLxU1akoQGGWquw+EDQVveLYRhQGurir/AKQzgkfARQsD8qjy9Ic9zzZtifEPpHJGNlJUi70IH6xXDpAelf3MN5mfRw/rCklXqT/7H9YYAqBUHYVgKjBpB0OogJS5jUcxfjpBEotQkCt7fvDcpOcJS9Rvc1anQQjxEZlSQ5DLFj1g6UFJBF0lxtuxG3SNswrKUDRKgyXGUNQvV/nSCYXCgZsiCxBKi9BrYm1dIz53CSppmcoUoOrJqTrUbUiww2KQEokLBYVUosquxr9kRjNRqCSyM1aFNO5aFsQn3aVLSLByP7gPqNIfUkmU2uUP36b94CZgyjdo6cU1k6LdmalcpUxM5KUZlINTQvRkkf3bE/2tqY0Fr5XFCdHeE8ZISsjMlJINCbiDKFWtS/lWJRVDk7Gp0sUCAbB++sJKPM4epane/pDmKJRMqxokijPQBu0Z2NLLy1ZQzdtLg0FqdotInEZl4pwQHoez7v3DWhQT6qatT6H7eJJAScoDildyaP1tAlliTux8DHRZzKqFfv8AWJBfdKNaffhHsIw6JOIJ0oaAGJjQVU1ofHZoXlTBQEubM/SCTpxZWhZLnv8AWJVZRjGAmZgCRzVp518YYn4Y5ahjuT1FOpinCzz7N5wDGLIbep1qxh6QRfHSQlLFiwe/6Rz2OSDSgJLb6Rt4heYPWsYvEwzNXSnjAayI1cC6ctqgV6Q0oN0geHUAhAYuwbyj1LV1OsYcVAJHb7rA8Kfidrt5tBgfneBSkDmfcN4iNMC5OYl70+sCFLxCSSSzXhdFt41MxnmMQn30oJsCHrd9YJj54QmutPswJY/GlnoKeBgnFCTKpqzUrGpmNHsqYAkak/fyhyUhw6bgfWObTjFMBTqT5tbvG5wzEOQBRwQ9/usdZo6CyWpcxlrUwe9WjROo7fpCE9LoFNTWMZwvnfz+sHlrYigPX79IWSm71rHmZz9/f8QGI15hTMSDdh9YRxSEOX0Y1HpDAUyYzsnOSbVO+n35xuTKPSEggA9xanaB44BI+2jzFKJUMoq9vDrpCv8AVqKSg1ZTgfvDgB4KZj/d849g0uROYVk2F0F/WJFDjawSgFO0O4j4TuwhDCSwB6efpFkTvjBrp99IkijZoSJbgnM1WJgE9QUCl7ghxQseohiUoBIQ7Ek9fOAYmUlAVro8NgQjONG0tRqDeMrGzHOtLD9Y1jPyi14xOJzAWYV66nQQBWb8hVBWmUekeFTnUff7wKRNJyi9A/jSkNS5BdnAA1jDiytNmhWVM5j4GL57CtoAgc5/1H1jTj0liSfJ/v7EXkqCVWemvWBrTHkiaAwuaA9oSWAsiy84f6v87RaYM6W6kDu9DAlp/FSroWg2BUDmTss+RrGdndGF7T4xUspEpND+XQF+2o3MPcKmkFLjKSAWbtvDeKwtHox0Me4aQFGUl61cbAA6+VIbVhTNPGr5XPT1FYz8QlkD/ZQ9YJiZjpI0Db1r+kAxC7dzAeGLYFRZJB7wuaqpZ3/iLLCizHUPTSPUSyC7j9YAj3ETiCxdh1+94qKqd9PBjfxgWJnZlEEgN8oVWpwSHLsANhSohyQUzQkzRzamrfJ+xhCbO5jTX6mF14gpJA1GkUl/3Vd9fv7aNgFjX9cdvnEhIy3rlHnEihlnVy/h8H8awCXYnVv1iRIh2VNhKWUn/UH0geMLrD1+L1iRITMRnYwW7H1jM4h8SfvSPIkHs008KaJOuUfSGVK9Y9iRpjAzTUf93/KKi/h9TEiRxwXbrCEz4vGJEhIIRJ5h4+gi8s1mf7J9IkSM7N6L4xZCZddT9YphZhzCtk0+USJDj9wXoJjTRu3qIzuITCEIIuVgP4RIkZLYloNPLJpvHks/8YkSIjMrFq5BHuHVyJGn7xIkVkTPCgf1CQ1P5imOH4ix1ESJGxMkHQKCJEiQyZ//2Q=="/>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62" y="3200401"/>
            <a:ext cx="778033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245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pc-havalan 4991567\Downloads\fresh-spring-bud-green-powerpoint-templates,1366x768,65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144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304800"/>
            <a:ext cx="8763000" cy="2092881"/>
          </a:xfrm>
          <a:prstGeom prst="rect">
            <a:avLst/>
          </a:prstGeom>
          <a:noFill/>
        </p:spPr>
        <p:txBody>
          <a:bodyPr wrap="square" rtlCol="1">
            <a:spAutoFit/>
          </a:bodyPr>
          <a:lstStyle/>
          <a:p>
            <a:pPr lvl="0" algn="just"/>
            <a:r>
              <a:rPr lang="en-US" sz="2800" b="1" dirty="0">
                <a:solidFill>
                  <a:srgbClr val="C00000"/>
                </a:solidFill>
                <a:latin typeface="Times New Roman" panose="02020603050405020304" pitchFamily="18" charset="0"/>
                <a:cs typeface="Times New Roman" panose="02020603050405020304" pitchFamily="18" charset="0"/>
              </a:rPr>
              <a:t>2-Stem:</a:t>
            </a:r>
          </a:p>
          <a:p>
            <a:pPr algn="just"/>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The stem is erect, hollow, ribbed with four ribs, and green in color, plant height about 60-180 cm in height varieties and about 30-45 cm in small varieties.</a:t>
            </a:r>
          </a:p>
          <a:p>
            <a:endParaRPr lang="ar-IQ" dirty="0"/>
          </a:p>
        </p:txBody>
      </p:sp>
    </p:spTree>
    <p:extLst>
      <p:ext uri="{BB962C8B-B14F-4D97-AF65-F5344CB8AC3E}">
        <p14:creationId xmlns:p14="http://schemas.microsoft.com/office/powerpoint/2010/main" val="310706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152400"/>
            <a:ext cx="8686800" cy="1846659"/>
          </a:xfrm>
          <a:prstGeom prst="rect">
            <a:avLst/>
          </a:prstGeom>
          <a:noFill/>
        </p:spPr>
        <p:txBody>
          <a:bodyPr wrap="square" rtlCol="1">
            <a:spAutoFit/>
          </a:bodyPr>
          <a:lstStyle/>
          <a:p>
            <a:pPr lvl="0"/>
            <a:r>
              <a:rPr lang="en-US" sz="2400" b="1" dirty="0">
                <a:solidFill>
                  <a:srgbClr val="C00000"/>
                </a:solidFill>
                <a:latin typeface="Times New Roman" panose="02020603050405020304" pitchFamily="18" charset="0"/>
                <a:cs typeface="Times New Roman" panose="02020603050405020304" pitchFamily="18" charset="0"/>
              </a:rPr>
              <a:t>3- Leaves:</a:t>
            </a:r>
          </a:p>
          <a:p>
            <a:pPr algn="just"/>
            <a:r>
              <a:rPr lang="en-US" sz="2400" b="1" dirty="0">
                <a:latin typeface="Times New Roman" panose="02020603050405020304" pitchFamily="18" charset="0"/>
                <a:cs typeface="Times New Roman" panose="02020603050405020304" pitchFamily="18" charset="0"/>
              </a:rPr>
              <a:t>	The leaf is compound with several leaflets 2-6, Oval shape at alternative positions on the stem, and contain small stipulates relatively at leaf base.</a:t>
            </a:r>
          </a:p>
          <a:p>
            <a:endParaRPr lang="ar-IQ" dirty="0"/>
          </a:p>
        </p:txBody>
      </p:sp>
      <p:pic>
        <p:nvPicPr>
          <p:cNvPr id="2050" name="Picture 2" descr="C:\Users\pc-havalan 4991567\Downloads\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838"/>
            <a:ext cx="8001000" cy="487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750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166687"/>
            <a:ext cx="8572500" cy="3077766"/>
          </a:xfrm>
          <a:prstGeom prst="rect">
            <a:avLst/>
          </a:prstGeom>
          <a:noFill/>
        </p:spPr>
        <p:txBody>
          <a:bodyPr wrap="square" rtlCol="1">
            <a:spAutoFit/>
          </a:bodyPr>
          <a:lstStyle/>
          <a:p>
            <a:pPr lvl="0"/>
            <a:r>
              <a:rPr lang="en-US" sz="2200" b="1" dirty="0">
                <a:solidFill>
                  <a:srgbClr val="C00000"/>
                </a:solidFill>
                <a:latin typeface="Times New Roman" panose="02020603050405020304" pitchFamily="18" charset="0"/>
                <a:cs typeface="Times New Roman" panose="02020603050405020304" pitchFamily="18" charset="0"/>
              </a:rPr>
              <a:t>4- Flower:</a:t>
            </a:r>
          </a:p>
          <a:p>
            <a:pPr algn="just"/>
            <a:r>
              <a:rPr lang="en-US" sz="2200" b="1" dirty="0">
                <a:latin typeface="Times New Roman" panose="02020603050405020304" pitchFamily="18" charset="0"/>
                <a:cs typeface="Times New Roman" panose="02020603050405020304" pitchFamily="18" charset="0"/>
              </a:rPr>
              <a:t>	Be in the form of aggregates (Clusters) and number from 1-9. A white flower with black spots slashes to brown in the middle of each wing. Start the flowering process from the bottom to up, the flowering process will continue one to three weeks or more. It is self- pollination in bean by 90%, either by cross pollination depends on the degree of insects and nature of the crop has grown the percentage of cross pollination in some varieties to 30% or more.</a:t>
            </a:r>
          </a:p>
          <a:p>
            <a:endParaRPr lang="ar-IQ" dirty="0"/>
          </a:p>
        </p:txBody>
      </p:sp>
      <p:pic>
        <p:nvPicPr>
          <p:cNvPr id="3074" name="Picture 2" descr="C:\Users\pc-havalan 4991567\Downloads\broadbean_6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80623"/>
            <a:ext cx="8991600" cy="354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008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763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086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14B1362-4A68-4966-8B27-2CFF78944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9050"/>
            <a:ext cx="9144000" cy="684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030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6200" y="152400"/>
            <a:ext cx="8839200" cy="3170099"/>
          </a:xfrm>
          <a:prstGeom prst="rect">
            <a:avLst/>
          </a:prstGeom>
          <a:noFill/>
        </p:spPr>
        <p:txBody>
          <a:bodyPr wrap="square" rtlCol="1">
            <a:spAutoFit/>
          </a:bodyPr>
          <a:lstStyle/>
          <a:p>
            <a:pPr lvl="0"/>
            <a:r>
              <a:rPr lang="en-US" sz="2800" b="1" dirty="0">
                <a:solidFill>
                  <a:srgbClr val="C00000"/>
                </a:solidFill>
                <a:latin typeface="Times New Roman" panose="02020603050405020304" pitchFamily="18" charset="0"/>
                <a:cs typeface="Times New Roman" panose="02020603050405020304" pitchFamily="18" charset="0"/>
              </a:rPr>
              <a:t>5- Pod:</a:t>
            </a:r>
          </a:p>
          <a:p>
            <a:pPr algn="just"/>
            <a:r>
              <a:rPr lang="en-US" sz="2200" b="1" dirty="0">
                <a:latin typeface="Times New Roman" panose="02020603050405020304" pitchFamily="18" charset="0"/>
                <a:cs typeface="Times New Roman" panose="02020603050405020304" pitchFamily="18" charset="0"/>
              </a:rPr>
              <a:t>	 It is composed of one carpel contains a number of seed (2-7) or more. And green color, that changes color to brown or black when plant is mature. Seed is related to fruit coat in the place called hilum which is brown scar on the seed coat.</a:t>
            </a:r>
          </a:p>
          <a:p>
            <a:pPr lvl="0" algn="just"/>
            <a:r>
              <a:rPr lang="en-US" sz="2200" b="1" dirty="0">
                <a:latin typeface="Times New Roman" panose="02020603050405020304" pitchFamily="18" charset="0"/>
                <a:cs typeface="Times New Roman" panose="02020603050405020304" pitchFamily="18" charset="0"/>
              </a:rPr>
              <a:t>Seed:</a:t>
            </a:r>
          </a:p>
          <a:p>
            <a:pPr algn="just"/>
            <a:r>
              <a:rPr lang="en-US" sz="2200" b="1" dirty="0">
                <a:latin typeface="Times New Roman" panose="02020603050405020304" pitchFamily="18" charset="0"/>
                <a:cs typeface="Times New Roman" panose="02020603050405020304" pitchFamily="18" charset="0"/>
              </a:rPr>
              <a:t>Seed shape is rounded flattened edge,  the length of seed different with varieties. </a:t>
            </a:r>
          </a:p>
          <a:p>
            <a:endParaRPr lang="ar-IQ" dirty="0"/>
          </a:p>
        </p:txBody>
      </p:sp>
      <p:pic>
        <p:nvPicPr>
          <p:cNvPr id="4098" name="Picture 2" descr="C:\Users\pc-havalan 4991567\Download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17" y="3230166"/>
            <a:ext cx="3560233" cy="32956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c-havalan 4991567\Downloads\Legume\Fava-bean-dip-bissara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230166"/>
            <a:ext cx="4933950" cy="324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55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961</TotalTime>
  <Words>462</Words>
  <Application>Microsoft Office PowerPoint</Application>
  <PresentationFormat>On-screen Show (4:3)</PresentationFormat>
  <Paragraphs>34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Rockwell</vt:lpstr>
      <vt:lpstr>Rockwell Condensed</vt:lpstr>
      <vt:lpstr>Times New Roman</vt:lpstr>
      <vt:lpstr>Wingdings</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Pulses ( Legume crops) Practical Part – Field crop Dept.  Third Stage – First Lecture</dc:title>
  <dc:creator>pc-havalan 4991567</dc:creator>
  <cp:lastModifiedBy>HelpTech</cp:lastModifiedBy>
  <cp:revision>75</cp:revision>
  <dcterms:created xsi:type="dcterms:W3CDTF">2006-08-16T00:00:00Z</dcterms:created>
  <dcterms:modified xsi:type="dcterms:W3CDTF">2023-01-31T20:32:07Z</dcterms:modified>
</cp:coreProperties>
</file>