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pTech" initials="H" lastIdx="1" clrIdx="0">
    <p:extLst>
      <p:ext uri="{19B8F6BF-5375-455C-9EA6-DF929625EA0E}">
        <p15:presenceInfo xmlns:p15="http://schemas.microsoft.com/office/powerpoint/2012/main" userId="Help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E4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706463"/>
            <a:ext cx="7162800" cy="513986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Technology of Pulses Production</a:t>
            </a:r>
          </a:p>
          <a:p>
            <a:pPr algn="ctr"/>
            <a:r>
              <a:rPr lang="en-US" sz="4000" b="1" i="1">
                <a:solidFill>
                  <a:srgbClr val="FFFF00"/>
                </a:solidFill>
                <a:cs typeface="+mj-cs"/>
              </a:rPr>
              <a:t>Vigna  </a:t>
            </a:r>
            <a:r>
              <a:rPr lang="en-US" sz="4000" b="1" i="1" dirty="0">
                <a:solidFill>
                  <a:srgbClr val="FFFF00"/>
                </a:solidFill>
                <a:cs typeface="+mj-cs"/>
              </a:rPr>
              <a:t>radiata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cs typeface="+mj-cs"/>
              </a:rPr>
              <a:t>Mungbean</a:t>
            </a:r>
            <a:br>
              <a:rPr lang="en-US" sz="4000" b="1" dirty="0">
                <a:solidFill>
                  <a:srgbClr val="FFFF00"/>
                </a:solidFill>
                <a:cs typeface="+mj-cs"/>
              </a:rPr>
            </a:br>
            <a:r>
              <a:rPr lang="en-US" sz="4000" b="1" dirty="0">
                <a:solidFill>
                  <a:srgbClr val="FFFF00"/>
                </a:solidFill>
                <a:cs typeface="+mj-cs"/>
              </a:rPr>
              <a:t>Practical Part – Field crop Dept. </a:t>
            </a:r>
            <a:br>
              <a:rPr lang="en-US" sz="4000" b="1" dirty="0">
                <a:solidFill>
                  <a:srgbClr val="FFFF00"/>
                </a:solidFill>
                <a:cs typeface="+mj-cs"/>
              </a:rPr>
            </a:br>
            <a:r>
              <a:rPr lang="en-US" sz="4000" b="1" dirty="0">
                <a:solidFill>
                  <a:srgbClr val="FFFF00"/>
                </a:solidFill>
                <a:cs typeface="+mj-cs"/>
              </a:rPr>
              <a:t>Third Stage – Fifth Lecture</a:t>
            </a:r>
            <a:br>
              <a:rPr lang="en-US" sz="4000" b="1" dirty="0">
                <a:solidFill>
                  <a:srgbClr val="FFFF00"/>
                </a:solidFill>
                <a:cs typeface="+mj-cs"/>
              </a:rPr>
            </a:br>
            <a:endParaRPr lang="ar-IQ" sz="4000" b="1" dirty="0">
              <a:solidFill>
                <a:srgbClr val="FFFF00"/>
              </a:solidFill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7" y="219075"/>
            <a:ext cx="20240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4627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57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an Plant Growth Stages Infographic Elements in Flat Design. Planting  Process of Beans from Seeds, Sprout To Ripe Stock Vector - Illustration of  growth, organic: 140960184">
            <a:extLst>
              <a:ext uri="{FF2B5EF4-FFF2-40B4-BE49-F238E27FC236}">
                <a16:creationId xmlns:a16="http://schemas.microsoft.com/office/drawing/2014/main" id="{EE074320-1191-4ACE-90B9-5AF764D57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3425"/>
            <a:ext cx="8763000" cy="591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D48F21-D6D7-4188-B180-1FE57550CB87}"/>
              </a:ext>
            </a:extLst>
          </p:cNvPr>
          <p:cNvSpPr txBox="1"/>
          <p:nvPr/>
        </p:nvSpPr>
        <p:spPr>
          <a:xfrm flipH="1">
            <a:off x="533400" y="6019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008080"/>
                </a:highlight>
              </a:rPr>
              <a:t>Mungbean growth stages </a:t>
            </a:r>
          </a:p>
        </p:txBody>
      </p:sp>
    </p:spTree>
    <p:extLst>
      <p:ext uri="{BB962C8B-B14F-4D97-AF65-F5344CB8AC3E}">
        <p14:creationId xmlns:p14="http://schemas.microsoft.com/office/powerpoint/2010/main" val="140434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A2F270-D69B-4F3F-9CB7-B751D71A1B70}"/>
              </a:ext>
            </a:extLst>
          </p:cNvPr>
          <p:cNvSpPr txBox="1"/>
          <p:nvPr/>
        </p:nvSpPr>
        <p:spPr>
          <a:xfrm>
            <a:off x="228600" y="381000"/>
            <a:ext cx="83820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Climate:</a:t>
            </a:r>
          </a:p>
          <a:p>
            <a:pPr algn="just"/>
            <a:r>
              <a:rPr lang="en-US" sz="2400" dirty="0"/>
              <a:t>	 Mungbean grows in a wide range of climatic conditions. A warm humid climate with temperature ranging from 25⁰ C to 35⁰ C, with 400-550 mm rainfall, well distributed during the growing period of 60 - 90 days, is suitable for cultivation.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1A5A9-A056-43DE-ACD2-432B7BC528D8}"/>
              </a:ext>
            </a:extLst>
          </p:cNvPr>
          <p:cNvSpPr txBox="1"/>
          <p:nvPr/>
        </p:nvSpPr>
        <p:spPr>
          <a:xfrm>
            <a:off x="304800" y="3160455"/>
            <a:ext cx="8534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Soil:</a:t>
            </a:r>
          </a:p>
          <a:p>
            <a:pPr algn="just"/>
            <a:r>
              <a:rPr lang="en-US" sz="2400" dirty="0"/>
              <a:t>	 Mungbean is grown on a wide range of soils including red laterite soils, black cotton soils and sandy soils. A well-drained loamy to sandy loam soil is best for its cultivation. The crop does not grow well on saline and alkaline soil or waterlogged soils.</a:t>
            </a:r>
          </a:p>
        </p:txBody>
      </p:sp>
    </p:spTree>
    <p:extLst>
      <p:ext uri="{BB962C8B-B14F-4D97-AF65-F5344CB8AC3E}">
        <p14:creationId xmlns:p14="http://schemas.microsoft.com/office/powerpoint/2010/main" val="285263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CB8680-A8E5-4304-840C-B99C8E10199D}"/>
              </a:ext>
            </a:extLst>
          </p:cNvPr>
          <p:cNvSpPr txBox="1"/>
          <p:nvPr/>
        </p:nvSpPr>
        <p:spPr>
          <a:xfrm>
            <a:off x="152400" y="304800"/>
            <a:ext cx="86868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</a:rPr>
              <a:t>Seed rate </a:t>
            </a:r>
          </a:p>
          <a:p>
            <a:pPr algn="just"/>
            <a:r>
              <a:rPr lang="en-US" sz="2400" dirty="0"/>
              <a:t>	Seeds which are healthy, undamaged and free from insect pests and fungi should be selected. The seed rate varies with seed size and season. In the case of bold-seed types a seed rate of 20 kg/ha is appropriate in spring and autumn, and 16 kg/ha in summer. It is advised to establish a plant population of 25 plants/m2 for obtaining good seed yield.</a:t>
            </a:r>
          </a:p>
        </p:txBody>
      </p:sp>
      <p:pic>
        <p:nvPicPr>
          <p:cNvPr id="7" name="Picture 2" descr="Mung Bean Cultivation Income (Green Gram), Profits | Agri Farming">
            <a:extLst>
              <a:ext uri="{FF2B5EF4-FFF2-40B4-BE49-F238E27FC236}">
                <a16:creationId xmlns:a16="http://schemas.microsoft.com/office/drawing/2014/main" id="{9DBB7546-22AD-4948-BDDA-90069EFD6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8610600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46B1AC-3E97-4119-BCB5-ADFE28837BE7}"/>
              </a:ext>
            </a:extLst>
          </p:cNvPr>
          <p:cNvSpPr txBox="1"/>
          <p:nvPr/>
        </p:nvSpPr>
        <p:spPr>
          <a:xfrm>
            <a:off x="190500" y="-76200"/>
            <a:ext cx="87630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Harvesting</a:t>
            </a:r>
          </a:p>
          <a:p>
            <a:endParaRPr lang="en-US" sz="2400" dirty="0"/>
          </a:p>
          <a:p>
            <a:pPr algn="just"/>
            <a:r>
              <a:rPr lang="en-US" sz="2400" dirty="0"/>
              <a:t>	 Harvest when pods are mature and dry, but before they start shattering. Manual harvesting is usually practiced, but mechanical harvesting  can save labour cost and time.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 	Desiccation of the plants is needed before mechanical harvesting. If you are following manual harvesting then threshing must be done as soon as the pods are dry. Beat pods with a stick until pods are opened, or put dry pods in a jute bag, place the bag on the floor, and walk on it. Remove any foreign materials by winnowing. Sun dry for 3–5 days. Drying of seed to 9-10% moisture level is very important for good storage. Use a seed moisture meter for accurate determination of the moisture content. Use of solar dryers would be a better option for quicker drying. Collect only good seeds (free from diseases, seed coat cracking, split, or immature). </a:t>
            </a:r>
          </a:p>
        </p:txBody>
      </p:sp>
    </p:spTree>
    <p:extLst>
      <p:ext uri="{BB962C8B-B14F-4D97-AF65-F5344CB8AC3E}">
        <p14:creationId xmlns:p14="http://schemas.microsoft.com/office/powerpoint/2010/main" val="84233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6388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Scientific classification:</a:t>
            </a:r>
          </a:p>
          <a:p>
            <a:r>
              <a:rPr lang="en-US" sz="3200" dirty="0"/>
              <a:t>Kingdom      Plantae</a:t>
            </a:r>
          </a:p>
          <a:p>
            <a:r>
              <a:rPr lang="en-US" sz="3200" dirty="0"/>
              <a:t>Division       </a:t>
            </a:r>
            <a:r>
              <a:rPr lang="en-US" sz="3200" dirty="0" err="1"/>
              <a:t>Magnoliophyta</a:t>
            </a:r>
            <a:endParaRPr lang="en-US" sz="3200" dirty="0"/>
          </a:p>
          <a:p>
            <a:r>
              <a:rPr lang="en-US" sz="3200" dirty="0"/>
              <a:t>Class           </a:t>
            </a:r>
            <a:r>
              <a:rPr lang="en-US" sz="3200" dirty="0" err="1"/>
              <a:t>Magnoliopsida</a:t>
            </a:r>
            <a:endParaRPr lang="en-US" sz="3200" dirty="0"/>
          </a:p>
          <a:p>
            <a:r>
              <a:rPr lang="en-US" sz="3200" dirty="0"/>
              <a:t>Order          </a:t>
            </a:r>
            <a:r>
              <a:rPr lang="en-US" sz="3200" dirty="0" err="1"/>
              <a:t>Fabales</a:t>
            </a:r>
            <a:endParaRPr lang="en-US" sz="3200" dirty="0"/>
          </a:p>
          <a:p>
            <a:r>
              <a:rPr lang="en-US" sz="3200" dirty="0"/>
              <a:t>Family        Fabaceae </a:t>
            </a:r>
          </a:p>
          <a:p>
            <a:r>
              <a:rPr lang="en-US" sz="3200" dirty="0"/>
              <a:t>Genus         Vigna</a:t>
            </a:r>
          </a:p>
          <a:p>
            <a:r>
              <a:rPr lang="en-US" sz="3200" dirty="0"/>
              <a:t>Species        radiata</a:t>
            </a:r>
          </a:p>
          <a:p>
            <a:endParaRPr lang="ar-IQ" sz="3200" dirty="0"/>
          </a:p>
        </p:txBody>
      </p:sp>
      <p:pic>
        <p:nvPicPr>
          <p:cNvPr id="2052" name="Picture 4" descr="China Green Mung Beans (new crop) - China High Quality Mung Beans, New Crop  Grenn Mung Beans">
            <a:extLst>
              <a:ext uri="{FF2B5EF4-FFF2-40B4-BE49-F238E27FC236}">
                <a16:creationId xmlns:a16="http://schemas.microsoft.com/office/drawing/2014/main" id="{E0937B98-B1F9-4450-810A-9D00D77BB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87113"/>
            <a:ext cx="4114800" cy="376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1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8915400" cy="6093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600" dirty="0"/>
              <a:t>	 It is one of the oldest legume crops in the world. The origin of original of mungbean is India. Some common names are green gram and black gram.</a:t>
            </a:r>
          </a:p>
          <a:p>
            <a:pPr algn="just"/>
            <a:r>
              <a:rPr lang="en-US" sz="2600" dirty="0"/>
              <a:t>	</a:t>
            </a:r>
            <a:r>
              <a:rPr lang="en-US" sz="2600" dirty="0">
                <a:solidFill>
                  <a:srgbClr val="FFFF00"/>
                </a:solidFill>
              </a:rPr>
              <a:t>Mungbean</a:t>
            </a:r>
            <a:r>
              <a:rPr lang="en-US" sz="2600" dirty="0"/>
              <a:t> (Vigna radiata L.) is one of the most important food legume crops in South, East and Southeast Asia, where 90% of global production currently takes place. Mungbean is a relatively drought-tolerant and low-input crop that can provide green manure as well as livestock feed and thus is favored by smallholder farmers.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Mung bean is a warm season crop requiring 90–120 days of frost-free con- </a:t>
            </a:r>
            <a:r>
              <a:rPr lang="en-US" sz="2600" dirty="0" err="1"/>
              <a:t>ditions</a:t>
            </a:r>
            <a:r>
              <a:rPr lang="en-US" sz="2600" dirty="0"/>
              <a:t> from planting to maturity (depending on the variety). The optimum temperature range for growth is between 27 °C and 30 °C. This means that the crop is usually grown during summer.</a:t>
            </a:r>
          </a:p>
        </p:txBody>
      </p:sp>
    </p:spTree>
    <p:extLst>
      <p:ext uri="{BB962C8B-B14F-4D97-AF65-F5344CB8AC3E}">
        <p14:creationId xmlns:p14="http://schemas.microsoft.com/office/powerpoint/2010/main" val="210177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</a:rPr>
              <a:t>Plant description: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1- Root:</a:t>
            </a:r>
          </a:p>
          <a:p>
            <a:r>
              <a:rPr lang="en-US" sz="2800" dirty="0"/>
              <a:t>Tap root, few depth in the soil, have few branches and contain root nodules.</a:t>
            </a:r>
          </a:p>
          <a:p>
            <a:pPr algn="just"/>
            <a:endParaRPr lang="ar-IQ" sz="2400" dirty="0"/>
          </a:p>
        </p:txBody>
      </p:sp>
      <p:pic>
        <p:nvPicPr>
          <p:cNvPr id="1026" name="Picture 2" descr="C:\Users\pc-havalan 4991567\Downloads\Legume\vigna\797815.fig.00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13038"/>
            <a:ext cx="6248400" cy="323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70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/>
            <a:r>
              <a:rPr lang="en-US" sz="2800" b="1" dirty="0">
                <a:solidFill>
                  <a:srgbClr val="FFFF00"/>
                </a:solidFill>
              </a:rPr>
              <a:t>2-Stem: </a:t>
            </a:r>
          </a:p>
          <a:p>
            <a:r>
              <a:rPr lang="en-US" sz="2400" dirty="0"/>
              <a:t>The stem is Erect or Semi erect, the length about 25-125 cm, it is covered by white yellowish hairy.</a:t>
            </a:r>
          </a:p>
          <a:p>
            <a:endParaRPr lang="en-US" sz="2400" dirty="0"/>
          </a:p>
        </p:txBody>
      </p:sp>
      <p:pic>
        <p:nvPicPr>
          <p:cNvPr id="2050" name="Picture 2" descr="C:\Users\pc-havalan 4991567\Downloads\Legume\vigna\Vigna_unguiculata_Blanco2.286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78025"/>
            <a:ext cx="6248400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303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05800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</a:rPr>
              <a:t>3- Leaf:</a:t>
            </a:r>
          </a:p>
          <a:p>
            <a:pPr algn="just"/>
            <a:r>
              <a:rPr lang="en-US" sz="2400" dirty="0"/>
              <a:t>	It is compound with three oval-shape leaflets pendulous. The length of it 5-10 cm, light green in color, and covered by hairy.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3074" name="Picture 2" descr="C:\Users\pc-havalan 4991567\Downloads\Legume\vigna\plant-6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52650"/>
            <a:ext cx="830580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56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429000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</a:rPr>
              <a:t>4- Flower:</a:t>
            </a:r>
          </a:p>
          <a:p>
            <a:pPr algn="just"/>
            <a:endParaRPr lang="en-US" sz="2800" b="1" dirty="0">
              <a:solidFill>
                <a:srgbClr val="FFFF00"/>
              </a:solidFill>
            </a:endParaRPr>
          </a:p>
          <a:p>
            <a:pPr algn="just"/>
            <a:r>
              <a:rPr lang="en-US" sz="2400" dirty="0"/>
              <a:t>	It is yellow to green, accumulation in cluster with number of flowers and be portable on the axis of the inflorescence and length is 2-10 cm, 5-15 flowers, it is self- pollination.</a:t>
            </a:r>
          </a:p>
          <a:p>
            <a:endParaRPr lang="en-US" sz="2400" dirty="0"/>
          </a:p>
        </p:txBody>
      </p:sp>
      <p:pic>
        <p:nvPicPr>
          <p:cNvPr id="4098" name="Picture 2" descr="C:\Users\pc-havalan 4991567\Downloads\Legume\vigna\kbot000013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000"/>
            <a:ext cx="4800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47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b="1" dirty="0">
                <a:solidFill>
                  <a:srgbClr val="FFFF00"/>
                </a:solidFill>
              </a:rPr>
              <a:t>5-Pod: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	Cylindrical pod covered by hairy, it green in the beginning and then it turns into a brown, black, length about 5-10cm, containing 8-12 seeds depended on varieties.</a:t>
            </a:r>
          </a:p>
        </p:txBody>
      </p:sp>
      <p:pic>
        <p:nvPicPr>
          <p:cNvPr id="5122" name="Picture 2" descr="C:\Users\pc-havalan 4991567\Downloads\Legume\vigna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599"/>
            <a:ext cx="3733800" cy="43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01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</a:rPr>
              <a:t>7- Seed:</a:t>
            </a:r>
          </a:p>
          <a:p>
            <a:pPr algn="just"/>
            <a:r>
              <a:rPr lang="en-US" sz="2400" dirty="0"/>
              <a:t>	It is short cylindrical, small in size and divided into groups by color:</a:t>
            </a:r>
          </a:p>
          <a:p>
            <a:pPr lvl="0" algn="just"/>
            <a:r>
              <a:rPr lang="en-US" sz="2400" dirty="0"/>
              <a:t>1- Green gram:</a:t>
            </a:r>
          </a:p>
          <a:p>
            <a:pPr algn="just"/>
            <a:r>
              <a:rPr lang="en-US" sz="2400" dirty="0"/>
              <a:t>It is recognize by dark green- color such as (domestic varieties), and it is used as food for humans can also be used as green fertilizer and animal feed.</a:t>
            </a:r>
          </a:p>
          <a:p>
            <a:pPr algn="just"/>
            <a:r>
              <a:rPr lang="en-US" sz="2400" dirty="0"/>
              <a:t> </a:t>
            </a:r>
          </a:p>
          <a:p>
            <a:pPr lvl="0" algn="just"/>
            <a:r>
              <a:rPr lang="en-US" sz="2400" dirty="0"/>
              <a:t>2- Black gram:</a:t>
            </a:r>
          </a:p>
          <a:p>
            <a:pPr algn="just"/>
            <a:r>
              <a:rPr lang="en-US" sz="2400" dirty="0"/>
              <a:t>It is recognize by dark gray color seed which tends to black, it is cultivate for animal feed purposes and to improve the soil.</a:t>
            </a:r>
          </a:p>
          <a:p>
            <a:pPr algn="just"/>
            <a:endParaRPr lang="en-US" sz="2400" dirty="0"/>
          </a:p>
          <a:p>
            <a:pPr lvl="0" algn="just"/>
            <a:r>
              <a:rPr lang="en-US" sz="2400" dirty="0"/>
              <a:t>3- Golden gram:</a:t>
            </a:r>
          </a:p>
          <a:p>
            <a:pPr algn="just"/>
            <a:r>
              <a:rPr lang="en-US" sz="2400" dirty="0"/>
              <a:t>It is characterize by yellow- color seed also that pods easy burst shatter and used for animal feed purposes and improve soil after buried in the shape green manure.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87245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905</TotalTime>
  <Words>808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Palatino Linotype</vt:lpstr>
      <vt:lpstr>Wingdings</vt:lpstr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Pulses ( Legume crops) Practical Part – Field crop Dept.  Third Stage – First Lecture</dc:title>
  <dc:creator>pc-havalan 4991567</dc:creator>
  <cp:lastModifiedBy>HelpTech</cp:lastModifiedBy>
  <cp:revision>88</cp:revision>
  <dcterms:created xsi:type="dcterms:W3CDTF">2006-08-16T00:00:00Z</dcterms:created>
  <dcterms:modified xsi:type="dcterms:W3CDTF">2022-04-20T19:47:02Z</dcterms:modified>
</cp:coreProperties>
</file>