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3" r:id="rId5"/>
    <p:sldId id="258" r:id="rId6"/>
    <p:sldId id="259" r:id="rId7"/>
    <p:sldId id="260" r:id="rId8"/>
    <p:sldId id="261" r:id="rId9"/>
    <p:sldId id="272"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4B9AACB-124C-4A24-8DE4-77546117FFD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B024E-0509-4612-81AB-5ECC56F17678}"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9AACB-124C-4A24-8DE4-77546117FFD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9AACB-124C-4A24-8DE4-77546117FFD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4B9AACB-124C-4A24-8DE4-77546117FFD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B024E-0509-4612-81AB-5ECC56F17678}"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9AACB-124C-4A24-8DE4-77546117FFD0}"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4B9AACB-124C-4A24-8DE4-77546117FFD0}"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4B9AACB-124C-4A24-8DE4-77546117FFD0}"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B9AACB-124C-4A24-8DE4-77546117FFD0}"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9AACB-124C-4A24-8DE4-77546117FFD0}"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9AACB-124C-4A24-8DE4-77546117FFD0}"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9AACB-124C-4A24-8DE4-77546117FFD0}"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B024E-0509-4612-81AB-5ECC56F176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4B9AACB-124C-4A24-8DE4-77546117FFD0}" type="datetimeFigureOut">
              <a:rPr lang="en-US" smtClean="0"/>
              <a:t>5/12/2022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AAB024E-0509-4612-81AB-5ECC56F1767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a:bodyPr>
          <a:lstStyle/>
          <a:p>
            <a:r>
              <a:rPr lang="en-US" sz="6600" b="1" dirty="0">
                <a:latin typeface="Times New Roman" pitchFamily="18" charset="0"/>
                <a:cs typeface="Times New Roman" pitchFamily="18" charset="0"/>
              </a:rPr>
              <a:t>Soybean</a:t>
            </a:r>
          </a:p>
        </p:txBody>
      </p:sp>
      <p:pic>
        <p:nvPicPr>
          <p:cNvPr id="3" name="Picture 2">
            <a:extLst>
              <a:ext uri="{FF2B5EF4-FFF2-40B4-BE49-F238E27FC236}">
                <a16:creationId xmlns:a16="http://schemas.microsoft.com/office/drawing/2014/main" id="{28C14229-2579-4FFF-AE1D-B6C30E12D881}"/>
              </a:ext>
            </a:extLst>
          </p:cNvPr>
          <p:cNvPicPr>
            <a:picLocks noChangeAspect="1"/>
          </p:cNvPicPr>
          <p:nvPr/>
        </p:nvPicPr>
        <p:blipFill>
          <a:blip r:embed="rId2"/>
          <a:stretch>
            <a:fillRect/>
          </a:stretch>
        </p:blipFill>
        <p:spPr>
          <a:xfrm>
            <a:off x="6967553" y="152400"/>
            <a:ext cx="2024047" cy="1609483"/>
          </a:xfrm>
          <a:prstGeom prst="rect">
            <a:avLst/>
          </a:prstGeom>
        </p:spPr>
      </p:pic>
      <p:pic>
        <p:nvPicPr>
          <p:cNvPr id="4" name="Picture 3">
            <a:extLst>
              <a:ext uri="{FF2B5EF4-FFF2-40B4-BE49-F238E27FC236}">
                <a16:creationId xmlns:a16="http://schemas.microsoft.com/office/drawing/2014/main" id="{02525CA2-6D8A-45BE-94CD-DDB2F1BFB19E}"/>
              </a:ext>
            </a:extLst>
          </p:cNvPr>
          <p:cNvPicPr>
            <a:picLocks noChangeAspect="1"/>
          </p:cNvPicPr>
          <p:nvPr/>
        </p:nvPicPr>
        <p:blipFill>
          <a:blip r:embed="rId3"/>
          <a:stretch>
            <a:fillRect/>
          </a:stretch>
        </p:blipFill>
        <p:spPr>
          <a:xfrm>
            <a:off x="76200" y="249812"/>
            <a:ext cx="4627265" cy="1426588"/>
          </a:xfrm>
          <a:prstGeom prst="rect">
            <a:avLst/>
          </a:prstGeom>
        </p:spPr>
      </p:pic>
      <p:sp>
        <p:nvSpPr>
          <p:cNvPr id="8" name="TextBox 7">
            <a:extLst>
              <a:ext uri="{FF2B5EF4-FFF2-40B4-BE49-F238E27FC236}">
                <a16:creationId xmlns:a16="http://schemas.microsoft.com/office/drawing/2014/main" id="{872068F9-15FD-4066-985A-EAAB264B89B3}"/>
              </a:ext>
            </a:extLst>
          </p:cNvPr>
          <p:cNvSpPr txBox="1"/>
          <p:nvPr/>
        </p:nvSpPr>
        <p:spPr>
          <a:xfrm>
            <a:off x="1752600" y="4159984"/>
            <a:ext cx="6324600" cy="1631216"/>
          </a:xfrm>
          <a:prstGeom prst="rect">
            <a:avLst/>
          </a:prstGeom>
          <a:noFill/>
        </p:spPr>
        <p:txBody>
          <a:bodyPr wrap="square">
            <a:spAutoFit/>
          </a:bodyPr>
          <a:lstStyle/>
          <a:p>
            <a:endParaRPr lang="en-US" dirty="0"/>
          </a:p>
          <a:p>
            <a:endParaRPr lang="en-US" dirty="0"/>
          </a:p>
          <a:p>
            <a:r>
              <a:rPr lang="en-US" sz="3200" b="1" dirty="0">
                <a:solidFill>
                  <a:schemeClr val="accent2">
                    <a:lumMod val="75000"/>
                  </a:schemeClr>
                </a:solidFill>
              </a:rPr>
              <a:t>Practical Part – Field crop Dept. </a:t>
            </a:r>
            <a:br>
              <a:rPr lang="en-US" sz="3200" b="1" dirty="0">
                <a:solidFill>
                  <a:schemeClr val="accent2">
                    <a:lumMod val="75000"/>
                  </a:schemeClr>
                </a:solidFill>
              </a:rPr>
            </a:br>
            <a:r>
              <a:rPr lang="en-US" sz="3200" b="1" dirty="0">
                <a:solidFill>
                  <a:schemeClr val="accent2">
                    <a:lumMod val="75000"/>
                  </a:schemeClr>
                </a:solidFill>
              </a:rPr>
              <a:t>Third Stage – Seventh Lecture</a:t>
            </a:r>
          </a:p>
        </p:txBody>
      </p:sp>
      <p:pic>
        <p:nvPicPr>
          <p:cNvPr id="10" name="Picture 9">
            <a:extLst>
              <a:ext uri="{FF2B5EF4-FFF2-40B4-BE49-F238E27FC236}">
                <a16:creationId xmlns:a16="http://schemas.microsoft.com/office/drawing/2014/main" id="{243640DD-65F0-4866-9342-2F099AD92C7B}"/>
              </a:ext>
            </a:extLst>
          </p:cNvPr>
          <p:cNvPicPr>
            <a:picLocks noChangeAspect="1"/>
          </p:cNvPicPr>
          <p:nvPr/>
        </p:nvPicPr>
        <p:blipFill>
          <a:blip r:embed="rId4"/>
          <a:stretch>
            <a:fillRect/>
          </a:stretch>
        </p:blipFill>
        <p:spPr>
          <a:xfrm>
            <a:off x="52387" y="1953970"/>
            <a:ext cx="9059441" cy="1176630"/>
          </a:xfrm>
          <a:prstGeom prst="rect">
            <a:avLst/>
          </a:prstGeom>
        </p:spPr>
      </p:pic>
    </p:spTree>
    <p:extLst>
      <p:ext uri="{BB962C8B-B14F-4D97-AF65-F5344CB8AC3E}">
        <p14:creationId xmlns:p14="http://schemas.microsoft.com/office/powerpoint/2010/main" val="28823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229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06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457200"/>
            <a:ext cx="8686800" cy="6019800"/>
          </a:xfrm>
        </p:spPr>
        <p:txBody>
          <a:bodyPr>
            <a:normAutofit/>
          </a:bodyPr>
          <a:lstStyle/>
          <a:p>
            <a:pPr marL="0" indent="0" algn="just">
              <a:buNone/>
            </a:pPr>
            <a:r>
              <a:rPr lang="en-US" sz="3600" b="1" dirty="0">
                <a:solidFill>
                  <a:srgbClr val="FFFF00"/>
                </a:solidFill>
                <a:latin typeface="Times New Roman" pitchFamily="18" charset="0"/>
                <a:cs typeface="Times New Roman" pitchFamily="18" charset="0"/>
              </a:rPr>
              <a:t>PLANTING TIME</a:t>
            </a:r>
          </a:p>
          <a:p>
            <a:pPr marL="0" indent="0" algn="just">
              <a:buNone/>
            </a:pPr>
            <a:r>
              <a:rPr lang="en-US" sz="2400" dirty="0">
                <a:latin typeface="Times New Roman" pitchFamily="18" charset="0"/>
                <a:cs typeface="Times New Roman" pitchFamily="18" charset="0"/>
              </a:rPr>
              <a:t>Spring is the time to plant soybeans. As an annual crop, soybeans grow from seed, produce and die in a single growing season. In areas that experience winter frosts, wait until two to three weeks after the last frost date to plant soybeans. In mild, Mediterranean and frost-free climates, plant soybeans in late winter or early in spring when the soil warms to 60 degrees Fahrenheit. Soybeans prefer an air temperature of around 70 degrees Fahrenheit so plant as early in the season as possible in warm climates.</a:t>
            </a:r>
          </a:p>
          <a:p>
            <a:pPr marL="0" indent="0" algn="just">
              <a:buNone/>
            </a:pPr>
            <a:r>
              <a:rPr lang="en-US" sz="2800" b="1" dirty="0">
                <a:solidFill>
                  <a:srgbClr val="FFFF00"/>
                </a:solidFill>
                <a:latin typeface="Times New Roman" pitchFamily="18" charset="0"/>
                <a:cs typeface="Times New Roman" pitchFamily="18" charset="0"/>
              </a:rPr>
              <a:t>SPACING</a:t>
            </a:r>
          </a:p>
          <a:p>
            <a:pPr marL="0" indent="0" algn="just">
              <a:buNone/>
            </a:pPr>
            <a:r>
              <a:rPr lang="en-US" sz="2400" dirty="0">
                <a:latin typeface="Times New Roman" pitchFamily="18" charset="0"/>
                <a:cs typeface="Times New Roman" pitchFamily="18" charset="0"/>
              </a:rPr>
              <a:t>      Adopt a spacing of 30 cm between rows and 5 cm between plants in the row. Dibble or drill the seeds is apply.</a:t>
            </a:r>
          </a:p>
        </p:txBody>
      </p:sp>
    </p:spTree>
    <p:extLst>
      <p:ext uri="{BB962C8B-B14F-4D97-AF65-F5344CB8AC3E}">
        <p14:creationId xmlns:p14="http://schemas.microsoft.com/office/powerpoint/2010/main" val="94915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305800" cy="6248400"/>
          </a:xfrm>
        </p:spPr>
        <p:txBody>
          <a:bodyPr>
            <a:normAutofit/>
          </a:bodyPr>
          <a:lstStyle/>
          <a:p>
            <a:pPr marL="0" indent="0" algn="just">
              <a:buNone/>
            </a:pPr>
            <a:r>
              <a:rPr lang="en-US" sz="3200" b="1" dirty="0">
                <a:solidFill>
                  <a:srgbClr val="FFFF00"/>
                </a:solidFill>
                <a:latin typeface="Times New Roman" pitchFamily="18" charset="0"/>
                <a:cs typeface="Times New Roman" pitchFamily="18" charset="0"/>
              </a:rPr>
              <a:t>PREPARING TO PLANT SOYBEANS</a:t>
            </a:r>
          </a:p>
          <a:p>
            <a:pPr marL="0" indent="0" algn="just">
              <a:buNone/>
            </a:pPr>
            <a:r>
              <a:rPr lang="en-US" sz="2400" dirty="0">
                <a:latin typeface="Times New Roman" pitchFamily="18" charset="0"/>
                <a:cs typeface="Times New Roman" pitchFamily="18" charset="0"/>
              </a:rPr>
              <a:t>    Pick a spot that gets full sun. You can grow soybeans in part shade but the harvest potential will be limited. Like most beans, soybeans are "nitrogen fixing" meaning that they capture atmospheric nitrogen and transfer it into the soil. This makes bean crops ideal for deep soil with moderate nutrient levels. Extra amendments before planting are only needed in poor soil conditions. Soybeans grow best when the soil pH is between 6 and 6.8.</a:t>
            </a:r>
          </a:p>
          <a:p>
            <a:pPr marL="0" indent="0" algn="just">
              <a:buNone/>
            </a:pPr>
            <a:r>
              <a:rPr lang="en-US" sz="2400" dirty="0"/>
              <a:t>      The best way to plant soybeans is by direct seeding in the garden bed. Wait until the soil warms to 60 degrees Fahrenheit or warmer before planting the seeds. Plant soybean seeds 1 1/2 inch deep in the soil and cover. Keep the area damp during germination and early growth. When growing soybeans in pots, use containers that are at least 8 inches deep to accommodate the deep root system.</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endParaRPr lang="en-US" sz="2400" dirty="0"/>
          </a:p>
        </p:txBody>
      </p:sp>
    </p:spTree>
    <p:extLst>
      <p:ext uri="{BB962C8B-B14F-4D97-AF65-F5344CB8AC3E}">
        <p14:creationId xmlns:p14="http://schemas.microsoft.com/office/powerpoint/2010/main" val="209906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609600"/>
            <a:ext cx="8229600" cy="5105400"/>
          </a:xfrm>
        </p:spPr>
        <p:txBody>
          <a:bodyPr/>
          <a:lstStyle/>
          <a:p>
            <a:pPr marL="0" indent="0" algn="just">
              <a:buNone/>
            </a:pPr>
            <a:r>
              <a:rPr lang="en-US" sz="3200" b="1" dirty="0">
                <a:solidFill>
                  <a:srgbClr val="FFFF00"/>
                </a:solidFill>
                <a:latin typeface="Times New Roman" pitchFamily="18" charset="0"/>
                <a:cs typeface="Times New Roman" pitchFamily="18" charset="0"/>
              </a:rPr>
              <a:t>HARVESTING SOYBEANS</a:t>
            </a:r>
          </a:p>
          <a:p>
            <a:pPr marL="0" indent="0" algn="just">
              <a:buNone/>
            </a:pPr>
            <a:r>
              <a:rPr lang="en-US" sz="2400" dirty="0">
                <a:latin typeface="Times New Roman" pitchFamily="18" charset="0"/>
                <a:cs typeface="Times New Roman" pitchFamily="18" charset="0"/>
              </a:rPr>
              <a:t>Once 95% of pods are a mature tan color and moisture levels reach the 13% to 15% range, it’s time to start harvest. With moisture levels lower than 13%, beans have a much higher shattering chance and may be brittle or split. The University of Nebraska-Lincoln Extension warns against harvesting soybeans when they are at their driest, like on a hot afternoon, to avoid additional shattering.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333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09600"/>
            <a:ext cx="8305800" cy="5867400"/>
          </a:xfrm>
        </p:spPr>
        <p:txBody>
          <a:bodyPr>
            <a:noAutofit/>
          </a:bodyPr>
          <a:lstStyle/>
          <a:p>
            <a:pPr marL="0" indent="0" algn="just">
              <a:buNone/>
            </a:pPr>
            <a:r>
              <a:rPr lang="en-US" sz="3200" b="1" dirty="0">
                <a:solidFill>
                  <a:srgbClr val="FFFF00"/>
                </a:solidFill>
                <a:latin typeface="Times New Roman" pitchFamily="18" charset="0"/>
                <a:cs typeface="Times New Roman" pitchFamily="18" charset="0"/>
              </a:rPr>
              <a:t>SOYBEAN YIELDS</a:t>
            </a:r>
          </a:p>
          <a:p>
            <a:pPr marL="0" indent="0" algn="just">
              <a:buNone/>
            </a:pPr>
            <a:r>
              <a:rPr lang="en-US" sz="2400" dirty="0">
                <a:latin typeface="Times New Roman" pitchFamily="18" charset="0"/>
                <a:cs typeface="Times New Roman" pitchFamily="18" charset="0"/>
              </a:rPr>
              <a:t>     High yields are always the goal for soybeans, but corn often gets the most attention in terms of management. Give your soybean crop a little extra attention this year and implement these 5 steps to boost your soybean yields.</a:t>
            </a:r>
          </a:p>
          <a:p>
            <a:pPr marL="0" indent="0" algn="just">
              <a:buNone/>
            </a:pPr>
            <a:endParaRPr lang="en-US"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    Although yield contests can inspire farmers to manage crops differently, it’s important to remember that some fields will realistically never be able to produce 100-bushel or more yields based on location and soil quality. That being said, there’s always something to be learned from the high yield contests. One Illinois family set a new state record for highest verified soybean yield and have tips for how they managed the 108-bushel contest plot.</a:t>
            </a:r>
          </a:p>
          <a:p>
            <a:pPr marL="0" indent="0" algn="just">
              <a:buNone/>
            </a:pPr>
            <a:endParaRPr lang="en-US" sz="2400" dirty="0">
              <a:latin typeface="Times New Roman" pitchFamily="18" charset="0"/>
              <a:cs typeface="Times New Roman" pitchFamily="18" charset="0"/>
            </a:endParaRPr>
          </a:p>
          <a:p>
            <a:pPr marL="0" indent="0" algn="just">
              <a:buNone/>
            </a:pPr>
            <a:endParaRPr lang="en-US" sz="2400" dirty="0"/>
          </a:p>
        </p:txBody>
      </p:sp>
    </p:spTree>
    <p:extLst>
      <p:ext uri="{BB962C8B-B14F-4D97-AF65-F5344CB8AC3E}">
        <p14:creationId xmlns:p14="http://schemas.microsoft.com/office/powerpoint/2010/main" val="231992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685800"/>
            <a:ext cx="8610600" cy="5715000"/>
          </a:xfrm>
        </p:spPr>
        <p:txBody>
          <a:bodyPr>
            <a:normAutofit/>
          </a:bodyPr>
          <a:lstStyle/>
          <a:p>
            <a:r>
              <a:rPr lang="en-US" sz="3600" b="1" dirty="0">
                <a:solidFill>
                  <a:srgbClr val="FFFF00"/>
                </a:solidFill>
                <a:latin typeface="Times New Roman" pitchFamily="18" charset="0"/>
                <a:cs typeface="Times New Roman" pitchFamily="18" charset="0"/>
              </a:rPr>
              <a:t>INTRODUCTION</a:t>
            </a:r>
            <a:endParaRPr lang="en-US" sz="3600" b="1" dirty="0">
              <a:latin typeface="Times New Roman" pitchFamily="18" charset="0"/>
              <a:cs typeface="Times New Roman" pitchFamily="18" charset="0"/>
            </a:endParaRPr>
          </a:p>
          <a:p>
            <a:pPr marL="0" indent="0">
              <a:buNone/>
            </a:pPr>
            <a:r>
              <a:rPr lang="en-US" sz="3200" dirty="0"/>
              <a:t>   </a:t>
            </a:r>
            <a:r>
              <a:rPr lang="en-US" sz="3200" dirty="0">
                <a:latin typeface="Times New Roman" pitchFamily="18" charset="0"/>
                <a:cs typeface="Times New Roman" pitchFamily="18" charset="0"/>
              </a:rPr>
              <a:t>Scientific Name: </a:t>
            </a:r>
            <a:r>
              <a:rPr lang="en-US" sz="3200" i="1" dirty="0">
                <a:latin typeface="Times New Roman" pitchFamily="18" charset="0"/>
                <a:cs typeface="Times New Roman" pitchFamily="18" charset="0"/>
              </a:rPr>
              <a:t>Glycine max</a:t>
            </a:r>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   Family: leguminoseae</a:t>
            </a:r>
          </a:p>
          <a:p>
            <a:pPr marL="0" indent="0">
              <a:buNone/>
            </a:pPr>
            <a:endParaRPr lang="en-US" sz="3200" dirty="0">
              <a:solidFill>
                <a:srgbClr val="FFFF00"/>
              </a:solidFill>
              <a:latin typeface="Times New Roman" pitchFamily="18" charset="0"/>
              <a:cs typeface="Times New Roman" pitchFamily="18" charset="0"/>
            </a:endParaRPr>
          </a:p>
          <a:p>
            <a:pPr marL="0" indent="0" algn="just">
              <a:buNone/>
            </a:pPr>
            <a:r>
              <a:rPr lang="en-US" sz="3200" dirty="0">
                <a:latin typeface="Times New Roman" pitchFamily="18" charset="0"/>
                <a:cs typeface="Times New Roman" pitchFamily="18" charset="0"/>
              </a:rPr>
              <a:t>      Soybean is the major legume crop of the world in terms of total production.</a:t>
            </a:r>
          </a:p>
          <a:p>
            <a:pPr marL="0" indent="0" algn="just">
              <a:buNone/>
            </a:pPr>
            <a:r>
              <a:rPr lang="en-US" sz="3200" dirty="0">
                <a:latin typeface="Times New Roman" pitchFamily="18" charset="0"/>
                <a:cs typeface="Times New Roman" pitchFamily="18" charset="0"/>
              </a:rPr>
              <a:t>Soybean seeds contain 40% protein and 20% oil on dry basis.</a:t>
            </a:r>
            <a:r>
              <a:rPr lang="en-US" sz="3200" b="1" dirty="0">
                <a:solidFill>
                  <a:srgbClr val="FFFF00"/>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6770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C26D3A-741E-4D42-9226-CA7F49A6D043}"/>
              </a:ext>
            </a:extLst>
          </p:cNvPr>
          <p:cNvPicPr>
            <a:picLocks noGrp="1" noChangeAspect="1"/>
          </p:cNvPicPr>
          <p:nvPr>
            <p:ph sz="quarter" idx="13"/>
          </p:nvPr>
        </p:nvPicPr>
        <p:blipFill>
          <a:blip r:embed="rId2"/>
          <a:stretch>
            <a:fillRect/>
          </a:stretch>
        </p:blipFill>
        <p:spPr>
          <a:xfrm>
            <a:off x="152400" y="361950"/>
            <a:ext cx="4273548" cy="6019800"/>
          </a:xfrm>
          <a:prstGeom prst="rect">
            <a:avLst/>
          </a:prstGeom>
        </p:spPr>
      </p:pic>
      <p:pic>
        <p:nvPicPr>
          <p:cNvPr id="5" name="Picture 4">
            <a:extLst>
              <a:ext uri="{FF2B5EF4-FFF2-40B4-BE49-F238E27FC236}">
                <a16:creationId xmlns:a16="http://schemas.microsoft.com/office/drawing/2014/main" id="{305EB95F-F546-4D4D-B6B7-C25B920068F0}"/>
              </a:ext>
            </a:extLst>
          </p:cNvPr>
          <p:cNvPicPr>
            <a:picLocks noChangeAspect="1"/>
          </p:cNvPicPr>
          <p:nvPr/>
        </p:nvPicPr>
        <p:blipFill>
          <a:blip r:embed="rId3"/>
          <a:stretch>
            <a:fillRect/>
          </a:stretch>
        </p:blipFill>
        <p:spPr>
          <a:xfrm>
            <a:off x="4565651" y="361950"/>
            <a:ext cx="4273549" cy="6019800"/>
          </a:xfrm>
          <a:prstGeom prst="rect">
            <a:avLst/>
          </a:prstGeom>
        </p:spPr>
      </p:pic>
    </p:spTree>
    <p:extLst>
      <p:ext uri="{BB962C8B-B14F-4D97-AF65-F5344CB8AC3E}">
        <p14:creationId xmlns:p14="http://schemas.microsoft.com/office/powerpoint/2010/main" val="243960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6EAC24-2F0F-462A-A67F-FE1D461C3CF8}"/>
              </a:ext>
            </a:extLst>
          </p:cNvPr>
          <p:cNvSpPr>
            <a:spLocks noGrp="1"/>
          </p:cNvSpPr>
          <p:nvPr>
            <p:ph sz="quarter" idx="13"/>
          </p:nvPr>
        </p:nvSpPr>
        <p:spPr>
          <a:xfrm>
            <a:off x="228600" y="381000"/>
            <a:ext cx="8305800" cy="5334000"/>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The soybean is economically the most important bean in the world, providing vegetable protein for millions of people and ingredients for hundreds of chemical products. Because soybeans contain no starch, they are a good source of protein for diabetics.</a:t>
            </a:r>
          </a:p>
          <a:p>
            <a:pPr marL="0" indent="0" algn="just">
              <a:buNone/>
            </a:pPr>
            <a:r>
              <a:rPr lang="en-US" sz="2800" dirty="0">
                <a:latin typeface="Times New Roman" panose="02020603050405020304" pitchFamily="18" charset="0"/>
                <a:cs typeface="Times New Roman" panose="02020603050405020304" pitchFamily="18" charset="0"/>
              </a:rPr>
              <a:t>	Soybean is an important source of food, protein, and oil, and hence more research is essential to increase its yield under different conditions, including stress. The most important countries of the world with the highest rate of soybean production include the USA, Brazil, Argentina, China, and India.</a:t>
            </a:r>
          </a:p>
        </p:txBody>
      </p:sp>
    </p:spTree>
    <p:extLst>
      <p:ext uri="{BB962C8B-B14F-4D97-AF65-F5344CB8AC3E}">
        <p14:creationId xmlns:p14="http://schemas.microsoft.com/office/powerpoint/2010/main" val="28182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534400" cy="6172200"/>
          </a:xfrm>
        </p:spPr>
        <p:txBody>
          <a:bodyPr/>
          <a:lstStyle/>
          <a:p>
            <a:pPr marL="0" indent="0">
              <a:buNone/>
            </a:pPr>
            <a:endParaRPr lang="en-US" dirty="0"/>
          </a:p>
          <a:p>
            <a:pPr marL="0" indent="0">
              <a:buNone/>
            </a:pPr>
            <a:r>
              <a:rPr lang="en-US" sz="4000" b="1" dirty="0">
                <a:solidFill>
                  <a:srgbClr val="FFFF00"/>
                </a:solidFill>
                <a:latin typeface="Times New Roman" pitchFamily="18" charset="0"/>
                <a:cs typeface="Times New Roman" pitchFamily="18" charset="0"/>
              </a:rPr>
              <a:t>ORIGIN</a:t>
            </a:r>
          </a:p>
          <a:p>
            <a:pPr marL="0" indent="0" algn="just">
              <a:buNone/>
            </a:pPr>
            <a:r>
              <a:rPr lang="en-US" sz="3200" dirty="0">
                <a:latin typeface="Times New Roman" pitchFamily="18" charset="0"/>
                <a:cs typeface="Times New Roman" pitchFamily="18" charset="0"/>
              </a:rPr>
              <a:t> This crop originated in china and is currently grown in 35 countries of the world.</a:t>
            </a:r>
          </a:p>
          <a:p>
            <a:pPr marL="0" indent="0" algn="just">
              <a:buNone/>
            </a:pPr>
            <a:r>
              <a:rPr lang="en-US" sz="3200" dirty="0">
                <a:latin typeface="Times New Roman" pitchFamily="18" charset="0"/>
                <a:cs typeface="Times New Roman" pitchFamily="18" charset="0"/>
              </a:rPr>
              <a:t> United states is the largest producers followed by Brazil, China, and Argentina.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3962400"/>
            <a:ext cx="632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68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81000"/>
            <a:ext cx="8077200" cy="6096000"/>
          </a:xfrm>
        </p:spPr>
        <p:txBody>
          <a:bodyPr>
            <a:normAutofit lnSpcReduction="10000"/>
          </a:bodyPr>
          <a:lstStyle/>
          <a:p>
            <a:pPr marL="0" indent="0">
              <a:buNone/>
            </a:pPr>
            <a:r>
              <a:rPr lang="en-US" sz="4000" b="1" dirty="0">
                <a:solidFill>
                  <a:srgbClr val="FFFF00"/>
                </a:solidFill>
                <a:latin typeface="Times New Roman" pitchFamily="18" charset="0"/>
                <a:cs typeface="Times New Roman" pitchFamily="18" charset="0"/>
              </a:rPr>
              <a:t>USES OF SOYBEAN</a:t>
            </a:r>
          </a:p>
          <a:p>
            <a:pPr marL="0" indent="0" algn="just">
              <a:buNone/>
            </a:pPr>
            <a:r>
              <a:rPr lang="en-US" sz="2800" b="1" dirty="0">
                <a:solidFill>
                  <a:schemeClr val="tx2">
                    <a:lumMod val="60000"/>
                    <a:lumOff val="40000"/>
                  </a:schemeClr>
                </a:solidFill>
                <a:latin typeface="Times New Roman" pitchFamily="18" charset="0"/>
                <a:cs typeface="Times New Roman" pitchFamily="18" charset="0"/>
              </a:rPr>
              <a:t>1.SOYBEAN MEAL</a:t>
            </a:r>
          </a:p>
          <a:p>
            <a:pPr marL="0" indent="0" algn="just">
              <a:buNone/>
            </a:pPr>
            <a:r>
              <a:rPr lang="en-US" sz="2800" b="1" dirty="0">
                <a:solidFill>
                  <a:schemeClr val="tx2">
                    <a:lumMod val="60000"/>
                    <a:lumOff val="40000"/>
                  </a:schemeClr>
                </a:solidFill>
                <a:latin typeface="Times New Roman" pitchFamily="18" charset="0"/>
                <a:cs typeface="Times New Roman" pitchFamily="18" charset="0"/>
              </a:rPr>
              <a:t>A</a:t>
            </a:r>
            <a:r>
              <a:rPr lang="en-US" sz="2800" dirty="0">
                <a:latin typeface="Times New Roman" pitchFamily="18" charset="0"/>
                <a:cs typeface="Times New Roman" pitchFamily="18" charset="0"/>
              </a:rPr>
              <a:t>.FEED.</a:t>
            </a:r>
          </a:p>
          <a:p>
            <a:pPr marL="0" indent="0" algn="just">
              <a:buNone/>
            </a:pPr>
            <a:r>
              <a:rPr lang="en-US" sz="2800" dirty="0">
                <a:latin typeface="Times New Roman" pitchFamily="18" charset="0"/>
                <a:cs typeface="Times New Roman" pitchFamily="18" charset="0"/>
              </a:rPr>
              <a:t>Poultry feed; livestock feeds; fish food.</a:t>
            </a:r>
          </a:p>
          <a:p>
            <a:pPr marL="0" indent="0" algn="just">
              <a:buNone/>
            </a:pPr>
            <a:r>
              <a:rPr lang="en-US" sz="2800" b="1" dirty="0">
                <a:solidFill>
                  <a:schemeClr val="tx2">
                    <a:lumMod val="60000"/>
                    <a:lumOff val="40000"/>
                  </a:schemeClr>
                </a:solidFill>
                <a:latin typeface="Times New Roman" pitchFamily="18" charset="0"/>
                <a:cs typeface="Times New Roman" pitchFamily="18" charset="0"/>
              </a:rPr>
              <a:t>B</a:t>
            </a:r>
            <a:r>
              <a:rPr lang="en-US" sz="2800" dirty="0">
                <a:latin typeface="Times New Roman" pitchFamily="18" charset="0"/>
                <a:cs typeface="Times New Roman" pitchFamily="18" charset="0"/>
              </a:rPr>
              <a:t>.SOYFLOUR.</a:t>
            </a:r>
          </a:p>
          <a:p>
            <a:pPr marL="0" indent="0" algn="just">
              <a:buNone/>
            </a:pPr>
            <a:r>
              <a:rPr lang="en-US" sz="2800" b="1" dirty="0">
                <a:solidFill>
                  <a:schemeClr val="tx2">
                    <a:lumMod val="60000"/>
                    <a:lumOff val="40000"/>
                  </a:schemeClr>
                </a:solidFill>
                <a:latin typeface="Times New Roman" pitchFamily="18" charset="0"/>
                <a:cs typeface="Times New Roman" pitchFamily="18" charset="0"/>
              </a:rPr>
              <a:t>(1)</a:t>
            </a:r>
            <a:r>
              <a:rPr lang="en-US" sz="2800" dirty="0">
                <a:latin typeface="Times New Roman" pitchFamily="18" charset="0"/>
                <a:cs typeface="Times New Roman" pitchFamily="18" charset="0"/>
              </a:rPr>
              <a:t>Edible uses.</a:t>
            </a:r>
          </a:p>
          <a:p>
            <a:pPr marL="0" indent="0" algn="just">
              <a:buNone/>
            </a:pPr>
            <a:r>
              <a:rPr lang="en-US" sz="2800" dirty="0">
                <a:latin typeface="Times New Roman" pitchFamily="18" charset="0"/>
                <a:cs typeface="Times New Roman" pitchFamily="18" charset="0"/>
              </a:rPr>
              <a:t>Bakery </a:t>
            </a:r>
            <a:r>
              <a:rPr lang="en-US" sz="2800" dirty="0" err="1">
                <a:latin typeface="Times New Roman" pitchFamily="18" charset="0"/>
                <a:cs typeface="Times New Roman" pitchFamily="18" charset="0"/>
              </a:rPr>
              <a:t>ingredents</a:t>
            </a:r>
            <a:r>
              <a:rPr lang="en-US" sz="2800" dirty="0">
                <a:latin typeface="Times New Roman" pitchFamily="18" charset="0"/>
                <a:cs typeface="Times New Roman" pitchFamily="18" charset="0"/>
              </a:rPr>
              <a:t>; noodles; meat products, confections.</a:t>
            </a:r>
          </a:p>
          <a:p>
            <a:pPr marL="0" indent="0" algn="just">
              <a:buNone/>
            </a:pPr>
            <a:r>
              <a:rPr lang="en-US" sz="2800" dirty="0">
                <a:solidFill>
                  <a:schemeClr val="tx2">
                    <a:lumMod val="60000"/>
                    <a:lumOff val="40000"/>
                  </a:schemeClr>
                </a:solidFill>
                <a:latin typeface="Times New Roman" pitchFamily="18" charset="0"/>
                <a:cs typeface="Times New Roman" pitchFamily="18" charset="0"/>
              </a:rPr>
              <a:t>(2)</a:t>
            </a:r>
            <a:r>
              <a:rPr lang="en-US" sz="2800" dirty="0">
                <a:latin typeface="Times New Roman" pitchFamily="18" charset="0"/>
                <a:cs typeface="Times New Roman" pitchFamily="18" charset="0"/>
              </a:rPr>
              <a:t> Industrial uses:</a:t>
            </a:r>
          </a:p>
          <a:p>
            <a:pPr marL="0" indent="0" algn="just">
              <a:buNone/>
            </a:pPr>
            <a:r>
              <a:rPr lang="en-US" sz="2800" dirty="0">
                <a:latin typeface="Times New Roman" pitchFamily="18" charset="0"/>
                <a:cs typeface="Times New Roman" pitchFamily="18" charset="0"/>
              </a:rPr>
              <a:t>Adhesive, plywood, insecticidal spray, texture paints, nutrients, antibiotics ,beer and ale.</a:t>
            </a:r>
          </a:p>
        </p:txBody>
      </p:sp>
    </p:spTree>
    <p:extLst>
      <p:ext uri="{BB962C8B-B14F-4D97-AF65-F5344CB8AC3E}">
        <p14:creationId xmlns:p14="http://schemas.microsoft.com/office/powerpoint/2010/main" val="18371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04800"/>
            <a:ext cx="8077200" cy="6324600"/>
          </a:xfrm>
        </p:spPr>
        <p:txBody>
          <a:bodyPr>
            <a:normAutofit/>
          </a:bodyPr>
          <a:lstStyle/>
          <a:p>
            <a:pPr marL="0" indent="0">
              <a:buNone/>
            </a:pPr>
            <a:endParaRPr lang="en-US" sz="2800" b="1" dirty="0">
              <a:solidFill>
                <a:schemeClr val="tx2">
                  <a:lumMod val="60000"/>
                  <a:lumOff val="40000"/>
                </a:schemeClr>
              </a:solidFill>
            </a:endParaRPr>
          </a:p>
          <a:p>
            <a:pPr marL="0" indent="0">
              <a:buNone/>
            </a:pPr>
            <a:r>
              <a:rPr lang="en-US" sz="3200" b="1" dirty="0">
                <a:solidFill>
                  <a:schemeClr val="tx2">
                    <a:lumMod val="60000"/>
                    <a:lumOff val="40000"/>
                  </a:schemeClr>
                </a:solidFill>
              </a:rPr>
              <a:t>2. </a:t>
            </a:r>
            <a:r>
              <a:rPr lang="en-US" sz="3200" b="1" dirty="0">
                <a:solidFill>
                  <a:schemeClr val="tx2">
                    <a:lumMod val="60000"/>
                    <a:lumOff val="40000"/>
                  </a:schemeClr>
                </a:solidFill>
                <a:latin typeface="Times New Roman" pitchFamily="18" charset="0"/>
                <a:cs typeface="Times New Roman" pitchFamily="18" charset="0"/>
              </a:rPr>
              <a:t>SOYBEAN OIL.</a:t>
            </a:r>
          </a:p>
          <a:p>
            <a:pPr marL="0" indent="0" algn="just">
              <a:buNone/>
            </a:pPr>
            <a:r>
              <a:rPr lang="en-US" sz="3200" dirty="0">
                <a:solidFill>
                  <a:schemeClr val="tx2">
                    <a:lumMod val="60000"/>
                    <a:lumOff val="40000"/>
                  </a:schemeClr>
                </a:solidFill>
                <a:latin typeface="Times New Roman" pitchFamily="18" charset="0"/>
                <a:cs typeface="Times New Roman" pitchFamily="18" charset="0"/>
              </a:rPr>
              <a:t>A.</a:t>
            </a:r>
            <a:r>
              <a:rPr lang="en-US" sz="3200" dirty="0">
                <a:latin typeface="Times New Roman" pitchFamily="18" charset="0"/>
                <a:cs typeface="Times New Roman" pitchFamily="18" charset="0"/>
              </a:rPr>
              <a:t>EDIBLE USES.</a:t>
            </a:r>
          </a:p>
          <a:p>
            <a:pPr marL="0" indent="0" algn="just">
              <a:buNone/>
            </a:pPr>
            <a:r>
              <a:rPr lang="en-US" sz="3200" dirty="0">
                <a:latin typeface="Times New Roman" pitchFamily="18" charset="0"/>
                <a:cs typeface="Times New Roman" pitchFamily="18" charset="0"/>
              </a:rPr>
              <a:t>Cooking oils; coffee whiteners creamers.</a:t>
            </a:r>
          </a:p>
          <a:p>
            <a:pPr marL="0" indent="0" algn="just">
              <a:buNone/>
            </a:pPr>
            <a:r>
              <a:rPr lang="en-US" sz="3200" dirty="0">
                <a:solidFill>
                  <a:schemeClr val="tx2">
                    <a:lumMod val="60000"/>
                    <a:lumOff val="40000"/>
                  </a:schemeClr>
                </a:solidFill>
                <a:latin typeface="Times New Roman" pitchFamily="18" charset="0"/>
                <a:cs typeface="Times New Roman" pitchFamily="18" charset="0"/>
              </a:rPr>
              <a:t>B.</a:t>
            </a:r>
            <a:r>
              <a:rPr lang="en-US" sz="3200" dirty="0">
                <a:latin typeface="Times New Roman" pitchFamily="18" charset="0"/>
                <a:cs typeface="Times New Roman" pitchFamily="18" charset="0"/>
              </a:rPr>
              <a:t>TECHNICAL USES.</a:t>
            </a:r>
          </a:p>
          <a:p>
            <a:pPr marL="0" indent="0" algn="just">
              <a:buNone/>
            </a:pPr>
            <a:r>
              <a:rPr lang="en-US" sz="3200" dirty="0">
                <a:latin typeface="Times New Roman" pitchFamily="18" charset="0"/>
                <a:cs typeface="Times New Roman" pitchFamily="18" charset="0"/>
              </a:rPr>
              <a:t>Disinfectants;electrical insulation; insecticides; pesticides; fungicides; herbicides; soaps.</a:t>
            </a:r>
          </a:p>
        </p:txBody>
      </p:sp>
    </p:spTree>
    <p:extLst>
      <p:ext uri="{BB962C8B-B14F-4D97-AF65-F5344CB8AC3E}">
        <p14:creationId xmlns:p14="http://schemas.microsoft.com/office/powerpoint/2010/main" val="172411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81000"/>
            <a:ext cx="7924800" cy="5943600"/>
          </a:xfrm>
        </p:spPr>
        <p:txBody>
          <a:bodyPr>
            <a:normAutofit lnSpcReduction="10000"/>
          </a:bodyPr>
          <a:lstStyle/>
          <a:p>
            <a:pPr marL="0" indent="0">
              <a:buNone/>
            </a:pPr>
            <a:r>
              <a:rPr lang="en-US" sz="3200" b="1" dirty="0">
                <a:solidFill>
                  <a:srgbClr val="FFFF00"/>
                </a:solidFill>
              </a:rPr>
              <a:t>SOYBEAN GROWTH STAGES.</a:t>
            </a:r>
          </a:p>
          <a:p>
            <a:pPr marL="0" indent="0">
              <a:buNone/>
            </a:pPr>
            <a:r>
              <a:rPr lang="en-US" sz="2800" dirty="0">
                <a:latin typeface="Times New Roman" pitchFamily="18" charset="0"/>
                <a:cs typeface="Times New Roman" pitchFamily="18" charset="0"/>
              </a:rPr>
              <a:t>Germination and Emergence (VE). </a:t>
            </a:r>
          </a:p>
          <a:p>
            <a:pPr marL="0" indent="0" fontAlgn="base">
              <a:buNone/>
            </a:pPr>
            <a:r>
              <a:rPr lang="en-US" sz="2800" dirty="0">
                <a:latin typeface="Times New Roman" pitchFamily="18" charset="0"/>
                <a:cs typeface="Times New Roman" pitchFamily="18" charset="0"/>
              </a:rPr>
              <a:t>Cotyledon (VC) to First Trifoliate (V1)</a:t>
            </a:r>
          </a:p>
          <a:p>
            <a:pPr marL="0" indent="0">
              <a:buNone/>
            </a:pPr>
            <a:r>
              <a:rPr lang="en-US" sz="2800" dirty="0"/>
              <a:t>Second Node (V2)</a:t>
            </a:r>
          </a:p>
          <a:p>
            <a:pPr marL="0" indent="0">
              <a:buNone/>
            </a:pPr>
            <a:r>
              <a:rPr lang="en-US" sz="2800" dirty="0"/>
              <a:t>Third to Fifth Nodes (V3-V5)</a:t>
            </a:r>
          </a:p>
          <a:p>
            <a:pPr marL="0" indent="0">
              <a:buNone/>
            </a:pPr>
            <a:r>
              <a:rPr lang="en-US" sz="2800" dirty="0"/>
              <a:t>Sixth Node (V6)</a:t>
            </a:r>
          </a:p>
          <a:p>
            <a:pPr marL="0" indent="0">
              <a:buNone/>
            </a:pPr>
            <a:r>
              <a:rPr lang="en-US" sz="2800" dirty="0"/>
              <a:t>Beginning Bloom (R1)</a:t>
            </a:r>
          </a:p>
          <a:p>
            <a:pPr marL="0" indent="0">
              <a:buNone/>
            </a:pPr>
            <a:r>
              <a:rPr lang="en-US" sz="2800" dirty="0"/>
              <a:t>Full Bloom (R2)</a:t>
            </a:r>
          </a:p>
          <a:p>
            <a:pPr marL="0" indent="0">
              <a:buNone/>
            </a:pPr>
            <a:r>
              <a:rPr lang="en-US" sz="2800" dirty="0"/>
              <a:t>Full Pod (R4)</a:t>
            </a:r>
          </a:p>
          <a:p>
            <a:pPr marL="0" indent="0">
              <a:buNone/>
            </a:pPr>
            <a:r>
              <a:rPr lang="en-US" sz="2800" dirty="0"/>
              <a:t>Beginning Seed (R5)</a:t>
            </a:r>
          </a:p>
          <a:p>
            <a:pPr marL="0" indent="0">
              <a:buNone/>
            </a:pPr>
            <a:endParaRPr lang="en-US" sz="2800" dirty="0">
              <a:solidFill>
                <a:srgbClr val="FFFF00"/>
              </a:solidFill>
            </a:endParaRPr>
          </a:p>
        </p:txBody>
      </p:sp>
    </p:spTree>
    <p:extLst>
      <p:ext uri="{BB962C8B-B14F-4D97-AF65-F5344CB8AC3E}">
        <p14:creationId xmlns:p14="http://schemas.microsoft.com/office/powerpoint/2010/main" val="232944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8229600" cy="6324600"/>
          </a:xfrm>
        </p:spPr>
        <p:txBody>
          <a:bodyPr>
            <a:normAutofit/>
          </a:bodyPr>
          <a:lstStyle/>
          <a:p>
            <a:pPr marL="0" indent="0">
              <a:buNone/>
            </a:pPr>
            <a:r>
              <a:rPr lang="en-US" sz="2400" dirty="0">
                <a:latin typeface="Times New Roman" pitchFamily="18" charset="0"/>
                <a:cs typeface="Times New Roman" pitchFamily="18" charset="0"/>
              </a:rPr>
              <a:t>Full Seed (R6)</a:t>
            </a:r>
          </a:p>
          <a:p>
            <a:pPr marL="0" indent="0">
              <a:buNone/>
            </a:pPr>
            <a:r>
              <a:rPr lang="en-US" sz="2400" dirty="0">
                <a:latin typeface="Times New Roman" pitchFamily="18" charset="0"/>
                <a:cs typeface="Times New Roman" pitchFamily="18" charset="0"/>
              </a:rPr>
              <a:t>Beginning Maturity (R7)</a:t>
            </a:r>
          </a:p>
          <a:p>
            <a:pPr marL="0" indent="0">
              <a:buNone/>
            </a:pPr>
            <a:r>
              <a:rPr lang="en-US" sz="2400" dirty="0">
                <a:latin typeface="Times New Roman" pitchFamily="18" charset="0"/>
                <a:cs typeface="Times New Roman" pitchFamily="18" charset="0"/>
              </a:rPr>
              <a:t>Full Maturity (R8)</a:t>
            </a:r>
          </a:p>
          <a:p>
            <a:pPr marL="0" indent="0">
              <a:buNone/>
            </a:pP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905000"/>
            <a:ext cx="8839200" cy="34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5533072"/>
            <a:ext cx="8991601" cy="1477328"/>
          </a:xfrm>
          <a:prstGeom prst="rect">
            <a:avLst/>
          </a:prstGeom>
        </p:spPr>
        <p:txBody>
          <a:bodyPr wrap="square">
            <a:spAutoFit/>
          </a:bodyPr>
          <a:lstStyle/>
          <a:p>
            <a:pPr fontAlgn="base"/>
            <a:r>
              <a:rPr lang="en-US" dirty="0"/>
              <a:t>Figure 2. Soybean growth stages. Plants that are indeterminate in growth habit continue vegetative growth after flowering. The rate of development is directly related to temperature and moisture. Picture courtesy of University of Illinois.</a:t>
            </a:r>
          </a:p>
          <a:p>
            <a:br>
              <a:rPr lang="en-US" dirty="0"/>
            </a:br>
            <a:endParaRPr lang="en-US" dirty="0"/>
          </a:p>
        </p:txBody>
      </p:sp>
    </p:spTree>
    <p:extLst>
      <p:ext uri="{BB962C8B-B14F-4D97-AF65-F5344CB8AC3E}">
        <p14:creationId xmlns:p14="http://schemas.microsoft.com/office/powerpoint/2010/main" val="1973048819"/>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1200</TotalTime>
  <Words>898</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Narrow</vt:lpstr>
      <vt:lpstr>Times New Roman</vt:lpstr>
      <vt:lpstr>Horizon</vt:lpstr>
      <vt:lpstr>Soybean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Soybean</dc:title>
  <dc:creator>HelpTech</dc:creator>
  <cp:lastModifiedBy>HelpTech</cp:lastModifiedBy>
  <cp:revision>27</cp:revision>
  <dcterms:created xsi:type="dcterms:W3CDTF">2020-03-24T17:06:14Z</dcterms:created>
  <dcterms:modified xsi:type="dcterms:W3CDTF">2022-05-12T07:03:16Z</dcterms:modified>
</cp:coreProperties>
</file>