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53DA62-735B-4AC3-B856-BEFFBF340488}" type="datetimeFigureOut">
              <a:rPr lang="ar-IQ" smtClean="0"/>
              <a:t>14/02/1444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9F3B11B-F5B5-4874-AC19-6E3B4AC1BB4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53DA62-735B-4AC3-B856-BEFFBF340488}" type="datetimeFigureOut">
              <a:rPr lang="ar-IQ" smtClean="0"/>
              <a:t>14/02/1444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53DA62-735B-4AC3-B856-BEFFBF340488}" type="datetimeFigureOut">
              <a:rPr lang="ar-IQ" smtClean="0"/>
              <a:t>14/02/1444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53DA62-735B-4AC3-B856-BEFFBF340488}" type="datetimeFigureOut">
              <a:rPr lang="ar-IQ" smtClean="0"/>
              <a:t>14/02/1444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53DA62-735B-4AC3-B856-BEFFBF340488}" type="datetimeFigureOut">
              <a:rPr lang="ar-IQ" smtClean="0"/>
              <a:t>14/02/1444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9F3B11B-F5B5-4874-AC19-6E3B4AC1BB4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53DA62-735B-4AC3-B856-BEFFBF340488}" type="datetimeFigureOut">
              <a:rPr lang="ar-IQ" smtClean="0"/>
              <a:t>14/02/1444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53DA62-735B-4AC3-B856-BEFFBF340488}" type="datetimeFigureOut">
              <a:rPr lang="ar-IQ" smtClean="0"/>
              <a:t>14/02/1444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53DA62-735B-4AC3-B856-BEFFBF340488}" type="datetimeFigureOut">
              <a:rPr lang="ar-IQ" smtClean="0"/>
              <a:t>14/02/1444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3DA62-735B-4AC3-B856-BEFFBF340488}" type="datetimeFigureOut">
              <a:rPr lang="ar-IQ" smtClean="0"/>
              <a:t>14/02/1444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53DA62-735B-4AC3-B856-BEFFBF340488}" type="datetimeFigureOut">
              <a:rPr lang="ar-IQ" smtClean="0"/>
              <a:t>14/02/1444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9F3B11B-F5B5-4874-AC19-6E3B4AC1BB4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53DA62-735B-4AC3-B856-BEFFBF340488}" type="datetimeFigureOut">
              <a:rPr lang="ar-IQ" smtClean="0"/>
              <a:t>14/02/1444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9F3B11B-F5B5-4874-AC19-6E3B4AC1BB4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53DA62-735B-4AC3-B856-BEFFBF340488}" type="datetimeFigureOut">
              <a:rPr lang="ar-IQ" smtClean="0"/>
              <a:t>14/02/1444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F3B11B-F5B5-4874-AC19-6E3B4AC1BB4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1986513"/>
            <a:ext cx="7560840" cy="2523768"/>
          </a:xfrm>
          <a:prstGeom prst="rect">
            <a:avLst/>
          </a:prstGeom>
          <a:noFill/>
        </p:spPr>
        <p:txBody>
          <a:bodyPr wrap="square" rtlCol="1">
            <a:spAutoFit/>
          </a:bodyPr>
          <a:lstStyle/>
          <a:p>
            <a:pPr algn="ctr"/>
            <a:r>
              <a:rPr lang="en-US" sz="2800" dirty="0">
                <a:solidFill>
                  <a:srgbClr val="0070C0"/>
                </a:solidFill>
              </a:rPr>
              <a:t>Principles of Field Crops</a:t>
            </a:r>
          </a:p>
          <a:p>
            <a:pPr algn="ctr"/>
            <a:r>
              <a:rPr lang="en-US" sz="2800" dirty="0">
                <a:solidFill>
                  <a:srgbClr val="0070C0"/>
                </a:solidFill>
              </a:rPr>
              <a:t>By </a:t>
            </a:r>
          </a:p>
          <a:p>
            <a:pPr algn="l"/>
            <a:r>
              <a:rPr lang="en-US" sz="2800" dirty="0">
                <a:solidFill>
                  <a:srgbClr val="0070C0"/>
                </a:solidFill>
              </a:rPr>
              <a:t>               Assist. Lect. Jwan Jawdat Hashim</a:t>
            </a:r>
          </a:p>
          <a:p>
            <a:pPr algn="l"/>
            <a:endParaRPr lang="en-US" sz="2800" dirty="0">
              <a:solidFill>
                <a:srgbClr val="0070C0"/>
              </a:solidFill>
            </a:endParaRPr>
          </a:p>
          <a:p>
            <a:pPr algn="l"/>
            <a:endParaRPr lang="en-US" sz="2800" dirty="0">
              <a:solidFill>
                <a:srgbClr val="0070C0"/>
              </a:solidFill>
            </a:endParaRPr>
          </a:p>
          <a:p>
            <a:pPr algn="l"/>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71472" y="500042"/>
            <a:ext cx="7929618" cy="55721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00042"/>
            <a:ext cx="8143932" cy="6217087"/>
          </a:xfrm>
          <a:prstGeom prst="rect">
            <a:avLst/>
          </a:prstGeom>
          <a:noFill/>
        </p:spPr>
        <p:txBody>
          <a:bodyPr wrap="square" rtlCol="1">
            <a:spAutoFit/>
          </a:bodyPr>
          <a:lstStyle/>
          <a:p>
            <a:pPr lvl="0" algn="just" rtl="0"/>
            <a:r>
              <a:rPr lang="en-US" sz="2000" b="1" dirty="0"/>
              <a:t>Monocot seed :</a:t>
            </a:r>
            <a:endParaRPr lang="en-US" sz="2000" dirty="0"/>
          </a:p>
          <a:p>
            <a:pPr algn="just" rtl="0"/>
            <a:r>
              <a:rPr lang="en-US" sz="2000" dirty="0"/>
              <a:t>     Usually monocot seeds have one seed leave (cotyledon). A grain fruit (caryopsis) is used as a monocot example. The embryo includes one cotyledon which encloses young leaves over the shoot apical meristem, and a protective cap over the root apex, e.g. wheat, barley and corn.</a:t>
            </a:r>
          </a:p>
          <a:p>
            <a:pPr algn="just" rtl="0"/>
            <a:r>
              <a:rPr lang="en-US" sz="2000" dirty="0"/>
              <a:t> </a:t>
            </a:r>
          </a:p>
          <a:p>
            <a:pPr lvl="0" algn="just" rtl="0"/>
            <a:r>
              <a:rPr lang="en-US" sz="2000" b="1" dirty="0"/>
              <a:t>Dicot seed :</a:t>
            </a:r>
            <a:endParaRPr lang="en-US" sz="2000" dirty="0"/>
          </a:p>
          <a:p>
            <a:pPr algn="just" rtl="0"/>
            <a:r>
              <a:rPr lang="en-US" sz="2000" dirty="0"/>
              <a:t>     The embryo usually has two seed leaves (cotyledons). As the bean seed is split in half, only one cotyledon is shown. In the bean and pea seedlings two cotyledons can be seen. Between the cotyledons is the hypocotyls axis with the shoot meristem (epicotyls) at one end, root meristem at the other end, e.g. Legume crop seeds.</a:t>
            </a:r>
          </a:p>
          <a:p>
            <a:pPr algn="just" rtl="0"/>
            <a:endParaRPr lang="en-US" sz="2000" dirty="0"/>
          </a:p>
          <a:p>
            <a:pPr algn="just" rtl="0"/>
            <a:r>
              <a:rPr lang="en-US" sz="2000" b="1" dirty="0"/>
              <a:t>Seed endosperm type:</a:t>
            </a:r>
            <a:endParaRPr lang="en-US" sz="2000" dirty="0"/>
          </a:p>
          <a:p>
            <a:pPr algn="just" rtl="0"/>
            <a:r>
              <a:rPr lang="en-US" sz="2000" dirty="0"/>
              <a:t>    The typical angiosperm seed is </a:t>
            </a:r>
            <a:r>
              <a:rPr lang="en-US" sz="2000" b="1" dirty="0" err="1"/>
              <a:t>albuminouse</a:t>
            </a:r>
            <a:r>
              <a:rPr lang="en-US" sz="2000" b="1" dirty="0"/>
              <a:t> </a:t>
            </a:r>
            <a:r>
              <a:rPr lang="en-US" sz="2000" dirty="0"/>
              <a:t>or </a:t>
            </a:r>
            <a:r>
              <a:rPr lang="en-US" sz="2000" b="1" dirty="0" err="1"/>
              <a:t>endospermous</a:t>
            </a:r>
            <a:r>
              <a:rPr lang="en-US" sz="2000" dirty="0"/>
              <a:t>, having endosperm as the food reserve in mature seeds, e.g. wheat, barley and castor bean. In some angiosperms endosperm develops but very little to none is des posited in mature seeds, as in broad bean, chick pea, sesame and sunflower.</a:t>
            </a:r>
          </a:p>
          <a:p>
            <a:pPr algn="just"/>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ahen\Desktop\38_08SeedStructure.jpg"/>
          <p:cNvPicPr/>
          <p:nvPr/>
        </p:nvPicPr>
        <p:blipFill>
          <a:blip r:embed="rId2" cstate="print"/>
          <a:srcRect/>
          <a:stretch>
            <a:fillRect/>
          </a:stretch>
        </p:blipFill>
        <p:spPr bwMode="auto">
          <a:xfrm>
            <a:off x="571472" y="500042"/>
            <a:ext cx="8001056" cy="592935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5536" y="1340768"/>
            <a:ext cx="8248430" cy="4708981"/>
          </a:xfrm>
          <a:prstGeom prst="rect">
            <a:avLst/>
          </a:prstGeom>
          <a:noFill/>
        </p:spPr>
        <p:txBody>
          <a:bodyPr wrap="square" rtlCol="1">
            <a:spAutoFit/>
          </a:bodyPr>
          <a:lstStyle/>
          <a:p>
            <a:pPr algn="just" rtl="0"/>
            <a:r>
              <a:rPr lang="en-US" sz="2000" b="1" dirty="0"/>
              <a:t>The flowering plants:</a:t>
            </a:r>
          </a:p>
          <a:p>
            <a:pPr algn="just" rtl="0"/>
            <a:endParaRPr lang="en-US" sz="2000" dirty="0"/>
          </a:p>
          <a:p>
            <a:pPr algn="just" rtl="0"/>
            <a:r>
              <a:rPr lang="en-US" sz="2000" dirty="0"/>
              <a:t>The dominant plants of the earth today are the flowering plants. Flowering plants are called Angiosperms (</a:t>
            </a:r>
            <a:r>
              <a:rPr lang="en-US" sz="2000" dirty="0" err="1"/>
              <a:t>Angio</a:t>
            </a:r>
            <a:r>
              <a:rPr lang="en-US" sz="2000" dirty="0"/>
              <a:t>=covered seed), plants that have seeds enclosed in a fruit that develops from an ovary ' there are two classes of seeds are dicots and monocots.</a:t>
            </a:r>
          </a:p>
          <a:p>
            <a:pPr algn="just" rtl="0"/>
            <a:r>
              <a:rPr lang="en-US" sz="2000" dirty="0"/>
              <a:t> </a:t>
            </a:r>
          </a:p>
          <a:p>
            <a:pPr algn="just" rtl="0"/>
            <a:r>
              <a:rPr lang="en-US" sz="2000" b="1" dirty="0"/>
              <a:t>Origin of cultivated plants:</a:t>
            </a:r>
          </a:p>
          <a:p>
            <a:pPr algn="just" rtl="0"/>
            <a:endParaRPr lang="en-US" sz="2000" dirty="0"/>
          </a:p>
          <a:p>
            <a:pPr algn="just" rtl="0"/>
            <a:r>
              <a:rPr lang="en-US" sz="2000" dirty="0"/>
              <a:t>The first necessity of human beings is food. The primitive man obtained his food from wild plants. But with the advancement of civilization, the man started cultivation of plants to meet the requirements of his food. Cultivation of useful crops was perhaps first started on the lower slopes of Zagros Mountains.</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428604"/>
            <a:ext cx="6286544" cy="5232202"/>
          </a:xfrm>
          <a:prstGeom prst="rect">
            <a:avLst/>
          </a:prstGeom>
          <a:noFill/>
        </p:spPr>
        <p:txBody>
          <a:bodyPr wrap="square" rtlCol="1">
            <a:spAutoFit/>
          </a:bodyPr>
          <a:lstStyle/>
          <a:p>
            <a:pPr algn="just" rtl="0"/>
            <a:r>
              <a:rPr lang="en-US" sz="2400" b="1" dirty="0"/>
              <a:t>Plant classification:</a:t>
            </a:r>
            <a:endParaRPr lang="en-US" sz="2000" dirty="0"/>
          </a:p>
          <a:p>
            <a:pPr lvl="0" algn="just" rtl="0"/>
            <a:r>
              <a:rPr lang="en-US" sz="2400" b="1" dirty="0"/>
              <a:t>Economic plants :</a:t>
            </a:r>
            <a:endParaRPr lang="en-US" sz="2000" dirty="0"/>
          </a:p>
          <a:p>
            <a:pPr lvl="1" algn="just" rtl="0"/>
            <a:r>
              <a:rPr lang="en-US" sz="2400" dirty="0"/>
              <a:t>Field crops.</a:t>
            </a:r>
          </a:p>
          <a:p>
            <a:pPr lvl="1" algn="just" rtl="0"/>
            <a:r>
              <a:rPr lang="en-US" sz="2400" dirty="0"/>
              <a:t>Vegetables.</a:t>
            </a:r>
          </a:p>
          <a:p>
            <a:pPr lvl="1" algn="just" rtl="0"/>
            <a:r>
              <a:rPr lang="en-US" sz="2400" dirty="0"/>
              <a:t>Fruits.</a:t>
            </a:r>
          </a:p>
          <a:p>
            <a:pPr lvl="1" algn="just" rtl="0"/>
            <a:r>
              <a:rPr lang="en-US" sz="2400" dirty="0"/>
              <a:t>Oil crops.</a:t>
            </a:r>
          </a:p>
          <a:p>
            <a:pPr lvl="1" algn="just" rtl="0"/>
            <a:r>
              <a:rPr lang="en-US" sz="2400" dirty="0"/>
              <a:t>Ornamental plants.</a:t>
            </a:r>
          </a:p>
          <a:p>
            <a:pPr lvl="1" algn="just" rtl="0"/>
            <a:r>
              <a:rPr lang="en-US" sz="2400" dirty="0"/>
              <a:t>Medicinal plants.</a:t>
            </a:r>
          </a:p>
          <a:p>
            <a:pPr algn="just" rtl="0"/>
            <a:r>
              <a:rPr lang="en-US" sz="2400" dirty="0"/>
              <a:t> </a:t>
            </a:r>
          </a:p>
          <a:p>
            <a:pPr lvl="0" algn="just" rtl="0"/>
            <a:r>
              <a:rPr lang="en-US" sz="2400" b="1" dirty="0"/>
              <a:t>Habit (morphological description) </a:t>
            </a:r>
            <a:r>
              <a:rPr lang="en-US" sz="2800" b="1" dirty="0"/>
              <a:t>:</a:t>
            </a:r>
            <a:endParaRPr lang="en-US" sz="2000" dirty="0"/>
          </a:p>
          <a:p>
            <a:pPr lvl="1" algn="just" rtl="0"/>
            <a:r>
              <a:rPr lang="en-US" sz="2400" dirty="0"/>
              <a:t>Herbs.</a:t>
            </a:r>
          </a:p>
          <a:p>
            <a:pPr lvl="1" algn="just" rtl="0"/>
            <a:r>
              <a:rPr lang="en-US" sz="2400" dirty="0"/>
              <a:t>Shrubs.</a:t>
            </a:r>
          </a:p>
          <a:p>
            <a:pPr lvl="1" algn="just" rtl="0"/>
            <a:r>
              <a:rPr lang="en-US" sz="2400" dirty="0"/>
              <a:t>Trees.</a:t>
            </a:r>
          </a:p>
          <a:p>
            <a:pPr algn="just"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71480"/>
            <a:ext cx="8358246" cy="6001643"/>
          </a:xfrm>
          <a:prstGeom prst="rect">
            <a:avLst/>
          </a:prstGeom>
          <a:noFill/>
        </p:spPr>
        <p:txBody>
          <a:bodyPr wrap="square" rtlCol="1">
            <a:spAutoFit/>
          </a:bodyPr>
          <a:lstStyle/>
          <a:p>
            <a:pPr lvl="1" algn="just" rtl="0"/>
            <a:endParaRPr lang="en-US" dirty="0"/>
          </a:p>
          <a:p>
            <a:pPr lvl="0" algn="just" rtl="0"/>
            <a:r>
              <a:rPr lang="en-US" b="1" dirty="0"/>
              <a:t>Life cycles (duration) :</a:t>
            </a:r>
            <a:endParaRPr lang="en-US" sz="1600" dirty="0"/>
          </a:p>
          <a:p>
            <a:pPr lvl="1" algn="just" rtl="0"/>
            <a:r>
              <a:rPr lang="en-US" dirty="0"/>
              <a:t>Annuals.</a:t>
            </a:r>
          </a:p>
          <a:p>
            <a:pPr lvl="1" algn="just" rtl="0"/>
            <a:r>
              <a:rPr lang="en-US" dirty="0"/>
              <a:t>Biennials.</a:t>
            </a:r>
          </a:p>
          <a:p>
            <a:pPr lvl="1" algn="just" rtl="0"/>
            <a:r>
              <a:rPr lang="en-US" dirty="0"/>
              <a:t>Perennials.</a:t>
            </a:r>
          </a:p>
          <a:p>
            <a:pPr lvl="1" algn="just" rtl="0"/>
            <a:endParaRPr lang="en-US" dirty="0"/>
          </a:p>
          <a:p>
            <a:pPr algn="just" rtl="0"/>
            <a:r>
              <a:rPr lang="en-US" sz="2000" b="1" dirty="0"/>
              <a:t>Annuals -</a:t>
            </a:r>
            <a:r>
              <a:rPr lang="en-US" dirty="0"/>
              <a:t> Plants that perform their entire life cycle from seed to flower to seed within a single growing season. All roots, stems and leaves of the plant die annually. (e.g. wheat ,rice, corn, peas)</a:t>
            </a:r>
          </a:p>
          <a:p>
            <a:pPr algn="just" rtl="0"/>
            <a:r>
              <a:rPr lang="en-US" dirty="0"/>
              <a:t> </a:t>
            </a:r>
          </a:p>
          <a:p>
            <a:pPr algn="just" rtl="0"/>
            <a:r>
              <a:rPr lang="en-US" sz="2000" b="1" dirty="0"/>
              <a:t>Biennials - </a:t>
            </a:r>
            <a:r>
              <a:rPr lang="en-US" dirty="0"/>
              <a:t>Plants which require two years to complete their life cycle. First season growth results in a small rosette of leaves near the soil surface. During the second season's growth stem elongation, flowering and seed formation occur followed by the entire plant's death (e.g. carrot, onion)</a:t>
            </a:r>
          </a:p>
          <a:p>
            <a:pPr algn="just" rtl="0"/>
            <a:endParaRPr lang="en-US" dirty="0"/>
          </a:p>
          <a:p>
            <a:pPr algn="just" rtl="0"/>
            <a:r>
              <a:rPr lang="en-US" sz="2000" b="1" dirty="0"/>
              <a:t>Perennials</a:t>
            </a:r>
            <a:r>
              <a:rPr lang="en-US" sz="1100" dirty="0"/>
              <a:t> -</a:t>
            </a:r>
            <a:r>
              <a:rPr lang="en-US" dirty="0"/>
              <a:t> Plants that persist for many growing seasons. Generally the top portion of the plant dies back each winter and re grows the following spring from the same root system (e.g. Purple Coneflower, </a:t>
            </a:r>
            <a:r>
              <a:rPr lang="en-US" dirty="0" err="1"/>
              <a:t>bermuda</a:t>
            </a:r>
            <a:r>
              <a:rPr lang="en-US" dirty="0"/>
              <a:t> grass). Many perennial plants do keep their leaves year round and offer attractive borders and groundcover (e.g. Alfalfa).</a:t>
            </a:r>
          </a:p>
          <a:p>
            <a:pPr algn="just"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000108"/>
            <a:ext cx="7929618" cy="3816429"/>
          </a:xfrm>
          <a:prstGeom prst="rect">
            <a:avLst/>
          </a:prstGeom>
          <a:noFill/>
        </p:spPr>
        <p:txBody>
          <a:bodyPr wrap="square" rtlCol="1">
            <a:spAutoFit/>
          </a:bodyPr>
          <a:lstStyle/>
          <a:p>
            <a:pPr algn="l" rtl="0"/>
            <a:r>
              <a:rPr lang="en-US" sz="3200" b="1" dirty="0"/>
              <a:t>(</a:t>
            </a:r>
            <a:r>
              <a:rPr lang="en-US" sz="3200" b="1" dirty="0">
                <a:solidFill>
                  <a:srgbClr val="FF0000"/>
                </a:solidFill>
              </a:rPr>
              <a:t>Annuals</a:t>
            </a:r>
            <a:r>
              <a:rPr lang="en-US" sz="3200" b="1" dirty="0"/>
              <a:t>, grow, flower, pollinate then die all in one season.</a:t>
            </a:r>
            <a:endParaRPr lang="en-US" sz="3200" dirty="0"/>
          </a:p>
          <a:p>
            <a:pPr algn="l" rtl="0"/>
            <a:r>
              <a:rPr lang="en-US" sz="3200" b="1" dirty="0"/>
              <a:t> </a:t>
            </a:r>
            <a:r>
              <a:rPr lang="en-US" sz="3200" b="1" dirty="0">
                <a:solidFill>
                  <a:srgbClr val="FF0000"/>
                </a:solidFill>
              </a:rPr>
              <a:t>Biennials</a:t>
            </a:r>
            <a:r>
              <a:rPr lang="en-US" sz="3200" b="1" dirty="0"/>
              <a:t>, grow, flower, pollinate then die in two years.</a:t>
            </a:r>
            <a:endParaRPr lang="en-US" sz="3200" dirty="0"/>
          </a:p>
          <a:p>
            <a:pPr algn="l" rtl="0"/>
            <a:r>
              <a:rPr lang="en-US" sz="3200" b="1" dirty="0"/>
              <a:t> </a:t>
            </a:r>
            <a:r>
              <a:rPr lang="en-US" sz="3200" b="1" dirty="0">
                <a:solidFill>
                  <a:srgbClr val="FF0000"/>
                </a:solidFill>
              </a:rPr>
              <a:t>Perennials</a:t>
            </a:r>
            <a:r>
              <a:rPr lang="en-US" sz="3200" b="1" dirty="0"/>
              <a:t>, grow, flower , pollinate all in a season but repeat the process every year.)</a:t>
            </a:r>
            <a:endParaRPr lang="en-US" sz="3200" dirty="0"/>
          </a:p>
          <a:p>
            <a:pPr algn="l"/>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286808" cy="6001643"/>
          </a:xfrm>
          <a:prstGeom prst="rect">
            <a:avLst/>
          </a:prstGeom>
          <a:noFill/>
        </p:spPr>
        <p:txBody>
          <a:bodyPr wrap="square" rtlCol="1">
            <a:spAutoFit/>
          </a:bodyPr>
          <a:lstStyle/>
          <a:p>
            <a:pPr lvl="0" algn="just" rtl="0"/>
            <a:r>
              <a:rPr lang="en-US" sz="2400" b="1" dirty="0"/>
              <a:t>Types :</a:t>
            </a:r>
            <a:endParaRPr lang="en-US" sz="2000" dirty="0"/>
          </a:p>
          <a:p>
            <a:pPr lvl="1" algn="just" rtl="0"/>
            <a:r>
              <a:rPr lang="en-US" sz="2400" dirty="0"/>
              <a:t>Cultivated plants (cultivation plants).</a:t>
            </a:r>
          </a:p>
          <a:p>
            <a:pPr lvl="1" algn="just" rtl="0"/>
            <a:r>
              <a:rPr lang="en-US" sz="2400" dirty="0"/>
              <a:t>Wild plants</a:t>
            </a:r>
          </a:p>
          <a:p>
            <a:pPr lvl="1" algn="just" rtl="0"/>
            <a:r>
              <a:rPr lang="en-US" sz="2400" dirty="0"/>
              <a:t>Weed plants.</a:t>
            </a:r>
          </a:p>
          <a:p>
            <a:pPr algn="just" rtl="0"/>
            <a:r>
              <a:rPr lang="en-US" sz="2400" dirty="0"/>
              <a:t> </a:t>
            </a:r>
            <a:endParaRPr lang="en-US" sz="2000" dirty="0"/>
          </a:p>
          <a:p>
            <a:pPr lvl="0" algn="just" rtl="0"/>
            <a:r>
              <a:rPr lang="en-US" sz="2400" b="1" dirty="0"/>
              <a:t>Systematic (Botanical classification) :</a:t>
            </a:r>
            <a:endParaRPr lang="en-US" sz="2000" dirty="0"/>
          </a:p>
          <a:p>
            <a:pPr algn="just" rtl="0"/>
            <a:r>
              <a:rPr lang="en-US" sz="2400" dirty="0"/>
              <a:t>- </a:t>
            </a:r>
            <a:r>
              <a:rPr lang="en-US" sz="2400" b="1" dirty="0"/>
              <a:t>Kingdom:</a:t>
            </a:r>
            <a:r>
              <a:rPr lang="en-US" sz="2400" dirty="0"/>
              <a:t> Plant kingdom (</a:t>
            </a:r>
            <a:r>
              <a:rPr lang="en-US" sz="2400" dirty="0" err="1"/>
              <a:t>Plantae</a:t>
            </a:r>
            <a:r>
              <a:rPr lang="en-US" sz="2400" dirty="0"/>
              <a:t>)</a:t>
            </a:r>
          </a:p>
          <a:p>
            <a:pPr algn="just" rtl="0"/>
            <a:r>
              <a:rPr lang="en-US" sz="2400" dirty="0"/>
              <a:t>            - </a:t>
            </a:r>
            <a:r>
              <a:rPr lang="en-US" sz="2400" b="1" dirty="0"/>
              <a:t>Division:</a:t>
            </a:r>
            <a:r>
              <a:rPr lang="en-US" sz="2400" dirty="0"/>
              <a:t>  </a:t>
            </a:r>
            <a:r>
              <a:rPr lang="en-US" sz="2400" dirty="0" err="1"/>
              <a:t>Spermatophyta</a:t>
            </a:r>
            <a:endParaRPr lang="en-US" sz="2400" dirty="0"/>
          </a:p>
          <a:p>
            <a:pPr algn="just" rtl="0"/>
            <a:r>
              <a:rPr lang="en-US" sz="2400" dirty="0"/>
              <a:t>              </a:t>
            </a:r>
            <a:r>
              <a:rPr lang="en-US" sz="2400" b="1" dirty="0"/>
              <a:t>-Sub-division</a:t>
            </a:r>
            <a:r>
              <a:rPr lang="en-US" sz="2400" dirty="0"/>
              <a:t>:   </a:t>
            </a:r>
            <a:r>
              <a:rPr lang="en-US" sz="2400" dirty="0" err="1"/>
              <a:t>Angiospermae</a:t>
            </a:r>
            <a:endParaRPr lang="en-US" sz="2400" dirty="0"/>
          </a:p>
          <a:p>
            <a:pPr algn="just" rtl="0"/>
            <a:r>
              <a:rPr lang="en-US" sz="2400" dirty="0"/>
              <a:t>                -</a:t>
            </a:r>
            <a:r>
              <a:rPr lang="en-US" sz="2400" b="1" dirty="0"/>
              <a:t>Class: </a:t>
            </a:r>
            <a:r>
              <a:rPr lang="en-US" sz="2400" dirty="0"/>
              <a:t>Di cotyledons or Monocotyledon </a:t>
            </a:r>
          </a:p>
          <a:p>
            <a:pPr algn="just" rtl="0"/>
            <a:r>
              <a:rPr lang="en-US" sz="2400" dirty="0"/>
              <a:t>                  </a:t>
            </a:r>
            <a:r>
              <a:rPr lang="en-US" sz="2400" b="1" dirty="0"/>
              <a:t>-Order:</a:t>
            </a:r>
            <a:endParaRPr lang="en-US" sz="2400" dirty="0"/>
          </a:p>
          <a:p>
            <a:pPr algn="just" rtl="0"/>
            <a:r>
              <a:rPr lang="en-US" sz="2400" dirty="0"/>
              <a:t>                    </a:t>
            </a:r>
            <a:r>
              <a:rPr lang="en-US" sz="2400" b="1" dirty="0"/>
              <a:t>-Family:</a:t>
            </a:r>
            <a:endParaRPr lang="en-US" sz="2400" dirty="0"/>
          </a:p>
          <a:p>
            <a:pPr algn="just" rtl="0"/>
            <a:r>
              <a:rPr lang="en-US" sz="2400" dirty="0"/>
              <a:t>                      </a:t>
            </a:r>
            <a:r>
              <a:rPr lang="en-US" sz="2400" b="1" dirty="0"/>
              <a:t>-Genus:</a:t>
            </a:r>
            <a:endParaRPr lang="en-US" sz="2400" dirty="0"/>
          </a:p>
          <a:p>
            <a:pPr algn="just" rtl="0"/>
            <a:r>
              <a:rPr lang="en-US" sz="2400" dirty="0"/>
              <a:t>                        </a:t>
            </a:r>
            <a:r>
              <a:rPr lang="en-US" sz="2400" b="1" dirty="0"/>
              <a:t>-Species:</a:t>
            </a:r>
            <a:r>
              <a:rPr lang="en-US" sz="2400" dirty="0"/>
              <a:t> Genus + species</a:t>
            </a:r>
          </a:p>
          <a:p>
            <a:pPr algn="just" rtl="0"/>
            <a:r>
              <a:rPr lang="en-US" sz="2400" dirty="0"/>
              <a:t>                           </a:t>
            </a:r>
            <a:r>
              <a:rPr lang="en-US" sz="2400" b="1" dirty="0"/>
              <a:t>-Variety:</a:t>
            </a:r>
            <a:r>
              <a:rPr lang="en-US" sz="2400" dirty="0"/>
              <a:t>  Genus + species +var.</a:t>
            </a:r>
          </a:p>
          <a:p>
            <a:pPr algn="just" rtl="0"/>
            <a:endParaRPr lang="ar-IQ"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88640"/>
            <a:ext cx="8391876" cy="6863417"/>
          </a:xfrm>
          <a:prstGeom prst="rect">
            <a:avLst/>
          </a:prstGeom>
          <a:noFill/>
        </p:spPr>
        <p:txBody>
          <a:bodyPr wrap="square" rtlCol="1">
            <a:spAutoFit/>
          </a:bodyPr>
          <a:lstStyle/>
          <a:p>
            <a:pPr algn="just" rtl="0"/>
            <a:r>
              <a:rPr lang="en-US" sz="2000" b="1" dirty="0"/>
              <a:t>Classification of crop plants:</a:t>
            </a:r>
          </a:p>
          <a:p>
            <a:pPr algn="just" rtl="0"/>
            <a:endParaRPr lang="en-US" sz="2000" dirty="0"/>
          </a:p>
          <a:p>
            <a:pPr algn="just" rtl="0"/>
            <a:r>
              <a:rPr lang="en-US" sz="2000" dirty="0"/>
              <a:t>    Crop plants may be classified on the basis of a morphological similarity of plant parts. From the basis of use, but some crops have several different uses.</a:t>
            </a:r>
          </a:p>
          <a:p>
            <a:pPr algn="just" rtl="0"/>
            <a:endParaRPr lang="en-US" sz="2000" dirty="0"/>
          </a:p>
          <a:p>
            <a:pPr algn="just" rtl="0"/>
            <a:r>
              <a:rPr lang="en-US" sz="2000" b="1" dirty="0"/>
              <a:t>Agronomic classification:</a:t>
            </a:r>
            <a:endParaRPr lang="en-US" sz="2000" dirty="0"/>
          </a:p>
          <a:p>
            <a:pPr lvl="0" algn="just" rtl="0"/>
            <a:r>
              <a:rPr lang="en-US" sz="2000" b="1" dirty="0"/>
              <a:t>Cereal or grain crops :</a:t>
            </a:r>
            <a:endParaRPr lang="en-US" sz="2000" dirty="0"/>
          </a:p>
          <a:p>
            <a:pPr algn="just" rtl="0"/>
            <a:r>
              <a:rPr lang="en-US" sz="2000" dirty="0"/>
              <a:t>    Include wheat, barley, rice and maize.</a:t>
            </a:r>
          </a:p>
          <a:p>
            <a:pPr algn="just" rtl="0"/>
            <a:endParaRPr lang="en-US" sz="2000" dirty="0"/>
          </a:p>
          <a:p>
            <a:pPr lvl="0" algn="just" rtl="0"/>
            <a:r>
              <a:rPr lang="en-US" sz="2000" b="1" dirty="0"/>
              <a:t>Legume crops (Pulses):</a:t>
            </a:r>
            <a:endParaRPr lang="en-US" sz="2000" dirty="0"/>
          </a:p>
          <a:p>
            <a:pPr algn="just" rtl="0"/>
            <a:r>
              <a:rPr lang="en-US" sz="2000" dirty="0"/>
              <a:t>Include peanuts, beans, cow peas, soybeans, chickpeas, broad beans and lentils.</a:t>
            </a:r>
          </a:p>
          <a:p>
            <a:pPr algn="just" rtl="0"/>
            <a:endParaRPr lang="en-US" sz="2000" dirty="0"/>
          </a:p>
          <a:p>
            <a:pPr lvl="0" algn="just" rtl="0"/>
            <a:r>
              <a:rPr lang="en-US" sz="2000" b="1" dirty="0"/>
              <a:t>Forage crops :</a:t>
            </a:r>
            <a:endParaRPr lang="en-US" sz="2000" dirty="0"/>
          </a:p>
          <a:p>
            <a:pPr algn="just" rtl="0"/>
            <a:r>
              <a:rPr lang="en-US" sz="2000" dirty="0"/>
              <a:t>Forage refers to vegetable matter, fresh or preserved, utilized as feed for animals. Include grasses, legumes, crucifers and other crops cultivated and used for hay, pasture fodder, silage.</a:t>
            </a:r>
            <a:r>
              <a:rPr lang="en-US" sz="2000" b="1" dirty="0"/>
              <a:t> </a:t>
            </a:r>
          </a:p>
          <a:p>
            <a:pPr algn="just" rtl="0"/>
            <a:endParaRPr lang="en-US" sz="2000" dirty="0"/>
          </a:p>
          <a:p>
            <a:pPr lvl="0" algn="just" rtl="0"/>
            <a:r>
              <a:rPr lang="en-US" sz="2000" b="1" dirty="0"/>
              <a:t>Root crops :</a:t>
            </a:r>
            <a:r>
              <a:rPr lang="en-US" sz="2000" dirty="0"/>
              <a:t> </a:t>
            </a:r>
          </a:p>
          <a:p>
            <a:pPr algn="just" rtl="0"/>
            <a:r>
              <a:rPr lang="en-US" sz="2000" dirty="0"/>
              <a:t>    Include sugar beet, carrot.</a:t>
            </a:r>
          </a:p>
          <a:p>
            <a:pPr algn="just" rtl="0"/>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358246" cy="5632311"/>
          </a:xfrm>
          <a:prstGeom prst="rect">
            <a:avLst/>
          </a:prstGeom>
          <a:noFill/>
        </p:spPr>
        <p:txBody>
          <a:bodyPr wrap="square" rtlCol="1">
            <a:spAutoFit/>
          </a:bodyPr>
          <a:lstStyle/>
          <a:p>
            <a:pPr lvl="0" algn="just" rtl="0"/>
            <a:r>
              <a:rPr lang="en-US" sz="2400" b="1" dirty="0"/>
              <a:t>Fiber crops :</a:t>
            </a:r>
            <a:endParaRPr lang="en-US" sz="2400" dirty="0"/>
          </a:p>
          <a:p>
            <a:pPr algn="just" rtl="0"/>
            <a:r>
              <a:rPr lang="en-US" sz="2400" dirty="0"/>
              <a:t>Include cotton, flax.</a:t>
            </a:r>
          </a:p>
          <a:p>
            <a:pPr lvl="0" algn="just" rtl="0"/>
            <a:r>
              <a:rPr lang="en-US" sz="2400" b="1" dirty="0"/>
              <a:t>Tuber crops :</a:t>
            </a:r>
            <a:endParaRPr lang="en-US" sz="2400" dirty="0"/>
          </a:p>
          <a:p>
            <a:pPr algn="just" rtl="0"/>
            <a:r>
              <a:rPr lang="en-US" sz="2400" dirty="0"/>
              <a:t>     Include potato, tuber is not a root it is a short thickened underground stem.</a:t>
            </a:r>
          </a:p>
          <a:p>
            <a:pPr lvl="0" algn="just" rtl="0"/>
            <a:r>
              <a:rPr lang="en-US" sz="2400" b="1" dirty="0"/>
              <a:t>Sugar crops :</a:t>
            </a:r>
            <a:endParaRPr lang="en-US" sz="2400" dirty="0"/>
          </a:p>
          <a:p>
            <a:pPr algn="just" rtl="0"/>
            <a:r>
              <a:rPr lang="en-US" sz="2400" dirty="0"/>
              <a:t>Include sugar beet and sugarcane.</a:t>
            </a:r>
          </a:p>
          <a:p>
            <a:pPr lvl="0" algn="just" rtl="0"/>
            <a:r>
              <a:rPr lang="en-US" sz="2400" b="1" dirty="0"/>
              <a:t>Drug crops :</a:t>
            </a:r>
            <a:endParaRPr lang="en-US" sz="2400" dirty="0"/>
          </a:p>
          <a:p>
            <a:pPr algn="just" rtl="0"/>
            <a:r>
              <a:rPr lang="en-US" sz="2400" dirty="0"/>
              <a:t>     Include tobacco and castor oil.</a:t>
            </a:r>
          </a:p>
          <a:p>
            <a:pPr lvl="0" algn="just" rtl="0"/>
            <a:r>
              <a:rPr lang="en-US" sz="2400" b="1" dirty="0"/>
              <a:t>Oil crops :</a:t>
            </a:r>
            <a:endParaRPr lang="en-US" sz="2400" dirty="0"/>
          </a:p>
          <a:p>
            <a:pPr algn="just" rtl="0"/>
            <a:r>
              <a:rPr lang="en-US" sz="2400" dirty="0"/>
              <a:t>Include flax, soybean, peanuts, sunflower, safflower, sesame, Castor bean, also cotton seed (is an important source of oil and fiber) and corn.</a:t>
            </a:r>
          </a:p>
          <a:p>
            <a:pPr algn="just" rtl="0"/>
            <a:r>
              <a:rPr lang="en-US" sz="2400" b="1" dirty="0"/>
              <a:t>Rubber crops:</a:t>
            </a:r>
            <a:r>
              <a:rPr lang="en-US" sz="2400" dirty="0"/>
              <a:t> guayule.</a:t>
            </a:r>
            <a:endParaRPr lang="en-US" sz="2400" b="1" dirty="0"/>
          </a:p>
          <a:p>
            <a:pPr algn="just" rtl="0"/>
            <a:r>
              <a:rPr lang="en-US" sz="2400" b="1" dirty="0"/>
              <a:t>Vegetable crops: </a:t>
            </a:r>
            <a:r>
              <a:rPr lang="en-US" sz="2400" dirty="0"/>
              <a:t>potatoes, carrots.</a:t>
            </a:r>
            <a:endParaRPr lang="ar-IQ"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71480"/>
            <a:ext cx="8143932" cy="6494085"/>
          </a:xfrm>
          <a:prstGeom prst="rect">
            <a:avLst/>
          </a:prstGeom>
          <a:noFill/>
        </p:spPr>
        <p:txBody>
          <a:bodyPr wrap="square" rtlCol="1">
            <a:spAutoFit/>
          </a:bodyPr>
          <a:lstStyle/>
          <a:p>
            <a:pPr algn="just" rtl="0"/>
            <a:r>
              <a:rPr lang="en-US" sz="2000" b="1" dirty="0"/>
              <a:t>Seeds:</a:t>
            </a:r>
            <a:endParaRPr lang="en-US" sz="2000" dirty="0"/>
          </a:p>
          <a:p>
            <a:pPr algn="just" rtl="0"/>
            <a:r>
              <a:rPr lang="en-US" sz="2000" dirty="0"/>
              <a:t>     Seed is developed from an ovule and derived sexual function (fertilization), consists of three main parts are: 1- embryo (Zygote) 2- none or various amount of food storage tissue (endosperm), 3- covered by a protective seed coat (</a:t>
            </a:r>
            <a:r>
              <a:rPr lang="en-US" sz="2000" dirty="0" err="1"/>
              <a:t>testa</a:t>
            </a:r>
            <a:r>
              <a:rPr lang="en-US" sz="2000" dirty="0"/>
              <a:t>). </a:t>
            </a:r>
          </a:p>
          <a:p>
            <a:pPr algn="just" rtl="0"/>
            <a:r>
              <a:rPr lang="en-US" sz="2000" dirty="0"/>
              <a:t> </a:t>
            </a:r>
          </a:p>
          <a:p>
            <a:pPr lvl="0" algn="just" rtl="0"/>
            <a:r>
              <a:rPr lang="en-US" sz="2000" b="1" dirty="0"/>
              <a:t>Embryo (zygote):</a:t>
            </a:r>
            <a:endParaRPr lang="en-US" sz="2000" dirty="0"/>
          </a:p>
          <a:p>
            <a:pPr algn="just" rtl="0"/>
            <a:r>
              <a:rPr lang="en-US" sz="2000" dirty="0"/>
              <a:t>    The fertilized egg cell or zygote is develops into an embryo which consists at first exclusively of cells that are embryonic tissue capable of division.</a:t>
            </a:r>
          </a:p>
          <a:p>
            <a:pPr algn="just" rtl="0"/>
            <a:endParaRPr lang="en-US" sz="2000" dirty="0"/>
          </a:p>
          <a:p>
            <a:pPr lvl="0" algn="just" rtl="0"/>
            <a:r>
              <a:rPr lang="en-US" sz="2000" b="1" dirty="0"/>
              <a:t>food storage :</a:t>
            </a:r>
            <a:endParaRPr lang="en-US" sz="2000" dirty="0"/>
          </a:p>
          <a:p>
            <a:pPr algn="just" rtl="0"/>
            <a:r>
              <a:rPr lang="en-US" sz="2000" dirty="0"/>
              <a:t>    Food storage tissue (endosperm) sustains that germinating embryo until root and leaves are functionally developed. Endosperm cells contain mostly starch with lesser amounts of proteins, oils and / or fats.</a:t>
            </a:r>
          </a:p>
          <a:p>
            <a:pPr algn="just" rtl="0"/>
            <a:endParaRPr lang="en-US" sz="2000" dirty="0"/>
          </a:p>
          <a:p>
            <a:pPr lvl="0" algn="just" rtl="0"/>
            <a:r>
              <a:rPr lang="en-US" sz="2000" b="1" dirty="0"/>
              <a:t>The seed coat (</a:t>
            </a:r>
            <a:r>
              <a:rPr lang="en-US" sz="2000" b="1" dirty="0" err="1"/>
              <a:t>testa</a:t>
            </a:r>
            <a:r>
              <a:rPr lang="en-US" sz="2000" b="1" dirty="0"/>
              <a:t>):</a:t>
            </a:r>
            <a:endParaRPr lang="en-US" sz="2000" dirty="0"/>
          </a:p>
          <a:p>
            <a:pPr algn="just" rtl="0"/>
            <a:r>
              <a:rPr lang="en-US" sz="2000" dirty="0"/>
              <a:t>     Is the outer protective covering of seed, which made up of the ovules, usually the seed coat is very thick and may be colored.</a:t>
            </a:r>
          </a:p>
          <a:p>
            <a:pPr algn="just" rtl="0"/>
            <a:r>
              <a:rPr lang="en-US" sz="2000" dirty="0"/>
              <a:t> </a:t>
            </a:r>
          </a:p>
          <a:p>
            <a:pPr algn="just"/>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1040</Words>
  <Application>Microsoft Office PowerPoint</Application>
  <PresentationFormat>On-screen Show (4:3)</PresentationFormat>
  <Paragraphs>101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pc-havalan 4991567</dc:creator>
  <cp:lastModifiedBy>HelpTech</cp:lastModifiedBy>
  <cp:revision>17</cp:revision>
  <dcterms:created xsi:type="dcterms:W3CDTF">2013-10-19T19:40:29Z</dcterms:created>
  <dcterms:modified xsi:type="dcterms:W3CDTF">2022-09-10T19:43:22Z</dcterms:modified>
</cp:coreProperties>
</file>