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8"/>
  </p:notesMasterIdLst>
  <p:sldIdLst>
    <p:sldId id="348"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9" r:id="rId16"/>
    <p:sldId id="336"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71" d="100"/>
          <a:sy n="71" d="100"/>
        </p:scale>
        <p:origin x="135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07FF8A1-F925-4E8D-9BCF-60B3848FCA72}" type="datetimeFigureOut">
              <a:rPr lang="ar-IQ" smtClean="0"/>
              <a:pPr/>
              <a:t>07/04/1444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20798CE-979C-40C4-A32D-560284749426}" type="slidenum">
              <a:rPr lang="ar-IQ" smtClean="0"/>
              <a:pPr/>
              <a:t>‹#›</a:t>
            </a:fld>
            <a:endParaRPr lang="ar-IQ"/>
          </a:p>
        </p:txBody>
      </p:sp>
    </p:spTree>
    <p:extLst>
      <p:ext uri="{BB962C8B-B14F-4D97-AF65-F5344CB8AC3E}">
        <p14:creationId xmlns:p14="http://schemas.microsoft.com/office/powerpoint/2010/main" val="41055517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F3B11B-F5B5-4874-AC19-6E3B4AC1BB4D}" type="slidenum">
              <a:rPr lang="ar-IQ" smtClean="0"/>
              <a:pPr/>
              <a:t>‹#›</a:t>
            </a:fld>
            <a:endParaRPr lang="ar-IQ"/>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9F3B11B-F5B5-4874-AC19-6E3B4AC1BB4D}" type="slidenum">
              <a:rPr lang="ar-IQ" smtClean="0"/>
              <a:pPr/>
              <a:t>‹#›</a:t>
            </a:fld>
            <a:endParaRPr lang="ar-IQ"/>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F3B11B-F5B5-4874-AC19-6E3B4AC1BB4D}"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3DA62-735B-4AC3-B856-BEFFBF340488}" type="datetimeFigureOut">
              <a:rPr lang="ar-IQ" smtClean="0"/>
              <a:pPr/>
              <a:t>07/04/1444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F3B11B-F5B5-4874-AC19-6E3B4AC1BB4D}" type="slidenum">
              <a:rPr lang="ar-IQ" smtClean="0"/>
              <a:pPr/>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953DA62-735B-4AC3-B856-BEFFBF340488}" type="datetimeFigureOut">
              <a:rPr lang="ar-IQ" smtClean="0"/>
              <a:pPr/>
              <a:t>07/04/1444</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9F3B11B-F5B5-4874-AC19-6E3B4AC1BB4D}"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2204864"/>
            <a:ext cx="6840759" cy="4462760"/>
          </a:xfrm>
          <a:prstGeom prst="rect">
            <a:avLst/>
          </a:prstGeom>
        </p:spPr>
        <p:txBody>
          <a:bodyPr wrap="square">
            <a:spAutoFit/>
          </a:bodyPr>
          <a:lstStyle/>
          <a:p>
            <a:pPr algn="ctr" rtl="0">
              <a:spcAft>
                <a:spcPts val="0"/>
              </a:spcAft>
            </a:pPr>
            <a:r>
              <a:rPr lang="en-US" sz="4000" b="1" dirty="0">
                <a:solidFill>
                  <a:srgbClr val="FF0000"/>
                </a:solidFill>
                <a:latin typeface="Times New Roman" pitchFamily="18" charset="0"/>
                <a:cs typeface="Times New Roman" pitchFamily="18" charset="0"/>
              </a:rPr>
              <a:t> </a:t>
            </a:r>
            <a:r>
              <a:rPr lang="it-IT" sz="4000" b="1" dirty="0">
                <a:solidFill>
                  <a:srgbClr val="FF0000"/>
                </a:solidFill>
                <a:latin typeface="Calibri" pitchFamily="34" charset="0"/>
                <a:ea typeface="Times New Roman"/>
                <a:cs typeface="Calibri" pitchFamily="34" charset="0"/>
              </a:rPr>
              <a:t>Principles of field crop           </a:t>
            </a:r>
            <a:r>
              <a:rPr lang="en-US" sz="3200" b="1" dirty="0">
                <a:solidFill>
                  <a:srgbClr val="FF0000"/>
                </a:solidFill>
                <a:latin typeface="Calibri" pitchFamily="34" charset="0"/>
                <a:ea typeface="Times New Roman"/>
                <a:cs typeface="Calibri" pitchFamily="34" charset="0"/>
              </a:rPr>
              <a:t> </a:t>
            </a:r>
            <a:r>
              <a:rPr lang="en-US" sz="3200" b="1" dirty="0">
                <a:solidFill>
                  <a:srgbClr val="FF0000"/>
                </a:solidFill>
                <a:latin typeface="Calibri" pitchFamily="34" charset="0"/>
                <a:cs typeface="Calibri" pitchFamily="34" charset="0"/>
              </a:rPr>
              <a:t>Crop management </a:t>
            </a:r>
          </a:p>
          <a:p>
            <a:pPr algn="ctr" rtl="0">
              <a:spcAft>
                <a:spcPts val="0"/>
              </a:spcAft>
            </a:pPr>
            <a:r>
              <a:rPr lang="en-US" sz="3200" b="1" dirty="0">
                <a:solidFill>
                  <a:srgbClr val="FF0000"/>
                </a:solidFill>
                <a:latin typeface="Calibri" pitchFamily="34" charset="0"/>
                <a:cs typeface="Calibri" pitchFamily="34" charset="0"/>
              </a:rPr>
              <a:t>Lecture 6</a:t>
            </a:r>
          </a:p>
          <a:p>
            <a:pPr algn="ctr" rtl="0">
              <a:spcAft>
                <a:spcPts val="0"/>
              </a:spcAft>
            </a:pPr>
            <a:endParaRPr lang="en-US" sz="3200" b="1" dirty="0">
              <a:solidFill>
                <a:srgbClr val="FF0000"/>
              </a:solidFill>
              <a:latin typeface="Calibri" pitchFamily="34" charset="0"/>
              <a:cs typeface="Calibri" pitchFamily="34" charset="0"/>
            </a:endParaRPr>
          </a:p>
          <a:p>
            <a:pPr algn="ctr" rtl="0">
              <a:spcAft>
                <a:spcPts val="0"/>
              </a:spcAft>
            </a:pPr>
            <a:r>
              <a:rPr lang="en-US" sz="2800" dirty="0">
                <a:latin typeface="Calibri" pitchFamily="34" charset="0"/>
                <a:cs typeface="Calibri" pitchFamily="34" charset="0"/>
              </a:rPr>
              <a:t>    Semester 2- 2</a:t>
            </a:r>
            <a:r>
              <a:rPr lang="it-IT" sz="2800" baseline="30000" dirty="0">
                <a:latin typeface="Calibri" pitchFamily="34" charset="0"/>
                <a:ea typeface="Times New Roman"/>
                <a:cs typeface="Calibri" pitchFamily="34" charset="0"/>
              </a:rPr>
              <a:t>rd </a:t>
            </a:r>
            <a:r>
              <a:rPr lang="en-US" sz="2800" dirty="0">
                <a:latin typeface="Calibri" pitchFamily="34" charset="0"/>
                <a:cs typeface="Calibri" pitchFamily="34" charset="0"/>
              </a:rPr>
              <a:t>Year Students</a:t>
            </a:r>
          </a:p>
          <a:p>
            <a:pPr algn="ctr" rtl="0">
              <a:spcAft>
                <a:spcPts val="0"/>
              </a:spcAft>
            </a:pPr>
            <a:r>
              <a:rPr lang="en-US" sz="2800">
                <a:latin typeface="Calibri" pitchFamily="34" charset="0"/>
                <a:cs typeface="Calibri" pitchFamily="34" charset="0"/>
              </a:rPr>
              <a:t>2022-2023</a:t>
            </a:r>
            <a:endParaRPr lang="en-US" sz="2800" dirty="0">
              <a:latin typeface="Calibri" pitchFamily="34" charset="0"/>
              <a:cs typeface="Calibri" pitchFamily="34" charset="0"/>
            </a:endParaRPr>
          </a:p>
          <a:p>
            <a:pPr algn="ctr" rtl="0">
              <a:spcAft>
                <a:spcPts val="0"/>
              </a:spcAft>
            </a:pPr>
            <a:endParaRPr lang="en-US" sz="2800" dirty="0">
              <a:latin typeface="Calibri" pitchFamily="34" charset="0"/>
              <a:cs typeface="Calibri" pitchFamily="34" charset="0"/>
            </a:endParaRPr>
          </a:p>
          <a:p>
            <a:pPr algn="ctr" rtl="0">
              <a:spcAft>
                <a:spcPts val="0"/>
              </a:spcAft>
            </a:pPr>
            <a:r>
              <a:rPr lang="en-US" sz="2800" dirty="0">
                <a:latin typeface="Calibri" pitchFamily="34" charset="0"/>
                <a:cs typeface="Calibri" pitchFamily="34" charset="0"/>
              </a:rPr>
              <a:t>Jwan Jawdat Hashim</a:t>
            </a:r>
          </a:p>
          <a:p>
            <a:pPr algn="ctr" rtl="0">
              <a:spcAft>
                <a:spcPts val="0"/>
              </a:spcAft>
            </a:pPr>
            <a:r>
              <a:rPr lang="en-US" sz="2800" dirty="0">
                <a:latin typeface="Calibri" pitchFamily="34" charset="0"/>
                <a:cs typeface="Calibri" pitchFamily="34" charset="0"/>
              </a:rPr>
              <a:t>jwan.hashim@su.edu.krd</a:t>
            </a:r>
            <a:endParaRPr lang="ar-IQ" sz="2800" dirty="0">
              <a:latin typeface="Calibri" pitchFamily="34"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620688"/>
            <a:ext cx="2028051" cy="1614751"/>
          </a:xfrm>
          <a:prstGeom prst="rect">
            <a:avLst/>
          </a:prstGeom>
          <a:noFill/>
          <a:ln>
            <a:noFill/>
          </a:ln>
        </p:spPr>
      </p:pic>
      <p:sp>
        <p:nvSpPr>
          <p:cNvPr id="3" name="Rectangle 2"/>
          <p:cNvSpPr/>
          <p:nvPr/>
        </p:nvSpPr>
        <p:spPr>
          <a:xfrm>
            <a:off x="107504" y="868911"/>
            <a:ext cx="4572000" cy="1366528"/>
          </a:xfrm>
          <a:prstGeom prst="rect">
            <a:avLst/>
          </a:prstGeom>
        </p:spPr>
        <p:txBody>
          <a:bodyPr>
            <a:spAutoFit/>
          </a:bodyPr>
          <a:lstStyle/>
          <a:p>
            <a:pPr algn="l" rtl="0">
              <a:lnSpc>
                <a:spcPct val="115000"/>
              </a:lnSpc>
              <a:spcAft>
                <a:spcPts val="0"/>
              </a:spcAft>
            </a:pPr>
            <a:r>
              <a:rPr lang="it-IT" dirty="0">
                <a:latin typeface="Calibri" pitchFamily="34" charset="0"/>
                <a:ea typeface="Times New Roman"/>
                <a:cs typeface="Calibri" pitchFamily="34" charset="0"/>
              </a:rPr>
              <a:t>Salahaddin University – Erbil.</a:t>
            </a:r>
            <a:endParaRPr lang="en-US" sz="1600" dirty="0">
              <a:latin typeface="Calibri" pitchFamily="34" charset="0"/>
              <a:ea typeface="Times New Roman"/>
              <a:cs typeface="Calibri" pitchFamily="34" charset="0"/>
            </a:endParaRPr>
          </a:p>
          <a:p>
            <a:pPr algn="l" rtl="0">
              <a:lnSpc>
                <a:spcPct val="115000"/>
              </a:lnSpc>
            </a:pPr>
            <a:r>
              <a:rPr lang="it-IT" dirty="0">
                <a:latin typeface="Calibri" pitchFamily="34" charset="0"/>
                <a:ea typeface="Times New Roman"/>
                <a:cs typeface="Calibri" pitchFamily="34" charset="0"/>
              </a:rPr>
              <a:t>Agriculture Engineering Sciences College</a:t>
            </a:r>
          </a:p>
          <a:p>
            <a:pPr algn="l" rtl="0">
              <a:lnSpc>
                <a:spcPct val="115000"/>
              </a:lnSpc>
            </a:pPr>
            <a:r>
              <a:rPr lang="it-IT" dirty="0">
                <a:latin typeface="Calibri" pitchFamily="34" charset="0"/>
                <a:cs typeface="Calibri" pitchFamily="34" charset="0"/>
              </a:rPr>
              <a:t>Plan protection departement </a:t>
            </a:r>
            <a:endParaRPr lang="en-US" dirty="0">
              <a:latin typeface="Calibri" pitchFamily="34" charset="0"/>
              <a:cs typeface="Calibri" pitchFamily="34" charset="0"/>
            </a:endParaRPr>
          </a:p>
          <a:p>
            <a:pPr algn="l" rtl="0">
              <a:lnSpc>
                <a:spcPct val="115000"/>
              </a:lnSpc>
              <a:spcAft>
                <a:spcPts val="0"/>
              </a:spcAft>
            </a:pPr>
            <a:endParaRPr lang="it-IT" dirty="0">
              <a:latin typeface="Times New Roman"/>
              <a:ea typeface="Times New Roman"/>
            </a:endParaRPr>
          </a:p>
        </p:txBody>
      </p:sp>
    </p:spTree>
    <p:extLst>
      <p:ext uri="{BB962C8B-B14F-4D97-AF65-F5344CB8AC3E}">
        <p14:creationId xmlns:p14="http://schemas.microsoft.com/office/powerpoint/2010/main" val="872868810"/>
      </p:ext>
    </p:extLst>
  </p:cSld>
  <p:clrMapOvr>
    <a:masterClrMapping/>
  </p:clrMapOvr>
  <mc:AlternateContent xmlns:mc="http://schemas.openxmlformats.org/markup-compatibility/2006" xmlns:p14="http://schemas.microsoft.com/office/powerpoint/2010/main">
    <mc:Choice Requires="p14">
      <p:transition spd="slow" p14:dur="2000" advTm="46988"/>
    </mc:Choice>
    <mc:Fallback xmlns="">
      <p:transition spd="slow" advTm="469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80728"/>
            <a:ext cx="8392446" cy="5324535"/>
          </a:xfrm>
          <a:prstGeom prst="rect">
            <a:avLst/>
          </a:prstGeom>
          <a:noFill/>
        </p:spPr>
        <p:txBody>
          <a:bodyPr wrap="square" rtlCol="1">
            <a:spAutoFit/>
          </a:bodyPr>
          <a:lstStyle/>
          <a:p>
            <a:pPr lvl="0" algn="just" rtl="0"/>
            <a:r>
              <a:rPr lang="en-US" sz="2000" b="1" dirty="0">
                <a:latin typeface="Calibri" pitchFamily="34" charset="0"/>
                <a:cs typeface="Calibri" pitchFamily="34" charset="0"/>
              </a:rPr>
              <a:t>According to soil humidity (moisture):</a:t>
            </a:r>
          </a:p>
          <a:p>
            <a:pPr lvl="0" algn="just" rtl="0"/>
            <a:endParaRPr lang="en-US" sz="2000" dirty="0">
              <a:latin typeface="Calibri" pitchFamily="34" charset="0"/>
              <a:cs typeface="Calibri" pitchFamily="34" charset="0"/>
            </a:endParaRPr>
          </a:p>
          <a:p>
            <a:pPr lvl="0" algn="just" rtl="0"/>
            <a:r>
              <a:rPr lang="en-US" sz="2000" b="1" dirty="0">
                <a:latin typeface="Calibri" pitchFamily="34" charset="0"/>
                <a:cs typeface="Calibri" pitchFamily="34" charset="0"/>
              </a:rPr>
              <a:t>A-</a:t>
            </a:r>
            <a:r>
              <a:rPr lang="en-US" sz="2000" b="1" u="sng" dirty="0">
                <a:latin typeface="Calibri" pitchFamily="34" charset="0"/>
                <a:cs typeface="Calibri" pitchFamily="34" charset="0"/>
              </a:rPr>
              <a:t>Dry land sowing:</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The dry seeds sown in dry land and then the water supplied after sowing directly. This method uses for most winter crops e.g. wheat, barley, flax, lentil, and some crops like cotton, corn, and sugar cane.</a:t>
            </a:r>
          </a:p>
          <a:p>
            <a:pPr lvl="0" algn="just" rtl="0"/>
            <a:endParaRPr lang="en-US" sz="2000" b="1" u="sng" dirty="0">
              <a:latin typeface="Calibri" pitchFamily="34" charset="0"/>
              <a:cs typeface="Calibri" pitchFamily="34" charset="0"/>
            </a:endParaRPr>
          </a:p>
          <a:p>
            <a:pPr lvl="0" algn="just" rtl="0"/>
            <a:r>
              <a:rPr lang="en-US" sz="2000" b="1" dirty="0">
                <a:latin typeface="Calibri" pitchFamily="34" charset="0"/>
                <a:cs typeface="Calibri" pitchFamily="34" charset="0"/>
              </a:rPr>
              <a:t>B-</a:t>
            </a:r>
            <a:r>
              <a:rPr lang="en-US" sz="2000" b="1" u="sng" dirty="0">
                <a:latin typeface="Calibri" pitchFamily="34" charset="0"/>
                <a:cs typeface="Calibri" pitchFamily="34" charset="0"/>
              </a:rPr>
              <a:t>Wetted land sowing:</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In this method, the water provided to field after preparing. Dry seeds (or after 12-24 hours soaking) will sown with good covering without any irrigation for the time that the seeds are sprouted.</a:t>
            </a:r>
          </a:p>
          <a:p>
            <a:pPr algn="just" rtl="0"/>
            <a:r>
              <a:rPr lang="en-US" sz="2000" dirty="0">
                <a:latin typeface="Calibri" pitchFamily="34" charset="0"/>
                <a:cs typeface="Calibri" pitchFamily="34" charset="0"/>
              </a:rPr>
              <a:t> </a:t>
            </a:r>
          </a:p>
          <a:p>
            <a:pPr algn="just" rtl="0"/>
            <a:r>
              <a:rPr lang="en-US" sz="2000" b="1" dirty="0">
                <a:latin typeface="Calibri" pitchFamily="34" charset="0"/>
                <a:cs typeface="Calibri" pitchFamily="34" charset="0"/>
              </a:rPr>
              <a:t>C- </a:t>
            </a:r>
            <a:r>
              <a:rPr lang="en-US" sz="2000" b="1" u="sng" dirty="0">
                <a:latin typeface="Calibri" pitchFamily="34" charset="0"/>
                <a:cs typeface="Calibri" pitchFamily="34" charset="0"/>
              </a:rPr>
              <a:t>Planting with presence of water: </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The field will divided to plots and covered of about 5-6 cm. with water supplying, and after decreasing level of covering water to 1 cm. or a little, the seeds spreading, this method mostly uses in rice or clover cultivation.</a:t>
            </a:r>
          </a:p>
          <a:p>
            <a:pPr algn="just"/>
            <a:endParaRPr lang="ar-IQ" sz="20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79679"/>
    </mc:Choice>
    <mc:Fallback xmlns="">
      <p:transition spd="slow" advTm="1796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143932" cy="3139321"/>
          </a:xfrm>
          <a:prstGeom prst="rect">
            <a:avLst/>
          </a:prstGeom>
          <a:noFill/>
        </p:spPr>
        <p:txBody>
          <a:bodyPr wrap="square" rtlCol="1">
            <a:spAutoFit/>
          </a:bodyPr>
          <a:lstStyle/>
          <a:p>
            <a:pPr lvl="0" algn="just" rtl="0"/>
            <a:r>
              <a:rPr lang="en-US" sz="2000" b="1" dirty="0">
                <a:latin typeface="Calibri" pitchFamily="34" charset="0"/>
                <a:cs typeface="Calibri" pitchFamily="34" charset="0"/>
              </a:rPr>
              <a:t>According to irrigation system:</a:t>
            </a:r>
          </a:p>
          <a:p>
            <a:pPr lvl="0" algn="just" rtl="0"/>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Irrigation is a method by which water is provided for plant growth when the natural rainfall is inadequate; it's also aids in the control of </a:t>
            </a:r>
            <a:r>
              <a:rPr lang="en-US" sz="2000">
                <a:latin typeface="Calibri" pitchFamily="34" charset="0"/>
                <a:cs typeface="Calibri" pitchFamily="34" charset="0"/>
              </a:rPr>
              <a:t>soil and air </a:t>
            </a:r>
            <a:r>
              <a:rPr lang="en-US" sz="2000" dirty="0">
                <a:latin typeface="Calibri" pitchFamily="34" charset="0"/>
                <a:cs typeface="Calibri" pitchFamily="34" charset="0"/>
              </a:rPr>
              <a:t>temperature and to leach the soil of excess soluble salts.</a:t>
            </a:r>
          </a:p>
          <a:p>
            <a:pPr algn="just" rtl="0"/>
            <a:r>
              <a:rPr lang="en-US" sz="2000" dirty="0">
                <a:latin typeface="Calibri" pitchFamily="34" charset="0"/>
                <a:cs typeface="Calibri" pitchFamily="34" charset="0"/>
              </a:rPr>
              <a:t>The irrigation may be required before planting and at intervals up to flowering. One or two irrigations beyond flowering are desirable for many seed crops. In general the lighter soils need more frequent irrigation than heavy soils.</a:t>
            </a:r>
          </a:p>
          <a:p>
            <a:pPr algn="just"/>
            <a:endParaRPr lang="ar-IQ" dirty="0"/>
          </a:p>
        </p:txBody>
      </p:sp>
      <p:sp>
        <p:nvSpPr>
          <p:cNvPr id="3" name="TextBox 2"/>
          <p:cNvSpPr txBox="1"/>
          <p:nvPr/>
        </p:nvSpPr>
        <p:spPr>
          <a:xfrm>
            <a:off x="500034" y="3682767"/>
            <a:ext cx="7929618" cy="2554545"/>
          </a:xfrm>
          <a:prstGeom prst="rect">
            <a:avLst/>
          </a:prstGeom>
          <a:noFill/>
        </p:spPr>
        <p:txBody>
          <a:bodyPr wrap="square" rtlCol="1">
            <a:spAutoFit/>
          </a:bodyPr>
          <a:lstStyle/>
          <a:p>
            <a:pPr algn="just" rtl="0"/>
            <a:r>
              <a:rPr lang="en-US" sz="2000" b="1" dirty="0">
                <a:latin typeface="Calibri" pitchFamily="34" charset="0"/>
                <a:cs typeface="Calibri" pitchFamily="34" charset="0"/>
              </a:rPr>
              <a:t>Time of sowing:</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    The seed crops should be sown at their normal planting time mainly depended upon the seasonal crops e.g. the </a:t>
            </a:r>
            <a:r>
              <a:rPr lang="en-US" sz="2000" b="1" dirty="0">
                <a:latin typeface="Calibri" pitchFamily="34" charset="0"/>
                <a:cs typeface="Calibri" pitchFamily="34" charset="0"/>
              </a:rPr>
              <a:t>winter crops</a:t>
            </a:r>
            <a:r>
              <a:rPr lang="en-US" sz="2000" dirty="0">
                <a:latin typeface="Calibri" pitchFamily="34" charset="0"/>
                <a:cs typeface="Calibri" pitchFamily="34" charset="0"/>
              </a:rPr>
              <a:t> they should sown between October and November (wheat, barley). While the </a:t>
            </a:r>
            <a:r>
              <a:rPr lang="en-US" sz="2000" b="1" dirty="0">
                <a:latin typeface="Calibri" pitchFamily="34" charset="0"/>
                <a:cs typeface="Calibri" pitchFamily="34" charset="0"/>
              </a:rPr>
              <a:t>summer crops</a:t>
            </a:r>
            <a:r>
              <a:rPr lang="en-US" sz="2000" dirty="0">
                <a:latin typeface="Calibri" pitchFamily="34" charset="0"/>
                <a:cs typeface="Calibri" pitchFamily="34" charset="0"/>
              </a:rPr>
              <a:t> planted in March to final days of July (rice and cotton). And there are some crops has </a:t>
            </a:r>
            <a:r>
              <a:rPr lang="en-US" sz="2000" b="1" dirty="0">
                <a:latin typeface="Calibri" pitchFamily="34" charset="0"/>
                <a:cs typeface="Calibri" pitchFamily="34" charset="0"/>
              </a:rPr>
              <a:t>two seasonal cropping</a:t>
            </a:r>
            <a:r>
              <a:rPr lang="en-US" sz="2000" dirty="0">
                <a:latin typeface="Calibri" pitchFamily="34" charset="0"/>
                <a:cs typeface="Calibri" pitchFamily="34" charset="0"/>
              </a:rPr>
              <a:t>, once in spring which sown in March and autumn will sown in July, e.g. </a:t>
            </a:r>
            <a:r>
              <a:rPr lang="en-US" sz="2000" b="1" dirty="0">
                <a:latin typeface="Calibri" pitchFamily="34" charset="0"/>
                <a:cs typeface="Calibri" pitchFamily="34" charset="0"/>
              </a:rPr>
              <a:t>(corn and sorghum).</a:t>
            </a:r>
            <a:endParaRPr lang="en-US" sz="2000" dirty="0">
              <a:latin typeface="Calibri" pitchFamily="34" charset="0"/>
              <a:cs typeface="Calibri" pitchFamily="34" charset="0"/>
            </a:endParaRPr>
          </a:p>
          <a:p>
            <a:pPr algn="just"/>
            <a:endParaRPr lang="ar-IQ" sz="20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1020"/>
    </mc:Choice>
    <mc:Fallback xmlns="">
      <p:transition spd="slow" advTm="3010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5" y="428604"/>
            <a:ext cx="8439179" cy="2369880"/>
          </a:xfrm>
          <a:prstGeom prst="rect">
            <a:avLst/>
          </a:prstGeom>
          <a:noFill/>
        </p:spPr>
        <p:txBody>
          <a:bodyPr wrap="square" rtlCol="1">
            <a:spAutoFit/>
          </a:bodyPr>
          <a:lstStyle/>
          <a:p>
            <a:pPr lvl="0" algn="l" rtl="0"/>
            <a:r>
              <a:rPr lang="en-US" sz="2800" b="1" dirty="0">
                <a:latin typeface="Calibri" pitchFamily="34" charset="0"/>
                <a:cs typeface="Calibri" pitchFamily="34" charset="0"/>
              </a:rPr>
              <a:t>Thinning:</a:t>
            </a:r>
            <a:endParaRPr lang="en-US" sz="2800" dirty="0">
              <a:latin typeface="Calibri" pitchFamily="34" charset="0"/>
              <a:cs typeface="Calibri" pitchFamily="34" charset="0"/>
            </a:endParaRPr>
          </a:p>
          <a:p>
            <a:pPr algn="l"/>
            <a:r>
              <a:rPr lang="en-US" sz="2400" dirty="0">
                <a:latin typeface="Calibri" pitchFamily="34" charset="0"/>
                <a:cs typeface="Calibri" pitchFamily="34" charset="0"/>
              </a:rPr>
              <a:t>This operation means to remove excess seedlings appeared in the field in order to maintain the proper crop density and to minimize the competition between plants on the essential requirements of water, minerals and solar energy. Also to keep plants a uniform distance. This can be done by hand</a:t>
            </a:r>
            <a:endParaRPr lang="ar-IQ" sz="2400" dirty="0">
              <a:latin typeface="Calibri" pitchFamily="34" charset="0"/>
            </a:endParaRPr>
          </a:p>
        </p:txBody>
      </p:sp>
      <p:pic>
        <p:nvPicPr>
          <p:cNvPr id="5122" name="Picture 2" descr="C:\Users\pc-havalan 4991567\Desktop\p\kg20-thinning-seedlings-01.jpg"/>
          <p:cNvPicPr>
            <a:picLocks noChangeAspect="1" noChangeArrowheads="1"/>
          </p:cNvPicPr>
          <p:nvPr/>
        </p:nvPicPr>
        <p:blipFill>
          <a:blip r:embed="rId2"/>
          <a:srcRect/>
          <a:stretch>
            <a:fillRect/>
          </a:stretch>
        </p:blipFill>
        <p:spPr bwMode="auto">
          <a:xfrm>
            <a:off x="276225" y="2852936"/>
            <a:ext cx="8591550" cy="34335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09671"/>
    </mc:Choice>
    <mc:Fallback xmlns="">
      <p:transition spd="slow" advTm="1096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71480"/>
            <a:ext cx="7929618" cy="1938992"/>
          </a:xfrm>
          <a:prstGeom prst="rect">
            <a:avLst/>
          </a:prstGeom>
          <a:noFill/>
        </p:spPr>
        <p:txBody>
          <a:bodyPr wrap="square" rtlCol="1">
            <a:spAutoFit/>
          </a:bodyPr>
          <a:lstStyle/>
          <a:p>
            <a:pPr lvl="0" algn="just" rtl="0"/>
            <a:r>
              <a:rPr lang="en-US" sz="2400" b="1" dirty="0">
                <a:latin typeface="Calibri" pitchFamily="34" charset="0"/>
                <a:cs typeface="Calibri" pitchFamily="34" charset="0"/>
              </a:rPr>
              <a:t>Replanting:</a:t>
            </a:r>
            <a:endParaRPr lang="en-US" sz="2400" dirty="0">
              <a:latin typeface="Calibri" pitchFamily="34" charset="0"/>
              <a:cs typeface="Calibri" pitchFamily="34" charset="0"/>
            </a:endParaRPr>
          </a:p>
          <a:p>
            <a:pPr algn="just" rtl="0"/>
            <a:r>
              <a:rPr lang="en-US" sz="2400" dirty="0">
                <a:latin typeface="Calibri" pitchFamily="34" charset="0"/>
                <a:cs typeface="Calibri" pitchFamily="34" charset="0"/>
              </a:rPr>
              <a:t>It is necessary to sown some of the same seeds separately at the time of sowing the field to be used for re-sowing the failed seeds or un-germinated areas later or with pre-soaked seeds.</a:t>
            </a:r>
          </a:p>
          <a:p>
            <a:pPr algn="just"/>
            <a:endParaRPr lang="ar-IQ" sz="2400" dirty="0">
              <a:latin typeface="Calibri" pitchFamily="34" charset="0"/>
            </a:endParaRPr>
          </a:p>
        </p:txBody>
      </p:sp>
      <p:sp>
        <p:nvSpPr>
          <p:cNvPr id="4" name="TextBox 3"/>
          <p:cNvSpPr txBox="1"/>
          <p:nvPr/>
        </p:nvSpPr>
        <p:spPr>
          <a:xfrm>
            <a:off x="714348" y="2244928"/>
            <a:ext cx="7715304" cy="5170646"/>
          </a:xfrm>
          <a:prstGeom prst="rect">
            <a:avLst/>
          </a:prstGeom>
          <a:noFill/>
        </p:spPr>
        <p:txBody>
          <a:bodyPr wrap="square" rtlCol="1">
            <a:spAutoFit/>
          </a:bodyPr>
          <a:lstStyle/>
          <a:p>
            <a:pPr lvl="0" algn="just" rtl="0"/>
            <a:r>
              <a:rPr lang="en-US" sz="2400" b="1" dirty="0">
                <a:latin typeface="Calibri" pitchFamily="34" charset="0"/>
                <a:cs typeface="Calibri" pitchFamily="34" charset="0"/>
              </a:rPr>
              <a:t>Cultivation: </a:t>
            </a:r>
          </a:p>
          <a:p>
            <a:pPr lvl="0" algn="just" rtl="0"/>
            <a:r>
              <a:rPr lang="en-US" sz="2400" dirty="0">
                <a:latin typeface="Calibri" pitchFamily="34" charset="0"/>
                <a:cs typeface="Calibri" pitchFamily="34" charset="0"/>
              </a:rPr>
              <a:t>This operation to be done after crops and weeds emergence in the field meantime to remove the weeds that compete the crops in addition to improve soil aeration and increase soil infiltration and keep soil moisture through closing the pores or slots in the surface soil layer.</a:t>
            </a:r>
          </a:p>
          <a:p>
            <a:pPr algn="just" rtl="0"/>
            <a:endParaRPr lang="en-US" sz="2400" dirty="0">
              <a:latin typeface="Calibri" pitchFamily="34" charset="0"/>
              <a:cs typeface="Calibri" pitchFamily="34" charset="0"/>
            </a:endParaRPr>
          </a:p>
          <a:p>
            <a:pPr lvl="0" algn="just" rtl="0"/>
            <a:r>
              <a:rPr lang="en-US" sz="2400" b="1" dirty="0">
                <a:latin typeface="Calibri" pitchFamily="34" charset="0"/>
                <a:cs typeface="Calibri" pitchFamily="34" charset="0"/>
              </a:rPr>
              <a:t>Weeding :</a:t>
            </a:r>
            <a:endParaRPr lang="en-US" sz="2400" dirty="0">
              <a:latin typeface="Calibri" pitchFamily="34" charset="0"/>
              <a:cs typeface="Calibri" pitchFamily="34" charset="0"/>
            </a:endParaRPr>
          </a:p>
          <a:p>
            <a:pPr algn="just" rtl="0"/>
            <a:r>
              <a:rPr lang="en-US" sz="2400" dirty="0">
                <a:latin typeface="Calibri" pitchFamily="34" charset="0"/>
                <a:cs typeface="Calibri" pitchFamily="34" charset="0"/>
              </a:rPr>
              <a:t>It is intended to remove all undesirable plants that outgrowth with main crop. There are different methods uses for this purpose, e.g. chemical herbicides and mechanical control.</a:t>
            </a:r>
          </a:p>
          <a:p>
            <a:pPr algn="just" rtl="0"/>
            <a:endParaRPr lang="en-US" sz="2400" dirty="0">
              <a:latin typeface="Calibri" pitchFamily="34" charset="0"/>
              <a:cs typeface="Calibri" pitchFamily="34" charset="0"/>
            </a:endParaRPr>
          </a:p>
          <a:p>
            <a:pPr algn="l"/>
            <a:endParaRPr lang="ar-IQ" dirty="0"/>
          </a:p>
        </p:txBody>
      </p:sp>
    </p:spTree>
  </p:cSld>
  <p:clrMapOvr>
    <a:masterClrMapping/>
  </p:clrMapOvr>
  <mc:AlternateContent xmlns:mc="http://schemas.openxmlformats.org/markup-compatibility/2006" xmlns:p14="http://schemas.microsoft.com/office/powerpoint/2010/main">
    <mc:Choice Requires="p14">
      <p:transition spd="slow" p14:dur="2000" advTm="235534"/>
    </mc:Choice>
    <mc:Fallback xmlns="">
      <p:transition spd="slow" advTm="23553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pc-havalan 4991567\Desktop\p\weeding (1).jpg"/>
          <p:cNvPicPr>
            <a:picLocks noChangeAspect="1" noChangeArrowheads="1"/>
          </p:cNvPicPr>
          <p:nvPr/>
        </p:nvPicPr>
        <p:blipFill>
          <a:blip r:embed="rId2"/>
          <a:srcRect/>
          <a:stretch>
            <a:fillRect/>
          </a:stretch>
        </p:blipFill>
        <p:spPr bwMode="auto">
          <a:xfrm>
            <a:off x="4429124" y="357166"/>
            <a:ext cx="4214842" cy="2928958"/>
          </a:xfrm>
          <a:prstGeom prst="rect">
            <a:avLst/>
          </a:prstGeom>
          <a:noFill/>
        </p:spPr>
      </p:pic>
      <p:pic>
        <p:nvPicPr>
          <p:cNvPr id="61443" name="Picture 3" descr="C:\Users\pc-havalan 4991567\Desktop\p\weeding.jpg"/>
          <p:cNvPicPr>
            <a:picLocks noChangeAspect="1" noChangeArrowheads="1"/>
          </p:cNvPicPr>
          <p:nvPr/>
        </p:nvPicPr>
        <p:blipFill>
          <a:blip r:embed="rId3"/>
          <a:srcRect/>
          <a:stretch>
            <a:fillRect/>
          </a:stretch>
        </p:blipFill>
        <p:spPr bwMode="auto">
          <a:xfrm>
            <a:off x="214282" y="285728"/>
            <a:ext cx="4048125" cy="4572000"/>
          </a:xfrm>
          <a:prstGeom prst="rect">
            <a:avLst/>
          </a:prstGeom>
          <a:noFill/>
        </p:spPr>
      </p:pic>
      <p:pic>
        <p:nvPicPr>
          <p:cNvPr id="61444" name="Picture 4" descr="C:\Users\pc-havalan 4991567\Desktop\p\kg20-thinning-seedlings-02_lg.jpg"/>
          <p:cNvPicPr>
            <a:picLocks noChangeAspect="1" noChangeArrowheads="1"/>
          </p:cNvPicPr>
          <p:nvPr/>
        </p:nvPicPr>
        <p:blipFill>
          <a:blip r:embed="rId4"/>
          <a:srcRect/>
          <a:stretch>
            <a:fillRect/>
          </a:stretch>
        </p:blipFill>
        <p:spPr bwMode="auto">
          <a:xfrm>
            <a:off x="4357686" y="3429000"/>
            <a:ext cx="4095750" cy="27860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6111"/>
    </mc:Choice>
    <mc:Fallback xmlns="">
      <p:transition spd="slow" advTm="1611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pc-havalan 4991567\Desktop\p\HandTrowClaw.jpg"/>
          <p:cNvPicPr>
            <a:picLocks noChangeAspect="1" noChangeArrowheads="1"/>
          </p:cNvPicPr>
          <p:nvPr/>
        </p:nvPicPr>
        <p:blipFill>
          <a:blip r:embed="rId2"/>
          <a:srcRect/>
          <a:stretch>
            <a:fillRect/>
          </a:stretch>
        </p:blipFill>
        <p:spPr bwMode="auto">
          <a:xfrm>
            <a:off x="357158" y="428604"/>
            <a:ext cx="7572428" cy="2676525"/>
          </a:xfrm>
          <a:prstGeom prst="rect">
            <a:avLst/>
          </a:prstGeom>
          <a:noFill/>
        </p:spPr>
      </p:pic>
      <p:pic>
        <p:nvPicPr>
          <p:cNvPr id="63491" name="Picture 3" descr="C:\Users\pc-havalan 4991567\Desktop\p\images (3).jpg"/>
          <p:cNvPicPr>
            <a:picLocks noChangeAspect="1" noChangeArrowheads="1"/>
          </p:cNvPicPr>
          <p:nvPr/>
        </p:nvPicPr>
        <p:blipFill>
          <a:blip r:embed="rId3"/>
          <a:srcRect/>
          <a:stretch>
            <a:fillRect/>
          </a:stretch>
        </p:blipFill>
        <p:spPr bwMode="auto">
          <a:xfrm>
            <a:off x="357158" y="3143248"/>
            <a:ext cx="8358246" cy="32861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0714"/>
    </mc:Choice>
    <mc:Fallback xmlns="">
      <p:transition spd="slow" advTm="107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5"/>
            <a:ext cx="8143932" cy="3385542"/>
          </a:xfrm>
          <a:prstGeom prst="rect">
            <a:avLst/>
          </a:prstGeom>
          <a:noFill/>
        </p:spPr>
        <p:txBody>
          <a:bodyPr wrap="square" rtlCol="1">
            <a:spAutoFit/>
          </a:bodyPr>
          <a:lstStyle/>
          <a:p>
            <a:pPr algn="just" rtl="0"/>
            <a:r>
              <a:rPr lang="en-US" sz="2000" b="1" dirty="0">
                <a:latin typeface="Calibri" pitchFamily="34" charset="0"/>
                <a:cs typeface="Calibri" pitchFamily="34" charset="0"/>
              </a:rPr>
              <a:t>Harvesting: </a:t>
            </a:r>
            <a:r>
              <a:rPr lang="ar-IQ" sz="2000" b="1" dirty="0">
                <a:latin typeface="Calibri" pitchFamily="34" charset="0"/>
              </a:rPr>
              <a:t>  </a:t>
            </a:r>
            <a:endParaRPr lang="en-US" sz="2000" dirty="0">
              <a:latin typeface="Calibri" pitchFamily="34" charset="0"/>
              <a:cs typeface="Calibri" pitchFamily="34" charset="0"/>
            </a:endParaRPr>
          </a:p>
          <a:p>
            <a:pPr algn="just" rtl="0"/>
            <a:r>
              <a:rPr lang="en-US" sz="2000" dirty="0">
                <a:latin typeface="Calibri" pitchFamily="34" charset="0"/>
                <a:cs typeface="Calibri" pitchFamily="34" charset="0"/>
              </a:rPr>
              <a:t>    It is of great importance to harvest a seed crop at the time that will allow both the maximum yield and the best quality seed. The optimum time of harvest is:</a:t>
            </a:r>
          </a:p>
          <a:p>
            <a:pPr lvl="0" algn="just" rtl="0"/>
            <a:r>
              <a:rPr lang="en-US" sz="2000" dirty="0">
                <a:latin typeface="Calibri" pitchFamily="34" charset="0"/>
                <a:cs typeface="Calibri" pitchFamily="34" charset="0"/>
              </a:rPr>
              <a:t>When the seed is fully mature.</a:t>
            </a:r>
          </a:p>
          <a:p>
            <a:pPr lvl="0" algn="just" rtl="0"/>
            <a:r>
              <a:rPr lang="en-US" sz="2000" dirty="0">
                <a:latin typeface="Calibri" pitchFamily="34" charset="0"/>
                <a:cs typeface="Calibri" pitchFamily="34" charset="0"/>
              </a:rPr>
              <a:t>When weather damage has just began.</a:t>
            </a:r>
          </a:p>
          <a:p>
            <a:pPr lvl="0" algn="just" rtl="0"/>
            <a:r>
              <a:rPr lang="en-US" sz="2000" dirty="0">
                <a:latin typeface="Calibri" pitchFamily="34" charset="0"/>
                <a:cs typeface="Calibri" pitchFamily="34" charset="0"/>
              </a:rPr>
              <a:t>When the seed easily harvested and cleaned resulting in minimum harvest losses</a:t>
            </a:r>
          </a:p>
          <a:p>
            <a:pPr rtl="0"/>
            <a:r>
              <a:rPr lang="en-US" dirty="0"/>
              <a:t> </a:t>
            </a:r>
          </a:p>
          <a:p>
            <a:pPr algn="l" rtl="0"/>
            <a:endParaRPr lang="en-US" dirty="0"/>
          </a:p>
          <a:p>
            <a:pPr algn="l"/>
            <a:endParaRPr lang="ar-IQ" dirty="0"/>
          </a:p>
        </p:txBody>
      </p:sp>
      <p:pic>
        <p:nvPicPr>
          <p:cNvPr id="5" name="Picture 3" descr="C:\Users\pc-havalan 4991567\Desktop\p\220px-Agriculture_in_Volgograd_Oblast_002.JPG"/>
          <p:cNvPicPr>
            <a:picLocks noChangeAspect="1" noChangeArrowheads="1"/>
          </p:cNvPicPr>
          <p:nvPr/>
        </p:nvPicPr>
        <p:blipFill>
          <a:blip r:embed="rId2"/>
          <a:srcRect/>
          <a:stretch>
            <a:fillRect/>
          </a:stretch>
        </p:blipFill>
        <p:spPr bwMode="auto">
          <a:xfrm>
            <a:off x="428596" y="2857496"/>
            <a:ext cx="8072494" cy="364333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219606"/>
    </mc:Choice>
    <mc:Fallback xmlns="">
      <p:transition spd="slow" advTm="2196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570722"/>
            <a:ext cx="8358246" cy="5170646"/>
          </a:xfrm>
          <a:prstGeom prst="rect">
            <a:avLst/>
          </a:prstGeom>
          <a:noFill/>
        </p:spPr>
        <p:txBody>
          <a:bodyPr wrap="square" rtlCol="1">
            <a:spAutoFit/>
          </a:bodyPr>
          <a:lstStyle/>
          <a:p>
            <a:pPr algn="just" rtl="0"/>
            <a:r>
              <a:rPr lang="en-US" b="1" dirty="0">
                <a:latin typeface="Calibri" pitchFamily="34" charset="0"/>
                <a:cs typeface="Calibri" pitchFamily="34" charset="0"/>
              </a:rPr>
              <a:t>Methods of planting:</a:t>
            </a:r>
            <a:endParaRPr lang="en-US" sz="1200" dirty="0">
              <a:latin typeface="Calibri" pitchFamily="34" charset="0"/>
              <a:cs typeface="Calibri" pitchFamily="34" charset="0"/>
            </a:endParaRPr>
          </a:p>
          <a:p>
            <a:pPr algn="just" rtl="0"/>
            <a:r>
              <a:rPr lang="en-US" sz="2400" dirty="0">
                <a:latin typeface="Calibri" pitchFamily="34" charset="0"/>
                <a:cs typeface="Calibri" pitchFamily="34" charset="0"/>
              </a:rPr>
              <a:t>    </a:t>
            </a:r>
            <a:r>
              <a:rPr lang="en-US" dirty="0">
                <a:latin typeface="Calibri" pitchFamily="34" charset="0"/>
                <a:cs typeface="Calibri" pitchFamily="34" charset="0"/>
              </a:rPr>
              <a:t>The planting can be defined as placing or sowing the seeds (the seeds in agronomic means all plant parts that using for plant propagation include: seeds, rhizomes, tubers, bulbs . . . . etc.) in seed beds which excellently prepared for certain purpose.</a:t>
            </a:r>
          </a:p>
          <a:p>
            <a:pPr algn="just" rtl="0"/>
            <a:endParaRPr lang="en-US" sz="1600" u="sng" dirty="0">
              <a:latin typeface="Calibri" pitchFamily="34" charset="0"/>
              <a:cs typeface="Calibri" pitchFamily="34" charset="0"/>
            </a:endParaRPr>
          </a:p>
          <a:p>
            <a:pPr algn="just" rtl="0"/>
            <a:r>
              <a:rPr lang="en-US" b="1" dirty="0">
                <a:latin typeface="Calibri" pitchFamily="34" charset="0"/>
                <a:cs typeface="Calibri" pitchFamily="34" charset="0"/>
              </a:rPr>
              <a:t>These methods of planting divided according to:</a:t>
            </a:r>
            <a:endParaRPr lang="en-US" sz="1200" dirty="0">
              <a:latin typeface="Calibri" pitchFamily="34" charset="0"/>
              <a:cs typeface="Calibri" pitchFamily="34" charset="0"/>
            </a:endParaRPr>
          </a:p>
          <a:p>
            <a:pPr lvl="0" algn="just" rtl="0"/>
            <a:r>
              <a:rPr lang="en-US" b="1" dirty="0">
                <a:latin typeface="Calibri" pitchFamily="34" charset="0"/>
                <a:cs typeface="Calibri" pitchFamily="34" charset="0"/>
              </a:rPr>
              <a:t>Performance.</a:t>
            </a:r>
            <a:endParaRPr lang="en-US" sz="1600" dirty="0">
              <a:latin typeface="Calibri" pitchFamily="34" charset="0"/>
              <a:cs typeface="Calibri" pitchFamily="34" charset="0"/>
            </a:endParaRPr>
          </a:p>
          <a:p>
            <a:pPr lvl="0" algn="just" rtl="0"/>
            <a:r>
              <a:rPr lang="en-US" b="1" dirty="0">
                <a:latin typeface="Calibri" pitchFamily="34" charset="0"/>
                <a:cs typeface="Calibri" pitchFamily="34" charset="0"/>
              </a:rPr>
              <a:t>Soil humidity.</a:t>
            </a:r>
            <a:endParaRPr lang="en-US" sz="1600" dirty="0">
              <a:latin typeface="Calibri" pitchFamily="34" charset="0"/>
              <a:cs typeface="Calibri" pitchFamily="34" charset="0"/>
            </a:endParaRPr>
          </a:p>
          <a:p>
            <a:pPr lvl="0" algn="just" rtl="0"/>
            <a:r>
              <a:rPr lang="en-US" b="1" dirty="0">
                <a:latin typeface="Calibri" pitchFamily="34" charset="0"/>
                <a:cs typeface="Calibri" pitchFamily="34" charset="0"/>
              </a:rPr>
              <a:t>Irrigation system</a:t>
            </a:r>
            <a:r>
              <a:rPr lang="en-US" dirty="0">
                <a:latin typeface="Calibri" pitchFamily="34" charset="0"/>
                <a:cs typeface="Calibri" pitchFamily="34" charset="0"/>
              </a:rPr>
              <a:t>.</a:t>
            </a:r>
          </a:p>
          <a:p>
            <a:pPr lvl="0" algn="just" rtl="0"/>
            <a:endParaRPr lang="en-US" sz="1600" dirty="0">
              <a:latin typeface="Calibri" pitchFamily="34" charset="0"/>
              <a:cs typeface="Calibri" pitchFamily="34" charset="0"/>
            </a:endParaRPr>
          </a:p>
          <a:p>
            <a:pPr lvl="0" algn="just" rtl="0"/>
            <a:r>
              <a:rPr lang="en-US" b="1" dirty="0">
                <a:latin typeface="Calibri" pitchFamily="34" charset="0"/>
                <a:cs typeface="Calibri" pitchFamily="34" charset="0"/>
              </a:rPr>
              <a:t>According to performance:</a:t>
            </a:r>
            <a:endParaRPr lang="en-US" sz="1200" dirty="0">
              <a:latin typeface="Calibri" pitchFamily="34" charset="0"/>
              <a:cs typeface="Calibri" pitchFamily="34" charset="0"/>
            </a:endParaRPr>
          </a:p>
          <a:p>
            <a:pPr algn="just" rtl="0"/>
            <a:r>
              <a:rPr lang="en-US" sz="2000" dirty="0">
                <a:latin typeface="Calibri" pitchFamily="34" charset="0"/>
                <a:cs typeface="Calibri" pitchFamily="34" charset="0"/>
              </a:rPr>
              <a:t>In </a:t>
            </a:r>
            <a:r>
              <a:rPr lang="en-US" dirty="0">
                <a:latin typeface="Calibri" pitchFamily="34" charset="0"/>
                <a:cs typeface="Calibri" pitchFamily="34" charset="0"/>
              </a:rPr>
              <a:t>general the methods are:</a:t>
            </a:r>
          </a:p>
          <a:p>
            <a:pPr algn="just" rtl="0"/>
            <a:endParaRPr lang="en-US" sz="1600" dirty="0">
              <a:latin typeface="Calibri" pitchFamily="34" charset="0"/>
              <a:cs typeface="Calibri" pitchFamily="34" charset="0"/>
            </a:endParaRPr>
          </a:p>
          <a:p>
            <a:pPr algn="just" rtl="0"/>
            <a:r>
              <a:rPr lang="en-US" sz="2000" b="1" dirty="0">
                <a:latin typeface="Calibri" pitchFamily="34" charset="0"/>
                <a:cs typeface="Calibri" pitchFamily="34" charset="0"/>
              </a:rPr>
              <a:t>1- Broadcasting:</a:t>
            </a:r>
          </a:p>
          <a:p>
            <a:pPr algn="just" rtl="0"/>
            <a:endParaRPr lang="en-US" sz="1400" dirty="0">
              <a:latin typeface="Calibri" pitchFamily="34" charset="0"/>
              <a:cs typeface="Calibri" pitchFamily="34" charset="0"/>
            </a:endParaRPr>
          </a:p>
          <a:p>
            <a:pPr algn="just" rtl="0"/>
            <a:r>
              <a:rPr lang="en-US" dirty="0">
                <a:latin typeface="Calibri" pitchFamily="34" charset="0"/>
                <a:cs typeface="Calibri" pitchFamily="34" charset="0"/>
              </a:rPr>
              <a:t>The seeds distributed by hand over the entire surface without any rows. After that the seeds are mixed with the soil by harrow.</a:t>
            </a:r>
            <a:endParaRPr lang="en-US" sz="1600" dirty="0">
              <a:latin typeface="Calibri" pitchFamily="34" charset="0"/>
              <a:cs typeface="Calibri" pitchFamily="34" charset="0"/>
            </a:endParaRPr>
          </a:p>
          <a:p>
            <a:pPr algn="just"/>
            <a:endParaRPr lang="ar-IQ" dirty="0">
              <a:latin typeface="Calibri" pitchFamily="34" charset="0"/>
              <a:cs typeface="Times New Roman" pitchFamily="18" charset="0"/>
            </a:endParaRPr>
          </a:p>
        </p:txBody>
      </p:sp>
      <p:sp>
        <p:nvSpPr>
          <p:cNvPr id="3" name="TextBox 2"/>
          <p:cNvSpPr txBox="1"/>
          <p:nvPr/>
        </p:nvSpPr>
        <p:spPr>
          <a:xfrm>
            <a:off x="1121381" y="673532"/>
            <a:ext cx="7358114" cy="646331"/>
          </a:xfrm>
          <a:prstGeom prst="rect">
            <a:avLst/>
          </a:prstGeom>
          <a:noFill/>
        </p:spPr>
        <p:txBody>
          <a:bodyPr wrap="square" rtlCol="1">
            <a:spAutoFit/>
          </a:bodyPr>
          <a:lstStyle/>
          <a:p>
            <a:pPr algn="ctr"/>
            <a:r>
              <a:rPr lang="en-US" sz="3600" b="1" dirty="0">
                <a:solidFill>
                  <a:srgbClr val="FF0000"/>
                </a:solidFill>
                <a:latin typeface="Calibri" pitchFamily="34" charset="0"/>
                <a:cs typeface="Calibri" pitchFamily="34" charset="0"/>
              </a:rPr>
              <a:t>Crop management</a:t>
            </a:r>
            <a:endParaRPr lang="ar-IQ" sz="3600" b="1" dirty="0">
              <a:solidFill>
                <a:srgbClr val="FF00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25655"/>
    </mc:Choice>
    <mc:Fallback xmlns="">
      <p:transition spd="slow" advTm="2256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havalan 4991567\Desktop\p\broadcasting2.jpg"/>
          <p:cNvPicPr>
            <a:picLocks noChangeAspect="1" noChangeArrowheads="1"/>
          </p:cNvPicPr>
          <p:nvPr/>
        </p:nvPicPr>
        <p:blipFill>
          <a:blip r:embed="rId2"/>
          <a:srcRect/>
          <a:stretch>
            <a:fillRect/>
          </a:stretch>
        </p:blipFill>
        <p:spPr bwMode="auto">
          <a:xfrm>
            <a:off x="857224" y="928670"/>
            <a:ext cx="7429551" cy="521497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9149"/>
    </mc:Choice>
    <mc:Fallback xmlns="">
      <p:transition spd="slow" advTm="914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1600438"/>
          </a:xfrm>
          <a:prstGeom prst="rect">
            <a:avLst/>
          </a:prstGeom>
          <a:noFill/>
        </p:spPr>
        <p:txBody>
          <a:bodyPr wrap="square" rtlCol="1">
            <a:spAutoFit/>
          </a:bodyPr>
          <a:lstStyle/>
          <a:p>
            <a:pPr lvl="2" algn="just" rtl="0"/>
            <a:r>
              <a:rPr lang="en-US" sz="2000" b="1" dirty="0">
                <a:latin typeface="Calibri" pitchFamily="34" charset="0"/>
                <a:cs typeface="Calibri" pitchFamily="34" charset="0"/>
              </a:rPr>
              <a:t>2- Planters :  </a:t>
            </a:r>
            <a:endParaRPr lang="en-US" sz="1600" dirty="0">
              <a:latin typeface="Calibri" pitchFamily="34" charset="0"/>
              <a:cs typeface="Calibri" pitchFamily="34" charset="0"/>
            </a:endParaRPr>
          </a:p>
          <a:p>
            <a:pPr algn="just" rtl="0"/>
            <a:r>
              <a:rPr lang="en-US" sz="2000" dirty="0">
                <a:latin typeface="Calibri" pitchFamily="34" charset="0"/>
                <a:cs typeface="Calibri" pitchFamily="34" charset="0"/>
              </a:rPr>
              <a:t>It is used to sown in lines and at a little distance from each other in the line. This type of sowing is suitable for such crops as corn (maize), cotton, beans . . . . . etc.</a:t>
            </a:r>
            <a:endParaRPr lang="en-US" dirty="0">
              <a:latin typeface="Calibri" pitchFamily="34" charset="0"/>
              <a:cs typeface="Calibri" pitchFamily="34" charset="0"/>
            </a:endParaRPr>
          </a:p>
          <a:p>
            <a:pPr algn="just"/>
            <a:endParaRPr lang="ar-IQ" dirty="0"/>
          </a:p>
        </p:txBody>
      </p:sp>
      <p:pic>
        <p:nvPicPr>
          <p:cNvPr id="3" name="Picture 2"/>
          <p:cNvPicPr/>
          <p:nvPr/>
        </p:nvPicPr>
        <p:blipFill>
          <a:blip r:embed="rId2"/>
          <a:srcRect/>
          <a:stretch>
            <a:fillRect/>
          </a:stretch>
        </p:blipFill>
        <p:spPr bwMode="auto">
          <a:xfrm>
            <a:off x="428596" y="2204864"/>
            <a:ext cx="8215369" cy="403244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64090"/>
    </mc:Choice>
    <mc:Fallback xmlns="">
      <p:transition spd="slow" advTm="640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23528" y="1124744"/>
            <a:ext cx="8280920" cy="53285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5564"/>
    </mc:Choice>
    <mc:Fallback xmlns="">
      <p:transition spd="slow" advTm="556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95536" y="836713"/>
            <a:ext cx="8352928" cy="5400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7082"/>
    </mc:Choice>
    <mc:Fallback xmlns="">
      <p:transition spd="slow" advTm="70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00042"/>
            <a:ext cx="8568952" cy="1815882"/>
          </a:xfrm>
          <a:prstGeom prst="rect">
            <a:avLst/>
          </a:prstGeom>
          <a:noFill/>
        </p:spPr>
        <p:txBody>
          <a:bodyPr wrap="square" rtlCol="1">
            <a:spAutoFit/>
          </a:bodyPr>
          <a:lstStyle/>
          <a:p>
            <a:pPr lvl="2" algn="l" rtl="0"/>
            <a:r>
              <a:rPr lang="en-US" sz="2400" b="1" dirty="0">
                <a:latin typeface="Calibri" pitchFamily="34" charset="0"/>
                <a:cs typeface="Calibri" pitchFamily="34" charset="0"/>
              </a:rPr>
              <a:t>3- Drilling:</a:t>
            </a:r>
            <a:r>
              <a:rPr lang="ar-IQ" sz="2400" b="1" dirty="0">
                <a:latin typeface="Calibri" pitchFamily="34" charset="0"/>
              </a:rPr>
              <a:t>  </a:t>
            </a:r>
            <a:endParaRPr lang="en-US" dirty="0">
              <a:latin typeface="Calibri" pitchFamily="34" charset="0"/>
              <a:cs typeface="Calibri" pitchFamily="34" charset="0"/>
            </a:endParaRPr>
          </a:p>
          <a:p>
            <a:pPr algn="just" rtl="0"/>
            <a:r>
              <a:rPr lang="en-US" sz="2400" dirty="0">
                <a:latin typeface="Calibri" pitchFamily="34" charset="0"/>
                <a:cs typeface="Calibri" pitchFamily="34" charset="0"/>
              </a:rPr>
              <a:t>      A seed drill i</a:t>
            </a:r>
            <a:r>
              <a:rPr lang="en-US" sz="2000" dirty="0">
                <a:latin typeface="Calibri" pitchFamily="34" charset="0"/>
                <a:cs typeface="Calibri" pitchFamily="34" charset="0"/>
              </a:rPr>
              <a:t>s a sowing device that sows the </a:t>
            </a:r>
            <a:r>
              <a:rPr lang="en-US" sz="2000" b="1" dirty="0">
                <a:latin typeface="Calibri" pitchFamily="34" charset="0"/>
                <a:cs typeface="Calibri" pitchFamily="34" charset="0"/>
              </a:rPr>
              <a:t>seed </a:t>
            </a:r>
            <a:r>
              <a:rPr lang="en-US" sz="2000" dirty="0">
                <a:latin typeface="Calibri" pitchFamily="34" charset="0"/>
                <a:cs typeface="Calibri" pitchFamily="34" charset="0"/>
              </a:rPr>
              <a:t>precisely in the soil at proper depth and distance. Then it covers them with soil. It protects the seeds from birds and saves time and labour.</a:t>
            </a:r>
          </a:p>
          <a:p>
            <a:pPr algn="just"/>
            <a:endParaRPr lang="ar-IQ" sz="2400" dirty="0">
              <a:latin typeface="Calibri" pitchFamily="34" charset="0"/>
            </a:endParaRPr>
          </a:p>
        </p:txBody>
      </p:sp>
      <p:pic>
        <p:nvPicPr>
          <p:cNvPr id="3074" name="Picture 2" descr="C:\Users\pc-havalan 4991567\Desktop\p\images.jpg"/>
          <p:cNvPicPr>
            <a:picLocks noChangeAspect="1" noChangeArrowheads="1"/>
          </p:cNvPicPr>
          <p:nvPr/>
        </p:nvPicPr>
        <p:blipFill>
          <a:blip r:embed="rId2"/>
          <a:srcRect/>
          <a:stretch>
            <a:fillRect/>
          </a:stretch>
        </p:blipFill>
        <p:spPr bwMode="auto">
          <a:xfrm>
            <a:off x="395536" y="2276872"/>
            <a:ext cx="8352928" cy="42484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52669"/>
    </mc:Choice>
    <mc:Fallback xmlns="">
      <p:transition spd="slow" advTm="526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215370" cy="1631216"/>
          </a:xfrm>
          <a:prstGeom prst="rect">
            <a:avLst/>
          </a:prstGeom>
          <a:noFill/>
        </p:spPr>
        <p:txBody>
          <a:bodyPr wrap="square" rtlCol="1">
            <a:spAutoFit/>
          </a:bodyPr>
          <a:lstStyle/>
          <a:p>
            <a:pPr lvl="2" algn="just" rtl="0"/>
            <a:r>
              <a:rPr lang="en-US" sz="2800" b="1" dirty="0">
                <a:latin typeface="Calibri" pitchFamily="34" charset="0"/>
                <a:cs typeface="Calibri" pitchFamily="34" charset="0"/>
              </a:rPr>
              <a:t>4- Row planting:</a:t>
            </a:r>
            <a:endParaRPr lang="en-US" sz="2000" dirty="0">
              <a:latin typeface="Calibri" pitchFamily="34" charset="0"/>
              <a:cs typeface="Calibri" pitchFamily="34" charset="0"/>
            </a:endParaRPr>
          </a:p>
          <a:p>
            <a:pPr algn="just" rtl="0"/>
            <a:r>
              <a:rPr lang="en-US" dirty="0">
                <a:latin typeface="Calibri" pitchFamily="34" charset="0"/>
                <a:cs typeface="Calibri" pitchFamily="34" charset="0"/>
              </a:rPr>
              <a:t>The rows are spaced 50-120 cm. apart. Multiple-row tractor planters are widely used for planting inter </a:t>
            </a:r>
            <a:r>
              <a:rPr lang="en-US" dirty="0" err="1">
                <a:latin typeface="Calibri" pitchFamily="34" charset="0"/>
                <a:cs typeface="Calibri" pitchFamily="34" charset="0"/>
              </a:rPr>
              <a:t>tilld</a:t>
            </a:r>
            <a:r>
              <a:rPr lang="en-US" dirty="0">
                <a:latin typeface="Calibri" pitchFamily="34" charset="0"/>
                <a:cs typeface="Calibri" pitchFamily="34" charset="0"/>
              </a:rPr>
              <a:t>-crops</a:t>
            </a:r>
            <a:r>
              <a:rPr lang="ar-IQ" dirty="0">
                <a:latin typeface="Calibri" pitchFamily="34" charset="0"/>
              </a:rPr>
              <a:t>(زراعة في مروز- صفوف)</a:t>
            </a:r>
            <a:r>
              <a:rPr lang="en-US" dirty="0">
                <a:latin typeface="Calibri" pitchFamily="34" charset="0"/>
                <a:cs typeface="Calibri" pitchFamily="34" charset="0"/>
              </a:rPr>
              <a:t>e.g. corn, sorghum, beans, cotton, and other row crops . . .Etc. in the bottom of furrows.</a:t>
            </a:r>
            <a:endParaRPr lang="en-US" sz="1600" dirty="0">
              <a:latin typeface="Calibri" pitchFamily="34" charset="0"/>
              <a:cs typeface="Calibri" pitchFamily="34" charset="0"/>
            </a:endParaRPr>
          </a:p>
          <a:p>
            <a:pPr algn="just"/>
            <a:endParaRPr lang="ar-IQ" dirty="0">
              <a:latin typeface="Calibri" pitchFamily="34" charset="0"/>
            </a:endParaRPr>
          </a:p>
        </p:txBody>
      </p:sp>
      <p:pic>
        <p:nvPicPr>
          <p:cNvPr id="3" name="Picture 2"/>
          <p:cNvPicPr>
            <a:picLocks noChangeAspect="1" noChangeArrowheads="1"/>
          </p:cNvPicPr>
          <p:nvPr/>
        </p:nvPicPr>
        <p:blipFill>
          <a:blip r:embed="rId2"/>
          <a:srcRect/>
          <a:stretch>
            <a:fillRect/>
          </a:stretch>
        </p:blipFill>
        <p:spPr bwMode="auto">
          <a:xfrm>
            <a:off x="1428728" y="2109788"/>
            <a:ext cx="6500858" cy="360522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95691"/>
    </mc:Choice>
    <mc:Fallback xmlns="">
      <p:transition spd="slow" advTm="956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072494" cy="2062103"/>
          </a:xfrm>
          <a:prstGeom prst="rect">
            <a:avLst/>
          </a:prstGeom>
          <a:noFill/>
        </p:spPr>
        <p:txBody>
          <a:bodyPr wrap="square" rtlCol="1">
            <a:spAutoFit/>
          </a:bodyPr>
          <a:lstStyle/>
          <a:p>
            <a:pPr algn="just" rtl="0"/>
            <a:r>
              <a:rPr lang="en-US" sz="2400" b="1" dirty="0">
                <a:latin typeface="Calibri" pitchFamily="34" charset="0"/>
                <a:cs typeface="Calibri" pitchFamily="34" charset="0"/>
              </a:rPr>
              <a:t>5- Transplanting method: </a:t>
            </a:r>
          </a:p>
          <a:p>
            <a:pPr algn="just" rtl="0"/>
            <a:r>
              <a:rPr lang="en-US" sz="2400" b="1" dirty="0">
                <a:latin typeface="Calibri" pitchFamily="34" charset="0"/>
                <a:cs typeface="Calibri" pitchFamily="34" charset="0"/>
              </a:rPr>
              <a:t>	</a:t>
            </a:r>
            <a:r>
              <a:rPr lang="en-US" sz="2000" dirty="0">
                <a:latin typeface="Calibri" pitchFamily="34" charset="0"/>
                <a:cs typeface="Calibri" pitchFamily="34" charset="0"/>
              </a:rPr>
              <a:t>Some other crops can be translated such as tobacco and rice, which can be sown earlier with small amount of seeds in the nursery or under coversheet and served well and then after few weeks the strong healthy seedlings can translated in equidistance at prepared permanent field.</a:t>
            </a:r>
          </a:p>
          <a:p>
            <a:pPr algn="just"/>
            <a:endParaRPr lang="ar-IQ" sz="2000" dirty="0"/>
          </a:p>
        </p:txBody>
      </p:sp>
      <p:pic>
        <p:nvPicPr>
          <p:cNvPr id="4099" name="Picture 3" descr="C:\Users\pc-havalan 4991567\Desktop\p\4633727031_5ea0260c9c.jpg"/>
          <p:cNvPicPr>
            <a:picLocks noChangeAspect="1" noChangeArrowheads="1"/>
          </p:cNvPicPr>
          <p:nvPr/>
        </p:nvPicPr>
        <p:blipFill>
          <a:blip r:embed="rId2"/>
          <a:srcRect/>
          <a:stretch>
            <a:fillRect/>
          </a:stretch>
        </p:blipFill>
        <p:spPr bwMode="auto">
          <a:xfrm>
            <a:off x="785786" y="2428868"/>
            <a:ext cx="7643866" cy="39290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91117"/>
    </mc:Choice>
    <mc:Fallback xmlns="">
      <p:transition spd="slow" advTm="91117"/>
    </mc:Fallback>
  </mc:AlternateContent>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615</TotalTime>
  <Words>921</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Georgia</vt:lpstr>
      <vt:lpstr>Times New Roman</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pc-havalan 4991567</dc:creator>
  <cp:lastModifiedBy>HelpTech</cp:lastModifiedBy>
  <cp:revision>83</cp:revision>
  <dcterms:created xsi:type="dcterms:W3CDTF">2013-10-19T19:40:29Z</dcterms:created>
  <dcterms:modified xsi:type="dcterms:W3CDTF">2022-11-01T18:08:48Z</dcterms:modified>
</cp:coreProperties>
</file>