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2" r:id="rId14"/>
    <p:sldId id="267" r:id="rId15"/>
    <p:sldId id="271" r:id="rId16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27"/>
  </p:normalViewPr>
  <p:slideViewPr>
    <p:cSldViewPr snapToGrid="0" snapToObjects="1">
      <p:cViewPr varScale="1">
        <p:scale>
          <a:sx n="85" d="100"/>
          <a:sy n="85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702E-9490-5840-9CB7-EADC5D159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2FCFE-FF2C-074C-A0CD-AF4E0BD58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DC7F7-301C-0D42-A8AD-540D819F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3679A-A29B-C646-8E40-59EA3ED1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DEFF5-E23F-5449-87D9-93B6D028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6415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4B19-55FE-0445-A9B8-554D6186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B0EB1-28F1-CB4F-B6D4-A05FB9D85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795A1-D277-4C43-B7AA-EC87AC3E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11DCF-7B74-1942-B95C-D874E11A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49FD3-DDA9-3C4E-8EEB-943B79C4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14171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2D2F1-8F7D-0944-99B6-E4A5C44ED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9CB1A-E27E-E04A-8897-EC2BECE55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77E38-F78B-BA49-98D5-75B3E516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CF8A5-3E1A-ED4F-9FEA-6AE1195C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89853-FCFA-E34C-AED8-279DB569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66805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9A4D-D330-A444-8754-D120D04D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1E0F7-7E5E-A04A-B65A-A72FBFC54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61816-9DC5-2C40-A838-74D0B11C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C1A76-8B02-4B4C-8DA5-1CE2AA37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3ABF2-B175-DF44-BCB3-30ED3D7E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69612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7E19-20DD-364D-BA37-58CA60C9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A57D3-AABF-8448-80E2-BA476E333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F4102-38F1-FF4E-A510-446D165F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A5DDC-59A3-B146-B854-36E5ABC6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2331B-3E47-3948-97D3-D30FAFC4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9356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F423E-DF92-894E-B56B-530F6250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7D36A-E1BE-D64B-80A5-19B505088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209D9-025C-5444-A9DF-0B8E25EC2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073B9-0BEC-FB47-8584-A0251085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3B6BA-2644-5B47-A264-3A0682C8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38348-86BC-6C49-A271-4D64A9FF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78488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C496-837B-104C-A3C8-0FD3A5E0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01FD0-D6DF-5A46-B0B4-7DA4D5229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1C169-0D0D-DB4B-BFF1-CC25CBC4C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7D4C49-DCAD-B347-9888-9A13C9A28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10D58-BB70-6A4B-8C87-DA97B1A27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D993A5-59F4-194A-9275-930BBC4F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4ABEE2-8F96-884D-95B1-89F8BE7D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91BC2-2FF2-D745-A705-E9FAC4BF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26096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BC211-200C-1D4A-9B23-DD27F3EC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FA661-009D-EA4C-A5E7-5D153FAE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B89FA-2FB7-0548-AEA4-19F1F421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9C7AE-DE48-B649-B14B-812C47C9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394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CCCD6F-867E-1044-827C-D737D6E6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F53DA-2F97-CF45-9887-2B4B61CA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C361C-68B9-FA4F-82B6-2A3336ED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06022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3A82-B1F7-C44F-A6E8-348C86A59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A021B-5B39-974D-8592-B23E0E69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DB242-4882-F14C-9DB1-8DDBE9525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2C699-587A-A342-A4A0-B0F44E77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5578D-7F61-C845-A092-1671F3C7F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F58E9-3382-2042-9CB2-01440B79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31941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7BB3-1432-AA44-A261-3607EF72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C2AEB-1FDB-4142-B056-E77131CAD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C4429-03B4-2743-ACDC-1349AE26A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244A7-9818-DE49-AD1C-C0B4467E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11109-EE5C-A94A-A85D-383C83FE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F4724-6E87-4840-9B34-45E251CB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1666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6B500-31DF-0644-A7D0-63C7C9CC2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E6CFD-0CD9-D841-9404-3B8FD8738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6155C-D916-7A45-BDF4-1BD135FA8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F273-20A9-4340-85D2-98EC09843170}" type="datetimeFigureOut">
              <a:rPr lang="en-SA" smtClean="0"/>
              <a:t>05/10/2021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A633D-27BA-7E41-BCAE-C29B1328A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42E93-6019-E949-AE80-B16ED2DBA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7921-949B-5C4E-AA34-767DCF81963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79599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biography/Berthold-Delbruc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282E-2A4A-DC40-8601-B4405CF3C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A" dirty="0"/>
              <a:t>SYNTAX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91AD4-440E-DD4F-9DBC-A4812CE7B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SA" dirty="0"/>
              <a:t>First Lecture</a:t>
            </a:r>
          </a:p>
          <a:p>
            <a:r>
              <a:rPr lang="en-SA" dirty="0"/>
              <a:t>WEEK 1</a:t>
            </a:r>
          </a:p>
          <a:p>
            <a:r>
              <a:rPr lang="en-SA" dirty="0"/>
              <a:t>12th Sept, 2021</a:t>
            </a:r>
          </a:p>
          <a:p>
            <a:r>
              <a:rPr lang="en-SA" dirty="0"/>
              <a:t>Jwan Ahmed Mustafa</a:t>
            </a:r>
          </a:p>
        </p:txBody>
      </p:sp>
    </p:spTree>
    <p:extLst>
      <p:ext uri="{BB962C8B-B14F-4D97-AF65-F5344CB8AC3E}">
        <p14:creationId xmlns:p14="http://schemas.microsoft.com/office/powerpoint/2010/main" val="352259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83DB-4F8A-2C49-952D-401E459B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Types of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52953-F79C-AE4D-9510-7A24710B4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SA" b="1" dirty="0"/>
              <a:t>1. Noun phrase(NP): </a:t>
            </a:r>
            <a:r>
              <a:rPr lang="en-SA" dirty="0"/>
              <a:t>A phrase is a noun phrase whenever its head is a</a:t>
            </a:r>
            <a:r>
              <a:rPr lang="en-SA" b="1" dirty="0"/>
              <a:t> </a:t>
            </a:r>
          </a:p>
          <a:p>
            <a:pPr marL="0" indent="0">
              <a:buNone/>
            </a:pPr>
            <a:r>
              <a:rPr lang="en-SA" b="1" dirty="0"/>
              <a:t>     noun.</a:t>
            </a:r>
            <a:r>
              <a:rPr lang="en-SA" dirty="0"/>
              <a:t> The noun head may be preceded or followed by its modifiers.</a:t>
            </a:r>
            <a:endParaRPr lang="en-SA" b="1" dirty="0"/>
          </a:p>
          <a:p>
            <a:pPr marL="0" indent="0">
              <a:buNone/>
            </a:pPr>
            <a:r>
              <a:rPr lang="en-SA" b="1" dirty="0"/>
              <a:t>     </a:t>
            </a:r>
            <a:r>
              <a:rPr lang="en-SA" dirty="0"/>
              <a:t>Noun phrases may have the following structure: </a:t>
            </a:r>
          </a:p>
          <a:p>
            <a:pPr marL="0" indent="0">
              <a:buNone/>
            </a:pPr>
            <a:endParaRPr lang="en-SA" dirty="0"/>
          </a:p>
          <a:p>
            <a:pPr marL="0" indent="0">
              <a:buNone/>
            </a:pPr>
            <a:r>
              <a:rPr lang="en-SA" dirty="0"/>
              <a:t>     </a:t>
            </a:r>
            <a:r>
              <a:rPr lang="en-SA" b="1" dirty="0"/>
              <a:t>Premodification +  Head + Post Modification </a:t>
            </a:r>
          </a:p>
          <a:p>
            <a:pPr marL="0" indent="0">
              <a:buNone/>
            </a:pPr>
            <a:endParaRPr lang="en-SA" b="1" dirty="0"/>
          </a:p>
          <a:p>
            <a:pPr marL="0" indent="0">
              <a:buNone/>
            </a:pPr>
            <a:r>
              <a:rPr lang="en-SA" b="1" dirty="0"/>
              <a:t>Q/ Identify the noun head of the following noun phrases: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a huge beautiful house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the young woman with the red scarf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your faith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the house in the corner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the innocent cute baby who is smiling wonderfully </a:t>
            </a:r>
          </a:p>
          <a:p>
            <a:pPr marL="0" indent="0">
              <a:buNone/>
            </a:pPr>
            <a:endParaRPr lang="en-SA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SA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SA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SA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S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9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1A5E-6D83-E344-92B1-ABE06264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Pre-modifiers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3F9B-C840-F547-8D93-0A462694C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SA" dirty="0"/>
              <a:t>Pre-modifiers contain many types of word classes: (Burton-Roberts, Noel, 4th ed. 2016, Analysing Sentences…..pages( 141-150)) (Quirk,et. al </a:t>
            </a:r>
          </a:p>
          <a:p>
            <a:pPr marL="514350" indent="-514350">
              <a:buAutoNum type="arabicPeriod"/>
            </a:pPr>
            <a:r>
              <a:rPr lang="en-US" dirty="0"/>
              <a:t>Determiners:</a:t>
            </a:r>
          </a:p>
          <a:p>
            <a:pPr marL="0" indent="0">
              <a:buNone/>
            </a:pPr>
            <a:r>
              <a:rPr lang="en-US" dirty="0"/>
              <a:t>a-Pre-determiners: </a:t>
            </a:r>
            <a:r>
              <a:rPr lang="en-US" dirty="0" err="1"/>
              <a:t>e.g</a:t>
            </a:r>
            <a:r>
              <a:rPr lang="en-US" dirty="0"/>
              <a:t>, </a:t>
            </a:r>
            <a:r>
              <a:rPr lang="en-US" b="1" dirty="0"/>
              <a:t>all, both, zero article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i="1" dirty="0">
                <a:solidFill>
                  <a:srgbClr val="FF0000"/>
                </a:solidFill>
              </a:rPr>
              <a:t>Both</a:t>
            </a:r>
            <a:r>
              <a:rPr lang="en-US" i="1" dirty="0">
                <a:solidFill>
                  <a:srgbClr val="FF0000"/>
                </a:solidFill>
              </a:rPr>
              <a:t> those engineers attend the meeting.</a:t>
            </a:r>
          </a:p>
          <a:p>
            <a:pPr marL="0" indent="0">
              <a:buNone/>
            </a:pPr>
            <a:r>
              <a:rPr lang="en-US" dirty="0"/>
              <a:t>b-Central determiners: they include 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dirty="0"/>
              <a:t>articles, this</a:t>
            </a:r>
            <a:r>
              <a:rPr lang="en-US" dirty="0"/>
              <a:t>) for example: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i="1" dirty="0">
                <a:solidFill>
                  <a:srgbClr val="FF0000"/>
                </a:solidFill>
              </a:rPr>
              <a:t>All</a:t>
            </a:r>
            <a:r>
              <a:rPr lang="en-US" b="1" i="1" dirty="0">
                <a:solidFill>
                  <a:srgbClr val="FF0000"/>
                </a:solidFill>
              </a:rPr>
              <a:t> the</a:t>
            </a:r>
            <a:r>
              <a:rPr lang="en-US" i="1" dirty="0">
                <a:solidFill>
                  <a:srgbClr val="FF0000"/>
                </a:solidFill>
              </a:rPr>
              <a:t> teachers know the rules.</a:t>
            </a:r>
          </a:p>
          <a:p>
            <a:pPr marL="0" indent="0">
              <a:buNone/>
            </a:pPr>
            <a:r>
              <a:rPr lang="en-US" dirty="0"/>
              <a:t>c. Post determiners that follow  the determiner</a:t>
            </a:r>
            <a:r>
              <a:rPr lang="en-US" i="1" dirty="0">
                <a:solidFill>
                  <a:srgbClr val="FF0000"/>
                </a:solidFill>
              </a:rPr>
              <a:t> the</a:t>
            </a:r>
            <a:r>
              <a:rPr lang="en-US" dirty="0"/>
              <a:t> , like: </a:t>
            </a:r>
            <a:r>
              <a:rPr lang="en-US" b="1" dirty="0"/>
              <a:t>numerals many, few</a:t>
            </a:r>
            <a:r>
              <a:rPr lang="en-US" dirty="0"/>
              <a:t> etc.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 All the </a:t>
            </a:r>
            <a:r>
              <a:rPr lang="en-US" b="1" i="1" dirty="0">
                <a:solidFill>
                  <a:srgbClr val="FF0000"/>
                </a:solidFill>
              </a:rPr>
              <a:t>three </a:t>
            </a:r>
            <a:r>
              <a:rPr lang="en-US" i="1" dirty="0">
                <a:solidFill>
                  <a:srgbClr val="FF0000"/>
                </a:solidFill>
              </a:rPr>
              <a:t> portraits are presented for sale.</a:t>
            </a:r>
            <a:endParaRPr lang="en-S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6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56A-8E0C-5B4C-B068-6FA9191D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b="1" dirty="0"/>
              <a:t>Premodifiers and Postmodifiers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6AED-ABBD-734E-9B27-645C842D8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058"/>
            <a:ext cx="10515600" cy="478647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en-US" dirty="0"/>
              <a:t>Adjectives as pre-modifier: </a:t>
            </a:r>
            <a:r>
              <a:rPr lang="en-US" i="1" dirty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pleasant</a:t>
            </a:r>
            <a:r>
              <a:rPr lang="en-US" i="1" dirty="0">
                <a:solidFill>
                  <a:srgbClr val="FF0000"/>
                </a:solidFill>
              </a:rPr>
              <a:t> day</a:t>
            </a:r>
          </a:p>
          <a:p>
            <a:pPr marL="514350" indent="-514350">
              <a:buAutoNum type="arabicPeriod" startAt="2"/>
            </a:pPr>
            <a:r>
              <a:rPr lang="en-US" dirty="0"/>
              <a:t>Participles as pre-modifier: </a:t>
            </a:r>
            <a:r>
              <a:rPr lang="en-US" i="1" dirty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well-known</a:t>
            </a:r>
            <a:r>
              <a:rPr lang="en-US" i="1" dirty="0">
                <a:solidFill>
                  <a:srgbClr val="FF0000"/>
                </a:solidFill>
              </a:rPr>
              <a:t> person, a </a:t>
            </a:r>
            <a:r>
              <a:rPr lang="en-US" b="1" i="1" dirty="0">
                <a:solidFill>
                  <a:srgbClr val="FF0000"/>
                </a:solidFill>
              </a:rPr>
              <a:t>frying</a:t>
            </a:r>
            <a:r>
              <a:rPr lang="en-US" i="1" dirty="0">
                <a:solidFill>
                  <a:srgbClr val="FF0000"/>
                </a:solidFill>
              </a:rPr>
              <a:t> pan</a:t>
            </a:r>
          </a:p>
          <a:p>
            <a:pPr marL="514350" indent="-514350">
              <a:buAutoNum type="arabicPeriod" startAt="2"/>
            </a:pPr>
            <a:r>
              <a:rPr lang="en-US" dirty="0"/>
              <a:t>Nouns as pre-modifier: </a:t>
            </a:r>
            <a:r>
              <a:rPr lang="en-US" i="1" dirty="0">
                <a:solidFill>
                  <a:srgbClr val="FF0000"/>
                </a:solidFill>
              </a:rPr>
              <a:t>an </a:t>
            </a:r>
            <a:r>
              <a:rPr lang="en-US" b="1" i="1" dirty="0">
                <a:solidFill>
                  <a:srgbClr val="FF0000"/>
                </a:solidFill>
              </a:rPr>
              <a:t>air</a:t>
            </a:r>
            <a:r>
              <a:rPr lang="en-US" i="1" dirty="0">
                <a:solidFill>
                  <a:srgbClr val="FF0000"/>
                </a:solidFill>
              </a:rPr>
              <a:t> ticket</a:t>
            </a:r>
          </a:p>
          <a:p>
            <a:pPr marL="514350" indent="-514350">
              <a:buAutoNum type="arabicPeriod" startAt="2"/>
            </a:pPr>
            <a:r>
              <a:rPr lang="en-US" dirty="0"/>
              <a:t>Compounds as pre-modifier: </a:t>
            </a:r>
            <a:r>
              <a:rPr lang="en-US" i="1" dirty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two-week</a:t>
            </a:r>
            <a:r>
              <a:rPr lang="en-US" i="1" dirty="0">
                <a:solidFill>
                  <a:srgbClr val="FF0000"/>
                </a:solidFill>
              </a:rPr>
              <a:t> holiday</a:t>
            </a:r>
          </a:p>
          <a:p>
            <a:pPr marL="0" indent="0">
              <a:buNone/>
            </a:pPr>
            <a:r>
              <a:rPr lang="en-SA" sz="3200" b="1" dirty="0"/>
              <a:t>Postmodifiers: </a:t>
            </a:r>
            <a:r>
              <a:rPr lang="en-US" sz="3200" dirty="0"/>
              <a:t>There are many types of post modifiers:</a:t>
            </a:r>
          </a:p>
          <a:p>
            <a:pPr marL="0" indent="0">
              <a:buNone/>
            </a:pPr>
            <a:r>
              <a:rPr lang="en-US" sz="3200" dirty="0"/>
              <a:t>1 – Relative clauses: </a:t>
            </a:r>
            <a:r>
              <a:rPr lang="en-US" sz="3200" i="1" dirty="0">
                <a:solidFill>
                  <a:srgbClr val="FF0000"/>
                </a:solidFill>
              </a:rPr>
              <a:t>The man </a:t>
            </a:r>
            <a:r>
              <a:rPr lang="en-US" sz="3200" b="1" i="1" dirty="0">
                <a:solidFill>
                  <a:srgbClr val="FF0000"/>
                </a:solidFill>
              </a:rPr>
              <a:t>who was wearing jeans</a:t>
            </a:r>
            <a:r>
              <a:rPr lang="en-US" sz="3200" i="1" dirty="0">
                <a:solidFill>
                  <a:srgbClr val="FF0000"/>
                </a:solidFill>
              </a:rPr>
              <a:t> came.</a:t>
            </a:r>
          </a:p>
          <a:p>
            <a:pPr marL="0" indent="0">
              <a:buNone/>
            </a:pPr>
            <a:r>
              <a:rPr lang="en-US" sz="3200" dirty="0"/>
              <a:t>2 – Reduced relative clauses: </a:t>
            </a:r>
            <a:r>
              <a:rPr lang="en-US" sz="3200" i="1" dirty="0">
                <a:solidFill>
                  <a:srgbClr val="FF0000"/>
                </a:solidFill>
              </a:rPr>
              <a:t>The man </a:t>
            </a:r>
            <a:r>
              <a:rPr lang="en-US" sz="3200" b="1" i="1" dirty="0">
                <a:solidFill>
                  <a:srgbClr val="FF0000"/>
                </a:solidFill>
              </a:rPr>
              <a:t>wearing jeans</a:t>
            </a:r>
            <a:r>
              <a:rPr lang="en-US" sz="3200" i="1" dirty="0">
                <a:solidFill>
                  <a:srgbClr val="FF0000"/>
                </a:solidFill>
              </a:rPr>
              <a:t> came.</a:t>
            </a:r>
            <a:endParaRPr lang="en-SA" sz="3200" b="1" dirty="0"/>
          </a:p>
          <a:p>
            <a:pPr marL="0" indent="0">
              <a:buNone/>
            </a:pPr>
            <a:r>
              <a:rPr lang="en-US" sz="3200" dirty="0"/>
              <a:t>3 –Prepositional phrases: </a:t>
            </a:r>
            <a:r>
              <a:rPr lang="en-US" sz="3200" i="1" dirty="0">
                <a:solidFill>
                  <a:srgbClr val="FF0000"/>
                </a:solidFill>
              </a:rPr>
              <a:t>The man </a:t>
            </a:r>
            <a:r>
              <a:rPr lang="en-US" sz="3200" b="1" i="1" dirty="0">
                <a:solidFill>
                  <a:srgbClr val="FF0000"/>
                </a:solidFill>
              </a:rPr>
              <a:t>with the blue eyes</a:t>
            </a:r>
            <a:r>
              <a:rPr lang="en-US" sz="3200" i="1" dirty="0">
                <a:solidFill>
                  <a:srgbClr val="FF0000"/>
                </a:solidFill>
              </a:rPr>
              <a:t> came.</a:t>
            </a:r>
          </a:p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                                              The house </a:t>
            </a:r>
            <a:r>
              <a:rPr lang="en-US" sz="3200" b="1" i="1" dirty="0">
                <a:solidFill>
                  <a:srgbClr val="FF0000"/>
                </a:solidFill>
              </a:rPr>
              <a:t>in the corner</a:t>
            </a:r>
            <a:r>
              <a:rPr lang="en-US" sz="3200" i="1" dirty="0">
                <a:solidFill>
                  <a:srgbClr val="FF0000"/>
                </a:solidFill>
              </a:rPr>
              <a:t> is mine.</a:t>
            </a:r>
          </a:p>
          <a:p>
            <a:pPr marL="0" indent="0">
              <a:buNone/>
            </a:pP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0CFB-F0E0-344F-ABA5-DB9D1874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Order of Adjectives as 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4277E-A3EB-D74C-91CA-D57EC947D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According to </a:t>
            </a:r>
            <a:r>
              <a:rPr lang="en-US" dirty="0">
                <a:solidFill>
                  <a:srgbClr val="0070C0"/>
                </a:solidFill>
              </a:rPr>
              <a:t>British or organization for cultural relations and British council </a:t>
            </a:r>
            <a:r>
              <a:rPr lang="en-US" dirty="0"/>
              <a:t>based on the semantic categories of the adjectives, English adjectives follow this order:</a:t>
            </a:r>
          </a:p>
          <a:p>
            <a:pPr marL="0" indent="0">
              <a:buNone/>
            </a:pPr>
            <a:r>
              <a:rPr lang="en-US" dirty="0"/>
              <a:t>1 – General opinion </a:t>
            </a:r>
          </a:p>
          <a:p>
            <a:pPr marL="0" indent="0">
              <a:buNone/>
            </a:pPr>
            <a:r>
              <a:rPr lang="en-US" dirty="0"/>
              <a:t>2 – Specific opinion </a:t>
            </a:r>
          </a:p>
          <a:p>
            <a:pPr marL="0" indent="0">
              <a:buNone/>
            </a:pPr>
            <a:r>
              <a:rPr lang="en-US" dirty="0"/>
              <a:t>3 – Size </a:t>
            </a:r>
          </a:p>
          <a:p>
            <a:pPr marL="0" indent="0">
              <a:buNone/>
            </a:pPr>
            <a:r>
              <a:rPr lang="en-US" dirty="0"/>
              <a:t>4 – Shape </a:t>
            </a:r>
          </a:p>
          <a:p>
            <a:pPr marL="0" indent="0">
              <a:buNone/>
            </a:pPr>
            <a:r>
              <a:rPr lang="en-US" dirty="0"/>
              <a:t>5 – Age </a:t>
            </a:r>
          </a:p>
          <a:p>
            <a:pPr marL="0" indent="0">
              <a:buNone/>
            </a:pPr>
            <a:r>
              <a:rPr lang="en-US" dirty="0"/>
              <a:t>6 – Color</a:t>
            </a:r>
          </a:p>
          <a:p>
            <a:pPr marL="0" indent="0">
              <a:buNone/>
            </a:pPr>
            <a:r>
              <a:rPr lang="en-US" dirty="0"/>
              <a:t>7 – Origin (nationality)</a:t>
            </a:r>
          </a:p>
          <a:p>
            <a:pPr marL="0" indent="0">
              <a:buNone/>
            </a:pPr>
            <a:r>
              <a:rPr lang="en-US" dirty="0"/>
              <a:t>8 – Material (noun)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30736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E2DF3-F599-6046-9AE7-028EE43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b="1" dirty="0"/>
              <a:t>Function of Noun Phrases in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5803-B6F4-3D43-BC0F-0CA8BEAD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A" sz="3200" b="1" dirty="0"/>
              <a:t>Noun phrases can serve as:</a:t>
            </a:r>
            <a:r>
              <a:rPr lang="en-SA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S</a:t>
            </a:r>
            <a:r>
              <a:rPr lang="en-SA" b="1" i="1" dirty="0"/>
              <a:t>ubject </a:t>
            </a:r>
            <a:r>
              <a:rPr lang="en-SA" b="1" dirty="0"/>
              <a:t>(S)</a:t>
            </a:r>
            <a:r>
              <a:rPr lang="en-SA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O</a:t>
            </a:r>
            <a:r>
              <a:rPr lang="en-SA" b="1" i="1" dirty="0"/>
              <a:t>bject </a:t>
            </a:r>
            <a:r>
              <a:rPr lang="en-SA" b="1" dirty="0"/>
              <a:t>(O)</a:t>
            </a:r>
            <a:endParaRPr lang="en-SA" dirty="0"/>
          </a:p>
          <a:p>
            <a:pPr marL="514350" indent="-514350">
              <a:buFont typeface="+mj-lt"/>
              <a:buAutoNum type="arabicPeriod"/>
            </a:pPr>
            <a:r>
              <a:rPr lang="en-SA" b="1" i="1" dirty="0"/>
              <a:t>Subject complements </a:t>
            </a:r>
            <a:r>
              <a:rPr lang="en-SA" b="1" dirty="0"/>
              <a:t>(Cs)</a:t>
            </a:r>
            <a:r>
              <a:rPr lang="en-SA" i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SA" b="1" i="1" dirty="0"/>
              <a:t>Object complements  </a:t>
            </a:r>
            <a:r>
              <a:rPr lang="en-SA" b="1" dirty="0"/>
              <a:t>(Co)</a:t>
            </a:r>
            <a:r>
              <a:rPr lang="en-SA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SA" b="1" i="1" dirty="0"/>
              <a:t>Complements of prepositions (Prep C)</a:t>
            </a:r>
            <a:endParaRPr lang="en-SA" b="1" dirty="0"/>
          </a:p>
          <a:p>
            <a:pPr marL="514350" indent="-514350">
              <a:buFont typeface="+mj-lt"/>
              <a:buAutoNum type="arabicPeriod"/>
            </a:pPr>
            <a:r>
              <a:rPr lang="en-SA" b="1" dirty="0"/>
              <a:t> Adverbials (A)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114817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2BF8-4E96-324C-A544-30F05882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AD0FD-9C59-B640-809A-CCF63D3F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A" b="1" dirty="0"/>
              <a:t> Exercise:</a:t>
            </a:r>
            <a:endParaRPr lang="en-SA" dirty="0"/>
          </a:p>
          <a:p>
            <a:pPr marL="0" indent="0">
              <a:buNone/>
            </a:pPr>
            <a:r>
              <a:rPr lang="en-SA" dirty="0"/>
              <a:t>Q/ Identify the syntactic functions(S, O, SC, OC, Prep C)of the underlined noun phrases: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My brother is a </a:t>
            </a:r>
            <a:r>
              <a:rPr lang="en-SA" i="1" u="sng" dirty="0">
                <a:solidFill>
                  <a:srgbClr val="FF0000"/>
                </a:solidFill>
              </a:rPr>
              <a:t>bookseller</a:t>
            </a:r>
            <a:r>
              <a:rPr lang="en-SA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</a:t>
            </a:r>
            <a:r>
              <a:rPr lang="en-SA" i="1" u="sng" dirty="0">
                <a:solidFill>
                  <a:srgbClr val="FF0000"/>
                </a:solidFill>
              </a:rPr>
              <a:t>The bookseller</a:t>
            </a:r>
            <a:r>
              <a:rPr lang="en-SA" i="1" dirty="0">
                <a:solidFill>
                  <a:srgbClr val="FF0000"/>
                </a:solidFill>
              </a:rPr>
              <a:t>  rearranged the bookshelves.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The custemer asked </a:t>
            </a:r>
            <a:r>
              <a:rPr lang="en-SA" i="1" u="sng" dirty="0">
                <a:solidFill>
                  <a:srgbClr val="FF0000"/>
                </a:solidFill>
              </a:rPr>
              <a:t>the bookseller</a:t>
            </a:r>
            <a:r>
              <a:rPr lang="en-SA" i="1" dirty="0">
                <a:solidFill>
                  <a:srgbClr val="FF0000"/>
                </a:solidFill>
              </a:rPr>
              <a:t> some good books.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He thanked </a:t>
            </a:r>
            <a:r>
              <a:rPr lang="en-SA" i="1" u="sng" dirty="0">
                <a:solidFill>
                  <a:srgbClr val="FF0000"/>
                </a:solidFill>
              </a:rPr>
              <a:t>the bookseller</a:t>
            </a:r>
            <a:r>
              <a:rPr lang="en-SA" i="1" dirty="0">
                <a:solidFill>
                  <a:srgbClr val="FF0000"/>
                </a:solidFill>
              </a:rPr>
              <a:t>  </a:t>
            </a:r>
            <a:r>
              <a:rPr lang="en-SA" b="1" i="1" dirty="0">
                <a:solidFill>
                  <a:srgbClr val="FF0000"/>
                </a:solidFill>
              </a:rPr>
              <a:t>.</a:t>
            </a:r>
            <a:endParaRPr lang="en-SA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People consider my brother </a:t>
            </a:r>
            <a:r>
              <a:rPr lang="en-SA" i="1" u="sng" dirty="0">
                <a:solidFill>
                  <a:srgbClr val="FF0000"/>
                </a:solidFill>
              </a:rPr>
              <a:t>a profecient bookseller</a:t>
            </a:r>
            <a:r>
              <a:rPr lang="en-SA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Yesterday I went to </a:t>
            </a:r>
            <a:r>
              <a:rPr lang="en-SA" i="1" u="sng" dirty="0">
                <a:solidFill>
                  <a:srgbClr val="FF0000"/>
                </a:solidFill>
              </a:rPr>
              <a:t>my brother’s bookstore</a:t>
            </a:r>
            <a:r>
              <a:rPr lang="en-SA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The bookseller went </a:t>
            </a:r>
            <a:r>
              <a:rPr lang="en-SA" i="1" u="sng" dirty="0">
                <a:solidFill>
                  <a:srgbClr val="FF0000"/>
                </a:solidFill>
              </a:rPr>
              <a:t>upstairs.</a:t>
            </a:r>
          </a:p>
          <a:p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62436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E478-E5F0-C948-B7A5-89979CACA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What is Syntax?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C7FBD-D315-534F-BD58-ED0EC7DEC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A" dirty="0"/>
              <a:t>Etymology of the word:</a:t>
            </a:r>
          </a:p>
          <a:p>
            <a:r>
              <a:rPr lang="en-US" dirty="0"/>
              <a:t>The word ’syntax’ came from Middle French </a:t>
            </a:r>
            <a:r>
              <a:rPr lang="en-US" i="1" dirty="0">
                <a:solidFill>
                  <a:srgbClr val="FF0000"/>
                </a:solidFill>
              </a:rPr>
              <a:t>‘</a:t>
            </a:r>
            <a:r>
              <a:rPr lang="en-US" i="1" dirty="0" err="1">
                <a:solidFill>
                  <a:srgbClr val="FF0000"/>
                </a:solidFill>
              </a:rPr>
              <a:t>syntaxe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  <a:r>
              <a:rPr lang="en-US" dirty="0"/>
              <a:t> or directly from Late Latin ‘</a:t>
            </a:r>
            <a:r>
              <a:rPr lang="en-US" i="1" dirty="0">
                <a:solidFill>
                  <a:srgbClr val="FF0000"/>
                </a:solidFill>
              </a:rPr>
              <a:t>syntaxis</a:t>
            </a:r>
            <a:r>
              <a:rPr lang="en-US" dirty="0"/>
              <a:t>’, from Greek </a:t>
            </a:r>
            <a:r>
              <a:rPr lang="en-US" i="1" dirty="0">
                <a:solidFill>
                  <a:srgbClr val="FF0000"/>
                </a:solidFill>
              </a:rPr>
              <a:t>‘</a:t>
            </a:r>
            <a:r>
              <a:rPr lang="en-US" i="1" dirty="0" err="1">
                <a:solidFill>
                  <a:srgbClr val="FF0000"/>
                </a:solidFill>
              </a:rPr>
              <a:t>syntassein</a:t>
            </a:r>
            <a:r>
              <a:rPr lang="en-US" i="1" dirty="0">
                <a:solidFill>
                  <a:srgbClr val="FF0000"/>
                </a:solidFill>
              </a:rPr>
              <a:t>’ </a:t>
            </a:r>
            <a:r>
              <a:rPr lang="en-US" dirty="0"/>
              <a:t>which means ‘ to arrange  together or in order’</a:t>
            </a:r>
          </a:p>
          <a:p>
            <a:r>
              <a:rPr lang="en-US" dirty="0"/>
              <a:t>The first known use goes back to 1548 to mean: </a:t>
            </a:r>
            <a:r>
              <a:rPr lang="en-US" b="1" i="1" dirty="0"/>
              <a:t>arrangement of a grammatical construction</a:t>
            </a:r>
            <a:r>
              <a:rPr lang="en-US" dirty="0"/>
              <a:t>," from the stem of </a:t>
            </a:r>
            <a:r>
              <a:rPr lang="en-US" i="1" dirty="0" err="1">
                <a:solidFill>
                  <a:srgbClr val="FF0000"/>
                </a:solidFill>
              </a:rPr>
              <a:t>syntassein</a:t>
            </a:r>
            <a:r>
              <a:rPr lang="en-US" dirty="0"/>
              <a:t> "put in order," from </a:t>
            </a:r>
            <a:r>
              <a:rPr lang="en-US" i="1" dirty="0">
                <a:solidFill>
                  <a:srgbClr val="FF0000"/>
                </a:solidFill>
              </a:rPr>
              <a:t>syn-</a:t>
            </a:r>
            <a:r>
              <a:rPr lang="en-US" dirty="0"/>
              <a:t> =together  + </a:t>
            </a:r>
            <a:r>
              <a:rPr lang="en-US" i="1" dirty="0" err="1">
                <a:solidFill>
                  <a:srgbClr val="FF0000"/>
                </a:solidFill>
              </a:rPr>
              <a:t>tassein</a:t>
            </a:r>
            <a:r>
              <a:rPr lang="en-US" dirty="0"/>
              <a:t> =arrange”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Syntax is the way in which linguistic elements(such as words) are put together to form constituents such as phrases or clauses.</a:t>
            </a:r>
            <a:r>
              <a:rPr lang="en-US" dirty="0">
                <a:solidFill>
                  <a:schemeClr val="accent1"/>
                </a:solidFill>
              </a:rPr>
              <a:t> (Merriam Webster Dictionary)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S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9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59A8C-48FB-8A4C-A9DE-56781AF9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What is Syntax?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91052-6CF7-5946-B0A5-24DC88758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Syntax </a:t>
            </a:r>
            <a:r>
              <a:rPr lang="en-US" dirty="0"/>
              <a:t>is the arrangement of words in sentences, clauses, and phrases, and the study of the formation of sentences and the relationship of their component parts. </a:t>
            </a:r>
          </a:p>
          <a:p>
            <a:r>
              <a:rPr lang="en-US" dirty="0"/>
              <a:t>In a language such as English, the main device for showing the relationship among words is word order;</a:t>
            </a:r>
          </a:p>
          <a:p>
            <a:r>
              <a:rPr lang="en-US" dirty="0"/>
              <a:t> In “</a:t>
            </a:r>
            <a:r>
              <a:rPr lang="en-US" i="1" dirty="0">
                <a:solidFill>
                  <a:srgbClr val="FF0000"/>
                </a:solidFill>
              </a:rPr>
              <a:t>The girl closed the door.</a:t>
            </a:r>
            <a:r>
              <a:rPr lang="en-US" dirty="0"/>
              <a:t>” the subject ‘</a:t>
            </a:r>
            <a:r>
              <a:rPr lang="en-US" i="1" dirty="0">
                <a:solidFill>
                  <a:srgbClr val="FF0000"/>
                </a:solidFill>
              </a:rPr>
              <a:t>The girl</a:t>
            </a:r>
            <a:r>
              <a:rPr lang="en-US" dirty="0"/>
              <a:t>’ is in initial position, and the object ‘</a:t>
            </a:r>
            <a:r>
              <a:rPr lang="en-US" i="1" dirty="0">
                <a:solidFill>
                  <a:srgbClr val="FF0000"/>
                </a:solidFill>
              </a:rPr>
              <a:t>the door</a:t>
            </a:r>
            <a:r>
              <a:rPr lang="en-US" dirty="0"/>
              <a:t>’ follows the verb ‘</a:t>
            </a:r>
            <a:r>
              <a:rPr lang="en-US" i="1" dirty="0">
                <a:solidFill>
                  <a:srgbClr val="FF0000"/>
                </a:solidFill>
              </a:rPr>
              <a:t>closed</a:t>
            </a:r>
            <a:r>
              <a:rPr lang="en-US" dirty="0"/>
              <a:t>’. </a:t>
            </a:r>
          </a:p>
          <a:p>
            <a:r>
              <a:rPr lang="en-US" dirty="0"/>
              <a:t>Transposing them changes the meaning. In many other languages, case markers indicate the grammatical relationships like Latin, French and Arabic language. </a:t>
            </a:r>
            <a:r>
              <a:rPr lang="en-US" dirty="0">
                <a:hlinkClick r:id="rId2"/>
              </a:rPr>
              <a:t>https://www.britannica.com/biography/Berthold-Delbruck</a:t>
            </a:r>
            <a:r>
              <a:rPr lang="en-US" dirty="0"/>
              <a:t> 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42011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6FA3-5D52-5F41-8823-18F1C672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What is Syntax?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FEC8C-A401-B040-BC86-B101C9635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defined as the study of arrangements of </a:t>
            </a:r>
            <a:r>
              <a:rPr lang="en-US" dirty="0">
                <a:solidFill>
                  <a:schemeClr val="accent1"/>
                </a:solidFill>
              </a:rPr>
              <a:t>words</a:t>
            </a:r>
            <a:r>
              <a:rPr lang="en-US" dirty="0"/>
              <a:t> into </a:t>
            </a:r>
            <a:r>
              <a:rPr lang="en-US" dirty="0">
                <a:solidFill>
                  <a:schemeClr val="accent1"/>
                </a:solidFill>
              </a:rPr>
              <a:t>phrases</a:t>
            </a:r>
            <a:r>
              <a:rPr lang="en-US" dirty="0"/>
              <a:t>, then into </a:t>
            </a:r>
            <a:r>
              <a:rPr lang="en-US" dirty="0">
                <a:solidFill>
                  <a:schemeClr val="accent1"/>
                </a:solidFill>
              </a:rPr>
              <a:t>clauses</a:t>
            </a:r>
            <a:r>
              <a:rPr lang="en-US" dirty="0"/>
              <a:t>, and then into </a:t>
            </a:r>
            <a:r>
              <a:rPr lang="en-US" dirty="0">
                <a:solidFill>
                  <a:schemeClr val="accent1"/>
                </a:solidFill>
              </a:rPr>
              <a:t>sentences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syntactical constructions</a:t>
            </a:r>
            <a:r>
              <a:rPr lang="en-US" dirty="0"/>
              <a:t>. </a:t>
            </a:r>
          </a:p>
          <a:p>
            <a:r>
              <a:rPr lang="en-US" dirty="0"/>
              <a:t>The smallest units of syntax are words. When two or more words are arranged in a certain way, the result refers to syntactical construction. </a:t>
            </a:r>
          </a:p>
          <a:p>
            <a:r>
              <a:rPr lang="en-US" dirty="0"/>
              <a:t>In other words, it can be said that a syntactical construction is a construction in which its constituents (IC-a) are words (or free morphemes). An immediate constituent (IC) refers to a constituent (or element) that directly form the construction.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94359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B524-7EE2-D64C-B32C-8A39E72A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The Area of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EB042-39B2-9741-AED9-C80C4737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Syntax refers to "</a:t>
            </a:r>
            <a:r>
              <a:rPr lang="en-US" b="1" dirty="0"/>
              <a:t>the whole system and structure of a language or of languages in general, usually taken as consisting of </a:t>
            </a:r>
            <a:r>
              <a:rPr lang="en-US" b="1" dirty="0">
                <a:solidFill>
                  <a:schemeClr val="accent1"/>
                </a:solidFill>
              </a:rPr>
              <a:t>syntax</a:t>
            </a:r>
            <a:r>
              <a:rPr lang="en-US" b="1" dirty="0"/>
              <a:t> and </a:t>
            </a:r>
            <a:r>
              <a:rPr lang="en-US" b="1" dirty="0">
                <a:solidFill>
                  <a:schemeClr val="accent1"/>
                </a:solidFill>
              </a:rPr>
              <a:t>morphology</a:t>
            </a:r>
            <a:r>
              <a:rPr lang="en-US" dirty="0"/>
              <a:t> (including </a:t>
            </a:r>
            <a:r>
              <a:rPr lang="en-US" b="1" dirty="0">
                <a:solidFill>
                  <a:schemeClr val="accent1"/>
                </a:solidFill>
              </a:rPr>
              <a:t>inflections</a:t>
            </a:r>
            <a:r>
              <a:rPr lang="en-US" dirty="0"/>
              <a:t>) and sometimes also </a:t>
            </a:r>
            <a:r>
              <a:rPr lang="en-US" b="1" dirty="0">
                <a:solidFill>
                  <a:schemeClr val="accent1"/>
                </a:solidFill>
              </a:rPr>
              <a:t>phonology</a:t>
            </a:r>
            <a:r>
              <a:rPr lang="en-US" dirty="0"/>
              <a:t> and</a:t>
            </a:r>
            <a:r>
              <a:rPr lang="en-US" b="1" dirty="0">
                <a:solidFill>
                  <a:schemeClr val="accent1"/>
                </a:solidFill>
              </a:rPr>
              <a:t> semantics</a:t>
            </a:r>
            <a:r>
              <a:rPr lang="en-US" dirty="0"/>
              <a:t>.". </a:t>
            </a:r>
          </a:p>
          <a:p>
            <a:r>
              <a:rPr lang="en-US" dirty="0"/>
              <a:t>Syntax is roughly about </a:t>
            </a:r>
            <a:r>
              <a:rPr lang="en-US" b="1" dirty="0"/>
              <a:t>word order</a:t>
            </a:r>
            <a:r>
              <a:rPr lang="en-US" dirty="0"/>
              <a:t>. </a:t>
            </a:r>
          </a:p>
          <a:p>
            <a:r>
              <a:rPr lang="en-US" dirty="0"/>
              <a:t>Grammar has two overlapping meanings: 1. Everything about how a language works, including syntax as a subset. 2. How words are inflected, conjugated, declined according to aspect, degree, gender, mood, number, person, tense, etc. One part of grammar is called Morphology. </a:t>
            </a:r>
          </a:p>
          <a:p>
            <a:r>
              <a:rPr lang="en-US" dirty="0"/>
              <a:t>Morphology has to do with the internal economy of words. So a word like bookkeepers has four morphemes (book, keep, -er, -s) and is put together with morphology. 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4901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E223-5B3C-584D-8D03-1C707F7D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Phrases: Definition and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9B379-35FD-544D-80DA-AFC3EE6D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Definition: </a:t>
            </a:r>
            <a:r>
              <a:rPr lang="en-US" dirty="0"/>
              <a:t>The word ‘phrase’ comes, via Latin, from the Greek </a:t>
            </a:r>
            <a:r>
              <a:rPr lang="en-US" b="1" dirty="0">
                <a:solidFill>
                  <a:schemeClr val="accent1"/>
                </a:solidFill>
              </a:rPr>
              <a:t>‘</a:t>
            </a:r>
            <a:r>
              <a:rPr lang="en-US" b="1" i="1" dirty="0" err="1">
                <a:solidFill>
                  <a:schemeClr val="accent1"/>
                </a:solidFill>
              </a:rPr>
              <a:t>phrazein</a:t>
            </a:r>
            <a:r>
              <a:rPr lang="en-US" b="1" i="1" dirty="0">
                <a:solidFill>
                  <a:schemeClr val="accent1"/>
                </a:solidFill>
              </a:rPr>
              <a:t>’</a:t>
            </a:r>
            <a:r>
              <a:rPr lang="en-US" i="1" dirty="0"/>
              <a:t> </a:t>
            </a:r>
            <a:r>
              <a:rPr lang="en-US" dirty="0"/>
              <a:t>meaning </a:t>
            </a:r>
            <a:r>
              <a:rPr lang="en-US" b="1" i="1" dirty="0">
                <a:solidFill>
                  <a:schemeClr val="accent1"/>
                </a:solidFill>
              </a:rPr>
              <a:t>‘to tell’</a:t>
            </a:r>
            <a:r>
              <a:rPr lang="en-US" dirty="0"/>
              <a:t>. A phrase provides additional </a:t>
            </a:r>
            <a:r>
              <a:rPr lang="en-US" dirty="0" err="1"/>
              <a:t>infor</a:t>
            </a:r>
            <a:r>
              <a:rPr lang="en-US" dirty="0"/>
              <a:t>- </a:t>
            </a:r>
            <a:r>
              <a:rPr lang="en-US" dirty="0" err="1"/>
              <a:t>mation</a:t>
            </a:r>
            <a:r>
              <a:rPr lang="en-US" dirty="0"/>
              <a:t> to a statement. It is a group of words without a finite verb which forms a grammatical unit that can do the work of an adjective, an adverb or a noun (or pronoun, less commonly). </a:t>
            </a:r>
            <a:r>
              <a:rPr lang="en-US" sz="2400" i="1" dirty="0">
                <a:solidFill>
                  <a:schemeClr val="accent1"/>
                </a:solidFill>
              </a:rPr>
              <a:t>Barbara Dykes-Grammar for Everyone_ Practical Tools for Learning and Teaching. 2007</a:t>
            </a:r>
          </a:p>
          <a:p>
            <a:r>
              <a:rPr lang="en-US" dirty="0"/>
              <a:t> A phrase is a sequence of words that can function as a constituent in the structure of sentences. </a:t>
            </a:r>
          </a:p>
          <a:p>
            <a:r>
              <a:rPr lang="en-US" b="1" i="1" dirty="0"/>
              <a:t>Construction: </a:t>
            </a:r>
            <a:r>
              <a:rPr lang="en-SA" dirty="0"/>
              <a:t>Phrases are named after their </a:t>
            </a:r>
            <a:r>
              <a:rPr lang="en-SA" b="1" i="1" dirty="0"/>
              <a:t>head</a:t>
            </a:r>
            <a:r>
              <a:rPr lang="en-SA" i="1" dirty="0"/>
              <a:t>, </a:t>
            </a:r>
            <a:r>
              <a:rPr lang="en-SA" dirty="0"/>
              <a:t>which is the most important part of the phrase. All the other parts of a phrase are called dependents. For example the head of a noun phrase (NP) is a noun, and the head of a prepositional phrase (PP) is a preposition.</a:t>
            </a: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60611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2401-9185-574F-A5C8-19B31F54A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E4799-FCFD-B24B-916B-CF05E8F5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The fishermen                      sold     us     a huge crab with a long beard.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SA" dirty="0"/>
              <a:t>         NP                                     VP       NP         NP                         </a:t>
            </a:r>
          </a:p>
          <a:p>
            <a:pPr marL="0" indent="0">
              <a:buNone/>
            </a:pPr>
            <a:r>
              <a:rPr lang="en-SA" dirty="0"/>
              <a:t>      </a:t>
            </a:r>
          </a:p>
          <a:p>
            <a:pPr marL="0" indent="0">
              <a:buNone/>
            </a:pPr>
            <a:r>
              <a:rPr lang="en-SA" dirty="0"/>
              <a:t>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  Jack                                       caught          a huge fish           just before sunset.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NP                                            VP                   NP                                 P 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Fishing in the causeway         </a:t>
            </a:r>
            <a:r>
              <a:rPr lang="en-US" dirty="0">
                <a:solidFill>
                  <a:srgbClr val="FF0000"/>
                </a:solidFill>
              </a:rPr>
              <a:t>is              my favorite hobby.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/>
              <a:t>NP</a:t>
            </a:r>
            <a:r>
              <a:rPr lang="en-US" dirty="0">
                <a:solidFill>
                  <a:srgbClr val="FF0000"/>
                </a:solidFill>
              </a:rPr>
              <a:t>                                       </a:t>
            </a:r>
            <a:r>
              <a:rPr lang="en-US" dirty="0"/>
              <a:t>VP                    NP</a:t>
            </a:r>
          </a:p>
          <a:p>
            <a:pPr marL="0" indent="0">
              <a:buNone/>
            </a:pPr>
            <a:r>
              <a:rPr lang="en-SA" dirty="0"/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9200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80A4-15CD-264F-91FC-CE0D1362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Construction of a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9F968-6C97-424D-ACC2-6634C8E13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SA" b="1" dirty="0"/>
              <a:t>HEAD:</a:t>
            </a:r>
            <a:r>
              <a:rPr lang="en-SA" dirty="0"/>
              <a:t> The head of a phrase is</a:t>
            </a:r>
            <a:r>
              <a:rPr lang="en-SA" b="1" dirty="0"/>
              <a:t> 1.</a:t>
            </a:r>
            <a:r>
              <a:rPr lang="en-SA" dirty="0"/>
              <a:t> the most essential part that </a:t>
            </a:r>
            <a:r>
              <a:rPr lang="en-SA" b="1" dirty="0"/>
              <a:t>2.</a:t>
            </a:r>
            <a:r>
              <a:rPr lang="en-SA" dirty="0"/>
              <a:t>can not be deleted.</a:t>
            </a:r>
            <a:r>
              <a:rPr lang="en-SA" b="1" dirty="0"/>
              <a:t> 3.</a:t>
            </a:r>
            <a:r>
              <a:rPr lang="en-SA" dirty="0"/>
              <a:t> It determines the type of the phrase. </a:t>
            </a:r>
          </a:p>
          <a:p>
            <a:pPr marL="514350" indent="-514350">
              <a:buAutoNum type="arabicPeriod"/>
            </a:pPr>
            <a:r>
              <a:rPr lang="en-SA" b="1" dirty="0"/>
              <a:t>Dependents (Modifiers):</a:t>
            </a:r>
            <a:r>
              <a:rPr lang="en-SA" dirty="0"/>
              <a:t> These are the words that </a:t>
            </a:r>
            <a:r>
              <a:rPr lang="en-SA" b="1" dirty="0"/>
              <a:t>1. </a:t>
            </a:r>
            <a:r>
              <a:rPr lang="en-SA" dirty="0"/>
              <a:t>come before or after the head, except the verb phrase in which the dependents come always before the head. </a:t>
            </a:r>
            <a:r>
              <a:rPr lang="en-SA" b="1" dirty="0"/>
              <a:t>2. </a:t>
            </a:r>
            <a:r>
              <a:rPr lang="en-SA" dirty="0"/>
              <a:t>They depend on the presence of the head. </a:t>
            </a:r>
            <a:r>
              <a:rPr lang="en-SA" b="1" dirty="0"/>
              <a:t>3.</a:t>
            </a:r>
            <a:r>
              <a:rPr lang="en-SA" dirty="0"/>
              <a:t> They modify their head.</a:t>
            </a:r>
          </a:p>
          <a:p>
            <a:pPr marL="0" indent="0">
              <a:buNone/>
            </a:pPr>
            <a:r>
              <a:rPr lang="en-SA" dirty="0"/>
              <a:t>a.   </a:t>
            </a:r>
            <a:r>
              <a:rPr lang="en-SA" b="1" dirty="0"/>
              <a:t>Pre- modifiers:</a:t>
            </a:r>
            <a:r>
              <a:rPr lang="en-SA" dirty="0"/>
              <a:t> These come before the head.</a:t>
            </a:r>
          </a:p>
          <a:p>
            <a:pPr marL="514350" indent="-514350">
              <a:buAutoNum type="alphaLcPeriod" startAt="2"/>
            </a:pPr>
            <a:r>
              <a:rPr lang="en-SA" b="1" dirty="0"/>
              <a:t>Post modifiers:</a:t>
            </a:r>
            <a:r>
              <a:rPr lang="en-SA" dirty="0"/>
              <a:t> These come after the head. </a:t>
            </a:r>
          </a:p>
          <a:p>
            <a:pPr marL="0" indent="0">
              <a:buNone/>
            </a:pPr>
            <a:r>
              <a:rPr lang="en-SA" dirty="0"/>
              <a:t>     </a:t>
            </a:r>
            <a:r>
              <a:rPr lang="en-SA" u="sng" dirty="0"/>
              <a:t> premodifiers</a:t>
            </a:r>
            <a:r>
              <a:rPr lang="en-SA" dirty="0"/>
              <a:t>          </a:t>
            </a:r>
            <a:r>
              <a:rPr lang="en-SA" u="sng" dirty="0"/>
              <a:t> head </a:t>
            </a:r>
            <a:r>
              <a:rPr lang="en-SA" dirty="0"/>
              <a:t>           </a:t>
            </a:r>
            <a:r>
              <a:rPr lang="en-SA" u="sng" dirty="0"/>
              <a:t> post modifiers</a:t>
            </a:r>
          </a:p>
          <a:p>
            <a:pPr marL="0" indent="0">
              <a:buNone/>
            </a:pPr>
            <a:r>
              <a:rPr lang="en-SA" dirty="0"/>
              <a:t>      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the old                      dog              that I saw yesterday</a:t>
            </a:r>
            <a:r>
              <a:rPr lang="en-SA" i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  the fatty fast            food                    /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         /                          from             a personal point of view            </a:t>
            </a:r>
          </a:p>
        </p:txBody>
      </p:sp>
    </p:spTree>
    <p:extLst>
      <p:ext uri="{BB962C8B-B14F-4D97-AF65-F5344CB8AC3E}">
        <p14:creationId xmlns:p14="http://schemas.microsoft.com/office/powerpoint/2010/main" val="3156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9935-CD45-E144-BF73-1B13F823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6C90E-D5E3-6145-A906-99A226204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 </a:t>
            </a:r>
            <a:r>
              <a:rPr lang="en-US" i="1" dirty="0">
                <a:solidFill>
                  <a:srgbClr val="FF0000"/>
                </a:solidFill>
              </a:rPr>
              <a:t>the old dog that I saw yesterday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      the cat in the hat  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  had been caught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  rather delcious </a:t>
            </a:r>
          </a:p>
          <a:p>
            <a:pPr marL="0" indent="0">
              <a:buNone/>
            </a:pPr>
            <a:r>
              <a:rPr lang="en-SA" i="1" dirty="0">
                <a:solidFill>
                  <a:srgbClr val="FF0000"/>
                </a:solidFill>
              </a:rPr>
              <a:t>       </a:t>
            </a:r>
            <a:r>
              <a:rPr lang="en-US" i="1" dirty="0">
                <a:solidFill>
                  <a:srgbClr val="FF0000"/>
                </a:solidFill>
              </a:rPr>
              <a:t>a man with tattoos and dreadlocks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effectLst/>
              </a:rPr>
              <a:t>       </a:t>
            </a:r>
            <a:r>
              <a:rPr lang="en-US" i="1" u="sng" dirty="0">
                <a:solidFill>
                  <a:srgbClr val="FF0000"/>
                </a:solidFill>
              </a:rPr>
              <a:t>Pondering over puzzles</a:t>
            </a:r>
            <a:r>
              <a:rPr lang="en-US" i="1" dirty="0">
                <a:solidFill>
                  <a:srgbClr val="FF0000"/>
                </a:solidFill>
              </a:rPr>
              <a:t> is my hobby.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      He likes </a:t>
            </a:r>
            <a:r>
              <a:rPr lang="en-US" i="1" u="sng" dirty="0">
                <a:solidFill>
                  <a:srgbClr val="FF0000"/>
                </a:solidFill>
              </a:rPr>
              <a:t>swimming in the sea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      I like </a:t>
            </a:r>
            <a:r>
              <a:rPr lang="en-US" i="1" u="sng" dirty="0">
                <a:solidFill>
                  <a:srgbClr val="FF0000"/>
                </a:solidFill>
              </a:rPr>
              <a:t>the birds twittering in trees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     Do not eat </a:t>
            </a:r>
            <a:r>
              <a:rPr lang="en-US" i="1" u="sng" dirty="0">
                <a:solidFill>
                  <a:srgbClr val="FF0000"/>
                </a:solidFill>
              </a:rPr>
              <a:t>fatty fast food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65979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1382</Words>
  <Application>Microsoft Macintosh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SYNTAX</vt:lpstr>
      <vt:lpstr>What is Syntax?</vt:lpstr>
      <vt:lpstr>What is Syntax?</vt:lpstr>
      <vt:lpstr>What is Syntax?</vt:lpstr>
      <vt:lpstr>The Area of Syntax</vt:lpstr>
      <vt:lpstr>Phrases: Definition and Construction</vt:lpstr>
      <vt:lpstr>Examples</vt:lpstr>
      <vt:lpstr>Construction of a phrase</vt:lpstr>
      <vt:lpstr>Example</vt:lpstr>
      <vt:lpstr>Types of phrases</vt:lpstr>
      <vt:lpstr>Pre-modifiers</vt:lpstr>
      <vt:lpstr>Premodifiers and Postmodifiers </vt:lpstr>
      <vt:lpstr>Order of Adjectives as Determiners</vt:lpstr>
      <vt:lpstr>Function of Noun Phrases in a sentence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Microsoft Office User</dc:creator>
  <cp:lastModifiedBy>Microsoft Office User</cp:lastModifiedBy>
  <cp:revision>10</cp:revision>
  <dcterms:created xsi:type="dcterms:W3CDTF">2021-09-18T07:02:27Z</dcterms:created>
  <dcterms:modified xsi:type="dcterms:W3CDTF">2021-10-06T08:28:12Z</dcterms:modified>
</cp:coreProperties>
</file>