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CB18B-612A-C6AF-781B-CFA055A516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A"/>
          </a:p>
        </p:txBody>
      </p:sp>
      <p:sp>
        <p:nvSpPr>
          <p:cNvPr id="3" name="Subtitle 2">
            <a:extLst>
              <a:ext uri="{FF2B5EF4-FFF2-40B4-BE49-F238E27FC236}">
                <a16:creationId xmlns:a16="http://schemas.microsoft.com/office/drawing/2014/main" id="{F74040DB-2578-6009-C5C9-7B9F849D20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A"/>
          </a:p>
        </p:txBody>
      </p:sp>
      <p:sp>
        <p:nvSpPr>
          <p:cNvPr id="4" name="Date Placeholder 3">
            <a:extLst>
              <a:ext uri="{FF2B5EF4-FFF2-40B4-BE49-F238E27FC236}">
                <a16:creationId xmlns:a16="http://schemas.microsoft.com/office/drawing/2014/main" id="{E5AC2151-6B15-71AD-6706-0FA24D6E4E16}"/>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5" name="Footer Placeholder 4">
            <a:extLst>
              <a:ext uri="{FF2B5EF4-FFF2-40B4-BE49-F238E27FC236}">
                <a16:creationId xmlns:a16="http://schemas.microsoft.com/office/drawing/2014/main" id="{2F36A775-0F64-1C31-1355-BEAA96A9A40E}"/>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5EC4FDF9-780F-08E0-D480-868135B377FE}"/>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296171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ABB0E-ECD5-C452-C9A4-99ACA1686DE4}"/>
              </a:ext>
            </a:extLst>
          </p:cNvPr>
          <p:cNvSpPr>
            <a:spLocks noGrp="1"/>
          </p:cNvSpPr>
          <p:nvPr>
            <p:ph type="title"/>
          </p:nvPr>
        </p:nvSpPr>
        <p:spPr/>
        <p:txBody>
          <a:bodyPr/>
          <a:lstStyle/>
          <a:p>
            <a:r>
              <a:rPr lang="en-US"/>
              <a:t>Click to edit Master title style</a:t>
            </a:r>
            <a:endParaRPr lang="en-SA"/>
          </a:p>
        </p:txBody>
      </p:sp>
      <p:sp>
        <p:nvSpPr>
          <p:cNvPr id="3" name="Vertical Text Placeholder 2">
            <a:extLst>
              <a:ext uri="{FF2B5EF4-FFF2-40B4-BE49-F238E27FC236}">
                <a16:creationId xmlns:a16="http://schemas.microsoft.com/office/drawing/2014/main" id="{E54D6028-E053-6D1D-D67F-4711461FA1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4584F825-B34E-18E0-F989-FB75F35EB104}"/>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5" name="Footer Placeholder 4">
            <a:extLst>
              <a:ext uri="{FF2B5EF4-FFF2-40B4-BE49-F238E27FC236}">
                <a16:creationId xmlns:a16="http://schemas.microsoft.com/office/drawing/2014/main" id="{04C2EB5D-CD42-8E85-EEF2-031D3EB59BC3}"/>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1B0BE7EA-BCD7-B92F-BC6C-933ACA7D5BD1}"/>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2867732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BAAD7A-5361-348C-6B45-C20F47FB29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A"/>
          </a:p>
        </p:txBody>
      </p:sp>
      <p:sp>
        <p:nvSpPr>
          <p:cNvPr id="3" name="Vertical Text Placeholder 2">
            <a:extLst>
              <a:ext uri="{FF2B5EF4-FFF2-40B4-BE49-F238E27FC236}">
                <a16:creationId xmlns:a16="http://schemas.microsoft.com/office/drawing/2014/main" id="{E931AB0E-BF57-E1F2-EB7D-BCB8EE529B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413668A8-7D87-A8C1-8B46-273D690F4927}"/>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5" name="Footer Placeholder 4">
            <a:extLst>
              <a:ext uri="{FF2B5EF4-FFF2-40B4-BE49-F238E27FC236}">
                <a16:creationId xmlns:a16="http://schemas.microsoft.com/office/drawing/2014/main" id="{B1F86549-C139-7E14-9BC5-C2F14C85550A}"/>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47BB81A9-C9D9-46FC-5CC7-47A08F1BF3FF}"/>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1603935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DFEB1-8568-A80F-EBE7-A2022920BE54}"/>
              </a:ext>
            </a:extLst>
          </p:cNvPr>
          <p:cNvSpPr>
            <a:spLocks noGrp="1"/>
          </p:cNvSpPr>
          <p:nvPr>
            <p:ph type="title"/>
          </p:nvPr>
        </p:nvSpPr>
        <p:spPr/>
        <p:txBody>
          <a:bodyPr/>
          <a:lstStyle/>
          <a:p>
            <a:r>
              <a:rPr lang="en-US"/>
              <a:t>Click to edit Master title style</a:t>
            </a:r>
            <a:endParaRPr lang="en-SA"/>
          </a:p>
        </p:txBody>
      </p:sp>
      <p:sp>
        <p:nvSpPr>
          <p:cNvPr id="3" name="Content Placeholder 2">
            <a:extLst>
              <a:ext uri="{FF2B5EF4-FFF2-40B4-BE49-F238E27FC236}">
                <a16:creationId xmlns:a16="http://schemas.microsoft.com/office/drawing/2014/main" id="{08C53044-BA96-EAAA-BDC0-5C8EAFE4FB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E0FEBFE7-676A-89E4-7BF2-B259973F1905}"/>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5" name="Footer Placeholder 4">
            <a:extLst>
              <a:ext uri="{FF2B5EF4-FFF2-40B4-BE49-F238E27FC236}">
                <a16:creationId xmlns:a16="http://schemas.microsoft.com/office/drawing/2014/main" id="{49F9A844-1B06-584F-9CDF-E827B6AC29A4}"/>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6B4D44FA-5A52-D16E-19D2-AD25EDA3E636}"/>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1567717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0A634-8A0F-9887-1C61-53AD7246D7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A"/>
          </a:p>
        </p:txBody>
      </p:sp>
      <p:sp>
        <p:nvSpPr>
          <p:cNvPr id="3" name="Text Placeholder 2">
            <a:extLst>
              <a:ext uri="{FF2B5EF4-FFF2-40B4-BE49-F238E27FC236}">
                <a16:creationId xmlns:a16="http://schemas.microsoft.com/office/drawing/2014/main" id="{770FB847-1F1B-E95A-81B3-551DB88F6E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B064DB-864C-C7E7-66EE-A3876CC10BC2}"/>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5" name="Footer Placeholder 4">
            <a:extLst>
              <a:ext uri="{FF2B5EF4-FFF2-40B4-BE49-F238E27FC236}">
                <a16:creationId xmlns:a16="http://schemas.microsoft.com/office/drawing/2014/main" id="{FC69591C-9E46-AA38-2849-4FBD99543781}"/>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51169086-7DC5-D314-2E13-5E336E04BE59}"/>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131432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CF1BC-0589-C05B-90D0-D3BE58791AE3}"/>
              </a:ext>
            </a:extLst>
          </p:cNvPr>
          <p:cNvSpPr>
            <a:spLocks noGrp="1"/>
          </p:cNvSpPr>
          <p:nvPr>
            <p:ph type="title"/>
          </p:nvPr>
        </p:nvSpPr>
        <p:spPr/>
        <p:txBody>
          <a:bodyPr/>
          <a:lstStyle/>
          <a:p>
            <a:r>
              <a:rPr lang="en-US"/>
              <a:t>Click to edit Master title style</a:t>
            </a:r>
            <a:endParaRPr lang="en-SA"/>
          </a:p>
        </p:txBody>
      </p:sp>
      <p:sp>
        <p:nvSpPr>
          <p:cNvPr id="3" name="Content Placeholder 2">
            <a:extLst>
              <a:ext uri="{FF2B5EF4-FFF2-40B4-BE49-F238E27FC236}">
                <a16:creationId xmlns:a16="http://schemas.microsoft.com/office/drawing/2014/main" id="{748A209E-E8B5-F711-5BA3-CA1EF11F5F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Content Placeholder 3">
            <a:extLst>
              <a:ext uri="{FF2B5EF4-FFF2-40B4-BE49-F238E27FC236}">
                <a16:creationId xmlns:a16="http://schemas.microsoft.com/office/drawing/2014/main" id="{49DCDB10-83FD-C162-0F63-ECDD96F6BF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5" name="Date Placeholder 4">
            <a:extLst>
              <a:ext uri="{FF2B5EF4-FFF2-40B4-BE49-F238E27FC236}">
                <a16:creationId xmlns:a16="http://schemas.microsoft.com/office/drawing/2014/main" id="{C3F21D00-ED6B-C4F9-29EE-C519AFC45517}"/>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6" name="Footer Placeholder 5">
            <a:extLst>
              <a:ext uri="{FF2B5EF4-FFF2-40B4-BE49-F238E27FC236}">
                <a16:creationId xmlns:a16="http://schemas.microsoft.com/office/drawing/2014/main" id="{A7E465C5-7D09-B258-41D6-B145C7847361}"/>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2261160C-8F81-21A0-4AC6-53EFFCD0A5EF}"/>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472532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3DF6C-DF3C-3C02-5D6F-9E5F05F1EFEB}"/>
              </a:ext>
            </a:extLst>
          </p:cNvPr>
          <p:cNvSpPr>
            <a:spLocks noGrp="1"/>
          </p:cNvSpPr>
          <p:nvPr>
            <p:ph type="title"/>
          </p:nvPr>
        </p:nvSpPr>
        <p:spPr>
          <a:xfrm>
            <a:off x="839788" y="365125"/>
            <a:ext cx="10515600" cy="1325563"/>
          </a:xfrm>
        </p:spPr>
        <p:txBody>
          <a:bodyPr/>
          <a:lstStyle/>
          <a:p>
            <a:r>
              <a:rPr lang="en-US"/>
              <a:t>Click to edit Master title style</a:t>
            </a:r>
            <a:endParaRPr lang="en-SA"/>
          </a:p>
        </p:txBody>
      </p:sp>
      <p:sp>
        <p:nvSpPr>
          <p:cNvPr id="3" name="Text Placeholder 2">
            <a:extLst>
              <a:ext uri="{FF2B5EF4-FFF2-40B4-BE49-F238E27FC236}">
                <a16:creationId xmlns:a16="http://schemas.microsoft.com/office/drawing/2014/main" id="{4DB3C627-A5C2-0165-82AB-D8C35E69B1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B2F6A5-AFA5-5168-5391-9C73D20A98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5" name="Text Placeholder 4">
            <a:extLst>
              <a:ext uri="{FF2B5EF4-FFF2-40B4-BE49-F238E27FC236}">
                <a16:creationId xmlns:a16="http://schemas.microsoft.com/office/drawing/2014/main" id="{882173D0-2D5C-EDA0-FE5A-5BBD0961A3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C78FC8-471E-41D0-4016-6128BCDA4F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7" name="Date Placeholder 6">
            <a:extLst>
              <a:ext uri="{FF2B5EF4-FFF2-40B4-BE49-F238E27FC236}">
                <a16:creationId xmlns:a16="http://schemas.microsoft.com/office/drawing/2014/main" id="{45DFB613-F299-724E-0AC9-4E151B406949}"/>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8" name="Footer Placeholder 7">
            <a:extLst>
              <a:ext uri="{FF2B5EF4-FFF2-40B4-BE49-F238E27FC236}">
                <a16:creationId xmlns:a16="http://schemas.microsoft.com/office/drawing/2014/main" id="{06D25126-1B36-BC8A-D173-3D40D136F3A1}"/>
              </a:ext>
            </a:extLst>
          </p:cNvPr>
          <p:cNvSpPr>
            <a:spLocks noGrp="1"/>
          </p:cNvSpPr>
          <p:nvPr>
            <p:ph type="ftr" sz="quarter" idx="11"/>
          </p:nvPr>
        </p:nvSpPr>
        <p:spPr/>
        <p:txBody>
          <a:bodyPr/>
          <a:lstStyle/>
          <a:p>
            <a:endParaRPr lang="en-SA"/>
          </a:p>
        </p:txBody>
      </p:sp>
      <p:sp>
        <p:nvSpPr>
          <p:cNvPr id="9" name="Slide Number Placeholder 8">
            <a:extLst>
              <a:ext uri="{FF2B5EF4-FFF2-40B4-BE49-F238E27FC236}">
                <a16:creationId xmlns:a16="http://schemas.microsoft.com/office/drawing/2014/main" id="{EF7EE66E-72E4-9A17-4294-E0287E15E2B4}"/>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1114217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472EF-2038-B120-8A8A-D24E6AC63962}"/>
              </a:ext>
            </a:extLst>
          </p:cNvPr>
          <p:cNvSpPr>
            <a:spLocks noGrp="1"/>
          </p:cNvSpPr>
          <p:nvPr>
            <p:ph type="title"/>
          </p:nvPr>
        </p:nvSpPr>
        <p:spPr/>
        <p:txBody>
          <a:bodyPr/>
          <a:lstStyle/>
          <a:p>
            <a:r>
              <a:rPr lang="en-US"/>
              <a:t>Click to edit Master title style</a:t>
            </a:r>
            <a:endParaRPr lang="en-SA"/>
          </a:p>
        </p:txBody>
      </p:sp>
      <p:sp>
        <p:nvSpPr>
          <p:cNvPr id="3" name="Date Placeholder 2">
            <a:extLst>
              <a:ext uri="{FF2B5EF4-FFF2-40B4-BE49-F238E27FC236}">
                <a16:creationId xmlns:a16="http://schemas.microsoft.com/office/drawing/2014/main" id="{FF1F3AAE-5ABF-0157-44A3-00E0D8A4AD5F}"/>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4" name="Footer Placeholder 3">
            <a:extLst>
              <a:ext uri="{FF2B5EF4-FFF2-40B4-BE49-F238E27FC236}">
                <a16:creationId xmlns:a16="http://schemas.microsoft.com/office/drawing/2014/main" id="{9A1DC47F-802F-FC78-E35E-E5A3C4CA4274}"/>
              </a:ext>
            </a:extLst>
          </p:cNvPr>
          <p:cNvSpPr>
            <a:spLocks noGrp="1"/>
          </p:cNvSpPr>
          <p:nvPr>
            <p:ph type="ftr" sz="quarter" idx="11"/>
          </p:nvPr>
        </p:nvSpPr>
        <p:spPr/>
        <p:txBody>
          <a:bodyPr/>
          <a:lstStyle/>
          <a:p>
            <a:endParaRPr lang="en-SA"/>
          </a:p>
        </p:txBody>
      </p:sp>
      <p:sp>
        <p:nvSpPr>
          <p:cNvPr id="5" name="Slide Number Placeholder 4">
            <a:extLst>
              <a:ext uri="{FF2B5EF4-FFF2-40B4-BE49-F238E27FC236}">
                <a16:creationId xmlns:a16="http://schemas.microsoft.com/office/drawing/2014/main" id="{C2E2622D-39FD-DB92-2CBC-5D4F3CF31A5A}"/>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395531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0BE076-0F41-8AA0-7FEA-546691EF6D73}"/>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3" name="Footer Placeholder 2">
            <a:extLst>
              <a:ext uri="{FF2B5EF4-FFF2-40B4-BE49-F238E27FC236}">
                <a16:creationId xmlns:a16="http://schemas.microsoft.com/office/drawing/2014/main" id="{8A0A2ED3-E005-16BB-998F-479BE267BB26}"/>
              </a:ext>
            </a:extLst>
          </p:cNvPr>
          <p:cNvSpPr>
            <a:spLocks noGrp="1"/>
          </p:cNvSpPr>
          <p:nvPr>
            <p:ph type="ftr" sz="quarter" idx="11"/>
          </p:nvPr>
        </p:nvSpPr>
        <p:spPr/>
        <p:txBody>
          <a:bodyPr/>
          <a:lstStyle/>
          <a:p>
            <a:endParaRPr lang="en-SA"/>
          </a:p>
        </p:txBody>
      </p:sp>
      <p:sp>
        <p:nvSpPr>
          <p:cNvPr id="4" name="Slide Number Placeholder 3">
            <a:extLst>
              <a:ext uri="{FF2B5EF4-FFF2-40B4-BE49-F238E27FC236}">
                <a16:creationId xmlns:a16="http://schemas.microsoft.com/office/drawing/2014/main" id="{3AA341F5-71F2-1150-CCDA-18BEB8D9F6A8}"/>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2114727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66479-E7CC-CC09-2EAC-CA9AF2CE4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A"/>
          </a:p>
        </p:txBody>
      </p:sp>
      <p:sp>
        <p:nvSpPr>
          <p:cNvPr id="3" name="Content Placeholder 2">
            <a:extLst>
              <a:ext uri="{FF2B5EF4-FFF2-40B4-BE49-F238E27FC236}">
                <a16:creationId xmlns:a16="http://schemas.microsoft.com/office/drawing/2014/main" id="{C746E57C-82F8-72CF-6167-390D02C71B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Text Placeholder 3">
            <a:extLst>
              <a:ext uri="{FF2B5EF4-FFF2-40B4-BE49-F238E27FC236}">
                <a16:creationId xmlns:a16="http://schemas.microsoft.com/office/drawing/2014/main" id="{C1E89956-FE83-E773-A250-DF86BA8C9B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A6ED10-F84A-2D7C-EA2A-30014567EDF7}"/>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6" name="Footer Placeholder 5">
            <a:extLst>
              <a:ext uri="{FF2B5EF4-FFF2-40B4-BE49-F238E27FC236}">
                <a16:creationId xmlns:a16="http://schemas.microsoft.com/office/drawing/2014/main" id="{2612631A-56CC-6246-D0F8-CE7ADE6EAE31}"/>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5737D3D8-E163-63B6-650A-BA742AC5B419}"/>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78993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649BE-113C-E952-57F5-55B401762A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A"/>
          </a:p>
        </p:txBody>
      </p:sp>
      <p:sp>
        <p:nvSpPr>
          <p:cNvPr id="3" name="Picture Placeholder 2">
            <a:extLst>
              <a:ext uri="{FF2B5EF4-FFF2-40B4-BE49-F238E27FC236}">
                <a16:creationId xmlns:a16="http://schemas.microsoft.com/office/drawing/2014/main" id="{890A69F0-E891-204F-8274-6BACB73BC4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A"/>
          </a:p>
        </p:txBody>
      </p:sp>
      <p:sp>
        <p:nvSpPr>
          <p:cNvPr id="4" name="Text Placeholder 3">
            <a:extLst>
              <a:ext uri="{FF2B5EF4-FFF2-40B4-BE49-F238E27FC236}">
                <a16:creationId xmlns:a16="http://schemas.microsoft.com/office/drawing/2014/main" id="{B706EC83-6B88-0F15-68E2-0865255F39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22CEE4-0C05-56CE-EB22-FC9D816BB451}"/>
              </a:ext>
            </a:extLst>
          </p:cNvPr>
          <p:cNvSpPr>
            <a:spLocks noGrp="1"/>
          </p:cNvSpPr>
          <p:nvPr>
            <p:ph type="dt" sz="half" idx="10"/>
          </p:nvPr>
        </p:nvSpPr>
        <p:spPr/>
        <p:txBody>
          <a:bodyPr/>
          <a:lstStyle/>
          <a:p>
            <a:fld id="{A382F4D9-09CF-5E4E-A1F0-DEDD49AB13D4}" type="datetimeFigureOut">
              <a:rPr lang="en-SA" smtClean="0"/>
              <a:t>16/09/2022 R</a:t>
            </a:fld>
            <a:endParaRPr lang="en-SA"/>
          </a:p>
        </p:txBody>
      </p:sp>
      <p:sp>
        <p:nvSpPr>
          <p:cNvPr id="6" name="Footer Placeholder 5">
            <a:extLst>
              <a:ext uri="{FF2B5EF4-FFF2-40B4-BE49-F238E27FC236}">
                <a16:creationId xmlns:a16="http://schemas.microsoft.com/office/drawing/2014/main" id="{61BD0E15-193C-17EE-BD90-42493E2C0517}"/>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AB7F6A8E-4D76-9CAD-0579-6DA25E90D1BC}"/>
              </a:ext>
            </a:extLst>
          </p:cNvPr>
          <p:cNvSpPr>
            <a:spLocks noGrp="1"/>
          </p:cNvSpPr>
          <p:nvPr>
            <p:ph type="sldNum" sz="quarter" idx="12"/>
          </p:nvPr>
        </p:nvSpPr>
        <p:spPr/>
        <p:txBody>
          <a:bodyPr/>
          <a:lstStyle/>
          <a:p>
            <a:fld id="{133F8A48-8A2A-A94D-9871-B69E2CD29981}" type="slidenum">
              <a:rPr lang="en-SA" smtClean="0"/>
              <a:t>‹#›</a:t>
            </a:fld>
            <a:endParaRPr lang="en-SA"/>
          </a:p>
        </p:txBody>
      </p:sp>
    </p:spTree>
    <p:extLst>
      <p:ext uri="{BB962C8B-B14F-4D97-AF65-F5344CB8AC3E}">
        <p14:creationId xmlns:p14="http://schemas.microsoft.com/office/powerpoint/2010/main" val="1345726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971D3C-7C5F-D65C-05E2-B0A9F3CEA5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A"/>
          </a:p>
        </p:txBody>
      </p:sp>
      <p:sp>
        <p:nvSpPr>
          <p:cNvPr id="3" name="Text Placeholder 2">
            <a:extLst>
              <a:ext uri="{FF2B5EF4-FFF2-40B4-BE49-F238E27FC236}">
                <a16:creationId xmlns:a16="http://schemas.microsoft.com/office/drawing/2014/main" id="{3649B362-0967-C105-58BC-CDEA3C9BD0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7F2FFBEB-F2A1-D3AD-73AB-4C5407E8CF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2F4D9-09CF-5E4E-A1F0-DEDD49AB13D4}" type="datetimeFigureOut">
              <a:rPr lang="en-SA" smtClean="0"/>
              <a:t>16/09/2022 R</a:t>
            </a:fld>
            <a:endParaRPr lang="en-SA"/>
          </a:p>
        </p:txBody>
      </p:sp>
      <p:sp>
        <p:nvSpPr>
          <p:cNvPr id="5" name="Footer Placeholder 4">
            <a:extLst>
              <a:ext uri="{FF2B5EF4-FFF2-40B4-BE49-F238E27FC236}">
                <a16:creationId xmlns:a16="http://schemas.microsoft.com/office/drawing/2014/main" id="{16DAD27E-A034-86A4-2A6B-BDFFDE0BA9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A"/>
          </a:p>
        </p:txBody>
      </p:sp>
      <p:sp>
        <p:nvSpPr>
          <p:cNvPr id="6" name="Slide Number Placeholder 5">
            <a:extLst>
              <a:ext uri="{FF2B5EF4-FFF2-40B4-BE49-F238E27FC236}">
                <a16:creationId xmlns:a16="http://schemas.microsoft.com/office/drawing/2014/main" id="{31FEA28F-A411-AA94-2F4E-25BEF68497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F8A48-8A2A-A94D-9871-B69E2CD29981}" type="slidenum">
              <a:rPr lang="en-SA" smtClean="0"/>
              <a:t>‹#›</a:t>
            </a:fld>
            <a:endParaRPr lang="en-SA"/>
          </a:p>
        </p:txBody>
      </p:sp>
    </p:spTree>
    <p:extLst>
      <p:ext uri="{BB962C8B-B14F-4D97-AF65-F5344CB8AC3E}">
        <p14:creationId xmlns:p14="http://schemas.microsoft.com/office/powerpoint/2010/main" val="253068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8CD8-DB8A-D97A-ECA5-4BE570915742}"/>
              </a:ext>
            </a:extLst>
          </p:cNvPr>
          <p:cNvSpPr>
            <a:spLocks noGrp="1"/>
          </p:cNvSpPr>
          <p:nvPr>
            <p:ph type="ctrTitle"/>
          </p:nvPr>
        </p:nvSpPr>
        <p:spPr/>
        <p:txBody>
          <a:bodyPr/>
          <a:lstStyle/>
          <a:p>
            <a:r>
              <a:rPr lang="en-SA" dirty="0"/>
              <a:t>Grammar in Context</a:t>
            </a:r>
          </a:p>
        </p:txBody>
      </p:sp>
      <p:sp>
        <p:nvSpPr>
          <p:cNvPr id="3" name="Subtitle 2">
            <a:extLst>
              <a:ext uri="{FF2B5EF4-FFF2-40B4-BE49-F238E27FC236}">
                <a16:creationId xmlns:a16="http://schemas.microsoft.com/office/drawing/2014/main" id="{911F0F7F-926A-2C8B-1284-014189470968}"/>
              </a:ext>
            </a:extLst>
          </p:cNvPr>
          <p:cNvSpPr>
            <a:spLocks noGrp="1"/>
          </p:cNvSpPr>
          <p:nvPr>
            <p:ph type="subTitle" idx="1"/>
          </p:nvPr>
        </p:nvSpPr>
        <p:spPr/>
        <p:txBody>
          <a:bodyPr/>
          <a:lstStyle/>
          <a:p>
            <a:r>
              <a:rPr lang="en-SA"/>
              <a:t>WEEKS </a:t>
            </a:r>
            <a:r>
              <a:rPr lang="en-SA" dirty="0"/>
              <a:t>1 - 3</a:t>
            </a:r>
          </a:p>
          <a:p>
            <a:r>
              <a:rPr lang="en-SA" dirty="0"/>
              <a:t>JWAN AHMED MUSTAFA</a:t>
            </a:r>
          </a:p>
          <a:p>
            <a:endParaRPr lang="en-SA" dirty="0"/>
          </a:p>
        </p:txBody>
      </p:sp>
    </p:spTree>
    <p:extLst>
      <p:ext uri="{BB962C8B-B14F-4D97-AF65-F5344CB8AC3E}">
        <p14:creationId xmlns:p14="http://schemas.microsoft.com/office/powerpoint/2010/main" val="22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23ACA-CD32-8AE6-BB60-767B66318BF9}"/>
              </a:ext>
            </a:extLst>
          </p:cNvPr>
          <p:cNvSpPr>
            <a:spLocks noGrp="1"/>
          </p:cNvSpPr>
          <p:nvPr>
            <p:ph type="title"/>
          </p:nvPr>
        </p:nvSpPr>
        <p:spPr/>
        <p:txBody>
          <a:bodyPr/>
          <a:lstStyle/>
          <a:p>
            <a:r>
              <a:rPr lang="en-US" dirty="0"/>
              <a:t>Because of </a:t>
            </a:r>
            <a:r>
              <a:rPr lang="en-US" b="1" i="1" dirty="0">
                <a:solidFill>
                  <a:srgbClr val="FF0000"/>
                </a:solidFill>
              </a:rPr>
              <a:t>I</a:t>
            </a:r>
            <a:r>
              <a:rPr lang="en-SA" b="1" i="1" dirty="0">
                <a:solidFill>
                  <a:srgbClr val="FF0000"/>
                </a:solidFill>
              </a:rPr>
              <a:t>F</a:t>
            </a:r>
            <a:r>
              <a:rPr lang="en-SA" dirty="0"/>
              <a:t>s they can’t have their vacation </a:t>
            </a:r>
          </a:p>
        </p:txBody>
      </p:sp>
      <p:sp>
        <p:nvSpPr>
          <p:cNvPr id="3" name="Content Placeholder 2">
            <a:extLst>
              <a:ext uri="{FF2B5EF4-FFF2-40B4-BE49-F238E27FC236}">
                <a16:creationId xmlns:a16="http://schemas.microsoft.com/office/drawing/2014/main" id="{C2C9FC83-F5E5-7589-2E0E-D4512598912D}"/>
              </a:ext>
            </a:extLst>
          </p:cNvPr>
          <p:cNvSpPr>
            <a:spLocks noGrp="1"/>
          </p:cNvSpPr>
          <p:nvPr>
            <p:ph idx="1"/>
          </p:nvPr>
        </p:nvSpPr>
        <p:spPr/>
        <p:txBody>
          <a:bodyPr>
            <a:normAutofit fontScale="92500" lnSpcReduction="20000"/>
          </a:bodyPr>
          <a:lstStyle/>
          <a:p>
            <a:r>
              <a:rPr lang="en-US" dirty="0"/>
              <a:t>For each of the past eight years, </a:t>
            </a:r>
            <a:r>
              <a:rPr lang="en-US" b="1" dirty="0"/>
              <a:t>Janice</a:t>
            </a:r>
            <a:r>
              <a:rPr lang="en-US" dirty="0"/>
              <a:t> and </a:t>
            </a:r>
            <a:r>
              <a:rPr lang="en-US" b="1" dirty="0"/>
              <a:t>Kurt</a:t>
            </a:r>
            <a:r>
              <a:rPr lang="en-US" dirty="0"/>
              <a:t> have spent their vacation time at home, either working in the garden or fixing up the house. This year, however, they are planning to spend their July vacation somewhere else. They’ve checked the Internet for weather information about areas of the country they might like to visit. They are really eager to travel somewhere soon. In fact, if they had free time right now, they would take their vacation immediately, but they can’t leave right now. They still have a couple of months to explore their options. </a:t>
            </a:r>
          </a:p>
          <a:p>
            <a:r>
              <a:rPr lang="en-US" dirty="0"/>
              <a:t>So far, they have learned the following information. If they want to spend their time near the water, they will have a hard time choosing among dozens of outstanding beach resorts. For example, if they go to the beach in Atlantic City, New Jersey, the air temperature will be in the mid-70s in July, and the water temperature will be in the low 70s. That’s very appealing to them.</a:t>
            </a:r>
            <a:endParaRPr lang="en-SA" dirty="0"/>
          </a:p>
        </p:txBody>
      </p:sp>
    </p:spTree>
    <p:extLst>
      <p:ext uri="{BB962C8B-B14F-4D97-AF65-F5344CB8AC3E}">
        <p14:creationId xmlns:p14="http://schemas.microsoft.com/office/powerpoint/2010/main" val="3320916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F7C3A-D119-D147-D545-C77814187D87}"/>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E600FAD9-D32A-14D3-7DAF-6CD5DD94E1C5}"/>
              </a:ext>
            </a:extLst>
          </p:cNvPr>
          <p:cNvSpPr>
            <a:spLocks noGrp="1"/>
          </p:cNvSpPr>
          <p:nvPr>
            <p:ph idx="1"/>
          </p:nvPr>
        </p:nvSpPr>
        <p:spPr/>
        <p:txBody>
          <a:bodyPr>
            <a:normAutofit fontScale="92500" lnSpcReduction="20000"/>
          </a:bodyPr>
          <a:lstStyle/>
          <a:p>
            <a:r>
              <a:rPr lang="en-US" dirty="0"/>
              <a:t>On the other hand, if they chose to visit Miami Beach in July, both the air and the water temperatures would be considerably warmer, around 85 degrees. That sounds wonderful to them, too. Janice and Kurt also like to go camping, so vacationing in the mountains is another option. They could choose to visit the Rocky Mountains in Colorado if they wanted cooler weather. In July, the temperature in the mountains can range from a high of 80 degrees to a low of 40 degrees. If they go to the Rockies, they will certainly have to plan for this type of weather variation.</a:t>
            </a:r>
          </a:p>
          <a:p>
            <a:r>
              <a:rPr lang="en-US" dirty="0"/>
              <a:t>It is without a doubt a tough decision that Janice and Kurt are facing. They wish they were able to go to all of the places they have researched. If they had more money and more time, they would be able to do exactly that. In fact, they would have gone to both the beach and the mountains this year if they hadn’t recently spent so much of their savings on a new big-screen TV. They wish they had realized this earlier! </a:t>
            </a:r>
            <a:endParaRPr lang="en-SA" dirty="0"/>
          </a:p>
        </p:txBody>
      </p:sp>
    </p:spTree>
    <p:extLst>
      <p:ext uri="{BB962C8B-B14F-4D97-AF65-F5344CB8AC3E}">
        <p14:creationId xmlns:p14="http://schemas.microsoft.com/office/powerpoint/2010/main" val="1031464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2712-71F0-DDA0-7265-F015278760BD}"/>
              </a:ext>
            </a:extLst>
          </p:cNvPr>
          <p:cNvSpPr>
            <a:spLocks noGrp="1"/>
          </p:cNvSpPr>
          <p:nvPr>
            <p:ph type="title"/>
          </p:nvPr>
        </p:nvSpPr>
        <p:spPr/>
        <p:txBody>
          <a:bodyPr/>
          <a:lstStyle/>
          <a:p>
            <a:r>
              <a:rPr lang="en-US" dirty="0"/>
              <a:t>WHAT IS A CONDITIONAL SENTENCE? </a:t>
            </a:r>
            <a:endParaRPr lang="en-SA" dirty="0"/>
          </a:p>
        </p:txBody>
      </p:sp>
      <p:sp>
        <p:nvSpPr>
          <p:cNvPr id="3" name="Content Placeholder 2">
            <a:extLst>
              <a:ext uri="{FF2B5EF4-FFF2-40B4-BE49-F238E27FC236}">
                <a16:creationId xmlns:a16="http://schemas.microsoft.com/office/drawing/2014/main" id="{54931AD2-48B7-8995-A77C-A3F72B43F312}"/>
              </a:ext>
            </a:extLst>
          </p:cNvPr>
          <p:cNvSpPr>
            <a:spLocks noGrp="1"/>
          </p:cNvSpPr>
          <p:nvPr>
            <p:ph idx="1"/>
          </p:nvPr>
        </p:nvSpPr>
        <p:spPr/>
        <p:txBody>
          <a:bodyPr/>
          <a:lstStyle/>
          <a:p>
            <a:pPr marL="0" indent="0">
              <a:buNone/>
            </a:pPr>
            <a:r>
              <a:rPr lang="en-US" b="1" dirty="0"/>
              <a:t>Conditional sentences </a:t>
            </a:r>
            <a:r>
              <a:rPr lang="en-US" dirty="0"/>
              <a:t>have two parts or clauses that give a condition in the</a:t>
            </a:r>
            <a:r>
              <a:rPr lang="en-US" b="1" dirty="0"/>
              <a:t> dependent </a:t>
            </a:r>
            <a:r>
              <a:rPr lang="en-US" dirty="0"/>
              <a:t>clause and a result in the </a:t>
            </a:r>
            <a:r>
              <a:rPr lang="en-US" b="1" dirty="0"/>
              <a:t>independent</a:t>
            </a:r>
            <a:r>
              <a:rPr lang="en-US" dirty="0"/>
              <a:t> clause. The most obvious condition clause usually contains an</a:t>
            </a:r>
            <a:r>
              <a:rPr lang="en-US" b="1" i="1" dirty="0"/>
              <a:t> if </a:t>
            </a:r>
            <a:r>
              <a:rPr lang="en-US" dirty="0"/>
              <a:t>statement. There are several different forms of conditional sentences that allow the writer to express various meanings using different tenses. </a:t>
            </a:r>
          </a:p>
          <a:p>
            <a:r>
              <a:rPr lang="en-US" dirty="0"/>
              <a:t>Forms of conditional sentences in English are </a:t>
            </a:r>
            <a:r>
              <a:rPr lang="en-US" b="1" i="1" dirty="0"/>
              <a:t>if</a:t>
            </a:r>
            <a:r>
              <a:rPr lang="en-US" dirty="0"/>
              <a:t>, </a:t>
            </a:r>
            <a:r>
              <a:rPr lang="en-US" b="1" i="1" dirty="0"/>
              <a:t>if only</a:t>
            </a:r>
            <a:r>
              <a:rPr lang="en-US" dirty="0"/>
              <a:t>, </a:t>
            </a:r>
            <a:r>
              <a:rPr lang="en-US" b="1" i="1" dirty="0"/>
              <a:t>only if</a:t>
            </a:r>
            <a:r>
              <a:rPr lang="en-US" dirty="0"/>
              <a:t>, </a:t>
            </a:r>
            <a:r>
              <a:rPr lang="en-US" b="1" i="1" dirty="0"/>
              <a:t>unless</a:t>
            </a:r>
            <a:r>
              <a:rPr lang="en-US" dirty="0"/>
              <a:t>, </a:t>
            </a:r>
            <a:r>
              <a:rPr lang="en-US" b="1" i="1" dirty="0"/>
              <a:t>as long as</a:t>
            </a:r>
            <a:r>
              <a:rPr lang="en-US" dirty="0"/>
              <a:t>, </a:t>
            </a:r>
            <a:r>
              <a:rPr lang="en-US" b="1" i="1" dirty="0"/>
              <a:t>as soon as</a:t>
            </a:r>
            <a:r>
              <a:rPr lang="en-US" dirty="0"/>
              <a:t>, </a:t>
            </a:r>
            <a:r>
              <a:rPr lang="en-US" b="1" i="1" dirty="0"/>
              <a:t>provided that</a:t>
            </a:r>
            <a:r>
              <a:rPr lang="en-US" dirty="0"/>
              <a:t>, </a:t>
            </a:r>
            <a:r>
              <a:rPr lang="en-US" b="1" i="1" dirty="0"/>
              <a:t>in case</a:t>
            </a:r>
            <a:r>
              <a:rPr lang="en-US" dirty="0"/>
              <a:t>.</a:t>
            </a:r>
          </a:p>
          <a:p>
            <a:r>
              <a:rPr lang="en-US" dirty="0"/>
              <a:t>Conditionals with </a:t>
            </a:r>
            <a:r>
              <a:rPr lang="en-US" b="1" i="1" dirty="0"/>
              <a:t>if</a:t>
            </a:r>
            <a:r>
              <a:rPr lang="en-US" dirty="0"/>
              <a:t> have five types; </a:t>
            </a:r>
            <a:r>
              <a:rPr lang="en-US" b="1" i="1" dirty="0"/>
              <a:t>zero</a:t>
            </a:r>
            <a:r>
              <a:rPr lang="en-US" dirty="0"/>
              <a:t> (true), </a:t>
            </a:r>
            <a:r>
              <a:rPr lang="en-US" b="1" i="1" dirty="0"/>
              <a:t>first</a:t>
            </a:r>
            <a:r>
              <a:rPr lang="en-US" dirty="0"/>
              <a:t> </a:t>
            </a:r>
            <a:r>
              <a:rPr lang="en-US" dirty="0">
                <a:solidFill>
                  <a:srgbClr val="FF0000"/>
                </a:solidFill>
                <a:latin typeface="Times New Roman" panose="02020603050405020304" pitchFamily="18" charset="0"/>
                <a:cs typeface="Times New Roman" panose="02020603050405020304" pitchFamily="18" charset="0"/>
              </a:rPr>
              <a:t>I </a:t>
            </a:r>
            <a:r>
              <a:rPr lang="en-US" dirty="0"/>
              <a:t>(real), </a:t>
            </a:r>
            <a:r>
              <a:rPr lang="en-US" b="1" i="1" dirty="0"/>
              <a:t>second</a:t>
            </a:r>
            <a:r>
              <a:rPr lang="en-US" dirty="0"/>
              <a:t> </a:t>
            </a:r>
            <a:r>
              <a:rPr lang="en-US" dirty="0">
                <a:solidFill>
                  <a:srgbClr val="FF0000"/>
                </a:solidFill>
                <a:latin typeface="Times New Roman" panose="02020603050405020304" pitchFamily="18" charset="0"/>
                <a:cs typeface="Times New Roman" panose="02020603050405020304" pitchFamily="18" charset="0"/>
              </a:rPr>
              <a:t>II</a:t>
            </a:r>
            <a:r>
              <a:rPr lang="en-US" dirty="0"/>
              <a:t> (unreal), </a:t>
            </a:r>
            <a:r>
              <a:rPr lang="en-US" b="1" i="1" dirty="0"/>
              <a:t>third</a:t>
            </a:r>
            <a:r>
              <a:rPr lang="en-US" dirty="0"/>
              <a:t> </a:t>
            </a:r>
            <a:r>
              <a:rPr lang="en-US" dirty="0">
                <a:solidFill>
                  <a:srgbClr val="FF0000"/>
                </a:solidFill>
                <a:latin typeface="Times New Roman" panose="02020603050405020304" pitchFamily="18" charset="0"/>
                <a:cs typeface="Times New Roman" panose="02020603050405020304" pitchFamily="18" charset="0"/>
              </a:rPr>
              <a:t>III</a:t>
            </a:r>
            <a:r>
              <a:rPr lang="en-US" dirty="0"/>
              <a:t> (past unfulfilled condition), and </a:t>
            </a:r>
            <a:r>
              <a:rPr lang="en-US" b="1" i="1" dirty="0"/>
              <a:t>mixed</a:t>
            </a:r>
            <a:r>
              <a:rPr lang="en-US" dirty="0"/>
              <a:t> (unfulfilled past condition that is connected with present).</a:t>
            </a:r>
            <a:endParaRPr lang="en-SA" dirty="0"/>
          </a:p>
        </p:txBody>
      </p:sp>
    </p:spTree>
    <p:extLst>
      <p:ext uri="{BB962C8B-B14F-4D97-AF65-F5344CB8AC3E}">
        <p14:creationId xmlns:p14="http://schemas.microsoft.com/office/powerpoint/2010/main" val="187155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9ACE5-FD9C-5890-7B34-534898B8363C}"/>
              </a:ext>
            </a:extLst>
          </p:cNvPr>
          <p:cNvSpPr>
            <a:spLocks noGrp="1"/>
          </p:cNvSpPr>
          <p:nvPr>
            <p:ph type="title"/>
          </p:nvPr>
        </p:nvSpPr>
        <p:spPr/>
        <p:txBody>
          <a:bodyPr/>
          <a:lstStyle/>
          <a:p>
            <a:r>
              <a:rPr lang="en-SA" dirty="0"/>
              <a:t>WHY CONDITIONAL SENTENCES ARE USED</a:t>
            </a:r>
          </a:p>
        </p:txBody>
      </p:sp>
      <p:sp>
        <p:nvSpPr>
          <p:cNvPr id="3" name="Content Placeholder 2">
            <a:extLst>
              <a:ext uri="{FF2B5EF4-FFF2-40B4-BE49-F238E27FC236}">
                <a16:creationId xmlns:a16="http://schemas.microsoft.com/office/drawing/2014/main" id="{C8F8C690-6B3D-D2B7-1220-9933D9D9DA8B}"/>
              </a:ext>
            </a:extLst>
          </p:cNvPr>
          <p:cNvSpPr>
            <a:spLocks noGrp="1"/>
          </p:cNvSpPr>
          <p:nvPr>
            <p:ph idx="1"/>
          </p:nvPr>
        </p:nvSpPr>
        <p:spPr/>
        <p:txBody>
          <a:bodyPr>
            <a:normAutofit fontScale="70000" lnSpcReduction="20000"/>
          </a:bodyPr>
          <a:lstStyle/>
          <a:p>
            <a:r>
              <a:rPr lang="en-US" dirty="0"/>
              <a:t>Conditionals can be categorized as </a:t>
            </a:r>
            <a:r>
              <a:rPr lang="en-US" b="1" dirty="0"/>
              <a:t>real</a:t>
            </a:r>
            <a:r>
              <a:rPr lang="en-US" dirty="0"/>
              <a:t> and</a:t>
            </a:r>
            <a:r>
              <a:rPr lang="en-US" b="1" dirty="0"/>
              <a:t> unreal</a:t>
            </a:r>
            <a:r>
              <a:rPr lang="en-US" dirty="0"/>
              <a:t>. </a:t>
            </a:r>
          </a:p>
          <a:p>
            <a:pPr marL="514350" indent="-514350">
              <a:buAutoNum type="arabicPeriod"/>
            </a:pPr>
            <a:r>
              <a:rPr lang="en-US" b="1" dirty="0"/>
              <a:t>Zero</a:t>
            </a:r>
            <a:r>
              <a:rPr lang="en-US" dirty="0"/>
              <a:t> and</a:t>
            </a:r>
            <a:r>
              <a:rPr lang="en-US" b="1" dirty="0"/>
              <a:t> first </a:t>
            </a:r>
            <a:r>
              <a:rPr lang="en-US" dirty="0"/>
              <a:t>conditionals are possible as they deal with things that are</a:t>
            </a:r>
          </a:p>
          <a:p>
            <a:pPr marL="0" indent="0">
              <a:buNone/>
            </a:pPr>
            <a:r>
              <a:rPr lang="en-US" dirty="0"/>
              <a:t>       </a:t>
            </a:r>
            <a:r>
              <a:rPr lang="en-US" b="1" dirty="0"/>
              <a:t>generally true </a:t>
            </a:r>
            <a:r>
              <a:rPr lang="en-US" dirty="0"/>
              <a:t>or that could be true in the future. </a:t>
            </a:r>
          </a:p>
          <a:p>
            <a:pPr marL="0" indent="0">
              <a:buNone/>
            </a:pPr>
            <a:endParaRPr lang="en-US" dirty="0"/>
          </a:p>
          <a:p>
            <a:pPr marL="514350" indent="-514350">
              <a:buAutoNum type="arabicPeriod" startAt="2"/>
            </a:pPr>
            <a:r>
              <a:rPr lang="en-US" b="1" dirty="0"/>
              <a:t>Second, third, and mixed</a:t>
            </a:r>
            <a:r>
              <a:rPr lang="en-US" dirty="0"/>
              <a:t> conditionals are impossible because they are</a:t>
            </a:r>
          </a:p>
          <a:p>
            <a:pPr marL="0" indent="0">
              <a:buNone/>
            </a:pPr>
            <a:r>
              <a:rPr lang="en-US" dirty="0"/>
              <a:t>       either hypothetical or concerned with events in the past that we cannot</a:t>
            </a:r>
          </a:p>
          <a:p>
            <a:pPr marL="0" indent="0">
              <a:buNone/>
            </a:pPr>
            <a:r>
              <a:rPr lang="en-US" dirty="0"/>
              <a:t>       change. Real Conditionals:</a:t>
            </a:r>
            <a:r>
              <a:rPr lang="en-US" b="1" u="sng" dirty="0"/>
              <a:t> </a:t>
            </a:r>
          </a:p>
          <a:p>
            <a:pPr marL="0" indent="0">
              <a:buNone/>
            </a:pPr>
            <a:r>
              <a:rPr lang="en-US" b="1" u="sng" dirty="0"/>
              <a:t>NOTE:</a:t>
            </a:r>
            <a:r>
              <a:rPr lang="en-US" b="1" dirty="0"/>
              <a:t> (1) </a:t>
            </a:r>
            <a:r>
              <a:rPr lang="en-US" dirty="0"/>
              <a:t>In the second conditional, the simple past is used in the condition clause. If the </a:t>
            </a:r>
            <a:r>
              <a:rPr lang="en-US" b="1" i="1" dirty="0"/>
              <a:t>(be)</a:t>
            </a:r>
            <a:r>
              <a:rPr lang="en-US" dirty="0"/>
              <a:t> verb is being used, it is typical to use </a:t>
            </a:r>
            <a:r>
              <a:rPr lang="en-US" b="1" i="1" dirty="0"/>
              <a:t>were</a:t>
            </a:r>
            <a:r>
              <a:rPr lang="en-US" dirty="0"/>
              <a:t> in more formal contexts. If you’re speaking informally though, </a:t>
            </a:r>
            <a:r>
              <a:rPr lang="en-US" b="1" i="1" dirty="0"/>
              <a:t>was</a:t>
            </a:r>
            <a:r>
              <a:rPr lang="en-US" dirty="0"/>
              <a:t> is more usual. </a:t>
            </a:r>
          </a:p>
          <a:p>
            <a:pPr marL="0" indent="0">
              <a:buNone/>
            </a:pPr>
            <a:r>
              <a:rPr lang="en-US" dirty="0"/>
              <a:t>Formal:     </a:t>
            </a:r>
            <a:r>
              <a:rPr lang="en-US" i="1" dirty="0">
                <a:solidFill>
                  <a:srgbClr val="FF0000"/>
                </a:solidFill>
              </a:rPr>
              <a:t>If I were you, I would drink more water.</a:t>
            </a:r>
            <a:r>
              <a:rPr lang="en-US" dirty="0"/>
              <a:t> </a:t>
            </a:r>
          </a:p>
          <a:p>
            <a:pPr marL="0" indent="0">
              <a:buNone/>
            </a:pPr>
            <a:r>
              <a:rPr lang="en-US" dirty="0"/>
              <a:t>Informal:  </a:t>
            </a:r>
            <a:r>
              <a:rPr lang="en-US" i="1" dirty="0">
                <a:solidFill>
                  <a:srgbClr val="FF0000"/>
                </a:solidFill>
              </a:rPr>
              <a:t>If I was you, I wouldn’t stay out so late.</a:t>
            </a:r>
          </a:p>
          <a:p>
            <a:pPr marL="0" indent="0">
              <a:buNone/>
            </a:pPr>
            <a:r>
              <a:rPr lang="en-SA" b="1" dirty="0"/>
              <a:t>(2) </a:t>
            </a:r>
            <a:r>
              <a:rPr lang="en-US" dirty="0"/>
              <a:t>T</a:t>
            </a:r>
            <a:r>
              <a:rPr lang="en-SA" dirty="0"/>
              <a:t>he form of second condition is </a:t>
            </a:r>
            <a:r>
              <a:rPr lang="en-SA" b="1" i="1" dirty="0"/>
              <a:t>past</a:t>
            </a:r>
            <a:r>
              <a:rPr lang="en-SA" dirty="0"/>
              <a:t>, but the meaning is </a:t>
            </a:r>
            <a:r>
              <a:rPr lang="en-SA" b="1" i="1" dirty="0"/>
              <a:t>present</a:t>
            </a:r>
            <a:r>
              <a:rPr lang="en-SA" dirty="0"/>
              <a:t>, just like</a:t>
            </a:r>
            <a:r>
              <a:rPr lang="en-SA" b="1" i="1" dirty="0"/>
              <a:t> wish.</a:t>
            </a:r>
          </a:p>
        </p:txBody>
      </p:sp>
    </p:spTree>
    <p:extLst>
      <p:ext uri="{BB962C8B-B14F-4D97-AF65-F5344CB8AC3E}">
        <p14:creationId xmlns:p14="http://schemas.microsoft.com/office/powerpoint/2010/main" val="145580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CA0C7-2A16-183F-0918-9E576E91CEF0}"/>
              </a:ext>
            </a:extLst>
          </p:cNvPr>
          <p:cNvSpPr>
            <a:spLocks noGrp="1"/>
          </p:cNvSpPr>
          <p:nvPr>
            <p:ph type="title"/>
          </p:nvPr>
        </p:nvSpPr>
        <p:spPr/>
        <p:txBody>
          <a:bodyPr/>
          <a:lstStyle/>
          <a:p>
            <a:r>
              <a:rPr lang="en-SA" dirty="0"/>
              <a:t>CONDITIONALS WITH </a:t>
            </a:r>
            <a:r>
              <a:rPr lang="en-SA" b="1" i="1" dirty="0">
                <a:solidFill>
                  <a:srgbClr val="0070C0"/>
                </a:solidFill>
              </a:rPr>
              <a:t>IF</a:t>
            </a:r>
          </a:p>
        </p:txBody>
      </p:sp>
      <p:sp>
        <p:nvSpPr>
          <p:cNvPr id="3" name="Content Placeholder 2">
            <a:extLst>
              <a:ext uri="{FF2B5EF4-FFF2-40B4-BE49-F238E27FC236}">
                <a16:creationId xmlns:a16="http://schemas.microsoft.com/office/drawing/2014/main" id="{EB2D232F-B899-0B52-47EC-19F2C9C01834}"/>
              </a:ext>
            </a:extLst>
          </p:cNvPr>
          <p:cNvSpPr>
            <a:spLocks noGrp="1"/>
          </p:cNvSpPr>
          <p:nvPr>
            <p:ph idx="1"/>
          </p:nvPr>
        </p:nvSpPr>
        <p:spPr/>
        <p:txBody>
          <a:bodyPr/>
          <a:lstStyle/>
          <a:p>
            <a:pPr marL="0" indent="0">
              <a:buNone/>
            </a:pPr>
            <a:r>
              <a:rPr lang="en-US" b="1" dirty="0"/>
              <a:t>   Condition (if) clause + result clause</a:t>
            </a:r>
          </a:p>
          <a:p>
            <a:pPr marL="0" indent="0">
              <a:buNone/>
            </a:pPr>
            <a:r>
              <a:rPr lang="en-US" b="1" dirty="0"/>
              <a:t>1. </a:t>
            </a:r>
            <a:r>
              <a:rPr lang="en-US" dirty="0"/>
              <a:t>ZERO CONDITIONAL:</a:t>
            </a:r>
          </a:p>
          <a:p>
            <a:pPr marL="0" indent="0">
              <a:buNone/>
            </a:pPr>
            <a:r>
              <a:rPr lang="en-US" dirty="0"/>
              <a:t>The zero conditional uses the </a:t>
            </a:r>
            <a:r>
              <a:rPr lang="en-US" b="1" dirty="0"/>
              <a:t>present tense </a:t>
            </a:r>
            <a:r>
              <a:rPr lang="en-US" dirty="0"/>
              <a:t>in both clauses and is used to talk about something that is always or generally </a:t>
            </a:r>
            <a:r>
              <a:rPr lang="en-US" b="1" dirty="0"/>
              <a:t>true</a:t>
            </a:r>
            <a:r>
              <a:rPr lang="en-US" dirty="0"/>
              <a:t>. The present tense signifies that these actions are both </a:t>
            </a:r>
            <a:r>
              <a:rPr lang="en-US" b="1" dirty="0"/>
              <a:t>possible and typical</a:t>
            </a:r>
            <a:r>
              <a:rPr lang="en-US" dirty="0"/>
              <a:t>.</a:t>
            </a:r>
          </a:p>
          <a:p>
            <a:pPr marL="0" indent="0">
              <a:buNone/>
            </a:pPr>
            <a:r>
              <a:rPr lang="en-US" u="sng" dirty="0"/>
              <a:t>Form:</a:t>
            </a:r>
            <a:r>
              <a:rPr lang="en-US" dirty="0"/>
              <a:t> </a:t>
            </a:r>
            <a:r>
              <a:rPr lang="en-US" b="1" i="1" dirty="0"/>
              <a:t>If </a:t>
            </a:r>
            <a:r>
              <a:rPr lang="en-US" dirty="0"/>
              <a:t>+ simple present, simple present </a:t>
            </a:r>
          </a:p>
          <a:p>
            <a:pPr marL="0" indent="0">
              <a:buNone/>
            </a:pPr>
            <a:r>
              <a:rPr lang="en-US" dirty="0"/>
              <a:t>    </a:t>
            </a:r>
            <a:r>
              <a:rPr lang="en-US" i="1" dirty="0">
                <a:solidFill>
                  <a:srgbClr val="FF0000"/>
                </a:solidFill>
              </a:rPr>
              <a:t>If it rains, the ground gets wet.</a:t>
            </a:r>
          </a:p>
          <a:p>
            <a:pPr marL="0" indent="0">
              <a:buNone/>
            </a:pPr>
            <a:r>
              <a:rPr lang="en-US" b="1" i="1" dirty="0">
                <a:solidFill>
                  <a:srgbClr val="FF0000"/>
                </a:solidFill>
              </a:rPr>
              <a:t>    </a:t>
            </a:r>
            <a:r>
              <a:rPr lang="en-US" i="1" dirty="0">
                <a:solidFill>
                  <a:srgbClr val="FF0000"/>
                </a:solidFill>
              </a:rPr>
              <a:t>If you press this button, the light comes on.</a:t>
            </a:r>
            <a:endParaRPr lang="en-SA" i="1" dirty="0">
              <a:solidFill>
                <a:srgbClr val="FF0000"/>
              </a:solidFill>
            </a:endParaRPr>
          </a:p>
        </p:txBody>
      </p:sp>
    </p:spTree>
    <p:extLst>
      <p:ext uri="{BB962C8B-B14F-4D97-AF65-F5344CB8AC3E}">
        <p14:creationId xmlns:p14="http://schemas.microsoft.com/office/powerpoint/2010/main" val="3162954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D91F-2890-647A-B1B6-FDDEE8050635}"/>
              </a:ext>
            </a:extLst>
          </p:cNvPr>
          <p:cNvSpPr>
            <a:spLocks noGrp="1"/>
          </p:cNvSpPr>
          <p:nvPr>
            <p:ph type="title"/>
          </p:nvPr>
        </p:nvSpPr>
        <p:spPr/>
        <p:txBody>
          <a:bodyPr/>
          <a:lstStyle/>
          <a:p>
            <a:endParaRPr lang="en-SA" dirty="0"/>
          </a:p>
        </p:txBody>
      </p:sp>
      <p:sp>
        <p:nvSpPr>
          <p:cNvPr id="3" name="Content Placeholder 2">
            <a:extLst>
              <a:ext uri="{FF2B5EF4-FFF2-40B4-BE49-F238E27FC236}">
                <a16:creationId xmlns:a16="http://schemas.microsoft.com/office/drawing/2014/main" id="{D44D80C7-8394-1FFC-4C81-EF2C61DF34DB}"/>
              </a:ext>
            </a:extLst>
          </p:cNvPr>
          <p:cNvSpPr>
            <a:spLocks noGrp="1"/>
          </p:cNvSpPr>
          <p:nvPr>
            <p:ph idx="1"/>
          </p:nvPr>
        </p:nvSpPr>
        <p:spPr/>
        <p:txBody>
          <a:bodyPr/>
          <a:lstStyle/>
          <a:p>
            <a:pPr marL="0" indent="0">
              <a:buNone/>
            </a:pPr>
            <a:r>
              <a:rPr lang="en-SA" dirty="0"/>
              <a:t>2. </a:t>
            </a:r>
            <a:r>
              <a:rPr lang="en-US" b="1" dirty="0"/>
              <a:t>FIRST CONDITIONAL </a:t>
            </a:r>
          </a:p>
          <a:p>
            <a:pPr marL="0" indent="0">
              <a:buNone/>
            </a:pPr>
            <a:r>
              <a:rPr lang="en-US" dirty="0"/>
              <a:t>The first conditional uses the </a:t>
            </a:r>
            <a:r>
              <a:rPr lang="en-US" b="1" dirty="0"/>
              <a:t>present tense </a:t>
            </a:r>
            <a:r>
              <a:rPr lang="en-US" dirty="0"/>
              <a:t>in the </a:t>
            </a:r>
            <a:r>
              <a:rPr lang="en-US" b="1" i="1" dirty="0"/>
              <a:t>if</a:t>
            </a:r>
            <a:r>
              <a:rPr lang="en-US" dirty="0"/>
              <a:t> clause and the </a:t>
            </a:r>
            <a:r>
              <a:rPr lang="en-US" b="1" dirty="0"/>
              <a:t>future tense </a:t>
            </a:r>
            <a:r>
              <a:rPr lang="en-US" dirty="0"/>
              <a:t>in the result clause. This form is used to talk about something that is a </a:t>
            </a:r>
            <a:r>
              <a:rPr lang="en-US" b="1" dirty="0"/>
              <a:t>probable future result </a:t>
            </a:r>
            <a:r>
              <a:rPr lang="en-US" dirty="0"/>
              <a:t>of a condition. </a:t>
            </a:r>
          </a:p>
          <a:p>
            <a:pPr marL="0" indent="0">
              <a:buNone/>
            </a:pPr>
            <a:r>
              <a:rPr lang="en-US" dirty="0"/>
              <a:t>Form:  </a:t>
            </a:r>
            <a:r>
              <a:rPr lang="en-US" b="1" i="1" dirty="0"/>
              <a:t>If</a:t>
            </a:r>
            <a:r>
              <a:rPr lang="en-US" dirty="0"/>
              <a:t> + simple present, </a:t>
            </a:r>
            <a:r>
              <a:rPr lang="en-US" b="1" i="1" dirty="0"/>
              <a:t>will </a:t>
            </a:r>
            <a:r>
              <a:rPr lang="en-US" dirty="0"/>
              <a:t>+ base verb </a:t>
            </a:r>
          </a:p>
          <a:p>
            <a:pPr marL="0" indent="0">
              <a:buNone/>
            </a:pPr>
            <a:r>
              <a:rPr lang="en-US" dirty="0"/>
              <a:t>             </a:t>
            </a:r>
            <a:r>
              <a:rPr lang="en-US" i="1" dirty="0">
                <a:solidFill>
                  <a:srgbClr val="FF0000"/>
                </a:solidFill>
              </a:rPr>
              <a:t>If I see her, I will say hello. </a:t>
            </a:r>
          </a:p>
          <a:p>
            <a:pPr marL="0" indent="0">
              <a:buNone/>
            </a:pPr>
            <a:r>
              <a:rPr lang="en-US" i="1" dirty="0">
                <a:solidFill>
                  <a:srgbClr val="FF0000"/>
                </a:solidFill>
              </a:rPr>
              <a:t>             If you don’t come, I ‘ll go alone.</a:t>
            </a:r>
            <a:endParaRPr lang="en-SA" i="1" dirty="0">
              <a:solidFill>
                <a:srgbClr val="FF0000"/>
              </a:solidFill>
            </a:endParaRPr>
          </a:p>
          <a:p>
            <a:pPr marL="0" indent="0">
              <a:buNone/>
            </a:pPr>
            <a:r>
              <a:rPr lang="en-SA" i="1" dirty="0">
                <a:solidFill>
                  <a:srgbClr val="FF0000"/>
                </a:solidFill>
              </a:rPr>
              <a:t>    </a:t>
            </a:r>
          </a:p>
        </p:txBody>
      </p:sp>
    </p:spTree>
    <p:extLst>
      <p:ext uri="{BB962C8B-B14F-4D97-AF65-F5344CB8AC3E}">
        <p14:creationId xmlns:p14="http://schemas.microsoft.com/office/powerpoint/2010/main" val="4080034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7596E-078D-269D-FC40-E854244E7A12}"/>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80AB2805-F1D3-EADE-692A-40AF9C5AAA82}"/>
              </a:ext>
            </a:extLst>
          </p:cNvPr>
          <p:cNvSpPr>
            <a:spLocks noGrp="1"/>
          </p:cNvSpPr>
          <p:nvPr>
            <p:ph idx="1"/>
          </p:nvPr>
        </p:nvSpPr>
        <p:spPr/>
        <p:txBody>
          <a:bodyPr>
            <a:normAutofit fontScale="92500" lnSpcReduction="20000"/>
          </a:bodyPr>
          <a:lstStyle/>
          <a:p>
            <a:r>
              <a:rPr lang="en-US" dirty="0"/>
              <a:t>SECOND CONDITIONAL:</a:t>
            </a:r>
          </a:p>
          <a:p>
            <a:r>
              <a:rPr lang="en-US" dirty="0"/>
              <a:t> The second conditional uses the </a:t>
            </a:r>
            <a:r>
              <a:rPr lang="en-US" b="1" dirty="0"/>
              <a:t>past tense </a:t>
            </a:r>
            <a:r>
              <a:rPr lang="en-US" dirty="0"/>
              <a:t>in the </a:t>
            </a:r>
            <a:r>
              <a:rPr lang="en-US" b="1" i="1" dirty="0"/>
              <a:t>if </a:t>
            </a:r>
            <a:r>
              <a:rPr lang="en-US" dirty="0"/>
              <a:t>clause and a would/could and base verb in the result clause. This form is used to talk about a </a:t>
            </a:r>
            <a:r>
              <a:rPr lang="en-US" b="1" dirty="0"/>
              <a:t>hypothetical situation</a:t>
            </a:r>
            <a:r>
              <a:rPr lang="en-US" dirty="0"/>
              <a:t> that cannot happen or is </a:t>
            </a:r>
            <a:r>
              <a:rPr lang="en-US" b="1" dirty="0"/>
              <a:t>unlikely to happen</a:t>
            </a:r>
            <a:r>
              <a:rPr lang="en-US" dirty="0"/>
              <a:t>. </a:t>
            </a:r>
          </a:p>
          <a:p>
            <a:r>
              <a:rPr lang="en-US" dirty="0"/>
              <a:t>Form: If + simple past, would + base</a:t>
            </a:r>
          </a:p>
          <a:p>
            <a:pPr marL="0" indent="0">
              <a:buNone/>
            </a:pPr>
            <a:r>
              <a:rPr lang="en-US" dirty="0"/>
              <a:t>              </a:t>
            </a:r>
            <a:r>
              <a:rPr lang="en-US" i="1" dirty="0">
                <a:solidFill>
                  <a:srgbClr val="FF0000"/>
                </a:solidFill>
              </a:rPr>
              <a:t>If I had a million dollars, I would buy a large vacation home. </a:t>
            </a:r>
          </a:p>
          <a:p>
            <a:pPr marL="0" indent="0">
              <a:buNone/>
            </a:pPr>
            <a:r>
              <a:rPr lang="en-US" i="1" dirty="0">
                <a:solidFill>
                  <a:srgbClr val="FF0000"/>
                </a:solidFill>
              </a:rPr>
              <a:t>              If I were you, I wouldn’t wait to study for the test.</a:t>
            </a:r>
          </a:p>
          <a:p>
            <a:pPr marL="0" indent="0">
              <a:buNone/>
            </a:pPr>
            <a:r>
              <a:rPr lang="en-US" u="sng" dirty="0"/>
              <a:t>Note:</a:t>
            </a:r>
            <a:r>
              <a:rPr lang="en-US" dirty="0"/>
              <a:t> 1. The condition and the result are not taking place in the past, but the past tense is used </a:t>
            </a:r>
            <a:r>
              <a:rPr lang="en-US" b="1" dirty="0"/>
              <a:t>to indicate the unreal nature of the situation</a:t>
            </a:r>
            <a:r>
              <a:rPr lang="en-US" dirty="0"/>
              <a:t>.</a:t>
            </a:r>
          </a:p>
          <a:p>
            <a:pPr marL="0" indent="0">
              <a:buNone/>
            </a:pPr>
            <a:r>
              <a:rPr lang="en-US" dirty="0"/>
              <a:t>            2. The subjects </a:t>
            </a:r>
            <a:r>
              <a:rPr lang="en-US" b="1" i="1" dirty="0"/>
              <a:t>I, she, he, </a:t>
            </a:r>
            <a:r>
              <a:rPr lang="en-US" dirty="0"/>
              <a:t>take the form </a:t>
            </a:r>
            <a:r>
              <a:rPr lang="en-US" b="1" i="1" dirty="0"/>
              <a:t>were </a:t>
            </a:r>
            <a:r>
              <a:rPr lang="en-US" dirty="0"/>
              <a:t>of the verb to </a:t>
            </a:r>
            <a:r>
              <a:rPr lang="en-US" b="1" i="1" dirty="0"/>
              <a:t>be </a:t>
            </a:r>
            <a:r>
              <a:rPr lang="en-US" dirty="0"/>
              <a:t>and</a:t>
            </a:r>
          </a:p>
          <a:p>
            <a:pPr marL="0" indent="0">
              <a:buNone/>
            </a:pPr>
            <a:r>
              <a:rPr lang="en-US" dirty="0"/>
              <a:t>                 not </a:t>
            </a:r>
            <a:r>
              <a:rPr lang="en-US" b="1" i="1" dirty="0"/>
              <a:t>was </a:t>
            </a:r>
            <a:r>
              <a:rPr lang="en-US" dirty="0"/>
              <a:t>to show the impossibility of the situation.</a:t>
            </a:r>
            <a:endParaRPr lang="en-US" b="1" i="1" dirty="0"/>
          </a:p>
          <a:p>
            <a:pPr marL="0" indent="0">
              <a:buNone/>
            </a:pPr>
            <a:endParaRPr lang="en-SA" i="1" dirty="0">
              <a:solidFill>
                <a:srgbClr val="FF0000"/>
              </a:solidFill>
            </a:endParaRPr>
          </a:p>
        </p:txBody>
      </p:sp>
    </p:spTree>
    <p:extLst>
      <p:ext uri="{BB962C8B-B14F-4D97-AF65-F5344CB8AC3E}">
        <p14:creationId xmlns:p14="http://schemas.microsoft.com/office/powerpoint/2010/main" val="292163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12176-D3CF-363A-5840-5066552E586C}"/>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ABBCFADA-3512-20BB-DF8D-DB636DCE8EA3}"/>
              </a:ext>
            </a:extLst>
          </p:cNvPr>
          <p:cNvSpPr>
            <a:spLocks noGrp="1"/>
          </p:cNvSpPr>
          <p:nvPr>
            <p:ph idx="1"/>
          </p:nvPr>
        </p:nvSpPr>
        <p:spPr/>
        <p:txBody>
          <a:bodyPr/>
          <a:lstStyle/>
          <a:p>
            <a:r>
              <a:rPr lang="en-US" dirty="0"/>
              <a:t>THIRD CONDITIONAL:</a:t>
            </a:r>
          </a:p>
          <a:p>
            <a:r>
              <a:rPr lang="en-US" dirty="0"/>
              <a:t>The third conditional uses the past perfect in the </a:t>
            </a:r>
            <a:r>
              <a:rPr lang="en-US" b="1" i="1" dirty="0"/>
              <a:t>if </a:t>
            </a:r>
            <a:r>
              <a:rPr lang="en-US" dirty="0"/>
              <a:t>clause and a modal and present perfect in the result clause. This form is used to talk about a hypothetical situation in the past that did not happen – typically with an outcome that did not happen and is perhaps the opposite of what did happen. </a:t>
            </a:r>
          </a:p>
          <a:p>
            <a:r>
              <a:rPr lang="en-US" dirty="0"/>
              <a:t>Form: </a:t>
            </a:r>
            <a:r>
              <a:rPr lang="en-US" b="1" i="1" dirty="0"/>
              <a:t>If</a:t>
            </a:r>
            <a:r>
              <a:rPr lang="en-US" dirty="0"/>
              <a:t> + past perfect, modal + present perfect </a:t>
            </a:r>
          </a:p>
          <a:p>
            <a:pPr marL="0" indent="0">
              <a:buNone/>
            </a:pPr>
            <a:r>
              <a:rPr lang="en-US" i="1" dirty="0">
                <a:solidFill>
                  <a:srgbClr val="FF0000"/>
                </a:solidFill>
              </a:rPr>
              <a:t>              If it had rained last week, the plants would not have died. </a:t>
            </a:r>
          </a:p>
          <a:p>
            <a:pPr marL="0" indent="0">
              <a:buNone/>
            </a:pPr>
            <a:r>
              <a:rPr lang="en-US" i="1" dirty="0">
                <a:solidFill>
                  <a:srgbClr val="FF0000"/>
                </a:solidFill>
              </a:rPr>
              <a:t>              If I had finished college, I would have become a doctor.</a:t>
            </a:r>
            <a:endParaRPr lang="en-SA" i="1" dirty="0">
              <a:solidFill>
                <a:srgbClr val="FF0000"/>
              </a:solidFill>
            </a:endParaRPr>
          </a:p>
        </p:txBody>
      </p:sp>
    </p:spTree>
    <p:extLst>
      <p:ext uri="{BB962C8B-B14F-4D97-AF65-F5344CB8AC3E}">
        <p14:creationId xmlns:p14="http://schemas.microsoft.com/office/powerpoint/2010/main" val="696306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45B71-F15E-9369-20D2-831E4B91D8AF}"/>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547F17D5-5E38-773A-C728-9BFA8321D4E1}"/>
              </a:ext>
            </a:extLst>
          </p:cNvPr>
          <p:cNvSpPr>
            <a:spLocks noGrp="1"/>
          </p:cNvSpPr>
          <p:nvPr>
            <p:ph idx="1"/>
          </p:nvPr>
        </p:nvSpPr>
        <p:spPr/>
        <p:txBody>
          <a:bodyPr>
            <a:normAutofit fontScale="77500" lnSpcReduction="20000"/>
          </a:bodyPr>
          <a:lstStyle/>
          <a:p>
            <a:pPr marL="0" indent="0">
              <a:buNone/>
            </a:pPr>
            <a:r>
              <a:rPr lang="en-US" sz="3600" b="1" dirty="0"/>
              <a:t>Put the verb in brackets in correct form:</a:t>
            </a:r>
          </a:p>
          <a:p>
            <a:r>
              <a:rPr lang="en-US" dirty="0"/>
              <a:t> If I __________________ (be) you, I wouldn’t risk. </a:t>
            </a:r>
          </a:p>
          <a:p>
            <a:r>
              <a:rPr lang="en-US" dirty="0"/>
              <a:t>If they had waited another month, they could probably ______(get)a better price for their house.</a:t>
            </a:r>
          </a:p>
          <a:p>
            <a:r>
              <a:rPr lang="en-US" dirty="0"/>
              <a:t>It's quite simple really. When it's cold, water __________________ (freeze). </a:t>
            </a:r>
          </a:p>
          <a:p>
            <a:r>
              <a:rPr lang="en-US" dirty="0"/>
              <a:t>If he decides to accept that job, he ___________(regret) it for the rest of his life. </a:t>
            </a:r>
          </a:p>
          <a:p>
            <a:r>
              <a:rPr lang="en-US" dirty="0"/>
              <a:t>If he hadn't been driving so fast, he ___________________ (hit) the motorcyclist.</a:t>
            </a:r>
          </a:p>
          <a:p>
            <a:r>
              <a:rPr lang="en-US" dirty="0"/>
              <a:t>If he ________(be) more careful, he would have spotted the mistake. </a:t>
            </a:r>
          </a:p>
          <a:p>
            <a:r>
              <a:rPr lang="en-US" dirty="0"/>
              <a:t>If she goes on passing her exams, __________ (be) qualified to </a:t>
            </a:r>
            <a:r>
              <a:rPr lang="en-US" dirty="0" err="1"/>
              <a:t>practise</a:t>
            </a:r>
            <a:r>
              <a:rPr lang="en-US" dirty="0"/>
              <a:t> as a lawyer.</a:t>
            </a:r>
          </a:p>
          <a:p>
            <a:r>
              <a:rPr lang="en-US" dirty="0"/>
              <a:t> If I pay you twice as much, will you ________________ (be) able to finish by Tuesday? </a:t>
            </a:r>
          </a:p>
          <a:p>
            <a:r>
              <a:rPr lang="en-US" dirty="0"/>
              <a:t>If only I'd invested in that company, I _______________(become)a millionaire by now.  </a:t>
            </a:r>
            <a:endParaRPr lang="en-SA" dirty="0"/>
          </a:p>
        </p:txBody>
      </p:sp>
    </p:spTree>
    <p:extLst>
      <p:ext uri="{BB962C8B-B14F-4D97-AF65-F5344CB8AC3E}">
        <p14:creationId xmlns:p14="http://schemas.microsoft.com/office/powerpoint/2010/main" val="3657528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FA5A3-CF70-C44E-664D-051697364005}"/>
              </a:ext>
            </a:extLst>
          </p:cNvPr>
          <p:cNvSpPr>
            <a:spLocks noGrp="1"/>
          </p:cNvSpPr>
          <p:nvPr>
            <p:ph type="title"/>
          </p:nvPr>
        </p:nvSpPr>
        <p:spPr/>
        <p:txBody>
          <a:bodyPr/>
          <a:lstStyle/>
          <a:p>
            <a:endParaRPr lang="en-SA"/>
          </a:p>
        </p:txBody>
      </p:sp>
      <p:sp>
        <p:nvSpPr>
          <p:cNvPr id="3" name="Content Placeholder 2">
            <a:extLst>
              <a:ext uri="{FF2B5EF4-FFF2-40B4-BE49-F238E27FC236}">
                <a16:creationId xmlns:a16="http://schemas.microsoft.com/office/drawing/2014/main" id="{26FEB33E-2CF9-58E7-81B4-3E822D51C9BA}"/>
              </a:ext>
            </a:extLst>
          </p:cNvPr>
          <p:cNvSpPr>
            <a:spLocks noGrp="1"/>
          </p:cNvSpPr>
          <p:nvPr>
            <p:ph idx="1"/>
          </p:nvPr>
        </p:nvSpPr>
        <p:spPr/>
        <p:txBody>
          <a:bodyPr>
            <a:normAutofit fontScale="92500" lnSpcReduction="10000"/>
          </a:bodyPr>
          <a:lstStyle/>
          <a:p>
            <a:pPr marL="0" indent="0">
              <a:buNone/>
            </a:pPr>
            <a:r>
              <a:rPr lang="en-US" b="1" dirty="0"/>
              <a:t>Answers</a:t>
            </a:r>
          </a:p>
          <a:p>
            <a:r>
              <a:rPr lang="en-US" dirty="0"/>
              <a:t>If I were you, I wouldn't risk it. </a:t>
            </a:r>
          </a:p>
          <a:p>
            <a:r>
              <a:rPr lang="en-US" dirty="0"/>
              <a:t>If they had waited another month, they could probably have got a better price for their house. </a:t>
            </a:r>
          </a:p>
          <a:p>
            <a:r>
              <a:rPr lang="en-US" dirty="0"/>
              <a:t>It's quite simple really. When it's cold, water freezes. </a:t>
            </a:r>
          </a:p>
          <a:p>
            <a:r>
              <a:rPr lang="en-US" dirty="0"/>
              <a:t>If he decides to accept that job, he will regret it for the rest of his life. </a:t>
            </a:r>
          </a:p>
          <a:p>
            <a:r>
              <a:rPr lang="en-US" dirty="0"/>
              <a:t>If he hadn't been driving so fast, he wouldn't have hit the motorcyclist. </a:t>
            </a:r>
          </a:p>
          <a:p>
            <a:r>
              <a:rPr lang="en-US" dirty="0"/>
              <a:t>If he had been more careful, he would have spotted the mistake. </a:t>
            </a:r>
          </a:p>
          <a:p>
            <a:r>
              <a:rPr lang="en-US" dirty="0"/>
              <a:t>If she goes on passing her exams, she'll be qualified to </a:t>
            </a:r>
            <a:r>
              <a:rPr lang="en-US" dirty="0" err="1"/>
              <a:t>practise</a:t>
            </a:r>
            <a:r>
              <a:rPr lang="en-US" dirty="0"/>
              <a:t> as a lawyer.</a:t>
            </a:r>
          </a:p>
          <a:p>
            <a:r>
              <a:rPr lang="en-US" dirty="0"/>
              <a:t>If I pay you twice as much, will you be able to finish by Tuesday? </a:t>
            </a:r>
            <a:endParaRPr lang="en-SA" dirty="0"/>
          </a:p>
        </p:txBody>
      </p:sp>
    </p:spTree>
    <p:extLst>
      <p:ext uri="{BB962C8B-B14F-4D97-AF65-F5344CB8AC3E}">
        <p14:creationId xmlns:p14="http://schemas.microsoft.com/office/powerpoint/2010/main" val="3470762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1418</Words>
  <Application>Microsoft Macintosh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Grammar in Context</vt:lpstr>
      <vt:lpstr>WHAT IS A CONDITIONAL SENTENCE? </vt:lpstr>
      <vt:lpstr>WHY CONDITIONAL SENTENCES ARE USED</vt:lpstr>
      <vt:lpstr>CONDITIONALS WITH IF</vt:lpstr>
      <vt:lpstr>PowerPoint Presentation</vt:lpstr>
      <vt:lpstr>PowerPoint Presentation</vt:lpstr>
      <vt:lpstr>PowerPoint Presentation</vt:lpstr>
      <vt:lpstr>PowerPoint Presentation</vt:lpstr>
      <vt:lpstr>PowerPoint Presentation</vt:lpstr>
      <vt:lpstr>Because of IFs they can’t have their vacation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in Context</dc:title>
  <dc:creator>Microsoft Office User</dc:creator>
  <cp:lastModifiedBy>Microsoft Office User</cp:lastModifiedBy>
  <cp:revision>5</cp:revision>
  <dcterms:created xsi:type="dcterms:W3CDTF">2022-09-12T18:52:35Z</dcterms:created>
  <dcterms:modified xsi:type="dcterms:W3CDTF">2022-09-16T19:12:43Z</dcterms:modified>
</cp:coreProperties>
</file>