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4" r:id="rId1"/>
  </p:sldMasterIdLst>
  <p:notesMasterIdLst>
    <p:notesMasterId r:id="rId8"/>
  </p:notesMasterIdLst>
  <p:sldIdLst>
    <p:sldId id="294" r:id="rId2"/>
    <p:sldId id="275" r:id="rId3"/>
    <p:sldId id="276" r:id="rId4"/>
    <p:sldId id="277" r:id="rId5"/>
    <p:sldId id="297" r:id="rId6"/>
    <p:sldId id="28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9498914-D788-43A0-A858-D0FB5C5ED5BA}" type="datetimeFigureOut">
              <a:rPr lang="ar-IQ" smtClean="0"/>
              <a:t>19/11/1445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81EBB-8D11-4CD1-B937-979D054DC1B3}" type="slidenum">
              <a:rPr lang="ar-IQ" smtClean="0"/>
              <a:t>‹#›</a:t>
            </a:fld>
            <a:endParaRPr lang="ar-IQ"/>
          </a:p>
        </p:txBody>
      </p:sp>
    </p:spTree>
    <p:extLst>
      <p:ext uri="{BB962C8B-B14F-4D97-AF65-F5344CB8AC3E}">
        <p14:creationId xmlns:p14="http://schemas.microsoft.com/office/powerpoint/2010/main" val="8744863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657F3F5-3B4A-4B55-A1A4-8D99A1A0F6BA}" type="datetimeFigureOut">
              <a:rPr lang="ar-IQ" smtClean="0"/>
              <a:t>19/11/1445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402743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657F3F5-3B4A-4B55-A1A4-8D99A1A0F6BA}" type="datetimeFigureOut">
              <a:rPr lang="ar-IQ" smtClean="0"/>
              <a:t>19/11/1445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3733303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657F3F5-3B4A-4B55-A1A4-8D99A1A0F6BA}" type="datetimeFigureOut">
              <a:rPr lang="ar-IQ" smtClean="0"/>
              <a:t>19/11/1445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206238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657F3F5-3B4A-4B55-A1A4-8D99A1A0F6BA}" type="datetimeFigureOut">
              <a:rPr lang="ar-IQ" smtClean="0"/>
              <a:t>19/11/1445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142473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7F3F5-3B4A-4B55-A1A4-8D99A1A0F6BA}" type="datetimeFigureOut">
              <a:rPr lang="ar-IQ" smtClean="0"/>
              <a:t>19/11/1445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274103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657F3F5-3B4A-4B55-A1A4-8D99A1A0F6BA}" type="datetimeFigureOut">
              <a:rPr lang="ar-IQ" smtClean="0"/>
              <a:t>19/11/1445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120312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657F3F5-3B4A-4B55-A1A4-8D99A1A0F6BA}" type="datetimeFigureOut">
              <a:rPr lang="ar-IQ" smtClean="0"/>
              <a:t>19/11/1445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305598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657F3F5-3B4A-4B55-A1A4-8D99A1A0F6BA}" type="datetimeFigureOut">
              <a:rPr lang="ar-IQ" smtClean="0"/>
              <a:t>19/11/1445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126374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7F3F5-3B4A-4B55-A1A4-8D99A1A0F6BA}" type="datetimeFigureOut">
              <a:rPr lang="ar-IQ" smtClean="0"/>
              <a:t>19/11/1445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209670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7F3F5-3B4A-4B55-A1A4-8D99A1A0F6BA}" type="datetimeFigureOut">
              <a:rPr lang="ar-IQ" smtClean="0"/>
              <a:t>19/11/1445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371677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7F3F5-3B4A-4B55-A1A4-8D99A1A0F6BA}" type="datetimeFigureOut">
              <a:rPr lang="ar-IQ" smtClean="0"/>
              <a:t>19/11/1445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0A54E93-557F-42A9-AB3C-8AB79E784F59}" type="slidenum">
              <a:rPr lang="ar-IQ" smtClean="0"/>
              <a:t>‹#›</a:t>
            </a:fld>
            <a:endParaRPr lang="ar-IQ"/>
          </a:p>
        </p:txBody>
      </p:sp>
    </p:spTree>
    <p:extLst>
      <p:ext uri="{BB962C8B-B14F-4D97-AF65-F5344CB8AC3E}">
        <p14:creationId xmlns:p14="http://schemas.microsoft.com/office/powerpoint/2010/main" val="2109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57F3F5-3B4A-4B55-A1A4-8D99A1A0F6BA}" type="datetimeFigureOut">
              <a:rPr lang="ar-IQ" smtClean="0"/>
              <a:t>19/11/1445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A54E93-557F-42A9-AB3C-8AB79E784F59}" type="slidenum">
              <a:rPr lang="ar-IQ" smtClean="0"/>
              <a:t>‹#›</a:t>
            </a:fld>
            <a:endParaRPr lang="ar-IQ"/>
          </a:p>
        </p:txBody>
      </p:sp>
    </p:spTree>
    <p:extLst>
      <p:ext uri="{BB962C8B-B14F-4D97-AF65-F5344CB8AC3E}">
        <p14:creationId xmlns:p14="http://schemas.microsoft.com/office/powerpoint/2010/main" val="173388605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3267795"/>
          </a:xfrm>
        </p:spPr>
        <p:txBody>
          <a:bodyPr>
            <a:normAutofit fontScale="90000"/>
          </a:bodyPr>
          <a:lstStyle/>
          <a:p>
            <a:pPr algn="l" rtl="0"/>
            <a:r>
              <a:rPr lang="en-US" sz="1600" b="1" dirty="0" smtClean="0">
                <a:solidFill>
                  <a:srgbClr val="002060"/>
                </a:solidFill>
              </a:rPr>
              <a:t/>
            </a:r>
            <a:br>
              <a:rPr lang="en-US" sz="1600" b="1" dirty="0" smtClean="0">
                <a:solidFill>
                  <a:srgbClr val="002060"/>
                </a:solidFill>
              </a:rPr>
            </a:br>
            <a:r>
              <a:rPr lang="en-US" sz="1600" b="1" dirty="0">
                <a:solidFill>
                  <a:srgbClr val="002060"/>
                </a:solidFill>
              </a:rPr>
              <a:t/>
            </a:r>
            <a:br>
              <a:rPr lang="en-US" sz="1600" b="1" dirty="0">
                <a:solidFill>
                  <a:srgbClr val="002060"/>
                </a:solidFill>
              </a:rPr>
            </a:br>
            <a:r>
              <a:rPr lang="en-US" sz="1600" b="1" dirty="0" smtClean="0">
                <a:solidFill>
                  <a:srgbClr val="002060"/>
                </a:solidFill>
              </a:rPr>
              <a:t/>
            </a:r>
            <a:br>
              <a:rPr lang="en-US" sz="1600" b="1" dirty="0" smtClean="0">
                <a:solidFill>
                  <a:srgbClr val="002060"/>
                </a:solidFill>
              </a:rPr>
            </a:br>
            <a:r>
              <a:rPr lang="en-US" sz="1600" b="1" dirty="0">
                <a:solidFill>
                  <a:srgbClr val="002060"/>
                </a:solidFill>
              </a:rPr>
              <a:t/>
            </a:r>
            <a:br>
              <a:rPr lang="en-US" sz="1600" b="1" dirty="0">
                <a:solidFill>
                  <a:srgbClr val="002060"/>
                </a:solidFill>
              </a:rPr>
            </a:br>
            <a:r>
              <a:rPr lang="en-US" sz="1600" b="1" dirty="0" smtClean="0">
                <a:solidFill>
                  <a:srgbClr val="FF0000"/>
                </a:solidFill>
              </a:rPr>
              <a:t>Salahaddin </a:t>
            </a:r>
            <a:r>
              <a:rPr lang="en-US" sz="1600" b="1" dirty="0">
                <a:solidFill>
                  <a:srgbClr val="FF0000"/>
                </a:solidFill>
              </a:rPr>
              <a:t>University-Erbil                                                                   </a:t>
            </a:r>
            <a:br>
              <a:rPr lang="en-US" sz="1600" b="1" dirty="0">
                <a:solidFill>
                  <a:srgbClr val="FF0000"/>
                </a:solidFill>
              </a:rPr>
            </a:br>
            <a:r>
              <a:rPr lang="en-US" sz="1600" b="1" dirty="0">
                <a:solidFill>
                  <a:srgbClr val="FF0000"/>
                </a:solidFill>
              </a:rPr>
              <a:t>College of Agricultural Engineering Sciences</a:t>
            </a:r>
            <a:br>
              <a:rPr lang="en-US" sz="1600" b="1" dirty="0">
                <a:solidFill>
                  <a:srgbClr val="FF0000"/>
                </a:solidFill>
              </a:rPr>
            </a:br>
            <a:r>
              <a:rPr lang="en-US" sz="1600" b="1" dirty="0">
                <a:solidFill>
                  <a:srgbClr val="FF0000"/>
                </a:solidFill>
              </a:rPr>
              <a:t>Department of </a:t>
            </a:r>
            <a:r>
              <a:rPr lang="en-US" sz="1600" b="1" dirty="0" smtClean="0">
                <a:solidFill>
                  <a:srgbClr val="FF0000"/>
                </a:solidFill>
              </a:rPr>
              <a:t>Forestry</a:t>
            </a:r>
            <a:br>
              <a:rPr lang="en-US" sz="1600" b="1" dirty="0" smtClean="0">
                <a:solidFill>
                  <a:srgbClr val="FF0000"/>
                </a:solidFill>
              </a:rPr>
            </a:br>
            <a:r>
              <a:rPr lang="en-US" sz="1600" b="1" dirty="0">
                <a:solidFill>
                  <a:srgbClr val="FF0000"/>
                </a:solidFill>
              </a:rPr>
              <a:t/>
            </a:r>
            <a:br>
              <a:rPr lang="en-US" sz="1600" b="1" dirty="0">
                <a:solidFill>
                  <a:srgbClr val="FF0000"/>
                </a:solidFill>
              </a:rPr>
            </a:br>
            <a:r>
              <a:rPr lang="en-US" sz="1600" b="1" dirty="0" smtClean="0">
                <a:solidFill>
                  <a:srgbClr val="002060"/>
                </a:solidFill>
              </a:rPr>
              <a:t/>
            </a:r>
            <a:br>
              <a:rPr lang="en-US" sz="1600" b="1" dirty="0" smtClean="0">
                <a:solidFill>
                  <a:srgbClr val="002060"/>
                </a:solidFill>
              </a:rPr>
            </a:br>
            <a:r>
              <a:rPr lang="en-US" sz="2700" b="1" dirty="0">
                <a:latin typeface="Times New Roman" panose="02020603050405020304" pitchFamily="18" charset="0"/>
                <a:cs typeface="Times New Roman" panose="02020603050405020304" pitchFamily="18" charset="0"/>
              </a:rPr>
              <a:t>Ground Water Quality Assessment Near Municipal Landfill and Characterization of Leachate in Kaniqrzhala Area, Kurdistan Region of Iraq</a:t>
            </a:r>
            <a:r>
              <a:rPr lang="en-US" sz="2700" b="1" dirty="0">
                <a:solidFill>
                  <a:srgbClr val="002060"/>
                </a:solidFill>
              </a:rPr>
              <a:t/>
            </a:r>
            <a:br>
              <a:rPr lang="en-US" sz="2700" b="1" dirty="0">
                <a:solidFill>
                  <a:srgbClr val="002060"/>
                </a:solidFill>
              </a:rPr>
            </a:br>
            <a:r>
              <a:rPr lang="en-US" b="1" dirty="0">
                <a:solidFill>
                  <a:srgbClr val="002060"/>
                </a:solidFill>
              </a:rPr>
              <a:t/>
            </a:r>
            <a:br>
              <a:rPr lang="en-US" b="1" dirty="0">
                <a:solidFill>
                  <a:srgbClr val="002060"/>
                </a:solidFill>
              </a:rPr>
            </a:br>
            <a:r>
              <a:rPr lang="en-US" b="1" dirty="0">
                <a:solidFill>
                  <a:srgbClr val="002060"/>
                </a:solidFill>
              </a:rPr>
              <a:t/>
            </a:r>
            <a:br>
              <a:rPr lang="en-US" b="1" dirty="0">
                <a:solidFill>
                  <a:srgbClr val="002060"/>
                </a:solidFill>
              </a:rPr>
            </a:br>
            <a:endParaRPr lang="ar-IQ" dirty="0"/>
          </a:p>
        </p:txBody>
      </p:sp>
      <p:sp>
        <p:nvSpPr>
          <p:cNvPr id="3" name="Subtitle 2"/>
          <p:cNvSpPr>
            <a:spLocks noGrp="1"/>
          </p:cNvSpPr>
          <p:nvPr>
            <p:ph type="subTitle" idx="1"/>
          </p:nvPr>
        </p:nvSpPr>
        <p:spPr/>
        <p:txBody>
          <a:bodyPr/>
          <a:lstStyle/>
          <a:p>
            <a:r>
              <a:rPr lang="en-US" b="1" dirty="0" err="1" smtClean="0">
                <a:solidFill>
                  <a:srgbClr val="00B050"/>
                </a:solidFill>
              </a:rPr>
              <a:t>Asst.Prof</a:t>
            </a:r>
            <a:r>
              <a:rPr lang="en-US" b="1" dirty="0" smtClean="0">
                <a:solidFill>
                  <a:srgbClr val="00B050"/>
                </a:solidFill>
              </a:rPr>
              <a:t>. Jwan Khidhr Rahman</a:t>
            </a:r>
          </a:p>
          <a:p>
            <a:r>
              <a:rPr lang="en-US" dirty="0" smtClean="0">
                <a:solidFill>
                  <a:srgbClr val="FF0000"/>
                </a:solidFill>
              </a:rPr>
              <a:t>2-5-2024</a:t>
            </a:r>
            <a:endParaRPr lang="ar-IQ" dirty="0">
              <a:solidFill>
                <a:srgbClr val="FF0000"/>
              </a:solidFill>
            </a:endParaRPr>
          </a:p>
        </p:txBody>
      </p:sp>
    </p:spTree>
    <p:extLst>
      <p:ext uri="{BB962C8B-B14F-4D97-AF65-F5344CB8AC3E}">
        <p14:creationId xmlns:p14="http://schemas.microsoft.com/office/powerpoint/2010/main" val="152843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Introduction</a:t>
            </a:r>
            <a:endParaRPr lang="ar-IQ" dirty="0"/>
          </a:p>
        </p:txBody>
      </p:sp>
      <p:sp>
        <p:nvSpPr>
          <p:cNvPr id="3" name="Content Placeholder 2"/>
          <p:cNvSpPr>
            <a:spLocks noGrp="1"/>
          </p:cNvSpPr>
          <p:nvPr>
            <p:ph idx="1"/>
          </p:nvPr>
        </p:nvSpPr>
        <p:spPr>
          <a:xfrm>
            <a:off x="457200" y="908720"/>
            <a:ext cx="8229600" cy="5217443"/>
          </a:xfrm>
        </p:spPr>
        <p:txBody>
          <a:bodyPr>
            <a:normAutofit fontScale="62500" lnSpcReduction="20000"/>
          </a:bodyPr>
          <a:lstStyle/>
          <a:p>
            <a:pPr algn="just" rtl="0">
              <a:buFont typeface="Wingdings" panose="05000000000000000000" pitchFamily="2" charset="2"/>
              <a:buChar char="Ø"/>
            </a:pPr>
            <a:r>
              <a:rPr lang="en-US" b="1" dirty="0" smtClean="0">
                <a:solidFill>
                  <a:srgbClr val="C00000"/>
                </a:solidFill>
                <a:latin typeface="Times New Roman" panose="02020603050405020304" pitchFamily="18" charset="0"/>
                <a:cs typeface="Times New Roman" panose="02020603050405020304" pitchFamily="18" charset="0"/>
              </a:rPr>
              <a:t>Groundwater</a:t>
            </a:r>
            <a:r>
              <a:rPr lang="en-US" dirty="0" smtClean="0">
                <a:latin typeface="Times New Roman" panose="02020603050405020304" pitchFamily="18" charset="0"/>
                <a:cs typeface="Times New Roman" panose="02020603050405020304" pitchFamily="18" charset="0"/>
              </a:rPr>
              <a:t> is a crucial natural supply needed for human intake, irrigation, urbanization, industrialization, home usage, etc. It changes according </a:t>
            </a:r>
            <a:r>
              <a:rPr lang="en-US" u="sng" dirty="0" smtClean="0">
                <a:latin typeface="Times New Roman" panose="02020603050405020304" pitchFamily="18" charset="0"/>
                <a:cs typeface="Times New Roman" panose="02020603050405020304" pitchFamily="18" charset="0"/>
              </a:rPr>
              <a:t>to the kind of soil, the volume of water mined, geological and geomorphological factors. </a:t>
            </a:r>
          </a:p>
          <a:p>
            <a:pPr algn="just" rtl="0">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 the </a:t>
            </a:r>
            <a:r>
              <a:rPr lang="en-US" b="1" dirty="0" smtClean="0">
                <a:solidFill>
                  <a:srgbClr val="00B050"/>
                </a:solidFill>
                <a:latin typeface="Times New Roman" panose="02020603050405020304" pitchFamily="18" charset="0"/>
                <a:cs typeface="Times New Roman" panose="02020603050405020304" pitchFamily="18" charset="0"/>
              </a:rPr>
              <a:t>Kurdistan region</a:t>
            </a:r>
            <a:r>
              <a:rPr lang="en-US" dirty="0" smtClean="0">
                <a:latin typeface="Times New Roman" panose="02020603050405020304" pitchFamily="18" charset="0"/>
                <a:cs typeface="Times New Roman" panose="02020603050405020304" pitchFamily="18" charset="0"/>
              </a:rPr>
              <a:t>, landfills are the most popular method of garbage </a:t>
            </a:r>
            <a:r>
              <a:rPr lang="en-US" dirty="0" err="1" smtClean="0">
                <a:latin typeface="Times New Roman" panose="02020603050405020304" pitchFamily="18" charset="0"/>
                <a:cs typeface="Times New Roman" panose="02020603050405020304" pitchFamily="18" charset="0"/>
              </a:rPr>
              <a:t>disposal,many</a:t>
            </a:r>
            <a:r>
              <a:rPr lang="en-US" dirty="0" smtClean="0">
                <a:latin typeface="Times New Roman" panose="02020603050405020304" pitchFamily="18" charset="0"/>
                <a:cs typeface="Times New Roman" panose="02020603050405020304" pitchFamily="18" charset="0"/>
              </a:rPr>
              <a:t> landfills, like </a:t>
            </a:r>
            <a:r>
              <a:rPr lang="en-US" b="1" dirty="0" smtClean="0">
                <a:solidFill>
                  <a:srgbClr val="0070C0"/>
                </a:solidFill>
                <a:latin typeface="Times New Roman" panose="02020603050405020304" pitchFamily="18" charset="0"/>
                <a:cs typeface="Times New Roman" panose="02020603050405020304" pitchFamily="18" charset="0"/>
              </a:rPr>
              <a:t>the Kaniqrzhala landfill</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lack environmental protections.</a:t>
            </a:r>
          </a:p>
          <a:p>
            <a:pPr algn="just" rtl="0"/>
            <a:endParaRPr lang="en-US" dirty="0" smtClean="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liquid called </a:t>
            </a:r>
            <a:r>
              <a:rPr lang="en-US" b="1" dirty="0" smtClean="0">
                <a:solidFill>
                  <a:srgbClr val="FFC000"/>
                </a:solidFill>
                <a:latin typeface="Times New Roman" panose="02020603050405020304" pitchFamily="18" charset="0"/>
                <a:cs typeface="Times New Roman" panose="02020603050405020304" pitchFamily="18" charset="0"/>
              </a:rPr>
              <a:t>landfill leachate </a:t>
            </a:r>
            <a:r>
              <a:rPr lang="en-US" dirty="0" smtClean="0">
                <a:latin typeface="Times New Roman" panose="02020603050405020304" pitchFamily="18" charset="0"/>
                <a:cs typeface="Times New Roman" panose="02020603050405020304" pitchFamily="18" charset="0"/>
              </a:rPr>
              <a:t>is mostly created when precipitation percolates through an open landfill. Leachates may contain significant levels of </a:t>
            </a:r>
            <a:r>
              <a:rPr lang="en-US" u="sng" dirty="0" smtClean="0">
                <a:latin typeface="Times New Roman" panose="02020603050405020304" pitchFamily="18" charset="0"/>
                <a:cs typeface="Times New Roman" panose="02020603050405020304" pitchFamily="18" charset="0"/>
              </a:rPr>
              <a:t>suspended particles, heavy metals, inorganic salts, and other organic contaminants </a:t>
            </a:r>
            <a:r>
              <a:rPr lang="en-US" dirty="0" smtClean="0">
                <a:latin typeface="Times New Roman" panose="02020603050405020304" pitchFamily="18" charset="0"/>
                <a:cs typeface="Times New Roman" panose="02020603050405020304" pitchFamily="18" charset="0"/>
              </a:rPr>
              <a:t>.</a:t>
            </a:r>
          </a:p>
          <a:p>
            <a:pPr algn="just" rtl="0">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Landfill leachate differs based on various factors such as landfill age, pH, type of municipal waste being buried, site weather, site hydrology, soil used for capping, decomposition, biodegradability ratio, moisture content, and stage of landfill .</a:t>
            </a:r>
          </a:p>
          <a:p>
            <a:pPr algn="l" rtl="0"/>
            <a:endParaRPr lang="ar-IQ" dirty="0"/>
          </a:p>
        </p:txBody>
      </p:sp>
    </p:spTree>
    <p:extLst>
      <p:ext uri="{BB962C8B-B14F-4D97-AF65-F5344CB8AC3E}">
        <p14:creationId xmlns:p14="http://schemas.microsoft.com/office/powerpoint/2010/main" val="83059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aims of the study </a:t>
            </a:r>
            <a:endParaRPr lang="ar-IQ" b="1" dirty="0">
              <a:solidFill>
                <a:srgbClr val="FF0000"/>
              </a:solidFill>
            </a:endParaRPr>
          </a:p>
        </p:txBody>
      </p:sp>
      <p:sp>
        <p:nvSpPr>
          <p:cNvPr id="3" name="Content Placeholder 2"/>
          <p:cNvSpPr>
            <a:spLocks noGrp="1"/>
          </p:cNvSpPr>
          <p:nvPr>
            <p:ph idx="1"/>
          </p:nvPr>
        </p:nvSpPr>
        <p:spPr/>
        <p:txBody>
          <a:bodyPr>
            <a:noAutofit/>
          </a:bodyPr>
          <a:lstStyle/>
          <a:p>
            <a:pPr marL="76200" indent="0" algn="just" rtl="0">
              <a:buNone/>
            </a:pPr>
            <a:r>
              <a:rPr lang="en-US" sz="2400" dirty="0" smtClean="0">
                <a:latin typeface="Times New Roman" panose="02020603050405020304" pitchFamily="18" charset="0"/>
                <a:cs typeface="+mj-cs"/>
              </a:rPr>
              <a:t>The current study aimed</a:t>
            </a:r>
          </a:p>
          <a:p>
            <a:pPr marL="533400" indent="-457200" algn="just" rtl="0">
              <a:buFont typeface="+mj-lt"/>
              <a:buAutoNum type="arabicPeriod"/>
            </a:pPr>
            <a:r>
              <a:rPr lang="en-US" sz="2400" dirty="0" smtClean="0">
                <a:latin typeface="Times New Roman" panose="02020603050405020304" pitchFamily="18" charset="0"/>
                <a:cs typeface="+mj-cs"/>
              </a:rPr>
              <a:t> To assess the levels of several </a:t>
            </a:r>
            <a:r>
              <a:rPr lang="en-US" sz="2400" u="sng" dirty="0" smtClean="0">
                <a:latin typeface="Times New Roman" panose="02020603050405020304" pitchFamily="18" charset="0"/>
                <a:cs typeface="+mj-cs"/>
              </a:rPr>
              <a:t>physicochemical properties and heavy metals in groundwater </a:t>
            </a:r>
            <a:r>
              <a:rPr lang="en-US" sz="2400" dirty="0" smtClean="0">
                <a:latin typeface="Times New Roman" panose="02020603050405020304" pitchFamily="18" charset="0"/>
                <a:cs typeface="+mj-cs"/>
              </a:rPr>
              <a:t>in different wells located near landfill for drinking purposes by using </a:t>
            </a:r>
            <a:r>
              <a:rPr lang="en-US" sz="2400" b="1" u="sng" dirty="0" smtClean="0">
                <a:solidFill>
                  <a:srgbClr val="FFC000"/>
                </a:solidFill>
                <a:latin typeface="Times New Roman" panose="02020603050405020304" pitchFamily="18" charset="0"/>
                <a:cs typeface="+mj-cs"/>
              </a:rPr>
              <a:t>WQI</a:t>
            </a:r>
            <a:r>
              <a:rPr lang="en-US" sz="2400" u="sng" dirty="0" smtClean="0">
                <a:latin typeface="Times New Roman" panose="02020603050405020304" pitchFamily="18" charset="0"/>
                <a:cs typeface="+mj-cs"/>
              </a:rPr>
              <a:t>. </a:t>
            </a:r>
          </a:p>
          <a:p>
            <a:pPr marL="533400" indent="-457200" algn="just" rtl="0">
              <a:buFont typeface="+mj-lt"/>
              <a:buAutoNum type="arabicPeriod"/>
            </a:pPr>
            <a:r>
              <a:rPr lang="en-US" sz="2400" dirty="0" smtClean="0">
                <a:latin typeface="Times New Roman" panose="02020603050405020304" pitchFamily="18" charset="0"/>
                <a:cs typeface="+mj-cs"/>
              </a:rPr>
              <a:t>The study also quantified the leachate contamination potential generated from landfills by applying </a:t>
            </a:r>
            <a:r>
              <a:rPr lang="en-US" sz="2400" dirty="0" smtClean="0">
                <a:cs typeface="+mj-cs"/>
              </a:rPr>
              <a:t>leachate </a:t>
            </a:r>
            <a:r>
              <a:rPr lang="en-US" sz="2400" dirty="0">
                <a:cs typeface="+mj-cs"/>
              </a:rPr>
              <a:t>pollution index </a:t>
            </a:r>
            <a:r>
              <a:rPr lang="en-US" sz="2400" u="sng" dirty="0">
                <a:solidFill>
                  <a:srgbClr val="FF0000"/>
                </a:solidFill>
                <a:cs typeface="+mj-cs"/>
              </a:rPr>
              <a:t>(LPI</a:t>
            </a:r>
            <a:r>
              <a:rPr lang="en-US" sz="2400" u="sng" dirty="0" smtClean="0">
                <a:solidFill>
                  <a:srgbClr val="FF0000"/>
                </a:solidFill>
                <a:cs typeface="+mj-cs"/>
              </a:rPr>
              <a:t>)</a:t>
            </a:r>
            <a:r>
              <a:rPr lang="en-US" sz="2400" u="sng" dirty="0" smtClean="0">
                <a:solidFill>
                  <a:srgbClr val="FF0000"/>
                </a:solidFill>
                <a:latin typeface="Times New Roman" panose="02020603050405020304" pitchFamily="18" charset="0"/>
                <a:cs typeface="+mj-cs"/>
              </a:rPr>
              <a:t> </a:t>
            </a:r>
          </a:p>
          <a:p>
            <a:pPr marL="533400" indent="-457200" algn="just" rtl="0">
              <a:buFont typeface="+mj-lt"/>
              <a:buAutoNum type="arabicPeriod"/>
            </a:pPr>
            <a:r>
              <a:rPr lang="en-US" sz="2400" dirty="0" smtClean="0">
                <a:latin typeface="Times New Roman" panose="02020603050405020304" pitchFamily="18" charset="0"/>
                <a:cs typeface="+mj-cs"/>
              </a:rPr>
              <a:t>Furthermore, the study evaluated the </a:t>
            </a:r>
            <a:r>
              <a:rPr lang="en-US" sz="2400" b="1" dirty="0" smtClean="0">
                <a:solidFill>
                  <a:srgbClr val="C00000"/>
                </a:solidFill>
                <a:latin typeface="Times New Roman" panose="02020603050405020304" pitchFamily="18" charset="0"/>
                <a:cs typeface="+mj-cs"/>
              </a:rPr>
              <a:t>removal of heavy metals </a:t>
            </a:r>
            <a:r>
              <a:rPr lang="en-US" sz="2400" dirty="0" smtClean="0">
                <a:latin typeface="Times New Roman" panose="02020603050405020304" pitchFamily="18" charset="0"/>
                <a:cs typeface="+mj-cs"/>
              </a:rPr>
              <a:t>in leachate with the different </a:t>
            </a:r>
            <a:r>
              <a:rPr lang="en-US" sz="2400" b="1" dirty="0" smtClean="0">
                <a:solidFill>
                  <a:srgbClr val="00B050"/>
                </a:solidFill>
                <a:latin typeface="Times New Roman" panose="02020603050405020304" pitchFamily="18" charset="0"/>
                <a:cs typeface="+mj-cs"/>
              </a:rPr>
              <a:t>plants</a:t>
            </a:r>
            <a:r>
              <a:rPr lang="en-US" sz="2400" dirty="0" smtClean="0">
                <a:latin typeface="Times New Roman" panose="02020603050405020304" pitchFamily="18" charset="0"/>
                <a:cs typeface="+mj-cs"/>
              </a:rPr>
              <a:t> was also evaluated.</a:t>
            </a:r>
            <a:endParaRPr lang="en-GB" sz="2400" b="0" i="0" u="none" strike="noStrike" dirty="0" smtClean="0">
              <a:solidFill>
                <a:schemeClr val="tx1"/>
              </a:solidFill>
              <a:effectLst/>
              <a:latin typeface="Times New Roman" panose="02020603050405020304" pitchFamily="18" charset="0"/>
              <a:cs typeface="+mj-cs"/>
            </a:endParaRPr>
          </a:p>
          <a:p>
            <a:pPr algn="just" rtl="0"/>
            <a:endParaRPr lang="ar-IQ" sz="2400" dirty="0">
              <a:cs typeface="+mj-cs"/>
            </a:endParaRPr>
          </a:p>
        </p:txBody>
      </p:sp>
    </p:spTree>
    <p:extLst>
      <p:ext uri="{BB962C8B-B14F-4D97-AF65-F5344CB8AC3E}">
        <p14:creationId xmlns:p14="http://schemas.microsoft.com/office/powerpoint/2010/main" val="237741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72B0BDB-3C5F-4719-AA38-A692D54DE137}"/>
              </a:ext>
            </a:extLst>
          </p:cNvPr>
          <p:cNvSpPr txBox="1">
            <a:spLocks noGrp="1"/>
          </p:cNvSpPr>
          <p:nvPr>
            <p:ph type="title"/>
          </p:nvPr>
        </p:nvSpPr>
        <p:spPr>
          <a:xfrm>
            <a:off x="457200" y="415251"/>
            <a:ext cx="8229600" cy="861774"/>
          </a:xfrm>
          <a:prstGeom prst="rect">
            <a:avLst/>
          </a:prstGeom>
          <a:noFill/>
        </p:spPr>
        <p:txBody>
          <a:bodyPr wrap="square">
            <a:spAutoFit/>
          </a:bodyPr>
          <a:lstStyle/>
          <a:p>
            <a:pPr marL="457200" indent="-457200" algn="l" rtl="0">
              <a:buFont typeface="Wingdings" pitchFamily="2" charset="2"/>
              <a:buChar char="v"/>
            </a:pPr>
            <a:r>
              <a:rPr lang="en-GB" sz="3000" b="1" i="0" dirty="0" smtClean="0">
                <a:solidFill>
                  <a:srgbClr val="FF0000"/>
                </a:solidFill>
                <a:effectLst/>
                <a:latin typeface="Helvetica" pitchFamily="2" charset="0"/>
              </a:rPr>
              <a:t>Methods and Materials</a:t>
            </a:r>
            <a:r>
              <a:rPr lang="en-GB" sz="3000" b="1" i="0" dirty="0" smtClean="0">
                <a:effectLst/>
                <a:latin typeface="Helvetica" pitchFamily="2" charset="0"/>
              </a:rPr>
              <a:t/>
            </a:r>
            <a:br>
              <a:rPr lang="en-GB" sz="3000" b="1" i="0" dirty="0" smtClean="0">
                <a:effectLst/>
                <a:latin typeface="Helvetica" pitchFamily="2" charset="0"/>
              </a:rPr>
            </a:br>
            <a:r>
              <a:rPr lang="en-GB" sz="2000" b="1" i="0" dirty="0" smtClean="0">
                <a:solidFill>
                  <a:srgbClr val="FF0000"/>
                </a:solidFill>
                <a:effectLst/>
                <a:latin typeface="Helvetica" pitchFamily="2" charset="0"/>
              </a:rPr>
              <a:t>Description </a:t>
            </a:r>
            <a:r>
              <a:rPr lang="en-GB" sz="2000" b="1" i="0" dirty="0">
                <a:solidFill>
                  <a:srgbClr val="FF0000"/>
                </a:solidFill>
                <a:effectLst/>
                <a:latin typeface="Helvetica" pitchFamily="2" charset="0"/>
              </a:rPr>
              <a:t>of the studied </a:t>
            </a:r>
            <a:r>
              <a:rPr lang="en-GB" sz="2000" b="1" i="0" dirty="0" smtClean="0">
                <a:solidFill>
                  <a:srgbClr val="FF0000"/>
                </a:solidFill>
                <a:effectLst/>
                <a:latin typeface="Helvetica" pitchFamily="2" charset="0"/>
              </a:rPr>
              <a:t>area</a:t>
            </a:r>
            <a:endParaRPr lang="en-GB" sz="2000" b="1" dirty="0">
              <a:solidFill>
                <a:srgbClr val="FF0000"/>
              </a:solidFill>
              <a:effectLst/>
              <a:latin typeface="Helvetica" pitchFamily="2" charset="0"/>
            </a:endParaRPr>
          </a:p>
        </p:txBody>
      </p:sp>
      <p:pic>
        <p:nvPicPr>
          <p:cNvPr id="5" name="Content Placeholder 4"/>
          <p:cNvPicPr>
            <a:picLocks noGrp="1" noChangeAspect="1"/>
          </p:cNvPicPr>
          <p:nvPr>
            <p:ph idx="1"/>
          </p:nvPr>
        </p:nvPicPr>
        <p:blipFill>
          <a:blip r:embed="rId2"/>
          <a:stretch>
            <a:fillRect/>
          </a:stretch>
        </p:blipFill>
        <p:spPr>
          <a:xfrm>
            <a:off x="251520" y="2204864"/>
            <a:ext cx="8314963" cy="3600032"/>
          </a:xfrm>
          <a:prstGeom prst="rect">
            <a:avLst/>
          </a:prstGeom>
        </p:spPr>
      </p:pic>
    </p:spTree>
    <p:extLst>
      <p:ext uri="{BB962C8B-B14F-4D97-AF65-F5344CB8AC3E}">
        <p14:creationId xmlns:p14="http://schemas.microsoft.com/office/powerpoint/2010/main" val="4235351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71500" indent="-571500" algn="l" rtl="0">
              <a:buFont typeface="Wingdings" pitchFamily="2" charset="2"/>
              <a:buChar char="v"/>
            </a:pPr>
            <a:r>
              <a:rPr lang="en-US" sz="3600" b="1" dirty="0">
                <a:solidFill>
                  <a:srgbClr val="FF0000"/>
                </a:solidFill>
              </a:rPr>
              <a:t>Plant </a:t>
            </a:r>
            <a:r>
              <a:rPr lang="en-US" sz="3600" b="1" dirty="0" smtClean="0">
                <a:solidFill>
                  <a:srgbClr val="FF0000"/>
                </a:solidFill>
              </a:rPr>
              <a:t>Collection</a:t>
            </a:r>
            <a:r>
              <a:rPr lang="en-US" sz="3600" b="1" dirty="0">
                <a:solidFill>
                  <a:srgbClr val="FF0000"/>
                </a:solidFill>
              </a:rPr>
              <a:t/>
            </a:r>
            <a:br>
              <a:rPr lang="en-US" sz="3600" b="1" dirty="0">
                <a:solidFill>
                  <a:srgbClr val="FF0000"/>
                </a:solidFill>
              </a:rPr>
            </a:br>
            <a:endParaRPr lang="ar-IQ" sz="3600" dirty="0">
              <a:solidFill>
                <a:srgbClr val="FF0000"/>
              </a:solidFill>
            </a:endParaRPr>
          </a:p>
        </p:txBody>
      </p:sp>
      <p:sp>
        <p:nvSpPr>
          <p:cNvPr id="3" name="Content Placeholder 2"/>
          <p:cNvSpPr>
            <a:spLocks noGrp="1"/>
          </p:cNvSpPr>
          <p:nvPr>
            <p:ph idx="1"/>
          </p:nvPr>
        </p:nvSpPr>
        <p:spPr/>
        <p:txBody>
          <a:bodyPr/>
          <a:lstStyle/>
          <a:p>
            <a:pPr marL="0" indent="0" algn="l" rtl="0">
              <a:buNone/>
            </a:pPr>
            <a:r>
              <a:rPr lang="en-US" dirty="0" smtClean="0"/>
              <a:t>The </a:t>
            </a:r>
            <a:r>
              <a:rPr lang="en-US" dirty="0"/>
              <a:t>leaves </a:t>
            </a:r>
            <a:r>
              <a:rPr lang="en-US" dirty="0" smtClean="0"/>
              <a:t>of these plant were collected in 2021 from Erbil </a:t>
            </a:r>
            <a:r>
              <a:rPr lang="en-US" dirty="0"/>
              <a:t>in Iraq's Kurdistan area</a:t>
            </a:r>
            <a:r>
              <a:rPr lang="en-US" b="1" dirty="0"/>
              <a:t>.</a:t>
            </a:r>
          </a:p>
          <a:p>
            <a:pPr marL="0" indent="0" algn="l" rtl="0">
              <a:buNone/>
            </a:pPr>
            <a:endParaRPr lang="en-US" dirty="0" smtClean="0"/>
          </a:p>
          <a:p>
            <a:pPr marL="0" indent="0" algn="l" rtl="0">
              <a:buNone/>
            </a:pPr>
            <a:r>
              <a:rPr lang="en-US" i="1" dirty="0" smtClean="0"/>
              <a:t>1-Hypericum </a:t>
            </a:r>
            <a:r>
              <a:rPr lang="en-US" i="1" dirty="0"/>
              <a:t>triquetrifolium </a:t>
            </a:r>
            <a:r>
              <a:rPr lang="en-US" i="1" dirty="0" smtClean="0"/>
              <a:t>Turra</a:t>
            </a:r>
          </a:p>
          <a:p>
            <a:pPr marL="0" indent="0" algn="l" rtl="0">
              <a:buNone/>
            </a:pPr>
            <a:r>
              <a:rPr lang="en-US" i="1" dirty="0" smtClean="0"/>
              <a:t>2- </a:t>
            </a:r>
            <a:r>
              <a:rPr lang="en-US" i="1" dirty="0"/>
              <a:t>Tribulus terrestris L. </a:t>
            </a:r>
          </a:p>
          <a:p>
            <a:pPr marL="0" indent="0" algn="l" rtl="0">
              <a:buNone/>
            </a:pPr>
            <a:r>
              <a:rPr lang="en-US" i="1" dirty="0" smtClean="0"/>
              <a:t>3- </a:t>
            </a:r>
            <a:r>
              <a:rPr lang="en-US" i="1" dirty="0"/>
              <a:t>Caper spinosa </a:t>
            </a:r>
            <a:r>
              <a:rPr lang="en-US" dirty="0"/>
              <a:t>L. </a:t>
            </a:r>
            <a:endParaRPr lang="ar-IQ" dirty="0"/>
          </a:p>
        </p:txBody>
      </p:sp>
    </p:spTree>
    <p:extLst>
      <p:ext uri="{BB962C8B-B14F-4D97-AF65-F5344CB8AC3E}">
        <p14:creationId xmlns:p14="http://schemas.microsoft.com/office/powerpoint/2010/main" val="832644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marL="0" indent="0" algn="ctr" rtl="0">
              <a:buNone/>
            </a:pPr>
            <a:endParaRPr lang="en-US" sz="4800" b="1" dirty="0">
              <a:solidFill>
                <a:srgbClr val="92D050"/>
              </a:solidFill>
            </a:endParaRPr>
          </a:p>
          <a:p>
            <a:pPr marL="0" indent="0" algn="ctr" rtl="0">
              <a:buNone/>
            </a:pPr>
            <a:r>
              <a:rPr lang="en-US" sz="4800" b="1" dirty="0" smtClean="0">
                <a:solidFill>
                  <a:srgbClr val="00B050"/>
                </a:solidFill>
              </a:rPr>
              <a:t>Results </a:t>
            </a:r>
            <a:r>
              <a:rPr lang="en-US" sz="4800" b="1" dirty="0">
                <a:solidFill>
                  <a:srgbClr val="00B050"/>
                </a:solidFill>
              </a:rPr>
              <a:t>and Discussion</a:t>
            </a:r>
            <a:endParaRPr lang="ar-IQ" sz="4800" dirty="0">
              <a:solidFill>
                <a:srgbClr val="00B050"/>
              </a:solidFill>
            </a:endParaRPr>
          </a:p>
        </p:txBody>
      </p:sp>
    </p:spTree>
    <p:extLst>
      <p:ext uri="{BB962C8B-B14F-4D97-AF65-F5344CB8AC3E}">
        <p14:creationId xmlns:p14="http://schemas.microsoft.com/office/powerpoint/2010/main" val="935731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TotalTime>
  <Words>268</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Salahaddin University-Erbil                                                                    College of Agricultural Engineering Sciences Department of Forestry   Ground Water Quality Assessment Near Municipal Landfill and Characterization of Leachate in Kaniqrzhala Area, Kurdistan Region of Iraq   </vt:lpstr>
      <vt:lpstr>Introduction</vt:lpstr>
      <vt:lpstr>The aims of the study </vt:lpstr>
      <vt:lpstr>Methods and Materials Description of the studied area</vt:lpstr>
      <vt:lpstr>Plant Collection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Jwan</dc:creator>
  <cp:lastModifiedBy>Jwan</cp:lastModifiedBy>
  <cp:revision>66</cp:revision>
  <dcterms:created xsi:type="dcterms:W3CDTF">2024-04-30T19:52:30Z</dcterms:created>
  <dcterms:modified xsi:type="dcterms:W3CDTF">2024-05-26T08:58:47Z</dcterms:modified>
</cp:coreProperties>
</file>