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84" r:id="rId3"/>
    <p:sldId id="285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8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08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30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214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32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31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2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20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8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137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25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050EB-00FC-4458-9AA1-1771F6722D6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A7E9-0120-449B-B9F5-68C362C84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41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136904" cy="6120680"/>
          </a:xfrm>
        </p:spPr>
        <p:txBody>
          <a:bodyPr>
            <a:noAutofit/>
          </a:bodyPr>
          <a:lstStyle/>
          <a:p>
            <a:pPr algn="l" rtl="0"/>
            <a:r>
              <a:rPr lang="en-US" sz="1400" b="1" dirty="0" smtClean="0">
                <a:solidFill>
                  <a:srgbClr val="002060"/>
                </a:solidFill>
              </a:rPr>
              <a:t>Salahaddin University-Erbil                                                                   </a:t>
            </a:r>
          </a:p>
          <a:p>
            <a:pPr algn="l" rtl="0"/>
            <a:r>
              <a:rPr lang="en-US" sz="1400" b="1" dirty="0" smtClean="0">
                <a:solidFill>
                  <a:srgbClr val="002060"/>
                </a:solidFill>
              </a:rPr>
              <a:t>College of Agricultural Engineering Sciences</a:t>
            </a:r>
          </a:p>
          <a:p>
            <a:pPr algn="l" rtl="0"/>
            <a:r>
              <a:rPr lang="en-US" sz="1400" b="1" dirty="0" smtClean="0">
                <a:solidFill>
                  <a:srgbClr val="002060"/>
                </a:solidFill>
              </a:rPr>
              <a:t>Department of Forestry</a:t>
            </a:r>
          </a:p>
          <a:p>
            <a:pPr algn="l" rtl="0"/>
            <a:endParaRPr lang="en-US" sz="1400" b="1" dirty="0">
              <a:solidFill>
                <a:srgbClr val="002060"/>
              </a:solidFill>
            </a:endParaRPr>
          </a:p>
          <a:p>
            <a:pPr algn="l" rtl="0"/>
            <a:endParaRPr lang="en-US" sz="1400" b="1" dirty="0" smtClean="0">
              <a:solidFill>
                <a:srgbClr val="002060"/>
              </a:solidFill>
            </a:endParaRPr>
          </a:p>
          <a:p>
            <a:pPr algn="l" rtl="0"/>
            <a:endParaRPr lang="en-US" sz="1400" b="1" dirty="0">
              <a:solidFill>
                <a:srgbClr val="002060"/>
              </a:solidFill>
            </a:endParaRPr>
          </a:p>
          <a:p>
            <a:pPr algn="l" rtl="0"/>
            <a:endParaRPr lang="en-US" sz="1400" b="1" dirty="0" smtClean="0">
              <a:solidFill>
                <a:srgbClr val="002060"/>
              </a:solidFill>
            </a:endParaRPr>
          </a:p>
          <a:p>
            <a:pPr rtl="0"/>
            <a:r>
              <a:rPr lang="en-US" sz="2400" b="1" dirty="0">
                <a:solidFill>
                  <a:srgbClr val="FF0000"/>
                </a:solidFill>
              </a:rPr>
              <a:t>Down-regulation of </a:t>
            </a:r>
            <a:r>
              <a:rPr lang="en-US" sz="2400" b="1" i="1" dirty="0" err="1">
                <a:solidFill>
                  <a:srgbClr val="FF0000"/>
                </a:solidFill>
              </a:rPr>
              <a:t>abaI</a:t>
            </a:r>
            <a:r>
              <a:rPr lang="en-US" sz="2400" b="1" i="1" dirty="0">
                <a:solidFill>
                  <a:srgbClr val="FF0000"/>
                </a:solidFill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</a:rPr>
              <a:t>abaR</a:t>
            </a:r>
            <a:r>
              <a:rPr lang="en-US" sz="2400" b="1" i="1" dirty="0">
                <a:solidFill>
                  <a:srgbClr val="FF0000"/>
                </a:solidFill>
              </a:rPr>
              <a:t>,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Bap</a:t>
            </a:r>
            <a:r>
              <a:rPr lang="en-US" sz="2400" b="1" dirty="0">
                <a:solidFill>
                  <a:srgbClr val="FF0000"/>
                </a:solidFill>
              </a:rPr>
              <a:t> and </a:t>
            </a:r>
            <a:r>
              <a:rPr lang="en-US" sz="2400" b="1" i="1" dirty="0" err="1">
                <a:solidFill>
                  <a:srgbClr val="FF0000"/>
                </a:solidFill>
              </a:rPr>
              <a:t>OmpA</a:t>
            </a:r>
            <a:r>
              <a:rPr lang="en-US" sz="2400" b="1" dirty="0">
                <a:solidFill>
                  <a:srgbClr val="FF0000"/>
                </a:solidFill>
              </a:rPr>
              <a:t> genes in   </a:t>
            </a:r>
            <a:r>
              <a:rPr lang="en-US" sz="2400" b="1" i="1" dirty="0">
                <a:solidFill>
                  <a:srgbClr val="FF0000"/>
                </a:solidFill>
              </a:rPr>
              <a:t>Acinetobacter baumannii </a:t>
            </a:r>
            <a:r>
              <a:rPr lang="en-US" sz="2400" b="1" dirty="0">
                <a:solidFill>
                  <a:srgbClr val="FF0000"/>
                </a:solidFill>
              </a:rPr>
              <a:t>by ethanol extract of </a:t>
            </a:r>
            <a:r>
              <a:rPr lang="en-US" sz="2400" b="1" i="1" dirty="0">
                <a:solidFill>
                  <a:srgbClr val="FF0000"/>
                </a:solidFill>
              </a:rPr>
              <a:t>Glycyrrhiza glabra after toxicity </a:t>
            </a:r>
            <a:r>
              <a:rPr lang="en-US" sz="2400" b="1" i="1" dirty="0" smtClean="0">
                <a:solidFill>
                  <a:srgbClr val="FF0000"/>
                </a:solidFill>
              </a:rPr>
              <a:t>assessment</a:t>
            </a:r>
          </a:p>
          <a:p>
            <a:pPr rtl="0"/>
            <a:endParaRPr lang="en-US" sz="2400" dirty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B0F0"/>
                </a:solidFill>
              </a:rPr>
              <a:t>Published in Journal Cellular </a:t>
            </a:r>
            <a:r>
              <a:rPr lang="en-US" sz="2400" b="1" dirty="0">
                <a:solidFill>
                  <a:srgbClr val="00B0F0"/>
                </a:solidFill>
              </a:rPr>
              <a:t>and Molecular </a:t>
            </a:r>
            <a:r>
              <a:rPr lang="en-US" sz="2400" b="1" dirty="0" smtClean="0">
                <a:solidFill>
                  <a:srgbClr val="00B0F0"/>
                </a:solidFill>
              </a:rPr>
              <a:t>Biology,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B0F0"/>
                </a:solidFill>
              </a:rPr>
              <a:t> Impact </a:t>
            </a:r>
            <a:r>
              <a:rPr lang="en-US" sz="2400" b="1" dirty="0">
                <a:solidFill>
                  <a:srgbClr val="00B0F0"/>
                </a:solidFill>
              </a:rPr>
              <a:t>factor = 1.6</a:t>
            </a:r>
            <a:endParaRPr lang="ar-IQ" sz="2400" b="1" dirty="0">
              <a:solidFill>
                <a:srgbClr val="00B0F0"/>
              </a:solidFill>
            </a:endParaRPr>
          </a:p>
          <a:p>
            <a:pPr rtl="0"/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Asst</a:t>
            </a:r>
            <a:r>
              <a:rPr lang="en-US" sz="2000" b="1" dirty="0" smtClean="0">
                <a:solidFill>
                  <a:schemeClr val="tx1"/>
                </a:solidFill>
              </a:rPr>
              <a:t> .Prof.  Jwan Khidhr Rahman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9/5/2024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7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3100" dirty="0" smtClean="0"/>
              <a:t>Wild plants have </a:t>
            </a:r>
            <a:r>
              <a:rPr lang="en-US" sz="3100" dirty="0"/>
              <a:t>been used by many different cultures, dating all the way back to ancient times. </a:t>
            </a:r>
            <a:r>
              <a:rPr lang="en-US" sz="3100" i="1" dirty="0" smtClean="0"/>
              <a:t>Glycyrrhiza </a:t>
            </a:r>
            <a:r>
              <a:rPr lang="en-US" sz="3100" i="1" dirty="0"/>
              <a:t>glabra (G. glabra)</a:t>
            </a:r>
            <a:r>
              <a:rPr lang="en-US" sz="3100" dirty="0"/>
              <a:t>, a member of the </a:t>
            </a:r>
            <a:r>
              <a:rPr lang="en-US" sz="3100" dirty="0" err="1"/>
              <a:t>Leguminoseae</a:t>
            </a:r>
            <a:r>
              <a:rPr lang="en-US" sz="3100" dirty="0"/>
              <a:t> </a:t>
            </a:r>
            <a:r>
              <a:rPr lang="en-US" sz="3100" dirty="0" smtClean="0"/>
              <a:t>family, the </a:t>
            </a:r>
            <a:r>
              <a:rPr lang="en-US" sz="3100" dirty="0"/>
              <a:t>properties of </a:t>
            </a:r>
            <a:r>
              <a:rPr lang="en-US" sz="3100" i="1" dirty="0"/>
              <a:t>G.</a:t>
            </a:r>
            <a:r>
              <a:rPr lang="en-US" sz="3100" dirty="0"/>
              <a:t> </a:t>
            </a:r>
            <a:r>
              <a:rPr lang="en-US" sz="3100" i="1" dirty="0"/>
              <a:t>glabra</a:t>
            </a:r>
            <a:r>
              <a:rPr lang="en-US" sz="3100" dirty="0"/>
              <a:t> </a:t>
            </a:r>
            <a:r>
              <a:rPr lang="en-US" sz="3100" dirty="0" smtClean="0"/>
              <a:t>Linn is </a:t>
            </a:r>
            <a:r>
              <a:rPr lang="en-US" sz="3100" u="sng" dirty="0"/>
              <a:t>antibacterial, antioxidant, anti-inflammatory, </a:t>
            </a:r>
            <a:r>
              <a:rPr lang="en-US" sz="3100" u="sng" dirty="0" smtClean="0"/>
              <a:t>antiviral</a:t>
            </a:r>
            <a:r>
              <a:rPr lang="en-US" sz="3100" dirty="0"/>
              <a:t>,</a:t>
            </a:r>
            <a:r>
              <a:rPr lang="en-US" sz="3100" dirty="0" smtClean="0"/>
              <a:t>.. etc.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3100" dirty="0" smtClean="0"/>
              <a:t> An </a:t>
            </a:r>
            <a:r>
              <a:rPr lang="en-US" sz="3100" dirty="0"/>
              <a:t>elevation of antibiotic-resistant Gram-negative bacteria prevalence has been detected along with biofilm-forming </a:t>
            </a:r>
            <a:r>
              <a:rPr lang="en-US" sz="3100" dirty="0" smtClean="0"/>
              <a:t>activity.</a:t>
            </a:r>
          </a:p>
          <a:p>
            <a:pPr algn="just" rtl="0">
              <a:buFont typeface="Wingdings" pitchFamily="2" charset="2"/>
              <a:buChar char="Ø"/>
            </a:pPr>
            <a:endParaRPr lang="en-US" sz="3100" dirty="0" smtClean="0"/>
          </a:p>
          <a:p>
            <a:pPr algn="just" rtl="0">
              <a:buFont typeface="Wingdings" pitchFamily="2" charset="2"/>
              <a:buChar char="Ø"/>
            </a:pPr>
            <a:r>
              <a:rPr lang="en-US" sz="3100" dirty="0" smtClean="0"/>
              <a:t>Biofilm-associated </a:t>
            </a:r>
            <a:r>
              <a:rPr lang="en-US" sz="3100" dirty="0"/>
              <a:t>protein gene, </a:t>
            </a:r>
            <a:r>
              <a:rPr lang="en-US" sz="3100" i="1" dirty="0" smtClean="0"/>
              <a:t>Bap</a:t>
            </a:r>
            <a:r>
              <a:rPr lang="en-US" sz="3100" i="1" dirty="0"/>
              <a:t> </a:t>
            </a:r>
            <a:r>
              <a:rPr lang="en-US" sz="3100" i="1" dirty="0" smtClean="0"/>
              <a:t>is </a:t>
            </a:r>
            <a:r>
              <a:rPr lang="en-US" sz="3100" dirty="0" smtClean="0"/>
              <a:t> </a:t>
            </a:r>
            <a:r>
              <a:rPr lang="en-US" sz="3100" dirty="0"/>
              <a:t>translated </a:t>
            </a:r>
            <a:r>
              <a:rPr lang="en-US" sz="3100" dirty="0" smtClean="0"/>
              <a:t>into invariability </a:t>
            </a:r>
            <a:r>
              <a:rPr lang="en-US" sz="3100" dirty="0"/>
              <a:t>protein. </a:t>
            </a:r>
            <a:r>
              <a:rPr lang="en-US" sz="3100" dirty="0" smtClean="0"/>
              <a:t>Outer </a:t>
            </a:r>
            <a:r>
              <a:rPr lang="en-US" sz="3100" dirty="0"/>
              <a:t>membrane protein A (</a:t>
            </a:r>
            <a:r>
              <a:rPr lang="en-US" sz="3100" i="1" dirty="0" err="1"/>
              <a:t>OmpA</a:t>
            </a:r>
            <a:r>
              <a:rPr lang="en-US" sz="3100" dirty="0"/>
              <a:t>) </a:t>
            </a:r>
            <a:r>
              <a:rPr lang="en-US" sz="3100" dirty="0" smtClean="0"/>
              <a:t>is described </a:t>
            </a:r>
            <a:r>
              <a:rPr lang="en-US" sz="3100" dirty="0"/>
              <a:t>virulence factor possessed by </a:t>
            </a:r>
            <a:r>
              <a:rPr lang="en-US" sz="3100" i="1" dirty="0"/>
              <a:t>A. </a:t>
            </a:r>
            <a:r>
              <a:rPr lang="en-US" sz="3100" i="1" dirty="0" smtClean="0"/>
              <a:t>baumannii</a:t>
            </a:r>
            <a:r>
              <a:rPr lang="en-US" sz="3100" dirty="0"/>
              <a:t>.</a:t>
            </a:r>
            <a:r>
              <a:rPr lang="en-US" sz="3100" dirty="0" smtClean="0"/>
              <a:t> </a:t>
            </a:r>
            <a:endParaRPr lang="en-US" sz="3100" dirty="0"/>
          </a:p>
          <a:p>
            <a:pPr algn="just" rtl="0">
              <a:buFont typeface="Wingdings" pitchFamily="2" charset="2"/>
              <a:buChar char="Ø"/>
            </a:pPr>
            <a:r>
              <a:rPr lang="en-US" sz="3100" i="1" dirty="0" err="1" smtClean="0"/>
              <a:t>AbaI</a:t>
            </a:r>
            <a:r>
              <a:rPr lang="en-US" sz="3100" dirty="0" smtClean="0"/>
              <a:t> </a:t>
            </a:r>
            <a:r>
              <a:rPr lang="en-US" sz="3100" dirty="0"/>
              <a:t>and </a:t>
            </a:r>
            <a:r>
              <a:rPr lang="en-US" sz="3100" i="1" dirty="0" err="1"/>
              <a:t>AbaR</a:t>
            </a:r>
            <a:r>
              <a:rPr lang="en-US" sz="3100" dirty="0"/>
              <a:t>, a two-component system, have recently been reported as making up </a:t>
            </a:r>
            <a:r>
              <a:rPr lang="en-US" sz="3100" i="1" dirty="0"/>
              <a:t>A. </a:t>
            </a:r>
            <a:r>
              <a:rPr lang="en-US" sz="3100" i="1" dirty="0" err="1"/>
              <a:t>baumannii</a:t>
            </a:r>
            <a:r>
              <a:rPr lang="en-US" sz="3100" dirty="0" err="1"/>
              <a:t>'s</a:t>
            </a:r>
            <a:r>
              <a:rPr lang="en-US" sz="3100" dirty="0"/>
              <a:t> </a:t>
            </a:r>
            <a:r>
              <a:rPr lang="en-US" sz="3100" dirty="0" err="1"/>
              <a:t>qurum</a:t>
            </a:r>
            <a:r>
              <a:rPr lang="en-US" sz="3100" dirty="0"/>
              <a:t> sensing (QS) </a:t>
            </a:r>
            <a:r>
              <a:rPr lang="en-US" sz="3100" dirty="0" smtClean="0"/>
              <a:t>system</a:t>
            </a:r>
            <a:r>
              <a:rPr lang="en-US" sz="3100" dirty="0"/>
              <a:t>. </a:t>
            </a:r>
            <a:endParaRPr lang="en-US" sz="3100" dirty="0" smtClean="0"/>
          </a:p>
          <a:p>
            <a:pPr algn="just" rtl="0">
              <a:buFont typeface="Wingdings" pitchFamily="2" charset="2"/>
              <a:buChar char="Ø"/>
            </a:pPr>
            <a:endParaRPr lang="en-US" sz="3100" dirty="0"/>
          </a:p>
          <a:p>
            <a:pPr algn="just" rtl="0"/>
            <a:r>
              <a:rPr lang="en-US" sz="3100" dirty="0"/>
              <a:t>The aim of this research was to examine </a:t>
            </a:r>
            <a:r>
              <a:rPr lang="en-US" sz="3100" i="1" dirty="0"/>
              <a:t>G. glabra</a:t>
            </a:r>
            <a:r>
              <a:rPr lang="en-US" sz="3100" dirty="0"/>
              <a:t> ethanol extract efficacy against </a:t>
            </a:r>
            <a:r>
              <a:rPr lang="en-US" sz="3100" i="1" dirty="0"/>
              <a:t>A. baumannii</a:t>
            </a:r>
            <a:r>
              <a:rPr lang="en-US" sz="3100" dirty="0"/>
              <a:t> </a:t>
            </a:r>
            <a:r>
              <a:rPr lang="en-US" sz="3100" dirty="0" smtClean="0"/>
              <a:t>strains and toxicity of this plant</a:t>
            </a:r>
            <a:endParaRPr lang="en-US" sz="3100" dirty="0"/>
          </a:p>
          <a:p>
            <a:pPr marL="0" indent="0" algn="just" rtl="0">
              <a:buNone/>
            </a:pPr>
            <a:endParaRPr lang="en-US" sz="3100" dirty="0"/>
          </a:p>
          <a:p>
            <a:pPr algn="just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79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Plant gathering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i="1" dirty="0"/>
              <a:t>Glycyrrhiza glabra L</a:t>
            </a:r>
            <a:r>
              <a:rPr lang="en-US" dirty="0"/>
              <a:t>. leaf parts were taken in the </a:t>
            </a:r>
            <a:r>
              <a:rPr lang="en-US" u="sng" dirty="0"/>
              <a:t>Spring of 2021 </a:t>
            </a:r>
            <a:r>
              <a:rPr lang="en-US" dirty="0"/>
              <a:t>from the </a:t>
            </a:r>
            <a:r>
              <a:rPr lang="en-US" u="sng" dirty="0"/>
              <a:t>Gomaspan area </a:t>
            </a:r>
            <a:r>
              <a:rPr lang="en-US" dirty="0"/>
              <a:t>in the Northern part of Iraq. </a:t>
            </a:r>
            <a:endParaRPr lang="ar-IQ" dirty="0"/>
          </a:p>
          <a:p>
            <a:pPr algn="l" rtl="0"/>
            <a:endParaRPr lang="ar-IQ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00" y="1772816"/>
            <a:ext cx="2474791" cy="43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97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Bacteria collection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Fifty </a:t>
            </a:r>
            <a:r>
              <a:rPr lang="en-US" sz="2800" i="1" dirty="0"/>
              <a:t>A. baumannii</a:t>
            </a:r>
            <a:r>
              <a:rPr lang="en-US" sz="2800" dirty="0"/>
              <a:t> isolates were gathered from a variety of patient specimens at various hospitals in </a:t>
            </a:r>
            <a:r>
              <a:rPr lang="en-US" sz="2800" dirty="0" smtClean="0"/>
              <a:t>Erbil, </a:t>
            </a:r>
            <a:r>
              <a:rPr lang="en-US" sz="2800" dirty="0"/>
              <a:t>including cerebrospinal fluid (CSF), blood, pus, </a:t>
            </a:r>
            <a:r>
              <a:rPr lang="en-US" sz="2800" dirty="0" smtClean="0"/>
              <a:t>sputum and </a:t>
            </a:r>
            <a:r>
              <a:rPr lang="en-US" sz="2800" dirty="0"/>
              <a:t>wound swabs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399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Plant </a:t>
            </a:r>
            <a:r>
              <a:rPr lang="en-US" b="1" dirty="0" smtClean="0">
                <a:solidFill>
                  <a:srgbClr val="FF0000"/>
                </a:solidFill>
              </a:rPr>
              <a:t>extraction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 rtl="0"/>
            <a:r>
              <a:rPr lang="en-US" sz="2800" dirty="0" smtClean="0"/>
              <a:t>The </a:t>
            </a:r>
            <a:r>
              <a:rPr lang="en-US" sz="2800" i="1" dirty="0"/>
              <a:t>G. glabra L</a:t>
            </a:r>
            <a:r>
              <a:rPr lang="en-US" sz="2800" dirty="0"/>
              <a:t>. leaves were harvested, cleaned, and then </a:t>
            </a:r>
            <a:r>
              <a:rPr lang="en-US" sz="2800" dirty="0" smtClean="0"/>
              <a:t>dried </a:t>
            </a:r>
            <a:r>
              <a:rPr lang="en-US" sz="2800" dirty="0"/>
              <a:t>until they gained constant weight at forty to fifty °C. After being finely powdered over time by </a:t>
            </a:r>
            <a:r>
              <a:rPr lang="en-US" sz="2800" dirty="0" smtClean="0"/>
              <a:t>grinders. </a:t>
            </a:r>
          </a:p>
          <a:p>
            <a:pPr algn="just" rtl="0"/>
            <a:r>
              <a:rPr lang="en-US" sz="2800" dirty="0" smtClean="0"/>
              <a:t>Leaf </a:t>
            </a:r>
            <a:r>
              <a:rPr lang="en-US" sz="2800" dirty="0"/>
              <a:t>powder of </a:t>
            </a:r>
            <a:r>
              <a:rPr lang="en-US" sz="2800" i="1" dirty="0"/>
              <a:t>G. glabra</a:t>
            </a:r>
            <a:r>
              <a:rPr lang="en-US" sz="2800" dirty="0"/>
              <a:t> (</a:t>
            </a:r>
            <a:r>
              <a:rPr lang="en-US" sz="2800" dirty="0" smtClean="0"/>
              <a:t>30g) was </a:t>
            </a:r>
            <a:r>
              <a:rPr lang="en-US" sz="2800" dirty="0"/>
              <a:t>stirred at constant intervals consuming 300ml of 99.9% </a:t>
            </a:r>
            <a:r>
              <a:rPr lang="en-US" sz="2800" u="sng" dirty="0"/>
              <a:t>ethanol for </a:t>
            </a:r>
            <a:r>
              <a:rPr lang="en-US" sz="2800" dirty="0"/>
              <a:t>72 hours at room temperature. The extract </a:t>
            </a:r>
            <a:r>
              <a:rPr lang="en-US" sz="2800" dirty="0" smtClean="0"/>
              <a:t>was purified by  </a:t>
            </a:r>
            <a:r>
              <a:rPr lang="en-US" sz="2800" dirty="0"/>
              <a:t>Whatman no. 1 filter paper. Next, a </a:t>
            </a:r>
            <a:r>
              <a:rPr lang="en-US" sz="2800" dirty="0" err="1"/>
              <a:t>rotovaps</a:t>
            </a:r>
            <a:r>
              <a:rPr lang="en-US" sz="2800" dirty="0"/>
              <a:t> at 45 °C and lower pressure condensed the filtrated </a:t>
            </a:r>
            <a:r>
              <a:rPr lang="en-US" sz="2800" dirty="0" smtClean="0"/>
              <a:t>extract.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25102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Toxicity Assessment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endParaRPr lang="ar-IQ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sz="2800" u="sng" dirty="0" smtClean="0"/>
              <a:t>Female</a:t>
            </a:r>
            <a:r>
              <a:rPr lang="en-US" sz="2800" dirty="0" smtClean="0"/>
              <a:t> </a:t>
            </a:r>
            <a:r>
              <a:rPr lang="en-US" sz="2800" dirty="0"/>
              <a:t>rats (</a:t>
            </a:r>
            <a:r>
              <a:rPr lang="en-US" sz="2800" i="1" dirty="0"/>
              <a:t>Rattu norvegicus</a:t>
            </a:r>
            <a:r>
              <a:rPr lang="en-US" sz="2800" dirty="0"/>
              <a:t>), with </a:t>
            </a:r>
            <a:r>
              <a:rPr lang="en-US" sz="2800" u="sng" dirty="0"/>
              <a:t>180–200</a:t>
            </a:r>
            <a:r>
              <a:rPr lang="en-US" sz="2800" dirty="0"/>
              <a:t> g weight were used. All of them were kept in a typical setting that included 27±2°C temperature, the cycles of light and dark periods were set as light for 12 hours and 12 hours dark, regular feeds, and unrestricted </a:t>
            </a:r>
            <a:r>
              <a:rPr lang="en-US" sz="2800" dirty="0" smtClean="0"/>
              <a:t> </a:t>
            </a:r>
            <a:r>
              <a:rPr lang="en-US" sz="2800" dirty="0"/>
              <a:t>tap water access.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/>
              <a:t>animals were housed in standard plastic crates and were divided into several clusters at random (n=5). The untreated (control) group was set as the first cluster and given only DMSO, whereas other specified clusters received only one dosage of the ethanol extract of </a:t>
            </a:r>
            <a:r>
              <a:rPr lang="en-US" sz="2800" i="1" dirty="0"/>
              <a:t>G. glabra</a:t>
            </a:r>
            <a:r>
              <a:rPr lang="en-US" sz="2800" dirty="0"/>
              <a:t> at doses of </a:t>
            </a:r>
            <a:r>
              <a:rPr lang="en-US" sz="2800" u="sng" dirty="0"/>
              <a:t>0.5, 1, 2, 4, 4.5, and 5 g/kg based on </a:t>
            </a:r>
            <a:r>
              <a:rPr lang="en-US" sz="2800" u="sng" dirty="0" err="1"/>
              <a:t>previos</a:t>
            </a:r>
            <a:r>
              <a:rPr lang="en-US" sz="2800" u="sng" dirty="0"/>
              <a:t> </a:t>
            </a:r>
            <a:r>
              <a:rPr lang="en-US" sz="2800" u="sng" dirty="0" smtClean="0"/>
              <a:t>studies. </a:t>
            </a:r>
            <a:endParaRPr lang="en-US" sz="2800" u="sng" dirty="0"/>
          </a:p>
          <a:p>
            <a:pPr marL="0" indent="0" algn="just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63407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459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Introduction</vt:lpstr>
      <vt:lpstr>Plant gathering</vt:lpstr>
      <vt:lpstr>Bacteria collection </vt:lpstr>
      <vt:lpstr>Plant extraction </vt:lpstr>
      <vt:lpstr>Toxicity Assessment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</dc:creator>
  <cp:lastModifiedBy>Jwan</cp:lastModifiedBy>
  <cp:revision>193</cp:revision>
  <dcterms:created xsi:type="dcterms:W3CDTF">2023-10-08T18:17:23Z</dcterms:created>
  <dcterms:modified xsi:type="dcterms:W3CDTF">2024-05-26T09:03:05Z</dcterms:modified>
</cp:coreProperties>
</file>