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25F3-A999-91F5-2E45-7FAC9CE5C7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84BD2-C20C-32B7-7E80-CD861D0BC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FFC78B-DFFA-A24E-748C-6BE5CEEF0F5B}"/>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5" name="Footer Placeholder 4">
            <a:extLst>
              <a:ext uri="{FF2B5EF4-FFF2-40B4-BE49-F238E27FC236}">
                <a16:creationId xmlns:a16="http://schemas.microsoft.com/office/drawing/2014/main" id="{9A25EC18-B342-084C-72A0-AEB42B0DE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217D58-D8AA-CAD1-0FE1-F876828D7415}"/>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67219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0031E-24E8-A52E-CAF9-BB9F7217F9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1BA422-E9B3-5587-E7A4-391140B0E2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1F8CA-3FC8-FF0D-AD8B-D8BFF8F65721}"/>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5" name="Footer Placeholder 4">
            <a:extLst>
              <a:ext uri="{FF2B5EF4-FFF2-40B4-BE49-F238E27FC236}">
                <a16:creationId xmlns:a16="http://schemas.microsoft.com/office/drawing/2014/main" id="{06665E5D-7F0C-A1BC-BD23-8BFD5EE78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1F637-4BE8-A833-E29E-6B97189F67BD}"/>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06633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B85B8-C748-2455-93BF-06DE4AE781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434300-78F3-B2B7-E594-762174DC1E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174D1-72AA-2EC1-5BDA-FFFC59D0A5A2}"/>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5" name="Footer Placeholder 4">
            <a:extLst>
              <a:ext uri="{FF2B5EF4-FFF2-40B4-BE49-F238E27FC236}">
                <a16:creationId xmlns:a16="http://schemas.microsoft.com/office/drawing/2014/main" id="{F25F6757-0ECF-8191-AFC7-16DF72522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71F29C-4A1A-EA51-012E-4133F5D99478}"/>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316579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1201-866E-4490-6844-9B4781AC5F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F9DC50-F3A9-5FA7-2C9C-F00D20FAB8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EAD1BF-5070-09D9-91D7-0288F6F13488}"/>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5" name="Footer Placeholder 4">
            <a:extLst>
              <a:ext uri="{FF2B5EF4-FFF2-40B4-BE49-F238E27FC236}">
                <a16:creationId xmlns:a16="http://schemas.microsoft.com/office/drawing/2014/main" id="{BD51390D-07E3-850B-B471-FAA4959E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B3EBB-384D-7E76-FB5A-748DDF4BBA24}"/>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8935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8862-8522-0FBC-F36F-A17D7EE99D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BCC230-FE19-AA36-54C8-D57B879F4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33D4BB-7F80-171D-316E-1F1A40049E6F}"/>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5" name="Footer Placeholder 4">
            <a:extLst>
              <a:ext uri="{FF2B5EF4-FFF2-40B4-BE49-F238E27FC236}">
                <a16:creationId xmlns:a16="http://schemas.microsoft.com/office/drawing/2014/main" id="{80FAAAED-B657-CF5B-3D45-234CEA801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3B957-C66B-982C-0F54-06A7183D3686}"/>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152847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3561-8C5D-B2CA-447F-178D5E545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7353C1-9ADA-ECA5-B9C5-C897BD94D6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24A6D7-FCBC-0508-2C4B-B7ACBD9C7D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8C5C69-80DE-6AEF-4FD2-9701C9689A41}"/>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6" name="Footer Placeholder 5">
            <a:extLst>
              <a:ext uri="{FF2B5EF4-FFF2-40B4-BE49-F238E27FC236}">
                <a16:creationId xmlns:a16="http://schemas.microsoft.com/office/drawing/2014/main" id="{A5DF063F-5AE2-FF6D-396E-1FD30A73BC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6C08C5-52D4-BC2A-F05E-B290F0C737E0}"/>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146694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FD2E0-25B5-4D85-F081-E93925030A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3DDD87-5AE4-1BBB-4132-B3E632BC9B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BD1A1-2D3F-FE46-6FC9-4A5F082BE4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004DE5-7FF1-62C1-6817-DBB7690C5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81A7E-1BBD-FAEE-B84C-2E697CE9E1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07B107-E62A-E260-9669-62A1382E86B9}"/>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8" name="Footer Placeholder 7">
            <a:extLst>
              <a:ext uri="{FF2B5EF4-FFF2-40B4-BE49-F238E27FC236}">
                <a16:creationId xmlns:a16="http://schemas.microsoft.com/office/drawing/2014/main" id="{B7096EE2-83CF-1F3C-E78C-BBABFFA050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8C0D49-B28B-5058-89AC-3E910716DF80}"/>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65370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2A23D-560C-F701-CED4-D851816BEB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A50F9A-B7F2-8835-3CB2-E8022202E13E}"/>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4" name="Footer Placeholder 3">
            <a:extLst>
              <a:ext uri="{FF2B5EF4-FFF2-40B4-BE49-F238E27FC236}">
                <a16:creationId xmlns:a16="http://schemas.microsoft.com/office/drawing/2014/main" id="{703ABFA7-24B9-BB29-CF71-F0733C5438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B4FF95-7912-9C62-48F6-CC2A193BF46A}"/>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35135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A5E7D9-EA38-8653-AC9C-FA96CD47930D}"/>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3" name="Footer Placeholder 2">
            <a:extLst>
              <a:ext uri="{FF2B5EF4-FFF2-40B4-BE49-F238E27FC236}">
                <a16:creationId xmlns:a16="http://schemas.microsoft.com/office/drawing/2014/main" id="{86392A97-0E99-7508-30B8-178AB62020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1354A7-6735-C5C4-4D76-B0EEB0711EB4}"/>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69663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FEEDE-80EE-DF04-2EBC-5D57BDC612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C37CC-F1C4-E90D-5EDE-6274477C6E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2BE9C7-20B7-6536-19E2-43FAF8385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84A3D-09D1-69A7-A146-2258E329094E}"/>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6" name="Footer Placeholder 5">
            <a:extLst>
              <a:ext uri="{FF2B5EF4-FFF2-40B4-BE49-F238E27FC236}">
                <a16:creationId xmlns:a16="http://schemas.microsoft.com/office/drawing/2014/main" id="{ABAA12BC-9200-9957-680D-8555B9083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AEB58-3336-994B-1FE1-E98B7C0FE424}"/>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19162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A402D-E3F7-2769-7605-6534EAB48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31CBAB-3250-BE60-E261-14E7AED644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872822-C065-ACA6-027F-492795DFC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D43554-5E10-2EAC-DED1-5B8F6CA6D705}"/>
              </a:ext>
            </a:extLst>
          </p:cNvPr>
          <p:cNvSpPr>
            <a:spLocks noGrp="1"/>
          </p:cNvSpPr>
          <p:nvPr>
            <p:ph type="dt" sz="half" idx="10"/>
          </p:nvPr>
        </p:nvSpPr>
        <p:spPr/>
        <p:txBody>
          <a:bodyPr/>
          <a:lstStyle/>
          <a:p>
            <a:fld id="{4825EAAB-50F1-4A6D-A5CF-DC90142AAD27}" type="datetimeFigureOut">
              <a:rPr lang="en-US" smtClean="0"/>
              <a:t>4/30/2023</a:t>
            </a:fld>
            <a:endParaRPr lang="en-US"/>
          </a:p>
        </p:txBody>
      </p:sp>
      <p:sp>
        <p:nvSpPr>
          <p:cNvPr id="6" name="Footer Placeholder 5">
            <a:extLst>
              <a:ext uri="{FF2B5EF4-FFF2-40B4-BE49-F238E27FC236}">
                <a16:creationId xmlns:a16="http://schemas.microsoft.com/office/drawing/2014/main" id="{8B3ED7C5-30A1-C02F-94D0-CCD85AAEF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A233B-B8B5-C824-E135-289D4B869ECD}"/>
              </a:ext>
            </a:extLst>
          </p:cNvPr>
          <p:cNvSpPr>
            <a:spLocks noGrp="1"/>
          </p:cNvSpPr>
          <p:nvPr>
            <p:ph type="sldNum" sz="quarter" idx="12"/>
          </p:nvPr>
        </p:nvSpPr>
        <p:spPr/>
        <p:txBody>
          <a:bodyPr/>
          <a:lstStyle/>
          <a:p>
            <a:fld id="{7D7E286B-5963-4071-B7BA-95967EB412E1}" type="slidenum">
              <a:rPr lang="en-US" smtClean="0"/>
              <a:t>‹#›</a:t>
            </a:fld>
            <a:endParaRPr lang="en-US"/>
          </a:p>
        </p:txBody>
      </p:sp>
    </p:spTree>
    <p:extLst>
      <p:ext uri="{BB962C8B-B14F-4D97-AF65-F5344CB8AC3E}">
        <p14:creationId xmlns:p14="http://schemas.microsoft.com/office/powerpoint/2010/main" val="22802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0BEB8A-6FA2-E316-57EB-2D4F51D4C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809F9-6050-39C8-B27A-9E9E3C3ECF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6F7839-AB63-89D8-4F49-DB20695399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5EAAB-50F1-4A6D-A5CF-DC90142AAD27}" type="datetimeFigureOut">
              <a:rPr lang="en-US" smtClean="0"/>
              <a:t>4/30/2023</a:t>
            </a:fld>
            <a:endParaRPr lang="en-US"/>
          </a:p>
        </p:txBody>
      </p:sp>
      <p:sp>
        <p:nvSpPr>
          <p:cNvPr id="5" name="Footer Placeholder 4">
            <a:extLst>
              <a:ext uri="{FF2B5EF4-FFF2-40B4-BE49-F238E27FC236}">
                <a16:creationId xmlns:a16="http://schemas.microsoft.com/office/drawing/2014/main" id="{DCE48D74-8D89-687B-B952-DE7B686A13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563431-62FC-C884-134B-44A144E8B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E286B-5963-4071-B7BA-95967EB412E1}" type="slidenum">
              <a:rPr lang="en-US" smtClean="0"/>
              <a:t>‹#›</a:t>
            </a:fld>
            <a:endParaRPr lang="en-US"/>
          </a:p>
        </p:txBody>
      </p:sp>
    </p:spTree>
    <p:extLst>
      <p:ext uri="{BB962C8B-B14F-4D97-AF65-F5344CB8AC3E}">
        <p14:creationId xmlns:p14="http://schemas.microsoft.com/office/powerpoint/2010/main" val="152497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8803-C33D-3121-027C-17028A5F7C7D}"/>
              </a:ext>
            </a:extLst>
          </p:cNvPr>
          <p:cNvSpPr>
            <a:spLocks noGrp="1"/>
          </p:cNvSpPr>
          <p:nvPr>
            <p:ph type="ctrTitle"/>
          </p:nvPr>
        </p:nvSpPr>
        <p:spPr>
          <a:xfrm>
            <a:off x="1524000" y="1122363"/>
            <a:ext cx="9144000" cy="2133599"/>
          </a:xfrm>
        </p:spPr>
        <p:txBody>
          <a:bodyPr/>
          <a:lstStyle/>
          <a:p>
            <a:r>
              <a:rPr lang="ar-OM" dirty="0">
                <a:solidFill>
                  <a:srgbClr val="00B050"/>
                </a:solidFill>
              </a:rPr>
              <a:t>فسیولوجیای دەمارەخانە </a:t>
            </a:r>
            <a:endParaRPr lang="en-US" dirty="0">
              <a:solidFill>
                <a:srgbClr val="00B050"/>
              </a:solidFill>
            </a:endParaRPr>
          </a:p>
        </p:txBody>
      </p:sp>
      <p:sp>
        <p:nvSpPr>
          <p:cNvPr id="3" name="Subtitle 2">
            <a:extLst>
              <a:ext uri="{FF2B5EF4-FFF2-40B4-BE49-F238E27FC236}">
                <a16:creationId xmlns:a16="http://schemas.microsoft.com/office/drawing/2014/main" id="{7AE58DB7-6B9A-9106-6B40-C53B2A1D7AFC}"/>
              </a:ext>
            </a:extLst>
          </p:cNvPr>
          <p:cNvSpPr>
            <a:spLocks noGrp="1"/>
          </p:cNvSpPr>
          <p:nvPr>
            <p:ph type="subTitle" idx="1"/>
          </p:nvPr>
        </p:nvSpPr>
        <p:spPr>
          <a:xfrm>
            <a:off x="1524000" y="3348036"/>
            <a:ext cx="9144000" cy="1909764"/>
          </a:xfrm>
        </p:spPr>
        <p:txBody>
          <a:bodyPr/>
          <a:lstStyle/>
          <a:p>
            <a:r>
              <a:rPr lang="ar-OM" dirty="0">
                <a:highlight>
                  <a:srgbClr val="C0C0C0"/>
                </a:highlight>
              </a:rPr>
              <a:t>د.</a:t>
            </a:r>
            <a:r>
              <a:rPr lang="ar-IQ" dirty="0">
                <a:highlight>
                  <a:srgbClr val="C0C0C0"/>
                </a:highlight>
              </a:rPr>
              <a:t>كاظم </a:t>
            </a:r>
            <a:r>
              <a:rPr lang="ar-OM" dirty="0">
                <a:highlight>
                  <a:srgbClr val="C0C0C0"/>
                </a:highlight>
              </a:rPr>
              <a:t>گزال </a:t>
            </a:r>
          </a:p>
          <a:p>
            <a:r>
              <a:rPr lang="ar-OM" dirty="0">
                <a:highlight>
                  <a:srgbClr val="C0C0C0"/>
                </a:highlight>
              </a:rPr>
              <a:t>قۆناغ یەكەم </a:t>
            </a:r>
            <a:endParaRPr lang="en-US" dirty="0">
              <a:highlight>
                <a:srgbClr val="C0C0C0"/>
              </a:highlight>
            </a:endParaRPr>
          </a:p>
        </p:txBody>
      </p:sp>
      <p:pic>
        <p:nvPicPr>
          <p:cNvPr id="4" name="Picture 1">
            <a:extLst>
              <a:ext uri="{FF2B5EF4-FFF2-40B4-BE49-F238E27FC236}">
                <a16:creationId xmlns:a16="http://schemas.microsoft.com/office/drawing/2014/main" id="{C53BFC20-B2D9-332C-68AE-525F85BEC1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9056" y="1030289"/>
            <a:ext cx="2502780" cy="18941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FAB8EB0-A283-E3C9-A298-88CD0D18F6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57" y="4365171"/>
            <a:ext cx="9144000" cy="1894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778A6EA4-95B8-5425-DFF0-644BDD990A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164" y="1260389"/>
            <a:ext cx="2816497" cy="224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905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جؤرةكانى دةمارة خانة </a:t>
            </a:r>
            <a:endParaRPr lang="en-US" dirty="0"/>
          </a:p>
        </p:txBody>
      </p:sp>
      <p:pic>
        <p:nvPicPr>
          <p:cNvPr id="2050" name="Picture 2">
            <a:extLst>
              <a:ext uri="{FF2B5EF4-FFF2-40B4-BE49-F238E27FC236}">
                <a16:creationId xmlns:a16="http://schemas.microsoft.com/office/drawing/2014/main" id="{9E5A5302-C358-4514-FCDE-019DDFD33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14" y="1659916"/>
            <a:ext cx="10831285" cy="475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343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زانياري و فرمان لة دةمارةوة لةريَي ثيَكهاتةى كيمياوي و طؤرانكاري ئةلكترؤنى روودةدات ،</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Autofit/>
          </a:bodyPr>
          <a:lstStyle/>
          <a:p>
            <a:pPr algn="just" rtl="1">
              <a:lnSpc>
                <a:spcPct val="200000"/>
              </a:lnSpc>
              <a:spcAft>
                <a:spcPts val="1000"/>
              </a:spcAft>
            </a:pPr>
            <a:r>
              <a:rPr lang="ar-IQ" sz="2000" b="1" dirty="0">
                <a:effectLst/>
                <a:latin typeface="Calibri" panose="020F0502020204030204" pitchFamily="34" charset="0"/>
                <a:ea typeface="Calibri" panose="020F0502020204030204" pitchFamily="34" charset="0"/>
                <a:cs typeface="Ali_K_Alwand" pitchFamily="2" charset="-78"/>
              </a:rPr>
              <a:t>ئةركى كار :</a:t>
            </a:r>
            <a:r>
              <a:rPr lang="en-US" sz="2000" b="1" dirty="0">
                <a:effectLst/>
                <a:latin typeface="Calibri" panose="020F0502020204030204" pitchFamily="34" charset="0"/>
                <a:ea typeface="Calibri" panose="020F0502020204030204" pitchFamily="34" charset="0"/>
                <a:cs typeface="Ali_K_Alwand" pitchFamily="2" charset="-78"/>
              </a:rPr>
              <a:t> Action potential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200000"/>
              </a:lnSpc>
              <a:spcAft>
                <a:spcPts val="1000"/>
              </a:spcAft>
            </a:pPr>
            <a:r>
              <a:rPr lang="ar-IQ" sz="2000" b="1" dirty="0">
                <a:effectLst/>
                <a:latin typeface="Calibri" panose="020F0502020204030204" pitchFamily="34" charset="0"/>
                <a:ea typeface="Calibri" panose="020F0502020204030204" pitchFamily="34" charset="0"/>
                <a:cs typeface="Ali_K_Alwand" pitchFamily="2" charset="-78"/>
              </a:rPr>
              <a:t>كاتيَك خانةيةك وريا دةكريَتةوة لةريَي راطةياندنى دةمارييةوة ثةردةى خانة دةكريَتةوة و ئايؤنةكانى سؤديؤم بؤ ناو خانة ووروذم دةكةن، بةمةش ناوةوةى خانة ثؤزةتيف دةبيَت لةضاو دةرةوةدا كة نةطةتيفة، بةمةش ئةركى كار ثةيدا دةبيَت، بةيةك ئاراستةى دوور كةوتنةوة لة خانة، دواى ئةمة جوطةكانى سؤديوم دادةخريَن و جؤطةكانى ثؤتاسيؤم دةكريَنةوة بةمةش دةرةوة دةبيَتة ثؤزةتيف بةم بارة دةوتريَت طةراندنةوةى جةمسةرطري </a:t>
            </a:r>
            <a:r>
              <a:rPr lang="en-US" sz="2000" b="1" dirty="0">
                <a:effectLst/>
                <a:latin typeface="Calibri" panose="020F0502020204030204" pitchFamily="34" charset="0"/>
                <a:ea typeface="Calibri" panose="020F0502020204030204" pitchFamily="34" charset="0"/>
                <a:cs typeface="Ali_K_Alwand" pitchFamily="2" charset="-78"/>
              </a:rPr>
              <a:t>Repolarization </a:t>
            </a:r>
            <a:r>
              <a:rPr lang="ar-IQ" sz="2000" b="1" dirty="0">
                <a:effectLst/>
                <a:latin typeface="Calibri" panose="020F0502020204030204" pitchFamily="34" charset="0"/>
                <a:ea typeface="Calibri" panose="020F0502020204030204" pitchFamily="34" charset="0"/>
                <a:cs typeface="Ali_K_Alwand" pitchFamily="2" charset="-78"/>
              </a:rPr>
              <a:t> كة ئاماذةية بؤ كؤتايي هاتنى ئةركى كار، بةلآم دةمارة خانة ناتوانيَت ئةركى كاري تر جيَبةجيَبكات ثيَش طةراندنةوةى ئةركى حةسانةوة ئةم ماوةية ثيَي دةوتريَت ماوةى نةويستن </a:t>
            </a:r>
            <a:r>
              <a:rPr lang="en-US" sz="2000" b="1" dirty="0">
                <a:effectLst/>
                <a:latin typeface="Calibri" panose="020F0502020204030204" pitchFamily="34" charset="0"/>
                <a:ea typeface="Calibri" panose="020F0502020204030204" pitchFamily="34" charset="0"/>
                <a:cs typeface="Ali_K_Alwand" pitchFamily="2" charset="-78"/>
              </a:rPr>
              <a:t>Refractory period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200000"/>
              </a:lnSpc>
            </a:pPr>
            <a:endParaRPr lang="en-US" sz="2000" b="1" dirty="0"/>
          </a:p>
        </p:txBody>
      </p:sp>
    </p:spTree>
    <p:extLst>
      <p:ext uri="{BB962C8B-B14F-4D97-AF65-F5344CB8AC3E}">
        <p14:creationId xmlns:p14="http://schemas.microsoft.com/office/powerpoint/2010/main" val="193919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4400" b="1" dirty="0">
                <a:effectLst/>
                <a:latin typeface="Calibri" panose="020F0502020204030204" pitchFamily="34" charset="0"/>
                <a:ea typeface="Calibri" panose="020F0502020204030204" pitchFamily="34" charset="0"/>
                <a:cs typeface="Ali_K_Alwand" pitchFamily="2" charset="-78"/>
              </a:rPr>
              <a:t>طوازةرةوة دةمارييةكان</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a:xfrm>
            <a:off x="838200" y="1825625"/>
            <a:ext cx="10515600" cy="4531632"/>
          </a:xfrm>
        </p:spPr>
        <p:txBody>
          <a:bodyPr>
            <a:normAutofit/>
          </a:bodyPr>
          <a:lstStyle/>
          <a:p>
            <a:pPr algn="just" rtl="1">
              <a:lnSpc>
                <a:spcPct val="22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بريتيين لة ثيَكهاتةى كيمياوى كة راطةياندنة دةمارييةكان دةطويَزنةوة لة ريَي طةييَنكة دةماريةكانةوة،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22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دواى ئةوةى ئةركى كار دةطاتة كؤتايي دةمارة خانة لةريَي دةمارة قليشةوة بة دةماريَكى تر دةطات ، لة كؤتايي دةمارةكاندا ضيكلَدانة هةية لة طويَزةرةوة دةمارييةكان كؤدةكةنةوة ، لة كاتى ثيَويسدا دةنوسيَت بة ثةردةى ثيَ</a:t>
            </a:r>
            <a:r>
              <a:rPr lang="ar-IQ" sz="2400" b="1" dirty="0">
                <a:effectLst/>
                <a:latin typeface="Symbol" panose="05050102010706020507" pitchFamily="18" charset="2"/>
                <a:ea typeface="Calibri" panose="020F0502020204030204" pitchFamily="34" charset="0"/>
                <a:cs typeface="Ali_K_Alwand" pitchFamily="2" charset="-78"/>
              </a:rPr>
              <a:t>ش طةييَنكة قليشةوة ئةو ضيكلدانانة دةكريَنةوة و طويَزةرةوة دةمارييةكان دةرذيَنة قليشةكةوة ، ثاشان دةبةستريَن بة ثةردةى دواى طةييَنكة. ئةمةش دةبيَتة هؤي كرانةوةى ثةردةى خانةكان و ضوونة ذوورةوةى سؤديؤم بؤ ناو خانة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b="1" dirty="0"/>
          </a:p>
        </p:txBody>
      </p:sp>
    </p:spTree>
    <p:extLst>
      <p:ext uri="{BB962C8B-B14F-4D97-AF65-F5344CB8AC3E}">
        <p14:creationId xmlns:p14="http://schemas.microsoft.com/office/powerpoint/2010/main" val="3976405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normAutofit/>
          </a:bodyPr>
          <a:lstStyle/>
          <a:p>
            <a:pPr algn="r" rtl="1"/>
            <a:r>
              <a:rPr lang="ar-IQ" sz="2800" dirty="0">
                <a:effectLst/>
                <a:latin typeface="Calibri" panose="020F0502020204030204" pitchFamily="34" charset="0"/>
                <a:ea typeface="Calibri" panose="020F0502020204030204" pitchFamily="34" charset="0"/>
                <a:cs typeface="Ali_K_Alwand" pitchFamily="2" charset="-78"/>
              </a:rPr>
              <a:t>طرنطترين طويَزةرةوة دةمارييةكان و رؤليان :</a:t>
            </a:r>
            <a:endParaRPr lang="en-US" sz="2800"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62500" lnSpcReduction="20000"/>
          </a:bodyPr>
          <a:lstStyle/>
          <a:p>
            <a:pPr marL="342900" lvl="0" indent="-342900" algn="r" rtl="1">
              <a:lnSpc>
                <a:spcPct val="200000"/>
              </a:lnSpc>
              <a:spcAft>
                <a:spcPts val="1000"/>
              </a:spcAft>
              <a:buFont typeface="+mj-lt"/>
              <a:buAutoNum type="arabicPeriod"/>
            </a:pPr>
            <a:r>
              <a:rPr lang="ar-IQ" b="1" dirty="0">
                <a:effectLst/>
                <a:latin typeface="Calibri" panose="020F0502020204030204" pitchFamily="34" charset="0"/>
                <a:ea typeface="Calibri" panose="020F0502020204030204" pitchFamily="34" charset="0"/>
                <a:cs typeface="Ali_K_Alwand" pitchFamily="2" charset="-78"/>
              </a:rPr>
              <a:t> ئةسيتايل كؤلين: لة سةرةتاي (1900) دؤزرايةوة ، لة هةردوو كؤئةندامى ناوةندى دةمار و ضيَوة دةماردا هةية، رؤلي طةورةى هةية لة</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b="1" dirty="0">
                <a:effectLst/>
                <a:latin typeface="Calibri" panose="020F0502020204030204" pitchFamily="34" charset="0"/>
                <a:ea typeface="Calibri" panose="020F0502020204030204" pitchFamily="34" charset="0"/>
                <a:cs typeface="Ali_K_Alwand" pitchFamily="2" charset="-78"/>
              </a:rPr>
              <a:t>يادطةدا، ئةوانةى نةخؤشي ئةلزايمةريان هةية طرفتيان لة ئاستى ئةم طويَزةرةوةيةدا هةية.</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b="1" dirty="0">
                <a:effectLst/>
                <a:latin typeface="Calibri" panose="020F0502020204030204" pitchFamily="34" charset="0"/>
                <a:ea typeface="Calibri" panose="020F0502020204030204" pitchFamily="34" charset="0"/>
                <a:cs typeface="Ali_K_Alwand" pitchFamily="2" charset="-78"/>
              </a:rPr>
              <a:t>رؤلي طرنطى هةية لة لايةنى سؤزداري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b="1" dirty="0">
                <a:effectLst/>
                <a:latin typeface="Calibri" panose="020F0502020204030204" pitchFamily="34" charset="0"/>
                <a:ea typeface="Calibri" panose="020F0502020204030204" pitchFamily="34" charset="0"/>
                <a:cs typeface="Ali_K_Alwand" pitchFamily="2" charset="-78"/>
              </a:rPr>
              <a:t>بة ئاطايي بةهؤي بوونى لة ناوضةى تؤري ضاو.</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200000"/>
              </a:lnSpc>
              <a:spcAft>
                <a:spcPts val="1000"/>
              </a:spcAft>
            </a:pPr>
            <a:r>
              <a:rPr lang="ar-IQ" b="1" dirty="0">
                <a:effectLst/>
                <a:latin typeface="Calibri" panose="020F0502020204030204" pitchFamily="34" charset="0"/>
                <a:ea typeface="Calibri" panose="020F0502020204030204" pitchFamily="34" charset="0"/>
                <a:cs typeface="Ali_K_Alwand" pitchFamily="2" charset="-78"/>
              </a:rPr>
              <a:t>دوو وةرطري هةية نيكؤتين و مةسكةرين.</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rtl="1">
              <a:lnSpc>
                <a:spcPct val="200000"/>
              </a:lnSpc>
              <a:buNone/>
            </a:pPr>
            <a:endParaRPr lang="en-US" b="1" dirty="0"/>
          </a:p>
        </p:txBody>
      </p:sp>
    </p:spTree>
    <p:extLst>
      <p:ext uri="{BB962C8B-B14F-4D97-AF65-F5344CB8AC3E}">
        <p14:creationId xmlns:p14="http://schemas.microsoft.com/office/powerpoint/2010/main" val="4264602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2- </a:t>
            </a:r>
            <a:r>
              <a:rPr lang="ar-IQ" sz="4400" dirty="0">
                <a:effectLst/>
                <a:latin typeface="Calibri" panose="020F0502020204030204" pitchFamily="34" charset="0"/>
                <a:ea typeface="Calibri" panose="020F0502020204030204" pitchFamily="34" charset="0"/>
                <a:cs typeface="Ali_K_Alwand" pitchFamily="2" charset="-78"/>
              </a:rPr>
              <a:t>دؤثامين: </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70000" lnSpcReduction="20000"/>
          </a:bodyPr>
          <a:lstStyle/>
          <a:p>
            <a:pPr marL="342900" lvl="0" indent="-342900" algn="just" rtl="1">
              <a:lnSpc>
                <a:spcPct val="210000"/>
              </a:lnSpc>
              <a:spcAft>
                <a:spcPts val="1000"/>
              </a:spcAft>
              <a:buFont typeface="Symbol" panose="05050102010706020507" pitchFamily="18" charset="2"/>
              <a:buChar char=""/>
            </a:pPr>
            <a:r>
              <a:rPr lang="ar-IQ" sz="2400" b="1" dirty="0">
                <a:effectLst/>
                <a:latin typeface="Calibri" panose="020F0502020204030204" pitchFamily="34" charset="0"/>
                <a:ea typeface="Calibri" panose="020F0502020204030204" pitchFamily="34" charset="0"/>
                <a:cs typeface="Ali_K_Alwand" pitchFamily="2" charset="-78"/>
              </a:rPr>
              <a:t>يادطة</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ةلَسةنطاندن و خودبينى و راظةكردن.</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فيَربوون.</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مةزاج.</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سستمى ثاداشت و ضيَذ.</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210000"/>
              </a:lnSpc>
              <a:spcAft>
                <a:spcPts val="1000"/>
              </a:spcAft>
              <a:buFont typeface="Symbol" panose="05050102010706020507" pitchFamily="18" charset="2"/>
              <a:buChar char=""/>
            </a:pPr>
            <a:r>
              <a:rPr lang="ar-IQ" sz="2400" b="1" dirty="0">
                <a:effectLst/>
                <a:latin typeface="Calibri" panose="020F0502020204030204" pitchFamily="34" charset="0"/>
                <a:ea typeface="Calibri" panose="020F0502020204030204" pitchFamily="34" charset="0"/>
                <a:cs typeface="Ali_K_Alwand" pitchFamily="2" charset="-78"/>
              </a:rPr>
              <a:t>جولةى لةش.</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ووروذاندنى سيَكسي</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ئؤرطازم</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تونيَتى و برسيَتى.</a:t>
            </a:r>
            <a:r>
              <a:rPr lang="ar-OM" sz="2400" b="1" dirty="0">
                <a:effectLst/>
                <a:latin typeface="Calibri" panose="020F0502020204030204" pitchFamily="34" charset="0"/>
                <a:ea typeface="Calibri" panose="020F0502020204030204" pitchFamily="34" charset="0"/>
                <a:cs typeface="Ali_K_Alwand" pitchFamily="2" charset="-78"/>
              </a:rPr>
              <a:t>          </a:t>
            </a:r>
            <a:r>
              <a:rPr lang="ar-IQ" sz="2400" b="1" dirty="0">
                <a:effectLst/>
                <a:latin typeface="Calibri" panose="020F0502020204030204" pitchFamily="34" charset="0"/>
                <a:ea typeface="Calibri" panose="020F0502020204030204" pitchFamily="34" charset="0"/>
                <a:cs typeface="Ali_K_Alwand" pitchFamily="2" charset="-78"/>
              </a:rPr>
              <a:t>رةفتاري خواردن</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210000"/>
              </a:lnSpc>
              <a:spcAft>
                <a:spcPts val="1000"/>
              </a:spcAft>
              <a:buFont typeface="Symbol" panose="05050102010706020507" pitchFamily="18" charset="2"/>
              <a:buChar char=""/>
            </a:pPr>
            <a:r>
              <a:rPr lang="ar-IQ" sz="2400" b="1" dirty="0">
                <a:effectLst/>
                <a:latin typeface="Calibri" panose="020F0502020204030204" pitchFamily="34" charset="0"/>
                <a:ea typeface="Calibri" panose="020F0502020204030204" pitchFamily="34" charset="0"/>
                <a:cs typeface="Ali_K_Alwand" pitchFamily="2" charset="-78"/>
              </a:rPr>
              <a:t>كؤنترؤلكردنى ثلةى طةرمى لةش.</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rtl="1">
              <a:lnSpc>
                <a:spcPct val="21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 بةشيَوةيةكى طشتى ثيَنج جؤر دؤثامين هةية بة ثيَي ريَرةوى بونيان لة ميَشكدا كاريان دةطؤريَت و لة </a:t>
            </a:r>
            <a:r>
              <a:rPr lang="en-US" sz="2400" b="1" dirty="0">
                <a:effectLst/>
                <a:latin typeface="Calibri" panose="020F0502020204030204" pitchFamily="34" charset="0"/>
                <a:ea typeface="Calibri" panose="020F0502020204030204" pitchFamily="34" charset="0"/>
                <a:cs typeface="Ali_K_Alwand" pitchFamily="2" charset="-78"/>
              </a:rPr>
              <a:t>( D1,D2,D3,D4 &amp;D5) </a:t>
            </a:r>
            <a:r>
              <a:rPr lang="ar-IQ" sz="2400" b="1" dirty="0">
                <a:effectLst/>
                <a:latin typeface="Calibri" panose="020F0502020204030204" pitchFamily="34" charset="0"/>
                <a:ea typeface="Calibri" panose="020F0502020204030204" pitchFamily="34" charset="0"/>
                <a:cs typeface="Ali_K_Alwand" pitchFamily="2" charset="-78"/>
              </a:rPr>
              <a:t> ثيَكهاتووة.</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rtl="1">
              <a:lnSpc>
                <a:spcPct val="210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طرفت لة ئاستى دؤثامين كاريطةري طةورةى هةية لة نةخؤشيةكانى شاديبوون و شيزؤفرينيا.</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57038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3- </a:t>
            </a:r>
            <a:r>
              <a:rPr lang="ar-IQ" sz="4400" dirty="0">
                <a:effectLst/>
                <a:latin typeface="Calibri" panose="020F0502020204030204" pitchFamily="34" charset="0"/>
                <a:ea typeface="Calibri" panose="020F0502020204030204" pitchFamily="34" charset="0"/>
                <a:cs typeface="Ali_K_Alwand" pitchFamily="2" charset="-78"/>
              </a:rPr>
              <a:t>سيرؤتؤنين: ،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85000" lnSpcReduction="20000"/>
          </a:bodyPr>
          <a:lstStyle/>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كؤنترؤلَكردنى ئارةزووى خواردن.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بةئاطايي و تةركيز.</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ريَكخستنى ثلةى طةرمى لةش.</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مةزاج  ( توندوتيذى) و سؤز.</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رؤليَكى كةمى هةية لة ثاداشت دانةوة.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خةوتن و هةستان.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رةفتاري سيَكسي.</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طرذبوونى بؤريةكانى خويَن.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ناتةواوى لة ئاستى سرؤتؤنين كاريطةري دةبيَت لة نةخؤشيةكانى خةمؤكى و وةسواسي و طرفتةكانى خواردن.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88340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4- </a:t>
            </a:r>
            <a:r>
              <a:rPr lang="ar-IQ" sz="4400" dirty="0">
                <a:effectLst/>
                <a:latin typeface="Calibri" panose="020F0502020204030204" pitchFamily="34" charset="0"/>
                <a:ea typeface="Calibri" panose="020F0502020204030204" pitchFamily="34" charset="0"/>
                <a:cs typeface="Ali_K_Alwand" pitchFamily="2" charset="-78"/>
              </a:rPr>
              <a:t>هستامين:</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lnSpc>
                <a:spcPct val="250000"/>
              </a:lnSpc>
            </a:pPr>
            <a:r>
              <a:rPr lang="ar-IQ" sz="2800" dirty="0">
                <a:effectLst/>
                <a:latin typeface="Calibri" panose="020F0502020204030204" pitchFamily="34" charset="0"/>
                <a:ea typeface="Calibri" panose="020F0502020204030204" pitchFamily="34" charset="0"/>
                <a:cs typeface="Ali_K_Alwand" pitchFamily="2" charset="-78"/>
              </a:rPr>
              <a:t>لة ناوضةى ذيَرلانكةوة ثةلدةهاويَت بؤ زؤربةى ناوضةكانى دةماخ و كاريطةري هةية لةسةر خةوالوويي و زيادبوونى كيَش، طرذبوونى لوسة ماسولكةكان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49746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5- </a:t>
            </a:r>
            <a:r>
              <a:rPr lang="ar-IQ" sz="4400" dirty="0">
                <a:effectLst/>
                <a:latin typeface="Calibri" panose="020F0502020204030204" pitchFamily="34" charset="0"/>
                <a:ea typeface="Calibri" panose="020F0502020204030204" pitchFamily="34" charset="0"/>
                <a:cs typeface="Ali_K_Alwand" pitchFamily="2" charset="-78"/>
              </a:rPr>
              <a:t>نؤرئثنفرين:</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marL="4572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لةسالَى (1946) دياريكراوة، لة ضيَوة كؤئةندامى دةماري بةسؤز. رؤلى هةية لة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سستمى خةوتن و هةستان.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ثاداشت دانةوة لة سستمى فيَربوون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0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كويَرةرذيَنةكان (ذيَرلانكة رذيَن).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طؤرانكاري لة ئاستى ئةم طويَزةرةوةية ثةيوةندى بة حالةتى دلَةراوكيَ و خةمؤكيةوة هةية.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200000"/>
              </a:lnSpc>
            </a:pPr>
            <a:endParaRPr lang="en-US" b="1" dirty="0"/>
          </a:p>
        </p:txBody>
      </p:sp>
    </p:spTree>
    <p:extLst>
      <p:ext uri="{BB962C8B-B14F-4D97-AF65-F5344CB8AC3E}">
        <p14:creationId xmlns:p14="http://schemas.microsoft.com/office/powerpoint/2010/main" val="381127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381000"/>
            <a:ext cx="10515600" cy="5795963"/>
          </a:xfrm>
        </p:spPr>
        <p:txBody>
          <a:bodyPr>
            <a:normAutofit/>
          </a:bodyPr>
          <a:lstStyle/>
          <a:p>
            <a:pPr marL="0" lvl="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Ali_K_Alwand" pitchFamily="2" charset="-78"/>
              </a:rPr>
              <a:t>6- </a:t>
            </a:r>
            <a:r>
              <a:rPr lang="ar-IQ" sz="1800" dirty="0">
                <a:effectLst/>
                <a:latin typeface="Calibri" panose="020F0502020204030204" pitchFamily="34" charset="0"/>
                <a:ea typeface="Calibri" panose="020F0502020204030204" pitchFamily="34" charset="0"/>
                <a:cs typeface="Ali_K_Alwand" pitchFamily="2" charset="-78"/>
              </a:rPr>
              <a:t>ظاسؤثريَسين: رؤلى هةية لة ثةشيَويةكانى مةزاج.</a:t>
            </a:r>
            <a:endParaRPr lang="ar-OM" sz="1800" dirty="0">
              <a:effectLst/>
              <a:latin typeface="Calibri" panose="020F0502020204030204" pitchFamily="34" charset="0"/>
              <a:ea typeface="Calibri" panose="020F0502020204030204" pitchFamily="34" charset="0"/>
              <a:cs typeface="Ali_K_Alwand" pitchFamily="2" charset="-78"/>
            </a:endParaRPr>
          </a:p>
          <a:p>
            <a:pPr marL="0" lvl="0" indent="0" algn="r" rtl="1">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Ali_K_Alwand" pitchFamily="2" charset="-78"/>
              </a:rPr>
              <a:t>7- </a:t>
            </a:r>
            <a:r>
              <a:rPr lang="ar-IQ" sz="1800" dirty="0">
                <a:effectLst/>
                <a:latin typeface="Calibri" panose="020F0502020204030204" pitchFamily="34" charset="0"/>
                <a:ea typeface="Calibri" panose="020F0502020204030204" pitchFamily="34" charset="0"/>
                <a:cs typeface="Ali_K_Alwand" pitchFamily="2" charset="-78"/>
              </a:rPr>
              <a:t>ئيندؤرفين:  رؤلى هةية لة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وةلآمدانةوة بؤ ئازار.</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ريَكخستنى ثلةى طةرمى لةش.</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سيَكسي.</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كؤنترؤلَكردنى هةناسة.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فيَربوون.</a:t>
            </a:r>
            <a:endParaRPr lang="ar-OM" sz="1800" dirty="0">
              <a:effectLst/>
              <a:latin typeface="Calibri" panose="020F0502020204030204" pitchFamily="34" charset="0"/>
              <a:ea typeface="Calibri" panose="020F0502020204030204" pitchFamily="34" charset="0"/>
              <a:cs typeface="Ali_K_Alwand" pitchFamily="2" charset="-78"/>
            </a:endParaRPr>
          </a:p>
          <a:p>
            <a:pPr marL="0" lvl="0" indent="0" algn="r" rtl="1">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dirty="0">
                <a:latin typeface="Calibri" panose="020F0502020204030204" pitchFamily="34" charset="0"/>
                <a:ea typeface="Calibri" panose="020F0502020204030204" pitchFamily="34" charset="0"/>
                <a:cs typeface="Ali_K_Alwand" pitchFamily="2" charset="-78"/>
              </a:rPr>
              <a:t>8- </a:t>
            </a:r>
            <a:r>
              <a:rPr lang="ar-IQ" sz="1800" dirty="0">
                <a:effectLst/>
                <a:latin typeface="Calibri" panose="020F0502020204030204" pitchFamily="34" charset="0"/>
                <a:ea typeface="Calibri" panose="020F0502020204030204" pitchFamily="34" charset="0"/>
                <a:cs typeface="Ali_K_Alwand" pitchFamily="2" charset="-78"/>
              </a:rPr>
              <a:t>سؤماتؤستاتين: لة كؤئةندامى هةرس و طةدةدا هةية، رؤلى هةية لة كةمكردنةوةى دةردانى ترشةلؤكى طةدة، كؤنترؤلكردنى دةردانى هؤرمؤنى طةشة.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673934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noAutofit/>
          </a:bodyPr>
          <a:lstStyle/>
          <a:p>
            <a:pPr marL="685800" algn="ctr" rtl="1">
              <a:lnSpc>
                <a:spcPct val="115000"/>
              </a:lnSpc>
              <a:spcAft>
                <a:spcPts val="1000"/>
              </a:spcAft>
            </a:pPr>
            <a:r>
              <a:rPr lang="ar-IQ" sz="3200" dirty="0">
                <a:effectLst/>
                <a:latin typeface="Calibri" panose="020F0502020204030204" pitchFamily="34" charset="0"/>
                <a:ea typeface="Calibri" panose="020F0502020204030204" pitchFamily="34" charset="0"/>
                <a:cs typeface="Ali_K_Alwand" pitchFamily="2" charset="-78"/>
              </a:rPr>
              <a:t>دةمــاخ</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effectLst/>
                <a:latin typeface="Calibri" panose="020F0502020204030204" pitchFamily="34" charset="0"/>
                <a:ea typeface="Calibri" panose="020F0502020204030204" pitchFamily="34" charset="0"/>
                <a:cs typeface="Ali_K_Alwand" pitchFamily="2" charset="-78"/>
              </a:rPr>
              <a:t>Brain</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426029"/>
            <a:ext cx="10515600" cy="4750934"/>
          </a:xfrm>
        </p:spPr>
        <p:txBody>
          <a:bodyPr>
            <a:normAutofit fontScale="92500" lnSpcReduction="20000"/>
          </a:bodyPr>
          <a:lstStyle/>
          <a:p>
            <a:pPr algn="r" rtl="1">
              <a:lnSpc>
                <a:spcPct val="115000"/>
              </a:lnSpc>
              <a:spcAft>
                <a:spcPts val="1000"/>
              </a:spcAft>
            </a:pPr>
            <a:r>
              <a:rPr lang="ar-SA" sz="1800" b="1" dirty="0">
                <a:effectLst/>
                <a:latin typeface="Ali_K_Samik"/>
                <a:ea typeface="Calibri" panose="020F0502020204030204" pitchFamily="34" charset="0"/>
                <a:cs typeface="Ali_K_Alwand" pitchFamily="2" charset="-78"/>
              </a:rPr>
              <a:t>دةماخ  دةكةويتة ناو بؤشايي كاسةى سةرةوة و كيَشى لة كةسيَطى ثيَطةشتودا نزيكةى </a:t>
            </a:r>
            <a:r>
              <a:rPr lang="ar-IQ" sz="1800" b="1" dirty="0">
                <a:effectLst/>
                <a:latin typeface="Calibri" panose="020F0502020204030204" pitchFamily="34" charset="0"/>
                <a:ea typeface="Calibri" panose="020F0502020204030204" pitchFamily="34" charset="0"/>
                <a:cs typeface="Ali_K_Alwand" pitchFamily="2" charset="-78"/>
              </a:rPr>
              <a:t>( 1400 طم</a:t>
            </a:r>
            <a:r>
              <a:rPr lang="ar-SA" sz="1800" b="1" dirty="0">
                <a:effectLst/>
                <a:latin typeface="Ali_K_Samik"/>
                <a:ea typeface="Calibri" panose="020F0502020204030204" pitchFamily="34" charset="0"/>
                <a:cs typeface="Ali_K_Alwand" pitchFamily="2" charset="-78"/>
              </a:rPr>
              <a:t> ) دةبيَت لة نزيكةى دة بليؤن خانةى دةماري ( </a:t>
            </a:r>
            <a:r>
              <a:rPr lang="en-US" sz="1800" b="1" dirty="0">
                <a:effectLst/>
                <a:latin typeface="Calibri" panose="020F0502020204030204" pitchFamily="34" charset="0"/>
                <a:ea typeface="Calibri" panose="020F0502020204030204" pitchFamily="34" charset="0"/>
                <a:cs typeface="Ali_K_Alwand" pitchFamily="2" charset="-78"/>
              </a:rPr>
              <a:t>neuron</a:t>
            </a:r>
            <a:r>
              <a:rPr lang="ar-IQ" sz="1800" b="1" dirty="0">
                <a:effectLst/>
                <a:latin typeface="Calibri" panose="020F0502020204030204" pitchFamily="34" charset="0"/>
                <a:ea typeface="Calibri" panose="020F0502020204030204" pitchFamily="34" charset="0"/>
                <a:cs typeface="Ali_K_Alwand" pitchFamily="2" charset="-78"/>
              </a:rPr>
              <a:t>)  و مليؤنةها ريشالأ (</a:t>
            </a:r>
            <a:r>
              <a:rPr lang="en-US" sz="1800" b="1" dirty="0">
                <a:effectLst/>
                <a:latin typeface="Calibri" panose="020F0502020204030204" pitchFamily="34" charset="0"/>
                <a:ea typeface="Calibri" panose="020F0502020204030204" pitchFamily="34" charset="0"/>
                <a:cs typeface="Ali_K_Alwand" pitchFamily="2" charset="-78"/>
              </a:rPr>
              <a:t>fiber </a:t>
            </a:r>
            <a:r>
              <a:rPr lang="ar-IQ" sz="1800" b="1" dirty="0">
                <a:effectLst/>
                <a:latin typeface="Calibri" panose="020F0502020204030204" pitchFamily="34" charset="0"/>
                <a:ea typeface="Calibri" panose="020F0502020204030204" pitchFamily="34" charset="0"/>
                <a:cs typeface="Ali_K_Alwand" pitchFamily="2" charset="-78"/>
              </a:rPr>
              <a:t> ) ثيَك ديَت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دةماخ بة سيَ ثةردة داثؤشراوة ( ثةردةكانى ميَشك) و هةمان ئةم ثةردانة دريَذدةبنةوة بؤ دركة ثةتك ثيَيان دةليَن ( ثةردةكانى دركة ثةتك):</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ثةردةى دةرةوة ( دايكة دلأ رةقة) </a:t>
            </a:r>
            <a:r>
              <a:rPr lang="en-US" sz="1800" b="1" dirty="0">
                <a:effectLst/>
                <a:latin typeface="Calibri" panose="020F0502020204030204" pitchFamily="34" charset="0"/>
                <a:ea typeface="Calibri" panose="020F0502020204030204" pitchFamily="34" charset="0"/>
                <a:cs typeface="Ali_K_Alwand" pitchFamily="2" charset="-78"/>
              </a:rPr>
              <a:t> Dura mater</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ثةردةية تارادةيةك ثتةو بةهيَزة، لة دوو ضين ثيَك ديَك ضينى دةرةوةيان ئةستورةو بة ديوى ناوةوةى كاسةى سةرةوة نوساوة و ئةوةي ناوةوة بريَك تةنكترة و بة ميَشكةوة نوساوة و لة نيَوانياندا مولولةى خويَن هةية.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2- </a:t>
            </a:r>
            <a:r>
              <a:rPr lang="ar-IQ" sz="1800" b="1" dirty="0">
                <a:effectLst/>
                <a:latin typeface="Calibri" panose="020F0502020204030204" pitchFamily="34" charset="0"/>
                <a:ea typeface="Calibri" panose="020F0502020204030204" pitchFamily="34" charset="0"/>
                <a:cs typeface="Ali_K_Alwand" pitchFamily="2" charset="-78"/>
              </a:rPr>
              <a:t>ناوةندة ثةردة ( جالَجالؤكة ثةردة) </a:t>
            </a:r>
            <a:r>
              <a:rPr lang="en-US" sz="1800" b="1" dirty="0">
                <a:effectLst/>
                <a:latin typeface="Calibri" panose="020F0502020204030204" pitchFamily="34" charset="0"/>
                <a:ea typeface="Calibri" panose="020F0502020204030204" pitchFamily="34" charset="0"/>
                <a:cs typeface="Ali_K_Alwand" pitchFamily="2" charset="-78"/>
              </a:rPr>
              <a:t>Arachnoid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ثةردةية دةكةويَتة نيَوان هةردوو ثةردةى دايكة دلَرةقةو دايكة بةسؤز لة ثيَكهاتةيةكى ئيسفنجى ثيَكهاتووة و لة نيَوان ناوةندة ثةردة و دايكة بةسؤزدا ناوةنديَك هةية كة شلةى ميَشك دركةثةتى تيَداية.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3- </a:t>
            </a:r>
            <a:r>
              <a:rPr lang="ar-IQ" sz="1800" b="1" dirty="0">
                <a:effectLst/>
                <a:latin typeface="Calibri" panose="020F0502020204030204" pitchFamily="34" charset="0"/>
                <a:ea typeface="Calibri" panose="020F0502020204030204" pitchFamily="34" charset="0"/>
                <a:cs typeface="Ali_K_Alwand" pitchFamily="2" charset="-78"/>
              </a:rPr>
              <a:t>ثةردةى ناوةوة ( دايكة بة سؤز) </a:t>
            </a:r>
            <a:r>
              <a:rPr lang="en-US" sz="1800" b="1" dirty="0" err="1">
                <a:effectLst/>
                <a:latin typeface="Calibri" panose="020F0502020204030204" pitchFamily="34" charset="0"/>
                <a:ea typeface="Calibri" panose="020F0502020204030204" pitchFamily="34" charset="0"/>
                <a:cs typeface="Ali_K_Alwand" pitchFamily="2" charset="-78"/>
              </a:rPr>
              <a:t>Piamater</a:t>
            </a:r>
            <a:r>
              <a:rPr lang="en-US" sz="1800" b="1" dirty="0">
                <a:effectLst/>
                <a:latin typeface="Calibri" panose="020F0502020204030204" pitchFamily="34" charset="0"/>
                <a:ea typeface="Calibri" panose="020F0502020204030204" pitchFamily="34" charset="0"/>
                <a:cs typeface="Ali_K_Alwand" pitchFamily="2" charset="-78"/>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ثةردةية راستةوخؤ بة ميشكةوة نوساوة و بةرثرسي طةياندنى خؤراكة بؤ ميَشك.</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77598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C499C-E340-5005-8DDB-9F07EC39073A}"/>
              </a:ext>
            </a:extLst>
          </p:cNvPr>
          <p:cNvSpPr>
            <a:spLocks noGrp="1"/>
          </p:cNvSpPr>
          <p:nvPr>
            <p:ph type="title"/>
          </p:nvPr>
        </p:nvSpPr>
        <p:spPr/>
        <p:txBody>
          <a:bodyPr/>
          <a:lstStyle/>
          <a:p>
            <a:pPr algn="r"/>
            <a:r>
              <a:rPr lang="ar-IQ" dirty="0">
                <a:latin typeface="Calibri" panose="020F0502020204030204" pitchFamily="34" charset="0"/>
                <a:ea typeface="Calibri" panose="020F0502020204030204" pitchFamily="34" charset="0"/>
                <a:cs typeface="Ali_K_Alwand" pitchFamily="2" charset="-78"/>
              </a:rPr>
              <a:t>كؤئةندامى دةمار</a:t>
            </a:r>
            <a:endParaRPr lang="en-US" dirty="0">
              <a:latin typeface="Calibri" panose="020F0502020204030204" pitchFamily="34" charset="0"/>
              <a:ea typeface="Calibri" panose="020F0502020204030204" pitchFamily="34" charset="0"/>
              <a:cs typeface="Ali_K_Alwand" pitchFamily="2" charset="-78"/>
            </a:endParaRPr>
          </a:p>
        </p:txBody>
      </p:sp>
      <p:sp>
        <p:nvSpPr>
          <p:cNvPr id="3" name="Content Placeholder 2">
            <a:extLst>
              <a:ext uri="{FF2B5EF4-FFF2-40B4-BE49-F238E27FC236}">
                <a16:creationId xmlns:a16="http://schemas.microsoft.com/office/drawing/2014/main" id="{54B5FFE9-1D15-C00C-7AA6-A91080CF4923}"/>
              </a:ext>
            </a:extLst>
          </p:cNvPr>
          <p:cNvSpPr>
            <a:spLocks noGrp="1"/>
          </p:cNvSpPr>
          <p:nvPr>
            <p:ph idx="1"/>
          </p:nvPr>
        </p:nvSpPr>
        <p:spPr/>
        <p:txBody>
          <a:bodyPr>
            <a:normAutofit/>
          </a:bodyPr>
          <a:lstStyle/>
          <a:p>
            <a:pPr algn="just" rtl="1"/>
            <a:r>
              <a:rPr lang="ar-IQ" sz="4400" dirty="0">
                <a:effectLst/>
                <a:latin typeface="Calibri" panose="020F0502020204030204" pitchFamily="34" charset="0"/>
                <a:ea typeface="Calibri" panose="020F0502020204030204" pitchFamily="34" charset="0"/>
                <a:cs typeface="Ali_K_Alwand" pitchFamily="2" charset="-78"/>
              </a:rPr>
              <a:t>بةشيَوةيةكى طشتى كاتيك باس لة كؤئةندامى دةمار دةكةين مةبةستمان ميَشك و دركة ثةتك و ضيَوة دةمارةكانة، كة تايبةتمةندى خؤي هةية لة تويَكاري و كؤمةلَة ئةركيَكى طرنط ئةنجام دةدات كة بة بيَ ئةو كؤئةندامة بةردةوامى لة ذيان كاريَكى مةحالة.</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gn="just" rtl="1"/>
            <a:endParaRPr lang="en-US" sz="4400" dirty="0"/>
          </a:p>
        </p:txBody>
      </p:sp>
    </p:spTree>
    <p:extLst>
      <p:ext uri="{BB962C8B-B14F-4D97-AF65-F5344CB8AC3E}">
        <p14:creationId xmlns:p14="http://schemas.microsoft.com/office/powerpoint/2010/main" val="268244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206829"/>
            <a:ext cx="10515600" cy="5970134"/>
          </a:xfrm>
        </p:spPr>
        <p:txBody>
          <a:bodyPr>
            <a:normAutofit fontScale="92500" lnSpcReduction="20000"/>
          </a:bodyPr>
          <a:lstStyle/>
          <a:p>
            <a:pPr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رووثؤشي دةماغ بريَكى زؤر بةرزونزمى تيادا كة بة ثيَي دةليَن ضرض و لؤضيةكانى ميَشك و لة ثؤليَنكردنى بةشةكانى ميَشكدا رؤلى طةورةيان هةية بةو هؤيةوة ميَشك روثؤشيَكى طةورةى هةية و لةكاسةى سةردا جيَي دةبيَتةوة.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دةماغ بةشيَوةكى طشتى دةكريَت بة ضوا بةشةوة: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يةكةم: ميَشك. ( تويَكلى ميَشك و  كرؤكى ميَشك)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دووةم: ميَشكؤكة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سيَيةم: قةدى دةماغ ( </a:t>
            </a:r>
            <a:r>
              <a:rPr lang="en-US" sz="1800" dirty="0">
                <a:effectLst/>
                <a:latin typeface="Calibri" panose="020F0502020204030204" pitchFamily="34" charset="0"/>
                <a:ea typeface="Calibri" panose="020F0502020204030204" pitchFamily="34" charset="0"/>
                <a:cs typeface="Ali_K_Alwand" pitchFamily="2" charset="-78"/>
              </a:rPr>
              <a:t>Brain stem </a:t>
            </a:r>
            <a:r>
              <a:rPr lang="ar-IQ"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لاكيَشة مؤخ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err="1">
                <a:effectLst/>
                <a:latin typeface="Calibri" panose="020F0502020204030204" pitchFamily="34" charset="0"/>
                <a:ea typeface="Calibri" panose="020F0502020204030204" pitchFamily="34" charset="0"/>
                <a:cs typeface="Ali_K_Alwand" pitchFamily="2" charset="-78"/>
              </a:rPr>
              <a:t>Midulla</a:t>
            </a:r>
            <a:r>
              <a:rPr lang="en-US" sz="1800" dirty="0">
                <a:effectLst/>
                <a:latin typeface="Calibri" panose="020F0502020204030204" pitchFamily="34" charset="0"/>
                <a:ea typeface="Calibri" panose="020F0502020204030204" pitchFamily="34" charset="0"/>
                <a:cs typeface="Ali_K_Alwand" pitchFamily="2" charset="-78"/>
              </a:rPr>
              <a:t> oblongata </a:t>
            </a: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ثردة دةماخ </a:t>
            </a:r>
            <a:r>
              <a:rPr lang="en-US" sz="1800" dirty="0">
                <a:effectLst/>
                <a:latin typeface="Calibri" panose="020F0502020204030204" pitchFamily="34" charset="0"/>
                <a:ea typeface="Calibri" panose="020F0502020204030204" pitchFamily="34" charset="0"/>
                <a:cs typeface="Ali_K_Alwand" pitchFamily="2" charset="-78"/>
              </a:rPr>
              <a:t> Pons </a:t>
            </a: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ناوةندة دةماخ </a:t>
            </a:r>
            <a:r>
              <a:rPr lang="en-US" sz="1800" dirty="0">
                <a:effectLst/>
                <a:latin typeface="Calibri" panose="020F0502020204030204" pitchFamily="34" charset="0"/>
                <a:ea typeface="Calibri" panose="020F0502020204030204" pitchFamily="34" charset="0"/>
                <a:cs typeface="Ali_K_Alwand" pitchFamily="2" charset="-78"/>
              </a:rPr>
              <a:t> Midbrain </a:t>
            </a: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ضوارةم: نيَوانة دةماخ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err="1">
                <a:effectLst/>
                <a:latin typeface="Calibri" panose="020F0502020204030204" pitchFamily="34" charset="0"/>
                <a:ea typeface="Calibri" panose="020F0502020204030204" pitchFamily="34" charset="0"/>
                <a:cs typeface="Ali_K_Alwand" pitchFamily="2" charset="-78"/>
              </a:rPr>
              <a:t>Midencephalon</a:t>
            </a:r>
            <a:r>
              <a:rPr lang="en-US"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سةلامةس  ( لانكة </a:t>
            </a:r>
            <a:r>
              <a:rPr lang="en-US" sz="1800" dirty="0">
                <a:effectLst/>
                <a:latin typeface="Calibri" panose="020F0502020204030204" pitchFamily="34" charset="0"/>
                <a:ea typeface="Calibri" panose="020F0502020204030204" pitchFamily="34" charset="0"/>
                <a:cs typeface="Ali_K_Alwand" pitchFamily="2" charset="-78"/>
              </a:rPr>
              <a:t>,</a:t>
            </a:r>
            <a:r>
              <a:rPr lang="ar-IQ" sz="1800" dirty="0">
                <a:effectLst/>
                <a:latin typeface="Calibri" panose="020F0502020204030204" pitchFamily="34" charset="0"/>
                <a:ea typeface="Calibri" panose="020F0502020204030204" pitchFamily="34" charset="0"/>
                <a:cs typeface="Ali_K_Alwand" pitchFamily="2" charset="-78"/>
              </a:rPr>
              <a:t> بيَشكة ميَشك)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err="1">
                <a:effectLst/>
                <a:latin typeface="Calibri" panose="020F0502020204030204" pitchFamily="34" charset="0"/>
                <a:ea typeface="Calibri" panose="020F0502020204030204" pitchFamily="34" charset="0"/>
                <a:cs typeface="Ali_K_Alwand" pitchFamily="2" charset="-78"/>
              </a:rPr>
              <a:t>Thalamas</a:t>
            </a:r>
            <a:r>
              <a:rPr lang="en-US" sz="1800" dirty="0">
                <a:effectLst/>
                <a:latin typeface="Calibri" panose="020F0502020204030204" pitchFamily="34" charset="0"/>
                <a:ea typeface="Calibri" panose="020F0502020204030204" pitchFamily="34" charset="0"/>
                <a:cs typeface="Ali_K_Alwand" pitchFamily="2" charset="-78"/>
              </a:rPr>
              <a:t> </a:t>
            </a: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هايثؤسةلامةس ( ذيَر لانكة </a:t>
            </a:r>
            <a:r>
              <a:rPr lang="en-US" sz="1800" dirty="0">
                <a:effectLst/>
                <a:latin typeface="Calibri" panose="020F0502020204030204" pitchFamily="34" charset="0"/>
                <a:ea typeface="Calibri" panose="020F0502020204030204" pitchFamily="34" charset="0"/>
                <a:cs typeface="Ali_K_Alwand" pitchFamily="2" charset="-78"/>
              </a:rPr>
              <a:t>,</a:t>
            </a:r>
            <a:r>
              <a:rPr lang="ar-IQ" sz="1800" dirty="0">
                <a:effectLst/>
                <a:latin typeface="Calibri" panose="020F0502020204030204" pitchFamily="34" charset="0"/>
                <a:ea typeface="Calibri" panose="020F0502020204030204" pitchFamily="34" charset="0"/>
                <a:cs typeface="Ali_K_Alwand" pitchFamily="2" charset="-78"/>
              </a:rPr>
              <a:t> ذيَر بيَشكة )  </a:t>
            </a:r>
            <a:r>
              <a:rPr lang="en-US" sz="1800" dirty="0" err="1">
                <a:effectLst/>
                <a:latin typeface="Calibri" panose="020F0502020204030204" pitchFamily="34" charset="0"/>
                <a:ea typeface="Calibri" panose="020F0502020204030204" pitchFamily="34" charset="0"/>
                <a:cs typeface="Ali_K_Alwand" pitchFamily="2" charset="-78"/>
              </a:rPr>
              <a:t>Hypothalamaus</a:t>
            </a:r>
            <a:r>
              <a:rPr lang="en-US" sz="1800" dirty="0">
                <a:effectLst/>
                <a:latin typeface="Ali_K_Alwand" pitchFamily="2" charset="-78"/>
                <a:ea typeface="Calibri" panose="020F0502020204030204" pitchFamily="34" charset="0"/>
                <a:cs typeface="Ali_K_Alwand" pitchFamily="2" charset="-78"/>
              </a:rPr>
              <a:t> </a:t>
            </a:r>
            <a:r>
              <a:rPr lang="en-US" sz="1800" dirty="0">
                <a:effectLst/>
                <a:latin typeface="Calibri" panose="020F0502020204030204" pitchFamily="34" charset="0"/>
                <a:ea typeface="Calibri" panose="020F0502020204030204" pitchFamily="34" charset="0"/>
                <a:cs typeface="Ali_K_Alwand" pitchFamily="2" charset="-78"/>
              </a:rPr>
              <a:t> </a:t>
            </a:r>
          </a:p>
          <a:p>
            <a:pPr algn="r" rtl="1"/>
            <a:endParaRPr lang="en-US" dirty="0"/>
          </a:p>
        </p:txBody>
      </p:sp>
    </p:spTree>
    <p:extLst>
      <p:ext uri="{BB962C8B-B14F-4D97-AF65-F5344CB8AC3E}">
        <p14:creationId xmlns:p14="http://schemas.microsoft.com/office/powerpoint/2010/main" val="3812968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IQ" sz="4400" dirty="0">
                <a:effectLst/>
                <a:latin typeface="Calibri" panose="020F0502020204030204" pitchFamily="34" charset="0"/>
                <a:ea typeface="Calibri" panose="020F0502020204030204" pitchFamily="34" charset="0"/>
                <a:cs typeface="Ali_K_Alwand" pitchFamily="2" charset="-78"/>
              </a:rPr>
              <a:t>يةكةم: ميَشك: </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normAutofit/>
          </a:bodyPr>
          <a:lstStyle/>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طةورةترين بةشي دةماخةو لة شيَوةى دوو نيوة طؤداية و لة دوو بةشي سةرةكى ثيَك ديَت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تويَكلى ميَشك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كرؤكى ميَشك.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رووى دةرةوةى ميَشك رةنطى بؤرة بةهؤي بوونى خانةكانى دةمار و رةنطى بةشي ناووةى سثية بةهؤي بونى بةستةرة خانةكانةوة.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تويَكلى ميَشك بة مةلَبةندى هةستةكانى (بيستن و بينين و بؤنكردن و ئاخاوتن ) دادةنريَت و هةروةها ناوةندى هةنديَك لة ضالاكيةكانى ترةوة وةك بيركردنةوة و هةلَضوونة دةرونيةكان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ميَشك لة دوو نيَوة طؤ ثيَكديَت لاي راست كة كؤنترؤلي كار و فرمانةكانى لاي ضةثي جةستة دةكات و لاي ضةثي ميَشك كة كؤنترؤلى كاروفرمانةكانى لاى راست دةكات ، ئةمةش ثيَي دةوتريَت ئةركى دذةلا (</a:t>
            </a:r>
            <a:r>
              <a:rPr lang="en-US" sz="1800" dirty="0">
                <a:effectLst/>
                <a:latin typeface="Calibri" panose="020F0502020204030204" pitchFamily="34" charset="0"/>
                <a:ea typeface="Calibri" panose="020F0502020204030204" pitchFamily="34" charset="0"/>
                <a:cs typeface="Ali_K_Alwand" pitchFamily="2" charset="-78"/>
              </a:rPr>
              <a:t>contralateral</a:t>
            </a:r>
            <a:r>
              <a:rPr lang="ar-IQ"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387561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776D9E5-8277-A67E-CE4C-AB0781408C26}"/>
              </a:ext>
            </a:extLst>
          </p:cNvPr>
          <p:cNvGraphicFramePr>
            <a:graphicFrameLocks noGrp="1"/>
          </p:cNvGraphicFramePr>
          <p:nvPr>
            <p:extLst>
              <p:ext uri="{D42A27DB-BD31-4B8C-83A1-F6EECF244321}">
                <p14:modId xmlns:p14="http://schemas.microsoft.com/office/powerpoint/2010/main" val="1588412899"/>
              </p:ext>
            </p:extLst>
          </p:nvPr>
        </p:nvGraphicFramePr>
        <p:xfrm>
          <a:off x="957943" y="587829"/>
          <a:ext cx="9829799" cy="5671458"/>
        </p:xfrm>
        <a:graphic>
          <a:graphicData uri="http://schemas.openxmlformats.org/drawingml/2006/table">
            <a:tbl>
              <a:tblPr rtl="1" firstRow="1" firstCol="1" bandRow="1">
                <a:tableStyleId>{5C22544A-7EE6-4342-B048-85BDC9FD1C3A}</a:tableStyleId>
              </a:tblPr>
              <a:tblGrid>
                <a:gridCol w="957989">
                  <a:extLst>
                    <a:ext uri="{9D8B030D-6E8A-4147-A177-3AD203B41FA5}">
                      <a16:colId xmlns:a16="http://schemas.microsoft.com/office/drawing/2014/main" val="4250857218"/>
                    </a:ext>
                  </a:extLst>
                </a:gridCol>
                <a:gridCol w="4373427">
                  <a:extLst>
                    <a:ext uri="{9D8B030D-6E8A-4147-A177-3AD203B41FA5}">
                      <a16:colId xmlns:a16="http://schemas.microsoft.com/office/drawing/2014/main" val="3216984783"/>
                    </a:ext>
                  </a:extLst>
                </a:gridCol>
                <a:gridCol w="4498383">
                  <a:extLst>
                    <a:ext uri="{9D8B030D-6E8A-4147-A177-3AD203B41FA5}">
                      <a16:colId xmlns:a16="http://schemas.microsoft.com/office/drawing/2014/main" val="358682245"/>
                    </a:ext>
                  </a:extLst>
                </a:gridCol>
              </a:tblGrid>
              <a:tr h="403127">
                <a:tc>
                  <a:txBody>
                    <a:bodyPr/>
                    <a:lstStyle/>
                    <a:p>
                      <a:pPr algn="r" rtl="1">
                        <a:lnSpc>
                          <a:spcPct val="115000"/>
                        </a:lnSpc>
                        <a:spcAft>
                          <a:spcPts val="1000"/>
                        </a:spcAft>
                      </a:pPr>
                      <a:r>
                        <a:rPr lang="ar-IQ" sz="15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rtl="1">
                        <a:lnSpc>
                          <a:spcPct val="115000"/>
                        </a:lnSpc>
                        <a:spcAft>
                          <a:spcPts val="1000"/>
                        </a:spcAft>
                      </a:pPr>
                      <a:r>
                        <a:rPr lang="ar-IQ" sz="1500" dirty="0">
                          <a:effectLst/>
                        </a:rPr>
                        <a:t>لاى </a:t>
                      </a:r>
                      <a:r>
                        <a:rPr lang="ar-OM" sz="1500" dirty="0">
                          <a:effectLst/>
                        </a:rPr>
                        <a:t>چەپ</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rtl="1">
                        <a:lnSpc>
                          <a:spcPct val="115000"/>
                        </a:lnSpc>
                        <a:spcAft>
                          <a:spcPts val="1000"/>
                        </a:spcAft>
                      </a:pPr>
                      <a:r>
                        <a:rPr lang="ar-IQ" sz="1500">
                          <a:effectLst/>
                        </a:rPr>
                        <a:t>لاى راست</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9017765"/>
                  </a:ext>
                </a:extLst>
              </a:tr>
              <a:tr h="403127">
                <a:tc>
                  <a:txBody>
                    <a:bodyPr/>
                    <a:lstStyle/>
                    <a:p>
                      <a:pPr algn="r" rtl="1">
                        <a:lnSpc>
                          <a:spcPct val="115000"/>
                        </a:lnSpc>
                        <a:spcAft>
                          <a:spcPts val="1000"/>
                        </a:spcAft>
                      </a:pPr>
                      <a:r>
                        <a:rPr lang="ar-IQ" sz="15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كؤنترؤلكردنى لاى راست</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كؤنترؤلكردنى لاى ضةث</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214338606"/>
                  </a:ext>
                </a:extLst>
              </a:tr>
              <a:tr h="403127">
                <a:tc>
                  <a:txBody>
                    <a:bodyPr/>
                    <a:lstStyle/>
                    <a:p>
                      <a:pPr algn="r" rtl="1">
                        <a:lnSpc>
                          <a:spcPct val="115000"/>
                        </a:lnSpc>
                        <a:spcAft>
                          <a:spcPts val="1000"/>
                        </a:spcAft>
                      </a:pPr>
                      <a:r>
                        <a:rPr lang="ar-IQ" sz="15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ذيري ذمارةيي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شيَوازى سيَ راستة </a:t>
                      </a:r>
                      <a:r>
                        <a:rPr lang="en-US" sz="1500" b="1">
                          <a:effectLst/>
                          <a:cs typeface="Ali_K_Alwand" pitchFamily="2" charset="-78"/>
                        </a:rPr>
                        <a:t>(3D)</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587865333"/>
                  </a:ext>
                </a:extLst>
              </a:tr>
              <a:tr h="403127">
                <a:tc>
                  <a:txBody>
                    <a:bodyPr/>
                    <a:lstStyle/>
                    <a:p>
                      <a:pPr algn="r" rtl="1">
                        <a:lnSpc>
                          <a:spcPct val="115000"/>
                        </a:lnSpc>
                        <a:spcAft>
                          <a:spcPts val="1000"/>
                        </a:spcAft>
                      </a:pPr>
                      <a:r>
                        <a:rPr lang="ar-IQ" sz="15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dirty="0">
                          <a:effectLst/>
                          <a:cs typeface="Ali_K_Alwand" pitchFamily="2" charset="-78"/>
                        </a:rPr>
                        <a:t>بيركاري و بابةتى زانستى</a:t>
                      </a:r>
                      <a:endParaRPr lang="en-US" sz="1100" b="1" dirty="0">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ويَنة و مؤسيقا</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827859683"/>
                  </a:ext>
                </a:extLst>
              </a:tr>
              <a:tr h="403127">
                <a:tc>
                  <a:txBody>
                    <a:bodyPr/>
                    <a:lstStyle/>
                    <a:p>
                      <a:pPr algn="r" rtl="1">
                        <a:lnSpc>
                          <a:spcPct val="115000"/>
                        </a:lnSpc>
                        <a:spcAft>
                          <a:spcPts val="1000"/>
                        </a:spcAft>
                      </a:pPr>
                      <a:r>
                        <a:rPr lang="ar-IQ" sz="15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ئاخاوتنى نوسين و دواندن.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dirty="0">
                          <a:effectLst/>
                          <a:cs typeface="Ali_K_Alwand" pitchFamily="2" charset="-78"/>
                        </a:rPr>
                        <a:t>داهيَنان</a:t>
                      </a:r>
                      <a:endParaRPr lang="en-US" sz="1100" b="1" dirty="0">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585515111"/>
                  </a:ext>
                </a:extLst>
              </a:tr>
              <a:tr h="403127">
                <a:tc>
                  <a:txBody>
                    <a:bodyPr/>
                    <a:lstStyle/>
                    <a:p>
                      <a:pPr algn="r" rtl="1">
                        <a:lnSpc>
                          <a:spcPct val="115000"/>
                        </a:lnSpc>
                        <a:spcAft>
                          <a:spcPts val="1000"/>
                        </a:spcAft>
                      </a:pPr>
                      <a:r>
                        <a:rPr lang="ar-IQ" sz="15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شيكردنةوةى ووشة و ماناكان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خةيالكردن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1828972727"/>
                  </a:ext>
                </a:extLst>
              </a:tr>
              <a:tr h="403127">
                <a:tc>
                  <a:txBody>
                    <a:bodyPr/>
                    <a:lstStyle/>
                    <a:p>
                      <a:pPr algn="r" rtl="1">
                        <a:lnSpc>
                          <a:spcPct val="115000"/>
                        </a:lnSpc>
                        <a:spcAft>
                          <a:spcPts val="1000"/>
                        </a:spcAft>
                      </a:pPr>
                      <a:r>
                        <a:rPr lang="ar-IQ" sz="15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واقعيبوون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عاتيفة</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4087471904"/>
                  </a:ext>
                </a:extLst>
              </a:tr>
              <a:tr h="403127">
                <a:tc>
                  <a:txBody>
                    <a:bodyPr/>
                    <a:lstStyle/>
                    <a:p>
                      <a:pPr algn="r" rtl="1">
                        <a:lnSpc>
                          <a:spcPct val="115000"/>
                        </a:lnSpc>
                        <a:spcAft>
                          <a:spcPts val="1000"/>
                        </a:spcAft>
                      </a:pPr>
                      <a:r>
                        <a:rPr lang="ar-IQ" sz="15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هةلَسةنطاندن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ناسينةوةى روخسار</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085117317"/>
                  </a:ext>
                </a:extLst>
              </a:tr>
              <a:tr h="403127">
                <a:tc>
                  <a:txBody>
                    <a:bodyPr/>
                    <a:lstStyle/>
                    <a:p>
                      <a:pPr algn="r" rtl="1">
                        <a:lnSpc>
                          <a:spcPct val="115000"/>
                        </a:lnSpc>
                        <a:spcAft>
                          <a:spcPts val="1000"/>
                        </a:spcAft>
                      </a:pPr>
                      <a:r>
                        <a:rPr lang="ar-IQ" sz="15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بابةتى بوون، بيَلايةنى بوون.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ليَكدانةوةى كةسي (ايةنطريبوون)</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608985084"/>
                  </a:ext>
                </a:extLst>
              </a:tr>
              <a:tr h="833934">
                <a:tc>
                  <a:txBody>
                    <a:bodyPr/>
                    <a:lstStyle/>
                    <a:p>
                      <a:pPr algn="r" rtl="1">
                        <a:lnSpc>
                          <a:spcPct val="115000"/>
                        </a:lnSpc>
                        <a:spcAft>
                          <a:spcPts val="1000"/>
                        </a:spcAft>
                      </a:pPr>
                      <a:r>
                        <a:rPr lang="ar-IQ" sz="15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طونجاندن و ريزبةندى و زنجيرةيي.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كؤكردنةوة و يةكخستن و فيَربوونى ضالاكى دةستى</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2431833077"/>
                  </a:ext>
                </a:extLst>
              </a:tr>
              <a:tr h="403127">
                <a:tc>
                  <a:txBody>
                    <a:bodyPr/>
                    <a:lstStyle/>
                    <a:p>
                      <a:pPr algn="r" rtl="1">
                        <a:lnSpc>
                          <a:spcPct val="115000"/>
                        </a:lnSpc>
                        <a:spcAft>
                          <a:spcPts val="1000"/>
                        </a:spcAft>
                      </a:pPr>
                      <a:r>
                        <a:rPr lang="ar-IQ" sz="15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ذيربيَذي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ثيَشبينى كردن (هةستى نائاسايي)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1056910052"/>
                  </a:ext>
                </a:extLst>
              </a:tr>
              <a:tr h="403127">
                <a:tc>
                  <a:txBody>
                    <a:bodyPr/>
                    <a:lstStyle/>
                    <a:p>
                      <a:pPr algn="r" rtl="1">
                        <a:lnSpc>
                          <a:spcPct val="115000"/>
                        </a:lnSpc>
                        <a:spcAft>
                          <a:spcPts val="1000"/>
                        </a:spcAft>
                      </a:pPr>
                      <a:r>
                        <a:rPr lang="ar-IQ" sz="15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يادطةى ووشةى طؤراني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a:effectLst/>
                          <a:cs typeface="Ali_K_Alwand" pitchFamily="2" charset="-78"/>
                        </a:rPr>
                        <a:t>يادطةى ئاوازى طؤراني</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2431497085"/>
                  </a:ext>
                </a:extLst>
              </a:tr>
              <a:tr h="403127">
                <a:tc>
                  <a:txBody>
                    <a:bodyPr/>
                    <a:lstStyle/>
                    <a:p>
                      <a:pPr algn="r" rtl="1">
                        <a:lnSpc>
                          <a:spcPct val="115000"/>
                        </a:lnSpc>
                        <a:spcAft>
                          <a:spcPts val="1000"/>
                        </a:spcAft>
                      </a:pPr>
                      <a:r>
                        <a:rPr lang="ar-IQ" sz="15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rtl="1">
                        <a:lnSpc>
                          <a:spcPct val="115000"/>
                        </a:lnSpc>
                        <a:spcAft>
                          <a:spcPts val="1000"/>
                        </a:spcAft>
                      </a:pPr>
                      <a:r>
                        <a:rPr lang="ar-IQ" sz="1500" b="1">
                          <a:effectLst/>
                          <a:cs typeface="Ali_K_Alwand" pitchFamily="2" charset="-78"/>
                        </a:rPr>
                        <a:t>بيركردنةوة لة رابردوو و ئايندة</a:t>
                      </a:r>
                      <a:endParaRPr lang="en-US" sz="1100" b="1">
                        <a:effectLst/>
                        <a:latin typeface="Calibri" panose="020F0502020204030204" pitchFamily="34" charset="0"/>
                        <a:ea typeface="Calibri" panose="020F0502020204030204" pitchFamily="34" charset="0"/>
                        <a:cs typeface="Ali_K_Alwand" pitchFamily="2" charset="-78"/>
                      </a:endParaRPr>
                    </a:p>
                  </a:txBody>
                  <a:tcPr marL="68580" marR="68580" marT="0" marB="0"/>
                </a:tc>
                <a:tc>
                  <a:txBody>
                    <a:bodyPr/>
                    <a:lstStyle/>
                    <a:p>
                      <a:pPr algn="r" rtl="1">
                        <a:lnSpc>
                          <a:spcPct val="115000"/>
                        </a:lnSpc>
                        <a:spcAft>
                          <a:spcPts val="1000"/>
                        </a:spcAft>
                      </a:pPr>
                      <a:r>
                        <a:rPr lang="ar-IQ" sz="1500" b="1" dirty="0">
                          <a:effectLst/>
                          <a:cs typeface="Ali_K_Alwand" pitchFamily="2" charset="-78"/>
                        </a:rPr>
                        <a:t>بيركردنةوة لة ئيَستا</a:t>
                      </a:r>
                      <a:endParaRPr lang="en-US" sz="1100" b="1" dirty="0">
                        <a:effectLst/>
                        <a:latin typeface="Calibri" panose="020F0502020204030204" pitchFamily="34" charset="0"/>
                        <a:ea typeface="Calibri" panose="020F0502020204030204" pitchFamily="34" charset="0"/>
                        <a:cs typeface="Ali_K_Alwand" pitchFamily="2" charset="-78"/>
                      </a:endParaRPr>
                    </a:p>
                  </a:txBody>
                  <a:tcPr marL="68580" marR="68580" marT="0" marB="0"/>
                </a:tc>
                <a:extLst>
                  <a:ext uri="{0D108BD9-81ED-4DB2-BD59-A6C34878D82A}">
                    <a16:rowId xmlns:a16="http://schemas.microsoft.com/office/drawing/2014/main" val="3837970778"/>
                  </a:ext>
                </a:extLst>
              </a:tr>
            </a:tbl>
          </a:graphicData>
        </a:graphic>
      </p:graphicFrame>
    </p:spTree>
    <p:extLst>
      <p:ext uri="{BB962C8B-B14F-4D97-AF65-F5344CB8AC3E}">
        <p14:creationId xmlns:p14="http://schemas.microsoft.com/office/powerpoint/2010/main" val="67166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751114"/>
            <a:ext cx="10515600" cy="5425849"/>
          </a:xfrm>
        </p:spPr>
        <p:txBody>
          <a:bodyPr/>
          <a:lstStyle/>
          <a:p>
            <a:pPr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ميَشكى مرؤظ دةكريَت بة ضوار ثةلى سةرةكيةوة كة هةريةكةيان ئةرك و فرمانى تايبةتى خؤي هةية طرفت يان ناتةواوى لةهةر ثةليَكدا رووبدات كاريطةري لةسةر تاك دةبيَت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ثيَشةوة ( ناوضةوانة ثةل) </a:t>
            </a:r>
            <a:r>
              <a:rPr lang="en-US" sz="1800" b="1" dirty="0">
                <a:effectLst/>
                <a:latin typeface="Calibri" panose="020F0502020204030204" pitchFamily="34" charset="0"/>
                <a:ea typeface="Calibri" panose="020F0502020204030204" pitchFamily="34" charset="0"/>
                <a:cs typeface="Ali_K_Alwand" pitchFamily="2" charset="-78"/>
              </a:rPr>
              <a:t>Frontal lope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لاجانط ( لاجانطة ثةل)</a:t>
            </a:r>
            <a:r>
              <a:rPr lang="en-US" sz="1800" b="1" dirty="0">
                <a:effectLst/>
                <a:latin typeface="Calibri" panose="020F0502020204030204" pitchFamily="34" charset="0"/>
                <a:ea typeface="Calibri" panose="020F0502020204030204" pitchFamily="34" charset="0"/>
                <a:cs typeface="Ali_K_Alwand" pitchFamily="2" charset="-78"/>
              </a:rPr>
              <a:t> Temporal lope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ديواري (ديوارة ثةل) </a:t>
            </a:r>
            <a:r>
              <a:rPr lang="en-US" sz="1800" b="1" dirty="0">
                <a:effectLst/>
                <a:latin typeface="Calibri" panose="020F0502020204030204" pitchFamily="34" charset="0"/>
                <a:ea typeface="Calibri" panose="020F0502020204030204" pitchFamily="34" charset="0"/>
                <a:cs typeface="Ali_K_Alwand" pitchFamily="2" charset="-78"/>
              </a:rPr>
              <a:t>Parietal lope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ثةلى دواوة ( ثشتةوة) ( ثشتة ثةل)</a:t>
            </a:r>
            <a:r>
              <a:rPr lang="en-US" sz="1800" b="1" dirty="0">
                <a:effectLst/>
                <a:latin typeface="Calibri" panose="020F0502020204030204" pitchFamily="34" charset="0"/>
                <a:ea typeface="Calibri" panose="020F0502020204030204" pitchFamily="34" charset="0"/>
                <a:cs typeface="Ali_K_Alwand" pitchFamily="2" charset="-78"/>
              </a:rPr>
              <a:t> Occipital lope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067881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505C454-3714-E9F8-33B9-E7C93E3FCFF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a:extLst>
              <a:ext uri="{FF2B5EF4-FFF2-40B4-BE49-F238E27FC236}">
                <a16:creationId xmlns:a16="http://schemas.microsoft.com/office/drawing/2014/main" id="{1A024D0A-1C60-D4DC-6E3A-F70C7719CA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7285" y="309141"/>
            <a:ext cx="7728857" cy="56529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83BE6E30-B910-9DD6-F8CF-1B9A11573865}"/>
              </a:ext>
            </a:extLst>
          </p:cNvPr>
          <p:cNvSpPr>
            <a:spLocks noChangeArrowheads="1"/>
          </p:cNvSpPr>
          <p:nvPr/>
        </p:nvSpPr>
        <p:spPr bwMode="auto">
          <a:xfrm>
            <a:off x="457200" y="3517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08957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normAutofit fontScale="90000"/>
          </a:bodyPr>
          <a:lstStyle/>
          <a:p>
            <a:pPr algn="r" rtl="1"/>
            <a:r>
              <a:rPr lang="ar-OM" sz="4400" dirty="0">
                <a:effectLst/>
                <a:latin typeface="Calibri" panose="020F0502020204030204" pitchFamily="34" charset="0"/>
                <a:ea typeface="Calibri" panose="020F0502020204030204" pitchFamily="34" charset="0"/>
                <a:cs typeface="Ali_K_Alwand" pitchFamily="2" charset="-78"/>
              </a:rPr>
              <a:t>1- </a:t>
            </a:r>
            <a:r>
              <a:rPr lang="ar-IQ" sz="4400" dirty="0">
                <a:effectLst/>
                <a:latin typeface="Calibri" panose="020F0502020204030204" pitchFamily="34" charset="0"/>
                <a:ea typeface="Calibri" panose="020F0502020204030204" pitchFamily="34" charset="0"/>
                <a:cs typeface="Ali_K_Alwand" pitchFamily="2" charset="-78"/>
              </a:rPr>
              <a:t>ئةركةكانى ثةلى ثيَشةوة ( ناوضةوانة ثةل): </a:t>
            </a:r>
            <a:r>
              <a:rPr lang="en-US" sz="4400" dirty="0">
                <a:effectLst/>
                <a:latin typeface="Calibri" panose="020F0502020204030204" pitchFamily="34" charset="0"/>
                <a:ea typeface="Calibri" panose="020F0502020204030204" pitchFamily="34" charset="0"/>
                <a:cs typeface="Ali_K_Alwand" pitchFamily="2" charset="-78"/>
              </a:rPr>
              <a:t>Frontal lope</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825625"/>
            <a:ext cx="10515600" cy="4667250"/>
          </a:xfrm>
        </p:spPr>
        <p:txBody>
          <a:bodyPr>
            <a:normAutofit fontScale="25000" lnSpcReduction="20000"/>
          </a:bodyPr>
          <a:lstStyle/>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تةركيزكردن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هةلَسةنطاندن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ثلاندانان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ضارةسةركردنى كيَشة</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كؤنترؤلكردنى حةزةكان و رةفتار</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كؤنترؤلكردنى رةفتاري سيََكسى و كؤمةلآيةتى.</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كةسيَتى</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سؤز ( عاتيفة)</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جولة</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ناوضةى دةربرينى ئاخاوتن.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4500" b="1" dirty="0">
                <a:effectLst/>
                <a:latin typeface="Calibri" panose="020F0502020204030204" pitchFamily="34" charset="0"/>
                <a:ea typeface="Calibri" panose="020F0502020204030204" pitchFamily="34" charset="0"/>
                <a:cs typeface="Ali_K_Alwand" pitchFamily="2" charset="-78"/>
              </a:rPr>
              <a:t>يادطةى دريَذخايةن.</a:t>
            </a:r>
            <a:endParaRPr lang="en-US" sz="45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093085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5"/>
            <a:ext cx="10515600" cy="995589"/>
          </a:xfrm>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2- </a:t>
            </a:r>
            <a:r>
              <a:rPr lang="ar-IQ" sz="4400" dirty="0">
                <a:effectLst/>
                <a:latin typeface="Calibri" panose="020F0502020204030204" pitchFamily="34" charset="0"/>
                <a:ea typeface="Calibri" panose="020F0502020204030204" pitchFamily="34" charset="0"/>
                <a:cs typeface="Ali_K_Alwand" pitchFamily="2" charset="-78"/>
              </a:rPr>
              <a:t>ئةركةكانى لاضانطة ثةل: </a:t>
            </a:r>
            <a:r>
              <a:rPr lang="en-US" sz="4400" dirty="0">
                <a:effectLst/>
                <a:latin typeface="Calibri" panose="020F0502020204030204" pitchFamily="34" charset="0"/>
                <a:ea typeface="Calibri" panose="020F0502020204030204" pitchFamily="34" charset="0"/>
                <a:cs typeface="Ali_K_Alwand" pitchFamily="2" charset="-78"/>
              </a:rPr>
              <a:t>Temporal lope</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360714"/>
            <a:ext cx="10515600" cy="5132161"/>
          </a:xfrm>
        </p:spPr>
        <p:txBody>
          <a:bodyPr>
            <a:normAutofit/>
          </a:bodyPr>
          <a:lstStyle/>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ناوضةى وةرطرتنى بيستن و ناسينةوةى دةنط.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دةربرين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تيَطةيشتن لة ميوزيك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وةرطرتن و تيَطةيشتن لة ئاخاوتن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ناسينةوةى ويَنةكان (روخسارةكان) حالةتى ثرؤسؤثةطنؤسيا (بريتية لة نةتوانينى ناسينةوةى روخسارةكان).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تيَطةيشتن لة نوسين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تامكردن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يادطة و تيَطةيشتن.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سيَكسي</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267389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6"/>
            <a:ext cx="10515600" cy="832304"/>
          </a:xfrm>
        </p:spPr>
        <p:txBody>
          <a:bodyPr/>
          <a:lstStyle/>
          <a:p>
            <a:pPr algn="r" rtl="1"/>
            <a:r>
              <a:rPr lang="ar-OM" dirty="0"/>
              <a:t>3- </a:t>
            </a:r>
            <a:r>
              <a:rPr lang="ar-IQ" sz="4400" dirty="0">
                <a:effectLst/>
                <a:latin typeface="Calibri" panose="020F0502020204030204" pitchFamily="34" charset="0"/>
                <a:ea typeface="Calibri" panose="020F0502020204030204" pitchFamily="34" charset="0"/>
                <a:cs typeface="Ali_K_Alwand" pitchFamily="2" charset="-78"/>
              </a:rPr>
              <a:t>ئةركةكانى ثةلى ديواري: </a:t>
            </a:r>
            <a:r>
              <a:rPr lang="en-US" sz="4400" dirty="0">
                <a:effectLst/>
                <a:latin typeface="Calibri" panose="020F0502020204030204" pitchFamily="34" charset="0"/>
                <a:ea typeface="Calibri" panose="020F0502020204030204" pitchFamily="34" charset="0"/>
                <a:cs typeface="Ali_K_Alwand" pitchFamily="2" charset="-78"/>
              </a:rPr>
              <a:t>Parietal lope</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197430"/>
            <a:ext cx="10515600" cy="5442856"/>
          </a:xfrm>
        </p:spPr>
        <p:txBody>
          <a:bodyPr>
            <a:normAutofit/>
          </a:bodyPr>
          <a:lstStyle/>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جياكردنةوةى هةستةكان بةركةوتن ، بؤنكردن، تامكردن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ناسينةوةى شويَنى جةستة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خويَندنةوة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بيركاري</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ناسينةوةى بةركةوتن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جولةى خؤويستى بة ئةنجام.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ياري كردن بة تةنةكان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لةم ثةلةدا ناوضةى ويَرنيكى هةية كة بةرثرسة لة راظةكردنى نوسين بة دةنطةكان.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51450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dirty="0"/>
              <a:t>4- </a:t>
            </a:r>
            <a:r>
              <a:rPr lang="ar-IQ" sz="4400" dirty="0">
                <a:effectLst/>
                <a:latin typeface="Calibri" panose="020F0502020204030204" pitchFamily="34" charset="0"/>
                <a:ea typeface="Calibri" panose="020F0502020204030204" pitchFamily="34" charset="0"/>
                <a:cs typeface="Ali_K_Alwand" pitchFamily="2" charset="-78"/>
              </a:rPr>
              <a:t>ئةركةكانى ثشتة ثةل: </a:t>
            </a:r>
            <a:r>
              <a:rPr lang="en-US" sz="4400" dirty="0">
                <a:effectLst/>
                <a:latin typeface="Calibri" panose="020F0502020204030204" pitchFamily="34" charset="0"/>
                <a:ea typeface="Calibri" panose="020F0502020204030204" pitchFamily="34" charset="0"/>
                <a:cs typeface="Ali_K_Alwand" pitchFamily="2" charset="-78"/>
              </a:rPr>
              <a:t>Occipital lope</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825625"/>
            <a:ext cx="10515600" cy="4667250"/>
          </a:xfrm>
        </p:spPr>
        <p:txBody>
          <a:bodyPr/>
          <a:lstStyle/>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هاوسةنطى و كؤنترؤلكردنى جولةى خؤويست.</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ناوضةى وةرطرتنى بينين</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راظةكردنى بينين ( جياكردنةوةى قةبارة و رةنط و روناكى و جولة و دووريةكان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ئةطةر ناتةواوى يان طرفت لة يةكيَك لة بةشةكانى دةماغدا  روبدات ئةوة دةرئةنجدامى ئةو ناتةواويةية بةثيَي شويَن و قةبارة و جؤري ناتةواويةكة دةطؤريَت.</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481943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5"/>
            <a:ext cx="10515600" cy="941161"/>
          </a:xfrm>
        </p:spPr>
        <p:txBody>
          <a:bodyPr>
            <a:normAutofit/>
          </a:bodyPr>
          <a:lstStyle/>
          <a:p>
            <a:pPr algn="ctr" rtl="1"/>
            <a:r>
              <a:rPr lang="ar-IQ" sz="2400" dirty="0">
                <a:effectLst/>
                <a:latin typeface="Calibri" panose="020F0502020204030204" pitchFamily="34" charset="0"/>
                <a:ea typeface="Calibri" panose="020F0502020204030204" pitchFamily="34" charset="0"/>
                <a:cs typeface="Ali_K_Alwand" pitchFamily="2" charset="-78"/>
              </a:rPr>
              <a:t>دووةم: ميَشكؤكة:</a:t>
            </a:r>
            <a:endParaRPr lang="en-US" sz="2400"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306285"/>
            <a:ext cx="10515600" cy="5186589"/>
          </a:xfrm>
        </p:spPr>
        <p:txBody>
          <a:bodyPr/>
          <a:lstStyle/>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ئةم بةشةى دةماخ دةكةويَتة بةشي دواوة و خوارةوةى ميَشك ، لة دووبةشي ثيَكةوة لكاو ثيَكديَت. نزيكةى لة 10% قةبارةى كاسةى سةر داطيردةكات، نزيكةى لة 50% سةرجةم  دةمارة خانةكانى دةماخ لةخؤدةطريَت.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طرنطترين فرمانةكانى ميَشكؤكة: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جولةى ماسوكةكان ريَك دةخات.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ثاريَزطاري لة شيَوةى لةش و هاوسةنطى.</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ووردةكاري فيَربوونى جولةيي كارامةيي.</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رؤلي هةية لة لايةنى تورةيي و ضيَذوورطرتن.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دياريكردنى دووري شتةكان.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فيَربوونى زمان.</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319131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SA" sz="1800" dirty="0">
                <a:effectLst/>
                <a:latin typeface="Ali_K_Samik"/>
                <a:ea typeface="Calibri" panose="020F0502020204030204" pitchFamily="34" charset="0"/>
                <a:cs typeface="Ali_K_Alwand" pitchFamily="2" charset="-78"/>
              </a:rPr>
              <a:t>كؤئةندامى دةمار  ثيَكديَت:</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a:xfrm>
            <a:off x="636814" y="1825625"/>
            <a:ext cx="10716986" cy="4444546"/>
          </a:xfrm>
        </p:spPr>
        <p:txBody>
          <a:bodyPr>
            <a:normAutofit fontScale="62500" lnSpcReduction="20000"/>
          </a:bodyPr>
          <a:lstStyle/>
          <a:p>
            <a:pPr marL="342900" lvl="0" indent="-342900" algn="r" rtl="1">
              <a:lnSpc>
                <a:spcPct val="115000"/>
              </a:lnSpc>
              <a:buFont typeface="+mj-lt"/>
              <a:buAutoNum type="arabicPeriod"/>
            </a:pPr>
            <a:r>
              <a:rPr lang="ar-SA" sz="1800" dirty="0">
                <a:effectLst/>
                <a:latin typeface="Ali_K_Samik"/>
                <a:ea typeface="Calibri" panose="020F0502020204030204" pitchFamily="34" charset="0"/>
                <a:cs typeface="Ali_K_Alwand" pitchFamily="2" charset="-78"/>
              </a:rPr>
              <a:t>ناوةندة كؤئةندامى دةمار : </a:t>
            </a:r>
            <a:r>
              <a:rPr lang="en-US" sz="1800" dirty="0">
                <a:effectLst/>
                <a:latin typeface="Calibri" panose="020F0502020204030204" pitchFamily="34" charset="0"/>
                <a:ea typeface="Calibri" panose="020F0502020204030204" pitchFamily="34" charset="0"/>
                <a:cs typeface="Ali_K_Alwand" pitchFamily="2" charset="-78"/>
              </a:rPr>
              <a:t>central nervous system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115000"/>
              </a:lnSpc>
            </a:pPr>
            <a:r>
              <a:rPr lang="en-US" sz="1800" dirty="0">
                <a:effectLst/>
                <a:latin typeface="Calibri" panose="020F0502020204030204" pitchFamily="34" charset="0"/>
                <a:ea typeface="Calibri" panose="020F0502020204030204" pitchFamily="34" charset="0"/>
                <a:cs typeface="Ali_K_Alwand" pitchFamily="2" charset="-78"/>
              </a:rPr>
              <a:t>I</a:t>
            </a:r>
            <a:r>
              <a:rPr lang="ar-IQ" sz="1800" dirty="0">
                <a:effectLst/>
                <a:latin typeface="Calibri" panose="020F0502020204030204" pitchFamily="34" charset="0"/>
                <a:ea typeface="Calibri" panose="020F0502020204030204" pitchFamily="34" charset="0"/>
                <a:cs typeface="Ali_K_Alwand" pitchFamily="2" charset="-78"/>
              </a:rPr>
              <a:t> - </a:t>
            </a:r>
            <a:r>
              <a:rPr lang="ar-SA" sz="1800" dirty="0">
                <a:effectLst/>
                <a:latin typeface="Calibri" panose="020F0502020204030204" pitchFamily="34" charset="0"/>
                <a:ea typeface="Calibri" panose="020F0502020204030204" pitchFamily="34" charset="0"/>
                <a:cs typeface="Ali_K_Alwand" pitchFamily="2" charset="-78"/>
              </a:rPr>
              <a:t>دةماخ</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ميَشك </a:t>
            </a:r>
            <a:r>
              <a:rPr lang="en-US" sz="1800" dirty="0">
                <a:effectLst/>
                <a:latin typeface="Calibri" panose="020F0502020204030204" pitchFamily="34" charset="0"/>
                <a:ea typeface="Calibri" panose="020F0502020204030204" pitchFamily="34" charset="0"/>
                <a:cs typeface="Ali_K_Alwand" pitchFamily="2" charset="-78"/>
              </a:rPr>
              <a:t>brain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ميَشكؤكة </a:t>
            </a:r>
            <a:r>
              <a:rPr lang="en-US" sz="1800" dirty="0">
                <a:effectLst/>
                <a:latin typeface="Calibri" panose="020F0502020204030204" pitchFamily="34" charset="0"/>
                <a:ea typeface="Calibri" panose="020F0502020204030204" pitchFamily="34" charset="0"/>
                <a:cs typeface="Ali_K_Alwand" pitchFamily="2" charset="-78"/>
              </a:rPr>
              <a:t>cerebellum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قةدى ميَشك </a:t>
            </a:r>
            <a:r>
              <a:rPr lang="en-US" sz="1800" dirty="0">
                <a:effectLst/>
                <a:latin typeface="Calibri" panose="020F0502020204030204" pitchFamily="34" charset="0"/>
                <a:ea typeface="Calibri" panose="020F0502020204030204" pitchFamily="34" charset="0"/>
                <a:cs typeface="Ali_K_Alwand" pitchFamily="2" charset="-78"/>
              </a:rPr>
              <a:t>Brain stem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لاكيَشةمؤخ </a:t>
            </a:r>
            <a:r>
              <a:rPr lang="en-US" sz="1800" dirty="0">
                <a:effectLst/>
                <a:latin typeface="Calibri" panose="020F0502020204030204" pitchFamily="34" charset="0"/>
                <a:ea typeface="Calibri" panose="020F0502020204030204" pitchFamily="34" charset="0"/>
                <a:cs typeface="Ali_K_Alwand" pitchFamily="2" charset="-78"/>
              </a:rPr>
              <a:t>Medulla oblongata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ثردة دةماخ </a:t>
            </a:r>
            <a:r>
              <a:rPr lang="en-US" sz="1800" dirty="0">
                <a:effectLst/>
                <a:latin typeface="Calibri" panose="020F0502020204030204" pitchFamily="34" charset="0"/>
                <a:ea typeface="Calibri" panose="020F0502020204030204" pitchFamily="34" charset="0"/>
                <a:cs typeface="Ali_K_Alwand" pitchFamily="2" charset="-78"/>
              </a:rPr>
              <a:t>Pons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Ali_K_Samik"/>
                <a:ea typeface="Calibri" panose="020F0502020204030204" pitchFamily="34" charset="0"/>
                <a:cs typeface="Ali_K_Alwand" pitchFamily="2" charset="-78"/>
              </a:rPr>
              <a:t>ناوةندة دةماخ </a:t>
            </a:r>
            <a:r>
              <a:rPr lang="en-US" sz="1800" dirty="0">
                <a:effectLst/>
                <a:latin typeface="Calibri" panose="020F0502020204030204" pitchFamily="34" charset="0"/>
                <a:ea typeface="Calibri" panose="020F0502020204030204" pitchFamily="34" charset="0"/>
                <a:cs typeface="Ali_K_Alwand" pitchFamily="2" charset="-78"/>
              </a:rPr>
              <a:t>Midbrain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نيَوانة دةماخ </a:t>
            </a:r>
            <a:r>
              <a:rPr lang="en-US" sz="1800" dirty="0" err="1">
                <a:effectLst/>
                <a:latin typeface="Calibri" panose="020F0502020204030204" pitchFamily="34" charset="0"/>
                <a:ea typeface="Calibri" panose="020F0502020204030204" pitchFamily="34" charset="0"/>
                <a:cs typeface="Ali_K_Alwand" pitchFamily="2" charset="-78"/>
              </a:rPr>
              <a:t>Midencephalon</a:t>
            </a:r>
            <a:r>
              <a:rPr lang="en-US" sz="1800" dirty="0">
                <a:effectLst/>
                <a:latin typeface="Calibri" panose="020F0502020204030204" pitchFamily="34" charset="0"/>
                <a:ea typeface="Calibri" panose="020F0502020204030204" pitchFamily="34" charset="0"/>
                <a:cs typeface="Ali_K_Alwand" pitchFamily="2" charset="-78"/>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سةلةمةس (لانكة – بيَشكة) </a:t>
            </a:r>
            <a:r>
              <a:rPr lang="en-US" sz="1800" dirty="0">
                <a:effectLst/>
                <a:latin typeface="Calibri" panose="020F0502020204030204" pitchFamily="34" charset="0"/>
                <a:ea typeface="Calibri" panose="020F0502020204030204" pitchFamily="34" charset="0"/>
                <a:cs typeface="Ali_K_Alwand" pitchFamily="2" charset="-78"/>
              </a:rPr>
              <a:t>thalamus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Wingdings" panose="05000000000000000000" pitchFamily="2" charset="2"/>
              <a:buChar char=""/>
            </a:pPr>
            <a:r>
              <a:rPr lang="ar-IQ" sz="1800" dirty="0">
                <a:effectLst/>
                <a:latin typeface="Calibri" panose="020F0502020204030204" pitchFamily="34" charset="0"/>
                <a:ea typeface="Calibri" panose="020F0502020204030204" pitchFamily="34" charset="0"/>
                <a:cs typeface="Ali_K_Alwand" pitchFamily="2" charset="-78"/>
              </a:rPr>
              <a:t>هايبؤسةلةمةس ( ذيَر لانكة) </a:t>
            </a:r>
            <a:r>
              <a:rPr lang="en-US" sz="1800" dirty="0">
                <a:effectLst/>
                <a:latin typeface="Calibri" panose="020F0502020204030204" pitchFamily="34" charset="0"/>
                <a:ea typeface="Calibri" panose="020F0502020204030204" pitchFamily="34" charset="0"/>
                <a:cs typeface="Ali_K_Alwand" pitchFamily="2" charset="-78"/>
              </a:rPr>
              <a:t>Hypothalamus </a:t>
            </a:r>
            <a:endParaRPr lang="ar-OM" sz="1800" dirty="0">
              <a:effectLst/>
              <a:latin typeface="Calibri" panose="020F0502020204030204" pitchFamily="34" charset="0"/>
              <a:ea typeface="Calibri" panose="020F0502020204030204" pitchFamily="34" charset="0"/>
              <a:cs typeface="Ali_K_Alwand" pitchFamily="2" charset="-78"/>
            </a:endParaRPr>
          </a:p>
          <a:p>
            <a:pPr marL="0" indent="0" algn="r" rtl="1">
              <a:lnSpc>
                <a:spcPct val="115000"/>
              </a:lnSpc>
              <a:spcAft>
                <a:spcPts val="1000"/>
              </a:spcAft>
              <a:buNone/>
            </a:pPr>
            <a:r>
              <a:rPr lang="en-US" sz="1800" dirty="0">
                <a:effectLst/>
                <a:latin typeface="Calibri" panose="020F0502020204030204" pitchFamily="34" charset="0"/>
                <a:ea typeface="Calibri" panose="020F0502020204030204" pitchFamily="34" charset="0"/>
                <a:cs typeface="Ali_K_Alwand" pitchFamily="2" charset="-78"/>
              </a:rPr>
              <a:t>II</a:t>
            </a:r>
            <a:r>
              <a:rPr lang="ar-IQ" sz="1800" dirty="0">
                <a:effectLst/>
                <a:latin typeface="Calibri" panose="020F0502020204030204" pitchFamily="34" charset="0"/>
                <a:ea typeface="Calibri" panose="020F0502020204030204" pitchFamily="34" charset="0"/>
                <a:cs typeface="Ali_K_Alwand" pitchFamily="2" charset="-78"/>
              </a:rPr>
              <a:t> - </a:t>
            </a:r>
            <a:r>
              <a:rPr lang="ar-SA" sz="1800" dirty="0">
                <a:effectLst/>
                <a:latin typeface="Calibri" panose="020F0502020204030204" pitchFamily="34" charset="0"/>
                <a:ea typeface="Calibri" panose="020F0502020204030204" pitchFamily="34" charset="0"/>
                <a:cs typeface="Ali_K_Alwand" pitchFamily="2" charset="-78"/>
              </a:rPr>
              <a:t>دركة ثةتك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Ali_K_Alwand" pitchFamily="2" charset="-78"/>
              </a:rPr>
              <a:t>II</a:t>
            </a:r>
            <a:r>
              <a:rPr lang="en-US" sz="1800" dirty="0">
                <a:effectLst/>
                <a:latin typeface="Ali_K_Alwand" pitchFamily="2" charset="-78"/>
                <a:ea typeface="Calibri" panose="020F0502020204030204" pitchFamily="34" charset="0"/>
              </a:rPr>
              <a:t> </a:t>
            </a:r>
            <a:endParaRPr lang="en-US" dirty="0"/>
          </a:p>
        </p:txBody>
      </p:sp>
    </p:spTree>
    <p:extLst>
      <p:ext uri="{BB962C8B-B14F-4D97-AF65-F5344CB8AC3E}">
        <p14:creationId xmlns:p14="http://schemas.microsoft.com/office/powerpoint/2010/main" val="1879104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r>
              <a:rPr lang="ar-OM" dirty="0"/>
              <a:t>3- </a:t>
            </a:r>
            <a:r>
              <a:rPr lang="ar-IQ" sz="4400" dirty="0">
                <a:effectLst/>
                <a:latin typeface="Calibri" panose="020F0502020204030204" pitchFamily="34" charset="0"/>
                <a:ea typeface="Calibri" panose="020F0502020204030204" pitchFamily="34" charset="0"/>
                <a:cs typeface="Ali_K_Alwand" pitchFamily="2" charset="-78"/>
              </a:rPr>
              <a:t>سيَيةم: قةدى دةماخ: </a:t>
            </a:r>
            <a:r>
              <a:rPr lang="en-US" sz="4400" dirty="0" err="1">
                <a:effectLst/>
                <a:latin typeface="Calibri" panose="020F0502020204030204" pitchFamily="34" charset="0"/>
                <a:ea typeface="Calibri" panose="020F0502020204030204" pitchFamily="34" charset="0"/>
                <a:cs typeface="Ali_K_Alwand" pitchFamily="2" charset="-78"/>
              </a:rPr>
              <a:t>Brianstem</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825625"/>
            <a:ext cx="10515600" cy="4553404"/>
          </a:xfrm>
        </p:spPr>
        <p:txBody>
          <a:bodyPr/>
          <a:lstStyle/>
          <a:p>
            <a:pPr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بؤية ثيَي دةوتريَت قةدى دةماغ ضونكة هةموو ئةو بةشانة دةطريَتةوة كة لة نيَوان دركة ثةتك و بةشةكانى ثيَشةى ميَشكة.</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115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لة سيَ بةشي سةرةكى ثيَك ديَت:</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لاكيَشة مؤخ </a:t>
            </a:r>
            <a:r>
              <a:rPr lang="en-US" sz="1800" b="1" dirty="0">
                <a:effectLst/>
                <a:latin typeface="Calibri" panose="020F0502020204030204" pitchFamily="34" charset="0"/>
                <a:ea typeface="Calibri" panose="020F0502020204030204" pitchFamily="34" charset="0"/>
                <a:cs typeface="Ali_K_Alwand" pitchFamily="2" charset="-78"/>
              </a:rPr>
              <a:t> Medulla oblongata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ثردة دةماخ</a:t>
            </a:r>
            <a:r>
              <a:rPr lang="en-US" sz="1800" b="1" dirty="0">
                <a:effectLst/>
                <a:latin typeface="Calibri" panose="020F0502020204030204" pitchFamily="34" charset="0"/>
                <a:ea typeface="Calibri" panose="020F0502020204030204" pitchFamily="34" charset="0"/>
                <a:cs typeface="Ali_K_Alwand" pitchFamily="2" charset="-78"/>
              </a:rPr>
              <a:t> Pons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ناوةندى دةماخ</a:t>
            </a:r>
            <a:r>
              <a:rPr lang="en-US" sz="1800" b="1" dirty="0">
                <a:effectLst/>
                <a:latin typeface="Calibri" panose="020F0502020204030204" pitchFamily="34" charset="0"/>
                <a:ea typeface="Calibri" panose="020F0502020204030204" pitchFamily="34" charset="0"/>
                <a:cs typeface="Ali_K_Alwand" pitchFamily="2" charset="-78"/>
              </a:rPr>
              <a:t> Midbrain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159012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AF7DB79E-2FF0-9B12-48F7-6B80C9DDD8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7287" y="-6101"/>
            <a:ext cx="7652656" cy="611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361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359229"/>
            <a:ext cx="10515600" cy="5817734"/>
          </a:xfrm>
        </p:spPr>
        <p:txBody>
          <a:bodyPr/>
          <a:lstStyle/>
          <a:p>
            <a:pPr marL="342900" lvl="0" indent="-342900" algn="r" rtl="1">
              <a:lnSpc>
                <a:spcPct val="250000"/>
              </a:lnSpc>
              <a:spcAft>
                <a:spcPts val="1000"/>
              </a:spcAft>
              <a:buFont typeface="+mj-lt"/>
              <a:buAutoNum type="arabicPeriod"/>
            </a:pPr>
            <a:r>
              <a:rPr lang="ar-IQ" sz="1800" b="1" dirty="0">
                <a:effectLst/>
                <a:latin typeface="Calibri" panose="020F0502020204030204" pitchFamily="34" charset="0"/>
                <a:ea typeface="Calibri" panose="020F0502020204030204" pitchFamily="34" charset="0"/>
                <a:cs typeface="Ali_K_Alwand" pitchFamily="2" charset="-78"/>
              </a:rPr>
              <a:t>لاكيَشة مؤخ: </a:t>
            </a:r>
            <a:r>
              <a:rPr lang="en-US" sz="1800" b="1" dirty="0">
                <a:effectLst/>
                <a:latin typeface="Calibri" panose="020F0502020204030204" pitchFamily="34" charset="0"/>
                <a:ea typeface="Calibri" panose="020F0502020204030204" pitchFamily="34" charset="0"/>
                <a:cs typeface="Ali_K_Alwand" pitchFamily="2" charset="-78"/>
              </a:rPr>
              <a:t>Medulla oblongata</a:t>
            </a:r>
            <a:r>
              <a:rPr lang="en-US" sz="1800" b="1" dirty="0">
                <a:effectLst/>
                <a:latin typeface="Ali_K_Alwand" pitchFamily="2" charset="-78"/>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Ali_K_Alwand" pitchFamily="2" charset="-78"/>
              </a:rPr>
              <a:t> </a:t>
            </a:r>
            <a:r>
              <a:rPr lang="ar-IQ" sz="1800" b="1" dirty="0">
                <a:effectLst/>
                <a:latin typeface="Calibri" panose="020F0502020204030204" pitchFamily="34" charset="0"/>
                <a:ea typeface="Calibri" panose="020F0502020204030204" pitchFamily="34" charset="0"/>
                <a:cs typeface="Ali_K_Alwand" pitchFamily="2" charset="-78"/>
              </a:rPr>
              <a:t>ثيَكهاتةيةكى دريَذكؤلة و نزيكةى (3) سم دةبيَت و دةكةويَتة نيَوان دركة ثةتك و ثردة دةماخ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685800" algn="r" rtl="1">
              <a:lnSpc>
                <a:spcPct val="25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طةليَت ناوةدى طرنط دةكةويَتة لاكيَشة مؤخةوة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ناوةندى هةناسة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ناوةندى طرذبوونى مولةلةكانى خويَن.</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ناوةندى دلأ ( ليَدان و هيَزى دلأ).</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 هةنديَك لة جولة خؤنةويستةكان ( قوتدان و ئيَلنج دان ، رشانةوة ، ثذمين و كؤكة و باويَشكدان ) ى تيَداية.</a:t>
            </a:r>
            <a:endParaRPr lang="en-US" sz="1800" b="1" dirty="0">
              <a:effectLst/>
              <a:latin typeface="Calibri" panose="020F0502020204030204" pitchFamily="34" charset="0"/>
              <a:ea typeface="Calibri" panose="020F0502020204030204" pitchFamily="34" charset="0"/>
              <a:cs typeface="Ali_K_Alwand" pitchFamily="2" charset="-78"/>
            </a:endParaRPr>
          </a:p>
          <a:p>
            <a:pPr algn="r" rtl="1"/>
            <a:endParaRPr lang="en-US" dirty="0"/>
          </a:p>
        </p:txBody>
      </p:sp>
    </p:spTree>
    <p:extLst>
      <p:ext uri="{BB962C8B-B14F-4D97-AF65-F5344CB8AC3E}">
        <p14:creationId xmlns:p14="http://schemas.microsoft.com/office/powerpoint/2010/main" val="3059440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522514"/>
            <a:ext cx="10515600" cy="5654449"/>
          </a:xfrm>
        </p:spPr>
        <p:txBody>
          <a:bodyPr/>
          <a:lstStyle/>
          <a:p>
            <a:pPr marL="0" lvl="0" indent="0" algn="r" rtl="1">
              <a:lnSpc>
                <a:spcPct val="200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2- </a:t>
            </a:r>
            <a:r>
              <a:rPr lang="ar-IQ" sz="1800" b="1" dirty="0">
                <a:effectLst/>
                <a:latin typeface="Calibri" panose="020F0502020204030204" pitchFamily="34" charset="0"/>
                <a:ea typeface="Calibri" panose="020F0502020204030204" pitchFamily="34" charset="0"/>
                <a:cs typeface="Ali_K_Alwand" pitchFamily="2" charset="-78"/>
              </a:rPr>
              <a:t>ثردة دةماخ: </a:t>
            </a:r>
            <a:r>
              <a:rPr lang="en-US" sz="1800" b="1" dirty="0">
                <a:effectLst/>
                <a:latin typeface="Calibri" panose="020F0502020204030204" pitchFamily="34" charset="0"/>
                <a:ea typeface="Calibri" panose="020F0502020204030204" pitchFamily="34" charset="0"/>
                <a:cs typeface="Ali_K_Alwand" pitchFamily="2" charset="-78"/>
              </a:rPr>
              <a:t>Pons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9144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نزيكةى (2,5) سم دريَذة هةردوو ناوةندى هةناسة وةرطرتن و راطرتنى هةناسةى تيَداية، رؤلَى هةية لة خولى نوستن.</a:t>
            </a:r>
            <a:endParaRPr lang="ar-OM" sz="1800" b="1" dirty="0">
              <a:latin typeface="Calibri" panose="020F0502020204030204" pitchFamily="34" charset="0"/>
              <a:ea typeface="Calibri" panose="020F0502020204030204" pitchFamily="34" charset="0"/>
              <a:cs typeface="Times New Roman" panose="02020603050405020304" pitchFamily="18" charset="0"/>
            </a:endParaRPr>
          </a:p>
          <a:p>
            <a:pPr marL="685800" indent="0" algn="r" rtl="1">
              <a:lnSpc>
                <a:spcPct val="200000"/>
              </a:lnSpc>
              <a:spcAft>
                <a:spcPts val="100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200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3- </a:t>
            </a:r>
            <a:r>
              <a:rPr lang="ar-IQ" sz="1800" b="1" dirty="0">
                <a:effectLst/>
                <a:latin typeface="Calibri" panose="020F0502020204030204" pitchFamily="34" charset="0"/>
                <a:ea typeface="Calibri" panose="020F0502020204030204" pitchFamily="34" charset="0"/>
                <a:cs typeface="Ali_K_Alwand" pitchFamily="2" charset="-78"/>
              </a:rPr>
              <a:t>ناوةندة مؤخ: </a:t>
            </a:r>
            <a:r>
              <a:rPr lang="en-US" sz="1800" b="1" dirty="0">
                <a:effectLst/>
                <a:latin typeface="Calibri" panose="020F0502020204030204" pitchFamily="34" charset="0"/>
                <a:ea typeface="Calibri" panose="020F0502020204030204" pitchFamily="34" charset="0"/>
                <a:cs typeface="Ali_K_Alwand" pitchFamily="2" charset="-78"/>
              </a:rPr>
              <a:t>Midbrain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9144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دريَذيةكةى نزيكةى (2,5) سم دةبيَت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914400" algn="r" rtl="1">
              <a:lnSpc>
                <a:spcPct val="200000"/>
              </a:lnSpc>
              <a:spcAft>
                <a:spcPts val="1000"/>
              </a:spcAft>
            </a:pPr>
            <a:r>
              <a:rPr lang="ar-IQ" sz="1800" b="1" dirty="0">
                <a:effectLst/>
                <a:latin typeface="Calibri" panose="020F0502020204030204" pitchFamily="34" charset="0"/>
                <a:ea typeface="Calibri" panose="020F0502020204030204" pitchFamily="34" charset="0"/>
                <a:cs typeface="Ali_K_Alwand" pitchFamily="2" charset="-78"/>
              </a:rPr>
              <a:t>ناوةندة دةماخ ثةيوةندى هةية بة كرداري بينين و بيستن و كؤنترؤلى جولة و خولى نوستن و بةئاطاهاتن ، ريَكخستنى ثلةى طةرما.</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200000"/>
              </a:lnSpc>
            </a:pPr>
            <a:endParaRPr lang="en-US" b="1" dirty="0"/>
          </a:p>
        </p:txBody>
      </p:sp>
    </p:spTree>
    <p:extLst>
      <p:ext uri="{BB962C8B-B14F-4D97-AF65-F5344CB8AC3E}">
        <p14:creationId xmlns:p14="http://schemas.microsoft.com/office/powerpoint/2010/main" val="2312072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a:extLst>
              <a:ext uri="{FF2B5EF4-FFF2-40B4-BE49-F238E27FC236}">
                <a16:creationId xmlns:a16="http://schemas.microsoft.com/office/drawing/2014/main" id="{9703E34E-E614-7E03-407B-6CF2A8BEAA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172" y="129042"/>
            <a:ext cx="6008914" cy="6008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0188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6"/>
            <a:ext cx="10515600" cy="658132"/>
          </a:xfrm>
        </p:spPr>
        <p:txBody>
          <a:bodyPr>
            <a:normAutofit fontScale="90000"/>
          </a:bodyPr>
          <a:lstStyle/>
          <a:p>
            <a:pPr algn="r" rtl="1"/>
            <a:r>
              <a:rPr lang="ar-IQ" sz="4400" dirty="0">
                <a:effectLst/>
                <a:latin typeface="Calibri" panose="020F0502020204030204" pitchFamily="34" charset="0"/>
                <a:ea typeface="Calibri" panose="020F0502020204030204" pitchFamily="34" charset="0"/>
                <a:cs typeface="Ali_K_Alwand" pitchFamily="2" charset="-78"/>
              </a:rPr>
              <a:t>ضوارةم: نيَوانة دةماخ </a:t>
            </a:r>
            <a:r>
              <a:rPr lang="en-US" sz="4400" dirty="0">
                <a:effectLst/>
                <a:latin typeface="Calibri" panose="020F0502020204030204" pitchFamily="34" charset="0"/>
                <a:ea typeface="Calibri" panose="020F0502020204030204" pitchFamily="34" charset="0"/>
                <a:cs typeface="Ali_K_Alwand" pitchFamily="2" charset="-78"/>
              </a:rPr>
              <a:t> Diencephalon</a:t>
            </a:r>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023258"/>
            <a:ext cx="10515600" cy="5469617"/>
          </a:xfrm>
        </p:spPr>
        <p:txBody>
          <a:bodyPr>
            <a:normAutofit fontScale="92500" lnSpcReduction="20000"/>
          </a:bodyPr>
          <a:lstStyle/>
          <a:p>
            <a:pPr marL="68580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Ali_K_Alwand" pitchFamily="2" charset="-78"/>
              </a:rPr>
              <a:t>- </a:t>
            </a:r>
            <a:r>
              <a:rPr lang="ar-IQ" sz="1800" dirty="0">
                <a:effectLst/>
                <a:latin typeface="Calibri" panose="020F0502020204030204" pitchFamily="34" charset="0"/>
                <a:ea typeface="Calibri" panose="020F0502020204030204" pitchFamily="34" charset="0"/>
                <a:cs typeface="Ali_K_Alwand" pitchFamily="2" charset="-78"/>
              </a:rPr>
              <a:t>لة دوو بةش ثيَكديَت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سةلامةس. ( لانكة </a:t>
            </a:r>
            <a:r>
              <a:rPr lang="en-US" sz="1800" dirty="0">
                <a:effectLst/>
                <a:latin typeface="Calibri" panose="020F0502020204030204" pitchFamily="34" charset="0"/>
                <a:ea typeface="Calibri" panose="020F0502020204030204" pitchFamily="34" charset="0"/>
                <a:cs typeface="Ali_K_Alwand" pitchFamily="2" charset="-78"/>
              </a:rPr>
              <a:t>-  </a:t>
            </a:r>
            <a:r>
              <a:rPr lang="en-US" sz="1800" dirty="0">
                <a:effectLst/>
                <a:latin typeface="Ali_K_Alwand" pitchFamily="2" charset="-78"/>
                <a:ea typeface="Calibri" panose="020F0502020204030204" pitchFamily="34" charset="0"/>
                <a:cs typeface="Times New Roman" panose="02020603050405020304" pitchFamily="18" charset="0"/>
              </a:rPr>
              <a:t> </a:t>
            </a:r>
            <a:r>
              <a:rPr lang="ar-IQ" sz="1800" dirty="0">
                <a:effectLst/>
                <a:latin typeface="Ali_K_Alwand" pitchFamily="2" charset="-78"/>
                <a:ea typeface="Calibri" panose="020F0502020204030204" pitchFamily="34" charset="0"/>
                <a:cs typeface="Times New Roman" panose="02020603050405020304" pitchFamily="18" charset="0"/>
              </a:rPr>
              <a:t>بيَشكة)</a:t>
            </a:r>
            <a:r>
              <a:rPr lang="en-US" sz="1800" dirty="0">
                <a:effectLst/>
                <a:latin typeface="Calibri" panose="020F0502020204030204" pitchFamily="34" charset="0"/>
                <a:ea typeface="Calibri" panose="020F0502020204030204" pitchFamily="34" charset="0"/>
                <a:cs typeface="Ali_K_Alwand" pitchFamily="2" charset="-78"/>
              </a:rPr>
              <a:t> Thalamus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mj-lt"/>
              <a:buAutoNum type="arabicPeriod"/>
            </a:pPr>
            <a:r>
              <a:rPr lang="ar-IQ" sz="1800" dirty="0">
                <a:effectLst/>
                <a:latin typeface="Calibri" panose="020F0502020204030204" pitchFamily="34" charset="0"/>
                <a:ea typeface="Calibri" panose="020F0502020204030204" pitchFamily="34" charset="0"/>
                <a:cs typeface="Ali_K_Alwand" pitchFamily="2" charset="-78"/>
              </a:rPr>
              <a:t>هاثؤسةلةمةس.  ( ذيَرلانكة - ذيَربيَشكة).</a:t>
            </a:r>
            <a:r>
              <a:rPr lang="en-US" sz="1800" dirty="0">
                <a:effectLst/>
                <a:latin typeface="Calibri" panose="020F0502020204030204" pitchFamily="34" charset="0"/>
                <a:ea typeface="Calibri" panose="020F0502020204030204" pitchFamily="34" charset="0"/>
                <a:cs typeface="Ali_K_Alwand" pitchFamily="2" charset="-78"/>
              </a:rPr>
              <a:t> Hypothalamus </a:t>
            </a:r>
            <a:endParaRPr lang="ar-OM" sz="1800" dirty="0">
              <a:effectLst/>
              <a:latin typeface="Calibri" panose="020F0502020204030204" pitchFamily="34" charset="0"/>
              <a:ea typeface="Calibri" panose="020F0502020204030204" pitchFamily="34" charset="0"/>
              <a:cs typeface="Ali_K_Alwand" pitchFamily="2" charset="-78"/>
            </a:endParaRPr>
          </a:p>
          <a:p>
            <a:pPr marL="0" lvl="0" indent="0" algn="r" rtl="1">
              <a:lnSpc>
                <a:spcPct val="115000"/>
              </a:lnSpc>
              <a:spcAft>
                <a:spcPts val="1000"/>
              </a:spcAft>
              <a:buNone/>
            </a:pPr>
            <a:r>
              <a:rPr lang="ar-OM"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r" rtl="1">
              <a:lnSpc>
                <a:spcPct val="115000"/>
              </a:lnSpc>
              <a:spcAft>
                <a:spcPts val="1000"/>
              </a:spcAft>
              <a:buNone/>
            </a:pPr>
            <a:r>
              <a:rPr lang="ar-OM" sz="1800" b="1" dirty="0">
                <a:effectLst/>
                <a:latin typeface="Calibri" panose="020F0502020204030204" pitchFamily="34" charset="0"/>
                <a:ea typeface="Calibri" panose="020F0502020204030204" pitchFamily="34" charset="0"/>
                <a:cs typeface="Ali_K_Alwand" pitchFamily="2" charset="-78"/>
              </a:rPr>
              <a:t>1- </a:t>
            </a:r>
            <a:r>
              <a:rPr lang="ar-IQ" sz="1800" b="1" dirty="0">
                <a:effectLst/>
                <a:latin typeface="Calibri" panose="020F0502020204030204" pitchFamily="34" charset="0"/>
                <a:ea typeface="Calibri" panose="020F0502020204030204" pitchFamily="34" charset="0"/>
                <a:cs typeface="Ali_K_Alwand" pitchFamily="2" charset="-78"/>
              </a:rPr>
              <a:t>سةلامةس ( لانكة )</a:t>
            </a:r>
            <a:r>
              <a:rPr lang="en-US" sz="1800" b="1" dirty="0">
                <a:effectLst/>
                <a:latin typeface="Calibri" panose="020F0502020204030204" pitchFamily="34" charset="0"/>
                <a:ea typeface="Calibri" panose="020F0502020204030204" pitchFamily="34" charset="0"/>
                <a:cs typeface="Ali_K_Alwand" pitchFamily="2" charset="-78"/>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435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دةكةويَتة ثيَش ناوةندى دةماخةوة ، لة دوو بةشي سثي ثيَكديَت ، دابةش دةبيَت بةضةند كؤمةلَةيةكةوة طةليَك فرمانى هةية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وةك ناوةنديَكة بؤ طواستنةوةى سةرجةم تةوذمة دةمارة هةستيةكان بؤ تويَكلي ميَشك جطة لة بؤنكردن.</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تةوذمة دةمارة جولةييةكانى ميَشكؤكة بة سةلةمةسدا تيَدةثةرن.</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سةلةمةس بةشيَكة لة ( بازنةى ثاثيز ) لة بةرثرسة لةهةنديَك لة زانياري يادطة و سؤزداري.</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هةنديَك ناوكؤكةى تيَداية كة ثةيوةندى هةية بة بة ئاطابوون و ووريايي.</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ناوةندى نامة هةستيةكانى تيَداية وةك ( ئازار و طةرمى و هةستى ثيَست و فشار).</a:t>
            </a:r>
            <a:endParaRPr lang="en-US" sz="1800" dirty="0">
              <a:effectLst/>
              <a:latin typeface="Calibri" panose="020F0502020204030204" pitchFamily="34" charset="0"/>
              <a:ea typeface="Calibri" panose="020F0502020204030204" pitchFamily="34" charset="0"/>
              <a:cs typeface="Ali_K_Alwand" pitchFamily="2" charset="-78"/>
            </a:endParaRPr>
          </a:p>
          <a:p>
            <a:pPr algn="r" rtl="1"/>
            <a:endParaRPr lang="en-US" dirty="0"/>
          </a:p>
        </p:txBody>
      </p:sp>
    </p:spTree>
    <p:extLst>
      <p:ext uri="{BB962C8B-B14F-4D97-AF65-F5344CB8AC3E}">
        <p14:creationId xmlns:p14="http://schemas.microsoft.com/office/powerpoint/2010/main" val="2098638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normAutofit/>
          </a:bodyPr>
          <a:lstStyle/>
          <a:p>
            <a:pPr algn="r" rtl="1"/>
            <a:r>
              <a:rPr lang="ar-IQ" sz="2000" b="1" dirty="0">
                <a:effectLst/>
                <a:latin typeface="Calibri" panose="020F0502020204030204" pitchFamily="34" charset="0"/>
                <a:ea typeface="Calibri" panose="020F0502020204030204" pitchFamily="34" charset="0"/>
                <a:cs typeface="Ali_K_Alwand" pitchFamily="2" charset="-78"/>
              </a:rPr>
              <a:t>هاثؤسةلةمةس ( ذيَرلانكة):</a:t>
            </a:r>
            <a:endParaRPr lang="en-US" sz="2000" b="1"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a:xfrm>
            <a:off x="838200" y="1349829"/>
            <a:ext cx="10515600" cy="5143046"/>
          </a:xfrm>
        </p:spPr>
        <p:txBody>
          <a:bodyPr/>
          <a:lstStyle/>
          <a:p>
            <a:pPr marL="514350" algn="r" rtl="1">
              <a:lnSpc>
                <a:spcPct val="115000"/>
              </a:lnSpc>
              <a:spcAft>
                <a:spcPts val="1000"/>
              </a:spcAft>
            </a:pPr>
            <a:r>
              <a:rPr lang="ar-IQ" sz="1800" dirty="0">
                <a:effectLst/>
                <a:latin typeface="Calibri" panose="020F0502020204030204" pitchFamily="34" charset="0"/>
                <a:ea typeface="Calibri" panose="020F0502020204030204" pitchFamily="34" charset="0"/>
                <a:cs typeface="Ali_K_Alwand" pitchFamily="2" charset="-78"/>
              </a:rPr>
              <a:t>بريتية لةو بةشةى كة دةكةويَتة ذيَر لانكةوة و بة ناومادةيةكى خؤلةميَشيدا دةروات و دابةش دةبيَت بؤضةند كؤمةلةيةك ، بةشيَوةيةكى طشتى ئةم فرمانانةى هةية: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ريَكخستنى باري هاوسةنطى ناوةكى وةك ( هاوسةنطى </a:t>
            </a:r>
            <a:r>
              <a:rPr lang="en-US" sz="1800" dirty="0" err="1">
                <a:effectLst/>
                <a:latin typeface="Calibri" panose="020F0502020204030204" pitchFamily="34" charset="0"/>
                <a:ea typeface="Calibri" panose="020F0502020204030204" pitchFamily="34" charset="0"/>
                <a:cs typeface="Ali_K_Alwand" pitchFamily="2" charset="-78"/>
              </a:rPr>
              <a:t>ph</a:t>
            </a:r>
            <a:r>
              <a:rPr lang="ar-IQ" sz="1800" dirty="0">
                <a:effectLst/>
                <a:latin typeface="Calibri" panose="020F0502020204030204" pitchFamily="34" charset="0"/>
                <a:ea typeface="Calibri" panose="020F0502020204030204" pitchFamily="34" charset="0"/>
                <a:cs typeface="Ali_K_Alwand" pitchFamily="2" charset="-78"/>
              </a:rPr>
              <a:t> و ثلةى طةرمى لةش و ثةستانى خويَن و هةناسةدان، كؤنترؤلكردنى كويَرة رذيَنةكان، كؤئةندامى ئؤتؤنؤمى، جولة .</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كؤنترؤلكردنى تونيَتى و برسيَتى، خواردن و خواردنةوة، .</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ريَكخستنى ماندويَتى و خةوتن – خةبةربونةوة.</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رةفتاري بةرطرى كردن.</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هةستى شةرةنطيَزى و رق و توندوتيذي.</a:t>
            </a:r>
            <a:endParaRPr lang="en-US" sz="1800"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115000"/>
              </a:lnSpc>
              <a:spcAft>
                <a:spcPts val="1000"/>
              </a:spcAft>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هةستى وةلآمدانةوة سيَكسيةكان.</a:t>
            </a:r>
            <a:endParaRPr lang="en-US" sz="1800" dirty="0">
              <a:effectLst/>
              <a:latin typeface="Calibri" panose="020F0502020204030204" pitchFamily="34" charset="0"/>
              <a:ea typeface="Calibri" panose="020F0502020204030204" pitchFamily="34" charset="0"/>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1128996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a:xfrm>
            <a:off x="838200" y="365125"/>
            <a:ext cx="10515600" cy="538389"/>
          </a:xfrm>
        </p:spPr>
        <p:txBody>
          <a:bodyPr/>
          <a:lstStyle/>
          <a:p>
            <a:pPr algn="ctr" rtl="1"/>
            <a:r>
              <a:rPr lang="ar-IQ" sz="1800" dirty="0">
                <a:effectLst/>
                <a:latin typeface="Calibri" panose="020F0502020204030204" pitchFamily="34" charset="0"/>
                <a:ea typeface="Calibri" panose="020F0502020204030204" pitchFamily="34" charset="0"/>
                <a:cs typeface="Ali_K_Alwand" pitchFamily="2" charset="-78"/>
              </a:rPr>
              <a:t>هؤرمةنةكانى ثةيوةندار بة ذيَرلانكة رذيَن:</a:t>
            </a:r>
            <a:endParaRPr lang="en-US" dirty="0"/>
          </a:p>
        </p:txBody>
      </p:sp>
      <p:graphicFrame>
        <p:nvGraphicFramePr>
          <p:cNvPr id="4" name="Content Placeholder 3">
            <a:extLst>
              <a:ext uri="{FF2B5EF4-FFF2-40B4-BE49-F238E27FC236}">
                <a16:creationId xmlns:a16="http://schemas.microsoft.com/office/drawing/2014/main" id="{EE5B4A5D-6921-0240-0FBC-9558499A6C16}"/>
              </a:ext>
            </a:extLst>
          </p:cNvPr>
          <p:cNvGraphicFramePr>
            <a:graphicFrameLocks noGrp="1"/>
          </p:cNvGraphicFramePr>
          <p:nvPr>
            <p:ph idx="1"/>
            <p:extLst>
              <p:ext uri="{D42A27DB-BD31-4B8C-83A1-F6EECF244321}">
                <p14:modId xmlns:p14="http://schemas.microsoft.com/office/powerpoint/2010/main" val="2460077790"/>
              </p:ext>
            </p:extLst>
          </p:nvPr>
        </p:nvGraphicFramePr>
        <p:xfrm>
          <a:off x="990599" y="979714"/>
          <a:ext cx="9960429" cy="5421084"/>
        </p:xfrm>
        <a:graphic>
          <a:graphicData uri="http://schemas.openxmlformats.org/drawingml/2006/table">
            <a:tbl>
              <a:tblPr rtl="1" firstRow="1" firstCol="1" bandRow="1">
                <a:tableStyleId>{5C22544A-7EE6-4342-B048-85BDC9FD1C3A}</a:tableStyleId>
              </a:tblPr>
              <a:tblGrid>
                <a:gridCol w="444661">
                  <a:extLst>
                    <a:ext uri="{9D8B030D-6E8A-4147-A177-3AD203B41FA5}">
                      <a16:colId xmlns:a16="http://schemas.microsoft.com/office/drawing/2014/main" val="288127406"/>
                    </a:ext>
                  </a:extLst>
                </a:gridCol>
                <a:gridCol w="2490107">
                  <a:extLst>
                    <a:ext uri="{9D8B030D-6E8A-4147-A177-3AD203B41FA5}">
                      <a16:colId xmlns:a16="http://schemas.microsoft.com/office/drawing/2014/main" val="506678960"/>
                    </a:ext>
                  </a:extLst>
                </a:gridCol>
                <a:gridCol w="3646229">
                  <a:extLst>
                    <a:ext uri="{9D8B030D-6E8A-4147-A177-3AD203B41FA5}">
                      <a16:colId xmlns:a16="http://schemas.microsoft.com/office/drawing/2014/main" val="2325679823"/>
                    </a:ext>
                  </a:extLst>
                </a:gridCol>
                <a:gridCol w="3379432">
                  <a:extLst>
                    <a:ext uri="{9D8B030D-6E8A-4147-A177-3AD203B41FA5}">
                      <a16:colId xmlns:a16="http://schemas.microsoft.com/office/drawing/2014/main" val="1533336725"/>
                    </a:ext>
                  </a:extLst>
                </a:gridCol>
              </a:tblGrid>
              <a:tr h="141457">
                <a:tc>
                  <a:txBody>
                    <a:bodyPr/>
                    <a:lstStyle/>
                    <a:p>
                      <a:pPr marL="457200" algn="ctr" rtl="1">
                        <a:lnSpc>
                          <a:spcPct val="115000"/>
                        </a:lnSpc>
                      </a:pPr>
                      <a:r>
                        <a:rPr lang="ar-IQ"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a:effectLst/>
                        </a:rPr>
                        <a:t>ئةطةر زؤربيَت</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spcAft>
                          <a:spcPts val="1000"/>
                        </a:spcAft>
                      </a:pPr>
                      <a:r>
                        <a:rPr lang="ar-IQ" sz="800">
                          <a:effectLst/>
                        </a:rPr>
                        <a:t>ئةطةر كةم بيَت</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extLst>
                  <a:ext uri="{0D108BD9-81ED-4DB2-BD59-A6C34878D82A}">
                    <a16:rowId xmlns:a16="http://schemas.microsoft.com/office/drawing/2014/main" val="2336036341"/>
                  </a:ext>
                </a:extLst>
              </a:tr>
              <a:tr h="292636">
                <a:tc>
                  <a:txBody>
                    <a:bodyPr/>
                    <a:lstStyle/>
                    <a:p>
                      <a:pPr marL="457200" algn="ctr" rtl="1">
                        <a:lnSpc>
                          <a:spcPct val="115000"/>
                        </a:lnSpc>
                      </a:pPr>
                      <a:r>
                        <a:rPr lang="ar-IQ" sz="800">
                          <a:effectLst/>
                        </a:rPr>
                        <a:t>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دذةميزكردن</a:t>
                      </a:r>
                      <a:endParaRPr lang="en-US" sz="700" b="0">
                        <a:effectLst/>
                        <a:cs typeface="Ali_K_Alwand" pitchFamily="2" charset="-78"/>
                      </a:endParaRPr>
                    </a:p>
                    <a:p>
                      <a:pPr marL="457200" algn="ctr" rtl="1">
                        <a:lnSpc>
                          <a:spcPct val="115000"/>
                        </a:lnSpc>
                      </a:pPr>
                      <a:r>
                        <a:rPr lang="ar-IQ" sz="800" b="0">
                          <a:effectLst/>
                          <a:cs typeface="Ali_K_Alwand" pitchFamily="2" charset="-78"/>
                        </a:rPr>
                        <a:t>( ظاسؤثريسين)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طةراندنةوةى ئاو (ئاوبةندى)، روونبونةوةى خويَن، فيَ.</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ووشكبونةوة، دابةزينى ثةستانى خويَن.</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612102338"/>
                  </a:ext>
                </a:extLst>
              </a:tr>
              <a:tr h="676066">
                <a:tc>
                  <a:txBody>
                    <a:bodyPr/>
                    <a:lstStyle/>
                    <a:p>
                      <a:pPr marL="457200" algn="ctr" rtl="1">
                        <a:lnSpc>
                          <a:spcPct val="115000"/>
                        </a:lnSpc>
                      </a:pPr>
                      <a:r>
                        <a:rPr lang="ar-IQ" sz="800">
                          <a:effectLst/>
                        </a:rPr>
                        <a:t>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كؤرتيكؤترؤثين </a:t>
                      </a:r>
                      <a:r>
                        <a:rPr lang="en-US" sz="800" b="0">
                          <a:effectLst/>
                          <a:cs typeface="Ali_K_Alwand" pitchFamily="2" charset="-78"/>
                        </a:rPr>
                        <a:t>( corticotrophin releasing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شةكرة، بةرزى فشاري خويَن، ثوكانةوةى ئيَسك، قةلةوبوونى وورط، زيبكة، طرفت لة سوري مانطانة، نةزؤكى، لاوازى ماسولكة و ثوكانةوة (كؤنيشانةى كوشين).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لةدةستدانى كيَش، دابةزينى ثةستانى خويَن، طرفتى كؤئةندامى هةرس، ثةلةبوونى ثيَست لةو شويَنانةى هةتاوى بةرناكةويَت، نةخواردنى دةماري.</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3196463181"/>
                  </a:ext>
                </a:extLst>
              </a:tr>
              <a:tr h="672532">
                <a:tc>
                  <a:txBody>
                    <a:bodyPr/>
                    <a:lstStyle/>
                    <a:p>
                      <a:pPr marL="457200" algn="ctr" rtl="1">
                        <a:lnSpc>
                          <a:spcPct val="115000"/>
                        </a:lnSpc>
                      </a:pPr>
                      <a:r>
                        <a:rPr lang="ar-IQ" sz="8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طؤنادؤترؤثين</a:t>
                      </a:r>
                      <a:endParaRPr lang="en-US" sz="700" b="0">
                        <a:effectLst/>
                        <a:cs typeface="Ali_K_Alwand" pitchFamily="2" charset="-78"/>
                      </a:endParaRPr>
                    </a:p>
                    <a:p>
                      <a:pPr marL="457200" algn="ctr" rtl="1">
                        <a:lnSpc>
                          <a:spcPct val="115000"/>
                        </a:lnSpc>
                      </a:pPr>
                      <a:r>
                        <a:rPr lang="en-US" sz="800" b="0">
                          <a:effectLst/>
                          <a:cs typeface="Ali_K_Alwand" pitchFamily="2" charset="-78"/>
                        </a:rPr>
                        <a:t>(Gonadotropin releasing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تيَكدانى ثةيوةندى نيَوان ذيَرلانكة رذيَن و رذيَنى نخامى ( ثتيوتةري) ( نةمانى سوري مانطانة </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لاوازى تةندروستى ئيَسكةكان، بالغنةبوون ونةزؤكى ( كؤنيشانةى كالمان).</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2821652126"/>
                  </a:ext>
                </a:extLst>
              </a:tr>
              <a:tr h="808632">
                <a:tc>
                  <a:txBody>
                    <a:bodyPr/>
                    <a:lstStyle/>
                    <a:p>
                      <a:pPr marL="457200" algn="ctr" rtl="1">
                        <a:lnSpc>
                          <a:spcPct val="115000"/>
                        </a:lnSpc>
                      </a:pPr>
                      <a:r>
                        <a:rPr lang="ar-IQ" sz="800">
                          <a:effectLst/>
                        </a:rPr>
                        <a:t>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طةشةكردن</a:t>
                      </a:r>
                      <a:endParaRPr lang="en-US" sz="700" b="0">
                        <a:effectLst/>
                        <a:cs typeface="Ali_K_Alwand" pitchFamily="2" charset="-78"/>
                      </a:endParaRPr>
                    </a:p>
                    <a:p>
                      <a:pPr marL="457200" algn="ctr" rtl="1">
                        <a:lnSpc>
                          <a:spcPct val="115000"/>
                        </a:lnSpc>
                      </a:pPr>
                      <a:r>
                        <a:rPr lang="en-US" sz="800" b="0">
                          <a:effectLst/>
                          <a:cs typeface="Ali_K_Alwand" pitchFamily="2" charset="-78"/>
                        </a:rPr>
                        <a:t>Growth hormone releasing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طةورةبوونى نائاسايي دةست و ثيَ و كاسةى سةر</a:t>
                      </a:r>
                      <a:endParaRPr lang="en-US" sz="700" b="0">
                        <a:effectLst/>
                        <a:cs typeface="Ali_K_Alwand" pitchFamily="2" charset="-78"/>
                      </a:endParaRPr>
                    </a:p>
                    <a:p>
                      <a:pPr marL="457200" algn="ctr" rtl="1">
                        <a:lnSpc>
                          <a:spcPct val="115000"/>
                        </a:lnSpc>
                      </a:pPr>
                      <a:r>
                        <a:rPr lang="ar-IQ" sz="800" b="0">
                          <a:effectLst/>
                          <a:cs typeface="Ali_K_Alwand" pitchFamily="2" charset="-78"/>
                        </a:rPr>
                        <a:t> ( ئةكرؤميطالى) شةكرة، طرفتى سوري مانطانة.</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لة مندالَدا دواكةوتنى طةشةى جةستةيي، دواكةوتنى بالغبوون،. لة ثيَطةشتواندا كةبونةوةى بارستةى ماسولكة و زيادبوونى ضةوري.</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2488924398"/>
                  </a:ext>
                </a:extLst>
              </a:tr>
              <a:tr h="267763">
                <a:tc>
                  <a:txBody>
                    <a:bodyPr/>
                    <a:lstStyle/>
                    <a:p>
                      <a:pPr marL="457200" algn="ctr" rtl="1">
                        <a:lnSpc>
                          <a:spcPct val="115000"/>
                        </a:lnSpc>
                      </a:pPr>
                      <a:r>
                        <a:rPr lang="ar-IQ" sz="800">
                          <a:effectLst/>
                        </a:rPr>
                        <a:t>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ئؤكسيتؤسين</a:t>
                      </a:r>
                      <a:r>
                        <a:rPr lang="en-US" sz="800" b="0">
                          <a:effectLst/>
                          <a:cs typeface="Ali_K_Alwand" pitchFamily="2" charset="-78"/>
                        </a:rPr>
                        <a:t> ( Oxytocin) </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طةورةبوونى ثرؤستات و طرفت لة ميزكردن.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a:effectLst/>
                          <a:cs typeface="Ali_K_Alwand" pitchFamily="2" charset="-78"/>
                        </a:rPr>
                        <a:t>طرفت شيردان، لاوازى ثةيوةندى كؤمةلآيةتى.</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2096456485"/>
                  </a:ext>
                </a:extLst>
              </a:tr>
              <a:tr h="808632">
                <a:tc>
                  <a:txBody>
                    <a:bodyPr/>
                    <a:lstStyle/>
                    <a:p>
                      <a:pPr marL="457200" algn="ctr" rtl="1">
                        <a:lnSpc>
                          <a:spcPct val="115000"/>
                        </a:lnSpc>
                      </a:pPr>
                      <a:r>
                        <a:rPr lang="ar-IQ" sz="800">
                          <a:effectLst/>
                        </a:rPr>
                        <a:t>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سؤماتؤستاتين</a:t>
                      </a:r>
                      <a:r>
                        <a:rPr lang="en-US" sz="800" b="0">
                          <a:effectLst/>
                          <a:cs typeface="Ali_K_Alwand" pitchFamily="2" charset="-78"/>
                        </a:rPr>
                        <a:t>  ( somatostatin – growth hormone inhibiting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شةكرة، بةردى زراو، سكضوون، طرفتى هةرسكردنى ضةوري.</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نةمانى كؤنترؤلى دةردانى هؤرمؤنى طةشة.</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3183725651"/>
                  </a:ext>
                </a:extLst>
              </a:tr>
              <a:tr h="1080834">
                <a:tc>
                  <a:txBody>
                    <a:bodyPr/>
                    <a:lstStyle/>
                    <a:p>
                      <a:pPr marL="457200" algn="ctr" rtl="1">
                        <a:lnSpc>
                          <a:spcPct val="115000"/>
                        </a:lnSpc>
                      </a:pPr>
                      <a:r>
                        <a:rPr lang="ar-IQ" sz="800">
                          <a:effectLst/>
                        </a:rPr>
                        <a:t>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1">
                        <a:lnSpc>
                          <a:spcPct val="115000"/>
                        </a:lnSpc>
                      </a:pPr>
                      <a:r>
                        <a:rPr lang="ar-IQ" sz="800" b="0">
                          <a:effectLst/>
                          <a:cs typeface="Ali_K_Alwand" pitchFamily="2" charset="-78"/>
                        </a:rPr>
                        <a:t>هؤرمؤنى دةردانى سايرؤترؤثين</a:t>
                      </a:r>
                      <a:endParaRPr lang="en-US" sz="700" b="0">
                        <a:effectLst/>
                        <a:cs typeface="Ali_K_Alwand" pitchFamily="2" charset="-78"/>
                      </a:endParaRPr>
                    </a:p>
                    <a:p>
                      <a:pPr marL="457200" algn="ctr" rtl="1">
                        <a:lnSpc>
                          <a:spcPct val="115000"/>
                        </a:lnSpc>
                      </a:pPr>
                      <a:r>
                        <a:rPr lang="en-US" sz="800" b="0">
                          <a:effectLst/>
                          <a:cs typeface="Ali_K_Alwand" pitchFamily="2" charset="-78"/>
                        </a:rPr>
                        <a:t>Thyrotropine releasing hormone – prolacting releasing hormone </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كةمبونةوةى كيَش، لاوازى ماسولكة، عةرةقكردنةوة، زؤري خويَنى سوري مانطانة.</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لاوازى، خةمؤكى، زيادبوونى كيَش، هةستكردن بة سةرما، قةبزى، ووشكبونةوةى ثيَست، قذروتانةوة، ناريَكى سوري مانطانة.</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1571164672"/>
                  </a:ext>
                </a:extLst>
              </a:tr>
              <a:tr h="672532">
                <a:tc>
                  <a:txBody>
                    <a:bodyPr/>
                    <a:lstStyle/>
                    <a:p>
                      <a:pPr marL="457200" algn="ctr" rtl="1">
                        <a:lnSpc>
                          <a:spcPct val="115000"/>
                        </a:lnSpc>
                      </a:pPr>
                      <a:r>
                        <a:rPr lang="en-US" sz="800">
                          <a:effectLst/>
                        </a:rPr>
                        <a:t>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tc>
                <a:tc>
                  <a:txBody>
                    <a:bodyPr/>
                    <a:lstStyle/>
                    <a:p>
                      <a:pPr marL="457200" algn="ctr" rtl="0">
                        <a:lnSpc>
                          <a:spcPct val="115000"/>
                        </a:lnSpc>
                      </a:pPr>
                      <a:r>
                        <a:rPr lang="ar-IQ" sz="800" b="0">
                          <a:effectLst/>
                          <a:cs typeface="Ali_K_Alwand" pitchFamily="2" charset="-78"/>
                        </a:rPr>
                        <a:t> دؤثامين </a:t>
                      </a:r>
                      <a:r>
                        <a:rPr lang="en-US" sz="800" b="0">
                          <a:effectLst/>
                          <a:cs typeface="Ali_K_Alwand" pitchFamily="2" charset="-78"/>
                        </a:rPr>
                        <a:t>( dopamine – prolactin inhibiting hormone)</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pPr>
                      <a:r>
                        <a:rPr lang="ar-IQ" sz="800" b="0">
                          <a:effectLst/>
                          <a:cs typeface="Ali_K_Alwand" pitchFamily="2" charset="-78"/>
                        </a:rPr>
                        <a:t>رودانى حالةتى شيزؤفرينيا و شادى بوون و كةمكردنةوةى دةردانى ثرؤلاكتين</a:t>
                      </a:r>
                      <a:endParaRPr lang="en-US" sz="700" b="0">
                        <a:effectLst/>
                        <a:latin typeface="Calibri" panose="020F0502020204030204" pitchFamily="34" charset="0"/>
                        <a:ea typeface="Calibri" panose="020F0502020204030204" pitchFamily="34" charset="0"/>
                        <a:cs typeface="Ali_K_Alwand" pitchFamily="2" charset="-78"/>
                      </a:endParaRPr>
                    </a:p>
                  </a:txBody>
                  <a:tcPr marL="44799" marR="44799" marT="0" marB="0"/>
                </a:tc>
                <a:tc>
                  <a:txBody>
                    <a:bodyPr/>
                    <a:lstStyle/>
                    <a:p>
                      <a:pPr marL="457200" algn="ctr" rtl="1">
                        <a:lnSpc>
                          <a:spcPct val="115000"/>
                        </a:lnSpc>
                        <a:spcAft>
                          <a:spcPts val="1000"/>
                        </a:spcAft>
                      </a:pPr>
                      <a:r>
                        <a:rPr lang="ar-IQ" sz="800" b="0" dirty="0">
                          <a:effectLst/>
                          <a:cs typeface="Ali_K_Alwand" pitchFamily="2" charset="-78"/>
                        </a:rPr>
                        <a:t>زيادبوونى دةردانى ثرؤلاكتين و دروستبوونى شير.</a:t>
                      </a:r>
                      <a:endParaRPr lang="en-US" sz="700" b="0" dirty="0">
                        <a:effectLst/>
                        <a:latin typeface="Calibri" panose="020F0502020204030204" pitchFamily="34" charset="0"/>
                        <a:ea typeface="Calibri" panose="020F0502020204030204" pitchFamily="34" charset="0"/>
                        <a:cs typeface="Ali_K_Alwand" pitchFamily="2" charset="-78"/>
                      </a:endParaRPr>
                    </a:p>
                  </a:txBody>
                  <a:tcPr marL="44799" marR="44799" marT="0" marB="0"/>
                </a:tc>
                <a:extLst>
                  <a:ext uri="{0D108BD9-81ED-4DB2-BD59-A6C34878D82A}">
                    <a16:rowId xmlns:a16="http://schemas.microsoft.com/office/drawing/2014/main" val="1649516385"/>
                  </a:ext>
                </a:extLst>
              </a:tr>
            </a:tbl>
          </a:graphicData>
        </a:graphic>
      </p:graphicFrame>
    </p:spTree>
    <p:extLst>
      <p:ext uri="{BB962C8B-B14F-4D97-AF65-F5344CB8AC3E}">
        <p14:creationId xmlns:p14="http://schemas.microsoft.com/office/powerpoint/2010/main" val="1788372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895417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928460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lstStyle/>
          <a:p>
            <a:pPr marL="0" lvl="0" indent="0" algn="r" rtl="1">
              <a:lnSpc>
                <a:spcPct val="115000"/>
              </a:lnSpc>
              <a:buNone/>
            </a:pPr>
            <a:r>
              <a:rPr lang="ar-OM" sz="1800" dirty="0">
                <a:effectLst/>
                <a:latin typeface="Calibri" panose="020F0502020204030204" pitchFamily="34" charset="0"/>
                <a:ea typeface="Calibri" panose="020F0502020204030204" pitchFamily="34" charset="0"/>
                <a:cs typeface="Ali_K_Alwand" pitchFamily="2" charset="-78"/>
              </a:rPr>
              <a:t>2- </a:t>
            </a:r>
            <a:r>
              <a:rPr lang="ar-IQ" sz="1800" dirty="0">
                <a:effectLst/>
                <a:latin typeface="Calibri" panose="020F0502020204030204" pitchFamily="34" charset="0"/>
                <a:ea typeface="Calibri" panose="020F0502020204030204" pitchFamily="34" charset="0"/>
                <a:cs typeface="Ali_K_Alwand" pitchFamily="2" charset="-78"/>
              </a:rPr>
              <a:t>ضيَوة كؤئةندامى دةمار : </a:t>
            </a:r>
            <a:r>
              <a:rPr lang="en-US" sz="1800" dirty="0">
                <a:effectLst/>
                <a:latin typeface="Calibri" panose="020F0502020204030204" pitchFamily="34" charset="0"/>
                <a:ea typeface="Calibri" panose="020F0502020204030204" pitchFamily="34" charset="0"/>
                <a:cs typeface="Ali_K_Alwand" pitchFamily="2" charset="-78"/>
              </a:rPr>
              <a:t>Peripheral nervous system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جةستة دةمارييةكان </a:t>
            </a:r>
            <a:r>
              <a:rPr lang="en-US" sz="1800" dirty="0">
                <a:effectLst/>
                <a:latin typeface="Calibri" panose="020F0502020204030204" pitchFamily="34" charset="0"/>
                <a:ea typeface="Calibri" panose="020F0502020204030204" pitchFamily="34" charset="0"/>
                <a:cs typeface="Ali_K_Alwand" pitchFamily="2" charset="-78"/>
              </a:rPr>
              <a:t>somatic nerve  </a:t>
            </a: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كاسة دةمارييةكان </a:t>
            </a:r>
            <a:r>
              <a:rPr lang="en-US" sz="1800" dirty="0">
                <a:effectLst/>
                <a:latin typeface="Calibri" panose="020F0502020204030204" pitchFamily="34" charset="0"/>
                <a:ea typeface="Calibri" panose="020F0502020204030204" pitchFamily="34" charset="0"/>
                <a:cs typeface="Ali_K_Alwand" pitchFamily="2" charset="-78"/>
              </a:rPr>
              <a:t>Cranial nerves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دركة دةمارييةكان </a:t>
            </a:r>
            <a:r>
              <a:rPr lang="en-US" sz="1800" dirty="0">
                <a:effectLst/>
                <a:latin typeface="Calibri" panose="020F0502020204030204" pitchFamily="34" charset="0"/>
                <a:ea typeface="Calibri" panose="020F0502020204030204" pitchFamily="34" charset="0"/>
                <a:cs typeface="Ali_K_Alwand" pitchFamily="2" charset="-78"/>
              </a:rPr>
              <a:t>Spinal nerves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buFont typeface="Symbol" panose="05050102010706020507" pitchFamily="18" charset="2"/>
              <a:buChar char=""/>
            </a:pPr>
            <a:r>
              <a:rPr lang="ar-IQ" sz="1800" dirty="0">
                <a:effectLst/>
                <a:latin typeface="Calibri" panose="020F0502020204030204" pitchFamily="34" charset="0"/>
                <a:ea typeface="Calibri" panose="020F0502020204030204" pitchFamily="34" charset="0"/>
                <a:cs typeface="Ali_K_Alwand" pitchFamily="2" charset="-78"/>
              </a:rPr>
              <a:t>لة خؤوة كؤئةندامى دةمار: </a:t>
            </a:r>
            <a:r>
              <a:rPr lang="en-US" sz="1800" dirty="0">
                <a:effectLst/>
                <a:latin typeface="Calibri" panose="020F0502020204030204" pitchFamily="34" charset="0"/>
                <a:ea typeface="Calibri" panose="020F0502020204030204" pitchFamily="34" charset="0"/>
                <a:cs typeface="Ali_K_Alwand" pitchFamily="2" charset="-78"/>
              </a:rPr>
              <a:t>autonomic nervous system</a:t>
            </a:r>
          </a:p>
          <a:p>
            <a:pPr marL="342900" lvl="0" indent="-342900" algn="r" rtl="1">
              <a:lnSpc>
                <a:spcPct val="115000"/>
              </a:lnSpc>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بةسؤز </a:t>
            </a:r>
            <a:r>
              <a:rPr lang="en-US" sz="1800" dirty="0">
                <a:effectLst/>
                <a:latin typeface="Calibri" panose="020F0502020204030204" pitchFamily="34" charset="0"/>
                <a:ea typeface="Calibri" panose="020F0502020204030204" pitchFamily="34" charset="0"/>
                <a:cs typeface="Ali_K_Alwand" pitchFamily="2" charset="-78"/>
              </a:rPr>
              <a:t>sympathetic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Aft>
                <a:spcPts val="1000"/>
              </a:spcAft>
              <a:buFont typeface="Courier New" panose="02070309020205020404" pitchFamily="49" charset="0"/>
              <a:buChar char="o"/>
            </a:pPr>
            <a:r>
              <a:rPr lang="ar-IQ" sz="1800" dirty="0">
                <a:effectLst/>
                <a:latin typeface="Calibri" panose="020F0502020204030204" pitchFamily="34" charset="0"/>
                <a:ea typeface="Calibri" panose="020F0502020204030204" pitchFamily="34" charset="0"/>
                <a:cs typeface="Ali_K_Alwand" pitchFamily="2" charset="-78"/>
              </a:rPr>
              <a:t>بيَ سؤز </a:t>
            </a:r>
            <a:r>
              <a:rPr lang="en-US" sz="1800" dirty="0">
                <a:effectLst/>
                <a:latin typeface="Calibri" panose="020F0502020204030204" pitchFamily="34" charset="0"/>
                <a:ea typeface="Calibri" panose="020F0502020204030204" pitchFamily="34" charset="0"/>
                <a:cs typeface="Ali_K_Alwand" pitchFamily="2" charset="-78"/>
              </a:rPr>
              <a:t>parasympathetic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842352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951744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6845900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791692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723586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9110907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5006578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417612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42321448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3559371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415195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دةمارة خانة: </a:t>
            </a:r>
            <a:r>
              <a:rPr lang="en-US" sz="1800" dirty="0">
                <a:effectLst/>
                <a:latin typeface="Calibri" panose="020F0502020204030204" pitchFamily="34" charset="0"/>
                <a:ea typeface="Calibri" panose="020F0502020204030204" pitchFamily="34" charset="0"/>
                <a:cs typeface="Ali_K_Alwand" pitchFamily="2" charset="-78"/>
              </a:rPr>
              <a:t>Nervous cell</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lnSpcReduction="10000"/>
          </a:bodyPr>
          <a:lstStyle/>
          <a:p>
            <a:pPr algn="r" rtl="1">
              <a:lnSpc>
                <a:spcPct val="115000"/>
              </a:lnSpc>
              <a:spcAft>
                <a:spcPts val="1000"/>
              </a:spcAft>
            </a:pPr>
            <a:r>
              <a:rPr lang="ar-IQ" sz="2700" dirty="0">
                <a:latin typeface="Calibri" panose="020F0502020204030204" pitchFamily="34" charset="0"/>
                <a:ea typeface="Calibri" panose="020F0502020204030204" pitchFamily="34" charset="0"/>
                <a:cs typeface="Ali_K_Alwand" pitchFamily="2" charset="-78"/>
              </a:rPr>
              <a:t>دةمارة خانة يةكةى بنضينةي ثيَكهاتن و فرمانة لة كؤئةندامى دةماردا، هيَندة بضوكة بة ووردبينى ئةلكترؤبينى نةبيَت نابينريَت، بة ثيَي شويَن و ئةركى دةمارة خانة قةبارة و شيَوةى دةطؤريَت، دةمارة خانةكان ثيَكةوة بةستراون لة ريَي طةيةنةري دةمارييةوة.</a:t>
            </a:r>
            <a:endParaRPr lang="en-US" sz="2700" dirty="0">
              <a:latin typeface="Calibri" panose="020F0502020204030204" pitchFamily="34" charset="0"/>
              <a:ea typeface="Calibri" panose="020F0502020204030204" pitchFamily="34" charset="0"/>
              <a:cs typeface="Ali_K_Alwand" pitchFamily="2" charset="-78"/>
            </a:endParaRPr>
          </a:p>
          <a:p>
            <a:pPr algn="r" rtl="1">
              <a:lnSpc>
                <a:spcPct val="115000"/>
              </a:lnSpc>
              <a:spcAft>
                <a:spcPts val="1000"/>
              </a:spcAft>
            </a:pPr>
            <a:r>
              <a:rPr lang="ar-IQ" sz="2700" dirty="0">
                <a:latin typeface="Calibri" panose="020F0502020204030204" pitchFamily="34" charset="0"/>
                <a:ea typeface="Calibri" panose="020F0502020204030204" pitchFamily="34" charset="0"/>
                <a:cs typeface="Ali_K_Alwand" pitchFamily="2" charset="-78"/>
              </a:rPr>
              <a:t>دةمارة خانة بةشيَكى طةورةى هةية ثيَي دةوتريَت لةشى دةمارةخانة كة سايتؤثلازم و مايتؤكؤندريا و تةنةطانى طؤلجى و رايبؤسؤمةكان و دةنكؤلةى نيسل ..... تيَداية.</a:t>
            </a:r>
            <a:endParaRPr lang="en-US" sz="2700" dirty="0">
              <a:latin typeface="Calibri" panose="020F0502020204030204" pitchFamily="34" charset="0"/>
              <a:ea typeface="Calibri" panose="020F0502020204030204" pitchFamily="34" charset="0"/>
              <a:cs typeface="Ali_K_Alwand" pitchFamily="2" charset="-78"/>
            </a:endParaRPr>
          </a:p>
          <a:p>
            <a:pPr algn="r" rtl="1">
              <a:lnSpc>
                <a:spcPct val="115000"/>
              </a:lnSpc>
              <a:spcAft>
                <a:spcPts val="1000"/>
              </a:spcAft>
            </a:pPr>
            <a:r>
              <a:rPr lang="ar-IQ" sz="2700" dirty="0">
                <a:latin typeface="Calibri" panose="020F0502020204030204" pitchFamily="34" charset="0"/>
                <a:ea typeface="Calibri" panose="020F0502020204030204" pitchFamily="34" charset="0"/>
                <a:cs typeface="Ali_K_Alwand" pitchFamily="2" charset="-78"/>
              </a:rPr>
              <a:t> لةشي دةمارة خانة كؤمةليَك ضوكلةى دةزولةيي ليَدةبيَتةوة ثيَي دةليَن ( ضوكلة دةرزولةييةكان) ( </a:t>
            </a:r>
            <a:r>
              <a:rPr lang="en-US" sz="2700" dirty="0">
                <a:latin typeface="Calibri" panose="020F0502020204030204" pitchFamily="34" charset="0"/>
                <a:ea typeface="Calibri" panose="020F0502020204030204" pitchFamily="34" charset="0"/>
                <a:cs typeface="Ali_K_Alwand" pitchFamily="2" charset="-78"/>
              </a:rPr>
              <a:t>Dendrites</a:t>
            </a:r>
            <a:r>
              <a:rPr lang="ar-IQ" sz="2700" dirty="0">
                <a:latin typeface="Calibri" panose="020F0502020204030204" pitchFamily="34" charset="0"/>
                <a:ea typeface="Calibri" panose="020F0502020204030204" pitchFamily="34" charset="0"/>
                <a:cs typeface="Ali_K_Alwand" pitchFamily="2" charset="-78"/>
              </a:rPr>
              <a:t> ). هةنديَك هةنديَك لةم ضوكلانة كورت و ثةلدارن و ثيَيان دةليَن ( لق و ثؤث) و فرمانى سةرةكيان طواستنةوةى زانياريية لة دةمارة خانةيةكى ترةوة بؤ لةشة خانةكة</a:t>
            </a:r>
            <a:r>
              <a:rPr lang="ar-IQ" sz="1800" dirty="0">
                <a:effectLst/>
                <a:latin typeface="Calibri" panose="020F0502020204030204" pitchFamily="34" charset="0"/>
                <a:ea typeface="Calibri" panose="020F0502020204030204" pitchFamily="34" charset="0"/>
                <a:cs typeface="Ali_K_Alwand" pitchFamily="2" charset="-78"/>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3116313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424924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9911271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7568887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795568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20309594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FA2E-87B4-703C-65E8-DA2DC1482D54}"/>
              </a:ext>
            </a:extLst>
          </p:cNvPr>
          <p:cNvSpPr>
            <a:spLocks noGrp="1"/>
          </p:cNvSpPr>
          <p:nvPr>
            <p:ph type="title"/>
          </p:nvPr>
        </p:nvSpPr>
        <p:spPr/>
        <p:txBody>
          <a:bodyPr/>
          <a:lstStyle/>
          <a:p>
            <a:pPr algn="r" rtl="1"/>
            <a:endParaRPr lang="en-US" dirty="0"/>
          </a:p>
        </p:txBody>
      </p:sp>
      <p:sp>
        <p:nvSpPr>
          <p:cNvPr id="3" name="Content Placeholder 2">
            <a:extLst>
              <a:ext uri="{FF2B5EF4-FFF2-40B4-BE49-F238E27FC236}">
                <a16:creationId xmlns:a16="http://schemas.microsoft.com/office/drawing/2014/main" id="{8174834E-255F-B06E-26AB-00ACFF8C476A}"/>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09169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a:xfrm>
            <a:off x="838200" y="587829"/>
            <a:ext cx="10515600" cy="5589134"/>
          </a:xfrm>
        </p:spPr>
        <p:txBody>
          <a:bodyPr>
            <a:normAutofit fontScale="85000" lnSpcReduction="10000"/>
          </a:bodyPr>
          <a:lstStyle/>
          <a:p>
            <a:pPr algn="just" rtl="1">
              <a:lnSpc>
                <a:spcPct val="200000"/>
              </a:lnSpc>
            </a:pPr>
            <a:r>
              <a:rPr lang="ar-IQ" sz="3200" dirty="0">
                <a:effectLst/>
                <a:latin typeface="Calibri" panose="020F0502020204030204" pitchFamily="34" charset="0"/>
                <a:ea typeface="Calibri" panose="020F0502020204030204" pitchFamily="34" charset="0"/>
                <a:cs typeface="Ali_K_Alwand" pitchFamily="2" charset="-78"/>
              </a:rPr>
              <a:t>يةكيَك لةم ضوكلانة لة لةشة خانةوة دريَذ دةبيَتةوة بة تيرةيةكى نةطؤر و تةوةرة ( </a:t>
            </a:r>
            <a:r>
              <a:rPr lang="en-US" sz="3200" dirty="0">
                <a:effectLst/>
                <a:latin typeface="Calibri" panose="020F0502020204030204" pitchFamily="34" charset="0"/>
                <a:ea typeface="Calibri" panose="020F0502020204030204" pitchFamily="34" charset="0"/>
                <a:cs typeface="Ali_K_Alwand" pitchFamily="2" charset="-78"/>
              </a:rPr>
              <a:t>Axon</a:t>
            </a:r>
            <a:r>
              <a:rPr lang="ar-IQ" sz="3200" dirty="0">
                <a:effectLst/>
                <a:latin typeface="Calibri" panose="020F0502020204030204" pitchFamily="34" charset="0"/>
                <a:ea typeface="Calibri" panose="020F0502020204030204" pitchFamily="34" charset="0"/>
                <a:cs typeface="Ali_K_Alwand" pitchFamily="2" charset="-78"/>
              </a:rPr>
              <a:t> ) ثيَكدةهيَنيَت و بة تةوةرةثلازم  ناودةبريَت،  دريَذدةبيَتةوة بؤ ئةندامةكانى هةست و ريشالةكانى بؤ ناوماسولكة ، بة هةردوو ئاراستة زانياري دةطوازيَتةوة ، لة ئةندامةكانى هةستةوة بؤ ميَشك و لة ميَشكيشةوة بؤ ماسولكةكان،  طواستنةوةى زانياري لةشة خانةوة بؤ لق و ثؤثي خانةيةكى تر، تةوةرة بة ضةند بةرطيَك داثؤشراوة لةوانة بةرطى مؤخين (مايلين) و بةرطى شوان ، كة ئةركى خيَراكردنى طواستنةوة راطةياندنةكانى دةمارة، هةروةها هةنيَك شويَنى تةوةرة ثةردةى مايلينى نية و ثيَي دةوتريَت طريَكانى رانظير.</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392536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ثؤلينكردنى دةمارة خانة:</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normAutofit fontScale="85000" lnSpcReduction="10000"/>
          </a:bodyPr>
          <a:lstStyle/>
          <a:p>
            <a:pPr marL="342900" lvl="0" indent="-342900" algn="r" rtl="1">
              <a:lnSpc>
                <a:spcPct val="250000"/>
              </a:lnSpc>
              <a:spcAft>
                <a:spcPts val="1000"/>
              </a:spcAft>
              <a:buFont typeface="+mj-lt"/>
              <a:buAutoNum type="arabicPeriod"/>
            </a:pPr>
            <a:r>
              <a:rPr lang="ar-IQ" sz="3800" b="1" dirty="0">
                <a:effectLst/>
                <a:latin typeface="Calibri" panose="020F0502020204030204" pitchFamily="34" charset="0"/>
                <a:ea typeface="Calibri" panose="020F0502020204030204" pitchFamily="34" charset="0"/>
                <a:cs typeface="Ali_K_Alwand" pitchFamily="2" charset="-78"/>
              </a:rPr>
              <a:t>بةثيَي شيَوة و ذمارةى ضوكلةكان:</a:t>
            </a:r>
            <a:endParaRPr lang="en-US" sz="3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دةمارةخانةيي فرةضوكلةيي</a:t>
            </a:r>
            <a:r>
              <a:rPr lang="en-US" sz="1800" b="1" dirty="0">
                <a:effectLst/>
                <a:latin typeface="Calibri" panose="020F0502020204030204" pitchFamily="34" charset="0"/>
                <a:ea typeface="Calibri" panose="020F0502020204030204" pitchFamily="34" charset="0"/>
                <a:cs typeface="Ali_K_Alwand" pitchFamily="2" charset="-78"/>
              </a:rPr>
              <a:t>MULTI polar</a:t>
            </a:r>
            <a:r>
              <a:rPr lang="ar-IQ" sz="1800" b="1" dirty="0">
                <a:effectLst/>
                <a:latin typeface="Calibri" panose="020F0502020204030204" pitchFamily="34" charset="0"/>
                <a:ea typeface="Calibri" panose="020F0502020204030204" pitchFamily="34" charset="0"/>
                <a:cs typeface="Ali_K_Alwand" pitchFamily="2" charset="-78"/>
              </a:rPr>
              <a:t> : لة لةشة خانة و ذمارةيةكى زؤر ضوكلة ثيَكديَت لة خانةكانى ميَشك و دركة ثةكدا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 خانةى دوو جةمسةري</a:t>
            </a:r>
            <a:r>
              <a:rPr lang="en-US" sz="1800" b="1" dirty="0">
                <a:effectLst/>
                <a:latin typeface="Calibri" panose="020F0502020204030204" pitchFamily="34" charset="0"/>
                <a:ea typeface="Calibri" panose="020F0502020204030204" pitchFamily="34" charset="0"/>
                <a:cs typeface="Ali_K_Alwand" pitchFamily="2" charset="-78"/>
              </a:rPr>
              <a:t>bipolar</a:t>
            </a:r>
            <a:r>
              <a:rPr lang="ar-IQ" sz="1800" b="1" dirty="0">
                <a:effectLst/>
                <a:latin typeface="Calibri" panose="020F0502020204030204" pitchFamily="34" charset="0"/>
                <a:ea typeface="Calibri" panose="020F0502020204030204" pitchFamily="34" charset="0"/>
                <a:cs typeface="Ali_K_Alwand" pitchFamily="2" charset="-78"/>
              </a:rPr>
              <a:t>: لة لةشة خانة و دوو تةوةرة ثيَكديَت زياتر لة خانةكانى تؤري ضاو و طويَي ناوةند و روثؤشي خانةكانى بؤنكردندا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 خانةي تاك جةمسةر</a:t>
            </a:r>
            <a:r>
              <a:rPr lang="en-US" sz="1800" b="1" dirty="0" err="1">
                <a:effectLst/>
                <a:latin typeface="Calibri" panose="020F0502020204030204" pitchFamily="34" charset="0"/>
                <a:ea typeface="Calibri" panose="020F0502020204030204" pitchFamily="34" charset="0"/>
                <a:cs typeface="Ali_K_Alwand" pitchFamily="2" charset="-78"/>
              </a:rPr>
              <a:t>UNpolar</a:t>
            </a:r>
            <a:r>
              <a:rPr lang="ar-IQ" sz="1800" b="1" dirty="0">
                <a:effectLst/>
                <a:latin typeface="Calibri" panose="020F0502020204030204" pitchFamily="34" charset="0"/>
                <a:ea typeface="Calibri" panose="020F0502020204030204" pitchFamily="34" charset="0"/>
                <a:cs typeface="Ali_K_Alwand" pitchFamily="2" charset="-78"/>
              </a:rPr>
              <a:t>: تةنها يةك ضوكلة لةشةخانة جيادةبيَتةوة و دةبيَتة دوو بةش يةكيَكيان وةك تةوةرة كاردةكات و ئةوى تر وةك ضوكلة.لة دركة ثةتك و كاسة دةمارييةكاندا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algn="r" rtl="1">
              <a:lnSpc>
                <a:spcPct val="250000"/>
              </a:lnSpc>
            </a:pPr>
            <a:endParaRPr lang="en-US" b="1" dirty="0"/>
          </a:p>
        </p:txBody>
      </p:sp>
    </p:spTree>
    <p:extLst>
      <p:ext uri="{BB962C8B-B14F-4D97-AF65-F5344CB8AC3E}">
        <p14:creationId xmlns:p14="http://schemas.microsoft.com/office/powerpoint/2010/main" val="255533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OM" sz="4400" dirty="0">
                <a:effectLst/>
                <a:latin typeface="Calibri" panose="020F0502020204030204" pitchFamily="34" charset="0"/>
                <a:ea typeface="Calibri" panose="020F0502020204030204" pitchFamily="34" charset="0"/>
                <a:cs typeface="Ali_K_Alwand" pitchFamily="2" charset="-78"/>
              </a:rPr>
              <a:t>2- </a:t>
            </a:r>
            <a:r>
              <a:rPr lang="ar-IQ" sz="4400" dirty="0">
                <a:effectLst/>
                <a:latin typeface="Calibri" panose="020F0502020204030204" pitchFamily="34" charset="0"/>
                <a:ea typeface="Calibri" panose="020F0502020204030204" pitchFamily="34" charset="0"/>
                <a:cs typeface="Ali_K_Alwand" pitchFamily="2" charset="-78"/>
              </a:rPr>
              <a:t>بةثيَ فرمان </a:t>
            </a:r>
            <a:endParaRPr lang="en-US" dirty="0"/>
          </a:p>
        </p:txBody>
      </p:sp>
      <p:sp>
        <p:nvSpPr>
          <p:cNvPr id="3" name="Content Placeholder 2">
            <a:extLst>
              <a:ext uri="{FF2B5EF4-FFF2-40B4-BE49-F238E27FC236}">
                <a16:creationId xmlns:a16="http://schemas.microsoft.com/office/drawing/2014/main" id="{E0C9E8C0-6AC0-D3F4-1E9A-FD58C393D139}"/>
              </a:ext>
            </a:extLst>
          </p:cNvPr>
          <p:cNvSpPr>
            <a:spLocks noGrp="1"/>
          </p:cNvSpPr>
          <p:nvPr>
            <p:ph idx="1"/>
          </p:nvPr>
        </p:nvSpPr>
        <p:spPr/>
        <p:txBody>
          <a:bodyPr/>
          <a:lstStyle/>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هةستةدةمارةخانة هاتوو</a:t>
            </a:r>
            <a:r>
              <a:rPr lang="en-US" sz="1800" b="1" dirty="0">
                <a:effectLst/>
                <a:latin typeface="Calibri" panose="020F0502020204030204" pitchFamily="34" charset="0"/>
                <a:ea typeface="Calibri" panose="020F0502020204030204" pitchFamily="34" charset="0"/>
                <a:cs typeface="Ali_K_Alwand" pitchFamily="2" charset="-78"/>
              </a:rPr>
              <a:t>SENSORY </a:t>
            </a:r>
            <a:r>
              <a:rPr lang="ar-IQ" sz="1800" b="1" dirty="0">
                <a:effectLst/>
                <a:latin typeface="Calibri" panose="020F0502020204030204" pitchFamily="34" charset="0"/>
                <a:ea typeface="Calibri" panose="020F0502020204030204" pitchFamily="34" charset="0"/>
                <a:cs typeface="Ali_K_Alwand" pitchFamily="2" charset="-78"/>
              </a:rPr>
              <a:t>: طةياندنةكان لة جةستةوة دةطويَزنةوة بؤ دةماغ ( ثيَست و ماسولكة و هةناو و دركة ثةتك و ....).</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هةستة دةمارةخانةى بةستةر.) (</a:t>
            </a:r>
            <a:r>
              <a:rPr lang="en-US" sz="1800" b="1" dirty="0">
                <a:effectLst/>
                <a:latin typeface="Calibri" panose="020F0502020204030204" pitchFamily="34" charset="0"/>
                <a:ea typeface="Calibri" panose="020F0502020204030204" pitchFamily="34" charset="0"/>
                <a:cs typeface="Ali_K_Alwand" pitchFamily="2" charset="-78"/>
              </a:rPr>
              <a:t>(interneuron)</a:t>
            </a:r>
            <a:r>
              <a:rPr lang="ar-IQ" sz="1800" b="1" dirty="0">
                <a:effectLst/>
                <a:latin typeface="Calibri" panose="020F0502020204030204" pitchFamily="34" charset="0"/>
                <a:ea typeface="Calibri" panose="020F0502020204030204" pitchFamily="34" charset="0"/>
                <a:cs typeface="Ali_K_Alwand" pitchFamily="2" charset="-78"/>
              </a:rPr>
              <a:t>: تةوذمى دةمارة طةياندن لة دةمارة هةستةوة دةطويَزنةوة بؤ دةمارة جولةكان و بة ثيَضةوانةشةوة. لة دركة ثةتك و ميَشكدا هةية.</a:t>
            </a:r>
            <a:endParaRPr lang="en-US" sz="1800" b="1" dirty="0">
              <a:effectLst/>
              <a:latin typeface="Calibri" panose="020F0502020204030204" pitchFamily="34" charset="0"/>
              <a:ea typeface="Calibri" panose="020F0502020204030204" pitchFamily="34" charset="0"/>
              <a:cs typeface="Ali_K_Alwand" pitchFamily="2" charset="-78"/>
            </a:endParaRPr>
          </a:p>
          <a:p>
            <a:pPr marL="342900" lvl="0" indent="-342900" algn="r" rtl="1">
              <a:lnSpc>
                <a:spcPct val="250000"/>
              </a:lnSpc>
              <a:spcAft>
                <a:spcPts val="1000"/>
              </a:spcAft>
              <a:buFont typeface="Symbol" panose="05050102010706020507" pitchFamily="18" charset="2"/>
              <a:buChar char=""/>
            </a:pPr>
            <a:r>
              <a:rPr lang="ar-IQ" sz="1800" b="1" dirty="0">
                <a:effectLst/>
                <a:latin typeface="Calibri" panose="020F0502020204030204" pitchFamily="34" charset="0"/>
                <a:ea typeface="Calibri" panose="020F0502020204030204" pitchFamily="34" charset="0"/>
                <a:cs typeface="Ali_K_Alwand" pitchFamily="2" charset="-78"/>
              </a:rPr>
              <a:t>دةمارةخانةى جولة – دةرضوو</a:t>
            </a:r>
            <a:r>
              <a:rPr lang="en-US" sz="1800" b="1" dirty="0">
                <a:effectLst/>
                <a:latin typeface="Calibri" panose="020F0502020204030204" pitchFamily="34" charset="0"/>
                <a:ea typeface="Calibri" panose="020F0502020204030204" pitchFamily="34" charset="0"/>
                <a:cs typeface="Ali_K_Alwand" pitchFamily="2" charset="-78"/>
              </a:rPr>
              <a:t> MOTOR </a:t>
            </a:r>
            <a:r>
              <a:rPr lang="ar-IQ" sz="1800" b="1" dirty="0">
                <a:effectLst/>
                <a:latin typeface="Calibri" panose="020F0502020204030204" pitchFamily="34" charset="0"/>
                <a:ea typeface="Calibri" panose="020F0502020204030204" pitchFamily="34" charset="0"/>
                <a:cs typeface="Ali_K_Alwand" pitchFamily="2" charset="-78"/>
              </a:rPr>
              <a:t>: فرمانةكان دةطوازيتةوة لة دركة ثةتكةوة بؤ خانةكانى جةستة ( ماسولكةكان، رذيَنةكان) زياتر لة جؤري فرةجةمسةرن.</a:t>
            </a:r>
            <a:endParaRPr lang="en-US" sz="1800" b="1" dirty="0">
              <a:effectLst/>
              <a:latin typeface="Calibri" panose="020F0502020204030204" pitchFamily="34" charset="0"/>
              <a:ea typeface="Calibri" panose="020F0502020204030204" pitchFamily="34" charset="0"/>
              <a:cs typeface="Ali_K_Alwand" pitchFamily="2" charset="-78"/>
            </a:endParaRPr>
          </a:p>
          <a:p>
            <a:pPr algn="r" rtl="1"/>
            <a:endParaRPr lang="en-US" dirty="0"/>
          </a:p>
        </p:txBody>
      </p:sp>
    </p:spTree>
    <p:extLst>
      <p:ext uri="{BB962C8B-B14F-4D97-AF65-F5344CB8AC3E}">
        <p14:creationId xmlns:p14="http://schemas.microsoft.com/office/powerpoint/2010/main" val="57127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CB5F-989D-93C2-2D27-B8620DE678FF}"/>
              </a:ext>
            </a:extLst>
          </p:cNvPr>
          <p:cNvSpPr>
            <a:spLocks noGrp="1"/>
          </p:cNvSpPr>
          <p:nvPr>
            <p:ph type="title"/>
          </p:nvPr>
        </p:nvSpPr>
        <p:spPr/>
        <p:txBody>
          <a:bodyPr/>
          <a:lstStyle/>
          <a:p>
            <a:pPr algn="r" rtl="1"/>
            <a:r>
              <a:rPr lang="ar-IQ" sz="1800" dirty="0">
                <a:effectLst/>
                <a:latin typeface="Calibri" panose="020F0502020204030204" pitchFamily="34" charset="0"/>
                <a:ea typeface="Calibri" panose="020F0502020204030204" pitchFamily="34" charset="0"/>
                <a:cs typeface="Ali_K_Alwand" pitchFamily="2" charset="-78"/>
              </a:rPr>
              <a:t>ويَنةى دةمارة خانة و</a:t>
            </a:r>
            <a:r>
              <a:rPr lang="ar-OM" sz="1800" dirty="0">
                <a:latin typeface="Calibri" panose="020F0502020204030204" pitchFamily="34" charset="0"/>
                <a:ea typeface="Calibri" panose="020F0502020204030204" pitchFamily="34" charset="0"/>
                <a:cs typeface="Times New Roman" panose="02020603050405020304" pitchFamily="18" charset="0"/>
              </a:rPr>
              <a:t> پێكهاتەكانی </a:t>
            </a:r>
            <a:endParaRPr lang="en-US" dirty="0"/>
          </a:p>
        </p:txBody>
      </p:sp>
      <p:pic>
        <p:nvPicPr>
          <p:cNvPr id="1026" name="Picture 2">
            <a:extLst>
              <a:ext uri="{FF2B5EF4-FFF2-40B4-BE49-F238E27FC236}">
                <a16:creationId xmlns:a16="http://schemas.microsoft.com/office/drawing/2014/main" id="{1CC40FEB-CC9F-A2EE-6A92-51635030F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029" y="1977080"/>
            <a:ext cx="9905999"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410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2495</Words>
  <Application>Microsoft Office PowerPoint</Application>
  <PresentationFormat>Widescreen</PresentationFormat>
  <Paragraphs>286</Paragraphs>
  <Slides>55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Ali_K_Alwand</vt:lpstr>
      <vt:lpstr>Ali_K_Samik</vt:lpstr>
      <vt:lpstr>Arial</vt:lpstr>
      <vt:lpstr>Calibri</vt:lpstr>
      <vt:lpstr>Calibri Light</vt:lpstr>
      <vt:lpstr>Courier New</vt:lpstr>
      <vt:lpstr>Symbol</vt:lpstr>
      <vt:lpstr>Wingdings</vt:lpstr>
      <vt:lpstr>Office Theme</vt:lpstr>
      <vt:lpstr>فسیولوجیای دەمارەخانە </vt:lpstr>
      <vt:lpstr>كؤئةندامى دةمار</vt:lpstr>
      <vt:lpstr>كؤئةندامى دةمار  ثيَكديَت:</vt:lpstr>
      <vt:lpstr>PowerPoint Presentation</vt:lpstr>
      <vt:lpstr>دةمارة خانة: Nervous cell</vt:lpstr>
      <vt:lpstr>PowerPoint Presentation</vt:lpstr>
      <vt:lpstr>ثؤلينكردنى دةمارة خانة:</vt:lpstr>
      <vt:lpstr>2- بةثيَ فرمان </vt:lpstr>
      <vt:lpstr>ويَنةى دةمارة خانة و پێكهاتەكانی </vt:lpstr>
      <vt:lpstr>جؤرةكانى دةمارة خانة </vt:lpstr>
      <vt:lpstr>زانياري و فرمان لة دةمارةوة لةريَي ثيَكهاتةى كيمياوي و طؤرانكاري ئةلكترؤنى روودةدات ،</vt:lpstr>
      <vt:lpstr>طوازةرةوة دةمارييةكان</vt:lpstr>
      <vt:lpstr>طرنطترين طويَزةرةوة دةمارييةكان و رؤليان :</vt:lpstr>
      <vt:lpstr>2- دؤثامين: </vt:lpstr>
      <vt:lpstr>3- سيرؤتؤنين: ،  </vt:lpstr>
      <vt:lpstr>4- هستامين: </vt:lpstr>
      <vt:lpstr>5- نؤرئثنفرين: </vt:lpstr>
      <vt:lpstr>PowerPoint Presentation</vt:lpstr>
      <vt:lpstr>دةمــاخ Brain </vt:lpstr>
      <vt:lpstr>PowerPoint Presentation</vt:lpstr>
      <vt:lpstr>يةكةم: ميَشك: </vt:lpstr>
      <vt:lpstr>PowerPoint Presentation</vt:lpstr>
      <vt:lpstr>PowerPoint Presentation</vt:lpstr>
      <vt:lpstr>PowerPoint Presentation</vt:lpstr>
      <vt:lpstr>1- ئةركةكانى ثةلى ثيَشةوة ( ناوضةوانة ثةل): Frontal lope </vt:lpstr>
      <vt:lpstr>2- ئةركةكانى لاضانطة ثةل: Temporal lope</vt:lpstr>
      <vt:lpstr>3- ئةركةكانى ثةلى ديواري: Parietal lope</vt:lpstr>
      <vt:lpstr>4- ئةركةكانى ثشتة ثةل: Occipital lope</vt:lpstr>
      <vt:lpstr>دووةم: ميَشكؤكة:</vt:lpstr>
      <vt:lpstr>3- سيَيةم: قةدى دةماخ: Brianstem</vt:lpstr>
      <vt:lpstr>PowerPoint Presentation</vt:lpstr>
      <vt:lpstr>PowerPoint Presentation</vt:lpstr>
      <vt:lpstr>PowerPoint Presentation</vt:lpstr>
      <vt:lpstr>PowerPoint Presentation</vt:lpstr>
      <vt:lpstr>ضوارةم: نيَوانة دةماخ  Diencephalon</vt:lpstr>
      <vt:lpstr>هاثؤسةلةمةس ( ذيَرلانكة):</vt:lpstr>
      <vt:lpstr>هؤرمةنةكانى ثةيوةندار بة ذيَرلانكة رذيَن: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Kadhim</dc:creator>
  <cp:lastModifiedBy>Kadhim</cp:lastModifiedBy>
  <cp:revision>3</cp:revision>
  <dcterms:created xsi:type="dcterms:W3CDTF">2023-04-30T12:30:27Z</dcterms:created>
  <dcterms:modified xsi:type="dcterms:W3CDTF">2023-04-30T13:03:26Z</dcterms:modified>
</cp:coreProperties>
</file>