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3" d="100"/>
          <a:sy n="43" d="100"/>
        </p:scale>
        <p:origin x="-129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EB4ECD-9300-4A6E-85EF-8742A5EB4C3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pPr rtl="1"/>
          <a:endParaRPr lang="ar-IQ"/>
        </a:p>
      </dgm:t>
    </dgm:pt>
    <dgm:pt modelId="{389D5B7B-3B83-4CBB-8347-029C66A7219D}">
      <dgm:prSet phldrT="[Text]"/>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IQ" dirty="0" smtClean="0"/>
            <a:t>المفوض اوالمخول</a:t>
          </a:r>
        </a:p>
        <a:p>
          <a:pPr defTabSz="2622550" rtl="1">
            <a:lnSpc>
              <a:spcPct val="90000"/>
            </a:lnSpc>
            <a:spcBef>
              <a:spcPct val="0"/>
            </a:spcBef>
            <a:spcAft>
              <a:spcPct val="35000"/>
            </a:spcAft>
          </a:pPr>
          <a:r>
            <a:rPr lang="ar-IQ" dirty="0" smtClean="0"/>
            <a:t>الاصيل</a:t>
          </a:r>
          <a:endParaRPr lang="ar-IQ" dirty="0"/>
        </a:p>
      </dgm:t>
    </dgm:pt>
    <dgm:pt modelId="{7114F14A-77B9-4757-AB6E-EDBC952CB7AE}" type="parTrans" cxnId="{6BEACDC6-F9B6-4E91-858A-27F1A7A9A79A}">
      <dgm:prSet/>
      <dgm:spPr/>
      <dgm:t>
        <a:bodyPr/>
        <a:lstStyle/>
        <a:p>
          <a:pPr rtl="1"/>
          <a:endParaRPr lang="ar-IQ"/>
        </a:p>
      </dgm:t>
    </dgm:pt>
    <dgm:pt modelId="{A30E41CF-3B8B-4ECA-B25E-96BBC0158149}" type="sibTrans" cxnId="{6BEACDC6-F9B6-4E91-858A-27F1A7A9A79A}">
      <dgm:prSet/>
      <dgm:spPr/>
      <dgm:t>
        <a:bodyPr/>
        <a:lstStyle/>
        <a:p>
          <a:pPr rtl="1"/>
          <a:endParaRPr lang="ar-IQ"/>
        </a:p>
      </dgm:t>
    </dgm:pt>
    <dgm:pt modelId="{7019507F-F549-4697-AAED-691371969EAE}">
      <dgm:prSet phldrT="[Text]"/>
      <dgm:spPr/>
      <dgm:t>
        <a:bodyPr/>
        <a:lstStyle/>
        <a:p>
          <a:pPr rtl="1"/>
          <a:r>
            <a:rPr lang="ar-IQ" dirty="0" smtClean="0"/>
            <a:t>المفوض له اي الذي يتم تخويله</a:t>
          </a:r>
          <a:endParaRPr lang="ar-IQ" dirty="0"/>
        </a:p>
      </dgm:t>
    </dgm:pt>
    <dgm:pt modelId="{D9178801-F8FF-4509-AC0B-D698DB78D719}" type="parTrans" cxnId="{62D2003A-B25B-4B09-B05A-111D2B34F98C}">
      <dgm:prSet/>
      <dgm:spPr/>
      <dgm:t>
        <a:bodyPr/>
        <a:lstStyle/>
        <a:p>
          <a:pPr rtl="1"/>
          <a:endParaRPr lang="ar-IQ"/>
        </a:p>
      </dgm:t>
    </dgm:pt>
    <dgm:pt modelId="{9FB2FC9A-2676-4120-A038-EBF61D1B9B61}" type="sibTrans" cxnId="{62D2003A-B25B-4B09-B05A-111D2B34F98C}">
      <dgm:prSet/>
      <dgm:spPr/>
      <dgm:t>
        <a:bodyPr/>
        <a:lstStyle/>
        <a:p>
          <a:pPr rtl="1"/>
          <a:endParaRPr lang="ar-IQ"/>
        </a:p>
      </dgm:t>
    </dgm:pt>
    <dgm:pt modelId="{33EDF8BE-4CA9-4850-BCAF-E68B195CBBF3}">
      <dgm:prSet phldrT="[Text]"/>
      <dgm:spPr/>
      <dgm:t>
        <a:bodyPr/>
        <a:lstStyle/>
        <a:p>
          <a:pPr rtl="1"/>
          <a:r>
            <a:rPr lang="ar-IQ" dirty="0" smtClean="0"/>
            <a:t>الاختصاص المخول به</a:t>
          </a:r>
          <a:endParaRPr lang="ar-IQ" dirty="0"/>
        </a:p>
      </dgm:t>
    </dgm:pt>
    <dgm:pt modelId="{98AF2721-80DB-46A0-90E9-5F08CD27982F}" type="parTrans" cxnId="{F1133AF8-FDB5-49C0-B8DB-1111591714A1}">
      <dgm:prSet/>
      <dgm:spPr/>
      <dgm:t>
        <a:bodyPr/>
        <a:lstStyle/>
        <a:p>
          <a:pPr rtl="1"/>
          <a:endParaRPr lang="ar-IQ"/>
        </a:p>
      </dgm:t>
    </dgm:pt>
    <dgm:pt modelId="{132C8BE3-0428-425C-8D86-3D488529EC5B}" type="sibTrans" cxnId="{F1133AF8-FDB5-49C0-B8DB-1111591714A1}">
      <dgm:prSet/>
      <dgm:spPr/>
      <dgm:t>
        <a:bodyPr/>
        <a:lstStyle/>
        <a:p>
          <a:pPr rtl="1"/>
          <a:endParaRPr lang="ar-IQ"/>
        </a:p>
      </dgm:t>
    </dgm:pt>
    <dgm:pt modelId="{BDBBFF94-37A0-4CB8-8D6C-CFF27DD22CBC}" type="pres">
      <dgm:prSet presAssocID="{A0EB4ECD-9300-4A6E-85EF-8742A5EB4C3A}" presName="diagram" presStyleCnt="0">
        <dgm:presLayoutVars>
          <dgm:chPref val="1"/>
          <dgm:dir/>
          <dgm:animOne val="branch"/>
          <dgm:animLvl val="lvl"/>
          <dgm:resizeHandles/>
        </dgm:presLayoutVars>
      </dgm:prSet>
      <dgm:spPr/>
      <dgm:t>
        <a:bodyPr/>
        <a:lstStyle/>
        <a:p>
          <a:pPr rtl="1"/>
          <a:endParaRPr lang="ar-IQ"/>
        </a:p>
      </dgm:t>
    </dgm:pt>
    <dgm:pt modelId="{1D77D3E4-A3D3-4900-904A-5E442AC47C3F}" type="pres">
      <dgm:prSet presAssocID="{389D5B7B-3B83-4CBB-8347-029C66A7219D}" presName="root" presStyleCnt="0"/>
      <dgm:spPr/>
    </dgm:pt>
    <dgm:pt modelId="{DA4DC6D9-F1E9-4586-AB61-8C14289C9DB0}" type="pres">
      <dgm:prSet presAssocID="{389D5B7B-3B83-4CBB-8347-029C66A7219D}" presName="rootComposite" presStyleCnt="0"/>
      <dgm:spPr/>
    </dgm:pt>
    <dgm:pt modelId="{12ACFF9E-1DE9-4985-8D32-8C21150E9EB6}" type="pres">
      <dgm:prSet presAssocID="{389D5B7B-3B83-4CBB-8347-029C66A7219D}" presName="rootText" presStyleLbl="node1" presStyleIdx="0" presStyleCnt="2"/>
      <dgm:spPr/>
      <dgm:t>
        <a:bodyPr/>
        <a:lstStyle/>
        <a:p>
          <a:pPr rtl="1"/>
          <a:endParaRPr lang="ar-IQ"/>
        </a:p>
      </dgm:t>
    </dgm:pt>
    <dgm:pt modelId="{CFE7735D-5F1E-4007-B84B-AADF17EF71EC}" type="pres">
      <dgm:prSet presAssocID="{389D5B7B-3B83-4CBB-8347-029C66A7219D}" presName="rootConnector" presStyleLbl="node1" presStyleIdx="0" presStyleCnt="2"/>
      <dgm:spPr/>
      <dgm:t>
        <a:bodyPr/>
        <a:lstStyle/>
        <a:p>
          <a:pPr rtl="1"/>
          <a:endParaRPr lang="ar-IQ"/>
        </a:p>
      </dgm:t>
    </dgm:pt>
    <dgm:pt modelId="{35AC3820-F2ED-4AB2-919E-73067C24672D}" type="pres">
      <dgm:prSet presAssocID="{389D5B7B-3B83-4CBB-8347-029C66A7219D}" presName="childShape" presStyleCnt="0"/>
      <dgm:spPr/>
    </dgm:pt>
    <dgm:pt modelId="{5DD3C6F3-F1E4-4883-8612-BA96BC96CA3E}" type="pres">
      <dgm:prSet presAssocID="{D9178801-F8FF-4509-AC0B-D698DB78D719}" presName="Name13" presStyleLbl="parChTrans1D2" presStyleIdx="0" presStyleCnt="1"/>
      <dgm:spPr/>
      <dgm:t>
        <a:bodyPr/>
        <a:lstStyle/>
        <a:p>
          <a:pPr rtl="1"/>
          <a:endParaRPr lang="ar-IQ"/>
        </a:p>
      </dgm:t>
    </dgm:pt>
    <dgm:pt modelId="{B276F01A-FCEB-4C0D-A600-8E1029200AAE}" type="pres">
      <dgm:prSet presAssocID="{7019507F-F549-4697-AAED-691371969EAE}" presName="childText" presStyleLbl="bgAcc1" presStyleIdx="0" presStyleCnt="1">
        <dgm:presLayoutVars>
          <dgm:bulletEnabled val="1"/>
        </dgm:presLayoutVars>
      </dgm:prSet>
      <dgm:spPr/>
      <dgm:t>
        <a:bodyPr/>
        <a:lstStyle/>
        <a:p>
          <a:pPr rtl="1"/>
          <a:endParaRPr lang="ar-IQ"/>
        </a:p>
      </dgm:t>
    </dgm:pt>
    <dgm:pt modelId="{9E30196D-09C4-4B81-B014-B82A85A305D2}" type="pres">
      <dgm:prSet presAssocID="{33EDF8BE-4CA9-4850-BCAF-E68B195CBBF3}" presName="root" presStyleCnt="0"/>
      <dgm:spPr/>
    </dgm:pt>
    <dgm:pt modelId="{28925B84-AFC0-4DB4-A499-CC67A90DCA28}" type="pres">
      <dgm:prSet presAssocID="{33EDF8BE-4CA9-4850-BCAF-E68B195CBBF3}" presName="rootComposite" presStyleCnt="0"/>
      <dgm:spPr/>
    </dgm:pt>
    <dgm:pt modelId="{247C0096-2AA2-4373-B11B-D00A5E27B7E8}" type="pres">
      <dgm:prSet presAssocID="{33EDF8BE-4CA9-4850-BCAF-E68B195CBBF3}" presName="rootText" presStyleLbl="node1" presStyleIdx="1" presStyleCnt="2"/>
      <dgm:spPr/>
      <dgm:t>
        <a:bodyPr/>
        <a:lstStyle/>
        <a:p>
          <a:pPr rtl="1"/>
          <a:endParaRPr lang="ar-IQ"/>
        </a:p>
      </dgm:t>
    </dgm:pt>
    <dgm:pt modelId="{AAB98957-7A26-44F0-A4A8-882E52AA16CD}" type="pres">
      <dgm:prSet presAssocID="{33EDF8BE-4CA9-4850-BCAF-E68B195CBBF3}" presName="rootConnector" presStyleLbl="node1" presStyleIdx="1" presStyleCnt="2"/>
      <dgm:spPr/>
      <dgm:t>
        <a:bodyPr/>
        <a:lstStyle/>
        <a:p>
          <a:pPr rtl="1"/>
          <a:endParaRPr lang="ar-IQ"/>
        </a:p>
      </dgm:t>
    </dgm:pt>
    <dgm:pt modelId="{6B3F1672-8C9E-4D26-84BC-D347AF69FC8A}" type="pres">
      <dgm:prSet presAssocID="{33EDF8BE-4CA9-4850-BCAF-E68B195CBBF3}" presName="childShape" presStyleCnt="0"/>
      <dgm:spPr/>
    </dgm:pt>
  </dgm:ptLst>
  <dgm:cxnLst>
    <dgm:cxn modelId="{F1133AF8-FDB5-49C0-B8DB-1111591714A1}" srcId="{A0EB4ECD-9300-4A6E-85EF-8742A5EB4C3A}" destId="{33EDF8BE-4CA9-4850-BCAF-E68B195CBBF3}" srcOrd="1" destOrd="0" parTransId="{98AF2721-80DB-46A0-90E9-5F08CD27982F}" sibTransId="{132C8BE3-0428-425C-8D86-3D488529EC5B}"/>
    <dgm:cxn modelId="{853E6FE2-43D4-4158-9B28-9E3D721AAC07}" type="presOf" srcId="{D9178801-F8FF-4509-AC0B-D698DB78D719}" destId="{5DD3C6F3-F1E4-4883-8612-BA96BC96CA3E}" srcOrd="0" destOrd="0" presId="urn:microsoft.com/office/officeart/2005/8/layout/hierarchy3"/>
    <dgm:cxn modelId="{A4E11AA8-BDB6-43E9-A2B8-10B5C2EC726F}" type="presOf" srcId="{389D5B7B-3B83-4CBB-8347-029C66A7219D}" destId="{CFE7735D-5F1E-4007-B84B-AADF17EF71EC}" srcOrd="1" destOrd="0" presId="urn:microsoft.com/office/officeart/2005/8/layout/hierarchy3"/>
    <dgm:cxn modelId="{E949B3DA-8E37-4637-AC1A-AB178A777F99}" type="presOf" srcId="{33EDF8BE-4CA9-4850-BCAF-E68B195CBBF3}" destId="{AAB98957-7A26-44F0-A4A8-882E52AA16CD}" srcOrd="1" destOrd="0" presId="urn:microsoft.com/office/officeart/2005/8/layout/hierarchy3"/>
    <dgm:cxn modelId="{546490BF-8905-40E4-8A70-2D8ADD44AE54}" type="presOf" srcId="{A0EB4ECD-9300-4A6E-85EF-8742A5EB4C3A}" destId="{BDBBFF94-37A0-4CB8-8D6C-CFF27DD22CBC}" srcOrd="0" destOrd="0" presId="urn:microsoft.com/office/officeart/2005/8/layout/hierarchy3"/>
    <dgm:cxn modelId="{0F9C7209-49CA-4243-B632-584B8C1AC334}" type="presOf" srcId="{7019507F-F549-4697-AAED-691371969EAE}" destId="{B276F01A-FCEB-4C0D-A600-8E1029200AAE}" srcOrd="0" destOrd="0" presId="urn:microsoft.com/office/officeart/2005/8/layout/hierarchy3"/>
    <dgm:cxn modelId="{62D2003A-B25B-4B09-B05A-111D2B34F98C}" srcId="{389D5B7B-3B83-4CBB-8347-029C66A7219D}" destId="{7019507F-F549-4697-AAED-691371969EAE}" srcOrd="0" destOrd="0" parTransId="{D9178801-F8FF-4509-AC0B-D698DB78D719}" sibTransId="{9FB2FC9A-2676-4120-A038-EBF61D1B9B61}"/>
    <dgm:cxn modelId="{43059F04-5E41-446C-A110-A99F1B961378}" type="presOf" srcId="{33EDF8BE-4CA9-4850-BCAF-E68B195CBBF3}" destId="{247C0096-2AA2-4373-B11B-D00A5E27B7E8}" srcOrd="0" destOrd="0" presId="urn:microsoft.com/office/officeart/2005/8/layout/hierarchy3"/>
    <dgm:cxn modelId="{EF146BEA-A58E-451A-9B26-C4012DEADA97}" type="presOf" srcId="{389D5B7B-3B83-4CBB-8347-029C66A7219D}" destId="{12ACFF9E-1DE9-4985-8D32-8C21150E9EB6}" srcOrd="0" destOrd="0" presId="urn:microsoft.com/office/officeart/2005/8/layout/hierarchy3"/>
    <dgm:cxn modelId="{6BEACDC6-F9B6-4E91-858A-27F1A7A9A79A}" srcId="{A0EB4ECD-9300-4A6E-85EF-8742A5EB4C3A}" destId="{389D5B7B-3B83-4CBB-8347-029C66A7219D}" srcOrd="0" destOrd="0" parTransId="{7114F14A-77B9-4757-AB6E-EDBC952CB7AE}" sibTransId="{A30E41CF-3B8B-4ECA-B25E-96BBC0158149}"/>
    <dgm:cxn modelId="{13E0BCD1-F4EF-4448-BA6E-329CF7B4F3F4}" type="presParOf" srcId="{BDBBFF94-37A0-4CB8-8D6C-CFF27DD22CBC}" destId="{1D77D3E4-A3D3-4900-904A-5E442AC47C3F}" srcOrd="0" destOrd="0" presId="urn:microsoft.com/office/officeart/2005/8/layout/hierarchy3"/>
    <dgm:cxn modelId="{A9C98008-C1B7-478A-B9D3-C2C4AC3756AB}" type="presParOf" srcId="{1D77D3E4-A3D3-4900-904A-5E442AC47C3F}" destId="{DA4DC6D9-F1E9-4586-AB61-8C14289C9DB0}" srcOrd="0" destOrd="0" presId="urn:microsoft.com/office/officeart/2005/8/layout/hierarchy3"/>
    <dgm:cxn modelId="{2D300207-B16B-4A09-94DF-CF0184378571}" type="presParOf" srcId="{DA4DC6D9-F1E9-4586-AB61-8C14289C9DB0}" destId="{12ACFF9E-1DE9-4985-8D32-8C21150E9EB6}" srcOrd="0" destOrd="0" presId="urn:microsoft.com/office/officeart/2005/8/layout/hierarchy3"/>
    <dgm:cxn modelId="{B7C0D3F9-6B59-4D1F-9A80-08D9B98645F2}" type="presParOf" srcId="{DA4DC6D9-F1E9-4586-AB61-8C14289C9DB0}" destId="{CFE7735D-5F1E-4007-B84B-AADF17EF71EC}" srcOrd="1" destOrd="0" presId="urn:microsoft.com/office/officeart/2005/8/layout/hierarchy3"/>
    <dgm:cxn modelId="{4EB38878-2EBE-4294-AACB-F7F828C8A86F}" type="presParOf" srcId="{1D77D3E4-A3D3-4900-904A-5E442AC47C3F}" destId="{35AC3820-F2ED-4AB2-919E-73067C24672D}" srcOrd="1" destOrd="0" presId="urn:microsoft.com/office/officeart/2005/8/layout/hierarchy3"/>
    <dgm:cxn modelId="{704C8AE0-85CA-4CD5-A4D7-7DBA6EAF4C53}" type="presParOf" srcId="{35AC3820-F2ED-4AB2-919E-73067C24672D}" destId="{5DD3C6F3-F1E4-4883-8612-BA96BC96CA3E}" srcOrd="0" destOrd="0" presId="urn:microsoft.com/office/officeart/2005/8/layout/hierarchy3"/>
    <dgm:cxn modelId="{624C32FA-300C-4724-902E-B28A376AB31C}" type="presParOf" srcId="{35AC3820-F2ED-4AB2-919E-73067C24672D}" destId="{B276F01A-FCEB-4C0D-A600-8E1029200AAE}" srcOrd="1" destOrd="0" presId="urn:microsoft.com/office/officeart/2005/8/layout/hierarchy3"/>
    <dgm:cxn modelId="{5E4755AA-48F2-4147-8C66-DBAE57FB2465}" type="presParOf" srcId="{BDBBFF94-37A0-4CB8-8D6C-CFF27DD22CBC}" destId="{9E30196D-09C4-4B81-B014-B82A85A305D2}" srcOrd="1" destOrd="0" presId="urn:microsoft.com/office/officeart/2005/8/layout/hierarchy3"/>
    <dgm:cxn modelId="{2153B6D8-BF99-4C14-BA95-024C49C515C7}" type="presParOf" srcId="{9E30196D-09C4-4B81-B014-B82A85A305D2}" destId="{28925B84-AFC0-4DB4-A499-CC67A90DCA28}" srcOrd="0" destOrd="0" presId="urn:microsoft.com/office/officeart/2005/8/layout/hierarchy3"/>
    <dgm:cxn modelId="{BED02DB2-270A-46B5-BBD5-82165E087333}" type="presParOf" srcId="{28925B84-AFC0-4DB4-A499-CC67A90DCA28}" destId="{247C0096-2AA2-4373-B11B-D00A5E27B7E8}" srcOrd="0" destOrd="0" presId="urn:microsoft.com/office/officeart/2005/8/layout/hierarchy3"/>
    <dgm:cxn modelId="{584EAB6C-6B8F-42B2-84FE-0F0B4C80E800}" type="presParOf" srcId="{28925B84-AFC0-4DB4-A499-CC67A90DCA28}" destId="{AAB98957-7A26-44F0-A4A8-882E52AA16CD}" srcOrd="1" destOrd="0" presId="urn:microsoft.com/office/officeart/2005/8/layout/hierarchy3"/>
    <dgm:cxn modelId="{C990690A-D4A0-4FD2-B9B8-55FE110ED331}" type="presParOf" srcId="{9E30196D-09C4-4B81-B014-B82A85A305D2}" destId="{6B3F1672-8C9E-4D26-84BC-D347AF69FC8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CFF9E-1DE9-4985-8D32-8C21150E9EB6}">
      <dsp:nvSpPr>
        <dsp:cNvPr id="0" name=""/>
        <dsp:cNvSpPr/>
      </dsp:nvSpPr>
      <dsp:spPr>
        <a:xfrm>
          <a:off x="1004" y="472783"/>
          <a:ext cx="3656707" cy="18283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IQ" sz="4500" kern="1200" dirty="0" smtClean="0"/>
            <a:t>المفوض اوالمخول</a:t>
          </a:r>
        </a:p>
        <a:p>
          <a:pPr lvl="0" algn="ctr" defTabSz="2622550" rtl="1">
            <a:lnSpc>
              <a:spcPct val="90000"/>
            </a:lnSpc>
            <a:spcBef>
              <a:spcPct val="0"/>
            </a:spcBef>
            <a:spcAft>
              <a:spcPct val="35000"/>
            </a:spcAft>
          </a:pPr>
          <a:r>
            <a:rPr lang="ar-IQ" sz="4500" kern="1200" dirty="0" smtClean="0"/>
            <a:t>الاصيل</a:t>
          </a:r>
          <a:endParaRPr lang="ar-IQ" sz="4500" kern="1200" dirty="0"/>
        </a:p>
      </dsp:txBody>
      <dsp:txXfrm>
        <a:off x="54555" y="526334"/>
        <a:ext cx="3549605" cy="1721251"/>
      </dsp:txXfrm>
    </dsp:sp>
    <dsp:sp modelId="{5DD3C6F3-F1E4-4883-8612-BA96BC96CA3E}">
      <dsp:nvSpPr>
        <dsp:cNvPr id="0" name=""/>
        <dsp:cNvSpPr/>
      </dsp:nvSpPr>
      <dsp:spPr>
        <a:xfrm>
          <a:off x="366675" y="2301137"/>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76F01A-FCEB-4C0D-A600-8E1029200AAE}">
      <dsp:nvSpPr>
        <dsp:cNvPr id="0" name=""/>
        <dsp:cNvSpPr/>
      </dsp:nvSpPr>
      <dsp:spPr>
        <a:xfrm>
          <a:off x="732345" y="2758225"/>
          <a:ext cx="2925365" cy="18283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915" tIns="54610" rIns="81915" bIns="54610" numCol="1" spcCol="1270" anchor="ctr" anchorCtr="0">
          <a:noAutofit/>
        </a:bodyPr>
        <a:lstStyle/>
        <a:p>
          <a:pPr lvl="0" algn="ctr" defTabSz="1911350" rtl="1">
            <a:lnSpc>
              <a:spcPct val="90000"/>
            </a:lnSpc>
            <a:spcBef>
              <a:spcPct val="0"/>
            </a:spcBef>
            <a:spcAft>
              <a:spcPct val="35000"/>
            </a:spcAft>
          </a:pPr>
          <a:r>
            <a:rPr lang="ar-IQ" sz="4300" kern="1200" dirty="0" smtClean="0"/>
            <a:t>المفوض له اي الذي يتم تخويله</a:t>
          </a:r>
          <a:endParaRPr lang="ar-IQ" sz="4300" kern="1200" dirty="0"/>
        </a:p>
      </dsp:txBody>
      <dsp:txXfrm>
        <a:off x="785896" y="2811776"/>
        <a:ext cx="2818263" cy="1721251"/>
      </dsp:txXfrm>
    </dsp:sp>
    <dsp:sp modelId="{247C0096-2AA2-4373-B11B-D00A5E27B7E8}">
      <dsp:nvSpPr>
        <dsp:cNvPr id="0" name=""/>
        <dsp:cNvSpPr/>
      </dsp:nvSpPr>
      <dsp:spPr>
        <a:xfrm>
          <a:off x="4571888" y="472783"/>
          <a:ext cx="3656707" cy="18283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lvl="0" algn="ctr" defTabSz="2000250" rtl="1">
            <a:lnSpc>
              <a:spcPct val="90000"/>
            </a:lnSpc>
            <a:spcBef>
              <a:spcPct val="0"/>
            </a:spcBef>
            <a:spcAft>
              <a:spcPct val="35000"/>
            </a:spcAft>
          </a:pPr>
          <a:r>
            <a:rPr lang="ar-IQ" sz="4500" kern="1200" dirty="0" smtClean="0"/>
            <a:t>الاختصاص المخول به</a:t>
          </a:r>
          <a:endParaRPr lang="ar-IQ" sz="4500" kern="1200" dirty="0"/>
        </a:p>
      </dsp:txBody>
      <dsp:txXfrm>
        <a:off x="4625439" y="526334"/>
        <a:ext cx="3549605" cy="17212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الاستثناءات الواردة على ركن الاختصاص</a:t>
            </a:r>
            <a:endParaRPr lang="ar-IQ" dirty="0"/>
          </a:p>
        </p:txBody>
      </p:sp>
      <p:sp>
        <p:nvSpPr>
          <p:cNvPr id="3" name="Subtitle 2"/>
          <p:cNvSpPr>
            <a:spLocks noGrp="1"/>
          </p:cNvSpPr>
          <p:nvPr>
            <p:ph type="subTitle" idx="1"/>
          </p:nvPr>
        </p:nvSpPr>
        <p:spPr/>
        <p:txBody>
          <a:bodyPr/>
          <a:lstStyle/>
          <a:p>
            <a:pPr algn="r"/>
            <a:r>
              <a:rPr lang="ar-IQ" dirty="0"/>
              <a:t>التفويض ( التخويل )والحلول والوكالة أو الانابة ونظرة الموظف </a:t>
            </a:r>
            <a:r>
              <a:rPr lang="ar-IQ" dirty="0" smtClean="0"/>
              <a:t>الفعلي                       ص42</a:t>
            </a:r>
            <a:endParaRPr lang="ar-IQ" dirty="0"/>
          </a:p>
        </p:txBody>
      </p:sp>
    </p:spTree>
    <p:extLst>
      <p:ext uri="{BB962C8B-B14F-4D97-AF65-F5344CB8AC3E}">
        <p14:creationId xmlns:p14="http://schemas.microsoft.com/office/powerpoint/2010/main" val="3004841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ar-IQ" sz="2400" dirty="0" smtClean="0"/>
              <a:t>                                                                                     ص49</a:t>
            </a:r>
            <a:endParaRPr lang="ar-IQ" sz="2400" dirty="0"/>
          </a:p>
        </p:txBody>
      </p:sp>
      <p:sp>
        <p:nvSpPr>
          <p:cNvPr id="3" name="Content Placeholder 2"/>
          <p:cNvSpPr>
            <a:spLocks noGrp="1"/>
          </p:cNvSpPr>
          <p:nvPr>
            <p:ph idx="1"/>
          </p:nvPr>
        </p:nvSpPr>
        <p:spPr>
          <a:xfrm>
            <a:off x="457200" y="609600"/>
            <a:ext cx="8229600" cy="5516563"/>
          </a:xfrm>
        </p:spPr>
        <p:txBody>
          <a:bodyPr>
            <a:normAutofit lnSpcReduction="10000"/>
          </a:bodyPr>
          <a:lstStyle/>
          <a:p>
            <a:pPr algn="r"/>
            <a:r>
              <a:rPr lang="ar-IQ" dirty="0" smtClean="0"/>
              <a:t>وينتهي بتغير المفوض او المفوض اليه</a:t>
            </a:r>
          </a:p>
          <a:p>
            <a:pPr algn="r"/>
            <a:r>
              <a:rPr lang="ar-IQ" smtClean="0"/>
              <a:t>وقد يمارس </a:t>
            </a:r>
            <a:r>
              <a:rPr lang="ar-IQ" dirty="0" smtClean="0"/>
              <a:t>التوقيع الاثنان معا</a:t>
            </a:r>
          </a:p>
          <a:p>
            <a:pPr algn="r"/>
            <a:r>
              <a:rPr lang="ar-IQ" dirty="0" smtClean="0">
                <a:solidFill>
                  <a:srgbClr val="FF0000"/>
                </a:solidFill>
              </a:rPr>
              <a:t>خصائص تخويل التوقيع:- من حيث الطبيعة والاحكام</a:t>
            </a:r>
          </a:p>
          <a:p>
            <a:pPr algn="r"/>
            <a:r>
              <a:rPr lang="ar-IQ" dirty="0" smtClean="0">
                <a:solidFill>
                  <a:srgbClr val="FF0000"/>
                </a:solidFill>
              </a:rPr>
              <a:t>1- </a:t>
            </a:r>
            <a:r>
              <a:rPr lang="ar-IQ" dirty="0" smtClean="0">
                <a:solidFill>
                  <a:schemeClr val="tx1">
                    <a:lumMod val="95000"/>
                    <a:lumOff val="5000"/>
                  </a:schemeClr>
                </a:solidFill>
              </a:rPr>
              <a:t> تخويل التوقيع  هو تفويض اذ يعطى للشخص باسمه لا لمنصبه القانوني.</a:t>
            </a:r>
          </a:p>
          <a:p>
            <a:pPr algn="r"/>
            <a:r>
              <a:rPr lang="ar-IQ" dirty="0" smtClean="0">
                <a:solidFill>
                  <a:schemeClr val="tx1">
                    <a:lumMod val="95000"/>
                    <a:lumOff val="5000"/>
                  </a:schemeClr>
                </a:solidFill>
              </a:rPr>
              <a:t>2- ان تخويل التوقيع لايؤدي الى حرمان صاحب الاختصاص الاصيل من ممارسة الاختصاص المفوض به</a:t>
            </a:r>
          </a:p>
          <a:p>
            <a:pPr algn="r"/>
            <a:r>
              <a:rPr lang="ar-IQ" dirty="0" smtClean="0">
                <a:solidFill>
                  <a:schemeClr val="tx1">
                    <a:lumMod val="95000"/>
                    <a:lumOff val="5000"/>
                  </a:schemeClr>
                </a:solidFill>
              </a:rPr>
              <a:t>بل يحق له ان يوقع على القرارات والمسائل ذات العلاقة بالاختصاص المفوض به</a:t>
            </a:r>
          </a:p>
          <a:p>
            <a:pPr algn="r"/>
            <a:r>
              <a:rPr lang="ar-IQ" dirty="0" smtClean="0">
                <a:solidFill>
                  <a:schemeClr val="tx1">
                    <a:lumMod val="95000"/>
                    <a:lumOff val="5000"/>
                  </a:schemeClr>
                </a:solidFill>
              </a:rPr>
              <a:t>3- زوال المفوض والمفوض له يؤدي الى زوال تخويل التوقيع لانه تخويل شخصي.</a:t>
            </a:r>
            <a:endParaRPr lang="ar-IQ" dirty="0">
              <a:solidFill>
                <a:srgbClr val="FF0000"/>
              </a:solidFill>
            </a:endParaRPr>
          </a:p>
        </p:txBody>
      </p:sp>
    </p:spTree>
    <p:extLst>
      <p:ext uri="{BB962C8B-B14F-4D97-AF65-F5344CB8AC3E}">
        <p14:creationId xmlns:p14="http://schemas.microsoft.com/office/powerpoint/2010/main" val="3011030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r"/>
            <a:r>
              <a:rPr lang="ar-IQ" sz="2800" dirty="0" smtClean="0"/>
              <a:t> </a:t>
            </a:r>
            <a:r>
              <a:rPr lang="ar-IQ" sz="2800" b="1" dirty="0" smtClean="0"/>
              <a:t>مقارنة بين تخويل الاختصاص وتخويل التوقيع </a:t>
            </a:r>
            <a:endParaRPr lang="ar-IQ" sz="2800" b="1" dirty="0"/>
          </a:p>
        </p:txBody>
      </p:sp>
      <p:sp>
        <p:nvSpPr>
          <p:cNvPr id="3" name="Content Placeholder 2"/>
          <p:cNvSpPr>
            <a:spLocks noGrp="1"/>
          </p:cNvSpPr>
          <p:nvPr>
            <p:ph idx="1"/>
          </p:nvPr>
        </p:nvSpPr>
        <p:spPr>
          <a:xfrm>
            <a:off x="457200" y="1143000"/>
            <a:ext cx="8229600" cy="4983163"/>
          </a:xfrm>
        </p:spPr>
        <p:txBody>
          <a:bodyPr>
            <a:normAutofit lnSpcReduction="10000"/>
          </a:bodyPr>
          <a:lstStyle/>
          <a:p>
            <a:pPr algn="r"/>
            <a:r>
              <a:rPr lang="ar-IQ" dirty="0" smtClean="0"/>
              <a:t>ان تخويل الاختصاص يرتبط بالاساس بالموازاة مع </a:t>
            </a:r>
            <a:r>
              <a:rPr lang="ar-IQ" u="sng" dirty="0" smtClean="0">
                <a:solidFill>
                  <a:srgbClr val="FF0000"/>
                </a:solidFill>
              </a:rPr>
              <a:t>الاختصاص الاداري:- الذي يعد وظيفة ادارية  يعهد بها القانون لسلطة معينة لمباشرتها في الحدود المرسومة لها</a:t>
            </a:r>
          </a:p>
          <a:p>
            <a:pPr marL="0" indent="0" algn="r">
              <a:buNone/>
            </a:pPr>
            <a:r>
              <a:rPr lang="ar-IQ" u="sng" dirty="0" smtClean="0">
                <a:solidFill>
                  <a:srgbClr val="FF0000"/>
                </a:solidFill>
              </a:rPr>
              <a:t>.</a:t>
            </a:r>
            <a:r>
              <a:rPr lang="ar-IQ" u="sng" dirty="0" smtClean="0">
                <a:solidFill>
                  <a:schemeClr val="tx1">
                    <a:lumMod val="95000"/>
                    <a:lumOff val="5000"/>
                  </a:schemeClr>
                </a:solidFill>
              </a:rPr>
              <a:t>لصاحب الاختصاص</a:t>
            </a:r>
            <a:r>
              <a:rPr lang="ar-IQ" dirty="0" smtClean="0">
                <a:solidFill>
                  <a:schemeClr val="tx1">
                    <a:lumMod val="95000"/>
                    <a:lumOff val="5000"/>
                  </a:schemeClr>
                </a:solidFill>
              </a:rPr>
              <a:t> الاصيل ملزم ان يمارس اختصاصه بنفسه ولايجوز تفويض غيره الا بموجب القانون.</a:t>
            </a:r>
          </a:p>
          <a:p>
            <a:pPr marL="0" indent="0" algn="r">
              <a:buNone/>
            </a:pPr>
            <a:r>
              <a:rPr lang="ar-IQ" dirty="0">
                <a:solidFill>
                  <a:schemeClr val="tx1">
                    <a:lumMod val="95000"/>
                    <a:lumOff val="5000"/>
                  </a:schemeClr>
                </a:solidFill>
              </a:rPr>
              <a:t> </a:t>
            </a:r>
            <a:r>
              <a:rPr lang="ar-IQ" dirty="0" smtClean="0">
                <a:solidFill>
                  <a:schemeClr val="tx1">
                    <a:lumMod val="95000"/>
                    <a:lumOff val="5000"/>
                  </a:schemeClr>
                </a:solidFill>
              </a:rPr>
              <a:t>اوجه </a:t>
            </a:r>
            <a:r>
              <a:rPr lang="ar-IQ" b="1" dirty="0" smtClean="0">
                <a:solidFill>
                  <a:srgbClr val="C00000"/>
                </a:solidFill>
              </a:rPr>
              <a:t>التشابه </a:t>
            </a:r>
            <a:r>
              <a:rPr lang="ar-IQ" dirty="0" smtClean="0">
                <a:solidFill>
                  <a:srgbClr val="FF0000"/>
                </a:solidFill>
              </a:rPr>
              <a:t>بين تخويل الاختصاص </a:t>
            </a:r>
            <a:r>
              <a:rPr lang="ar-IQ" dirty="0" smtClean="0">
                <a:solidFill>
                  <a:srgbClr val="7030A0"/>
                </a:solidFill>
              </a:rPr>
              <a:t>وتخويل التوقيع</a:t>
            </a:r>
          </a:p>
          <a:p>
            <a:pPr marL="0" indent="0" algn="r">
              <a:buNone/>
            </a:pPr>
            <a:r>
              <a:rPr lang="ar-IQ" dirty="0" smtClean="0">
                <a:solidFill>
                  <a:srgbClr val="7030A0"/>
                </a:solidFill>
              </a:rPr>
              <a:t>1- </a:t>
            </a:r>
            <a:r>
              <a:rPr lang="ar-IQ" b="1" u="sng" dirty="0" smtClean="0">
                <a:solidFill>
                  <a:schemeClr val="tx1">
                    <a:lumMod val="95000"/>
                    <a:lumOff val="5000"/>
                  </a:schemeClr>
                </a:solidFill>
              </a:rPr>
              <a:t>من الناحية الموضوعية </a:t>
            </a:r>
            <a:r>
              <a:rPr lang="ar-IQ" dirty="0" smtClean="0">
                <a:solidFill>
                  <a:schemeClr val="tx1">
                    <a:lumMod val="95000"/>
                    <a:lumOff val="5000"/>
                  </a:schemeClr>
                </a:solidFill>
              </a:rPr>
              <a:t>:يجب ان يكون استنادا </a:t>
            </a:r>
            <a:r>
              <a:rPr lang="ar-IQ" dirty="0" smtClean="0">
                <a:solidFill>
                  <a:srgbClr val="C00000"/>
                </a:solidFill>
              </a:rPr>
              <a:t>الى نص قانوني يجيز ذلك اي لاتخويل بدون نص  صراح</a:t>
            </a:r>
            <a:r>
              <a:rPr lang="ar-IQ" dirty="0" smtClean="0">
                <a:solidFill>
                  <a:schemeClr val="tx1">
                    <a:lumMod val="95000"/>
                    <a:lumOff val="5000"/>
                  </a:schemeClr>
                </a:solidFill>
              </a:rPr>
              <a:t>ة.</a:t>
            </a:r>
          </a:p>
          <a:p>
            <a:pPr marL="0" indent="0" algn="r">
              <a:buNone/>
            </a:pPr>
            <a:r>
              <a:rPr lang="ar-IQ" dirty="0" smtClean="0">
                <a:solidFill>
                  <a:srgbClr val="C00000"/>
                </a:solidFill>
              </a:rPr>
              <a:t>ولايكون افتراضا ويشترط </a:t>
            </a:r>
            <a:r>
              <a:rPr lang="ar-IQ" dirty="0" smtClean="0">
                <a:solidFill>
                  <a:schemeClr val="tx1">
                    <a:lumMod val="95000"/>
                    <a:lumOff val="5000"/>
                  </a:schemeClr>
                </a:solidFill>
              </a:rPr>
              <a:t>ان يكون جزئيا. ويبد تخويل ببداية الاختصاص.  </a:t>
            </a:r>
          </a:p>
          <a:p>
            <a:pPr marL="0" indent="0" algn="r">
              <a:buNone/>
            </a:pPr>
            <a:endParaRPr lang="ar-IQ" u="sng" dirty="0" smtClean="0">
              <a:solidFill>
                <a:schemeClr val="tx1">
                  <a:lumMod val="95000"/>
                  <a:lumOff val="5000"/>
                </a:schemeClr>
              </a:solidFill>
            </a:endParaRPr>
          </a:p>
          <a:p>
            <a:pPr algn="r"/>
            <a:endParaRPr lang="ar-IQ" u="sng" dirty="0">
              <a:solidFill>
                <a:srgbClr val="FF0000"/>
              </a:solidFill>
            </a:endParaRPr>
          </a:p>
        </p:txBody>
      </p:sp>
    </p:spTree>
    <p:extLst>
      <p:ext uri="{BB962C8B-B14F-4D97-AF65-F5344CB8AC3E}">
        <p14:creationId xmlns:p14="http://schemas.microsoft.com/office/powerpoint/2010/main" val="1270285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r"/>
            <a:r>
              <a:rPr lang="ar-IQ" sz="3600" dirty="0" smtClean="0"/>
              <a:t> 2- من الناحية الشكلية</a:t>
            </a:r>
            <a:r>
              <a:rPr lang="ar-IQ" dirty="0" smtClean="0"/>
              <a:t>:-</a:t>
            </a:r>
            <a:endParaRPr lang="ar-IQ" dirty="0"/>
          </a:p>
        </p:txBody>
      </p:sp>
      <p:sp>
        <p:nvSpPr>
          <p:cNvPr id="3" name="Content Placeholder 2"/>
          <p:cNvSpPr>
            <a:spLocks noGrp="1"/>
          </p:cNvSpPr>
          <p:nvPr>
            <p:ph idx="1"/>
          </p:nvPr>
        </p:nvSpPr>
        <p:spPr>
          <a:xfrm>
            <a:off x="457200" y="1066800"/>
            <a:ext cx="8229600" cy="5059363"/>
          </a:xfrm>
        </p:spPr>
        <p:txBody>
          <a:bodyPr/>
          <a:lstStyle/>
          <a:p>
            <a:pPr algn="r"/>
            <a:r>
              <a:rPr lang="ar-IQ" dirty="0" smtClean="0"/>
              <a:t>لان التخويل قرار اداري فانه يشترط  لصحته توافر شروط </a:t>
            </a:r>
          </a:p>
          <a:p>
            <a:pPr algn="r"/>
            <a:endParaRPr lang="ar-IQ" dirty="0"/>
          </a:p>
          <a:p>
            <a:pPr algn="r"/>
            <a:r>
              <a:rPr lang="ar-IQ" dirty="0" smtClean="0"/>
              <a:t>أساسية وجوهرية كالكتابة والتسبيب والتاريخ والتوقيع </a:t>
            </a:r>
          </a:p>
          <a:p>
            <a:pPr algn="r"/>
            <a:endParaRPr lang="ar-IQ" dirty="0"/>
          </a:p>
          <a:p>
            <a:pPr algn="r"/>
            <a:r>
              <a:rPr lang="ar-IQ" dirty="0" smtClean="0"/>
              <a:t>واحترام الاجراءات والشكليات الجوهرية كالنشر والتبليغ.</a:t>
            </a:r>
          </a:p>
          <a:p>
            <a:pPr algn="r"/>
            <a:r>
              <a:rPr lang="ar-IQ" u="sng" dirty="0" smtClean="0"/>
              <a:t> </a:t>
            </a:r>
          </a:p>
        </p:txBody>
      </p:sp>
    </p:spTree>
    <p:extLst>
      <p:ext uri="{BB962C8B-B14F-4D97-AF65-F5344CB8AC3E}">
        <p14:creationId xmlns:p14="http://schemas.microsoft.com/office/powerpoint/2010/main" val="3043253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ar-IQ" sz="3600" b="1" u="sng" dirty="0"/>
              <a:t>اوجه الاختلاف :-</a:t>
            </a:r>
            <a:r>
              <a:rPr lang="ar-IQ" sz="3600" dirty="0"/>
              <a:t/>
            </a:r>
            <a:br>
              <a:rPr lang="ar-IQ" sz="3600" dirty="0"/>
            </a:br>
            <a:endParaRPr lang="ar-IQ" sz="3600"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algn="r"/>
            <a:r>
              <a:rPr lang="ar-IQ" dirty="0" smtClean="0"/>
              <a:t>1- </a:t>
            </a:r>
            <a:r>
              <a:rPr lang="ar-IQ" dirty="0"/>
              <a:t>من حيث سلطة المخول الاصيل نحو المخول اليه:-</a:t>
            </a:r>
          </a:p>
          <a:p>
            <a:pPr algn="r"/>
            <a:r>
              <a:rPr lang="ar-IQ" dirty="0"/>
              <a:t>     ان تخويل الاختصاص حاجز اي </a:t>
            </a:r>
            <a:r>
              <a:rPr lang="ar-IQ" u="sng" dirty="0"/>
              <a:t>يمنع الاصيل من ممارسة الاختصاص المخول  للمخول له طيلة مدة التخويل</a:t>
            </a:r>
          </a:p>
          <a:p>
            <a:pPr algn="r"/>
            <a:r>
              <a:rPr lang="ar-IQ" u="sng" dirty="0"/>
              <a:t>الا بانهاء التخويل من الاصيل </a:t>
            </a:r>
            <a:r>
              <a:rPr lang="ar-IQ" u="sng" dirty="0" smtClean="0"/>
              <a:t>الصريحة او حكما (بوفاة او </a:t>
            </a:r>
            <a:r>
              <a:rPr lang="en-US" u="sng" dirty="0" smtClean="0"/>
              <a:t>(</a:t>
            </a:r>
          </a:p>
          <a:p>
            <a:pPr algn="r"/>
            <a:r>
              <a:rPr lang="ar-IQ" u="sng" dirty="0" smtClean="0"/>
              <a:t>الاستقالة.</a:t>
            </a:r>
          </a:p>
          <a:p>
            <a:pPr algn="r"/>
            <a:r>
              <a:rPr lang="ar-IQ" dirty="0" smtClean="0">
                <a:solidFill>
                  <a:srgbClr val="FF0000"/>
                </a:solidFill>
              </a:rPr>
              <a:t> اما تخويل التوقيعك-</a:t>
            </a:r>
          </a:p>
          <a:p>
            <a:pPr algn="r"/>
            <a:r>
              <a:rPr lang="ar-IQ" dirty="0" smtClean="0">
                <a:solidFill>
                  <a:srgbClr val="FF0000"/>
                </a:solidFill>
              </a:rPr>
              <a:t>لايمنع</a:t>
            </a:r>
            <a:r>
              <a:rPr lang="ar-IQ" dirty="0" smtClean="0">
                <a:solidFill>
                  <a:schemeClr val="tx1">
                    <a:lumMod val="95000"/>
                    <a:lumOff val="5000"/>
                  </a:schemeClr>
                </a:solidFill>
              </a:rPr>
              <a:t> الاصيل من مشاركة المخول اليه في التوقيع </a:t>
            </a:r>
          </a:p>
          <a:p>
            <a:pPr algn="r"/>
            <a:r>
              <a:rPr lang="ar-IQ" dirty="0" smtClean="0">
                <a:solidFill>
                  <a:schemeClr val="tx1">
                    <a:lumMod val="95000"/>
                    <a:lumOff val="5000"/>
                  </a:schemeClr>
                </a:solidFill>
              </a:rPr>
              <a:t>ولكن التوقيع يكون  عن  رئيسه باسمه وتحت مسؤوليته ورقابته.</a:t>
            </a:r>
          </a:p>
          <a:p>
            <a:pPr algn="r"/>
            <a:endParaRPr lang="ar-IQ" u="sng" dirty="0"/>
          </a:p>
          <a:p>
            <a:pPr algn="r"/>
            <a:endParaRPr lang="ar-IQ" dirty="0"/>
          </a:p>
        </p:txBody>
      </p:sp>
    </p:spTree>
    <p:extLst>
      <p:ext uri="{BB962C8B-B14F-4D97-AF65-F5344CB8AC3E}">
        <p14:creationId xmlns:p14="http://schemas.microsoft.com/office/powerpoint/2010/main" val="2072645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ar-IQ" dirty="0" smtClean="0"/>
              <a:t>                              ص52</a:t>
            </a:r>
            <a:endParaRPr lang="ar-IQ" dirty="0"/>
          </a:p>
        </p:txBody>
      </p:sp>
      <p:sp>
        <p:nvSpPr>
          <p:cNvPr id="3" name="Content Placeholder 2"/>
          <p:cNvSpPr>
            <a:spLocks noGrp="1"/>
          </p:cNvSpPr>
          <p:nvPr>
            <p:ph idx="1"/>
          </p:nvPr>
        </p:nvSpPr>
        <p:spPr>
          <a:xfrm>
            <a:off x="457200" y="914400"/>
            <a:ext cx="8229600" cy="5211763"/>
          </a:xfrm>
        </p:spPr>
        <p:txBody>
          <a:bodyPr/>
          <a:lstStyle/>
          <a:p>
            <a:pPr algn="r"/>
            <a:r>
              <a:rPr lang="ar-IQ" dirty="0" smtClean="0"/>
              <a:t> 2- تخويل الاختصاص هو </a:t>
            </a:r>
            <a:r>
              <a:rPr lang="ar-IQ" dirty="0" smtClean="0">
                <a:solidFill>
                  <a:srgbClr val="C00000"/>
                </a:solidFill>
              </a:rPr>
              <a:t>تخويل موضوعي وليس شخصي اما تخويل التوقيع فهو شخصي يقوم على </a:t>
            </a:r>
            <a:r>
              <a:rPr lang="ar-IQ" dirty="0" smtClean="0"/>
              <a:t>اساس</a:t>
            </a:r>
          </a:p>
          <a:p>
            <a:pPr algn="r"/>
            <a:r>
              <a:rPr lang="ar-IQ" dirty="0" smtClean="0"/>
              <a:t>العلاقة بين المخول والخول اليه. اي لايمنح الى المنصب القانوني.</a:t>
            </a:r>
          </a:p>
          <a:p>
            <a:pPr algn="r"/>
            <a:r>
              <a:rPr lang="ar-IQ" dirty="0" smtClean="0"/>
              <a:t>3- من حيث المسؤولية :- في تخويل الاختصاص المخول اليه هو المسؤول عن جميع تصرفاته التي مارسها في اطار الاختصاص.</a:t>
            </a:r>
          </a:p>
          <a:p>
            <a:pPr algn="r"/>
            <a:r>
              <a:rPr lang="ar-IQ" dirty="0" smtClean="0"/>
              <a:t>اما في التوقيع فان المسؤولية تقع على الاصيل</a:t>
            </a:r>
            <a:endParaRPr lang="ar-IQ" dirty="0"/>
          </a:p>
        </p:txBody>
      </p:sp>
    </p:spTree>
    <p:extLst>
      <p:ext uri="{BB962C8B-B14F-4D97-AF65-F5344CB8AC3E}">
        <p14:creationId xmlns:p14="http://schemas.microsoft.com/office/powerpoint/2010/main" val="3831968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ar-IQ" sz="3200" dirty="0" smtClean="0"/>
              <a:t>ثانيا :- الوكالة (او الانابة)</a:t>
            </a:r>
            <a:endParaRPr lang="ar-IQ" sz="3200"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algn="r"/>
            <a:r>
              <a:rPr lang="ar-IQ" dirty="0" smtClean="0"/>
              <a:t>في غياب صاحب الاختصاص الاصيل لاي سبب</a:t>
            </a:r>
          </a:p>
          <a:p>
            <a:pPr algn="r"/>
            <a:r>
              <a:rPr lang="ar-IQ" dirty="0" smtClean="0"/>
              <a:t>فيقوم من عينه المشرع ليحل محله في ممارسة اختصاصه </a:t>
            </a:r>
          </a:p>
          <a:p>
            <a:pPr algn="r"/>
            <a:r>
              <a:rPr lang="ar-IQ" dirty="0" smtClean="0">
                <a:solidFill>
                  <a:srgbClr val="C00000"/>
                </a:solidFill>
              </a:rPr>
              <a:t>يجب ان ينص المشرع على حلول شخص معين محل </a:t>
            </a:r>
            <a:r>
              <a:rPr lang="ar-IQ" dirty="0" smtClean="0"/>
              <a:t>الشخص الذي لايتمكن من ممارسة اختصاصه </a:t>
            </a:r>
          </a:p>
          <a:p>
            <a:pPr algn="r"/>
            <a:r>
              <a:rPr lang="ar-IQ" dirty="0" smtClean="0"/>
              <a:t>وبخلاف ذلك لايستطيع احد ممارسة الاختصاصات بالحلول</a:t>
            </a:r>
          </a:p>
          <a:p>
            <a:pPr algn="r"/>
            <a:r>
              <a:rPr lang="ar-IQ" dirty="0" smtClean="0"/>
              <a:t>الحلولهو :- ان يتغيب صاحب الاختصاص الاصيل او لايستطيع ممارسته لاختصاصاته لوجود مانع ما فيحل محله الشخص الذي حدده المشرع لذلك.</a:t>
            </a:r>
          </a:p>
          <a:p>
            <a:pPr algn="r"/>
            <a:r>
              <a:rPr lang="ar-IQ" dirty="0" smtClean="0"/>
              <a:t>م72 فقرة ج دستور 2005 يحل نائب رئيس الجمهورية محل الرئيس عند غيابه.</a:t>
            </a:r>
            <a:endParaRPr lang="ar-IQ" dirty="0"/>
          </a:p>
        </p:txBody>
      </p:sp>
    </p:spTree>
    <p:extLst>
      <p:ext uri="{BB962C8B-B14F-4D97-AF65-F5344CB8AC3E}">
        <p14:creationId xmlns:p14="http://schemas.microsoft.com/office/powerpoint/2010/main" val="1752866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ar-IQ" dirty="0" smtClean="0"/>
              <a:t>                                                    ص55</a:t>
            </a:r>
            <a:endParaRPr lang="ar-IQ" dirty="0"/>
          </a:p>
        </p:txBody>
      </p:sp>
      <p:sp>
        <p:nvSpPr>
          <p:cNvPr id="3" name="Content Placeholder 2"/>
          <p:cNvSpPr>
            <a:spLocks noGrp="1"/>
          </p:cNvSpPr>
          <p:nvPr>
            <p:ph idx="1"/>
          </p:nvPr>
        </p:nvSpPr>
        <p:spPr>
          <a:xfrm>
            <a:off x="457200" y="838200"/>
            <a:ext cx="8229600" cy="5287963"/>
          </a:xfrm>
        </p:spPr>
        <p:txBody>
          <a:bodyPr>
            <a:normAutofit lnSpcReduction="10000"/>
          </a:bodyPr>
          <a:lstStyle/>
          <a:p>
            <a:pPr algn="r"/>
            <a:r>
              <a:rPr lang="ar-IQ" dirty="0" smtClean="0"/>
              <a:t>والغياب قد يكون اختياريا اجازة او  او ايفاد او سفر</a:t>
            </a:r>
          </a:p>
          <a:p>
            <a:pPr algn="r"/>
            <a:r>
              <a:rPr lang="ar-IQ" dirty="0" smtClean="0"/>
              <a:t>او كمرض.</a:t>
            </a:r>
          </a:p>
          <a:p>
            <a:pPr algn="r"/>
            <a:r>
              <a:rPr lang="ar-IQ" dirty="0" smtClean="0">
                <a:solidFill>
                  <a:srgbClr val="FF0000"/>
                </a:solidFill>
              </a:rPr>
              <a:t>يختلف الحلول عن التفويض</a:t>
            </a:r>
          </a:p>
          <a:p>
            <a:pPr algn="r"/>
            <a:r>
              <a:rPr lang="ar-IQ" dirty="0" smtClean="0"/>
              <a:t>1- الحلول يحل الموظف مباشرة </a:t>
            </a:r>
            <a:r>
              <a:rPr lang="ar-IQ" dirty="0"/>
              <a:t>محل </a:t>
            </a:r>
            <a:r>
              <a:rPr lang="ar-IQ" dirty="0" smtClean="0"/>
              <a:t>المختص الاصيل ويمارس اعماله </a:t>
            </a:r>
            <a:r>
              <a:rPr lang="ar-IQ" u="sng" dirty="0" smtClean="0"/>
              <a:t>ك</a:t>
            </a:r>
            <a:r>
              <a:rPr lang="ar-IQ" u="sng" dirty="0" smtClean="0">
                <a:solidFill>
                  <a:srgbClr val="FF0000"/>
                </a:solidFill>
              </a:rPr>
              <a:t>املة</a:t>
            </a:r>
            <a:r>
              <a:rPr lang="ar-IQ" dirty="0" smtClean="0">
                <a:solidFill>
                  <a:srgbClr val="FF0000"/>
                </a:solidFill>
              </a:rPr>
              <a:t> </a:t>
            </a:r>
            <a:r>
              <a:rPr lang="ar-IQ" dirty="0" smtClean="0"/>
              <a:t>وله ان يخول بعض اختصاصاته.</a:t>
            </a:r>
          </a:p>
          <a:p>
            <a:pPr algn="r"/>
            <a:r>
              <a:rPr lang="ar-IQ" dirty="0"/>
              <a:t> </a:t>
            </a:r>
            <a:r>
              <a:rPr lang="ar-IQ" dirty="0" smtClean="0"/>
              <a:t>اما المخول فعمله فقط فيما خول له. ولان </a:t>
            </a:r>
            <a:r>
              <a:rPr lang="ar-IQ" u="sng" dirty="0" smtClean="0">
                <a:solidFill>
                  <a:srgbClr val="FF0000"/>
                </a:solidFill>
              </a:rPr>
              <a:t>التفويض جزئي</a:t>
            </a:r>
          </a:p>
          <a:p>
            <a:pPr algn="r"/>
            <a:r>
              <a:rPr lang="ar-IQ" dirty="0" smtClean="0"/>
              <a:t>2- الحلول في حالة </a:t>
            </a:r>
            <a:r>
              <a:rPr lang="ar-IQ" dirty="0" smtClean="0">
                <a:solidFill>
                  <a:srgbClr val="FF0000"/>
                </a:solidFill>
              </a:rPr>
              <a:t>الغياب </a:t>
            </a:r>
            <a:r>
              <a:rPr lang="ar-IQ" dirty="0" smtClean="0"/>
              <a:t>الاصيل  اما التخويل فيفترض </a:t>
            </a:r>
            <a:r>
              <a:rPr lang="ar-IQ" dirty="0" smtClean="0">
                <a:solidFill>
                  <a:srgbClr val="FF0000"/>
                </a:solidFill>
              </a:rPr>
              <a:t>حضوره</a:t>
            </a:r>
            <a:r>
              <a:rPr lang="ar-IQ" dirty="0" smtClean="0"/>
              <a:t>.</a:t>
            </a:r>
          </a:p>
          <a:p>
            <a:pPr algn="r"/>
            <a:r>
              <a:rPr lang="ar-IQ" dirty="0" smtClean="0"/>
              <a:t>3-  الحلول يكون </a:t>
            </a:r>
            <a:r>
              <a:rPr lang="ar-IQ" dirty="0" smtClean="0">
                <a:solidFill>
                  <a:srgbClr val="FF0000"/>
                </a:solidFill>
              </a:rPr>
              <a:t>بقوة القانون </a:t>
            </a:r>
            <a:r>
              <a:rPr lang="ar-IQ" dirty="0" smtClean="0"/>
              <a:t>. التفويض يكون بنص صريح يسمح </a:t>
            </a:r>
            <a:r>
              <a:rPr lang="ar-IQ" dirty="0" smtClean="0">
                <a:solidFill>
                  <a:srgbClr val="FF0000"/>
                </a:solidFill>
              </a:rPr>
              <a:t>بالتخويل وارادة </a:t>
            </a:r>
            <a:r>
              <a:rPr lang="ar-IQ" dirty="0" smtClean="0"/>
              <a:t>صاحب الاختصاص الاصيل. </a:t>
            </a:r>
            <a:endParaRPr lang="ar-IQ" dirty="0"/>
          </a:p>
        </p:txBody>
      </p:sp>
    </p:spTree>
    <p:extLst>
      <p:ext uri="{BB962C8B-B14F-4D97-AF65-F5344CB8AC3E}">
        <p14:creationId xmlns:p14="http://schemas.microsoft.com/office/powerpoint/2010/main" val="3422960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r"/>
            <a:r>
              <a:rPr lang="ar-IQ" sz="3200" b="1" dirty="0" smtClean="0"/>
              <a:t>يختلف الحلول عن الوكالة أو الانابة</a:t>
            </a:r>
            <a:endParaRPr lang="ar-IQ" sz="3200" b="1"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algn="r"/>
            <a:r>
              <a:rPr lang="ar-IQ" dirty="0" smtClean="0"/>
              <a:t> تعني الوكالة ان يتغيب صاحب الاختصاص الاصيل أو يقوم مانع لديه يمنعه من ممارسة اختصاصه فتقوم سلطة ادارية اخرى تكون اعلى منها بتوكيل بديل عنه لحين تعيين موظف مختص او عودة صاحب الاختصاص الاصيل لممارسته وانتهاء حالة الغياب وصدور قرار بانهاء هذه النيابة.</a:t>
            </a:r>
          </a:p>
          <a:p>
            <a:pPr algn="r"/>
            <a:r>
              <a:rPr lang="ar-IQ" dirty="0" smtClean="0"/>
              <a:t>الحللول والوكالة متشابهان في حالة وجود مانع من ممارسة العمل مؤقت </a:t>
            </a:r>
          </a:p>
          <a:p>
            <a:pPr algn="r"/>
            <a:r>
              <a:rPr lang="ar-IQ" dirty="0" smtClean="0"/>
              <a:t>ويختلف </a:t>
            </a:r>
            <a:r>
              <a:rPr lang="ar-IQ" dirty="0" smtClean="0">
                <a:solidFill>
                  <a:srgbClr val="C00000"/>
                </a:solidFill>
              </a:rPr>
              <a:t>الحلول لايتم الا </a:t>
            </a:r>
            <a:r>
              <a:rPr lang="ar-IQ" dirty="0" smtClean="0">
                <a:solidFill>
                  <a:srgbClr val="C00000"/>
                </a:solidFill>
              </a:rPr>
              <a:t>بقواعد </a:t>
            </a:r>
            <a:r>
              <a:rPr lang="ar-IQ" dirty="0" smtClean="0">
                <a:solidFill>
                  <a:srgbClr val="C00000"/>
                </a:solidFill>
              </a:rPr>
              <a:t>مكتوبة </a:t>
            </a:r>
            <a:r>
              <a:rPr lang="ar-IQ" dirty="0" smtClean="0"/>
              <a:t>اما </a:t>
            </a:r>
            <a:r>
              <a:rPr lang="ar-IQ" dirty="0" smtClean="0">
                <a:solidFill>
                  <a:srgbClr val="C00000"/>
                </a:solidFill>
              </a:rPr>
              <a:t>الوكالة فقد دون </a:t>
            </a:r>
            <a:r>
              <a:rPr lang="ar-IQ" dirty="0" smtClean="0">
                <a:solidFill>
                  <a:srgbClr val="C00000"/>
                </a:solidFill>
              </a:rPr>
              <a:t>قواعد </a:t>
            </a:r>
            <a:r>
              <a:rPr lang="ar-IQ" dirty="0" smtClean="0">
                <a:solidFill>
                  <a:srgbClr val="C00000"/>
                </a:solidFill>
              </a:rPr>
              <a:t>قانونية مكتوبة او غير مكتوبة او صلاحية السلطات </a:t>
            </a:r>
            <a:r>
              <a:rPr lang="ar-IQ" dirty="0" smtClean="0"/>
              <a:t>الادارية العليا. لانه عادة يكون بشكل مفاجيء</a:t>
            </a:r>
            <a:endParaRPr lang="ar-IQ" dirty="0"/>
          </a:p>
        </p:txBody>
      </p:sp>
    </p:spTree>
    <p:extLst>
      <p:ext uri="{BB962C8B-B14F-4D97-AF65-F5344CB8AC3E}">
        <p14:creationId xmlns:p14="http://schemas.microsoft.com/office/powerpoint/2010/main" val="1542916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ar-IQ" dirty="0" smtClean="0"/>
              <a:t>                                   ص57</a:t>
            </a:r>
            <a:endParaRPr lang="ar-IQ" dirty="0"/>
          </a:p>
        </p:txBody>
      </p:sp>
      <p:sp>
        <p:nvSpPr>
          <p:cNvPr id="3" name="Content Placeholder 2"/>
          <p:cNvSpPr>
            <a:spLocks noGrp="1"/>
          </p:cNvSpPr>
          <p:nvPr>
            <p:ph idx="1"/>
          </p:nvPr>
        </p:nvSpPr>
        <p:spPr>
          <a:xfrm>
            <a:off x="457200" y="838200"/>
            <a:ext cx="8229600" cy="5287963"/>
          </a:xfrm>
        </p:spPr>
        <p:txBody>
          <a:bodyPr/>
          <a:lstStyle/>
          <a:p>
            <a:pPr algn="r"/>
            <a:r>
              <a:rPr lang="ar-IQ" dirty="0" smtClean="0"/>
              <a:t>ومن الناحية </a:t>
            </a:r>
            <a:r>
              <a:rPr lang="ar-IQ" dirty="0" smtClean="0">
                <a:solidFill>
                  <a:srgbClr val="C00000"/>
                </a:solidFill>
              </a:rPr>
              <a:t>القانونية الوكالة تكون لفترة زمنية معينة </a:t>
            </a:r>
            <a:r>
              <a:rPr lang="ar-IQ" dirty="0" smtClean="0"/>
              <a:t>.</a:t>
            </a:r>
          </a:p>
          <a:p>
            <a:pPr algn="r"/>
            <a:r>
              <a:rPr lang="ar-IQ" dirty="0" smtClean="0"/>
              <a:t>بالنسبة لتخويل هل ينتهي بمجرد الحول ؟</a:t>
            </a:r>
          </a:p>
          <a:p>
            <a:pPr algn="r"/>
            <a:r>
              <a:rPr lang="ar-IQ" dirty="0" smtClean="0"/>
              <a:t>الراي الراجح ان المفوض له سيبقى محتفظا بالاختصاصات المفوضة له فالتفويض لا ينتهي بمجرد الحلول او الوكالة </a:t>
            </a:r>
          </a:p>
          <a:p>
            <a:pPr algn="r"/>
            <a:r>
              <a:rPr lang="ar-IQ" dirty="0" smtClean="0"/>
              <a:t>ولكن للوكيل انهاء التفويض .</a:t>
            </a:r>
          </a:p>
          <a:p>
            <a:pPr algn="r"/>
            <a:r>
              <a:rPr lang="ar-IQ" dirty="0" smtClean="0"/>
              <a:t>في </a:t>
            </a:r>
            <a:r>
              <a:rPr lang="ar-IQ" dirty="0" smtClean="0">
                <a:solidFill>
                  <a:srgbClr val="C00000"/>
                </a:solidFill>
              </a:rPr>
              <a:t>العراق لا يميز بين الحلول والوكالة </a:t>
            </a:r>
          </a:p>
          <a:p>
            <a:pPr algn="r"/>
            <a:r>
              <a:rPr lang="ar-IQ" b="1" u="sng" dirty="0" smtClean="0">
                <a:solidFill>
                  <a:srgbClr val="FF0000"/>
                </a:solidFill>
              </a:rPr>
              <a:t>كيف ينتهي </a:t>
            </a:r>
            <a:r>
              <a:rPr lang="ar-IQ" b="1" u="sng" dirty="0" smtClean="0">
                <a:solidFill>
                  <a:srgbClr val="FF0000"/>
                </a:solidFill>
              </a:rPr>
              <a:t>الحلول </a:t>
            </a:r>
            <a:r>
              <a:rPr lang="ar-IQ" b="1" u="sng" dirty="0" smtClean="0">
                <a:solidFill>
                  <a:srgbClr val="FF0000"/>
                </a:solidFill>
              </a:rPr>
              <a:t>والوكالة ؟</a:t>
            </a:r>
            <a:r>
              <a:rPr lang="ar-IQ" dirty="0" smtClean="0"/>
              <a:t>ب</a:t>
            </a:r>
          </a:p>
          <a:p>
            <a:pPr algn="r"/>
            <a:r>
              <a:rPr lang="ar-IQ" dirty="0" smtClean="0"/>
              <a:t>1-</a:t>
            </a:r>
            <a:r>
              <a:rPr lang="ar-IQ" dirty="0" smtClean="0"/>
              <a:t>مجرد </a:t>
            </a:r>
            <a:r>
              <a:rPr lang="ar-IQ" dirty="0" smtClean="0"/>
              <a:t>عودة صاحب الاختصاص او </a:t>
            </a:r>
            <a:r>
              <a:rPr lang="ar-IQ" dirty="0" smtClean="0"/>
              <a:t>2-بتعين </a:t>
            </a:r>
            <a:r>
              <a:rPr lang="ar-IQ" dirty="0" smtClean="0"/>
              <a:t>شخص  محل الاصيل  او </a:t>
            </a:r>
            <a:r>
              <a:rPr lang="ar-IQ" dirty="0" smtClean="0"/>
              <a:t>3-انتهاء </a:t>
            </a:r>
            <a:r>
              <a:rPr lang="ar-IQ" dirty="0" smtClean="0"/>
              <a:t>مدة الوكالة.</a:t>
            </a:r>
            <a:endParaRPr lang="ar-IQ" dirty="0"/>
          </a:p>
        </p:txBody>
      </p:sp>
    </p:spTree>
    <p:extLst>
      <p:ext uri="{BB962C8B-B14F-4D97-AF65-F5344CB8AC3E}">
        <p14:creationId xmlns:p14="http://schemas.microsoft.com/office/powerpoint/2010/main" val="3982173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ar-IQ" sz="3200" dirty="0" smtClean="0"/>
              <a:t>                                                            ص59</a:t>
            </a:r>
            <a:endParaRPr lang="ar-IQ" sz="3200" dirty="0"/>
          </a:p>
        </p:txBody>
      </p:sp>
      <p:sp>
        <p:nvSpPr>
          <p:cNvPr id="3" name="Content Placeholder 2"/>
          <p:cNvSpPr>
            <a:spLocks noGrp="1"/>
          </p:cNvSpPr>
          <p:nvPr>
            <p:ph idx="1"/>
          </p:nvPr>
        </p:nvSpPr>
        <p:spPr>
          <a:xfrm>
            <a:off x="457200" y="990600"/>
            <a:ext cx="8229600" cy="5135563"/>
          </a:xfrm>
        </p:spPr>
        <p:txBody>
          <a:bodyPr/>
          <a:lstStyle/>
          <a:p>
            <a:pPr algn="r"/>
            <a:r>
              <a:rPr lang="ar-IQ" dirty="0" smtClean="0">
                <a:solidFill>
                  <a:srgbClr val="FF0000"/>
                </a:solidFill>
              </a:rPr>
              <a:t>الموظف الفعلي </a:t>
            </a:r>
          </a:p>
          <a:p>
            <a:pPr algn="r"/>
            <a:r>
              <a:rPr lang="ar-IQ" dirty="0" smtClean="0"/>
              <a:t>يقصد بالموظف الفعلي الشخص الذي يمارس مهام الوظيفة العامة دون ان يكون له في ذلك </a:t>
            </a:r>
            <a:r>
              <a:rPr lang="ar-IQ" dirty="0" smtClean="0">
                <a:solidFill>
                  <a:srgbClr val="FF0000"/>
                </a:solidFill>
              </a:rPr>
              <a:t>سند قانوني صحيح </a:t>
            </a:r>
            <a:r>
              <a:rPr lang="ar-IQ" dirty="0" smtClean="0"/>
              <a:t>.</a:t>
            </a:r>
          </a:p>
          <a:p>
            <a:pPr algn="r"/>
            <a:r>
              <a:rPr lang="ar-IQ" dirty="0"/>
              <a:t> </a:t>
            </a:r>
            <a:r>
              <a:rPr lang="ar-IQ" dirty="0" smtClean="0"/>
              <a:t>واعترف القضاء الاداري </a:t>
            </a:r>
            <a:r>
              <a:rPr lang="ar-IQ" dirty="0" smtClean="0">
                <a:solidFill>
                  <a:srgbClr val="FF0000"/>
                </a:solidFill>
              </a:rPr>
              <a:t>بصحة اعماله بسبب الظروف </a:t>
            </a:r>
          </a:p>
          <a:p>
            <a:pPr algn="r"/>
            <a:r>
              <a:rPr lang="ar-IQ" dirty="0" smtClean="0">
                <a:solidFill>
                  <a:srgbClr val="FF0000"/>
                </a:solidFill>
              </a:rPr>
              <a:t>الظروف ضمانا لتسيير المرفق العام بشكل منتظم </a:t>
            </a:r>
          </a:p>
          <a:p>
            <a:pPr algn="r"/>
            <a:r>
              <a:rPr lang="ar-IQ" dirty="0" smtClean="0"/>
              <a:t>ويمكن تصور الموظف الفعلي في حالتين:-</a:t>
            </a:r>
          </a:p>
          <a:p>
            <a:pPr algn="r"/>
            <a:r>
              <a:rPr lang="ar-IQ" dirty="0" smtClean="0">
                <a:solidFill>
                  <a:srgbClr val="FF0000"/>
                </a:solidFill>
              </a:rPr>
              <a:t>الحالة الاولى:- </a:t>
            </a:r>
            <a:r>
              <a:rPr lang="ar-IQ" dirty="0" smtClean="0"/>
              <a:t>في ظل </a:t>
            </a:r>
            <a:r>
              <a:rPr lang="ar-IQ" dirty="0" smtClean="0">
                <a:solidFill>
                  <a:srgbClr val="FF0000"/>
                </a:solidFill>
              </a:rPr>
              <a:t>الظروف الاستثنائية </a:t>
            </a:r>
            <a:r>
              <a:rPr lang="ar-IQ" dirty="0" smtClean="0"/>
              <a:t>مثل حريق . فيضان. لا يتمكن الموظفون العموميون من القيام بمهام اعمالهم.</a:t>
            </a:r>
            <a:endParaRPr lang="ar-IQ" dirty="0"/>
          </a:p>
        </p:txBody>
      </p:sp>
    </p:spTree>
    <p:extLst>
      <p:ext uri="{BB962C8B-B14F-4D97-AF65-F5344CB8AC3E}">
        <p14:creationId xmlns:p14="http://schemas.microsoft.com/office/powerpoint/2010/main" val="3447926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ا- تخويل الاختصاص (تفويض الاختصاص )</a:t>
            </a:r>
            <a:br>
              <a:rPr lang="ar-IQ" dirty="0"/>
            </a:br>
            <a:endParaRPr lang="ar-IQ" dirty="0"/>
          </a:p>
        </p:txBody>
      </p:sp>
      <p:sp>
        <p:nvSpPr>
          <p:cNvPr id="3" name="Content Placeholder 2"/>
          <p:cNvSpPr>
            <a:spLocks noGrp="1"/>
          </p:cNvSpPr>
          <p:nvPr>
            <p:ph idx="1"/>
          </p:nvPr>
        </p:nvSpPr>
        <p:spPr/>
        <p:txBody>
          <a:bodyPr>
            <a:normAutofit fontScale="92500" lnSpcReduction="10000"/>
          </a:bodyPr>
          <a:lstStyle/>
          <a:p>
            <a:pPr algn="r"/>
            <a:r>
              <a:rPr lang="ar-IQ" b="1" dirty="0" smtClean="0"/>
              <a:t>القاعدة العامة هو ان تباشر السلطة الادارية صلاحياتها اواختصاصاتها بنفسها   بموجب الدستور او القوانين او اللوائح :-</a:t>
            </a:r>
          </a:p>
          <a:p>
            <a:pPr algn="r"/>
            <a:r>
              <a:rPr lang="ar-IQ" b="1" dirty="0" smtClean="0"/>
              <a:t>اي لا يجوز لها ان تتنازل عنها لغيرها</a:t>
            </a:r>
          </a:p>
          <a:p>
            <a:pPr algn="r"/>
            <a:r>
              <a:rPr lang="ar-IQ" b="1" dirty="0" smtClean="0"/>
              <a:t>لان الاختصاص واجبا قانونيا عليها</a:t>
            </a:r>
          </a:p>
          <a:p>
            <a:pPr algn="r"/>
            <a:r>
              <a:rPr lang="ar-IQ" b="1" dirty="0" smtClean="0"/>
              <a:t>ولكن يجوز استثناءا على القاعدة العامة</a:t>
            </a:r>
          </a:p>
          <a:p>
            <a:pPr algn="r"/>
            <a:r>
              <a:rPr lang="ar-IQ" b="1" dirty="0" smtClean="0"/>
              <a:t>وتطبيقا لمبدا سير المرافق العامة بانتظام واطراد </a:t>
            </a:r>
          </a:p>
          <a:p>
            <a:pPr algn="r"/>
            <a:r>
              <a:rPr lang="ar-IQ" b="1" dirty="0" smtClean="0"/>
              <a:t>تتنازل الادرة عن بعض اختصاصاتها لجهة او شخص غير مختص اصلا باصدارها .</a:t>
            </a:r>
          </a:p>
          <a:p>
            <a:pPr algn="r"/>
            <a:endParaRPr lang="ar-IQ" dirty="0"/>
          </a:p>
        </p:txBody>
      </p:sp>
    </p:spTree>
    <p:extLst>
      <p:ext uri="{BB962C8B-B14F-4D97-AF65-F5344CB8AC3E}">
        <p14:creationId xmlns:p14="http://schemas.microsoft.com/office/powerpoint/2010/main" val="38848674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 </a:t>
            </a:r>
            <a:r>
              <a:rPr lang="ar-IQ" dirty="0" smtClean="0"/>
              <a:t> </a:t>
            </a:r>
            <a:r>
              <a:rPr lang="ar-IQ" sz="2400" dirty="0" smtClean="0"/>
              <a:t>                                                                                     ص60</a:t>
            </a:r>
            <a:endParaRPr lang="ar-IQ" dirty="0"/>
          </a:p>
        </p:txBody>
      </p:sp>
      <p:sp>
        <p:nvSpPr>
          <p:cNvPr id="3" name="Content Placeholder 2"/>
          <p:cNvSpPr>
            <a:spLocks noGrp="1"/>
          </p:cNvSpPr>
          <p:nvPr>
            <p:ph idx="1"/>
          </p:nvPr>
        </p:nvSpPr>
        <p:spPr>
          <a:xfrm>
            <a:off x="457200" y="685800"/>
            <a:ext cx="8229600" cy="5440363"/>
          </a:xfrm>
        </p:spPr>
        <p:txBody>
          <a:bodyPr>
            <a:normAutofit lnSpcReduction="10000"/>
          </a:bodyPr>
          <a:lstStyle/>
          <a:p>
            <a:pPr algn="r"/>
            <a:r>
              <a:rPr lang="ar-IQ" dirty="0" smtClean="0"/>
              <a:t>فيقوم اشخاص اخرون لاعلاقة لهم بالوظيفة بممارسة ه</a:t>
            </a:r>
          </a:p>
          <a:p>
            <a:pPr algn="r"/>
            <a:r>
              <a:rPr lang="ar-IQ" dirty="0" smtClean="0"/>
              <a:t>العمل لتامين استمرار عمل المرفق العام بانتظام.</a:t>
            </a:r>
          </a:p>
          <a:p>
            <a:pPr algn="r"/>
            <a:r>
              <a:rPr lang="ar-IQ" dirty="0" smtClean="0"/>
              <a:t>يتم الاعتراف بصحة تصرفات هولاء وكانها صادرة من الموظفين العموميين.</a:t>
            </a:r>
          </a:p>
          <a:p>
            <a:pPr algn="r"/>
            <a:r>
              <a:rPr lang="ar-IQ" dirty="0" smtClean="0"/>
              <a:t>.الحالة الثانية:- في ظل الظروف الاعتيادية </a:t>
            </a:r>
          </a:p>
          <a:p>
            <a:pPr algn="r"/>
            <a:r>
              <a:rPr lang="ar-IQ" dirty="0" smtClean="0"/>
              <a:t>تصدر تصرفات عن اشخاص </a:t>
            </a:r>
            <a:r>
              <a:rPr lang="ar-IQ" dirty="0" smtClean="0">
                <a:solidFill>
                  <a:srgbClr val="FF0000"/>
                </a:solidFill>
              </a:rPr>
              <a:t>ليس لهم سند قانوني صحيح </a:t>
            </a:r>
            <a:r>
              <a:rPr lang="ar-IQ" dirty="0" smtClean="0"/>
              <a:t>في ممارسة الوظيفة العامة. او يكون القرار الاداري بتعينه معيب.</a:t>
            </a:r>
          </a:p>
          <a:p>
            <a:pPr algn="r"/>
            <a:r>
              <a:rPr lang="ar-IQ" dirty="0" smtClean="0"/>
              <a:t>ويباشر عمله ثم تكتشف الادارة عدم صحته قرار تعينيه من الناحية القانونية </a:t>
            </a:r>
          </a:p>
          <a:p>
            <a:pPr algn="r"/>
            <a:endParaRPr lang="ar-IQ" dirty="0"/>
          </a:p>
        </p:txBody>
      </p:sp>
    </p:spTree>
    <p:extLst>
      <p:ext uri="{BB962C8B-B14F-4D97-AF65-F5344CB8AC3E}">
        <p14:creationId xmlns:p14="http://schemas.microsoft.com/office/powerpoint/2010/main" val="2755925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ar-IQ" sz="2000" dirty="0" smtClean="0"/>
              <a:t>                                                   ص60</a:t>
            </a:r>
            <a:endParaRPr lang="ar-IQ" sz="2000" dirty="0"/>
          </a:p>
        </p:txBody>
      </p:sp>
      <p:sp>
        <p:nvSpPr>
          <p:cNvPr id="3" name="Content Placeholder 2"/>
          <p:cNvSpPr>
            <a:spLocks noGrp="1"/>
          </p:cNvSpPr>
          <p:nvPr>
            <p:ph idx="1"/>
          </p:nvPr>
        </p:nvSpPr>
        <p:spPr>
          <a:xfrm>
            <a:off x="457200" y="838200"/>
            <a:ext cx="8229600" cy="5287963"/>
          </a:xfrm>
        </p:spPr>
        <p:txBody>
          <a:bodyPr>
            <a:normAutofit fontScale="85000" lnSpcReduction="10000"/>
          </a:bodyPr>
          <a:lstStyle/>
          <a:p>
            <a:pPr algn="r"/>
            <a:r>
              <a:rPr lang="ar-IQ" dirty="0" smtClean="0">
                <a:solidFill>
                  <a:srgbClr val="FF0000"/>
                </a:solidFill>
              </a:rPr>
              <a:t>اي تعترف الادارة بصحة التصرفات القانونية الصادرة منه </a:t>
            </a:r>
            <a:r>
              <a:rPr lang="ar-IQ" u="sng" dirty="0" smtClean="0">
                <a:solidFill>
                  <a:srgbClr val="FF0000"/>
                </a:solidFill>
              </a:rPr>
              <a:t>تجاه الغير حسني النية بناء عاى مايوحي به ظاهر الحال</a:t>
            </a:r>
          </a:p>
          <a:p>
            <a:pPr algn="r"/>
            <a:r>
              <a:rPr lang="ar-IQ" dirty="0" smtClean="0">
                <a:solidFill>
                  <a:srgbClr val="FF0000"/>
                </a:solidFill>
              </a:rPr>
              <a:t>1- </a:t>
            </a:r>
            <a:r>
              <a:rPr lang="ar-IQ" sz="4000" b="1" dirty="0" smtClean="0">
                <a:solidFill>
                  <a:srgbClr val="7030A0"/>
                </a:solidFill>
              </a:rPr>
              <a:t>عدم تعيينه بقرار صحيح او عدم وجود قرار بتعيينه اصلا  </a:t>
            </a:r>
          </a:p>
          <a:p>
            <a:pPr algn="r"/>
            <a:r>
              <a:rPr lang="ar-IQ" sz="4000" b="1" dirty="0" smtClean="0">
                <a:solidFill>
                  <a:srgbClr val="7030A0"/>
                </a:solidFill>
              </a:rPr>
              <a:t>2- بطلان قرار تولي  هذا الشخص مهام الوظيفة العامة</a:t>
            </a:r>
          </a:p>
          <a:p>
            <a:pPr algn="r"/>
            <a:r>
              <a:rPr lang="ar-IQ" sz="4000" b="1" dirty="0">
                <a:solidFill>
                  <a:srgbClr val="7030A0"/>
                </a:solidFill>
              </a:rPr>
              <a:t> </a:t>
            </a:r>
            <a:r>
              <a:rPr lang="ar-IQ" sz="4000" b="1" dirty="0" smtClean="0">
                <a:solidFill>
                  <a:srgbClr val="7030A0"/>
                </a:solidFill>
              </a:rPr>
              <a:t>انتهاء علاقة الموظف بالوظيفة</a:t>
            </a:r>
          </a:p>
          <a:p>
            <a:pPr algn="r"/>
            <a:r>
              <a:rPr lang="ar-IQ" sz="4000" b="1" dirty="0" smtClean="0">
                <a:solidFill>
                  <a:srgbClr val="FF0000"/>
                </a:solidFill>
              </a:rPr>
              <a:t>مع الاعتراف بصحة تصرفاته القانونية اثناء تلك </a:t>
            </a:r>
            <a:r>
              <a:rPr lang="ar-IQ" sz="4000" b="1" u="sng" dirty="0" smtClean="0">
                <a:solidFill>
                  <a:srgbClr val="FF0000"/>
                </a:solidFill>
              </a:rPr>
              <a:t>الفترة  اما استمرار عمل المرفق بالظروف الاستثنائية.</a:t>
            </a:r>
          </a:p>
          <a:p>
            <a:pPr algn="r"/>
            <a:r>
              <a:rPr lang="ar-IQ" sz="4000" b="1" u="sng" dirty="0" smtClean="0">
                <a:solidFill>
                  <a:srgbClr val="FF0000"/>
                </a:solidFill>
              </a:rPr>
              <a:t>  او على اساس الظاهر وحسن النية في الظروف الاعتيادية</a:t>
            </a:r>
            <a:endParaRPr lang="ar-IQ" sz="4000" b="1" u="sng" dirty="0">
              <a:solidFill>
                <a:srgbClr val="FF0000"/>
              </a:solidFill>
            </a:endParaRPr>
          </a:p>
        </p:txBody>
      </p:sp>
    </p:spTree>
    <p:extLst>
      <p:ext uri="{BB962C8B-B14F-4D97-AF65-F5344CB8AC3E}">
        <p14:creationId xmlns:p14="http://schemas.microsoft.com/office/powerpoint/2010/main" val="410274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r"/>
            <a:r>
              <a:rPr lang="ar-IQ" sz="3200" dirty="0" smtClean="0">
                <a:solidFill>
                  <a:srgbClr val="FF0000"/>
                </a:solidFill>
              </a:rPr>
              <a:t>الاستثناءات تتمثل في : اولا تخويل الاختصاص (تفويض الاختصاص</a:t>
            </a:r>
            <a:r>
              <a:rPr lang="ar-IQ" sz="3200" dirty="0" smtClean="0"/>
              <a:t>)</a:t>
            </a:r>
            <a:endParaRPr lang="ar-IQ" sz="3200" dirty="0"/>
          </a:p>
        </p:txBody>
      </p:sp>
      <p:sp>
        <p:nvSpPr>
          <p:cNvPr id="3" name="Content Placeholder 2"/>
          <p:cNvSpPr>
            <a:spLocks noGrp="1"/>
          </p:cNvSpPr>
          <p:nvPr>
            <p:ph idx="1"/>
          </p:nvPr>
        </p:nvSpPr>
        <p:spPr>
          <a:xfrm>
            <a:off x="457200" y="1143000"/>
            <a:ext cx="8229600" cy="4983163"/>
          </a:xfrm>
        </p:spPr>
        <p:txBody>
          <a:bodyPr/>
          <a:lstStyle/>
          <a:p>
            <a:pPr algn="r"/>
            <a:r>
              <a:rPr lang="ar-IQ" dirty="0" smtClean="0"/>
              <a:t> </a:t>
            </a:r>
            <a:r>
              <a:rPr lang="ar-IQ" dirty="0" smtClean="0">
                <a:solidFill>
                  <a:srgbClr val="FF0000"/>
                </a:solidFill>
              </a:rPr>
              <a:t>الوظيفة العامة  تعد خدمة اجتماعية وامانة مقدسة</a:t>
            </a:r>
          </a:p>
          <a:p>
            <a:pPr algn="r"/>
            <a:r>
              <a:rPr lang="ar-IQ" dirty="0" smtClean="0">
                <a:solidFill>
                  <a:srgbClr val="FF0000"/>
                </a:solidFill>
              </a:rPr>
              <a:t>على الموظف العام ان يؤديها  ويباشر اختصاصاتها بنفسه</a:t>
            </a:r>
            <a:r>
              <a:rPr lang="ar-IQ" dirty="0" smtClean="0"/>
              <a:t>.</a:t>
            </a:r>
          </a:p>
          <a:p>
            <a:pPr algn="r"/>
            <a:r>
              <a:rPr lang="ar-IQ" dirty="0" smtClean="0"/>
              <a:t>لان الاختصاص شخصي ينبغي ان يمارسه بنفسه وبامانة </a:t>
            </a:r>
            <a:endParaRPr lang="en-US" dirty="0" smtClean="0"/>
          </a:p>
          <a:p>
            <a:pPr algn="r"/>
            <a:r>
              <a:rPr lang="ar-IQ" dirty="0" smtClean="0"/>
              <a:t>وبشعور من المسؤولية</a:t>
            </a:r>
          </a:p>
          <a:p>
            <a:pPr algn="r"/>
            <a:r>
              <a:rPr lang="ar-IQ" dirty="0" smtClean="0"/>
              <a:t>اي ضرويالعمل يبقى مستمر وبانتظام واطراد دون انقطاع.</a:t>
            </a:r>
          </a:p>
          <a:p>
            <a:pPr algn="r"/>
            <a:r>
              <a:rPr lang="ar-IQ" dirty="0" smtClean="0"/>
              <a:t>ولكن في بعض الحالات  اجازة  مباشرة الاختصاص من قبل موظف اخر غير  صاحب الاختصاص  الاصيل.</a:t>
            </a:r>
          </a:p>
          <a:p>
            <a:pPr algn="r"/>
            <a:r>
              <a:rPr lang="ar-IQ" dirty="0" smtClean="0"/>
              <a:t>التخويل او التفويض اهم استثناءات</a:t>
            </a:r>
            <a:endParaRPr lang="ar-IQ" dirty="0"/>
          </a:p>
        </p:txBody>
      </p:sp>
    </p:spTree>
    <p:extLst>
      <p:ext uri="{BB962C8B-B14F-4D97-AF65-F5344CB8AC3E}">
        <p14:creationId xmlns:p14="http://schemas.microsoft.com/office/powerpoint/2010/main" val="2825251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r"/>
            <a:r>
              <a:rPr lang="ar-IQ" sz="3200" dirty="0" smtClean="0"/>
              <a:t> المقصود بالتخويل او تفويض الاختصاص</a:t>
            </a:r>
            <a:endParaRPr lang="ar-IQ" sz="3200" dirty="0"/>
          </a:p>
        </p:txBody>
      </p:sp>
      <p:sp>
        <p:nvSpPr>
          <p:cNvPr id="3" name="Content Placeholder 2"/>
          <p:cNvSpPr>
            <a:spLocks noGrp="1"/>
          </p:cNvSpPr>
          <p:nvPr>
            <p:ph idx="1"/>
          </p:nvPr>
        </p:nvSpPr>
        <p:spPr>
          <a:xfrm>
            <a:off x="457200" y="1066800"/>
            <a:ext cx="8229600" cy="5059363"/>
          </a:xfrm>
        </p:spPr>
        <p:txBody>
          <a:bodyPr/>
          <a:lstStyle/>
          <a:p>
            <a:pPr algn="r"/>
            <a:r>
              <a:rPr lang="ar-IQ" dirty="0" smtClean="0"/>
              <a:t>هو </a:t>
            </a:r>
            <a:r>
              <a:rPr lang="ar-IQ" dirty="0" smtClean="0">
                <a:solidFill>
                  <a:srgbClr val="FF0000"/>
                </a:solidFill>
              </a:rPr>
              <a:t>ان يعهد  صاحب الاختصاص  الاصيل  بممارسة جزء معين من اختصاصاته  الى موظف اخر</a:t>
            </a:r>
            <a:r>
              <a:rPr lang="ar-IQ" dirty="0" smtClean="0"/>
              <a:t>.</a:t>
            </a:r>
          </a:p>
          <a:p>
            <a:pPr algn="r"/>
            <a:r>
              <a:rPr lang="ar-IQ" dirty="0" smtClean="0"/>
              <a:t>ب</a:t>
            </a:r>
            <a:r>
              <a:rPr lang="ar-IQ" dirty="0" smtClean="0">
                <a:solidFill>
                  <a:srgbClr val="FF0000"/>
                </a:solidFill>
              </a:rPr>
              <a:t>شرط ان يسمح القانون </a:t>
            </a:r>
            <a:r>
              <a:rPr lang="ar-IQ" dirty="0" smtClean="0"/>
              <a:t>بذلك </a:t>
            </a:r>
          </a:p>
          <a:p>
            <a:pPr algn="r"/>
            <a:r>
              <a:rPr lang="ar-IQ" dirty="0" smtClean="0"/>
              <a:t>مثال تخويل الوزير بعض اختصاصاته الىوكيل الوزارة او الى المدراء العامين في وزارته او الى محافظ.</a:t>
            </a:r>
          </a:p>
          <a:p>
            <a:pPr algn="r"/>
            <a:r>
              <a:rPr lang="ar-IQ" dirty="0" smtClean="0"/>
              <a:t> اي ان يعهد صاحب الاختصاص بممارسة جانب من اختصاصه سواء في مسالة معينة ام في نوع معين من المسائل الى موظف اخر.</a:t>
            </a:r>
          </a:p>
          <a:p>
            <a:pPr algn="r"/>
            <a:r>
              <a:rPr lang="ar-IQ" dirty="0" smtClean="0"/>
              <a:t>بموجب القانون </a:t>
            </a:r>
            <a:endParaRPr lang="ar-IQ" dirty="0"/>
          </a:p>
        </p:txBody>
      </p:sp>
    </p:spTree>
    <p:extLst>
      <p:ext uri="{BB962C8B-B14F-4D97-AF65-F5344CB8AC3E}">
        <p14:creationId xmlns:p14="http://schemas.microsoft.com/office/powerpoint/2010/main" val="1618602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dirty="0" smtClean="0"/>
              <a:t>تكملة</a:t>
            </a:r>
            <a:endParaRPr lang="ar-IQ" dirty="0"/>
          </a:p>
        </p:txBody>
      </p:sp>
      <p:sp>
        <p:nvSpPr>
          <p:cNvPr id="3" name="Content Placeholder 2"/>
          <p:cNvSpPr>
            <a:spLocks noGrp="1"/>
          </p:cNvSpPr>
          <p:nvPr>
            <p:ph idx="1"/>
          </p:nvPr>
        </p:nvSpPr>
        <p:spPr>
          <a:xfrm>
            <a:off x="457200" y="609600"/>
            <a:ext cx="8229600" cy="5516563"/>
          </a:xfrm>
        </p:spPr>
        <p:txBody>
          <a:bodyPr>
            <a:normAutofit lnSpcReduction="10000"/>
          </a:bodyPr>
          <a:lstStyle/>
          <a:p>
            <a:pPr algn="r"/>
            <a:r>
              <a:rPr lang="ar-IQ" dirty="0" smtClean="0"/>
              <a:t>والتفويض يكون</a:t>
            </a:r>
          </a:p>
          <a:p>
            <a:pPr algn="r"/>
            <a:r>
              <a:rPr lang="ar-IQ" dirty="0" smtClean="0"/>
              <a:t>1- لتخفيف من بعض اعباء المسؤولية .</a:t>
            </a:r>
          </a:p>
          <a:p>
            <a:pPr algn="r"/>
            <a:r>
              <a:rPr lang="ar-IQ" dirty="0" smtClean="0"/>
              <a:t>2- في حدود مايجيزه الدستور والقانون واللوائح من التفويضات</a:t>
            </a:r>
          </a:p>
          <a:p>
            <a:pPr algn="r"/>
            <a:r>
              <a:rPr lang="ar-IQ" dirty="0" smtClean="0"/>
              <a:t>و3- لا يجوز التخويل مرة اخرى من قبل المفوض</a:t>
            </a:r>
          </a:p>
          <a:p>
            <a:pPr algn="r"/>
            <a:r>
              <a:rPr lang="ar-IQ" dirty="0" smtClean="0"/>
              <a:t>4- لايجوز ترك الرئيس الاداري لجميع سلطاته واختصاصاته للمخول له</a:t>
            </a:r>
          </a:p>
          <a:p>
            <a:pPr algn="r"/>
            <a:r>
              <a:rPr lang="ar-IQ" dirty="0" smtClean="0"/>
              <a:t>5- والتفويض هو مجرد لضمان انجاز الاعمال الادارية بسرعة وبكفاءة</a:t>
            </a:r>
          </a:p>
          <a:p>
            <a:pPr algn="r"/>
            <a:r>
              <a:rPr lang="ar-IQ" dirty="0" smtClean="0"/>
              <a:t>6- وللموظف الحق ا</a:t>
            </a:r>
            <a:r>
              <a:rPr lang="ar-IQ" dirty="0" smtClean="0">
                <a:solidFill>
                  <a:srgbClr val="FF0000"/>
                </a:solidFill>
              </a:rPr>
              <a:t>لغاء التفويض وتعديله </a:t>
            </a:r>
            <a:r>
              <a:rPr lang="ar-IQ" dirty="0" smtClean="0"/>
              <a:t>اتساعا وضيقا حسب العمل</a:t>
            </a:r>
            <a:endParaRPr lang="ar-IQ" dirty="0"/>
          </a:p>
        </p:txBody>
      </p:sp>
    </p:spTree>
    <p:extLst>
      <p:ext uri="{BB962C8B-B14F-4D97-AF65-F5344CB8AC3E}">
        <p14:creationId xmlns:p14="http://schemas.microsoft.com/office/powerpoint/2010/main" val="1364546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r"/>
            <a:r>
              <a:rPr lang="ar-IQ" dirty="0" smtClean="0"/>
              <a:t>عناصر تخويل الاختصاص</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5569842"/>
              </p:ext>
            </p:extLst>
          </p:nvPr>
        </p:nvGraphicFramePr>
        <p:xfrm>
          <a:off x="457200" y="1066800"/>
          <a:ext cx="8229600" cy="505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2411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r"/>
            <a:r>
              <a:rPr lang="ar-IQ" dirty="0" smtClean="0"/>
              <a:t> خصاصئص تخويل الاختصاص</a:t>
            </a:r>
            <a:endParaRPr lang="ar-IQ" dirty="0"/>
          </a:p>
        </p:txBody>
      </p:sp>
      <p:sp>
        <p:nvSpPr>
          <p:cNvPr id="3" name="Content Placeholder 2"/>
          <p:cNvSpPr>
            <a:spLocks noGrp="1"/>
          </p:cNvSpPr>
          <p:nvPr>
            <p:ph idx="1"/>
          </p:nvPr>
        </p:nvSpPr>
        <p:spPr>
          <a:xfrm>
            <a:off x="457200" y="1143000"/>
            <a:ext cx="8229600" cy="4983163"/>
          </a:xfrm>
        </p:spPr>
        <p:txBody>
          <a:bodyPr/>
          <a:lstStyle/>
          <a:p>
            <a:pPr algn="r"/>
            <a:r>
              <a:rPr lang="ar-IQ" dirty="0" smtClean="0"/>
              <a:t>1- ان تخويل الاختصاص هو </a:t>
            </a:r>
            <a:r>
              <a:rPr lang="ar-IQ" dirty="0" smtClean="0">
                <a:solidFill>
                  <a:srgbClr val="FF0000"/>
                </a:solidFill>
              </a:rPr>
              <a:t>للمنصب القانوني </a:t>
            </a:r>
            <a:r>
              <a:rPr lang="ar-IQ" dirty="0" smtClean="0"/>
              <a:t>(المركز القانوني) ليس للشخص الموظف.</a:t>
            </a:r>
          </a:p>
          <a:p>
            <a:pPr algn="r"/>
            <a:r>
              <a:rPr lang="ar-IQ" dirty="0" smtClean="0"/>
              <a:t>2- تخويل الاختصاص يعني </a:t>
            </a:r>
            <a:r>
              <a:rPr lang="ar-IQ" dirty="0" smtClean="0">
                <a:solidFill>
                  <a:srgbClr val="FF0000"/>
                </a:solidFill>
              </a:rPr>
              <a:t>حرمان الاصيل من ممارسة </a:t>
            </a:r>
            <a:r>
              <a:rPr lang="ar-IQ" dirty="0" smtClean="0"/>
              <a:t>هذا الاختصاص </a:t>
            </a:r>
            <a:r>
              <a:rPr lang="ar-IQ" dirty="0" smtClean="0">
                <a:solidFill>
                  <a:srgbClr val="FF0000"/>
                </a:solidFill>
              </a:rPr>
              <a:t>طيلة فترة التخويل </a:t>
            </a:r>
          </a:p>
          <a:p>
            <a:pPr algn="r"/>
            <a:r>
              <a:rPr lang="ar-IQ" dirty="0" smtClean="0">
                <a:solidFill>
                  <a:srgbClr val="C00000"/>
                </a:solidFill>
              </a:rPr>
              <a:t>3- زوال الاصيل او المخول والمخول </a:t>
            </a:r>
            <a:r>
              <a:rPr lang="ar-IQ" dirty="0" smtClean="0"/>
              <a:t>له او احداهما </a:t>
            </a:r>
          </a:p>
          <a:p>
            <a:pPr algn="r"/>
            <a:r>
              <a:rPr lang="ar-IQ" dirty="0" smtClean="0"/>
              <a:t>ل</a:t>
            </a:r>
            <a:r>
              <a:rPr lang="ar-IQ" dirty="0" smtClean="0">
                <a:solidFill>
                  <a:srgbClr val="FF0000"/>
                </a:solidFill>
              </a:rPr>
              <a:t>ا يؤدي الى زوال الاختصاص </a:t>
            </a:r>
            <a:r>
              <a:rPr lang="ar-IQ" dirty="0" smtClean="0"/>
              <a:t>المخول له  لان تخويل للمنصب وليس للشخص.</a:t>
            </a:r>
            <a:endParaRPr lang="ar-IQ" dirty="0"/>
          </a:p>
        </p:txBody>
      </p:sp>
    </p:spTree>
    <p:extLst>
      <p:ext uri="{BB962C8B-B14F-4D97-AF65-F5344CB8AC3E}">
        <p14:creationId xmlns:p14="http://schemas.microsoft.com/office/powerpoint/2010/main" val="4242739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r"/>
            <a:r>
              <a:rPr lang="ar-IQ" dirty="0" smtClean="0">
                <a:solidFill>
                  <a:srgbClr val="FF0000"/>
                </a:solidFill>
              </a:rPr>
              <a:t> شروط تخويل الاختصاص او اساسه</a:t>
            </a:r>
            <a:endParaRPr lang="ar-IQ"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lgn="r"/>
            <a:r>
              <a:rPr lang="ar-IQ" dirty="0" smtClean="0"/>
              <a:t> 1- </a:t>
            </a:r>
            <a:r>
              <a:rPr lang="ar-IQ" dirty="0" smtClean="0">
                <a:solidFill>
                  <a:srgbClr val="C00000"/>
                </a:solidFill>
              </a:rPr>
              <a:t>وجود نص قانوني يسمح </a:t>
            </a:r>
            <a:r>
              <a:rPr lang="ar-IQ" dirty="0" smtClean="0"/>
              <a:t>بذلك </a:t>
            </a:r>
            <a:r>
              <a:rPr lang="ar-IQ" dirty="0"/>
              <a:t>و</a:t>
            </a:r>
            <a:r>
              <a:rPr lang="ar-IQ" dirty="0" smtClean="0"/>
              <a:t>تحديد موضوع ا الاختصاص.</a:t>
            </a:r>
          </a:p>
          <a:p>
            <a:pPr algn="r"/>
            <a:r>
              <a:rPr lang="ar-IQ" dirty="0" smtClean="0"/>
              <a:t>2- </a:t>
            </a:r>
            <a:r>
              <a:rPr lang="ar-IQ" dirty="0" smtClean="0">
                <a:solidFill>
                  <a:srgbClr val="C00000"/>
                </a:solidFill>
              </a:rPr>
              <a:t>لايجوز تخويل التخويل </a:t>
            </a:r>
            <a:r>
              <a:rPr lang="ar-IQ" dirty="0" smtClean="0"/>
              <a:t>اي لايجوز الاختصاص المفوض به  تفويضه الى منصب اخر مدة التفويض.</a:t>
            </a:r>
          </a:p>
          <a:p>
            <a:pPr algn="r"/>
            <a:r>
              <a:rPr lang="ar-IQ" dirty="0" smtClean="0"/>
              <a:t>3- </a:t>
            </a:r>
            <a:r>
              <a:rPr lang="ar-IQ" dirty="0" smtClean="0">
                <a:solidFill>
                  <a:srgbClr val="C00000"/>
                </a:solidFill>
              </a:rPr>
              <a:t>التفويض يكون جزئيا </a:t>
            </a:r>
            <a:r>
              <a:rPr lang="ar-IQ" dirty="0" smtClean="0"/>
              <a:t>الا اذا اجاز القانون ذلك</a:t>
            </a:r>
          </a:p>
          <a:p>
            <a:pPr algn="r"/>
            <a:r>
              <a:rPr lang="ar-IQ" dirty="0" smtClean="0"/>
              <a:t>والتفويض السلطة </a:t>
            </a:r>
            <a:r>
              <a:rPr lang="ar-IQ" dirty="0" smtClean="0">
                <a:solidFill>
                  <a:srgbClr val="C00000"/>
                </a:solidFill>
              </a:rPr>
              <a:t>بكاملها يعد مخالفة للقواعد العامة. </a:t>
            </a:r>
            <a:r>
              <a:rPr lang="ar-IQ" dirty="0" smtClean="0"/>
              <a:t>الا اذا اجاز القانون ذلك وهذا يسمى انابة او حلول.</a:t>
            </a:r>
          </a:p>
          <a:p>
            <a:pPr algn="r"/>
            <a:r>
              <a:rPr lang="ar-IQ" dirty="0" smtClean="0"/>
              <a:t>4- </a:t>
            </a:r>
            <a:r>
              <a:rPr lang="ar-IQ" dirty="0" smtClean="0">
                <a:solidFill>
                  <a:srgbClr val="C00000"/>
                </a:solidFill>
              </a:rPr>
              <a:t>يجب نشر قرار التخويل </a:t>
            </a:r>
            <a:r>
              <a:rPr lang="ar-IQ" dirty="0" smtClean="0"/>
              <a:t>بشكل اصولي ويكون صريحا ويفسر تفسيرا ضيقا.</a:t>
            </a:r>
            <a:endParaRPr lang="ar-IQ" dirty="0"/>
          </a:p>
        </p:txBody>
      </p:sp>
    </p:spTree>
    <p:extLst>
      <p:ext uri="{BB962C8B-B14F-4D97-AF65-F5344CB8AC3E}">
        <p14:creationId xmlns:p14="http://schemas.microsoft.com/office/powerpoint/2010/main" val="35156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ar-IQ" dirty="0" smtClean="0"/>
              <a:t>                                        ص48</a:t>
            </a:r>
            <a:endParaRPr lang="ar-IQ" dirty="0"/>
          </a:p>
        </p:txBody>
      </p:sp>
      <p:sp>
        <p:nvSpPr>
          <p:cNvPr id="3" name="Content Placeholder 2"/>
          <p:cNvSpPr>
            <a:spLocks noGrp="1"/>
          </p:cNvSpPr>
          <p:nvPr>
            <p:ph idx="1"/>
          </p:nvPr>
        </p:nvSpPr>
        <p:spPr>
          <a:xfrm>
            <a:off x="457200" y="685800"/>
            <a:ext cx="8229600" cy="5440363"/>
          </a:xfrm>
        </p:spPr>
        <p:txBody>
          <a:bodyPr>
            <a:normAutofit fontScale="92500"/>
          </a:bodyPr>
          <a:lstStyle/>
          <a:p>
            <a:pPr algn="r"/>
            <a:r>
              <a:rPr lang="ar-IQ" dirty="0" smtClean="0">
                <a:solidFill>
                  <a:srgbClr val="C00000"/>
                </a:solidFill>
              </a:rPr>
              <a:t>5- يجب ان يكون التخويل مؤقتا</a:t>
            </a:r>
          </a:p>
          <a:p>
            <a:pPr algn="r"/>
            <a:r>
              <a:rPr lang="ar-IQ" b="1" u="sng" dirty="0" smtClean="0"/>
              <a:t>وتخويل الاختصاص يختلف عن تخويل التوقيع</a:t>
            </a:r>
          </a:p>
          <a:p>
            <a:pPr algn="r"/>
            <a:r>
              <a:rPr lang="ar-IQ" dirty="0"/>
              <a:t> </a:t>
            </a:r>
            <a:r>
              <a:rPr lang="ar-IQ" dirty="0" smtClean="0"/>
              <a:t>اي يعهد الموظف الاصيل الذي قام بالعمل الى اخر </a:t>
            </a:r>
            <a:r>
              <a:rPr lang="ar-IQ" dirty="0" smtClean="0">
                <a:solidFill>
                  <a:srgbClr val="C00000"/>
                </a:solidFill>
              </a:rPr>
              <a:t>بمهمة التوقيع على بعض القرارات بدلا منه  مع اعتبار ان هذا العمل </a:t>
            </a:r>
            <a:r>
              <a:rPr lang="ar-IQ" dirty="0" smtClean="0"/>
              <a:t>يعد صادرا من الاصيل لا من الموقع عليه بالرغم  من تفويض التوقيع.</a:t>
            </a:r>
          </a:p>
          <a:p>
            <a:pPr algn="r"/>
            <a:r>
              <a:rPr lang="ar-IQ" dirty="0" smtClean="0">
                <a:solidFill>
                  <a:srgbClr val="C00000"/>
                </a:solidFill>
              </a:rPr>
              <a:t>التوقيع حالة مادية فقط</a:t>
            </a:r>
          </a:p>
          <a:p>
            <a:pPr algn="r"/>
            <a:r>
              <a:rPr lang="ar-IQ" dirty="0" smtClean="0"/>
              <a:t>اي </a:t>
            </a:r>
            <a:r>
              <a:rPr lang="ar-IQ" dirty="0" smtClean="0">
                <a:solidFill>
                  <a:srgbClr val="C00000"/>
                </a:solidFill>
              </a:rPr>
              <a:t>القرار اتخذها الاصيل </a:t>
            </a:r>
            <a:r>
              <a:rPr lang="ar-IQ" dirty="0" smtClean="0"/>
              <a:t>والمخول له التوقيع فقط.</a:t>
            </a:r>
          </a:p>
          <a:p>
            <a:pPr algn="r"/>
            <a:r>
              <a:rPr lang="ar-IQ" dirty="0" smtClean="0"/>
              <a:t>وهو </a:t>
            </a:r>
            <a:r>
              <a:rPr lang="ar-IQ" dirty="0" smtClean="0">
                <a:solidFill>
                  <a:srgbClr val="C00000"/>
                </a:solidFill>
              </a:rPr>
              <a:t>لتخفيف الاعباء المادية فقط </a:t>
            </a:r>
          </a:p>
          <a:p>
            <a:pPr algn="r"/>
            <a:r>
              <a:rPr lang="ar-IQ" dirty="0" smtClean="0"/>
              <a:t>لان التوقيع </a:t>
            </a:r>
            <a:r>
              <a:rPr lang="ar-IQ" dirty="0" smtClean="0">
                <a:solidFill>
                  <a:srgbClr val="FF0000"/>
                </a:solidFill>
              </a:rPr>
              <a:t>تفويض شخصي  </a:t>
            </a:r>
            <a:r>
              <a:rPr lang="ar-IQ" dirty="0" smtClean="0"/>
              <a:t>حسب المفوض اليه وثقة الرئيس</a:t>
            </a:r>
            <a:endParaRPr lang="ar-IQ" dirty="0"/>
          </a:p>
        </p:txBody>
      </p:sp>
    </p:spTree>
    <p:extLst>
      <p:ext uri="{BB962C8B-B14F-4D97-AF65-F5344CB8AC3E}">
        <p14:creationId xmlns:p14="http://schemas.microsoft.com/office/powerpoint/2010/main" val="3695697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1333</Words>
  <Application>Microsoft Office PowerPoint</Application>
  <PresentationFormat>On-screen Show (4:3)</PresentationFormat>
  <Paragraphs>137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الاستثناءات الواردة على ركن الاختصاص</vt:lpstr>
      <vt:lpstr>ا- تخويل الاختصاص (تفويض الاختصاص ) </vt:lpstr>
      <vt:lpstr>الاستثناءات تتمثل في : اولا تخويل الاختصاص (تفويض الاختصاص)</vt:lpstr>
      <vt:lpstr> المقصود بالتخويل او تفويض الاختصاص</vt:lpstr>
      <vt:lpstr>تكملة</vt:lpstr>
      <vt:lpstr>عناصر تخويل الاختصاص</vt:lpstr>
      <vt:lpstr> خصاصئص تخويل الاختصاص</vt:lpstr>
      <vt:lpstr> شروط تخويل الاختصاص او اساسه</vt:lpstr>
      <vt:lpstr>                                        ص48</vt:lpstr>
      <vt:lpstr>                                                                                     ص49</vt:lpstr>
      <vt:lpstr> مقارنة بين تخويل الاختصاص وتخويل التوقيع </vt:lpstr>
      <vt:lpstr> 2- من الناحية الشكلية:-</vt:lpstr>
      <vt:lpstr>اوجه الاختلاف :- </vt:lpstr>
      <vt:lpstr>                              ص52</vt:lpstr>
      <vt:lpstr>ثانيا :- الوكالة (او الانابة)</vt:lpstr>
      <vt:lpstr>                                                    ص55</vt:lpstr>
      <vt:lpstr>يختلف الحلول عن الوكالة أو الانابة</vt:lpstr>
      <vt:lpstr>                                   ص57</vt:lpstr>
      <vt:lpstr>                                                            ص59</vt:lpstr>
      <vt:lpstr>                                                                                       ص60</vt:lpstr>
      <vt:lpstr>                                                   ص60</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الاستثناءات الواردة على ركن الاختصاص</dc:title>
  <dc:creator>Gala</dc:creator>
  <cp:lastModifiedBy>Gala</cp:lastModifiedBy>
  <cp:revision>30</cp:revision>
  <dcterms:created xsi:type="dcterms:W3CDTF">2006-08-16T00:00:00Z</dcterms:created>
  <dcterms:modified xsi:type="dcterms:W3CDTF">2019-10-19T09:14:07Z</dcterms:modified>
</cp:coreProperties>
</file>